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tags/tag1.xml" ContentType="application/vnd.openxmlformats-officedocument.presentationml.tags+xml"/>
  <Override PartName="/ppt/notesSlides/notesSlide37.xml" ContentType="application/vnd.openxmlformats-officedocument.presentationml.notesSlide+xml"/>
  <Override PartName="/ppt/tags/tag2.xml" ContentType="application/vnd.openxmlformats-officedocument.presentationml.tags+xml"/>
  <Override PartName="/ppt/notesSlides/notesSlide38.xml" ContentType="application/vnd.openxmlformats-officedocument.presentationml.notesSlide+xml"/>
  <Override PartName="/ppt/tags/tag3.xml" ContentType="application/vnd.openxmlformats-officedocument.presentationml.tags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3" r:id="rId1"/>
    <p:sldMasterId id="2147483821" r:id="rId2"/>
    <p:sldMasterId id="2147483833" r:id="rId3"/>
    <p:sldMasterId id="2147483845" r:id="rId4"/>
    <p:sldMasterId id="2147483859" r:id="rId5"/>
  </p:sldMasterIdLst>
  <p:notesMasterIdLst>
    <p:notesMasterId r:id="rId122"/>
  </p:notesMasterIdLst>
  <p:sldIdLst>
    <p:sldId id="1637" r:id="rId6"/>
    <p:sldId id="1785" r:id="rId7"/>
    <p:sldId id="1687" r:id="rId8"/>
    <p:sldId id="1688" r:id="rId9"/>
    <p:sldId id="507" r:id="rId10"/>
    <p:sldId id="508" r:id="rId11"/>
    <p:sldId id="536" r:id="rId12"/>
    <p:sldId id="509" r:id="rId13"/>
    <p:sldId id="510" r:id="rId14"/>
    <p:sldId id="513" r:id="rId15"/>
    <p:sldId id="270" r:id="rId16"/>
    <p:sldId id="271" r:id="rId17"/>
    <p:sldId id="273" r:id="rId18"/>
    <p:sldId id="505" r:id="rId19"/>
    <p:sldId id="565" r:id="rId20"/>
    <p:sldId id="277" r:id="rId21"/>
    <p:sldId id="546" r:id="rId22"/>
    <p:sldId id="396" r:id="rId23"/>
    <p:sldId id="398" r:id="rId24"/>
    <p:sldId id="1703" r:id="rId25"/>
    <p:sldId id="400" r:id="rId26"/>
    <p:sldId id="1706" r:id="rId27"/>
    <p:sldId id="1707" r:id="rId28"/>
    <p:sldId id="1708" r:id="rId29"/>
    <p:sldId id="284" r:id="rId30"/>
    <p:sldId id="1711" r:id="rId31"/>
    <p:sldId id="1709" r:id="rId32"/>
    <p:sldId id="1710" r:id="rId33"/>
    <p:sldId id="1536" r:id="rId34"/>
    <p:sldId id="525" r:id="rId35"/>
    <p:sldId id="756" r:id="rId36"/>
    <p:sldId id="524" r:id="rId37"/>
    <p:sldId id="757" r:id="rId38"/>
    <p:sldId id="533" r:id="rId39"/>
    <p:sldId id="462" r:id="rId40"/>
    <p:sldId id="519" r:id="rId41"/>
    <p:sldId id="275" r:id="rId42"/>
    <p:sldId id="1689" r:id="rId43"/>
    <p:sldId id="550" r:id="rId44"/>
    <p:sldId id="551" r:id="rId45"/>
    <p:sldId id="404" r:id="rId46"/>
    <p:sldId id="278" r:id="rId47"/>
    <p:sldId id="1777" r:id="rId48"/>
    <p:sldId id="520" r:id="rId49"/>
    <p:sldId id="280" r:id="rId50"/>
    <p:sldId id="458" r:id="rId51"/>
    <p:sldId id="459" r:id="rId52"/>
    <p:sldId id="402" r:id="rId53"/>
    <p:sldId id="263" r:id="rId54"/>
    <p:sldId id="264" r:id="rId55"/>
    <p:sldId id="268" r:id="rId56"/>
    <p:sldId id="265" r:id="rId57"/>
    <p:sldId id="702" r:id="rId58"/>
    <p:sldId id="703" r:id="rId59"/>
    <p:sldId id="704" r:id="rId60"/>
    <p:sldId id="269" r:id="rId61"/>
    <p:sldId id="1690" r:id="rId62"/>
    <p:sldId id="1691" r:id="rId63"/>
    <p:sldId id="1692" r:id="rId64"/>
    <p:sldId id="281" r:id="rId65"/>
    <p:sldId id="1693" r:id="rId66"/>
    <p:sldId id="1694" r:id="rId67"/>
    <p:sldId id="1718" r:id="rId68"/>
    <p:sldId id="1719" r:id="rId69"/>
    <p:sldId id="1720" r:id="rId70"/>
    <p:sldId id="1722" r:id="rId71"/>
    <p:sldId id="1724" r:id="rId72"/>
    <p:sldId id="1698" r:id="rId73"/>
    <p:sldId id="1725" r:id="rId74"/>
    <p:sldId id="1726" r:id="rId75"/>
    <p:sldId id="1696" r:id="rId76"/>
    <p:sldId id="1699" r:id="rId77"/>
    <p:sldId id="1700" r:id="rId78"/>
    <p:sldId id="1701" r:id="rId79"/>
    <p:sldId id="1702" r:id="rId80"/>
    <p:sldId id="1786" r:id="rId81"/>
    <p:sldId id="1704" r:id="rId82"/>
    <p:sldId id="1705" r:id="rId83"/>
    <p:sldId id="1697" r:id="rId84"/>
    <p:sldId id="1787" r:id="rId85"/>
    <p:sldId id="1788" r:id="rId86"/>
    <p:sldId id="1789" r:id="rId87"/>
    <p:sldId id="1790" r:id="rId88"/>
    <p:sldId id="1717" r:id="rId89"/>
    <p:sldId id="1727" r:id="rId90"/>
    <p:sldId id="1715" r:id="rId91"/>
    <p:sldId id="282" r:id="rId92"/>
    <p:sldId id="283" r:id="rId93"/>
    <p:sldId id="1791" r:id="rId94"/>
    <p:sldId id="286" r:id="rId95"/>
    <p:sldId id="287" r:id="rId96"/>
    <p:sldId id="288" r:id="rId97"/>
    <p:sldId id="289" r:id="rId98"/>
    <p:sldId id="290" r:id="rId99"/>
    <p:sldId id="292" r:id="rId100"/>
    <p:sldId id="293" r:id="rId101"/>
    <p:sldId id="294" r:id="rId102"/>
    <p:sldId id="295" r:id="rId103"/>
    <p:sldId id="296" r:id="rId104"/>
    <p:sldId id="301" r:id="rId105"/>
    <p:sldId id="1716" r:id="rId106"/>
    <p:sldId id="302" r:id="rId107"/>
    <p:sldId id="303" r:id="rId108"/>
    <p:sldId id="304" r:id="rId109"/>
    <p:sldId id="305" r:id="rId110"/>
    <p:sldId id="1730" r:id="rId111"/>
    <p:sldId id="1729" r:id="rId112"/>
    <p:sldId id="1736" r:id="rId113"/>
    <p:sldId id="1737" r:id="rId114"/>
    <p:sldId id="1731" r:id="rId115"/>
    <p:sldId id="1732" r:id="rId116"/>
    <p:sldId id="1735" r:id="rId117"/>
    <p:sldId id="1734" r:id="rId118"/>
    <p:sldId id="1733" r:id="rId119"/>
    <p:sldId id="306" r:id="rId120"/>
    <p:sldId id="307" r:id="rId1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63"/>
    <p:restoredTop sz="80000"/>
  </p:normalViewPr>
  <p:slideViewPr>
    <p:cSldViewPr snapToGrid="0" snapToObjects="1" showGuides="1">
      <p:cViewPr varScale="1">
        <p:scale>
          <a:sx n="96" d="100"/>
          <a:sy n="96" d="100"/>
        </p:scale>
        <p:origin x="1024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6" Type="http://schemas.openxmlformats.org/officeDocument/2006/relationships/slide" Target="slides/slide1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18" Type="http://schemas.openxmlformats.org/officeDocument/2006/relationships/slide" Target="slides/slide113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124" Type="http://schemas.openxmlformats.org/officeDocument/2006/relationships/viewProps" Target="viewProps.xml"/><Relationship Id="rId54" Type="http://schemas.openxmlformats.org/officeDocument/2006/relationships/slide" Target="slides/slide49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slide" Target="slides/slide109.xml"/><Relationship Id="rId119" Type="http://schemas.openxmlformats.org/officeDocument/2006/relationships/slide" Target="slides/slide114.xml"/><Relationship Id="rId44" Type="http://schemas.openxmlformats.org/officeDocument/2006/relationships/slide" Target="slides/slide39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slide" Target="slides/slide115.xml"/><Relationship Id="rId125" Type="http://schemas.openxmlformats.org/officeDocument/2006/relationships/theme" Target="theme/theme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26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slide" Target="slides/slide116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slide" Target="slides/slide11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52" Type="http://schemas.openxmlformats.org/officeDocument/2006/relationships/slide" Target="slides/slide47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349926-832A-0146-A58C-0A7B8706D706}" type="datetimeFigureOut">
              <a:rPr lang="en-US" smtClean="0"/>
              <a:t>5/4/26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8ABCF-8DBE-0B44-8881-1104B3E50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582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6CB2DB-201A-A558-33EF-ED8A36D2F2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E7412BF-898D-EE32-7F57-5F91DE153D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88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B5238D-76D7-6D4E-A7EC-9C86782D3C07}" type="slidenum">
              <a:rPr kumimoji="0" lang="zh-CN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588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zh-CN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16098" name="Rectangle 2">
            <a:extLst>
              <a:ext uri="{FF2B5EF4-FFF2-40B4-BE49-F238E27FC236}">
                <a16:creationId xmlns:a16="http://schemas.microsoft.com/office/drawing/2014/main" id="{704CEA54-F5BE-1225-92BE-AC99550FC5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6099" name="Rectangle 3">
            <a:extLst>
              <a:ext uri="{FF2B5EF4-FFF2-40B4-BE49-F238E27FC236}">
                <a16:creationId xmlns:a16="http://schemas.microsoft.com/office/drawing/2014/main" id="{9DDE4766-1D61-FD99-CD0C-C36D540644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zh-CN" altLang="en-US"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4121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722B833-6FA7-9F4B-B424-374FA4E690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88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9E8DD5-AC1C-7143-B1F0-EE8012DB4C79}" type="slidenum">
              <a:rPr kumimoji="0" lang="zh-CN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588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zh-CN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21890" name="Rectangle 2">
            <a:extLst>
              <a:ext uri="{FF2B5EF4-FFF2-40B4-BE49-F238E27FC236}">
                <a16:creationId xmlns:a16="http://schemas.microsoft.com/office/drawing/2014/main" id="{68832909-7FFD-ED4C-98D8-D9B8F195E1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21891" name="Rectangle 3">
            <a:extLst>
              <a:ext uri="{FF2B5EF4-FFF2-40B4-BE49-F238E27FC236}">
                <a16:creationId xmlns:a16="http://schemas.microsoft.com/office/drawing/2014/main" id="{9109C01F-FEC5-B849-979C-DCE0F7B4B4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zh-CN" altLang="en-US"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0874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838CFEE-F6E4-E045-B1CF-EFBC67347D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88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F554310-2B76-154D-A075-744769613DD4}" type="slidenum">
              <a:rPr kumimoji="0" lang="zh-CN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588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zh-CN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22914" name="Rectangle 2">
            <a:extLst>
              <a:ext uri="{FF2B5EF4-FFF2-40B4-BE49-F238E27FC236}">
                <a16:creationId xmlns:a16="http://schemas.microsoft.com/office/drawing/2014/main" id="{A318AC61-0979-AC44-89B9-87B32FEAD3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22915" name="Rectangle 3">
            <a:extLst>
              <a:ext uri="{FF2B5EF4-FFF2-40B4-BE49-F238E27FC236}">
                <a16:creationId xmlns:a16="http://schemas.microsoft.com/office/drawing/2014/main" id="{FC14AA12-5084-F74F-B96F-8AC20494DE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zh-CN" altLang="en-US" dirty="0"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6056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87F06C-9087-042D-38F2-7E8EE983F3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864854F-192B-F72F-BA08-7B3D941E311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88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F554310-2B76-154D-A075-744769613DD4}" type="slidenum">
              <a:rPr kumimoji="0" lang="zh-CN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588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zh-CN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22914" name="Rectangle 2">
            <a:extLst>
              <a:ext uri="{FF2B5EF4-FFF2-40B4-BE49-F238E27FC236}">
                <a16:creationId xmlns:a16="http://schemas.microsoft.com/office/drawing/2014/main" id="{A75EC939-5792-25B5-0F86-4D9DE0751F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22915" name="Rectangle 3">
            <a:extLst>
              <a:ext uri="{FF2B5EF4-FFF2-40B4-BE49-F238E27FC236}">
                <a16:creationId xmlns:a16="http://schemas.microsoft.com/office/drawing/2014/main" id="{D684A6D2-FCDB-C8DE-4E07-5FE5100DC0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zh-CN" altLang="en-US"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15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18AAFB4-2F54-F946-A49E-F2FDEA7739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88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3F1D4E-6330-984A-902E-44D71D959F77}" type="slidenum">
              <a:rPr kumimoji="0" lang="zh-CN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588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zh-CN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23938" name="Rectangle 2">
            <a:extLst>
              <a:ext uri="{FF2B5EF4-FFF2-40B4-BE49-F238E27FC236}">
                <a16:creationId xmlns:a16="http://schemas.microsoft.com/office/drawing/2014/main" id="{8A863C0F-0DD5-2C40-A4AD-823A9B4926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23939" name="Rectangle 3">
            <a:extLst>
              <a:ext uri="{FF2B5EF4-FFF2-40B4-BE49-F238E27FC236}">
                <a16:creationId xmlns:a16="http://schemas.microsoft.com/office/drawing/2014/main" id="{938DE69F-CE8D-A440-8094-DA424AFC47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zh-CN" altLang="en-US"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6566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20D9A1-30C9-585C-FDDA-2D51903BC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97CFDBD-62E6-48EC-FEED-AA0108EEAC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88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3F1D4E-6330-984A-902E-44D71D959F77}" type="slidenum">
              <a:rPr kumimoji="0" lang="zh-CN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588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zh-CN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23938" name="Rectangle 2">
            <a:extLst>
              <a:ext uri="{FF2B5EF4-FFF2-40B4-BE49-F238E27FC236}">
                <a16:creationId xmlns:a16="http://schemas.microsoft.com/office/drawing/2014/main" id="{BC46813A-54F8-60B6-A8E1-9A60B8321D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23939" name="Rectangle 3">
            <a:extLst>
              <a:ext uri="{FF2B5EF4-FFF2-40B4-BE49-F238E27FC236}">
                <a16:creationId xmlns:a16="http://schemas.microsoft.com/office/drawing/2014/main" id="{8EA1BB4A-42E7-B00C-B6B6-52C357C8AE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zh-CN" altLang="en-US"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0284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98A5EE-1ADD-41BC-8EDB-66EA7C5399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2BB7A5C-CC8D-F90F-9F34-5B07A45287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88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3F1D4E-6330-984A-902E-44D71D959F77}" type="slidenum">
              <a:rPr kumimoji="0" lang="zh-CN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588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zh-CN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23938" name="Rectangle 2">
            <a:extLst>
              <a:ext uri="{FF2B5EF4-FFF2-40B4-BE49-F238E27FC236}">
                <a16:creationId xmlns:a16="http://schemas.microsoft.com/office/drawing/2014/main" id="{0B523342-84B5-E379-B220-7FE45DD790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23939" name="Rectangle 3">
            <a:extLst>
              <a:ext uri="{FF2B5EF4-FFF2-40B4-BE49-F238E27FC236}">
                <a16:creationId xmlns:a16="http://schemas.microsoft.com/office/drawing/2014/main" id="{FA42BE3D-D77E-AB61-E73A-0966A18182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zh-CN" altLang="en-US"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6111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1D2AEE-99DF-E999-913C-5419A5147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C4BECDD-33CA-2D72-B685-F4A63DD1355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88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3F1D4E-6330-984A-902E-44D71D959F77}" type="slidenum">
              <a:rPr kumimoji="0" lang="zh-CN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588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zh-CN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23938" name="Rectangle 2">
            <a:extLst>
              <a:ext uri="{FF2B5EF4-FFF2-40B4-BE49-F238E27FC236}">
                <a16:creationId xmlns:a16="http://schemas.microsoft.com/office/drawing/2014/main" id="{74D478B7-27F1-6B1C-42F0-57C7D7AEC5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23939" name="Rectangle 3">
            <a:extLst>
              <a:ext uri="{FF2B5EF4-FFF2-40B4-BE49-F238E27FC236}">
                <a16:creationId xmlns:a16="http://schemas.microsoft.com/office/drawing/2014/main" id="{4D3BFA5A-B29D-3D92-70CF-F75C7FF3F4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zh-CN" altLang="en-US"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7676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D48AC03-C3A4-024F-B0EF-65062D9324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88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A73C67-B3EA-B74F-A147-C5E74ADF3FCA}" type="slidenum">
              <a:rPr kumimoji="0" lang="zh-CN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588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zh-CN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2226" name="Rectangle 2">
            <a:extLst>
              <a:ext uri="{FF2B5EF4-FFF2-40B4-BE49-F238E27FC236}">
                <a16:creationId xmlns:a16="http://schemas.microsoft.com/office/drawing/2014/main" id="{E2421552-AC30-4B4D-BE37-9C15613F0F16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66825" y="725488"/>
            <a:ext cx="4784725" cy="3587750"/>
          </a:xfrm>
          <a:noFill/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C73BF321-B8A5-1247-B485-F5C67BE40E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96606" tIns="49122" rIns="96606" bIns="49122"/>
          <a:lstStyle/>
          <a:p>
            <a:pPr eaLnBrk="1" hangingPunct="1">
              <a:defRPr/>
            </a:pPr>
            <a:endParaRPr lang="zh-CN" altLang="en-US"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8352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no-</a:t>
            </a:r>
            <a:r>
              <a:rPr lang="en-US" dirty="0" err="1"/>
              <a:t>exportDon’t</a:t>
            </a:r>
            <a:r>
              <a:rPr lang="en-US" dirty="0"/>
              <a:t> advertise this route to </a:t>
            </a:r>
            <a:r>
              <a:rPr lang="en-US" b="1" dirty="0"/>
              <a:t>external</a:t>
            </a:r>
            <a:r>
              <a:rPr lang="en-US" dirty="0"/>
              <a:t> (eBGP) </a:t>
            </a:r>
            <a:r>
              <a:rPr lang="en-US" dirty="0" err="1"/>
              <a:t>peers.no-advertiseDon’t</a:t>
            </a:r>
            <a:r>
              <a:rPr lang="en-US" dirty="0"/>
              <a:t> advertise this route to </a:t>
            </a:r>
            <a:r>
              <a:rPr lang="en-US" b="1" dirty="0"/>
              <a:t>any</a:t>
            </a:r>
            <a:r>
              <a:rPr lang="en-US" dirty="0"/>
              <a:t> peers (iBGP or eBGP).local-</a:t>
            </a:r>
            <a:r>
              <a:rPr lang="en-US" dirty="0" err="1"/>
              <a:t>ASDon’t</a:t>
            </a:r>
            <a:r>
              <a:rPr lang="en-US" dirty="0"/>
              <a:t> advertise this route </a:t>
            </a:r>
            <a:r>
              <a:rPr lang="en-US" b="1" dirty="0"/>
              <a:t>outside the local AS</a:t>
            </a:r>
            <a:r>
              <a:rPr lang="en-US" dirty="0"/>
              <a:t>, even within confederations.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1DE876-845E-814B-A07B-7B43A23062A1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4446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93ADDAA-6252-114E-A93A-64C6198BD1F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88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2F0B72-4898-C24F-A307-E3CDF289F094}" type="slidenum">
              <a:rPr kumimoji="0" lang="zh-CN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588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zh-CN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85378" name="Rectangle 2">
            <a:extLst>
              <a:ext uri="{FF2B5EF4-FFF2-40B4-BE49-F238E27FC236}">
                <a16:creationId xmlns:a16="http://schemas.microsoft.com/office/drawing/2014/main" id="{F9485A5C-123A-1845-9EAC-7851D27FFA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85379" name="Rectangle 3">
            <a:extLst>
              <a:ext uri="{FF2B5EF4-FFF2-40B4-BE49-F238E27FC236}">
                <a16:creationId xmlns:a16="http://schemas.microsoft.com/office/drawing/2014/main" id="{C8495C44-EA7E-784A-BDAE-847726168F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4322" tIns="47162" rIns="94322" bIns="47162"/>
          <a:lstStyle/>
          <a:p>
            <a:pPr eaLnBrk="1" hangingPunct="1">
              <a:defRPr/>
            </a:pPr>
            <a:endParaRPr lang="zh-CN" altLang="en-US"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388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55D6C4B-A34D-5D4B-AE66-1ED3F8DE15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88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9591A6-30DD-A14C-A7B9-23B1601BFCA3}" type="slidenum">
              <a:rPr kumimoji="0" lang="zh-CN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588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zh-CN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382CC96E-5355-8446-A22B-27796EEE7B02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66825" y="725488"/>
            <a:ext cx="4784725" cy="3587750"/>
          </a:xfrm>
          <a:noFill/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E2D099BB-74E8-6747-A6C9-BFDE273DCB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96606" tIns="49122" rIns="96606" bIns="49122"/>
          <a:lstStyle/>
          <a:p>
            <a:pPr eaLnBrk="1" hangingPunct="1">
              <a:defRPr/>
            </a:pPr>
            <a:endParaRPr lang="zh-CN" altLang="en-US"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104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1F59F75-B16E-8749-A621-F1DF9E0D29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88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8301E5-FEF7-7D46-9432-6D140B94C3B9}" type="slidenum">
              <a:rPr kumimoji="0" lang="zh-CN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588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zh-CN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83330" name="Rectangle 2">
            <a:extLst>
              <a:ext uri="{FF2B5EF4-FFF2-40B4-BE49-F238E27FC236}">
                <a16:creationId xmlns:a16="http://schemas.microsoft.com/office/drawing/2014/main" id="{8CA13EC6-9B21-374D-9D3D-C4AF84F943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83331" name="Rectangle 3">
            <a:extLst>
              <a:ext uri="{FF2B5EF4-FFF2-40B4-BE49-F238E27FC236}">
                <a16:creationId xmlns:a16="http://schemas.microsoft.com/office/drawing/2014/main" id="{5041EF02-27F3-4C4E-AEE7-C6F60CEA6C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4322" tIns="47162" rIns="94322" bIns="47162"/>
          <a:lstStyle/>
          <a:p>
            <a:pPr eaLnBrk="1" hangingPunct="1">
              <a:defRPr/>
            </a:pPr>
            <a:endParaRPr lang="zh-CN" altLang="en-US"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8498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1B3D305-0C19-F143-AB4C-D8ECB4FF5A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88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182303-85E8-6D43-9D9B-2869B7D798E4}" type="slidenum">
              <a:rPr kumimoji="0" lang="zh-CN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588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zh-CN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95618" name="Rectangle 2">
            <a:extLst>
              <a:ext uri="{FF2B5EF4-FFF2-40B4-BE49-F238E27FC236}">
                <a16:creationId xmlns:a16="http://schemas.microsoft.com/office/drawing/2014/main" id="{BCE44C79-3086-904C-932C-59E8CE0871A0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66825" y="725488"/>
            <a:ext cx="4784725" cy="3587750"/>
          </a:xfrm>
          <a:noFill/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495619" name="Rectangle 3">
            <a:extLst>
              <a:ext uri="{FF2B5EF4-FFF2-40B4-BE49-F238E27FC236}">
                <a16:creationId xmlns:a16="http://schemas.microsoft.com/office/drawing/2014/main" id="{DAE1390E-1FC6-EB4A-8125-8AAEF64AB0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96605" tIns="49122" rIns="96605" bIns="49122"/>
          <a:lstStyle/>
          <a:p>
            <a:pPr eaLnBrk="1" hangingPunct="1">
              <a:defRPr/>
            </a:pPr>
            <a:endParaRPr lang="zh-CN" altLang="en-US"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7098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0CA38D7-4061-7A46-8059-F57F716398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88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E070E3-46FB-7B4F-A05F-A5EE6A6963A5}" type="slidenum">
              <a:rPr kumimoji="0" lang="zh-CN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588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zh-CN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3586" name="Rectangle 2">
            <a:extLst>
              <a:ext uri="{FF2B5EF4-FFF2-40B4-BE49-F238E27FC236}">
                <a16:creationId xmlns:a16="http://schemas.microsoft.com/office/drawing/2014/main" id="{F5CDBDC7-2AC2-3545-84CC-0FAE044C7903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66825" y="725488"/>
            <a:ext cx="4784725" cy="3587750"/>
          </a:xfrm>
          <a:noFill/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323588" name="Rectangle 4">
            <a:extLst>
              <a:ext uri="{FF2B5EF4-FFF2-40B4-BE49-F238E27FC236}">
                <a16:creationId xmlns:a16="http://schemas.microsoft.com/office/drawing/2014/main" id="{75BAC70E-1530-FF4F-8576-B2FE46D732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zh-CN" altLang="en-US"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9439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2FA0F4C-9F23-C042-BE77-692727F19A4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88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8689E9-2807-A34D-8ADD-51320DD8AC01}" type="slidenum">
              <a:rPr kumimoji="0" lang="zh-CN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588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zh-CN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75138" name="Rectangle 2">
            <a:extLst>
              <a:ext uri="{FF2B5EF4-FFF2-40B4-BE49-F238E27FC236}">
                <a16:creationId xmlns:a16="http://schemas.microsoft.com/office/drawing/2014/main" id="{8B173634-1233-2249-BA64-9B4727E91D2B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66825" y="725488"/>
            <a:ext cx="4784725" cy="3587750"/>
          </a:xfrm>
          <a:noFill/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475139" name="Rectangle 3">
            <a:extLst>
              <a:ext uri="{FF2B5EF4-FFF2-40B4-BE49-F238E27FC236}">
                <a16:creationId xmlns:a16="http://schemas.microsoft.com/office/drawing/2014/main" id="{F4047401-9CC3-7348-B961-CFE401372B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zh-CN" altLang="en-US"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4667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750B96A-8AEC-9D4F-9E80-D75B68C444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88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29D2B7-6B1E-894C-9CB5-15D5A70195E3}" type="slidenum">
              <a:rPr kumimoji="0" lang="zh-CN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588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zh-CN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A42F0CCE-27EE-9D4D-A380-2323F6725E58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66825" y="725488"/>
            <a:ext cx="4784725" cy="3587750"/>
          </a:xfrm>
          <a:noFill/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34820" name="Rectangle 4">
            <a:extLst>
              <a:ext uri="{FF2B5EF4-FFF2-40B4-BE49-F238E27FC236}">
                <a16:creationId xmlns:a16="http://schemas.microsoft.com/office/drawing/2014/main" id="{6FF9745D-5707-B44D-B549-D81F4DE61E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zh-CN" altLang="en-US"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2593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0D863BC-5E26-C54E-AD33-77D4A32EEA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88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612337-FBB1-5D41-8BDE-643FD31D08FA}" type="slidenum">
              <a:rPr kumimoji="0" lang="zh-CN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588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zh-CN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6514F10D-AD30-1849-B1C3-D320BA5ACB87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66825" y="725488"/>
            <a:ext cx="4784725" cy="3587750"/>
          </a:xfrm>
          <a:noFill/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AB431116-A7F5-1747-8CD1-FF70540F21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96605" tIns="49122" rIns="96605" bIns="49122"/>
          <a:lstStyle/>
          <a:p>
            <a:pPr eaLnBrk="1" hangingPunct="1">
              <a:defRPr/>
            </a:pPr>
            <a:endParaRPr lang="zh-CN" altLang="en-US"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0611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slide shows that in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Border Gateway Protocol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advertised path (control plane)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may differ from the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actual packet path (data plane)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due to prefix filtering and longest-prefix match. AS2 filters out the more specific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/25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route, so AS4 only sees the aggregate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/16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 believes traffic will go via AS1. However, since the destination belongs to the more specific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/25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owned by AS5, routers that know this route will forward packets using it, causing the actual path to deviate (going via AS5 instead of AS1).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8ABCF-8DBE-0B44-8881-1104B3E50F1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6503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6384609-389C-D544-BDB8-549D8066E9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88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CEF8819-29E3-B145-8C92-BA6024C22A65}" type="slidenum">
              <a:rPr kumimoji="0" lang="zh-CN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588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zh-CN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27010" name="Rectangle 2">
            <a:extLst>
              <a:ext uri="{FF2B5EF4-FFF2-40B4-BE49-F238E27FC236}">
                <a16:creationId xmlns:a16="http://schemas.microsoft.com/office/drawing/2014/main" id="{5F87E307-A0CF-8949-B39E-EC4350ED12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27011" name="Rectangle 3">
            <a:extLst>
              <a:ext uri="{FF2B5EF4-FFF2-40B4-BE49-F238E27FC236}">
                <a16:creationId xmlns:a16="http://schemas.microsoft.com/office/drawing/2014/main" id="{7368BE66-1A8F-CA45-A279-DA82C9CF08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zh-CN" altLang="en-US"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0846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16C8C5E-9695-4641-A38A-EB0747F8AE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88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A42E15-0CDA-B84B-9A24-C373B955F2E3}" type="slidenum">
              <a:rPr kumimoji="0" lang="zh-CN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588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zh-CN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8B632643-273D-6B4F-B305-5330D543CC89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66825" y="725488"/>
            <a:ext cx="4784725" cy="3587750"/>
          </a:xfrm>
          <a:noFill/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40964" name="Rectangle 4">
            <a:extLst>
              <a:ext uri="{FF2B5EF4-FFF2-40B4-BE49-F238E27FC236}">
                <a16:creationId xmlns:a16="http://schemas.microsoft.com/office/drawing/2014/main" id="{8A8DF999-2F27-AD4B-A3C6-268A36F363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zh-CN" altLang="en-US"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0428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8CFA1AF-1B09-D849-A4A2-B7C46E705D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88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8D0EFB2-8B0C-8E4D-A7B8-FA68F00AAFD7}" type="slidenum">
              <a:rPr kumimoji="0" lang="zh-CN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588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zh-CN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7378" name="Rectangle 2">
            <a:extLst>
              <a:ext uri="{FF2B5EF4-FFF2-40B4-BE49-F238E27FC236}">
                <a16:creationId xmlns:a16="http://schemas.microsoft.com/office/drawing/2014/main" id="{AED193ED-1A9E-A04F-BB0E-FB69110FE0CC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66825" y="725488"/>
            <a:ext cx="4784725" cy="3587750"/>
          </a:xfrm>
          <a:noFill/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357380" name="Rectangle 4">
            <a:extLst>
              <a:ext uri="{FF2B5EF4-FFF2-40B4-BE49-F238E27FC236}">
                <a16:creationId xmlns:a16="http://schemas.microsoft.com/office/drawing/2014/main" id="{8501E85A-EE1D-E943-87DB-B18FC1C18D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zh-CN" altLang="en-US"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0416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93EB0ED-614A-894A-B92D-54FF3C9D410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88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41639F-1DA2-374B-A7B8-C324C72E5772}" type="slidenum">
              <a:rPr kumimoji="0" lang="zh-CN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588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zh-CN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60802" name="Rectangle 2">
            <a:extLst>
              <a:ext uri="{FF2B5EF4-FFF2-40B4-BE49-F238E27FC236}">
                <a16:creationId xmlns:a16="http://schemas.microsoft.com/office/drawing/2014/main" id="{F10BD3FE-6ADA-9C4A-90B7-5933A15CAF45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66825" y="725488"/>
            <a:ext cx="4784725" cy="3587750"/>
          </a:xfrm>
          <a:noFill/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460803" name="Rectangle 3">
            <a:extLst>
              <a:ext uri="{FF2B5EF4-FFF2-40B4-BE49-F238E27FC236}">
                <a16:creationId xmlns:a16="http://schemas.microsoft.com/office/drawing/2014/main" id="{620B4D8F-3BF3-D44F-9F76-09B954E27E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96606" tIns="49122" rIns="96606" bIns="49122"/>
          <a:lstStyle/>
          <a:p>
            <a:pPr eaLnBrk="1" hangingPunct="1">
              <a:defRPr/>
            </a:pPr>
            <a:endParaRPr lang="zh-CN" altLang="en-US"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4678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7DF3B30-23B5-3E4D-8C37-4A4A2B679D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88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5773A0-774F-E84E-8996-4E2C7EDC16C9}" type="slidenum">
              <a:rPr kumimoji="0" lang="zh-CN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588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zh-CN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77186" name="Rectangle 2">
            <a:extLst>
              <a:ext uri="{FF2B5EF4-FFF2-40B4-BE49-F238E27FC236}">
                <a16:creationId xmlns:a16="http://schemas.microsoft.com/office/drawing/2014/main" id="{20266760-91AD-9843-BA40-4833057043B6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66825" y="725488"/>
            <a:ext cx="4784725" cy="3587750"/>
          </a:xfrm>
          <a:noFill/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477187" name="Rectangle 3">
            <a:extLst>
              <a:ext uri="{FF2B5EF4-FFF2-40B4-BE49-F238E27FC236}">
                <a16:creationId xmlns:a16="http://schemas.microsoft.com/office/drawing/2014/main" id="{E247A510-2665-D240-8609-9CE2B8F7C3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zh-CN" altLang="en-US"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62823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80BB81B-2B57-0644-908A-6C23D73A0DC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88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554ED2-2879-5B42-A94D-4A6F7724CD6A}" type="slidenum">
              <a:rPr kumimoji="0" lang="zh-CN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588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zh-CN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69589053-FA8F-FD4C-9553-C511AC19837B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66825" y="725488"/>
            <a:ext cx="4784725" cy="3587750"/>
          </a:xfrm>
          <a:noFill/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45060" name="Rectangle 4">
            <a:extLst>
              <a:ext uri="{FF2B5EF4-FFF2-40B4-BE49-F238E27FC236}">
                <a16:creationId xmlns:a16="http://schemas.microsoft.com/office/drawing/2014/main" id="{C0CC4038-6E20-B140-BE4B-C1385C88BF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zh-CN" altLang="en-US"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5934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C635DBA-C33F-C341-A6C9-DC0A5B7BB6C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88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97C6FD-7BB5-254B-BFB8-66A116FB6509}" type="slidenum">
              <a:rPr kumimoji="0" lang="zh-CN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588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zh-CN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6418" name="Rectangle 2">
            <a:extLst>
              <a:ext uri="{FF2B5EF4-FFF2-40B4-BE49-F238E27FC236}">
                <a16:creationId xmlns:a16="http://schemas.microsoft.com/office/drawing/2014/main" id="{A513FC96-04A5-E148-8A90-E3E81D0479C6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66825" y="725488"/>
            <a:ext cx="4784725" cy="3587750"/>
          </a:xfrm>
          <a:noFill/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316420" name="Rectangle 4">
            <a:extLst>
              <a:ext uri="{FF2B5EF4-FFF2-40B4-BE49-F238E27FC236}">
                <a16:creationId xmlns:a16="http://schemas.microsoft.com/office/drawing/2014/main" id="{A303A5B9-E6CF-9540-BBA8-2087169016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zh-CN" altLang="en-US"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35728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265068F-6ECB-FB4D-92C1-B2174E209EA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88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01C15A-2BEA-0247-86EB-05254C66510F}" type="slidenum">
              <a:rPr kumimoji="0" lang="zh-CN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588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altLang="zh-CN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8466" name="Rectangle 2">
            <a:extLst>
              <a:ext uri="{FF2B5EF4-FFF2-40B4-BE49-F238E27FC236}">
                <a16:creationId xmlns:a16="http://schemas.microsoft.com/office/drawing/2014/main" id="{3A621372-37BD-D24D-9000-6B49997A4B9C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66825" y="725488"/>
            <a:ext cx="4784725" cy="3587750"/>
          </a:xfrm>
          <a:noFill/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318468" name="Rectangle 4">
            <a:extLst>
              <a:ext uri="{FF2B5EF4-FFF2-40B4-BE49-F238E27FC236}">
                <a16:creationId xmlns:a16="http://schemas.microsoft.com/office/drawing/2014/main" id="{01F4C24A-744A-E444-9A89-6FD2C8D8AA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zh-CN" altLang="en-US"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65842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29CF7CC-AA61-7247-951E-A9DBC9A2FF0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88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B41360-06CA-C048-9F96-B8E8ACC2BDE7}" type="slidenum">
              <a:rPr kumimoji="0" lang="zh-CN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588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altLang="zh-CN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28034" name="Rectangle 2">
            <a:extLst>
              <a:ext uri="{FF2B5EF4-FFF2-40B4-BE49-F238E27FC236}">
                <a16:creationId xmlns:a16="http://schemas.microsoft.com/office/drawing/2014/main" id="{BECBA89B-7924-D945-929A-39A26779F9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28035" name="Rectangle 3">
            <a:extLst>
              <a:ext uri="{FF2B5EF4-FFF2-40B4-BE49-F238E27FC236}">
                <a16:creationId xmlns:a16="http://schemas.microsoft.com/office/drawing/2014/main" id="{72A7D231-F08D-2440-8A1D-E89D67E8DF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zh-CN" altLang="en-US"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67024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B0DEFA09-62A8-134B-81C2-A1C902F596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F96344-9057-5346-BAE8-B0F9E543302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1D8D96DA-4A41-0343-893D-D661496D582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0950" y="708025"/>
            <a:ext cx="4814888" cy="3611563"/>
          </a:xfrm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7B39CBE2-E500-B447-81A8-F7B1E1F0D1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2975" y="4564063"/>
            <a:ext cx="5429250" cy="43338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>
            <a:extLst>
              <a:ext uri="{FF2B5EF4-FFF2-40B4-BE49-F238E27FC236}">
                <a16:creationId xmlns:a16="http://schemas.microsoft.com/office/drawing/2014/main" id="{5CF59BFC-6545-5E4B-94C1-A64038DEAF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AA7B4A-9E31-3041-8DAE-0327756E7302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DB54F1D7-E835-7146-A1F1-630420E0F9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FAD32121-5C51-E04B-B0B6-FE6C8F66EB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644E1-5405-4BC2-9597-85334D1206F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-level of autonomous systems</a:t>
            </a:r>
          </a:p>
          <a:p>
            <a:r>
              <a:rPr lang="en-US" dirty="0"/>
              <a:t>-e.g., YouTube,</a:t>
            </a:r>
            <a:r>
              <a:rPr lang="en-US" baseline="0" dirty="0"/>
              <a:t> AT&amp;T, </a:t>
            </a:r>
            <a:r>
              <a:rPr lang="en-US" baseline="0" dirty="0" err="1"/>
              <a:t>pakistan</a:t>
            </a:r>
            <a:r>
              <a:rPr lang="en-US" baseline="0" dirty="0"/>
              <a:t> telecom</a:t>
            </a:r>
          </a:p>
          <a:p>
            <a:r>
              <a:rPr lang="en-US" baseline="0" dirty="0"/>
              <a:t>-routing is done on IP addresses, so when someone wants to go to YouTube they get YouTube’s IP address and YouTube announces to the world that they have the </a:t>
            </a:r>
            <a:r>
              <a:rPr lang="en-US" baseline="0" dirty="0" err="1"/>
              <a:t>ip</a:t>
            </a:r>
            <a:r>
              <a:rPr lang="en-US" baseline="0" dirty="0"/>
              <a:t> address and traffic is forwarded towards them. So here </a:t>
            </a:r>
            <a:r>
              <a:rPr lang="en-US" baseline="0" dirty="0" err="1"/>
              <a:t>multinet</a:t>
            </a:r>
            <a:r>
              <a:rPr lang="en-US" baseline="0" dirty="0"/>
              <a:t> would route to it’s provider </a:t>
            </a:r>
            <a:r>
              <a:rPr lang="en-US" baseline="0" dirty="0" err="1"/>
              <a:t>pakistan</a:t>
            </a:r>
            <a:r>
              <a:rPr lang="en-US" baseline="0" dirty="0"/>
              <a:t> telecom that then forwards the traffic on to </a:t>
            </a:r>
            <a:r>
              <a:rPr lang="en-US" baseline="0" dirty="0" err="1"/>
              <a:t>youtube</a:t>
            </a:r>
            <a:r>
              <a:rPr lang="en-US" baseline="0" dirty="0"/>
              <a:t>.</a:t>
            </a:r>
          </a:p>
          <a:p>
            <a:r>
              <a:rPr lang="en-US" baseline="0" dirty="0"/>
              <a:t>-these networks chosen for a specific reason which is that there was an incident in </a:t>
            </a:r>
            <a:r>
              <a:rPr lang="en-US" baseline="0" dirty="0" err="1"/>
              <a:t>february</a:t>
            </a:r>
            <a:r>
              <a:rPr lang="en-US" baseline="0" dirty="0"/>
              <a:t> 2008 </a:t>
            </a:r>
            <a:r>
              <a:rPr lang="en-US" baseline="0" dirty="0" err="1"/>
              <a:t>pakistan</a:t>
            </a:r>
            <a:r>
              <a:rPr lang="en-US" baseline="0" dirty="0"/>
              <a:t> telecom actually high jacked traffic going to </a:t>
            </a:r>
            <a:r>
              <a:rPr lang="en-US" baseline="0" dirty="0" err="1"/>
              <a:t>youtube</a:t>
            </a:r>
            <a:r>
              <a:rPr lang="en-US" baseline="0" dirty="0"/>
              <a:t> (misconfiguration).</a:t>
            </a:r>
          </a:p>
          <a:p>
            <a:r>
              <a:rPr lang="en-US" baseline="0" dirty="0"/>
              <a:t>-they announced to the world that they’re </a:t>
            </a:r>
            <a:r>
              <a:rPr lang="en-US" baseline="0" dirty="0" err="1"/>
              <a:t>youtube</a:t>
            </a:r>
            <a:r>
              <a:rPr lang="en-US" baseline="0" dirty="0"/>
              <a:t> and traffic destined to </a:t>
            </a:r>
            <a:r>
              <a:rPr lang="en-US" baseline="0" dirty="0" err="1"/>
              <a:t>youtube</a:t>
            </a:r>
            <a:r>
              <a:rPr lang="en-US" baseline="0" dirty="0"/>
              <a:t> was routed to them</a:t>
            </a:r>
          </a:p>
          <a:p>
            <a:r>
              <a:rPr lang="en-US" baseline="0" dirty="0"/>
              <a:t>-</a:t>
            </a:r>
            <a:r>
              <a:rPr lang="en-US" baseline="0" dirty="0" err="1"/>
              <a:t>youtube</a:t>
            </a:r>
            <a:r>
              <a:rPr lang="en-US" baseline="0" dirty="0"/>
              <a:t> was unavailable for a couple of hours as operators phone each other to figure out what was going on.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644E1-5405-4BC2-9597-85334D1206F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644E1-5405-4BC2-9597-85334D1206F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Our</a:t>
            </a:r>
            <a:r>
              <a:rPr lang="en-US" baseline="0" dirty="0"/>
              <a:t> works focuses on attacks of this flavor..</a:t>
            </a:r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F87CF30-F822-CF45-8E6E-724B5D96FC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88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BC3F24-B6C3-C14E-A3E9-40AB82CAE2DD}" type="slidenum">
              <a:rPr kumimoji="0" lang="zh-CN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588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zh-CN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5A0542D0-1910-A242-83E4-A70186033E1B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66825" y="725488"/>
            <a:ext cx="4784725" cy="3587750"/>
          </a:xfrm>
          <a:noFill/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4580" name="Rectangle 4">
            <a:extLst>
              <a:ext uri="{FF2B5EF4-FFF2-40B4-BE49-F238E27FC236}">
                <a16:creationId xmlns:a16="http://schemas.microsoft.com/office/drawing/2014/main" id="{83558EBF-A9E9-A24F-B4B5-531BD1732A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zh-CN" altLang="en-US"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2058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>
            <a:extLst>
              <a:ext uri="{FF2B5EF4-FFF2-40B4-BE49-F238E27FC236}">
                <a16:creationId xmlns:a16="http://schemas.microsoft.com/office/drawing/2014/main" id="{31BF2CFF-BAFD-D04E-AF83-1195EDB14B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0D1CAC-0280-4841-9E09-F51CD6380AA3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id="{E94DAB38-70D3-F146-A36F-40341C6B83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7200A0FC-AE4D-4547-A631-14B036F936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>
            <a:extLst>
              <a:ext uri="{FF2B5EF4-FFF2-40B4-BE49-F238E27FC236}">
                <a16:creationId xmlns:a16="http://schemas.microsoft.com/office/drawing/2014/main" id="{1366781B-3CE4-F64C-BC84-6E30DF10CA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73E412-E6FC-EA49-A14E-C64B298A1DE7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EF345451-17DE-8942-A4E8-F5E2506048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B42B3380-5B20-7A45-AF7C-C45376D3A7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>
            <a:extLst>
              <a:ext uri="{FF2B5EF4-FFF2-40B4-BE49-F238E27FC236}">
                <a16:creationId xmlns:a16="http://schemas.microsoft.com/office/drawing/2014/main" id="{2D9376AF-4A42-9844-AE87-0528CF56B6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8EBE8A-599A-3B42-BA2E-4B54CDD5C68B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86" name="Rectangle 2">
            <a:extLst>
              <a:ext uri="{FF2B5EF4-FFF2-40B4-BE49-F238E27FC236}">
                <a16:creationId xmlns:a16="http://schemas.microsoft.com/office/drawing/2014/main" id="{EC67F7A2-4885-B646-AACE-A4EE5BD481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0725ED61-F3E2-FA46-9118-69223CCD5B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>
            <a:extLst>
              <a:ext uri="{FF2B5EF4-FFF2-40B4-BE49-F238E27FC236}">
                <a16:creationId xmlns:a16="http://schemas.microsoft.com/office/drawing/2014/main" id="{C284FC46-7AB7-A64B-8553-497ADCDDD3C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22CDD8-B4E1-4048-A87D-FF3B7C482F5C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4034" name="Rectangle 2">
            <a:extLst>
              <a:ext uri="{FF2B5EF4-FFF2-40B4-BE49-F238E27FC236}">
                <a16:creationId xmlns:a16="http://schemas.microsoft.com/office/drawing/2014/main" id="{4B497CA0-0D0E-E644-8752-00539B3750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222BDDB4-EE5D-AB48-8EB0-8C1499A515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64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146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9611E2-22D2-5A4B-95FD-BA570F968091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32221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05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1505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5CCCC-1877-3B4D-A58C-5967B5172CD0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107915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25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1525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A61F4-51CF-2F44-A1F1-79E1145AF77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425713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462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1546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BECE3-C546-944A-85AB-A15963CEDAA8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488535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667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1566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2C36A-6169-E341-98D9-4323E731302D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242220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87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1587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E9AC7F-AF24-EA47-BE83-2E314AA7F9AA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49931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9455E8E-FCC5-3341-9867-E8E15408A5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88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33F587-6B87-244E-B3BD-5069A277C5DB}" type="slidenum">
              <a:rPr kumimoji="0" lang="zh-CN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588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zh-CN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CA79F1F4-7530-4C49-AAB5-BF8D023A7AE8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66825" y="725488"/>
            <a:ext cx="4784725" cy="3587750"/>
          </a:xfrm>
          <a:noFill/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6628" name="Rectangle 4">
            <a:extLst>
              <a:ext uri="{FF2B5EF4-FFF2-40B4-BE49-F238E27FC236}">
                <a16:creationId xmlns:a16="http://schemas.microsoft.com/office/drawing/2014/main" id="{6A61A308-1C6F-2C4F-9A7F-EC7EA5BF6D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zh-CN" altLang="en-US"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87454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077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16077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E1289E-7EB0-134E-9624-944745ADAE5F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691541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28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1628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327735-61A8-744C-BCC8-C68A1C9F7A7B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24826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1484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20FB81-4E57-8C4F-A601-46273BC771C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644081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48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1648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2DD6F-5CE3-834F-BA45-33903BE0114D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335780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691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16691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85CC32-D65A-B34A-AEBC-F637B396A9FF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189257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896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altLang="en-US" dirty="0">
                <a:latin typeface="Times New Roman" charset="0"/>
                <a:ea typeface="ＭＳ Ｐゴシック" charset="-128"/>
              </a:rPr>
              <a:t>Does</a:t>
            </a:r>
            <a:r>
              <a:rPr lang="en-US" altLang="en-US" baseline="0" dirty="0">
                <a:latin typeface="Times New Roman" charset="0"/>
                <a:ea typeface="ＭＳ Ｐゴシック" charset="-128"/>
              </a:rPr>
              <a:t> DNS use TCP or UDP? Why?</a:t>
            </a:r>
            <a:endParaRPr lang="en-US" altLang="en-US" dirty="0">
              <a:latin typeface="Times New Roman" charset="0"/>
              <a:ea typeface="ＭＳ Ｐゴシック" charset="-128"/>
            </a:endParaRPr>
          </a:p>
        </p:txBody>
      </p:sp>
      <p:sp>
        <p:nvSpPr>
          <p:cNvPr id="1689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CFD87E-4754-3142-9363-1CFA835FDCA9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613050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101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1710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0F01B-BEA6-6546-93AF-883401C08822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11381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686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745657-5E4A-5B4E-80C1-15FA3604CD5D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201244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706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E1B2B5-ACE1-FE44-835F-8C52DDB3D3BE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265970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727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8459BB-2168-4541-B2B6-682D39DB2535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21142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2B21CF8-96B1-874C-B3E9-47F0443166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88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951229-57DC-5C48-AAAF-C7BBDE9E5E30}" type="slidenum">
              <a:rPr kumimoji="0" lang="zh-CN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588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zh-CN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CE807ABB-B28D-A44E-97A1-890ED984EBC7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66825" y="725488"/>
            <a:ext cx="4784725" cy="3587750"/>
          </a:xfrm>
          <a:noFill/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BBAFD4B0-12C5-3048-8D4C-A7A63D3CC0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96605" tIns="49122" rIns="96605" bIns="49122"/>
          <a:lstStyle/>
          <a:p>
            <a:pPr eaLnBrk="1" hangingPunct="1">
              <a:defRPr/>
            </a:pPr>
            <a:endParaRPr lang="zh-CN" altLang="en-US"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88598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747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FAF7D-8A5D-CE41-AC79-F5FA08448EAA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176678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23EFC9-646C-FC49-BD21-A78796B34AC3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91541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  <a:ea typeface="ＭＳ Ｐゴシック" charset="-128"/>
            </a:endParaRPr>
          </a:p>
        </p:txBody>
      </p:sp>
      <p:sp>
        <p:nvSpPr>
          <p:cNvPr id="808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59153-25E5-3742-A3C7-D44C71357DAA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031331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altLang="en-US" dirty="0">
                <a:latin typeface="Times New Roman" charset="0"/>
                <a:ea typeface="ＭＳ Ｐゴシック" charset="-128"/>
              </a:rPr>
              <a:t>Breakdown of</a:t>
            </a:r>
            <a:r>
              <a:rPr lang="en-US" altLang="en-US" baseline="0" dirty="0">
                <a:latin typeface="Times New Roman" charset="0"/>
                <a:ea typeface="ＭＳ Ｐゴシック" charset="-128"/>
              </a:rPr>
              <a:t> </a:t>
            </a:r>
            <a:r>
              <a:rPr lang="en-US" altLang="en-US" dirty="0">
                <a:latin typeface="Times New Roman" charset="0"/>
                <a:ea typeface="ＭＳ Ｐゴシック" charset="-128"/>
              </a:rPr>
              <a:t>layering</a:t>
            </a:r>
          </a:p>
        </p:txBody>
      </p:sp>
      <p:sp>
        <p:nvSpPr>
          <p:cNvPr id="829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361EF9-686B-5A44-9993-0957A6528A2B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96956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849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AA712-1D52-8B48-ABC4-C0B1E9F2717B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291492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870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5FC8A9-EF84-6648-A013-8F518B865CB0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016593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890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CD098E-CD50-DB4D-8C5F-88AFA1BF891B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263311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911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E82FBE-68E9-3E49-B624-ED6BF52CFE8C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784324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931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77A7D9-8425-7047-BD80-933D61F33F5B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526285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altLang="en-US" dirty="0">
                <a:latin typeface="Times New Roman" charset="0"/>
                <a:ea typeface="ＭＳ Ｐゴシック" charset="-128"/>
              </a:rPr>
              <a:t>cats</a:t>
            </a:r>
          </a:p>
        </p:txBody>
      </p:sp>
      <p:sp>
        <p:nvSpPr>
          <p:cNvPr id="952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AD5DAC-E5FC-414D-A913-A454A78C5A1D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6043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u="none" strike="noStrike" dirty="0">
                <a:solidFill>
                  <a:srgbClr val="001D35"/>
                </a:solidFill>
                <a:effectLst/>
                <a:latin typeface="Google Sans"/>
              </a:rPr>
              <a:t>In BGP, the </a:t>
            </a:r>
            <a:r>
              <a:rPr lang="en-US" sz="1600" dirty="0"/>
              <a:t>treat-as-withdraw path</a:t>
            </a:r>
            <a:r>
              <a:rPr lang="en-US" sz="1600" b="0" i="0" u="none" strike="noStrike" dirty="0">
                <a:solidFill>
                  <a:srgbClr val="001D35"/>
                </a:solidFill>
                <a:effectLst/>
                <a:latin typeface="Google Sans"/>
              </a:rPr>
              <a:t> attribute is used to effectively rescind a path, meaning it removes a prefix from the BGP routing table if a specific path attribute is matched.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1DE876-845E-814B-A07B-7B43A23062A1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787562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972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0FB03-5924-D440-8C6A-1606C6017B1C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46793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972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0FB03-5924-D440-8C6A-1606C6017B1C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46793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993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08112A-B6CA-CE49-B97C-5986837245C2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403927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1013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49AB9-1C94-9045-B130-1D0B2EB8A029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104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60074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altLang="en-US" dirty="0">
                <a:latin typeface="Times New Roman" charset="0"/>
                <a:ea typeface="ＭＳ Ｐゴシック" charset="-128"/>
              </a:rPr>
              <a:t>tracking</a:t>
            </a:r>
          </a:p>
        </p:txBody>
      </p:sp>
      <p:sp>
        <p:nvSpPr>
          <p:cNvPr id="1034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877B8E-45CF-2748-8178-6AFEDF563F97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942617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refs:</a:t>
            </a:r>
          </a:p>
          <a:p>
            <a:r>
              <a:rPr lang="en-US" dirty="0"/>
              <a:t>https://</a:t>
            </a:r>
            <a:r>
              <a:rPr lang="en-US" dirty="0" err="1"/>
              <a:t>www.cloudflare.com</a:t>
            </a:r>
            <a:r>
              <a:rPr lang="en-US" dirty="0"/>
              <a:t>/learning/</a:t>
            </a:r>
            <a:r>
              <a:rPr lang="en-US" dirty="0" err="1"/>
              <a:t>ssl</a:t>
            </a:r>
            <a:r>
              <a:rPr lang="en-US" dirty="0"/>
              <a:t>/what-happens-in-a-</a:t>
            </a:r>
            <a:r>
              <a:rPr lang="en-US" dirty="0" err="1"/>
              <a:t>tls</a:t>
            </a:r>
            <a:r>
              <a:rPr lang="en-US" dirty="0"/>
              <a:t>-handshake/</a:t>
            </a:r>
          </a:p>
          <a:p>
            <a:r>
              <a:rPr lang="en-US" dirty="0"/>
              <a:t>https://</a:t>
            </a:r>
            <a:r>
              <a:rPr lang="en-US" dirty="0" err="1"/>
              <a:t>www.researchgate.net</a:t>
            </a:r>
            <a:r>
              <a:rPr lang="en-US" dirty="0"/>
              <a:t>/figure/TLS-handshake-protocol_fig1_298065605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61DE876-845E-814B-A07B-7B43A23062A1}" type="slidenum">
              <a:rPr lang="en-US" altLang="en-US" smtClean="0"/>
              <a:pPr>
                <a:defRPr/>
              </a:pPr>
              <a:t>106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512685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[Ref] https://</a:t>
            </a:r>
            <a:r>
              <a:rPr lang="en-US" dirty="0" err="1"/>
              <a:t>developer.mozilla.org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-US/docs/Web/HTTP/Guides/</a:t>
            </a:r>
            <a:r>
              <a:rPr lang="en-US" dirty="0" err="1"/>
              <a:t>Evolution_of_HTTP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61DE876-845E-814B-A07B-7B43A23062A1}" type="slidenum">
              <a:rPr lang="en-US" altLang="en-US" smtClean="0"/>
              <a:pPr>
                <a:defRPr/>
              </a:pPr>
              <a:t>108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509681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7FA69A-2F60-F0F0-284C-FD07A09F1F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958DC0-ECFA-E59C-F5B9-06C3B65C1D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00B3BB-C059-A7BA-F4A4-4A4EEA0F34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[Ref] https://</a:t>
            </a:r>
            <a:r>
              <a:rPr lang="en-US" dirty="0" err="1"/>
              <a:t>developer.mozilla.org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-US/docs/Web/HTTP/Guides/</a:t>
            </a:r>
            <a:r>
              <a:rPr lang="en-US" dirty="0" err="1"/>
              <a:t>Evolution_of_HTTP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D5D33C-A434-E0D0-49CB-32CBE57B69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61DE876-845E-814B-A07B-7B43A23062A1}" type="slidenum">
              <a:rPr lang="en-US" altLang="en-US" smtClean="0"/>
              <a:pPr>
                <a:defRPr/>
              </a:pPr>
              <a:t>109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015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ref: https://</a:t>
            </a:r>
            <a:r>
              <a:rPr lang="en-US" dirty="0" err="1"/>
              <a:t>medium.com</a:t>
            </a:r>
            <a:r>
              <a:rPr lang="en-US" dirty="0"/>
              <a:t>/</a:t>
            </a:r>
            <a:r>
              <a:rPr lang="en-US" dirty="0" err="1"/>
              <a:t>codavel</a:t>
            </a:r>
            <a:r>
              <a:rPr lang="en-US" dirty="0"/>
              <a:t>-blog/quic-vs-tcp-tls-and-why-quic-is-not-the-next-big-thing-d4ef59143efd</a:t>
            </a:r>
          </a:p>
          <a:p>
            <a:endParaRPr lang="en-US" dirty="0"/>
          </a:p>
          <a:p>
            <a:r>
              <a:rPr lang="en-US" dirty="0"/>
              <a:t>[Ref] https://</a:t>
            </a:r>
            <a:r>
              <a:rPr lang="en-US" dirty="0" err="1"/>
              <a:t>javascript-conference.com</a:t>
            </a:r>
            <a:r>
              <a:rPr lang="en-US" dirty="0"/>
              <a:t>/blog/quic-and-http-3-the-next-step-in-web-performance/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0" i="0" u="none" strike="noStrike" dirty="0">
                <a:solidFill>
                  <a:srgbClr val="1F1F1F"/>
                </a:solidFill>
                <a:effectLst/>
                <a:latin typeface="Google Sans"/>
              </a:rPr>
              <a:t>QUIC is a general-purpose transport layer network protocol initially designed by Jim </a:t>
            </a:r>
            <a:r>
              <a:rPr lang="en-US" b="0" i="0" u="none" strike="noStrike" dirty="0" err="1">
                <a:solidFill>
                  <a:srgbClr val="1F1F1F"/>
                </a:solidFill>
                <a:effectLst/>
                <a:latin typeface="Google Sans"/>
              </a:rPr>
              <a:t>Roskind</a:t>
            </a:r>
            <a:r>
              <a:rPr lang="en-US" b="0" i="0" u="none" strike="noStrike" dirty="0">
                <a:solidFill>
                  <a:srgbClr val="1F1F1F"/>
                </a:solidFill>
                <a:effectLst/>
                <a:latin typeface="Google Sans"/>
              </a:rPr>
              <a:t> at Google. It was first implemented and deployed in 2012 and was publicly announced in 2013 as experimentation broadened.</a:t>
            </a:r>
          </a:p>
          <a:p>
            <a:endParaRPr lang="en-US" b="0" i="0" u="none" strike="noStrike" dirty="0">
              <a:solidFill>
                <a:srgbClr val="1F1F1F"/>
              </a:solidFill>
              <a:effectLst/>
              <a:latin typeface="Google Sans"/>
            </a:endParaRPr>
          </a:p>
          <a:p>
            <a:endParaRPr lang="en-US" b="0" i="0" u="none" strike="noStrike" dirty="0">
              <a:solidFill>
                <a:srgbClr val="1F1F1F"/>
              </a:solidFill>
              <a:effectLst/>
              <a:latin typeface="Google Sans"/>
            </a:endParaRPr>
          </a:p>
          <a:p>
            <a:r>
              <a:rPr lang="en-US" b="0" i="0" u="none" strike="noStrike" dirty="0">
                <a:solidFill>
                  <a:srgbClr val="1F1F1F"/>
                </a:solidFill>
                <a:effectLst/>
                <a:latin typeface="Google Sans"/>
              </a:rPr>
              <a:t>[Ref] https://</a:t>
            </a:r>
            <a:r>
              <a:rPr lang="en-US" b="0" i="0" u="none" strike="noStrike" dirty="0" err="1">
                <a:solidFill>
                  <a:srgbClr val="1F1F1F"/>
                </a:solidFill>
                <a:effectLst/>
                <a:latin typeface="Google Sans"/>
              </a:rPr>
              <a:t>blog.apnic.net</a:t>
            </a:r>
            <a:r>
              <a:rPr lang="en-US" b="0" i="0" u="none" strike="noStrike" dirty="0">
                <a:solidFill>
                  <a:srgbClr val="1F1F1F"/>
                </a:solidFill>
                <a:effectLst/>
                <a:latin typeface="Google Sans"/>
              </a:rPr>
              <a:t>/2022/11/03/comparing-</a:t>
            </a:r>
            <a:r>
              <a:rPr lang="en-US" b="0" i="0" u="none" strike="noStrike" dirty="0" err="1">
                <a:solidFill>
                  <a:srgbClr val="1F1F1F"/>
                </a:solidFill>
                <a:effectLst/>
                <a:latin typeface="Google Sans"/>
              </a:rPr>
              <a:t>tcp</a:t>
            </a:r>
            <a:r>
              <a:rPr lang="en-US" b="0" i="0" u="none" strike="noStrike" dirty="0">
                <a:solidFill>
                  <a:srgbClr val="1F1F1F"/>
                </a:solidFill>
                <a:effectLst/>
                <a:latin typeface="Google Sans"/>
              </a:rPr>
              <a:t>-and-</a:t>
            </a:r>
            <a:r>
              <a:rPr lang="en-US" b="0" i="0" u="none" strike="noStrike" dirty="0" err="1">
                <a:solidFill>
                  <a:srgbClr val="1F1F1F"/>
                </a:solidFill>
                <a:effectLst/>
                <a:latin typeface="Google Sans"/>
              </a:rPr>
              <a:t>quic</a:t>
            </a:r>
            <a:r>
              <a:rPr lang="en-US" b="0" i="0" u="none" strike="noStrike" dirty="0">
                <a:solidFill>
                  <a:srgbClr val="1F1F1F"/>
                </a:solidFill>
                <a:effectLst/>
                <a:latin typeface="Google Sans"/>
              </a:rPr>
              <a:t>/</a:t>
            </a:r>
          </a:p>
          <a:p>
            <a:endParaRPr lang="en-US" b="0" i="0" u="none" strike="noStrike" dirty="0">
              <a:solidFill>
                <a:srgbClr val="1F1F1F"/>
              </a:solidFill>
              <a:effectLst/>
              <a:latin typeface="Google Sans"/>
            </a:endParaRPr>
          </a:p>
          <a:p>
            <a:r>
              <a:rPr lang="en-US" b="0" i="0" u="none" strike="noStrike" dirty="0">
                <a:solidFill>
                  <a:srgbClr val="1A1A1A"/>
                </a:solidFill>
                <a:effectLst/>
                <a:latin typeface="Whitney SSm A"/>
              </a:rPr>
              <a:t>It is a grossly inaccurate simplification, but at its simplest level, QUIC is simply TCP encapsulated and encrypted in a User Datagram Protocol (UDP) payload. To the external network, QUIC has the appearance of a bidirectional UDP packet sequence where the UDP payload is concealed. To the endpoints, QUIC can be used as a reliable full duplex data flow protocol. Even at this level, QUIC has a number of advantages over TCP.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61DE876-845E-814B-A07B-7B43A23062A1}" type="slidenum">
              <a:rPr lang="en-US" altLang="en-US" smtClean="0"/>
              <a:pPr>
                <a:defRPr/>
              </a:pPr>
              <a:t>110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928067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ref: https://</a:t>
            </a:r>
            <a:r>
              <a:rPr lang="en-US" dirty="0" err="1"/>
              <a:t>blog.apnic.net</a:t>
            </a:r>
            <a:r>
              <a:rPr lang="en-US" dirty="0"/>
              <a:t>/2022/11/03/comparing-</a:t>
            </a:r>
            <a:r>
              <a:rPr lang="en-US" dirty="0" err="1"/>
              <a:t>tcp</a:t>
            </a:r>
            <a:r>
              <a:rPr lang="en-US" dirty="0"/>
              <a:t>-and-</a:t>
            </a:r>
            <a:r>
              <a:rPr lang="en-US" dirty="0" err="1"/>
              <a:t>quic</a:t>
            </a:r>
            <a:r>
              <a:rPr lang="en-US" dirty="0"/>
              <a:t>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61DE876-845E-814B-A07B-7B43A23062A1}" type="slidenum">
              <a:rPr lang="en-US" altLang="en-US" smtClean="0"/>
              <a:pPr>
                <a:defRPr/>
              </a:pPr>
              <a:t>111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46343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2901240-2E22-ED44-8659-7A932A18030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88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82C78F9-F5C3-FB4C-9C66-B4F0D64A5993}" type="slidenum">
              <a:rPr kumimoji="0" lang="zh-CN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588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zh-CN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B44F2352-43EA-9F4B-BAE9-89D14959CC8B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66825" y="725488"/>
            <a:ext cx="4784725" cy="3587750"/>
          </a:xfrm>
          <a:noFill/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38916" name="Rectangle 4">
            <a:extLst>
              <a:ext uri="{FF2B5EF4-FFF2-40B4-BE49-F238E27FC236}">
                <a16:creationId xmlns:a16="http://schemas.microsoft.com/office/drawing/2014/main" id="{DF6A388B-5614-D544-AEF9-43A18E7F7A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zh-CN" altLang="en-US"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133179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[Ref] https://</a:t>
            </a:r>
            <a:r>
              <a:rPr lang="en-US" dirty="0" err="1"/>
              <a:t>www.catchpoint.com</a:t>
            </a:r>
            <a:r>
              <a:rPr lang="en-US" dirty="0"/>
              <a:t>/http3-vs-http2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61DE876-845E-814B-A07B-7B43A23062A1}" type="slidenum">
              <a:rPr lang="en-US" altLang="en-US" smtClean="0"/>
              <a:pPr>
                <a:defRPr/>
              </a:pPr>
              <a:t>113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8332233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ref:</a:t>
            </a:r>
          </a:p>
          <a:p>
            <a:r>
              <a:rPr lang="en-US" dirty="0"/>
              <a:t>https://</a:t>
            </a:r>
            <a:r>
              <a:rPr lang="en-US" dirty="0" err="1"/>
              <a:t>pulse.internetsociety.org</a:t>
            </a:r>
            <a:r>
              <a:rPr lang="en-US" dirty="0"/>
              <a:t>/blog/how-</a:t>
            </a:r>
            <a:r>
              <a:rPr lang="en-US" dirty="0" err="1"/>
              <a:t>quic</a:t>
            </a:r>
            <a:r>
              <a:rPr lang="en-US" dirty="0"/>
              <a:t>-helps-you-seamlessly-connect-to-different-networks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61DE876-845E-814B-A07B-7B43A23062A1}" type="slidenum">
              <a:rPr lang="en-US" altLang="en-US" smtClean="0"/>
              <a:pPr>
                <a:defRPr/>
              </a:pPr>
              <a:t>114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7064852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1054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DE2F9-DDC8-FF49-A6AF-36204A1BB9D8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115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2280968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altLang="en-US" dirty="0">
                <a:latin typeface="Times New Roman" charset="0"/>
                <a:ea typeface="ＭＳ Ｐゴシック" charset="-128"/>
              </a:rPr>
              <a:t>proxy</a:t>
            </a:r>
          </a:p>
        </p:txBody>
      </p:sp>
      <p:sp>
        <p:nvSpPr>
          <p:cNvPr id="1075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ACF7E7-8383-F84B-90EC-18A7C5F2DAAC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77577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728D824-5235-824E-A844-BBA0E8B73B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88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B5238D-76D7-6D4E-A7EC-9C86782D3C07}" type="slidenum">
              <a:rPr kumimoji="0" lang="zh-CN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588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zh-CN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16098" name="Rectangle 2">
            <a:extLst>
              <a:ext uri="{FF2B5EF4-FFF2-40B4-BE49-F238E27FC236}">
                <a16:creationId xmlns:a16="http://schemas.microsoft.com/office/drawing/2014/main" id="{99378034-F9B6-7040-B474-D80F92570F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6099" name="Rectangle 3">
            <a:extLst>
              <a:ext uri="{FF2B5EF4-FFF2-40B4-BE49-F238E27FC236}">
                <a16:creationId xmlns:a16="http://schemas.microsoft.com/office/drawing/2014/main" id="{DD4D7FD8-79CC-1D4E-B6B5-EEF8B37EA5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zh-CN" altLang="en-US"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093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A9C8D7-0FB7-410F-0EEC-0721868F9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11D74-FB2F-4048-9E9A-C8C0516E9F4F}" type="datetime1">
              <a:rPr lang="en-US" altLang="en-US"/>
              <a:pPr>
                <a:defRPr/>
              </a:pPr>
              <a:t>5/4/26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5E0803-E532-9A7D-5B95-0399517B2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0EBAF5-65BB-0290-98AE-C3F8A0D6E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686DC6-2B26-7D4E-BD61-1190653B01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4869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8B7687-453C-B969-DB30-C38B1D555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8E2CA-DEC3-AF4C-896B-BBEA27FB128C}" type="datetime1">
              <a:rPr lang="en-US" altLang="en-US"/>
              <a:pPr>
                <a:defRPr/>
              </a:pPr>
              <a:t>5/4/26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306FCB-0ADC-862B-3081-74A3B4F95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4F4F62-C0DD-70BC-F577-BDA7C36F4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E1E4D-F584-EF4E-9FE9-4C51BB71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1203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0DDB49-8F43-20BE-CD36-FE57FA985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B32CE1-3FED-F346-B5F8-983A8DA27862}" type="datetime1">
              <a:rPr lang="en-US" altLang="en-US"/>
              <a:pPr>
                <a:defRPr/>
              </a:pPr>
              <a:t>5/4/26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EF7205-52C2-8B14-483A-3FFC8798B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3784C5-FF12-E256-270C-329E7317E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E1C0D-6E47-B54F-ACB8-7695D93E2D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1893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0386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D8632E-DE09-65C3-97CF-ED1CF750D8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F22864-B64E-8346-9A9D-5C9F555E61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51484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1529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62500" y="1219200"/>
            <a:ext cx="41529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40386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772367-173F-4F9A-E079-360599BF9F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F0BE25-080E-7541-B130-B6036AD2DE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6904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0263E5D-2C3D-E343-9185-B364E57F70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851AE3-D314-DD48-B3E1-D1432A74BB8C}" type="datetime1">
              <a:rPr lang="en-US" altLang="zh-CN" smtClean="0"/>
              <a:t>5/4/26</a:t>
            </a:fld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6F85403-0CA0-3D40-97DD-9021CE893E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Network Layer: Control Plane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6897789-310A-F745-8B84-00C6795430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FC74E-6CCA-3848-AAF6-CFC630EC0F8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188107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957A564-2168-F846-AC6C-5EA7411279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668E3-2338-1748-B98D-BDED83D86150}" type="datetime1">
              <a:rPr lang="en-US" altLang="zh-CN" smtClean="0"/>
              <a:t>5/4/26</a:t>
            </a:fld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B927F68-B023-CD47-94FB-988F1D1E20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Network Layer: Control Plane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C512E51-3349-9545-8C5D-C7F97FB9E5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D16A73-F503-5440-82D0-DB86EBDD50D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188066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BE787F1-52BC-4544-85ED-E1F3E30CBF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CF49D5-A625-6A4F-8062-D7C85D5A9D3B}" type="datetime1">
              <a:rPr lang="en-US" altLang="zh-CN" smtClean="0"/>
              <a:t>5/4/26</a:t>
            </a:fld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F8441D1-CC16-F543-8E88-4A4CB45053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Network Layer: Control Plane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9C6DA3C-B798-F44E-BE6E-C9242195DE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3D7894-EB5C-AF44-9680-175E2BEBAC8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300166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B72415-2C83-184F-B731-E29280242A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D3CA1E-F2CB-6A48-BAD8-F1CE6180BEEB}" type="datetime1">
              <a:rPr lang="en-US" altLang="zh-CN" smtClean="0"/>
              <a:t>5/4/26</a:t>
            </a:fld>
            <a:endParaRPr lang="en-US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BC70AC-1E7E-444C-BD57-57FBD74B76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Network Layer: Control Plane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B07F2F-F478-924C-8893-F0C0810450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6A1427-4AE4-484A-BDCA-A0A8D94D9AA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302258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BE9687A-3E89-8249-A998-096F0FF444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0742BC-EBBF-3148-AA7F-F62B13604C47}" type="datetime1">
              <a:rPr lang="en-US" altLang="zh-CN" smtClean="0"/>
              <a:t>5/4/26</a:t>
            </a:fld>
            <a:endParaRPr lang="en-US" altLang="zh-CN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1B0B79B-529B-D044-A2D2-C595B45914D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Network Layer: Control Plane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34DFF17-4035-1444-9D8D-F8BE26F84B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ADD73A-F8C0-9740-9A33-3BEDEE5CA78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78454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FC89070-E44B-3B42-9A68-5213A1D2A7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76BA1E-6FE6-7447-9629-F4D77931ECED}" type="datetime1">
              <a:rPr lang="en-US" altLang="zh-CN" smtClean="0"/>
              <a:t>5/4/26</a:t>
            </a:fld>
            <a:endParaRPr lang="en-US" altLang="zh-CN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7EB7644-46D2-AC4D-8710-283848F79D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Network Layer: Control Plane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B3B9398-7E14-6F4B-B0A6-5EE00F320B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02CFAE-B6D1-A040-A9EF-DA027DC87CE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59512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0FB78E-3D15-F9D4-6B43-702D7D016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1081C-219A-A74E-8096-3E2C56546585}" type="datetime1">
              <a:rPr lang="en-US" altLang="en-US"/>
              <a:pPr>
                <a:defRPr/>
              </a:pPr>
              <a:t>5/4/26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98B89-A9AD-A850-4DC2-110ECE16D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9BCA62-AF1E-5719-02C0-83F3186F9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1ADDB5-77E5-534A-9E7A-A60B379F16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5001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1261630-B0B7-1940-9B4C-7F3BF2246F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F9D9FD-C6EB-2745-AC58-D8A5DAC75BE7}" type="datetime1">
              <a:rPr lang="en-US" altLang="zh-CN" smtClean="0"/>
              <a:t>5/4/26</a:t>
            </a:fld>
            <a:endParaRPr lang="en-US" altLang="zh-CN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3713D83-6840-3148-A933-B2B8A9CD26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Network Layer: Control Plane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E0BC569-E7E5-204F-BF2E-592ADF5112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48E5C8-B485-E04F-89D5-D55E40A8E6A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358190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F26ECE-5DE7-C142-857D-6308089C78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52F2D-E32A-CF48-B41E-57D930C12344}" type="datetime1">
              <a:rPr lang="en-US" altLang="zh-CN" smtClean="0"/>
              <a:t>5/4/26</a:t>
            </a:fld>
            <a:endParaRPr lang="en-US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D47132-41CA-7D48-BBB6-3FBD68D845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Network Layer: Control Plane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BF7E6A-5FF1-C442-9A7E-745593D5FA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325BED-856E-1141-A0B4-D25AF6DE5A2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037609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C12C10-55D9-6E4B-B03F-1858A5B566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267CDE-D758-2846-B611-591883E73906}" type="datetime1">
              <a:rPr lang="en-US" altLang="zh-CN" smtClean="0"/>
              <a:t>5/4/26</a:t>
            </a:fld>
            <a:endParaRPr lang="en-US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AE3B39-E9DB-7548-A87A-C89C40FBD3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Network Layer: Control Plane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CB7F88-46BF-7C49-A8B4-7A0F05BF18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45D108-EAD3-4C49-A160-E3DF988354D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241652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CF7481F-F60C-5941-80A8-8359014407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5E4C9E-B597-C044-A5F0-2201B7D1E93D}" type="datetime1">
              <a:rPr lang="en-US" altLang="zh-CN" smtClean="0"/>
              <a:t>5/4/26</a:t>
            </a:fld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E846668-29F0-5A45-9925-8E7718A2E8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Network Layer: Control Plane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DF39C43-2452-4A4A-A610-CB59574937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CF4BC8-D915-CC43-97AB-682EBDAC7E6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274900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79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5C776CA-0481-AF41-9343-2C56C63ED8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88A6AF-76C7-E54F-9161-8440C3A41927}" type="datetime1">
              <a:rPr lang="en-US" altLang="zh-CN" smtClean="0"/>
              <a:t>5/4/26</a:t>
            </a:fld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4258ED5-EE13-DF48-A96A-FAD82C7DB2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Network Layer: Control Plane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F224FB0-B5C3-5D4D-A77C-C00DF60544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43E9E9-A631-E742-AC58-14899622E6B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911776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EEB2B-03D5-8E40-8F61-48FDB5EB214A}" type="datetime1">
              <a:rPr lang="en-US" smtClean="0"/>
              <a:t>5/4/26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115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0EDD7-4DF1-3240-A474-0B2FF4A954D9}" type="datetime1">
              <a:rPr lang="en-US" smtClean="0"/>
              <a:t>5/4/26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7623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AF52E-D7FE-0F4D-BA70-83CC8090E49C}" type="datetime1">
              <a:rPr lang="en-US" smtClean="0"/>
              <a:t>5/4/26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3595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8D33C-6693-4944-9E89-4A3A20375B2A}" type="datetime1">
              <a:rPr lang="en-US" smtClean="0"/>
              <a:t>5/4/26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7941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EDDBB-E28E-A341-94E8-9FB0D4870E93}" type="datetime1">
              <a:rPr lang="en-US" smtClean="0"/>
              <a:t>5/4/26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417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A4D9E3-B8D0-7AC3-F9D0-7337B46A1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0FA64-A639-DA4A-BFF5-DB6AE66153BE}" type="datetime1">
              <a:rPr lang="en-US" altLang="en-US"/>
              <a:pPr>
                <a:defRPr/>
              </a:pPr>
              <a:t>5/4/26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73FBDC-A346-3DD6-0BD2-B099AEE41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62B65-9EB3-99A5-D396-B5C0EAFC6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2B3443-796C-E148-A36F-BB6B905946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54897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651B4-381A-2241-989C-6E7A7CB96908}" type="datetime1">
              <a:rPr lang="en-US" smtClean="0"/>
              <a:t>5/4/26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7397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61D38-92D6-364E-ABFC-F2F409DFC044}" type="datetime1">
              <a:rPr lang="en-US" smtClean="0"/>
              <a:t>5/4/26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8470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4D577-0A36-4E4E-A427-A3B35B1F2565}" type="datetime1">
              <a:rPr lang="en-US" smtClean="0"/>
              <a:t>5/4/26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6277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AF6D5-B309-F044-A4A6-5BCE52CD123E}" type="datetime1">
              <a:rPr lang="en-US" smtClean="0"/>
              <a:t>5/4/26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0685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E86A4-DE29-2A44-A5FD-2AA57B76E750}" type="datetime1">
              <a:rPr lang="en-US" smtClean="0"/>
              <a:t>5/4/26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9076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296C0-E19A-8643-8997-C530A2B5F4BA}" type="datetime1">
              <a:rPr lang="en-US" smtClean="0"/>
              <a:t>5/4/26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2012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5/4/26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1736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5/4/26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8941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5/4/26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3751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5/4/26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554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F1588DB-5F1D-0AA6-58B2-16C0EFE61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F67CBF-B506-C045-A550-BF5CD671FF40}" type="datetime1">
              <a:rPr lang="en-US" altLang="en-US"/>
              <a:pPr>
                <a:defRPr/>
              </a:pPr>
              <a:t>5/4/26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5DEBE4C-409F-CC61-2985-9DA8941EE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EB28FC4-7F20-4D20-E5C6-F3D9D8901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C5A145-D809-284F-8796-90B4E10FFB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308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5/4/26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5729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5/4/26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1117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5/4/26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4394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5/4/26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5941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5/4/26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8325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5/4/26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2208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5/4/26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8004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597887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868753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D8F6E-BFA2-E14C-8BC4-867A927D0D2A}" type="datetime1">
              <a:rPr lang="en-US" smtClean="0"/>
              <a:t>5/4/26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931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F35B21F-FF9D-2F4C-49E4-B1E095C7D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8C0427-BD59-6C4E-866C-C51E129470B3}" type="datetime1">
              <a:rPr lang="en-US" altLang="en-US"/>
              <a:pPr>
                <a:defRPr/>
              </a:pPr>
              <a:t>5/4/26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B187434-9391-5E0C-18BF-829D25D0F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15A3703-7CC4-6E5B-B623-14C4545D4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32C4E1-58FB-5547-847A-36B06D634B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57626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93C1A-0730-0940-AAB4-5D0390C5A59C}" type="datetime1">
              <a:rPr lang="en-US" smtClean="0"/>
              <a:t>5/4/26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8796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D0114-3E23-0A46-9920-9A06B9DCE82F}" type="datetime1">
              <a:rPr lang="en-US" smtClean="0"/>
              <a:t>5/4/26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715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F561E-1FF2-654E-B1B9-FF20841CEDF7}" type="datetime1">
              <a:rPr lang="en-US" smtClean="0"/>
              <a:t>5/4/26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4550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07BA8-F7EC-9941-A5F1-22DC297599BF}" type="datetime1">
              <a:rPr lang="en-US" smtClean="0"/>
              <a:t>5/4/26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3884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089A4-6DC7-2B4E-92E5-CA0991E5AF67}" type="datetime1">
              <a:rPr lang="en-US" smtClean="0"/>
              <a:t>5/4/26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5097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792EC-27CF-1741-93A4-DF246026192F}" type="datetime1">
              <a:rPr lang="en-US" smtClean="0"/>
              <a:t>5/4/26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7680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0EBEC-81D3-9F43-B558-F9A845ED744C}" type="datetime1">
              <a:rPr lang="en-US" smtClean="0"/>
              <a:t>5/4/26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581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79513-D130-604C-846C-196477CACA24}" type="datetime1">
              <a:rPr lang="en-US" smtClean="0"/>
              <a:t>5/4/26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8176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7AA91-4E89-F548-BBB3-D34C5129279F}" type="datetime1">
              <a:rPr lang="en-US" smtClean="0"/>
              <a:t>5/4/26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5520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B500B-F297-9B40-A10A-167768D80851}" type="datetime1">
              <a:rPr lang="en-US" smtClean="0"/>
              <a:t>5/4/26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156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8E14310-9F9C-2A0D-989A-B9540ED80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BABDC9-28DF-AC49-A257-52F7B30E3581}" type="datetime1">
              <a:rPr lang="en-US" altLang="en-US"/>
              <a:pPr>
                <a:defRPr/>
              </a:pPr>
              <a:t>5/4/26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B2133FA-C5C0-148D-A50B-088F62C34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0D79D6D-37AB-7B6D-44F9-A354AF1D2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A06FAF-609B-0F4F-99A6-1180E4D015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44064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600200"/>
            <a:ext cx="7772400" cy="2247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0" y="4000500"/>
            <a:ext cx="7772400" cy="2247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330BAE-CFB7-B64C-B21A-9D4E37467830}" type="datetime1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5/4/26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2-</a:t>
            </a:r>
            <a:fld id="{CE518614-272C-FF40-AD9D-508A23B042A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4273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600200"/>
            <a:ext cx="3810000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495800" y="1600200"/>
            <a:ext cx="3810000" cy="46482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26B2C3-2946-3A4D-B8CD-3920D0A61277}" type="datetime1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5/4/26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2-</a:t>
            </a:r>
            <a:fld id="{6BDA39AF-423E-834C-86D0-767B544CD73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7827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300AAE8-20C5-1E83-0B54-3300C945F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F2927B-FFDC-2F43-8594-E7E0F2C2411A}" type="datetime1">
              <a:rPr lang="en-US" altLang="en-US"/>
              <a:pPr>
                <a:defRPr/>
              </a:pPr>
              <a:t>5/4/26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AD28FFA-27FD-17DD-D076-C7054D167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DFFFC0F-311C-6227-6A33-F2051CF09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127995-3B73-9E4E-8C97-548DB1B585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950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D232C15-C753-FA04-4955-8366DF7CB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6D36EF-2A2C-4B49-B50E-2F41AE20532C}" type="datetime1">
              <a:rPr lang="en-US" altLang="en-US"/>
              <a:pPr>
                <a:defRPr/>
              </a:pPr>
              <a:t>5/4/26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AC87A7A-47F5-83EE-13D5-FF1041B5F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794F225-E84F-0CE9-6C9F-DED169D87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9FCE31-A327-9849-951F-7C36BE11B6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9379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FAB0C5C-3D71-A5B3-3FFD-21C9FFBD9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F0DAA-530C-324E-ACD8-C62C2CB19DBC}" type="datetime1">
              <a:rPr lang="en-US" altLang="en-US"/>
              <a:pPr>
                <a:defRPr/>
              </a:pPr>
              <a:t>5/4/26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536C7F4-B69F-A1B0-B631-A4F66D9D8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EDEC979-3D33-1B96-092E-58F7AC0D5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A4A6A-6451-0D43-B693-562DB02027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234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Placeholder 1">
            <a:extLst>
              <a:ext uri="{FF2B5EF4-FFF2-40B4-BE49-F238E27FC236}">
                <a16:creationId xmlns:a16="http://schemas.microsoft.com/office/drawing/2014/main" id="{002194EC-6A60-9103-30FD-6F4AA5BC620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4035" name="Text Placeholder 2">
            <a:extLst>
              <a:ext uri="{FF2B5EF4-FFF2-40B4-BE49-F238E27FC236}">
                <a16:creationId xmlns:a16="http://schemas.microsoft.com/office/drawing/2014/main" id="{ED68F56A-BE03-E521-BAC7-5456E065B3C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81000" y="1219200"/>
            <a:ext cx="8534400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D66456-2F93-21BC-1067-D8B3589E2E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600BFCF-209B-1149-B054-D3475E781CA0}" type="datetime1">
              <a:rPr lang="en-US" altLang="en-US"/>
              <a:pPr>
                <a:defRPr/>
              </a:pPr>
              <a:t>5/4/26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A17747-A807-4C1F-1587-A1E3F1BE28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ourier New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9E6E8C-3345-24D8-49B0-A06E757508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52E6A37D-1EED-9E46-AB7C-2FCFDF0095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1816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7" r:id="rId13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0090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800000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55A718EB-4ED3-1948-BA54-40062E71B6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DCB1E1D-D558-A443-B01D-5D93E2B2B0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296BECD-B934-A246-A7D0-93F3AC9F6C7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Times New Roman" charset="0"/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4E7E50A1-6371-7A40-83A1-907317A4B591}" type="datetime1">
              <a:rPr lang="en-US" altLang="zh-CN" smtClean="0"/>
              <a:t>5/4/26</a:t>
            </a:fld>
            <a:endParaRPr lang="en-US" altLang="zh-CN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E25039D-C615-8C49-A2C0-FDC447725B1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Times New Roman" charset="0"/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r>
              <a:rPr lang="en-US" altLang="zh-CN"/>
              <a:t>Network Layer: Control Plane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6B529D9-5A50-464A-B68E-5D7FBEADB07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fld id="{9BC13B7E-EAA7-EC4F-AA51-FD4758C18C2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97350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 Black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 Black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 Black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 Black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 Black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 Black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 Black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 Black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AB4811-509D-3043-AF6D-A28605B0DBA5}" type="datetime1">
              <a:rPr lang="en-US" smtClean="0"/>
              <a:t>5/4/26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Network Layer: Control Plane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831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EE309-4415-F04B-B6C1-168876F832F4}" type="datetimeFigureOut">
              <a:rPr lang="en-US" smtClean="0"/>
              <a:t>5/4/26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700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  <p:sldLayoutId id="214748385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35F53F-1A49-2D4D-ABC2-5299D88B6FDF}" type="datetime1">
              <a:rPr lang="en-US" smtClean="0"/>
              <a:t>5/4/26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21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9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5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5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5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5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4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5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55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5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55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5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55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55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5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55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33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34.png"/><Relationship Id="rId4" Type="http://schemas.openxmlformats.org/officeDocument/2006/relationships/image" Target="../media/image12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5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.w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oleObject" Target="../embeddings/oleObject1.bin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5.x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2.bin"/><Relationship Id="rId10" Type="http://schemas.openxmlformats.org/officeDocument/2006/relationships/oleObject" Target="../embeddings/oleObject6.bin"/><Relationship Id="rId4" Type="http://schemas.openxmlformats.org/officeDocument/2006/relationships/image" Target="../media/image13.png"/><Relationship Id="rId9" Type="http://schemas.openxmlformats.org/officeDocument/2006/relationships/oleObject" Target="../embeddings/oleObject5.bin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oleObject" Target="../embeddings/oleObject1.bin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5.x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2.bin"/><Relationship Id="rId10" Type="http://schemas.openxmlformats.org/officeDocument/2006/relationships/oleObject" Target="../embeddings/oleObject6.bin"/><Relationship Id="rId4" Type="http://schemas.openxmlformats.org/officeDocument/2006/relationships/image" Target="../media/image13.png"/><Relationship Id="rId9" Type="http://schemas.openxmlformats.org/officeDocument/2006/relationships/oleObject" Target="../embeddings/oleObject5.bin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.xml"/><Relationship Id="rId4" Type="http://schemas.openxmlformats.org/officeDocument/2006/relationships/image" Target="../media/image1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5.xml"/><Relationship Id="rId5" Type="http://schemas.openxmlformats.org/officeDocument/2006/relationships/oleObject" Target="../embeddings/oleObject10.bin"/><Relationship Id="rId4" Type="http://schemas.openxmlformats.org/officeDocument/2006/relationships/image" Target="../media/image1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5.xml"/><Relationship Id="rId5" Type="http://schemas.openxmlformats.org/officeDocument/2006/relationships/oleObject" Target="../embeddings/oleObject11.bin"/><Relationship Id="rId4" Type="http://schemas.openxmlformats.org/officeDocument/2006/relationships/image" Target="../media/image1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5.xml"/><Relationship Id="rId5" Type="http://schemas.openxmlformats.org/officeDocument/2006/relationships/oleObject" Target="../embeddings/oleObject12.bin"/><Relationship Id="rId4" Type="http://schemas.openxmlformats.org/officeDocument/2006/relationships/image" Target="../media/image1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5.xml"/><Relationship Id="rId5" Type="http://schemas.openxmlformats.org/officeDocument/2006/relationships/oleObject" Target="../embeddings/oleObject14.bin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9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3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9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9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9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0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22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1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0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0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2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50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0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5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5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5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24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4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50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54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5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5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1" name="Picture 1">
            <a:extLst>
              <a:ext uri="{FF2B5EF4-FFF2-40B4-BE49-F238E27FC236}">
                <a16:creationId xmlns:a16="http://schemas.microsoft.com/office/drawing/2014/main" id="{C198ABE5-00C7-1A71-1614-673E811FF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A6A593-5868-B256-232D-39F35DFAE972}"/>
              </a:ext>
            </a:extLst>
          </p:cNvPr>
          <p:cNvSpPr txBox="1"/>
          <p:nvPr/>
        </p:nvSpPr>
        <p:spPr>
          <a:xfrm>
            <a:off x="0" y="1408113"/>
            <a:ext cx="9144000" cy="64611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Centaur" panose="020F0502020204030204" pitchFamily="34" charset="0"/>
              </a:rPr>
              <a:t>Computer Networks</a:t>
            </a:r>
          </a:p>
        </p:txBody>
      </p:sp>
      <p:sp>
        <p:nvSpPr>
          <p:cNvPr id="138243" name="TextBox 3">
            <a:extLst>
              <a:ext uri="{FF2B5EF4-FFF2-40B4-BE49-F238E27FC236}">
                <a16:creationId xmlns:a16="http://schemas.microsoft.com/office/drawing/2014/main" id="{AD9C53BC-2D44-BDD1-D4DA-C1B3667B87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516438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Nirupam Roy</a:t>
            </a:r>
          </a:p>
        </p:txBody>
      </p:sp>
      <p:sp>
        <p:nvSpPr>
          <p:cNvPr id="138244" name="TextBox 4">
            <a:extLst>
              <a:ext uri="{FF2B5EF4-FFF2-40B4-BE49-F238E27FC236}">
                <a16:creationId xmlns:a16="http://schemas.microsoft.com/office/drawing/2014/main" id="{EAC19BB3-14A7-0D5C-B1F2-45E8FE7760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81563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M-W 2:00-3:15pm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CSI 2117</a:t>
            </a:r>
          </a:p>
        </p:txBody>
      </p:sp>
      <p:pic>
        <p:nvPicPr>
          <p:cNvPr id="138245" name="Picture 5">
            <a:extLst>
              <a:ext uri="{FF2B5EF4-FFF2-40B4-BE49-F238E27FC236}">
                <a16:creationId xmlns:a16="http://schemas.microsoft.com/office/drawing/2014/main" id="{5953F1B0-2943-A3C1-812E-8ED00E2E3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38" y="2536825"/>
            <a:ext cx="1809750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6" name="TextBox 6">
            <a:extLst>
              <a:ext uri="{FF2B5EF4-FFF2-40B4-BE49-F238E27FC236}">
                <a16:creationId xmlns:a16="http://schemas.microsoft.com/office/drawing/2014/main" id="{53E4FC6C-F820-C47F-92C2-B01B46B0D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6942" y="2066925"/>
            <a:ext cx="38876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CMSC 417 : Spring 2026</a:t>
            </a:r>
          </a:p>
        </p:txBody>
      </p:sp>
      <p:sp>
        <p:nvSpPr>
          <p:cNvPr id="138247" name="TextBox 7">
            <a:extLst>
              <a:ext uri="{FF2B5EF4-FFF2-40B4-BE49-F238E27FC236}">
                <a16:creationId xmlns:a16="http://schemas.microsoft.com/office/drawing/2014/main" id="{E61B319E-D40E-CEA5-B5C1-11CA5CA155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378200"/>
            <a:ext cx="9144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Topic: Inter-domain Routing (BGP)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(Textbook chapter 2)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lide Number Placeholder 4">
            <a:extLst>
              <a:ext uri="{FF2B5EF4-FFF2-40B4-BE49-F238E27FC236}">
                <a16:creationId xmlns:a16="http://schemas.microsoft.com/office/drawing/2014/main" id="{F03A0C0F-EB9C-A649-9625-EB3C3A530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2C26BD-D2A0-A944-BFFC-2CA6677CDB8A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66946" name="Rectangle 2">
            <a:extLst>
              <a:ext uri="{FF2B5EF4-FFF2-40B4-BE49-F238E27FC236}">
                <a16:creationId xmlns:a16="http://schemas.microsoft.com/office/drawing/2014/main" id="{55DDB9C8-836C-1749-8513-C69F5959C2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5334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>
                <a:ea typeface="宋体" charset="0"/>
                <a:cs typeface="宋体" charset="0"/>
              </a:rPr>
              <a:t>Peering Provides Shortcuts</a:t>
            </a:r>
          </a:p>
        </p:txBody>
      </p:sp>
      <p:pic>
        <p:nvPicPr>
          <p:cNvPr id="466954" name="Picture 10">
            <a:extLst>
              <a:ext uri="{FF2B5EF4-FFF2-40B4-BE49-F238E27FC236}">
                <a16:creationId xmlns:a16="http://schemas.microsoft.com/office/drawing/2014/main" id="{96E7DD8A-C1F2-8B45-BA37-07147F1AB964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276600"/>
            <a:ext cx="2362200" cy="68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66955" name="Picture 11">
            <a:extLst>
              <a:ext uri="{FF2B5EF4-FFF2-40B4-BE49-F238E27FC236}">
                <a16:creationId xmlns:a16="http://schemas.microsoft.com/office/drawing/2014/main" id="{EC6F0725-7ABF-5246-AFC2-FD0AAD3F2B0E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724400"/>
            <a:ext cx="1447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66957" name="Picture 13">
            <a:extLst>
              <a:ext uri="{FF2B5EF4-FFF2-40B4-BE49-F238E27FC236}">
                <a16:creationId xmlns:a16="http://schemas.microsoft.com/office/drawing/2014/main" id="{E33DD7AF-A439-FE4F-81D4-2A95998EEDC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876800"/>
            <a:ext cx="1447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66958" name="Picture 14">
            <a:extLst>
              <a:ext uri="{FF2B5EF4-FFF2-40B4-BE49-F238E27FC236}">
                <a16:creationId xmlns:a16="http://schemas.microsoft.com/office/drawing/2014/main" id="{52D99F7E-F868-8442-9A0A-8DA97325E3DD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352800"/>
            <a:ext cx="2362200" cy="68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66959" name="Picture 15">
            <a:extLst>
              <a:ext uri="{FF2B5EF4-FFF2-40B4-BE49-F238E27FC236}">
                <a16:creationId xmlns:a16="http://schemas.microsoft.com/office/drawing/2014/main" id="{77A4CF39-2BF5-0D48-8045-F821D7D91018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800600"/>
            <a:ext cx="1752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66960" name="Picture 16">
            <a:extLst>
              <a:ext uri="{FF2B5EF4-FFF2-40B4-BE49-F238E27FC236}">
                <a16:creationId xmlns:a16="http://schemas.microsoft.com/office/drawing/2014/main" id="{D5042FC5-0EE0-B049-9CEF-2063D427063B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133600"/>
            <a:ext cx="2362200" cy="68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66961" name="Picture 17">
            <a:extLst>
              <a:ext uri="{FF2B5EF4-FFF2-40B4-BE49-F238E27FC236}">
                <a16:creationId xmlns:a16="http://schemas.microsoft.com/office/drawing/2014/main" id="{DB4569B1-0427-FD49-839F-9B06A7E2739C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990600"/>
            <a:ext cx="2362200" cy="68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66962" name="Line 18">
            <a:extLst>
              <a:ext uri="{FF2B5EF4-FFF2-40B4-BE49-F238E27FC236}">
                <a16:creationId xmlns:a16="http://schemas.microsoft.com/office/drawing/2014/main" id="{2AC0F1E1-36ED-1242-8C86-0368046A31C6}"/>
              </a:ext>
            </a:extLst>
          </p:cNvPr>
          <p:cNvSpPr>
            <a:spLocks noChangeShapeType="1"/>
          </p:cNvSpPr>
          <p:nvPr/>
        </p:nvSpPr>
        <p:spPr bwMode="auto">
          <a:xfrm>
            <a:off x="7391400" y="3886200"/>
            <a:ext cx="152400" cy="914400"/>
          </a:xfrm>
          <a:prstGeom prst="line">
            <a:avLst/>
          </a:prstGeom>
          <a:noFill/>
          <a:ln w="57150" cmpd="thickThin">
            <a:solidFill>
              <a:srgbClr val="FF0033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466965" name="Line 21">
            <a:extLst>
              <a:ext uri="{FF2B5EF4-FFF2-40B4-BE49-F238E27FC236}">
                <a16:creationId xmlns:a16="http://schemas.microsoft.com/office/drawing/2014/main" id="{FF15D1D1-AD25-7449-8242-E2E87F2F5D0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10000" y="2667000"/>
            <a:ext cx="0" cy="685800"/>
          </a:xfrm>
          <a:prstGeom prst="line">
            <a:avLst/>
          </a:prstGeom>
          <a:noFill/>
          <a:ln w="57150" cmpd="thickThin">
            <a:solidFill>
              <a:srgbClr val="FF0033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466966" name="Line 22">
            <a:extLst>
              <a:ext uri="{FF2B5EF4-FFF2-40B4-BE49-F238E27FC236}">
                <a16:creationId xmlns:a16="http://schemas.microsoft.com/office/drawing/2014/main" id="{7A34D66C-01DC-6144-9947-2E44DA9817B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81600" y="1524000"/>
            <a:ext cx="762000" cy="762000"/>
          </a:xfrm>
          <a:prstGeom prst="line">
            <a:avLst/>
          </a:prstGeom>
          <a:noFill/>
          <a:ln w="57150" cmpd="thickThin">
            <a:solidFill>
              <a:srgbClr val="FF0033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466967" name="Line 23">
            <a:extLst>
              <a:ext uri="{FF2B5EF4-FFF2-40B4-BE49-F238E27FC236}">
                <a16:creationId xmlns:a16="http://schemas.microsoft.com/office/drawing/2014/main" id="{A407A3E9-9FEA-3742-B31C-863051643B6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62600" y="3886200"/>
            <a:ext cx="457200" cy="1066800"/>
          </a:xfrm>
          <a:prstGeom prst="line">
            <a:avLst/>
          </a:prstGeom>
          <a:noFill/>
          <a:ln w="57150" cmpd="thinThick">
            <a:solidFill>
              <a:srgbClr val="FF0033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466968" name="Line 24">
            <a:extLst>
              <a:ext uri="{FF2B5EF4-FFF2-40B4-BE49-F238E27FC236}">
                <a16:creationId xmlns:a16="http://schemas.microsoft.com/office/drawing/2014/main" id="{8E417FB4-B727-4344-B1F8-D7190477444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19400" y="3810000"/>
            <a:ext cx="304800" cy="1066800"/>
          </a:xfrm>
          <a:prstGeom prst="line">
            <a:avLst/>
          </a:prstGeom>
          <a:noFill/>
          <a:ln w="57150" cmpd="thinThick">
            <a:solidFill>
              <a:srgbClr val="FF0033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466970" name="Freeform 26">
            <a:extLst>
              <a:ext uri="{FF2B5EF4-FFF2-40B4-BE49-F238E27FC236}">
                <a16:creationId xmlns:a16="http://schemas.microsoft.com/office/drawing/2014/main" id="{A1512960-A0BD-624B-ACA7-A3EB0948334D}"/>
              </a:ext>
            </a:extLst>
          </p:cNvPr>
          <p:cNvSpPr>
            <a:spLocks/>
          </p:cNvSpPr>
          <p:nvPr/>
        </p:nvSpPr>
        <p:spPr bwMode="auto">
          <a:xfrm>
            <a:off x="5638800" y="3733800"/>
            <a:ext cx="1879600" cy="1498600"/>
          </a:xfrm>
          <a:custGeom>
            <a:avLst/>
            <a:gdLst>
              <a:gd name="T0" fmla="*/ 1828800 w 1184"/>
              <a:gd name="T1" fmla="*/ 1498600 h 944"/>
              <a:gd name="T2" fmla="*/ 1828800 w 1184"/>
              <a:gd name="T3" fmla="*/ 1193800 h 944"/>
              <a:gd name="T4" fmla="*/ 1524000 w 1184"/>
              <a:gd name="T5" fmla="*/ 279400 h 944"/>
              <a:gd name="T6" fmla="*/ 685800 w 1184"/>
              <a:gd name="T7" fmla="*/ 203200 h 944"/>
              <a:gd name="T8" fmla="*/ 0 w 1184"/>
              <a:gd name="T9" fmla="*/ 1498600 h 9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84" h="944">
                <a:moveTo>
                  <a:pt x="1152" y="944"/>
                </a:moveTo>
                <a:cubicBezTo>
                  <a:pt x="1168" y="912"/>
                  <a:pt x="1184" y="880"/>
                  <a:pt x="1152" y="752"/>
                </a:cubicBezTo>
                <a:cubicBezTo>
                  <a:pt x="1120" y="624"/>
                  <a:pt x="1080" y="280"/>
                  <a:pt x="960" y="176"/>
                </a:cubicBezTo>
                <a:cubicBezTo>
                  <a:pt x="840" y="72"/>
                  <a:pt x="592" y="0"/>
                  <a:pt x="432" y="128"/>
                </a:cubicBezTo>
                <a:cubicBezTo>
                  <a:pt x="272" y="256"/>
                  <a:pt x="136" y="600"/>
                  <a:pt x="0" y="944"/>
                </a:cubicBezTo>
              </a:path>
            </a:pathLst>
          </a:custGeom>
          <a:noFill/>
          <a:ln w="76200" cmpd="sng">
            <a:solidFill>
              <a:schemeClr val="accent2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466976" name="Picture 32">
            <a:extLst>
              <a:ext uri="{FF2B5EF4-FFF2-40B4-BE49-F238E27FC236}">
                <a16:creationId xmlns:a16="http://schemas.microsoft.com/office/drawing/2014/main" id="{A74B0A7C-9E37-C247-AC83-A6D709793E6B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66800"/>
            <a:ext cx="2362200" cy="68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66978" name="Picture 34">
            <a:extLst>
              <a:ext uri="{FF2B5EF4-FFF2-40B4-BE49-F238E27FC236}">
                <a16:creationId xmlns:a16="http://schemas.microsoft.com/office/drawing/2014/main" id="{F135EB04-F92D-264F-9F61-07EC484AE669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800600"/>
            <a:ext cx="1447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66979" name="Freeform 35">
            <a:extLst>
              <a:ext uri="{FF2B5EF4-FFF2-40B4-BE49-F238E27FC236}">
                <a16:creationId xmlns:a16="http://schemas.microsoft.com/office/drawing/2014/main" id="{0B0D93E0-8245-364E-99C7-CC12DF2B9FBE}"/>
              </a:ext>
            </a:extLst>
          </p:cNvPr>
          <p:cNvSpPr>
            <a:spLocks/>
          </p:cNvSpPr>
          <p:nvPr/>
        </p:nvSpPr>
        <p:spPr bwMode="auto">
          <a:xfrm>
            <a:off x="2514600" y="3340100"/>
            <a:ext cx="5257800" cy="1765300"/>
          </a:xfrm>
          <a:custGeom>
            <a:avLst/>
            <a:gdLst>
              <a:gd name="T0" fmla="*/ 5257800 w 3312"/>
              <a:gd name="T1" fmla="*/ 1765300 h 1112"/>
              <a:gd name="T2" fmla="*/ 4953000 w 3312"/>
              <a:gd name="T3" fmla="*/ 393700 h 1112"/>
              <a:gd name="T4" fmla="*/ 4191000 w 3312"/>
              <a:gd name="T5" fmla="*/ 165100 h 1112"/>
              <a:gd name="T6" fmla="*/ 1295400 w 3312"/>
              <a:gd name="T7" fmla="*/ 165100 h 1112"/>
              <a:gd name="T8" fmla="*/ 533400 w 3312"/>
              <a:gd name="T9" fmla="*/ 241300 h 1112"/>
              <a:gd name="T10" fmla="*/ 0 w 3312"/>
              <a:gd name="T11" fmla="*/ 1612900 h 11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312" h="1112">
                <a:moveTo>
                  <a:pt x="3312" y="1112"/>
                </a:moveTo>
                <a:cubicBezTo>
                  <a:pt x="3272" y="764"/>
                  <a:pt x="3232" y="416"/>
                  <a:pt x="3120" y="248"/>
                </a:cubicBezTo>
                <a:cubicBezTo>
                  <a:pt x="3008" y="80"/>
                  <a:pt x="3024" y="128"/>
                  <a:pt x="2640" y="104"/>
                </a:cubicBezTo>
                <a:cubicBezTo>
                  <a:pt x="2256" y="80"/>
                  <a:pt x="1200" y="96"/>
                  <a:pt x="816" y="104"/>
                </a:cubicBezTo>
                <a:cubicBezTo>
                  <a:pt x="432" y="112"/>
                  <a:pt x="472" y="0"/>
                  <a:pt x="336" y="152"/>
                </a:cubicBezTo>
                <a:cubicBezTo>
                  <a:pt x="200" y="304"/>
                  <a:pt x="100" y="660"/>
                  <a:pt x="0" y="1016"/>
                </a:cubicBezTo>
              </a:path>
            </a:pathLst>
          </a:custGeom>
          <a:noFill/>
          <a:ln w="76200" cmpd="sng">
            <a:solidFill>
              <a:srgbClr val="3333CC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66980" name="Freeform 36">
            <a:extLst>
              <a:ext uri="{FF2B5EF4-FFF2-40B4-BE49-F238E27FC236}">
                <a16:creationId xmlns:a16="http://schemas.microsoft.com/office/drawing/2014/main" id="{2A63E4F2-B0A6-F541-8C37-F871B869D321}"/>
              </a:ext>
            </a:extLst>
          </p:cNvPr>
          <p:cNvSpPr>
            <a:spLocks/>
          </p:cNvSpPr>
          <p:nvPr/>
        </p:nvSpPr>
        <p:spPr bwMode="auto">
          <a:xfrm>
            <a:off x="838200" y="533400"/>
            <a:ext cx="7467600" cy="4508500"/>
          </a:xfrm>
          <a:custGeom>
            <a:avLst/>
            <a:gdLst>
              <a:gd name="T0" fmla="*/ 7391400 w 4704"/>
              <a:gd name="T1" fmla="*/ 4508500 h 2840"/>
              <a:gd name="T2" fmla="*/ 7391400 w 4704"/>
              <a:gd name="T3" fmla="*/ 4203700 h 2840"/>
              <a:gd name="T4" fmla="*/ 6934200 w 4704"/>
              <a:gd name="T5" fmla="*/ 2984500 h 2840"/>
              <a:gd name="T6" fmla="*/ 6324600 w 4704"/>
              <a:gd name="T7" fmla="*/ 2755900 h 2840"/>
              <a:gd name="T8" fmla="*/ 6324600 w 4704"/>
              <a:gd name="T9" fmla="*/ 774700 h 2840"/>
              <a:gd name="T10" fmla="*/ 5410200 w 4704"/>
              <a:gd name="T11" fmla="*/ 698500 h 2840"/>
              <a:gd name="T12" fmla="*/ 1143000 w 4704"/>
              <a:gd name="T13" fmla="*/ 622300 h 2840"/>
              <a:gd name="T14" fmla="*/ 0 w 4704"/>
              <a:gd name="T15" fmla="*/ 4432300 h 284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704" h="2840">
                <a:moveTo>
                  <a:pt x="4656" y="2840"/>
                </a:moveTo>
                <a:cubicBezTo>
                  <a:pt x="4680" y="2824"/>
                  <a:pt x="4704" y="2808"/>
                  <a:pt x="4656" y="2648"/>
                </a:cubicBezTo>
                <a:cubicBezTo>
                  <a:pt x="4608" y="2488"/>
                  <a:pt x="4480" y="2032"/>
                  <a:pt x="4368" y="1880"/>
                </a:cubicBezTo>
                <a:cubicBezTo>
                  <a:pt x="4256" y="1728"/>
                  <a:pt x="4048" y="1968"/>
                  <a:pt x="3984" y="1736"/>
                </a:cubicBezTo>
                <a:cubicBezTo>
                  <a:pt x="3920" y="1504"/>
                  <a:pt x="4080" y="704"/>
                  <a:pt x="3984" y="488"/>
                </a:cubicBezTo>
                <a:cubicBezTo>
                  <a:pt x="3888" y="272"/>
                  <a:pt x="3952" y="456"/>
                  <a:pt x="3408" y="440"/>
                </a:cubicBezTo>
                <a:cubicBezTo>
                  <a:pt x="2864" y="424"/>
                  <a:pt x="1288" y="0"/>
                  <a:pt x="720" y="392"/>
                </a:cubicBezTo>
                <a:cubicBezTo>
                  <a:pt x="152" y="784"/>
                  <a:pt x="76" y="1788"/>
                  <a:pt x="0" y="2792"/>
                </a:cubicBezTo>
              </a:path>
            </a:pathLst>
          </a:custGeom>
          <a:noFill/>
          <a:ln w="76200" cmpd="sng">
            <a:solidFill>
              <a:srgbClr val="3333CC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66981" name="Text Box 37">
            <a:extLst>
              <a:ext uri="{FF2B5EF4-FFF2-40B4-BE49-F238E27FC236}">
                <a16:creationId xmlns:a16="http://schemas.microsoft.com/office/drawing/2014/main" id="{4FC9234C-F40F-984E-9358-D5A7FD4DAB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943600"/>
            <a:ext cx="54038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宋体" panose="02010600030101010101" pitchFamily="2" charset="-122"/>
                <a:cs typeface="+mn-cs"/>
              </a:rPr>
              <a:t>Peering also allows connectivity between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宋体" panose="02010600030101010101" pitchFamily="2" charset="-122"/>
                <a:cs typeface="+mn-cs"/>
              </a:rPr>
              <a:t>the customers of “Tier 1” providers.</a:t>
            </a:r>
          </a:p>
        </p:txBody>
      </p:sp>
      <p:grpSp>
        <p:nvGrpSpPr>
          <p:cNvPr id="27669" name="Group 46">
            <a:extLst>
              <a:ext uri="{FF2B5EF4-FFF2-40B4-BE49-F238E27FC236}">
                <a16:creationId xmlns:a16="http://schemas.microsoft.com/office/drawing/2014/main" id="{23CA9CF7-C8BE-A94A-8703-BBDB9E7BA78B}"/>
              </a:ext>
            </a:extLst>
          </p:cNvPr>
          <p:cNvGrpSpPr>
            <a:grpSpLocks/>
          </p:cNvGrpSpPr>
          <p:nvPr/>
        </p:nvGrpSpPr>
        <p:grpSpPr bwMode="auto">
          <a:xfrm>
            <a:off x="5715000" y="5867400"/>
            <a:ext cx="2667000" cy="762000"/>
            <a:chOff x="96" y="3744"/>
            <a:chExt cx="1680" cy="480"/>
          </a:xfrm>
        </p:grpSpPr>
        <p:sp>
          <p:nvSpPr>
            <p:cNvPr id="466991" name="Line 47">
              <a:extLst>
                <a:ext uri="{FF2B5EF4-FFF2-40B4-BE49-F238E27FC236}">
                  <a16:creationId xmlns:a16="http://schemas.microsoft.com/office/drawing/2014/main" id="{A38EFCF5-9044-AC4C-8EDF-17E0011107E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20" y="3888"/>
              <a:ext cx="384" cy="0"/>
            </a:xfrm>
            <a:prstGeom prst="line">
              <a:avLst/>
            </a:prstGeom>
            <a:noFill/>
            <a:ln w="57150" cmpd="thickThin">
              <a:solidFill>
                <a:srgbClr val="FF3300"/>
              </a:solidFill>
              <a:round/>
              <a:headEnd type="oval" w="med" len="med"/>
              <a:tailEnd type="oval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466992" name="Text Box 48">
              <a:extLst>
                <a:ext uri="{FF2B5EF4-FFF2-40B4-BE49-F238E27FC236}">
                  <a16:creationId xmlns:a16="http://schemas.microsoft.com/office/drawing/2014/main" id="{072BE01D-1EFF-474E-BEDC-95E62F67A0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" y="3792"/>
              <a:ext cx="35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宋体" charset="0"/>
                  <a:cs typeface="宋体" charset="0"/>
                </a:rPr>
                <a:t>peer</a:t>
              </a:r>
            </a:p>
          </p:txBody>
        </p:sp>
        <p:sp>
          <p:nvSpPr>
            <p:cNvPr id="466993" name="Text Box 49">
              <a:extLst>
                <a:ext uri="{FF2B5EF4-FFF2-40B4-BE49-F238E27FC236}">
                  <a16:creationId xmlns:a16="http://schemas.microsoft.com/office/drawing/2014/main" id="{E3D8CCBE-EF21-CA44-AA51-A8164E576C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0" y="3792"/>
              <a:ext cx="35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宋体" charset="0"/>
                  <a:cs typeface="宋体" charset="0"/>
                </a:rPr>
                <a:t>peer</a:t>
              </a:r>
            </a:p>
          </p:txBody>
        </p:sp>
        <p:sp>
          <p:nvSpPr>
            <p:cNvPr id="466994" name="Line 50">
              <a:extLst>
                <a:ext uri="{FF2B5EF4-FFF2-40B4-BE49-F238E27FC236}">
                  <a16:creationId xmlns:a16="http://schemas.microsoft.com/office/drawing/2014/main" id="{161F23C2-0B3F-6546-8676-08CDAC9987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0" y="4080"/>
              <a:ext cx="432" cy="0"/>
            </a:xfrm>
            <a:prstGeom prst="line">
              <a:avLst/>
            </a:prstGeom>
            <a:noFill/>
            <a:ln w="57150" cmpd="thickThin">
              <a:solidFill>
                <a:srgbClr val="FF3300"/>
              </a:solidFill>
              <a:round/>
              <a:headEnd type="oval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466995" name="Text Box 51">
              <a:extLst>
                <a:ext uri="{FF2B5EF4-FFF2-40B4-BE49-F238E27FC236}">
                  <a16:creationId xmlns:a16="http://schemas.microsoft.com/office/drawing/2014/main" id="{997D57CA-F5DA-5C4B-AD0E-D1A68803D8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2" y="3984"/>
              <a:ext cx="61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宋体" charset="0"/>
                  <a:cs typeface="宋体" charset="0"/>
                </a:rPr>
                <a:t>customer</a:t>
              </a:r>
            </a:p>
          </p:txBody>
        </p:sp>
        <p:sp>
          <p:nvSpPr>
            <p:cNvPr id="466996" name="Text Box 52">
              <a:extLst>
                <a:ext uri="{FF2B5EF4-FFF2-40B4-BE49-F238E27FC236}">
                  <a16:creationId xmlns:a16="http://schemas.microsoft.com/office/drawing/2014/main" id="{6EA62B48-9B26-BC44-B490-1FEEE1B19A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" y="3984"/>
              <a:ext cx="54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宋体" charset="0"/>
                  <a:cs typeface="宋体" charset="0"/>
                </a:rPr>
                <a:t>provider</a:t>
              </a:r>
            </a:p>
          </p:txBody>
        </p:sp>
        <p:sp>
          <p:nvSpPr>
            <p:cNvPr id="466997" name="Rectangle 53">
              <a:extLst>
                <a:ext uri="{FF2B5EF4-FFF2-40B4-BE49-F238E27FC236}">
                  <a16:creationId xmlns:a16="http://schemas.microsoft.com/office/drawing/2014/main" id="{E56FB747-499E-3B44-BB82-30ECB2968D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3744"/>
              <a:ext cx="1680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466977" name="Line 33">
            <a:extLst>
              <a:ext uri="{FF2B5EF4-FFF2-40B4-BE49-F238E27FC236}">
                <a16:creationId xmlns:a16="http://schemas.microsoft.com/office/drawing/2014/main" id="{7005430C-0D3A-FB48-9565-0E2BCAA107B0}"/>
              </a:ext>
            </a:extLst>
          </p:cNvPr>
          <p:cNvSpPr>
            <a:spLocks noChangeShapeType="1"/>
          </p:cNvSpPr>
          <p:nvPr/>
        </p:nvSpPr>
        <p:spPr bwMode="auto">
          <a:xfrm>
            <a:off x="2590800" y="1371600"/>
            <a:ext cx="3124200" cy="0"/>
          </a:xfrm>
          <a:prstGeom prst="line">
            <a:avLst/>
          </a:prstGeom>
          <a:noFill/>
          <a:ln w="57150" cmpd="thickThin">
            <a:solidFill>
              <a:srgbClr val="FF0033"/>
            </a:solidFill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466953" name="Line 9">
            <a:extLst>
              <a:ext uri="{FF2B5EF4-FFF2-40B4-BE49-F238E27FC236}">
                <a16:creationId xmlns:a16="http://schemas.microsoft.com/office/drawing/2014/main" id="{DABACB91-B17C-6D46-B8CE-B8B9743F8B3E}"/>
              </a:ext>
            </a:extLst>
          </p:cNvPr>
          <p:cNvSpPr>
            <a:spLocks noChangeShapeType="1"/>
          </p:cNvSpPr>
          <p:nvPr/>
        </p:nvSpPr>
        <p:spPr bwMode="auto">
          <a:xfrm>
            <a:off x="6781800" y="1524000"/>
            <a:ext cx="0" cy="1828800"/>
          </a:xfrm>
          <a:prstGeom prst="line">
            <a:avLst/>
          </a:prstGeom>
          <a:noFill/>
          <a:ln w="57150" cmpd="thickThin">
            <a:solidFill>
              <a:srgbClr val="FF0033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466975" name="Line 31">
            <a:extLst>
              <a:ext uri="{FF2B5EF4-FFF2-40B4-BE49-F238E27FC236}">
                <a16:creationId xmlns:a16="http://schemas.microsoft.com/office/drawing/2014/main" id="{B942CDFF-4F69-0B45-A0E6-D5D5B83FDDC9}"/>
              </a:ext>
            </a:extLst>
          </p:cNvPr>
          <p:cNvSpPr>
            <a:spLocks noChangeShapeType="1"/>
          </p:cNvSpPr>
          <p:nvPr/>
        </p:nvSpPr>
        <p:spPr bwMode="auto">
          <a:xfrm>
            <a:off x="4343400" y="3657600"/>
            <a:ext cx="1600200" cy="0"/>
          </a:xfrm>
          <a:prstGeom prst="line">
            <a:avLst/>
          </a:prstGeom>
          <a:noFill/>
          <a:ln w="57150" cmpd="thickThin">
            <a:solidFill>
              <a:srgbClr val="FF0033"/>
            </a:solidFill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466964" name="Line 20">
            <a:extLst>
              <a:ext uri="{FF2B5EF4-FFF2-40B4-BE49-F238E27FC236}">
                <a16:creationId xmlns:a16="http://schemas.microsoft.com/office/drawing/2014/main" id="{D6A116A3-A58D-C945-8EC7-834C61966B2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43000" y="1676400"/>
            <a:ext cx="457200" cy="3276600"/>
          </a:xfrm>
          <a:prstGeom prst="line">
            <a:avLst/>
          </a:prstGeom>
          <a:noFill/>
          <a:ln w="57150" cmpd="thinThick">
            <a:solidFill>
              <a:srgbClr val="FF0033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466963" name="Line 19">
            <a:extLst>
              <a:ext uri="{FF2B5EF4-FFF2-40B4-BE49-F238E27FC236}">
                <a16:creationId xmlns:a16="http://schemas.microsoft.com/office/drawing/2014/main" id="{E5B942FD-21F0-194A-A1B9-13EE12830B5D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1000" y="3886200"/>
            <a:ext cx="838200" cy="1066800"/>
          </a:xfrm>
          <a:prstGeom prst="line">
            <a:avLst/>
          </a:prstGeom>
          <a:noFill/>
          <a:ln w="57150" cmpd="thinThick">
            <a:solidFill>
              <a:srgbClr val="FF0033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151861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2" name="Rectangle 2"/>
          <p:cNvSpPr>
            <a:spLocks noGrp="1" noChangeArrowheads="1"/>
          </p:cNvSpPr>
          <p:nvPr>
            <p:ph type="title"/>
          </p:nvPr>
        </p:nvSpPr>
        <p:spPr>
          <a:xfrm>
            <a:off x="477838" y="147638"/>
            <a:ext cx="7772400" cy="979487"/>
          </a:xfrm>
        </p:spPr>
        <p:txBody>
          <a:bodyPr>
            <a:normAutofit/>
          </a:bodyPr>
          <a:lstStyle/>
          <a:p>
            <a:r>
              <a:rPr lang="en-US" altLang="en-US" dirty="0">
                <a:latin typeface="Calibri Light"/>
                <a:ea typeface="ＭＳ Ｐゴシック" charset="-128"/>
              </a:rPr>
              <a:t>HTTP response status codes</a:t>
            </a:r>
            <a:endParaRPr lang="en-US" altLang="en-US" sz="4800" dirty="0">
              <a:latin typeface="Calibri Light"/>
              <a:ea typeface="ＭＳ Ｐゴシック" charset="-128"/>
            </a:endParaRPr>
          </a:p>
        </p:txBody>
      </p:sp>
      <p:sp>
        <p:nvSpPr>
          <p:cNvPr id="9421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889000" y="2554288"/>
            <a:ext cx="8075613" cy="416877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5000"/>
              </a:lnSpc>
              <a:spcBef>
                <a:spcPct val="15000"/>
              </a:spcBef>
              <a:buFont typeface="Wingdings" charset="2"/>
              <a:buNone/>
            </a:pPr>
            <a:r>
              <a:rPr lang="en-US" altLang="en-US" sz="2400" b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200 OK</a:t>
            </a:r>
            <a:endParaRPr lang="en-US" altLang="en-US" sz="2400" dirty="0">
              <a:solidFill>
                <a:srgbClr val="CC0000"/>
              </a:solidFill>
              <a:latin typeface="Calibri"/>
              <a:ea typeface="ＭＳ Ｐゴシック" charset="-128"/>
            </a:endParaRPr>
          </a:p>
          <a:p>
            <a:pPr lvl="1">
              <a:lnSpc>
                <a:spcPct val="95000"/>
              </a:lnSpc>
              <a:spcBef>
                <a:spcPct val="15000"/>
              </a:spcBef>
            </a:pPr>
            <a:r>
              <a:rPr lang="en-US" altLang="en-US" sz="2000" dirty="0">
                <a:latin typeface="Calibri"/>
                <a:ea typeface="ＭＳ Ｐゴシック" charset="-128"/>
              </a:rPr>
              <a:t>request succeeded, requested object later in this msg</a:t>
            </a:r>
          </a:p>
          <a:p>
            <a:pPr>
              <a:lnSpc>
                <a:spcPct val="95000"/>
              </a:lnSpc>
              <a:spcBef>
                <a:spcPct val="15000"/>
              </a:spcBef>
              <a:buFont typeface="Wingdings" charset="2"/>
              <a:buNone/>
            </a:pPr>
            <a:r>
              <a:rPr lang="en-US" altLang="en-US" sz="2400" b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301 Moved Permanently</a:t>
            </a:r>
            <a:endParaRPr lang="en-US" altLang="en-US" sz="2400" dirty="0">
              <a:solidFill>
                <a:srgbClr val="CC0000"/>
              </a:solidFill>
              <a:latin typeface="Calibri"/>
              <a:ea typeface="ＭＳ Ｐゴシック" charset="-128"/>
            </a:endParaRPr>
          </a:p>
          <a:p>
            <a:pPr lvl="1">
              <a:lnSpc>
                <a:spcPct val="95000"/>
              </a:lnSpc>
              <a:spcBef>
                <a:spcPct val="15000"/>
              </a:spcBef>
            </a:pPr>
            <a:r>
              <a:rPr lang="en-US" altLang="en-US" sz="2000" dirty="0">
                <a:latin typeface="Calibri"/>
                <a:ea typeface="ＭＳ Ｐゴシック" charset="-128"/>
              </a:rPr>
              <a:t>requested object moved, new location specified later in this msg (Location:)</a:t>
            </a:r>
          </a:p>
          <a:p>
            <a:pPr>
              <a:lnSpc>
                <a:spcPct val="95000"/>
              </a:lnSpc>
              <a:spcBef>
                <a:spcPct val="15000"/>
              </a:spcBef>
              <a:buFont typeface="Wingdings" charset="2"/>
              <a:buNone/>
            </a:pPr>
            <a:r>
              <a:rPr lang="en-US" altLang="en-US" sz="2400" b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400 Bad Request</a:t>
            </a:r>
            <a:endParaRPr lang="en-US" altLang="en-US" sz="2400" dirty="0">
              <a:solidFill>
                <a:srgbClr val="CC0000"/>
              </a:solidFill>
              <a:latin typeface="Calibri"/>
              <a:ea typeface="ＭＳ Ｐゴシック" charset="-128"/>
            </a:endParaRPr>
          </a:p>
          <a:p>
            <a:pPr lvl="1">
              <a:lnSpc>
                <a:spcPct val="95000"/>
              </a:lnSpc>
              <a:spcBef>
                <a:spcPct val="15000"/>
              </a:spcBef>
            </a:pPr>
            <a:r>
              <a:rPr lang="en-US" altLang="en-US" sz="2000" dirty="0">
                <a:latin typeface="Calibri"/>
                <a:ea typeface="ＭＳ Ｐゴシック" charset="-128"/>
              </a:rPr>
              <a:t>request msg not understood by server</a:t>
            </a:r>
          </a:p>
          <a:p>
            <a:pPr>
              <a:lnSpc>
                <a:spcPct val="95000"/>
              </a:lnSpc>
              <a:spcBef>
                <a:spcPct val="15000"/>
              </a:spcBef>
              <a:buFont typeface="Wingdings" charset="2"/>
              <a:buNone/>
            </a:pPr>
            <a:r>
              <a:rPr lang="en-US" altLang="en-US" sz="2400" b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404 Not Found</a:t>
            </a:r>
            <a:endParaRPr lang="en-US" altLang="en-US" sz="2400" dirty="0">
              <a:solidFill>
                <a:srgbClr val="CC0000"/>
              </a:solidFill>
              <a:latin typeface="Calibri"/>
              <a:ea typeface="ＭＳ Ｐゴシック" charset="-128"/>
            </a:endParaRPr>
          </a:p>
          <a:p>
            <a:pPr lvl="1">
              <a:lnSpc>
                <a:spcPct val="95000"/>
              </a:lnSpc>
              <a:spcBef>
                <a:spcPct val="15000"/>
              </a:spcBef>
            </a:pPr>
            <a:r>
              <a:rPr lang="en-US" altLang="en-US" sz="2000" dirty="0">
                <a:latin typeface="Calibri"/>
                <a:ea typeface="ＭＳ Ｐゴシック" charset="-128"/>
              </a:rPr>
              <a:t>requested document not found on this server</a:t>
            </a:r>
          </a:p>
          <a:p>
            <a:pPr>
              <a:lnSpc>
                <a:spcPct val="95000"/>
              </a:lnSpc>
              <a:spcBef>
                <a:spcPct val="15000"/>
              </a:spcBef>
              <a:buFont typeface="Wingdings" charset="2"/>
              <a:buNone/>
            </a:pPr>
            <a:r>
              <a:rPr lang="en-US" altLang="en-US" sz="2400" b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505 HTTP Version Not Supported</a:t>
            </a:r>
            <a:endParaRPr lang="en-US" altLang="en-US" sz="2400" dirty="0">
              <a:solidFill>
                <a:srgbClr val="CC0000"/>
              </a:solidFill>
              <a:latin typeface="Calibri"/>
              <a:ea typeface="ＭＳ Ｐゴシック" charset="-128"/>
            </a:endParaRPr>
          </a:p>
        </p:txBody>
      </p:sp>
      <p:pic>
        <p:nvPicPr>
          <p:cNvPr id="94211" name="Picture 10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8" y="835025"/>
            <a:ext cx="60563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4" name="Rectangle 5"/>
          <p:cNvSpPr>
            <a:spLocks noChangeArrowheads="1"/>
          </p:cNvSpPr>
          <p:nvPr/>
        </p:nvSpPr>
        <p:spPr bwMode="auto">
          <a:xfrm>
            <a:off x="488950" y="1190625"/>
            <a:ext cx="811212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350838" indent="-35083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50520" marR="0" lvl="0" indent="-35052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status code appears in 1st line in server-to-client response message.</a:t>
            </a:r>
          </a:p>
          <a:p>
            <a:pPr marL="350520" marR="0" lvl="0" indent="-3505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some sample codes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837768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0" name="Rectangle 2"/>
          <p:cNvSpPr>
            <a:spLocks noGrp="1" noChangeArrowheads="1"/>
          </p:cNvSpPr>
          <p:nvPr>
            <p:ph type="title"/>
          </p:nvPr>
        </p:nvSpPr>
        <p:spPr>
          <a:xfrm>
            <a:off x="422275" y="192088"/>
            <a:ext cx="8455025" cy="979487"/>
          </a:xfrm>
        </p:spPr>
        <p:txBody>
          <a:bodyPr/>
          <a:lstStyle/>
          <a:p>
            <a:r>
              <a:rPr lang="en-US" altLang="en-US" sz="3600" dirty="0">
                <a:latin typeface="Calibri Light"/>
                <a:ea typeface="ＭＳ Ｐゴシック" charset="-128"/>
              </a:rPr>
              <a:t>Trying out HTTP (client side) for yourself</a:t>
            </a:r>
            <a:endParaRPr lang="en-US" altLang="en-US" dirty="0">
              <a:latin typeface="Calibri Light"/>
              <a:ea typeface="ＭＳ Ｐゴシック" charset="-128"/>
            </a:endParaRPr>
          </a:p>
        </p:txBody>
      </p:sp>
      <p:sp>
        <p:nvSpPr>
          <p:cNvPr id="9626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90525" y="1390650"/>
            <a:ext cx="8096250" cy="46672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charset="2"/>
              <a:buNone/>
            </a:pPr>
            <a:r>
              <a:rPr lang="en-US" altLang="en-US" sz="2400" dirty="0">
                <a:latin typeface="Calibri"/>
                <a:ea typeface="ＭＳ Ｐゴシック" charset="-128"/>
              </a:rPr>
              <a:t>1. Telnet to your favorite Web server:</a:t>
            </a:r>
          </a:p>
          <a:p>
            <a:pPr lvl="2">
              <a:buFontTx/>
              <a:buNone/>
            </a:pPr>
            <a:endParaRPr lang="en-US" altLang="en-US" sz="1800" dirty="0">
              <a:ea typeface="ＭＳ Ｐゴシック" charset="-128"/>
            </a:endParaRPr>
          </a:p>
        </p:txBody>
      </p:sp>
      <p:pic>
        <p:nvPicPr>
          <p:cNvPr id="96259" name="Picture 18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879475"/>
            <a:ext cx="7769225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2" name="Text Box 5"/>
          <p:cNvSpPr txBox="1">
            <a:spLocks noChangeArrowheads="1"/>
          </p:cNvSpPr>
          <p:nvPr/>
        </p:nvSpPr>
        <p:spPr bwMode="auto">
          <a:xfrm>
            <a:off x="4479925" y="1884363"/>
            <a:ext cx="372586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opens TCP connection to port 80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    (default HTTP server port)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     at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gaia.cs.umass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.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edu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anything typed in will be sent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     to port 80 at gaia.cs.umass.edu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96263" name="Text Box 6"/>
          <p:cNvSpPr txBox="1">
            <a:spLocks noChangeArrowheads="1"/>
          </p:cNvSpPr>
          <p:nvPr/>
        </p:nvSpPr>
        <p:spPr bwMode="auto">
          <a:xfrm>
            <a:off x="414338" y="1933575"/>
            <a:ext cx="3924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telnet gaia.cs.umass.edu 80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96264" name="Rectangle 7"/>
          <p:cNvSpPr>
            <a:spLocks noChangeArrowheads="1"/>
          </p:cNvSpPr>
          <p:nvPr/>
        </p:nvSpPr>
        <p:spPr bwMode="auto">
          <a:xfrm>
            <a:off x="422275" y="3463925"/>
            <a:ext cx="80962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2. type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 in a GET HTTP request: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-128"/>
              <a:cs typeface="+mn-cs"/>
            </a:endParaRPr>
          </a:p>
        </p:txBody>
      </p:sp>
      <p:sp>
        <p:nvSpPr>
          <p:cNvPr id="96265" name="Text Box 8"/>
          <p:cNvSpPr txBox="1">
            <a:spLocks noChangeArrowheads="1"/>
          </p:cNvSpPr>
          <p:nvPr/>
        </p:nvSpPr>
        <p:spPr bwMode="auto">
          <a:xfrm>
            <a:off x="671513" y="3987800"/>
            <a:ext cx="66960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GET /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kurose_ross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/interactive/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index.php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 HTTP/1.1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Host: gaia.cs.umass.edu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ourier New" charset="0"/>
              <a:ea typeface="ＭＳ Ｐゴシック" charset="-128"/>
              <a:cs typeface="+mn-cs"/>
            </a:endParaRPr>
          </a:p>
        </p:txBody>
      </p:sp>
      <p:sp>
        <p:nvSpPr>
          <p:cNvPr id="96266" name="Text Box 11"/>
          <p:cNvSpPr txBox="1">
            <a:spLocks noChangeArrowheads="1"/>
          </p:cNvSpPr>
          <p:nvPr/>
        </p:nvSpPr>
        <p:spPr bwMode="auto">
          <a:xfrm>
            <a:off x="4848225" y="4340225"/>
            <a:ext cx="30924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by typing this in (hit carriage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return twice), you send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this minimal (but complete)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GET request to HTTP server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96267" name="Rectangle 14"/>
          <p:cNvSpPr>
            <a:spLocks noChangeArrowheads="1"/>
          </p:cNvSpPr>
          <p:nvPr/>
        </p:nvSpPr>
        <p:spPr bwMode="auto">
          <a:xfrm>
            <a:off x="407988" y="5565775"/>
            <a:ext cx="80962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3. look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 at response message sent by HTTP server!</a:t>
            </a:r>
          </a:p>
        </p:txBody>
      </p:sp>
      <p:sp>
        <p:nvSpPr>
          <p:cNvPr id="96268" name="Text Box 17"/>
          <p:cNvSpPr txBox="1">
            <a:spLocks noChangeArrowheads="1"/>
          </p:cNvSpPr>
          <p:nvPr/>
        </p:nvSpPr>
        <p:spPr bwMode="auto">
          <a:xfrm>
            <a:off x="711200" y="5953125"/>
            <a:ext cx="68008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t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(or use Wireshark to look at captured HTTP request/response)</a:t>
            </a:r>
          </a:p>
        </p:txBody>
      </p:sp>
      <p:sp>
        <p:nvSpPr>
          <p:cNvPr id="96269" name="Left Brace 2"/>
          <p:cNvSpPr>
            <a:spLocks/>
          </p:cNvSpPr>
          <p:nvPr/>
        </p:nvSpPr>
        <p:spPr bwMode="auto">
          <a:xfrm>
            <a:off x="4264025" y="2055813"/>
            <a:ext cx="257175" cy="1179512"/>
          </a:xfrm>
          <a:prstGeom prst="leftBrace">
            <a:avLst>
              <a:gd name="adj1" fmla="val 8323"/>
              <a:gd name="adj2" fmla="val 50000"/>
            </a:avLst>
          </a:prstGeom>
          <a:noFill/>
          <a:ln w="25400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96270" name="Left Brace 17"/>
          <p:cNvSpPr>
            <a:spLocks/>
          </p:cNvSpPr>
          <p:nvPr/>
        </p:nvSpPr>
        <p:spPr bwMode="auto">
          <a:xfrm>
            <a:off x="4627563" y="4476750"/>
            <a:ext cx="285750" cy="950913"/>
          </a:xfrm>
          <a:prstGeom prst="leftBrace">
            <a:avLst>
              <a:gd name="adj1" fmla="val 8335"/>
              <a:gd name="adj2" fmla="val 50000"/>
            </a:avLst>
          </a:prstGeom>
          <a:noFill/>
          <a:ln w="25400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339624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0" name="Rectangle 2"/>
          <p:cNvSpPr>
            <a:spLocks noGrp="1" noChangeArrowheads="1"/>
          </p:cNvSpPr>
          <p:nvPr>
            <p:ph type="title"/>
          </p:nvPr>
        </p:nvSpPr>
        <p:spPr>
          <a:xfrm>
            <a:off x="422275" y="192088"/>
            <a:ext cx="8455025" cy="979487"/>
          </a:xfrm>
        </p:spPr>
        <p:txBody>
          <a:bodyPr/>
          <a:lstStyle/>
          <a:p>
            <a:r>
              <a:rPr lang="en-US" altLang="en-US" sz="3600" dirty="0">
                <a:latin typeface="Calibri Light"/>
                <a:ea typeface="ＭＳ Ｐゴシック" charset="-128"/>
              </a:rPr>
              <a:t>Trying out HTTP (client side) for yourself</a:t>
            </a:r>
            <a:endParaRPr lang="en-US" altLang="en-US" dirty="0">
              <a:latin typeface="Calibri Light"/>
              <a:ea typeface="ＭＳ Ｐゴシック" charset="-128"/>
            </a:endParaRPr>
          </a:p>
        </p:txBody>
      </p:sp>
      <p:sp>
        <p:nvSpPr>
          <p:cNvPr id="9626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90525" y="1390650"/>
            <a:ext cx="8096250" cy="46672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charset="2"/>
              <a:buNone/>
            </a:pPr>
            <a:r>
              <a:rPr lang="en-US" altLang="en-US" sz="2400" dirty="0">
                <a:latin typeface="Calibri"/>
                <a:ea typeface="ＭＳ Ｐゴシック" charset="-128"/>
              </a:rPr>
              <a:t>1. Telnet to your favorite Web server:</a:t>
            </a:r>
          </a:p>
          <a:p>
            <a:pPr lvl="2">
              <a:buFontTx/>
              <a:buNone/>
            </a:pPr>
            <a:endParaRPr lang="en-US" altLang="en-US" sz="1800" dirty="0">
              <a:ea typeface="ＭＳ Ｐゴシック" charset="-128"/>
            </a:endParaRPr>
          </a:p>
        </p:txBody>
      </p:sp>
      <p:pic>
        <p:nvPicPr>
          <p:cNvPr id="96259" name="Picture 18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879475"/>
            <a:ext cx="7769225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2" name="Text Box 5"/>
          <p:cNvSpPr txBox="1">
            <a:spLocks noChangeArrowheads="1"/>
          </p:cNvSpPr>
          <p:nvPr/>
        </p:nvSpPr>
        <p:spPr bwMode="auto">
          <a:xfrm>
            <a:off x="4479925" y="1884363"/>
            <a:ext cx="372586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opens TCP connection to port 80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    (default HTTP server port)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     at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gaia.cs.umass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.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edu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anything typed in will be sent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     to port 80 at gaia.cs.umass.edu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96263" name="Text Box 6"/>
          <p:cNvSpPr txBox="1">
            <a:spLocks noChangeArrowheads="1"/>
          </p:cNvSpPr>
          <p:nvPr/>
        </p:nvSpPr>
        <p:spPr bwMode="auto">
          <a:xfrm>
            <a:off x="414338" y="1933575"/>
            <a:ext cx="3924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telnet gaia.cs.umass.edu 80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96264" name="Rectangle 7"/>
          <p:cNvSpPr>
            <a:spLocks noChangeArrowheads="1"/>
          </p:cNvSpPr>
          <p:nvPr/>
        </p:nvSpPr>
        <p:spPr bwMode="auto">
          <a:xfrm>
            <a:off x="422275" y="3463925"/>
            <a:ext cx="80962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2. type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 in a GET HTTP request: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-128"/>
              <a:cs typeface="+mn-cs"/>
            </a:endParaRPr>
          </a:p>
        </p:txBody>
      </p:sp>
      <p:sp>
        <p:nvSpPr>
          <p:cNvPr id="96265" name="Text Box 8"/>
          <p:cNvSpPr txBox="1">
            <a:spLocks noChangeArrowheads="1"/>
          </p:cNvSpPr>
          <p:nvPr/>
        </p:nvSpPr>
        <p:spPr bwMode="auto">
          <a:xfrm>
            <a:off x="671513" y="3987800"/>
            <a:ext cx="66960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GET /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kurose_ross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/interactive/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index.php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 HTTP/1.1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Host: gaia.cs.umass.edu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ourier New" charset="0"/>
              <a:ea typeface="ＭＳ Ｐゴシック" charset="-128"/>
              <a:cs typeface="+mn-cs"/>
            </a:endParaRPr>
          </a:p>
        </p:txBody>
      </p:sp>
      <p:sp>
        <p:nvSpPr>
          <p:cNvPr id="96266" name="Text Box 11"/>
          <p:cNvSpPr txBox="1">
            <a:spLocks noChangeArrowheads="1"/>
          </p:cNvSpPr>
          <p:nvPr/>
        </p:nvSpPr>
        <p:spPr bwMode="auto">
          <a:xfrm>
            <a:off x="4848225" y="4340225"/>
            <a:ext cx="30924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by typing this in (hit carriage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return twice), you send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this minimal (but complete)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GET request to HTTP server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96267" name="Rectangle 14"/>
          <p:cNvSpPr>
            <a:spLocks noChangeArrowheads="1"/>
          </p:cNvSpPr>
          <p:nvPr/>
        </p:nvSpPr>
        <p:spPr bwMode="auto">
          <a:xfrm>
            <a:off x="407988" y="5565775"/>
            <a:ext cx="80962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3. look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 at response message sent by HTTP server!</a:t>
            </a:r>
          </a:p>
        </p:txBody>
      </p:sp>
      <p:sp>
        <p:nvSpPr>
          <p:cNvPr id="96268" name="Text Box 17"/>
          <p:cNvSpPr txBox="1">
            <a:spLocks noChangeArrowheads="1"/>
          </p:cNvSpPr>
          <p:nvPr/>
        </p:nvSpPr>
        <p:spPr bwMode="auto">
          <a:xfrm>
            <a:off x="711200" y="5953125"/>
            <a:ext cx="68008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t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(or use Wireshark to look at captured HTTP request/response)</a:t>
            </a:r>
          </a:p>
        </p:txBody>
      </p:sp>
      <p:sp>
        <p:nvSpPr>
          <p:cNvPr id="96269" name="Left Brace 2"/>
          <p:cNvSpPr>
            <a:spLocks/>
          </p:cNvSpPr>
          <p:nvPr/>
        </p:nvSpPr>
        <p:spPr bwMode="auto">
          <a:xfrm>
            <a:off x="4264025" y="2055813"/>
            <a:ext cx="257175" cy="1179512"/>
          </a:xfrm>
          <a:prstGeom prst="leftBrace">
            <a:avLst>
              <a:gd name="adj1" fmla="val 8323"/>
              <a:gd name="adj2" fmla="val 50000"/>
            </a:avLst>
          </a:prstGeom>
          <a:noFill/>
          <a:ln w="25400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96270" name="Left Brace 17"/>
          <p:cNvSpPr>
            <a:spLocks/>
          </p:cNvSpPr>
          <p:nvPr/>
        </p:nvSpPr>
        <p:spPr bwMode="auto">
          <a:xfrm>
            <a:off x="4627563" y="4476750"/>
            <a:ext cx="285750" cy="950913"/>
          </a:xfrm>
          <a:prstGeom prst="leftBrace">
            <a:avLst>
              <a:gd name="adj1" fmla="val 8335"/>
              <a:gd name="adj2" fmla="val 50000"/>
            </a:avLst>
          </a:prstGeom>
          <a:noFill/>
          <a:ln w="25400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83360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Calibri Light"/>
                <a:ea typeface="ＭＳ Ｐゴシック" charset="-128"/>
              </a:rPr>
              <a:t>User-server state: cookies</a:t>
            </a:r>
          </a:p>
        </p:txBody>
      </p:sp>
      <p:sp>
        <p:nvSpPr>
          <p:cNvPr id="98308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33400" y="1611313"/>
            <a:ext cx="3810000" cy="488791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buFont typeface="Wingdings" charset="2"/>
              <a:buNone/>
            </a:pPr>
            <a:r>
              <a:rPr lang="en-US" altLang="en-US" sz="2400" dirty="0">
                <a:latin typeface="Calibri"/>
                <a:ea typeface="ＭＳ Ｐゴシック" charset="-128"/>
              </a:rPr>
              <a:t>Many </a:t>
            </a:r>
            <a:r>
              <a:rPr lang="en-US" altLang="en-US" sz="2400" dirty="0" err="1">
                <a:latin typeface="Calibri"/>
                <a:ea typeface="ＭＳ Ｐゴシック" charset="-128"/>
              </a:rPr>
              <a:t>Web sites</a:t>
            </a:r>
            <a:r>
              <a:rPr lang="en-US" altLang="en-US" sz="2400" dirty="0">
                <a:latin typeface="Calibri"/>
                <a:ea typeface="ＭＳ Ｐゴシック" charset="-128"/>
              </a:rPr>
              <a:t> use cookies</a:t>
            </a:r>
          </a:p>
          <a:p>
            <a:pPr>
              <a:lnSpc>
                <a:spcPct val="90000"/>
              </a:lnSpc>
              <a:buFont typeface="Wingdings" charset="2"/>
              <a:buNone/>
            </a:pPr>
            <a:r>
              <a:rPr lang="en-US" altLang="en-US" sz="2400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four components:</a:t>
            </a:r>
          </a:p>
          <a:p>
            <a:pPr lvl="1">
              <a:lnSpc>
                <a:spcPct val="90000"/>
              </a:lnSpc>
              <a:buFont typeface="Wingdings" charset="2"/>
              <a:buNone/>
            </a:pPr>
            <a:r>
              <a:rPr lang="en-US" altLang="en-US" sz="2000" dirty="0">
                <a:latin typeface="Calibri"/>
                <a:ea typeface="ＭＳ Ｐゴシック" charset="-128"/>
              </a:rPr>
              <a:t>1) C</a:t>
            </a:r>
            <a:r>
              <a:rPr lang="en-US" altLang="en-US" dirty="0">
                <a:latin typeface="Calibri"/>
                <a:ea typeface="ＭＳ Ｐゴシック" charset="-128"/>
              </a:rPr>
              <a:t>ookie header line of HTTP </a:t>
            </a:r>
            <a:r>
              <a:rPr lang="en-US" altLang="en-US" i="1" dirty="0">
                <a:latin typeface="Calibri"/>
                <a:ea typeface="ＭＳ Ｐゴシック" charset="-128"/>
              </a:rPr>
              <a:t>response</a:t>
            </a:r>
            <a:r>
              <a:rPr lang="en-US" altLang="en-US" dirty="0">
                <a:latin typeface="Calibri"/>
                <a:ea typeface="ＭＳ Ｐゴシック" charset="-128"/>
              </a:rPr>
              <a:t> message</a:t>
            </a:r>
          </a:p>
          <a:p>
            <a:pPr lvl="1">
              <a:lnSpc>
                <a:spcPct val="90000"/>
              </a:lnSpc>
              <a:buFont typeface="Wingdings" charset="2"/>
              <a:buNone/>
            </a:pPr>
            <a:r>
              <a:rPr lang="en-US" altLang="en-US" dirty="0">
                <a:latin typeface="Calibri"/>
                <a:ea typeface="ＭＳ Ｐゴシック" charset="-128"/>
              </a:rPr>
              <a:t>2) Cookie header line in next HTTP </a:t>
            </a:r>
            <a:r>
              <a:rPr lang="en-US" altLang="en-US" i="1" dirty="0">
                <a:latin typeface="Calibri"/>
                <a:ea typeface="ＭＳ Ｐゴシック" charset="-128"/>
              </a:rPr>
              <a:t>request</a:t>
            </a:r>
            <a:r>
              <a:rPr lang="en-US" altLang="en-US" dirty="0">
                <a:latin typeface="Calibri"/>
                <a:ea typeface="ＭＳ Ｐゴシック" charset="-128"/>
              </a:rPr>
              <a:t> message</a:t>
            </a:r>
          </a:p>
          <a:p>
            <a:pPr lvl="1">
              <a:buNone/>
            </a:pPr>
            <a:r>
              <a:rPr lang="en-US" altLang="en-US" dirty="0">
                <a:latin typeface="Calibri"/>
                <a:ea typeface="ＭＳ Ｐゴシック" charset="-128"/>
              </a:rPr>
              <a:t>3) Cookie file kept on user’</a:t>
            </a:r>
            <a:r>
              <a:rPr lang="en-US" altLang="ja-JP" dirty="0">
                <a:latin typeface="Calibri"/>
                <a:ea typeface="ＭＳ Ｐゴシック" charset="-128"/>
              </a:rPr>
              <a:t>s host, managed by user’s browser</a:t>
            </a:r>
          </a:p>
          <a:p>
            <a:pPr lvl="1">
              <a:lnSpc>
                <a:spcPct val="90000"/>
              </a:lnSpc>
              <a:buFont typeface="Wingdings" charset="2"/>
              <a:buNone/>
            </a:pPr>
            <a:r>
              <a:rPr lang="en-US" altLang="en-US" dirty="0">
                <a:latin typeface="Calibri"/>
                <a:ea typeface="ＭＳ Ｐゴシック" charset="-128"/>
              </a:rPr>
              <a:t>4) Back-end database at Website</a:t>
            </a:r>
          </a:p>
        </p:txBody>
      </p:sp>
      <p:sp>
        <p:nvSpPr>
          <p:cNvPr id="114693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408585" y="1689941"/>
            <a:ext cx="4059238" cy="464820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charset="0"/>
              <a:buNone/>
              <a:defRPr/>
            </a:pPr>
            <a:r>
              <a:rPr lang="en-US" sz="2400" dirty="0">
                <a:solidFill>
                  <a:srgbClr val="CC0000"/>
                </a:solidFill>
                <a:latin typeface="Calibri"/>
              </a:rPr>
              <a:t>example:</a:t>
            </a:r>
          </a:p>
          <a:p>
            <a:pPr marL="233045" indent="-233045">
              <a:defRPr/>
            </a:pPr>
            <a:r>
              <a:rPr lang="en-US" sz="2400" dirty="0">
                <a:latin typeface="Calibri"/>
              </a:rPr>
              <a:t>Susan always access Internet from PC</a:t>
            </a:r>
          </a:p>
          <a:p>
            <a:pPr marL="233045" indent="-233045">
              <a:defRPr/>
            </a:pPr>
            <a:r>
              <a:rPr lang="en-US" sz="2400" dirty="0">
                <a:latin typeface="Calibri"/>
              </a:rPr>
              <a:t>visits specific e-commerce site for first time</a:t>
            </a:r>
          </a:p>
          <a:p>
            <a:pPr marL="233045" indent="-233045">
              <a:defRPr/>
            </a:pPr>
            <a:r>
              <a:rPr lang="en-US" sz="2400" dirty="0">
                <a:latin typeface="Calibri"/>
              </a:rPr>
              <a:t>when initial HTTP requests arrives at site, site creates: </a:t>
            </a:r>
          </a:p>
          <a:p>
            <a:pPr marL="685800" lvl="1" indent="-228600">
              <a:buFont typeface="Arial"/>
              <a:buChar char="•"/>
              <a:defRPr/>
            </a:pPr>
            <a:r>
              <a:rPr lang="en-US" dirty="0">
                <a:latin typeface="Calibri"/>
              </a:rPr>
              <a:t>unique ID</a:t>
            </a:r>
          </a:p>
          <a:p>
            <a:pPr marL="685800" lvl="1" indent="-228600">
              <a:buFont typeface="Arial"/>
              <a:buChar char="•"/>
              <a:defRPr/>
            </a:pPr>
            <a:r>
              <a:rPr lang="en-US" dirty="0">
                <a:latin typeface="Calibri"/>
              </a:rPr>
              <a:t>entry in backend database for ID</a:t>
            </a:r>
          </a:p>
        </p:txBody>
      </p:sp>
      <p:pic>
        <p:nvPicPr>
          <p:cNvPr id="98310" name="Picture 10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285081"/>
            <a:ext cx="612616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199285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6" name="Rectangle 2"/>
          <p:cNvSpPr>
            <a:spLocks noGrp="1" noChangeArrowheads="1"/>
          </p:cNvSpPr>
          <p:nvPr>
            <p:ph type="title"/>
          </p:nvPr>
        </p:nvSpPr>
        <p:spPr>
          <a:xfrm>
            <a:off x="431800" y="153988"/>
            <a:ext cx="7772400" cy="773112"/>
          </a:xfrm>
        </p:spPr>
        <p:txBody>
          <a:bodyPr>
            <a:normAutofit/>
          </a:bodyPr>
          <a:lstStyle/>
          <a:p>
            <a:r>
              <a:rPr lang="en-US" altLang="en-US" dirty="0">
                <a:latin typeface="Calibri Light"/>
                <a:ea typeface="ＭＳ Ｐゴシック" charset="-128"/>
              </a:rPr>
              <a:t>Cookies: keeping “</a:t>
            </a:r>
            <a:r>
              <a:rPr lang="en-US" altLang="ja-JP" dirty="0">
                <a:latin typeface="Calibri Light"/>
                <a:ea typeface="ＭＳ Ｐゴシック" charset="-128"/>
              </a:rPr>
              <a:t>state” (cont.)</a:t>
            </a:r>
            <a:endParaRPr lang="en-US" altLang="en-US" sz="5400" dirty="0">
              <a:latin typeface="Calibri Light"/>
              <a:ea typeface="ＭＳ Ｐゴシック" charset="-128"/>
            </a:endParaRPr>
          </a:p>
        </p:txBody>
      </p:sp>
      <p:pic>
        <p:nvPicPr>
          <p:cNvPr id="100355" name="Picture 59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788988"/>
            <a:ext cx="6766560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7" name="Text Box 5"/>
          <p:cNvSpPr txBox="1">
            <a:spLocks noChangeArrowheads="1"/>
          </p:cNvSpPr>
          <p:nvPr/>
        </p:nvSpPr>
        <p:spPr bwMode="auto">
          <a:xfrm>
            <a:off x="1052513" y="1227138"/>
            <a:ext cx="7778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client</a:t>
            </a:r>
          </a:p>
        </p:txBody>
      </p:sp>
      <p:sp>
        <p:nvSpPr>
          <p:cNvPr id="100358" name="Text Box 6"/>
          <p:cNvSpPr txBox="1">
            <a:spLocks noChangeArrowheads="1"/>
          </p:cNvSpPr>
          <p:nvPr/>
        </p:nvSpPr>
        <p:spPr bwMode="auto">
          <a:xfrm>
            <a:off x="5973763" y="1273175"/>
            <a:ext cx="889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server</a:t>
            </a:r>
          </a:p>
        </p:txBody>
      </p:sp>
      <p:grpSp>
        <p:nvGrpSpPr>
          <p:cNvPr id="2" name="Group 90"/>
          <p:cNvGrpSpPr>
            <a:grpSpLocks/>
          </p:cNvGrpSpPr>
          <p:nvPr/>
        </p:nvGrpSpPr>
        <p:grpSpPr bwMode="auto">
          <a:xfrm>
            <a:off x="2200275" y="4227513"/>
            <a:ext cx="3305175" cy="425450"/>
            <a:chOff x="1386" y="2663"/>
            <a:chExt cx="2082" cy="268"/>
          </a:xfrm>
        </p:grpSpPr>
        <p:sp>
          <p:nvSpPr>
            <p:cNvPr id="100439" name="Line 16"/>
            <p:cNvSpPr>
              <a:spLocks noChangeShapeType="1"/>
            </p:cNvSpPr>
            <p:nvPr/>
          </p:nvSpPr>
          <p:spPr bwMode="auto">
            <a:xfrm flipH="1">
              <a:off x="1386" y="2663"/>
              <a:ext cx="2082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100440" name="Group 17"/>
            <p:cNvGrpSpPr>
              <a:grpSpLocks/>
            </p:cNvGrpSpPr>
            <p:nvPr/>
          </p:nvGrpSpPr>
          <p:grpSpPr bwMode="auto">
            <a:xfrm>
              <a:off x="1553" y="2694"/>
              <a:ext cx="1743" cy="237"/>
              <a:chOff x="3268" y="2846"/>
              <a:chExt cx="1743" cy="237"/>
            </a:xfrm>
          </p:grpSpPr>
          <p:sp>
            <p:nvSpPr>
              <p:cNvPr id="100441" name="Rectangle 18"/>
              <p:cNvSpPr>
                <a:spLocks noChangeArrowheads="1"/>
              </p:cNvSpPr>
              <p:nvPr/>
            </p:nvSpPr>
            <p:spPr bwMode="auto">
              <a:xfrm>
                <a:off x="3282" y="2856"/>
                <a:ext cx="1692" cy="19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0442" name="Text Box 19"/>
              <p:cNvSpPr txBox="1">
                <a:spLocks noChangeArrowheads="1"/>
              </p:cNvSpPr>
              <p:nvPr/>
            </p:nvSpPr>
            <p:spPr bwMode="auto">
              <a:xfrm>
                <a:off x="3268" y="2846"/>
                <a:ext cx="1743" cy="237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usual http response </a:t>
                </a:r>
                <a:r>
                  <a:rPr kumimoji="0" lang="en-US" alt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msg</a:t>
                </a:r>
                <a:endPara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</p:grpSp>
      <p:grpSp>
        <p:nvGrpSpPr>
          <p:cNvPr id="4" name="Group 94"/>
          <p:cNvGrpSpPr>
            <a:grpSpLocks/>
          </p:cNvGrpSpPr>
          <p:nvPr/>
        </p:nvGrpSpPr>
        <p:grpSpPr bwMode="auto">
          <a:xfrm>
            <a:off x="2209800" y="6145213"/>
            <a:ext cx="3305175" cy="407987"/>
            <a:chOff x="1392" y="3605"/>
            <a:chExt cx="2082" cy="257"/>
          </a:xfrm>
        </p:grpSpPr>
        <p:sp>
          <p:nvSpPr>
            <p:cNvPr id="100435" name="Line 24"/>
            <p:cNvSpPr>
              <a:spLocks noChangeShapeType="1"/>
            </p:cNvSpPr>
            <p:nvPr/>
          </p:nvSpPr>
          <p:spPr bwMode="auto">
            <a:xfrm flipH="1">
              <a:off x="1392" y="3605"/>
              <a:ext cx="2082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100436" name="Group 25"/>
            <p:cNvGrpSpPr>
              <a:grpSpLocks/>
            </p:cNvGrpSpPr>
            <p:nvPr/>
          </p:nvGrpSpPr>
          <p:grpSpPr bwMode="auto">
            <a:xfrm>
              <a:off x="1552" y="3625"/>
              <a:ext cx="1743" cy="237"/>
              <a:chOff x="3268" y="2846"/>
              <a:chExt cx="1743" cy="237"/>
            </a:xfrm>
          </p:grpSpPr>
          <p:sp>
            <p:nvSpPr>
              <p:cNvPr id="100437" name="Rectangle 26"/>
              <p:cNvSpPr>
                <a:spLocks noChangeArrowheads="1"/>
              </p:cNvSpPr>
              <p:nvPr/>
            </p:nvSpPr>
            <p:spPr bwMode="auto">
              <a:xfrm>
                <a:off x="3282" y="2856"/>
                <a:ext cx="1692" cy="19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0438" name="Text Box 27"/>
              <p:cNvSpPr txBox="1">
                <a:spLocks noChangeArrowheads="1"/>
              </p:cNvSpPr>
              <p:nvPr/>
            </p:nvSpPr>
            <p:spPr bwMode="auto">
              <a:xfrm>
                <a:off x="3268" y="2846"/>
                <a:ext cx="1743" cy="237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usual http response msg</a:t>
                </a: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</p:grpSp>
      <p:sp>
        <p:nvSpPr>
          <p:cNvPr id="50235" name="Text Box 59"/>
          <p:cNvSpPr txBox="1">
            <a:spLocks noChangeArrowheads="1"/>
          </p:cNvSpPr>
          <p:nvPr/>
        </p:nvSpPr>
        <p:spPr bwMode="auto">
          <a:xfrm>
            <a:off x="981075" y="2454275"/>
            <a:ext cx="17875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cookie file</a:t>
            </a:r>
          </a:p>
        </p:txBody>
      </p:sp>
      <p:sp>
        <p:nvSpPr>
          <p:cNvPr id="50242" name="Text Box 66"/>
          <p:cNvSpPr txBox="1">
            <a:spLocks noChangeArrowheads="1"/>
          </p:cNvSpPr>
          <p:nvPr/>
        </p:nvSpPr>
        <p:spPr bwMode="auto">
          <a:xfrm>
            <a:off x="609600" y="4878388"/>
            <a:ext cx="1733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one week later:</a:t>
            </a:r>
          </a:p>
        </p:txBody>
      </p:sp>
      <p:grpSp>
        <p:nvGrpSpPr>
          <p:cNvPr id="6" name="Group 89"/>
          <p:cNvGrpSpPr>
            <a:grpSpLocks/>
          </p:cNvGrpSpPr>
          <p:nvPr/>
        </p:nvGrpSpPr>
        <p:grpSpPr bwMode="auto">
          <a:xfrm>
            <a:off x="2209800" y="3589338"/>
            <a:ext cx="5638800" cy="1028700"/>
            <a:chOff x="1392" y="2261"/>
            <a:chExt cx="3552" cy="648"/>
          </a:xfrm>
        </p:grpSpPr>
        <p:sp>
          <p:nvSpPr>
            <p:cNvPr id="100428" name="Line 12"/>
            <p:cNvSpPr>
              <a:spLocks noChangeShapeType="1"/>
            </p:cNvSpPr>
            <p:nvPr/>
          </p:nvSpPr>
          <p:spPr bwMode="auto">
            <a:xfrm>
              <a:off x="1392" y="2357"/>
              <a:ext cx="2082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00429" name="Text Box 15"/>
            <p:cNvSpPr txBox="1">
              <a:spLocks noChangeArrowheads="1"/>
            </p:cNvSpPr>
            <p:nvPr/>
          </p:nvSpPr>
          <p:spPr bwMode="auto">
            <a:xfrm>
              <a:off x="1548" y="2261"/>
              <a:ext cx="1689" cy="35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usual http request </a:t>
              </a:r>
              <a:r>
                <a:rPr kumimoji="0" lang="en-US" alt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msg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cookie: 1678</a:t>
              </a:r>
            </a:p>
          </p:txBody>
        </p:sp>
        <p:sp>
          <p:nvSpPr>
            <p:cNvPr id="100430" name="Text Box 28"/>
            <p:cNvSpPr txBox="1">
              <a:spLocks noChangeArrowheads="1"/>
            </p:cNvSpPr>
            <p:nvPr/>
          </p:nvSpPr>
          <p:spPr bwMode="auto">
            <a:xfrm>
              <a:off x="3554" y="2332"/>
              <a:ext cx="596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cookie-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specific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action</a:t>
              </a:r>
            </a:p>
          </p:txBody>
        </p:sp>
        <p:sp>
          <p:nvSpPr>
            <p:cNvPr id="100431" name="Line 42"/>
            <p:cNvSpPr>
              <a:spLocks noChangeShapeType="1"/>
            </p:cNvSpPr>
            <p:nvPr/>
          </p:nvSpPr>
          <p:spPr bwMode="auto">
            <a:xfrm flipV="1">
              <a:off x="4252" y="2367"/>
              <a:ext cx="692" cy="2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100432" name="Group 83"/>
            <p:cNvGrpSpPr>
              <a:grpSpLocks/>
            </p:cNvGrpSpPr>
            <p:nvPr/>
          </p:nvGrpSpPr>
          <p:grpSpPr bwMode="auto">
            <a:xfrm>
              <a:off x="4306" y="2363"/>
              <a:ext cx="564" cy="231"/>
              <a:chOff x="4306" y="2273"/>
              <a:chExt cx="564" cy="231"/>
            </a:xfrm>
          </p:grpSpPr>
          <p:sp>
            <p:nvSpPr>
              <p:cNvPr id="100433" name="Rectangle 72"/>
              <p:cNvSpPr>
                <a:spLocks noChangeArrowheads="1"/>
              </p:cNvSpPr>
              <p:nvPr/>
            </p:nvSpPr>
            <p:spPr bwMode="auto">
              <a:xfrm>
                <a:off x="4409" y="2365"/>
                <a:ext cx="384" cy="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0434" name="Text Box 43"/>
              <p:cNvSpPr txBox="1">
                <a:spLocks noChangeArrowheads="1"/>
              </p:cNvSpPr>
              <p:nvPr/>
            </p:nvSpPr>
            <p:spPr bwMode="auto">
              <a:xfrm>
                <a:off x="4306" y="2273"/>
                <a:ext cx="564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access</a:t>
                </a:r>
              </a:p>
            </p:txBody>
          </p:sp>
        </p:grpSp>
      </p:grpSp>
      <p:grpSp>
        <p:nvGrpSpPr>
          <p:cNvPr id="100364" name="Group 81"/>
          <p:cNvGrpSpPr>
            <a:grpSpLocks/>
          </p:cNvGrpSpPr>
          <p:nvPr/>
        </p:nvGrpSpPr>
        <p:grpSpPr bwMode="auto">
          <a:xfrm>
            <a:off x="936625" y="1922463"/>
            <a:ext cx="1068388" cy="565150"/>
            <a:chOff x="476" y="1047"/>
            <a:chExt cx="906" cy="486"/>
          </a:xfrm>
        </p:grpSpPr>
        <p:sp>
          <p:nvSpPr>
            <p:cNvPr id="100426" name="AutoShape 67"/>
            <p:cNvSpPr>
              <a:spLocks noChangeArrowheads="1"/>
            </p:cNvSpPr>
            <p:nvPr/>
          </p:nvSpPr>
          <p:spPr bwMode="auto">
            <a:xfrm>
              <a:off x="527" y="1047"/>
              <a:ext cx="855" cy="486"/>
            </a:xfrm>
            <a:prstGeom prst="can">
              <a:avLst>
                <a:gd name="adj" fmla="val 25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0427" name="Text Box 60"/>
            <p:cNvSpPr txBox="1">
              <a:spLocks noChangeArrowheads="1"/>
            </p:cNvSpPr>
            <p:nvPr/>
          </p:nvSpPr>
          <p:spPr bwMode="auto">
            <a:xfrm>
              <a:off x="476" y="1134"/>
              <a:ext cx="885" cy="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ebay</a:t>
              </a:r>
              <a:r>
                <a: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 8734</a:t>
              </a:r>
            </a:p>
          </p:txBody>
        </p:sp>
      </p:grpSp>
      <p:grpSp>
        <p:nvGrpSpPr>
          <p:cNvPr id="9" name="Group 95"/>
          <p:cNvGrpSpPr>
            <a:grpSpLocks/>
          </p:cNvGrpSpPr>
          <p:nvPr/>
        </p:nvGrpSpPr>
        <p:grpSpPr bwMode="auto">
          <a:xfrm>
            <a:off x="2200275" y="2106613"/>
            <a:ext cx="5921375" cy="1296987"/>
            <a:chOff x="1386" y="1327"/>
            <a:chExt cx="3730" cy="817"/>
          </a:xfrm>
        </p:grpSpPr>
        <p:sp>
          <p:nvSpPr>
            <p:cNvPr id="100419" name="Line 4"/>
            <p:cNvSpPr>
              <a:spLocks noChangeShapeType="1"/>
            </p:cNvSpPr>
            <p:nvPr/>
          </p:nvSpPr>
          <p:spPr bwMode="auto">
            <a:xfrm>
              <a:off x="1386" y="1355"/>
              <a:ext cx="2082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00420" name="Text Box 8"/>
            <p:cNvSpPr txBox="1">
              <a:spLocks noChangeArrowheads="1"/>
            </p:cNvSpPr>
            <p:nvPr/>
          </p:nvSpPr>
          <p:spPr bwMode="auto">
            <a:xfrm>
              <a:off x="1554" y="1327"/>
              <a:ext cx="1689" cy="23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usual http request </a:t>
              </a:r>
              <a:r>
                <a:rPr kumimoji="0" lang="en-US" alt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msg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0421" name="Text Box 31"/>
            <p:cNvSpPr txBox="1">
              <a:spLocks noChangeArrowheads="1"/>
            </p:cNvSpPr>
            <p:nvPr/>
          </p:nvSpPr>
          <p:spPr bwMode="auto">
            <a:xfrm>
              <a:off x="3341" y="1390"/>
              <a:ext cx="1084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Amazon server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creates ID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1678 for user</a:t>
              </a:r>
            </a:p>
          </p:txBody>
        </p:sp>
        <p:grpSp>
          <p:nvGrpSpPr>
            <p:cNvPr id="100422" name="Group 82"/>
            <p:cNvGrpSpPr>
              <a:grpSpLocks/>
            </p:cNvGrpSpPr>
            <p:nvPr/>
          </p:nvGrpSpPr>
          <p:grpSpPr bwMode="auto">
            <a:xfrm>
              <a:off x="4377" y="1730"/>
              <a:ext cx="739" cy="414"/>
              <a:chOff x="4377" y="1640"/>
              <a:chExt cx="739" cy="414"/>
            </a:xfrm>
          </p:grpSpPr>
          <p:sp>
            <p:nvSpPr>
              <p:cNvPr id="100423" name="Line 40"/>
              <p:cNvSpPr>
                <a:spLocks noChangeShapeType="1"/>
              </p:cNvSpPr>
              <p:nvPr/>
            </p:nvSpPr>
            <p:spPr bwMode="auto">
              <a:xfrm>
                <a:off x="4377" y="1640"/>
                <a:ext cx="659" cy="41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00424" name="Rectangle 73"/>
              <p:cNvSpPr>
                <a:spLocks noChangeArrowheads="1"/>
              </p:cNvSpPr>
              <p:nvPr/>
            </p:nvSpPr>
            <p:spPr bwMode="auto">
              <a:xfrm>
                <a:off x="4470" y="1729"/>
                <a:ext cx="602" cy="24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0425" name="Text Box 41"/>
              <p:cNvSpPr txBox="1">
                <a:spLocks noChangeArrowheads="1"/>
              </p:cNvSpPr>
              <p:nvPr/>
            </p:nvSpPr>
            <p:spPr bwMode="auto">
              <a:xfrm>
                <a:off x="4381" y="1702"/>
                <a:ext cx="735" cy="3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75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create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75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    entry</a:t>
                </a:r>
              </a:p>
            </p:txBody>
          </p:sp>
        </p:grpSp>
      </p:grpSp>
      <p:grpSp>
        <p:nvGrpSpPr>
          <p:cNvPr id="11" name="Group 88"/>
          <p:cNvGrpSpPr>
            <a:grpSpLocks/>
          </p:cNvGrpSpPr>
          <p:nvPr/>
        </p:nvGrpSpPr>
        <p:grpSpPr bwMode="auto">
          <a:xfrm>
            <a:off x="919163" y="2676525"/>
            <a:ext cx="4392612" cy="877888"/>
            <a:chOff x="459" y="1637"/>
            <a:chExt cx="3027" cy="709"/>
          </a:xfrm>
        </p:grpSpPr>
        <p:sp>
          <p:nvSpPr>
            <p:cNvPr id="100414" name="Line 9"/>
            <p:cNvSpPr>
              <a:spLocks noChangeShapeType="1"/>
            </p:cNvSpPr>
            <p:nvPr/>
          </p:nvSpPr>
          <p:spPr bwMode="auto">
            <a:xfrm flipH="1">
              <a:off x="1404" y="1637"/>
              <a:ext cx="2082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00415" name="Text Box 11"/>
            <p:cNvSpPr txBox="1">
              <a:spLocks noChangeArrowheads="1"/>
            </p:cNvSpPr>
            <p:nvPr/>
          </p:nvSpPr>
          <p:spPr bwMode="auto">
            <a:xfrm>
              <a:off x="1552" y="1650"/>
              <a:ext cx="1665" cy="45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usual http response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set-cookie: 1678</a:t>
              </a:r>
              <a:r>
                <a:rPr kumimoji="0" lang="en-US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charset="0"/>
                  <a:ea typeface="ＭＳ Ｐゴシック" charset="-128"/>
                  <a:cs typeface="+mn-cs"/>
                </a:rPr>
                <a:t> </a:t>
              </a:r>
            </a:p>
          </p:txBody>
        </p:sp>
        <p:grpSp>
          <p:nvGrpSpPr>
            <p:cNvPr id="100416" name="Group 76"/>
            <p:cNvGrpSpPr>
              <a:grpSpLocks/>
            </p:cNvGrpSpPr>
            <p:nvPr/>
          </p:nvGrpSpPr>
          <p:grpSpPr bwMode="auto">
            <a:xfrm>
              <a:off x="459" y="1836"/>
              <a:ext cx="1004" cy="510"/>
              <a:chOff x="684" y="1746"/>
              <a:chExt cx="1004" cy="510"/>
            </a:xfrm>
          </p:grpSpPr>
          <p:sp>
            <p:nvSpPr>
              <p:cNvPr id="100417" name="AutoShape 74"/>
              <p:cNvSpPr>
                <a:spLocks noChangeArrowheads="1"/>
              </p:cNvSpPr>
              <p:nvPr/>
            </p:nvSpPr>
            <p:spPr bwMode="auto">
              <a:xfrm>
                <a:off x="735" y="1746"/>
                <a:ext cx="829" cy="486"/>
              </a:xfrm>
              <a:prstGeom prst="can">
                <a:avLst>
                  <a:gd name="adj" fmla="val 25000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0418" name="Text Box 75"/>
              <p:cNvSpPr txBox="1">
                <a:spLocks noChangeArrowheads="1"/>
              </p:cNvSpPr>
              <p:nvPr/>
            </p:nvSpPr>
            <p:spPr bwMode="auto">
              <a:xfrm>
                <a:off x="684" y="1833"/>
                <a:ext cx="1004" cy="4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ebay</a:t>
                </a:r>
                <a:r>
                  <a:rPr kumimoji="0" lang="en-US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 8734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amazon 1678</a:t>
                </a:r>
              </a:p>
            </p:txBody>
          </p:sp>
        </p:grpSp>
      </p:grpSp>
      <p:grpSp>
        <p:nvGrpSpPr>
          <p:cNvPr id="13" name="Group 93"/>
          <p:cNvGrpSpPr>
            <a:grpSpLocks/>
          </p:cNvGrpSpPr>
          <p:nvPr/>
        </p:nvGrpSpPr>
        <p:grpSpPr bwMode="auto">
          <a:xfrm>
            <a:off x="2181225" y="4603750"/>
            <a:ext cx="5705475" cy="1901825"/>
            <a:chOff x="1374" y="2641"/>
            <a:chExt cx="3594" cy="1198"/>
          </a:xfrm>
        </p:grpSpPr>
        <p:sp>
          <p:nvSpPr>
            <p:cNvPr id="100409" name="Line 20"/>
            <p:cNvSpPr>
              <a:spLocks noChangeShapeType="1"/>
            </p:cNvSpPr>
            <p:nvPr/>
          </p:nvSpPr>
          <p:spPr bwMode="auto">
            <a:xfrm>
              <a:off x="1374" y="3293"/>
              <a:ext cx="2082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00410" name="Text Box 23"/>
            <p:cNvSpPr txBox="1">
              <a:spLocks noChangeArrowheads="1"/>
            </p:cNvSpPr>
            <p:nvPr/>
          </p:nvSpPr>
          <p:spPr bwMode="auto">
            <a:xfrm>
              <a:off x="1561" y="3171"/>
              <a:ext cx="1689" cy="35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usual http request msg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cookie: 1678</a:t>
              </a:r>
            </a:p>
          </p:txBody>
        </p:sp>
        <p:sp>
          <p:nvSpPr>
            <p:cNvPr id="100411" name="Text Box 29"/>
            <p:cNvSpPr txBox="1">
              <a:spLocks noChangeArrowheads="1"/>
            </p:cNvSpPr>
            <p:nvPr/>
          </p:nvSpPr>
          <p:spPr bwMode="auto">
            <a:xfrm>
              <a:off x="3584" y="3262"/>
              <a:ext cx="596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cookie-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specific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action</a:t>
              </a:r>
            </a:p>
          </p:txBody>
        </p:sp>
        <p:sp>
          <p:nvSpPr>
            <p:cNvPr id="100412" name="Line 44"/>
            <p:cNvSpPr>
              <a:spLocks noChangeShapeType="1"/>
            </p:cNvSpPr>
            <p:nvPr/>
          </p:nvSpPr>
          <p:spPr bwMode="auto">
            <a:xfrm flipV="1">
              <a:off x="4181" y="2641"/>
              <a:ext cx="787" cy="86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00413" name="Text Box 71"/>
            <p:cNvSpPr txBox="1">
              <a:spLocks noChangeArrowheads="1"/>
            </p:cNvSpPr>
            <p:nvPr/>
          </p:nvSpPr>
          <p:spPr bwMode="auto">
            <a:xfrm>
              <a:off x="4287" y="2939"/>
              <a:ext cx="564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access</a:t>
              </a:r>
            </a:p>
          </p:txBody>
        </p:sp>
      </p:grpSp>
      <p:grpSp>
        <p:nvGrpSpPr>
          <p:cNvPr id="14" name="Group 77"/>
          <p:cNvGrpSpPr>
            <a:grpSpLocks/>
          </p:cNvGrpSpPr>
          <p:nvPr/>
        </p:nvGrpSpPr>
        <p:grpSpPr bwMode="auto">
          <a:xfrm>
            <a:off x="865188" y="5351463"/>
            <a:ext cx="1389062" cy="636587"/>
            <a:chOff x="684" y="1746"/>
            <a:chExt cx="1004" cy="488"/>
          </a:xfrm>
        </p:grpSpPr>
        <p:sp>
          <p:nvSpPr>
            <p:cNvPr id="100407" name="AutoShape 78"/>
            <p:cNvSpPr>
              <a:spLocks noChangeArrowheads="1"/>
            </p:cNvSpPr>
            <p:nvPr/>
          </p:nvSpPr>
          <p:spPr bwMode="auto">
            <a:xfrm>
              <a:off x="735" y="1746"/>
              <a:ext cx="829" cy="486"/>
            </a:xfrm>
            <a:prstGeom prst="can">
              <a:avLst>
                <a:gd name="adj" fmla="val 25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0408" name="Text Box 79"/>
            <p:cNvSpPr txBox="1">
              <a:spLocks noChangeArrowheads="1"/>
            </p:cNvSpPr>
            <p:nvPr/>
          </p:nvSpPr>
          <p:spPr bwMode="auto">
            <a:xfrm>
              <a:off x="684" y="1833"/>
              <a:ext cx="1004" cy="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ebay</a:t>
              </a:r>
              <a:r>
                <a: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 8734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amazon 1678</a:t>
              </a:r>
            </a:p>
          </p:txBody>
        </p:sp>
      </p:grpSp>
      <p:sp>
        <p:nvSpPr>
          <p:cNvPr id="100369" name="Text Box 80"/>
          <p:cNvSpPr txBox="1">
            <a:spLocks noChangeArrowheads="1"/>
          </p:cNvSpPr>
          <p:nvPr/>
        </p:nvSpPr>
        <p:spPr bwMode="auto">
          <a:xfrm>
            <a:off x="7842250" y="2692400"/>
            <a:ext cx="1123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backend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database</a:t>
            </a:r>
          </a:p>
        </p:txBody>
      </p:sp>
      <p:sp>
        <p:nvSpPr>
          <p:cNvPr id="100370" name="AutoShape 327"/>
          <p:cNvSpPr>
            <a:spLocks noChangeArrowheads="1"/>
          </p:cNvSpPr>
          <p:nvPr/>
        </p:nvSpPr>
        <p:spPr bwMode="auto">
          <a:xfrm>
            <a:off x="8112125" y="3313113"/>
            <a:ext cx="592138" cy="908050"/>
          </a:xfrm>
          <a:prstGeom prst="can">
            <a:avLst>
              <a:gd name="adj" fmla="val 31004"/>
            </a:avLst>
          </a:prstGeom>
          <a:gradFill rotWithShape="1">
            <a:gsLst>
              <a:gs pos="0">
                <a:srgbClr val="000099"/>
              </a:gs>
              <a:gs pos="100000">
                <a:srgbClr val="FFFFFF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  <p:grpSp>
        <p:nvGrpSpPr>
          <p:cNvPr id="100371" name="Group 63"/>
          <p:cNvGrpSpPr>
            <a:grpSpLocks/>
          </p:cNvGrpSpPr>
          <p:nvPr/>
        </p:nvGrpSpPr>
        <p:grpSpPr bwMode="auto">
          <a:xfrm>
            <a:off x="5475288" y="1119188"/>
            <a:ext cx="411162" cy="771525"/>
            <a:chOff x="4140" y="429"/>
            <a:chExt cx="1425" cy="2396"/>
          </a:xfrm>
        </p:grpSpPr>
        <p:sp>
          <p:nvSpPr>
            <p:cNvPr id="100375" name="Freeform 64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00376" name="Rectangle 65"/>
            <p:cNvSpPr>
              <a:spLocks noChangeArrowheads="1"/>
            </p:cNvSpPr>
            <p:nvPr/>
          </p:nvSpPr>
          <p:spPr bwMode="auto">
            <a:xfrm>
              <a:off x="4206" y="429"/>
              <a:ext cx="1045" cy="2283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0377" name="Freeform 66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00378" name="Freeform 67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00379" name="Rectangle 68"/>
            <p:cNvSpPr>
              <a:spLocks noChangeArrowheads="1"/>
            </p:cNvSpPr>
            <p:nvPr/>
          </p:nvSpPr>
          <p:spPr bwMode="auto">
            <a:xfrm>
              <a:off x="4212" y="695"/>
              <a:ext cx="594" cy="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00380" name="Group 69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00405" name="AutoShape 70"/>
              <p:cNvSpPr>
                <a:spLocks noChangeArrowheads="1"/>
              </p:cNvSpPr>
              <p:nvPr/>
            </p:nvSpPr>
            <p:spPr bwMode="auto">
              <a:xfrm>
                <a:off x="616" y="2566"/>
                <a:ext cx="721" cy="142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0406" name="AutoShape 71"/>
              <p:cNvSpPr>
                <a:spLocks noChangeArrowheads="1"/>
              </p:cNvSpPr>
              <p:nvPr/>
            </p:nvSpPr>
            <p:spPr bwMode="auto">
              <a:xfrm>
                <a:off x="630" y="2580"/>
                <a:ext cx="687" cy="109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00381" name="Rectangle 72"/>
            <p:cNvSpPr>
              <a:spLocks noChangeArrowheads="1"/>
            </p:cNvSpPr>
            <p:nvPr/>
          </p:nvSpPr>
          <p:spPr bwMode="auto">
            <a:xfrm>
              <a:off x="4223" y="1021"/>
              <a:ext cx="600" cy="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00382" name="Group 73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00403" name="AutoShape 74"/>
              <p:cNvSpPr>
                <a:spLocks noChangeArrowheads="1"/>
              </p:cNvSpPr>
              <p:nvPr/>
            </p:nvSpPr>
            <p:spPr bwMode="auto">
              <a:xfrm>
                <a:off x="612" y="2570"/>
                <a:ext cx="728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0404" name="AutoShape 75"/>
              <p:cNvSpPr>
                <a:spLocks noChangeArrowheads="1"/>
              </p:cNvSpPr>
              <p:nvPr/>
            </p:nvSpPr>
            <p:spPr bwMode="auto">
              <a:xfrm>
                <a:off x="625" y="2585"/>
                <a:ext cx="693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00383" name="Rectangle 76"/>
            <p:cNvSpPr>
              <a:spLocks noChangeArrowheads="1"/>
            </p:cNvSpPr>
            <p:nvPr/>
          </p:nvSpPr>
          <p:spPr bwMode="auto">
            <a:xfrm>
              <a:off x="4217" y="1356"/>
              <a:ext cx="594" cy="4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0384" name="Rectangle 77"/>
            <p:cNvSpPr>
              <a:spLocks noChangeArrowheads="1"/>
            </p:cNvSpPr>
            <p:nvPr/>
          </p:nvSpPr>
          <p:spPr bwMode="auto">
            <a:xfrm>
              <a:off x="4228" y="1657"/>
              <a:ext cx="594" cy="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00385" name="Group 78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00401" name="AutoShape 79"/>
              <p:cNvSpPr>
                <a:spLocks noChangeArrowheads="1"/>
              </p:cNvSpPr>
              <p:nvPr/>
            </p:nvSpPr>
            <p:spPr bwMode="auto">
              <a:xfrm>
                <a:off x="613" y="2568"/>
                <a:ext cx="727" cy="14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0402" name="AutoShape 80"/>
              <p:cNvSpPr>
                <a:spLocks noChangeArrowheads="1"/>
              </p:cNvSpPr>
              <p:nvPr/>
            </p:nvSpPr>
            <p:spPr bwMode="auto">
              <a:xfrm>
                <a:off x="627" y="2586"/>
                <a:ext cx="692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00386" name="Freeform 81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100387" name="Group 82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00399" name="AutoShape 83"/>
              <p:cNvSpPr>
                <a:spLocks noChangeArrowheads="1"/>
              </p:cNvSpPr>
              <p:nvPr/>
            </p:nvSpPr>
            <p:spPr bwMode="auto">
              <a:xfrm>
                <a:off x="615" y="2567"/>
                <a:ext cx="727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0400" name="AutoShape 84"/>
              <p:cNvSpPr>
                <a:spLocks noChangeArrowheads="1"/>
              </p:cNvSpPr>
              <p:nvPr/>
            </p:nvSpPr>
            <p:spPr bwMode="auto">
              <a:xfrm>
                <a:off x="629" y="2582"/>
                <a:ext cx="692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00388" name="Rectangle 85"/>
            <p:cNvSpPr>
              <a:spLocks noChangeArrowheads="1"/>
            </p:cNvSpPr>
            <p:nvPr/>
          </p:nvSpPr>
          <p:spPr bwMode="auto">
            <a:xfrm>
              <a:off x="5251" y="429"/>
              <a:ext cx="66" cy="2288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0389" name="Freeform 86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00390" name="Freeform 87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00391" name="Oval 88"/>
            <p:cNvSpPr>
              <a:spLocks noChangeArrowheads="1"/>
            </p:cNvSpPr>
            <p:nvPr/>
          </p:nvSpPr>
          <p:spPr bwMode="auto">
            <a:xfrm>
              <a:off x="5515" y="2613"/>
              <a:ext cx="50" cy="94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0392" name="Freeform 89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00393" name="AutoShape 90"/>
            <p:cNvSpPr>
              <a:spLocks noChangeArrowheads="1"/>
            </p:cNvSpPr>
            <p:nvPr/>
          </p:nvSpPr>
          <p:spPr bwMode="auto">
            <a:xfrm>
              <a:off x="4140" y="2677"/>
              <a:ext cx="1199" cy="148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0394" name="AutoShape 91"/>
            <p:cNvSpPr>
              <a:spLocks noChangeArrowheads="1"/>
            </p:cNvSpPr>
            <p:nvPr/>
          </p:nvSpPr>
          <p:spPr bwMode="auto">
            <a:xfrm>
              <a:off x="4206" y="2712"/>
              <a:ext cx="1067" cy="84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0395" name="Oval 92"/>
            <p:cNvSpPr>
              <a:spLocks noChangeArrowheads="1"/>
            </p:cNvSpPr>
            <p:nvPr/>
          </p:nvSpPr>
          <p:spPr bwMode="auto">
            <a:xfrm>
              <a:off x="4311" y="2381"/>
              <a:ext cx="154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0396" name="Oval 93"/>
            <p:cNvSpPr>
              <a:spLocks noChangeArrowheads="1"/>
            </p:cNvSpPr>
            <p:nvPr/>
          </p:nvSpPr>
          <p:spPr bwMode="auto">
            <a:xfrm>
              <a:off x="4487" y="2386"/>
              <a:ext cx="160" cy="14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0397" name="Oval 94"/>
            <p:cNvSpPr>
              <a:spLocks noChangeArrowheads="1"/>
            </p:cNvSpPr>
            <p:nvPr/>
          </p:nvSpPr>
          <p:spPr bwMode="auto">
            <a:xfrm>
              <a:off x="4663" y="2381"/>
              <a:ext cx="160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0398" name="Rectangle 95"/>
            <p:cNvSpPr>
              <a:spLocks noChangeArrowheads="1"/>
            </p:cNvSpPr>
            <p:nvPr/>
          </p:nvSpPr>
          <p:spPr bwMode="auto">
            <a:xfrm>
              <a:off x="5064" y="1834"/>
              <a:ext cx="83" cy="764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00372" name="Group 96"/>
          <p:cNvGrpSpPr>
            <a:grpSpLocks/>
          </p:cNvGrpSpPr>
          <p:nvPr/>
        </p:nvGrpSpPr>
        <p:grpSpPr bwMode="auto">
          <a:xfrm>
            <a:off x="1806575" y="1117600"/>
            <a:ext cx="687388" cy="731838"/>
            <a:chOff x="-44" y="1473"/>
            <a:chExt cx="981" cy="1105"/>
          </a:xfrm>
        </p:grpSpPr>
        <p:pic>
          <p:nvPicPr>
            <p:cNvPr id="100373" name="Picture 97" descr="desktop_computer_stylized_mediu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0374" name="Freeform 98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24164 w 356"/>
                <a:gd name="T3" fmla="*/ 1678 h 368"/>
                <a:gd name="T4" fmla="*/ 28666 w 356"/>
                <a:gd name="T5" fmla="*/ 34959 h 368"/>
                <a:gd name="T6" fmla="*/ 6318 w 356"/>
                <a:gd name="T7" fmla="*/ 43721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894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235" grpId="0"/>
      <p:bldP spid="100369" grpId="0"/>
      <p:bldP spid="100370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4" name="Rectangle 2"/>
          <p:cNvSpPr>
            <a:spLocks noGrp="1" noChangeArrowheads="1"/>
          </p:cNvSpPr>
          <p:nvPr>
            <p:ph type="title"/>
          </p:nvPr>
        </p:nvSpPr>
        <p:spPr>
          <a:xfrm>
            <a:off x="373063" y="207963"/>
            <a:ext cx="7772400" cy="925512"/>
          </a:xfrm>
        </p:spPr>
        <p:txBody>
          <a:bodyPr/>
          <a:lstStyle/>
          <a:p>
            <a:r>
              <a:rPr lang="en-US" altLang="en-US" dirty="0">
                <a:latin typeface="Calibri Light"/>
                <a:ea typeface="ＭＳ Ｐゴシック" charset="-128"/>
              </a:rPr>
              <a:t>Cookies (continued)</a:t>
            </a:r>
          </a:p>
        </p:txBody>
      </p:sp>
      <p:sp>
        <p:nvSpPr>
          <p:cNvPr id="10240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33400" y="1389063"/>
            <a:ext cx="3810000" cy="264160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75000"/>
              </a:lnSpc>
              <a:buFont typeface="Wingdings" charset="2"/>
              <a:buNone/>
            </a:pPr>
            <a:r>
              <a:rPr lang="en-US" altLang="en-US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what cookies can be used for:</a:t>
            </a:r>
          </a:p>
          <a:p>
            <a:pPr>
              <a:lnSpc>
                <a:spcPct val="75000"/>
              </a:lnSpc>
            </a:pPr>
            <a:r>
              <a:rPr lang="en-US" altLang="en-US" sz="2400" dirty="0">
                <a:latin typeface="Calibri"/>
                <a:ea typeface="ＭＳ Ｐゴシック" charset="-128"/>
              </a:rPr>
              <a:t>authorization</a:t>
            </a:r>
          </a:p>
          <a:p>
            <a:pPr>
              <a:lnSpc>
                <a:spcPct val="75000"/>
              </a:lnSpc>
            </a:pPr>
            <a:r>
              <a:rPr lang="en-US" altLang="en-US" sz="2400" dirty="0">
                <a:latin typeface="Calibri"/>
                <a:ea typeface="ＭＳ Ｐゴシック" charset="-128"/>
              </a:rPr>
              <a:t>shopping carts</a:t>
            </a:r>
          </a:p>
          <a:p>
            <a:pPr>
              <a:lnSpc>
                <a:spcPct val="75000"/>
              </a:lnSpc>
            </a:pPr>
            <a:r>
              <a:rPr lang="en-US" altLang="en-US" sz="2400" dirty="0">
                <a:latin typeface="Calibri"/>
                <a:ea typeface="ＭＳ Ｐゴシック" charset="-128"/>
              </a:rPr>
              <a:t>recommendations</a:t>
            </a:r>
          </a:p>
          <a:p>
            <a:pPr>
              <a:lnSpc>
                <a:spcPct val="75000"/>
              </a:lnSpc>
            </a:pPr>
            <a:r>
              <a:rPr lang="en-US" altLang="en-US" sz="2400" dirty="0">
                <a:latin typeface="Calibri"/>
                <a:ea typeface="ＭＳ Ｐゴシック" charset="-128"/>
              </a:rPr>
              <a:t>user session state (Web e-mail)</a:t>
            </a:r>
          </a:p>
        </p:txBody>
      </p:sp>
      <p:pic>
        <p:nvPicPr>
          <p:cNvPr id="102403" name="Picture 12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898525"/>
            <a:ext cx="5027613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6" name="Rectangle 13"/>
          <p:cNvSpPr>
            <a:spLocks noChangeArrowheads="1"/>
          </p:cNvSpPr>
          <p:nvPr/>
        </p:nvSpPr>
        <p:spPr bwMode="auto">
          <a:xfrm>
            <a:off x="4670425" y="1471613"/>
            <a:ext cx="3810000" cy="2065337"/>
          </a:xfrm>
          <a:prstGeom prst="rect">
            <a:avLst/>
          </a:prstGeom>
          <a:noFill/>
          <a:ln w="19050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t"/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cookies and privacy: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cookies permit sites to learn a lot about you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you may supply name and e-mail to sites</a:t>
            </a:r>
          </a:p>
        </p:txBody>
      </p:sp>
      <p:sp>
        <p:nvSpPr>
          <p:cNvPr id="102407" name="Text Box 14"/>
          <p:cNvSpPr txBox="1">
            <a:spLocks noChangeArrowheads="1"/>
          </p:cNvSpPr>
          <p:nvPr/>
        </p:nvSpPr>
        <p:spPr bwMode="auto">
          <a:xfrm>
            <a:off x="7321550" y="1177925"/>
            <a:ext cx="8001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 charset="0"/>
                <a:ea typeface="ＭＳ Ｐゴシック" charset="-128"/>
                <a:cs typeface="+mn-cs"/>
              </a:rPr>
              <a:t>aside</a:t>
            </a:r>
          </a:p>
        </p:txBody>
      </p:sp>
      <p:sp>
        <p:nvSpPr>
          <p:cNvPr id="102408" name="Rectangle 15"/>
          <p:cNvSpPr>
            <a:spLocks noChangeArrowheads="1"/>
          </p:cNvSpPr>
          <p:nvPr/>
        </p:nvSpPr>
        <p:spPr bwMode="auto">
          <a:xfrm>
            <a:off x="547688" y="3946525"/>
            <a:ext cx="6519156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how to keep </a:t>
            </a:r>
            <a:r>
              <a:rPr kumimoji="0" lang="ja-JP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“</a:t>
            </a:r>
            <a:r>
              <a:rPr kumimoji="0" lang="en-US" altLang="ja-JP" sz="2800" b="0" i="1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state</a:t>
            </a:r>
            <a:r>
              <a:rPr kumimoji="0" lang="ja-JP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”</a:t>
            </a:r>
            <a:r>
              <a:rPr kumimoji="0" lang="en-US" altLang="ja-JP" sz="2800" b="0" i="1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: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protocol endpoints: maintain state at sender/receiver over multiple transactions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cookies: http messages carry state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982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6" grpId="0" animBg="1"/>
      <p:bldP spid="102407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806948-F414-0168-44D0-DCDBEDBDF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106</a:t>
            </a:fld>
            <a:endParaRPr lang="en-US"/>
          </a:p>
        </p:txBody>
      </p:sp>
      <p:pic>
        <p:nvPicPr>
          <p:cNvPr id="5" name="Picture 4" descr="A diagram of a computer security system&#10;&#10;Description automatically generated">
            <a:extLst>
              <a:ext uri="{FF2B5EF4-FFF2-40B4-BE49-F238E27FC236}">
                <a16:creationId xmlns:a16="http://schemas.microsoft.com/office/drawing/2014/main" id="{6CCD5311-65C2-7600-8D18-836DDD428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4815" y="787400"/>
            <a:ext cx="5397500" cy="6070600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6A23105E-0FFA-14BF-0E96-5C3A65E91F52}"/>
              </a:ext>
            </a:extLst>
          </p:cNvPr>
          <p:cNvSpPr txBox="1">
            <a:spLocks noChangeArrowheads="1"/>
          </p:cNvSpPr>
          <p:nvPr/>
        </p:nvSpPr>
        <p:spPr>
          <a:xfrm>
            <a:off x="373063" y="126170"/>
            <a:ext cx="7772400" cy="9255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b="0" dirty="0">
                <a:latin typeface="Calibri Light"/>
                <a:ea typeface="ＭＳ Ｐゴシック" charset="-128"/>
              </a:rPr>
              <a:t>HTTPS: TLS handshake</a:t>
            </a:r>
          </a:p>
        </p:txBody>
      </p:sp>
    </p:spTree>
    <p:extLst>
      <p:ext uri="{BB962C8B-B14F-4D97-AF65-F5344CB8AC3E}">
        <p14:creationId xmlns:p14="http://schemas.microsoft.com/office/powerpoint/2010/main" val="93970115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62EFE3D-550A-BBD5-7B99-599044896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107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6798384-911C-51A0-A089-7A08E3A6F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7200"/>
            <a:ext cx="9144000" cy="339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CC73221-5606-FFC6-5301-C2085C6DBCB7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26170"/>
            <a:ext cx="9144000" cy="9255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b="0" dirty="0">
                <a:latin typeface="Calibri Light"/>
                <a:ea typeface="ＭＳ Ｐゴシック" charset="-128"/>
              </a:rPr>
              <a:t>QUIC: Quick UDP Internet Connections </a:t>
            </a:r>
            <a:r>
              <a:rPr lang="en-US" altLang="en-US" sz="3200" b="0" dirty="0">
                <a:latin typeface="Calibri Light"/>
                <a:ea typeface="ＭＳ Ｐゴシック" charset="-128"/>
              </a:rPr>
              <a:t>A new transport layer protocol for web</a:t>
            </a:r>
          </a:p>
        </p:txBody>
      </p:sp>
    </p:spTree>
    <p:extLst>
      <p:ext uri="{BB962C8B-B14F-4D97-AF65-F5344CB8AC3E}">
        <p14:creationId xmlns:p14="http://schemas.microsoft.com/office/powerpoint/2010/main" val="195554883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C9E122-E933-1F62-FBDA-A818643C6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108</a:t>
            </a:fld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8F90C33-EBE1-5106-C420-A129A99A7C50}"/>
              </a:ext>
            </a:extLst>
          </p:cNvPr>
          <p:cNvSpPr/>
          <p:nvPr/>
        </p:nvSpPr>
        <p:spPr>
          <a:xfrm>
            <a:off x="462665" y="817460"/>
            <a:ext cx="3610070" cy="2112275"/>
          </a:xfrm>
          <a:prstGeom prst="roundRect">
            <a:avLst>
              <a:gd name="adj" fmla="val 5972"/>
            </a:avLst>
          </a:prstGeom>
          <a:solidFill>
            <a:schemeClr val="accent5">
              <a:lumMod val="20000"/>
              <a:lumOff val="80000"/>
              <a:alpha val="40474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003B443-07E1-8594-3937-510C57054B95}"/>
              </a:ext>
            </a:extLst>
          </p:cNvPr>
          <p:cNvSpPr/>
          <p:nvPr/>
        </p:nvSpPr>
        <p:spPr>
          <a:xfrm>
            <a:off x="4899070" y="817460"/>
            <a:ext cx="3610070" cy="2112275"/>
          </a:xfrm>
          <a:prstGeom prst="roundRect">
            <a:avLst>
              <a:gd name="adj" fmla="val 5972"/>
            </a:avLst>
          </a:prstGeom>
          <a:solidFill>
            <a:schemeClr val="accent5">
              <a:lumMod val="20000"/>
              <a:lumOff val="80000"/>
              <a:alpha val="40474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BBAB6F2-535B-C0F3-1656-ECB16BBD7FA5}"/>
              </a:ext>
            </a:extLst>
          </p:cNvPr>
          <p:cNvSpPr/>
          <p:nvPr/>
        </p:nvSpPr>
        <p:spPr>
          <a:xfrm>
            <a:off x="4899070" y="4043480"/>
            <a:ext cx="3610070" cy="2112275"/>
          </a:xfrm>
          <a:prstGeom prst="roundRect">
            <a:avLst>
              <a:gd name="adj" fmla="val 5972"/>
            </a:avLst>
          </a:prstGeom>
          <a:solidFill>
            <a:schemeClr val="accent5">
              <a:lumMod val="20000"/>
              <a:lumOff val="80000"/>
              <a:alpha val="40474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8CF4B1E-C445-8087-DE0B-5139B8FCDFC7}"/>
              </a:ext>
            </a:extLst>
          </p:cNvPr>
          <p:cNvSpPr/>
          <p:nvPr/>
        </p:nvSpPr>
        <p:spPr>
          <a:xfrm>
            <a:off x="456315" y="4043480"/>
            <a:ext cx="3610070" cy="2112275"/>
          </a:xfrm>
          <a:prstGeom prst="roundRect">
            <a:avLst>
              <a:gd name="adj" fmla="val 5972"/>
            </a:avLst>
          </a:prstGeom>
          <a:solidFill>
            <a:schemeClr val="accent5">
              <a:lumMod val="20000"/>
              <a:lumOff val="80000"/>
              <a:alpha val="40474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6D54BD-F532-51C6-7C8D-1605389521F3}"/>
              </a:ext>
            </a:extLst>
          </p:cNvPr>
          <p:cNvSpPr txBox="1"/>
          <p:nvPr/>
        </p:nvSpPr>
        <p:spPr>
          <a:xfrm>
            <a:off x="452240" y="195084"/>
            <a:ext cx="30796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HTTP/0.9</a:t>
            </a:r>
          </a:p>
          <a:p>
            <a:r>
              <a:rPr lang="en-US" sz="1800" dirty="0"/>
              <a:t>The one-line protocol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F8FDF9-8532-58EC-D7BA-0B3509EAD686}"/>
              </a:ext>
            </a:extLst>
          </p:cNvPr>
          <p:cNvSpPr txBox="1"/>
          <p:nvPr/>
        </p:nvSpPr>
        <p:spPr>
          <a:xfrm>
            <a:off x="462665" y="863626"/>
            <a:ext cx="307872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Initial version. Simple.</a:t>
            </a:r>
          </a:p>
          <a:p>
            <a:endParaRPr lang="en-US" sz="1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One-line request</a:t>
            </a:r>
          </a:p>
          <a:p>
            <a:endParaRPr lang="en-US" sz="1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Only the GET method works</a:t>
            </a:r>
          </a:p>
          <a:p>
            <a:endParaRPr lang="en-US" sz="1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Server sends HTML files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363658-45EA-432B-EA12-00005E2820BF}"/>
              </a:ext>
            </a:extLst>
          </p:cNvPr>
          <p:cNvSpPr txBox="1"/>
          <p:nvPr/>
        </p:nvSpPr>
        <p:spPr>
          <a:xfrm>
            <a:off x="4897655" y="855865"/>
            <a:ext cx="365587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Status code included, helped</a:t>
            </a:r>
          </a:p>
          <a:p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application caching and failure</a:t>
            </a:r>
          </a:p>
          <a:p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management.</a:t>
            </a:r>
          </a:p>
          <a:p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Metadata sent over HTTP header,</a:t>
            </a:r>
          </a:p>
          <a:p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Helped extensibility.</a:t>
            </a:r>
          </a:p>
          <a:p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Documents other than HTML files</a:t>
            </a:r>
          </a:p>
          <a:p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can be sent.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6DD7AD-8565-8E5F-1958-0F462FE112D4}"/>
              </a:ext>
            </a:extLst>
          </p:cNvPr>
          <p:cNvSpPr txBox="1"/>
          <p:nvPr/>
        </p:nvSpPr>
        <p:spPr>
          <a:xfrm>
            <a:off x="4969405" y="4218725"/>
            <a:ext cx="350608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Connection reuse.</a:t>
            </a:r>
          </a:p>
          <a:p>
            <a:endParaRPr lang="en-US" sz="1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Pipeline</a:t>
            </a:r>
          </a:p>
          <a:p>
            <a:endParaRPr lang="en-US" sz="1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Content negotiation—Language,</a:t>
            </a:r>
          </a:p>
          <a:p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encoding etc.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0257DC-B3C0-1D83-2C81-FB0F5AA19649}"/>
              </a:ext>
            </a:extLst>
          </p:cNvPr>
          <p:cNvSpPr txBox="1"/>
          <p:nvPr/>
        </p:nvSpPr>
        <p:spPr>
          <a:xfrm>
            <a:off x="4899070" y="211756"/>
            <a:ext cx="2803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HTTP/1.0</a:t>
            </a:r>
          </a:p>
          <a:p>
            <a:r>
              <a:rPr lang="en-US" sz="1800" dirty="0"/>
              <a:t>Added extensibility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396609-845A-4BB2-6A2C-E2E3A5C3D8E5}"/>
              </a:ext>
            </a:extLst>
          </p:cNvPr>
          <p:cNvSpPr txBox="1"/>
          <p:nvPr/>
        </p:nvSpPr>
        <p:spPr>
          <a:xfrm>
            <a:off x="4969405" y="3371798"/>
            <a:ext cx="2252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HTTP/1.1</a:t>
            </a:r>
          </a:p>
          <a:p>
            <a:r>
              <a:rPr lang="en-US" sz="1800" dirty="0"/>
              <a:t>Standardization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9DC7B1D-D1FF-7924-9A44-E3805759EEDB}"/>
              </a:ext>
            </a:extLst>
          </p:cNvPr>
          <p:cNvSpPr txBox="1"/>
          <p:nvPr/>
        </p:nvSpPr>
        <p:spPr>
          <a:xfrm>
            <a:off x="462665" y="3429000"/>
            <a:ext cx="1701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HTTP/2.0</a:t>
            </a:r>
          </a:p>
          <a:p>
            <a:r>
              <a:rPr lang="en-US" sz="1800" dirty="0"/>
              <a:t>Performance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FF5DE6B-FEB1-7788-6BB7-A563C5773097}"/>
              </a:ext>
            </a:extLst>
          </p:cNvPr>
          <p:cNvCxnSpPr>
            <a:cxnSpLocks/>
          </p:cNvCxnSpPr>
          <p:nvPr/>
        </p:nvCxnSpPr>
        <p:spPr>
          <a:xfrm flipV="1">
            <a:off x="4149545" y="1873597"/>
            <a:ext cx="691290" cy="1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287FE9C-D0A0-BEFF-0DD0-5361C970E191}"/>
              </a:ext>
            </a:extLst>
          </p:cNvPr>
          <p:cNvCxnSpPr>
            <a:cxnSpLocks/>
          </p:cNvCxnSpPr>
          <p:nvPr/>
        </p:nvCxnSpPr>
        <p:spPr>
          <a:xfrm>
            <a:off x="7605995" y="2955836"/>
            <a:ext cx="0" cy="1062293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ECCD4B4-FB20-EF20-9C77-D436B65D4D13}"/>
              </a:ext>
            </a:extLst>
          </p:cNvPr>
          <p:cNvCxnSpPr>
            <a:cxnSpLocks/>
          </p:cNvCxnSpPr>
          <p:nvPr/>
        </p:nvCxnSpPr>
        <p:spPr>
          <a:xfrm flipH="1">
            <a:off x="4072735" y="4829443"/>
            <a:ext cx="765338" cy="0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F15C3B63-FB4F-1CDF-82DA-2149173C4AA8}"/>
              </a:ext>
            </a:extLst>
          </p:cNvPr>
          <p:cNvSpPr txBox="1"/>
          <p:nvPr/>
        </p:nvSpPr>
        <p:spPr>
          <a:xfrm>
            <a:off x="542609" y="4362990"/>
            <a:ext cx="2608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Binary protocol, not text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9256492-99FA-ADEA-E470-9CFE425BF2B9}"/>
              </a:ext>
            </a:extLst>
          </p:cNvPr>
          <p:cNvSpPr txBox="1"/>
          <p:nvPr/>
        </p:nvSpPr>
        <p:spPr>
          <a:xfrm>
            <a:off x="542609" y="4749488"/>
            <a:ext cx="32239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Multiplexed: Multiple requests</a:t>
            </a:r>
          </a:p>
          <a:p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(streams) over the same</a:t>
            </a:r>
          </a:p>
          <a:p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connection.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1E4E293-503F-1384-9F20-F7417AB1C914}"/>
              </a:ext>
            </a:extLst>
          </p:cNvPr>
          <p:cNvSpPr txBox="1"/>
          <p:nvPr/>
        </p:nvSpPr>
        <p:spPr>
          <a:xfrm>
            <a:off x="543304" y="5729620"/>
            <a:ext cx="231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Header compression</a:t>
            </a:r>
          </a:p>
        </p:txBody>
      </p:sp>
    </p:spTree>
    <p:extLst>
      <p:ext uri="{BB962C8B-B14F-4D97-AF65-F5344CB8AC3E}">
        <p14:creationId xmlns:p14="http://schemas.microsoft.com/office/powerpoint/2010/main" val="2645250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1" grpId="0"/>
      <p:bldP spid="12" grpId="0"/>
      <p:bldP spid="14" grpId="0"/>
      <p:bldP spid="15" grpId="0"/>
      <p:bldP spid="16" grpId="0"/>
      <p:bldP spid="28" grpId="0"/>
      <p:bldP spid="29" grpId="0"/>
      <p:bldP spid="30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1F1F33-1BD6-9A93-4887-780AE729D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6CFE9C-FA96-18E1-178E-E865F496D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109</a:t>
            </a:fld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32A9D07-8511-28F2-4F51-09F17E39EABA}"/>
              </a:ext>
            </a:extLst>
          </p:cNvPr>
          <p:cNvSpPr/>
          <p:nvPr/>
        </p:nvSpPr>
        <p:spPr>
          <a:xfrm>
            <a:off x="456315" y="4043480"/>
            <a:ext cx="3610070" cy="2112275"/>
          </a:xfrm>
          <a:prstGeom prst="roundRect">
            <a:avLst>
              <a:gd name="adj" fmla="val 5972"/>
            </a:avLst>
          </a:prstGeom>
          <a:solidFill>
            <a:schemeClr val="accent5">
              <a:lumMod val="20000"/>
              <a:lumOff val="80000"/>
              <a:alpha val="40474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D494E0-78B7-96B0-8C0E-3DC537169EA6}"/>
              </a:ext>
            </a:extLst>
          </p:cNvPr>
          <p:cNvSpPr txBox="1"/>
          <p:nvPr/>
        </p:nvSpPr>
        <p:spPr>
          <a:xfrm>
            <a:off x="542609" y="4362990"/>
            <a:ext cx="2608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Binary protocol, not text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0D337D-2B1C-DAD4-19C1-F671E9BCCF27}"/>
              </a:ext>
            </a:extLst>
          </p:cNvPr>
          <p:cNvSpPr txBox="1"/>
          <p:nvPr/>
        </p:nvSpPr>
        <p:spPr>
          <a:xfrm>
            <a:off x="462665" y="3429000"/>
            <a:ext cx="1701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HTTP/2.0</a:t>
            </a:r>
          </a:p>
          <a:p>
            <a:r>
              <a:rPr lang="en-US" sz="1800" dirty="0"/>
              <a:t>Performance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CD6B986-2AED-62AF-468B-80360DAAB070}"/>
              </a:ext>
            </a:extLst>
          </p:cNvPr>
          <p:cNvSpPr txBox="1"/>
          <p:nvPr/>
        </p:nvSpPr>
        <p:spPr>
          <a:xfrm>
            <a:off x="542609" y="4749488"/>
            <a:ext cx="32239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Multiplexed: Multiple requests</a:t>
            </a:r>
          </a:p>
          <a:p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(streams) over the same</a:t>
            </a:r>
          </a:p>
          <a:p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connection.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7693592-2EDF-0F0F-786F-68405694D4CE}"/>
              </a:ext>
            </a:extLst>
          </p:cNvPr>
          <p:cNvSpPr txBox="1"/>
          <p:nvPr/>
        </p:nvSpPr>
        <p:spPr>
          <a:xfrm>
            <a:off x="543304" y="5729620"/>
            <a:ext cx="231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Header compression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A8FAC0-1EED-14BE-2A51-1C11BC7AF3CC}"/>
              </a:ext>
            </a:extLst>
          </p:cNvPr>
          <p:cNvSpPr txBox="1"/>
          <p:nvPr/>
        </p:nvSpPr>
        <p:spPr>
          <a:xfrm>
            <a:off x="693095" y="571507"/>
            <a:ext cx="8564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>
                <a:latin typeface="Arial" panose="020B0604020202020204" pitchFamily="34" charset="0"/>
                <a:cs typeface="Arial" panose="020B0604020202020204" pitchFamily="34" charset="0"/>
              </a:rPr>
              <a:t>Transport layer (TCP) limitation for HTTP/2.0 streaming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CDD189-A1B7-E3A2-C3AB-B69E735A50D0}"/>
              </a:ext>
            </a:extLst>
          </p:cNvPr>
          <p:cNvSpPr txBox="1"/>
          <p:nvPr/>
        </p:nvSpPr>
        <p:spPr>
          <a:xfrm>
            <a:off x="1313218" y="1268162"/>
            <a:ext cx="746871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Head-of-Line Blocking (HOLB):</a:t>
            </a:r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  HTTP/2.0 resolves application layer</a:t>
            </a:r>
          </a:p>
          <a:p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HOLB through multiplexing, but transport layer HOLB persists. </a:t>
            </a:r>
          </a:p>
          <a:p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If a packet for a particular stream is lost or delayed (head-of-line), it can</a:t>
            </a:r>
          </a:p>
          <a:p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block all other streams using that same TCP connection</a:t>
            </a:r>
          </a:p>
          <a:p>
            <a:endParaRPr lang="en-US" sz="1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TCP resolves order before sending to application layer.</a:t>
            </a:r>
          </a:p>
        </p:txBody>
      </p:sp>
    </p:spTree>
    <p:extLst>
      <p:ext uri="{BB962C8B-B14F-4D97-AF65-F5344CB8AC3E}">
        <p14:creationId xmlns:p14="http://schemas.microsoft.com/office/powerpoint/2010/main" val="8669549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50F8BE1-5FCC-BC44-921B-25FEED6A8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ECE6B1-15FF-1E47-AB6E-2503D4DBC6BF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D7F9EB86-68A8-AF4F-9DB0-2FEF78E8D3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4163" y="304800"/>
            <a:ext cx="7772400" cy="763588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hlink"/>
                </a:solidFill>
              </a14:hiddenFill>
            </a:ext>
          </a:extLst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altLang="zh-CN" sz="6000" b="0">
                <a:ea typeface="宋体" charset="0"/>
                <a:cs typeface="宋体" charset="0"/>
              </a:rPr>
              <a:t>BGP-4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368BD70A-0ADC-9246-8D50-441C6AE1D2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001000" cy="2209800"/>
          </a:xfrm>
          <a:solidFill>
            <a:schemeClr val="hlink"/>
          </a:solidFill>
        </p:spPr>
        <p:txBody>
          <a:bodyPr lIns="92075" tIns="46038" rIns="92075" bIns="46038"/>
          <a:lstStyle/>
          <a:p>
            <a:pPr eaLnBrk="1" hangingPunct="1">
              <a:lnSpc>
                <a:spcPct val="120000"/>
              </a:lnSpc>
            </a:pPr>
            <a:r>
              <a:rPr lang="en-US" altLang="zh-CN" sz="2000" b="1">
                <a:latin typeface="Arial" panose="020B0604020202020204" pitchFamily="34" charset="0"/>
                <a:ea typeface="宋体" panose="02010600030101010101" pitchFamily="2" charset="-122"/>
              </a:rPr>
              <a:t>BGP</a:t>
            </a:r>
            <a:r>
              <a:rPr lang="en-US" altLang="zh-CN" sz="2000">
                <a:latin typeface="Arial" panose="020B0604020202020204" pitchFamily="34" charset="0"/>
                <a:ea typeface="宋体" panose="02010600030101010101" pitchFamily="2" charset="-122"/>
              </a:rPr>
              <a:t> = </a:t>
            </a:r>
            <a:r>
              <a:rPr lang="en-US" altLang="zh-CN" sz="2000" b="1" u="sng">
                <a:latin typeface="Arial" panose="020B0604020202020204" pitchFamily="34" charset="0"/>
                <a:ea typeface="宋体" panose="02010600030101010101" pitchFamily="2" charset="-122"/>
              </a:rPr>
              <a:t>B</a:t>
            </a:r>
            <a:r>
              <a:rPr lang="en-US" altLang="zh-CN" sz="2000">
                <a:latin typeface="Arial" panose="020B0604020202020204" pitchFamily="34" charset="0"/>
                <a:ea typeface="宋体" panose="02010600030101010101" pitchFamily="2" charset="-122"/>
              </a:rPr>
              <a:t>order </a:t>
            </a:r>
            <a:r>
              <a:rPr lang="en-US" altLang="zh-CN" sz="2000" b="1" u="sng">
                <a:latin typeface="Arial" panose="020B0604020202020204" pitchFamily="34" charset="0"/>
                <a:ea typeface="宋体" panose="02010600030101010101" pitchFamily="2" charset="-122"/>
              </a:rPr>
              <a:t>G</a:t>
            </a:r>
            <a:r>
              <a:rPr lang="en-US" altLang="zh-CN" sz="2000">
                <a:latin typeface="Arial" panose="020B0604020202020204" pitchFamily="34" charset="0"/>
                <a:ea typeface="宋体" panose="02010600030101010101" pitchFamily="2" charset="-122"/>
              </a:rPr>
              <a:t>ateway </a:t>
            </a:r>
            <a:r>
              <a:rPr lang="en-US" altLang="zh-CN" sz="2000" b="1" u="sng">
                <a:latin typeface="Arial" panose="020B0604020202020204" pitchFamily="34" charset="0"/>
                <a:ea typeface="宋体" panose="02010600030101010101" pitchFamily="2" charset="-122"/>
              </a:rPr>
              <a:t>P</a:t>
            </a:r>
            <a:r>
              <a:rPr lang="en-US" altLang="zh-CN" sz="2000">
                <a:latin typeface="Arial" panose="020B0604020202020204" pitchFamily="34" charset="0"/>
                <a:ea typeface="宋体" panose="02010600030101010101" pitchFamily="2" charset="-122"/>
              </a:rPr>
              <a:t>rotocol 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zh-CN" sz="2000">
                <a:latin typeface="Arial" panose="020B0604020202020204" pitchFamily="34" charset="0"/>
                <a:ea typeface="宋体" panose="02010600030101010101" pitchFamily="2" charset="-122"/>
              </a:rPr>
              <a:t>Is a </a:t>
            </a:r>
            <a:r>
              <a:rPr lang="en-US" altLang="zh-CN" sz="2000" b="1" u="sng">
                <a:latin typeface="Arial" panose="020B0604020202020204" pitchFamily="34" charset="0"/>
                <a:ea typeface="宋体" panose="02010600030101010101" pitchFamily="2" charset="-122"/>
              </a:rPr>
              <a:t>Policy-Based</a:t>
            </a:r>
            <a:r>
              <a:rPr lang="en-US" altLang="zh-CN" sz="2000">
                <a:latin typeface="Arial" panose="020B0604020202020204" pitchFamily="34" charset="0"/>
                <a:ea typeface="宋体" panose="02010600030101010101" pitchFamily="2" charset="-122"/>
              </a:rPr>
              <a:t> routing protocol 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zh-CN" sz="2000">
                <a:latin typeface="Arial" panose="020B0604020202020204" pitchFamily="34" charset="0"/>
                <a:ea typeface="宋体" panose="02010600030101010101" pitchFamily="2" charset="-122"/>
              </a:rPr>
              <a:t>Is the </a:t>
            </a:r>
            <a:r>
              <a:rPr lang="en-US" altLang="zh-CN" sz="2000" b="1" u="sng">
                <a:latin typeface="Arial" panose="020B0604020202020204" pitchFamily="34" charset="0"/>
                <a:ea typeface="宋体" panose="02010600030101010101" pitchFamily="2" charset="-122"/>
              </a:rPr>
              <a:t>de facto EGP</a:t>
            </a:r>
            <a:r>
              <a:rPr lang="en-US" altLang="zh-CN" sz="2000">
                <a:latin typeface="Arial" panose="020B0604020202020204" pitchFamily="34" charset="0"/>
                <a:ea typeface="宋体" panose="02010600030101010101" pitchFamily="2" charset="-122"/>
              </a:rPr>
              <a:t> of today’s global Internet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zh-CN" sz="2000">
                <a:latin typeface="Arial" panose="020B0604020202020204" pitchFamily="34" charset="0"/>
                <a:ea typeface="宋体" panose="02010600030101010101" pitchFamily="2" charset="-122"/>
              </a:rPr>
              <a:t>Relatively simple protocol, but configuration is complex and the entire world can see, and be impacted by, your mistakes. </a:t>
            </a:r>
          </a:p>
        </p:txBody>
      </p:sp>
      <p:sp>
        <p:nvSpPr>
          <p:cNvPr id="23556" name="Rectangle 4">
            <a:extLst>
              <a:ext uri="{FF2B5EF4-FFF2-40B4-BE49-F238E27FC236}">
                <a16:creationId xmlns:a16="http://schemas.microsoft.com/office/drawing/2014/main" id="{3DE97FB0-68AA-A240-AF12-B28E709D8B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3733800"/>
            <a:ext cx="5867400" cy="2590800"/>
          </a:xfrm>
          <a:prstGeom prst="rect">
            <a:avLst/>
          </a:prstGeom>
          <a:solidFill>
            <a:srgbClr val="FF669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342900" marR="0" lvl="0" indent="-34290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1989 : </a:t>
            </a: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BGP-1 [RFC 1105]</a:t>
            </a:r>
          </a:p>
          <a:p>
            <a:pPr marL="742950" marR="0" lvl="1" indent="-28575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Replacement for EGP (1984, RFC 904)</a:t>
            </a: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 </a:t>
            </a:r>
          </a:p>
          <a:p>
            <a:pPr marL="342900" marR="0" lvl="0" indent="-34290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1990 : BGP-2 [RFC 1163]</a:t>
            </a:r>
          </a:p>
          <a:p>
            <a:pPr marL="342900" marR="0" lvl="0" indent="-34290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1991 : BGP-3 [RFC 1267]</a:t>
            </a:r>
          </a:p>
          <a:p>
            <a:pPr marL="342900" marR="0" lvl="0" indent="-34290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1995 : BGP-4 [RFC 1771] </a:t>
            </a:r>
          </a:p>
          <a:p>
            <a:pPr marL="742950" marR="0" lvl="1" indent="-28575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Support for Classless Interdomain Routing (CIDR)</a:t>
            </a: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0366764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5458F1C-B3C2-8212-A53B-5AA60499D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895986-B31A-D245-BC24-FD95E602805F}" type="slidenum">
              <a:rPr lang="en-US" altLang="en-US" smtClean="0"/>
              <a:pPr>
                <a:defRPr/>
              </a:pPr>
              <a:t>110</a:t>
            </a:fld>
            <a:endParaRPr lang="en-US" alt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E62D87F-4F17-ED38-B8D9-9C2149AEC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422400"/>
            <a:ext cx="8890000" cy="401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F4D3B47-220C-AC9A-51CB-27914A21F30B}"/>
              </a:ext>
            </a:extLst>
          </p:cNvPr>
          <p:cNvSpPr txBox="1">
            <a:spLocks noChangeArrowheads="1"/>
          </p:cNvSpPr>
          <p:nvPr/>
        </p:nvSpPr>
        <p:spPr>
          <a:xfrm>
            <a:off x="373063" y="126170"/>
            <a:ext cx="7772400" cy="9255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b="0" dirty="0">
                <a:latin typeface="Calibri Light"/>
                <a:ea typeface="ＭＳ Ｐゴシック" charset="-128"/>
              </a:rPr>
              <a:t>QUIC: A cross-layer approach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A9B79D-0209-D954-5675-4832A02E7E9A}"/>
              </a:ext>
            </a:extLst>
          </p:cNvPr>
          <p:cNvSpPr txBox="1"/>
          <p:nvPr/>
        </p:nvSpPr>
        <p:spPr>
          <a:xfrm>
            <a:off x="7620000" y="2622495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(+TLS 1.3)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A50181-BF43-69CE-7B40-0E73951F0A5A}"/>
              </a:ext>
            </a:extLst>
          </p:cNvPr>
          <p:cNvSpPr txBox="1"/>
          <p:nvPr/>
        </p:nvSpPr>
        <p:spPr>
          <a:xfrm>
            <a:off x="127000" y="6053632"/>
            <a:ext cx="92640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QUIC can exist by itself, HTTP/3 can’t exist without QUIC. </a:t>
            </a:r>
          </a:p>
        </p:txBody>
      </p:sp>
    </p:spTree>
    <p:extLst>
      <p:ext uri="{BB962C8B-B14F-4D97-AF65-F5344CB8AC3E}">
        <p14:creationId xmlns:p14="http://schemas.microsoft.com/office/powerpoint/2010/main" val="196057502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2DD863-86EE-3D1C-0FDA-D3A5AD593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895986-B31A-D245-BC24-FD95E602805F}" type="slidenum">
              <a:rPr lang="en-US" altLang="en-US" smtClean="0"/>
              <a:pPr>
                <a:defRPr/>
              </a:pPr>
              <a:t>111</a:t>
            </a:fld>
            <a:endParaRPr lang="en-US" altLang="en-US"/>
          </a:p>
        </p:txBody>
      </p:sp>
      <p:pic>
        <p:nvPicPr>
          <p:cNvPr id="4098" name="Picture 2" descr="Diagram showing TCP/TLS and QUIC handshakes.">
            <a:extLst>
              <a:ext uri="{FF2B5EF4-FFF2-40B4-BE49-F238E27FC236}">
                <a16:creationId xmlns:a16="http://schemas.microsoft.com/office/drawing/2014/main" id="{B240F64E-8420-3230-9F56-CD0B6DA15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066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7F8EA7B-498E-6926-0C1F-BA9153DF257D}"/>
              </a:ext>
            </a:extLst>
          </p:cNvPr>
          <p:cNvSpPr txBox="1">
            <a:spLocks noChangeArrowheads="1"/>
          </p:cNvSpPr>
          <p:nvPr/>
        </p:nvSpPr>
        <p:spPr>
          <a:xfrm>
            <a:off x="373063" y="126170"/>
            <a:ext cx="7772400" cy="9255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b="0" dirty="0">
                <a:latin typeface="Calibri Light"/>
                <a:ea typeface="ＭＳ Ｐゴシック" charset="-128"/>
              </a:rPr>
              <a:t>QUIC: A cross-layer approach</a:t>
            </a:r>
          </a:p>
        </p:txBody>
      </p:sp>
    </p:spTree>
    <p:extLst>
      <p:ext uri="{BB962C8B-B14F-4D97-AF65-F5344CB8AC3E}">
        <p14:creationId xmlns:p14="http://schemas.microsoft.com/office/powerpoint/2010/main" val="417018876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127C3A-C09A-1A8D-37B6-F4247DAF5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895986-B31A-D245-BC24-FD95E602805F}" type="slidenum">
              <a:rPr lang="en-US" altLang="en-US" smtClean="0"/>
              <a:pPr>
                <a:defRPr/>
              </a:pPr>
              <a:t>112</a:t>
            </a:fld>
            <a:endParaRPr lang="en-US" alt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851D37B-1539-76C1-4B56-257CC2944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7125"/>
            <a:ext cx="9144000" cy="460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4F35AF4-BDC0-64E5-552B-6FF6D84B4A3C}"/>
              </a:ext>
            </a:extLst>
          </p:cNvPr>
          <p:cNvSpPr txBox="1">
            <a:spLocks noChangeArrowheads="1"/>
          </p:cNvSpPr>
          <p:nvPr/>
        </p:nvSpPr>
        <p:spPr>
          <a:xfrm>
            <a:off x="373063" y="126170"/>
            <a:ext cx="8461892" cy="9255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b="0" dirty="0">
                <a:latin typeface="Calibri Light"/>
                <a:ea typeface="ＭＳ Ｐゴシック" charset="-128"/>
              </a:rPr>
              <a:t>QUIC: Expedited secure handshake</a:t>
            </a:r>
          </a:p>
        </p:txBody>
      </p:sp>
    </p:spTree>
    <p:extLst>
      <p:ext uri="{BB962C8B-B14F-4D97-AF65-F5344CB8AC3E}">
        <p14:creationId xmlns:p14="http://schemas.microsoft.com/office/powerpoint/2010/main" val="44199651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358AA27-FBB8-DF20-21AC-9DA1D6FFC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895986-B31A-D245-BC24-FD95E602805F}" type="slidenum">
              <a:rPr lang="en-US" altLang="en-US" smtClean="0"/>
              <a:pPr>
                <a:defRPr/>
              </a:pPr>
              <a:t>113</a:t>
            </a:fld>
            <a:endParaRPr lang="en-US" alt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C78A520-D6FD-AF9B-FEAF-6DA62A2F6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70"/>
            <a:ext cx="9144000" cy="601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9B2174E-BF5A-3BC5-33BC-BA22DD05B7F5}"/>
              </a:ext>
            </a:extLst>
          </p:cNvPr>
          <p:cNvSpPr txBox="1">
            <a:spLocks noChangeArrowheads="1"/>
          </p:cNvSpPr>
          <p:nvPr/>
        </p:nvSpPr>
        <p:spPr>
          <a:xfrm>
            <a:off x="373063" y="126170"/>
            <a:ext cx="7772400" cy="9255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b="0" dirty="0">
                <a:latin typeface="Calibri Light"/>
                <a:ea typeface="ＭＳ Ｐゴシック" charset="-128"/>
              </a:rPr>
              <a:t>QUIC: Stream multiplexing</a:t>
            </a:r>
          </a:p>
        </p:txBody>
      </p:sp>
    </p:spTree>
    <p:extLst>
      <p:ext uri="{BB962C8B-B14F-4D97-AF65-F5344CB8AC3E}">
        <p14:creationId xmlns:p14="http://schemas.microsoft.com/office/powerpoint/2010/main" val="27032281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16E9F9-45B9-905E-A408-67F3E50DE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895986-B31A-D245-BC24-FD95E602805F}" type="slidenum">
              <a:rPr lang="en-US" altLang="en-US" smtClean="0"/>
              <a:pPr>
                <a:defRPr/>
              </a:pPr>
              <a:t>114</a:t>
            </a:fld>
            <a:endParaRPr lang="en-US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5BA7501-896A-6508-BB0F-CC2EE095ED7B}"/>
              </a:ext>
            </a:extLst>
          </p:cNvPr>
          <p:cNvSpPr txBox="1">
            <a:spLocks noChangeArrowheads="1"/>
          </p:cNvSpPr>
          <p:nvPr/>
        </p:nvSpPr>
        <p:spPr>
          <a:xfrm>
            <a:off x="373063" y="126170"/>
            <a:ext cx="7772400" cy="9255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b="0" dirty="0">
                <a:latin typeface="Calibri Light"/>
                <a:ea typeface="ＭＳ Ｐゴシック" charset="-128"/>
              </a:rPr>
              <a:t>QUIC: A cross-layer approach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F7EA78-D72B-9A44-034A-AAEB3A87FD77}"/>
              </a:ext>
            </a:extLst>
          </p:cNvPr>
          <p:cNvSpPr txBox="1"/>
          <p:nvPr/>
        </p:nvSpPr>
        <p:spPr>
          <a:xfrm>
            <a:off x="373063" y="1289931"/>
            <a:ext cx="6683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>
                <a:latin typeface="Arial" panose="020B0604020202020204" pitchFamily="34" charset="0"/>
                <a:cs typeface="Arial" panose="020B0604020202020204" pitchFamily="34" charset="0"/>
              </a:rPr>
              <a:t>Seamless migration between multiple &lt;IP, port&gt;</a:t>
            </a:r>
          </a:p>
        </p:txBody>
      </p:sp>
      <p:pic>
        <p:nvPicPr>
          <p:cNvPr id="5122" name="Picture 2" descr="Infographic showing the TCP handshake from WiFi and 4G client networks to a server. ">
            <a:extLst>
              <a:ext uri="{FF2B5EF4-FFF2-40B4-BE49-F238E27FC236}">
                <a16:creationId xmlns:a16="http://schemas.microsoft.com/office/drawing/2014/main" id="{A053F842-8836-2A3E-BA30-6D0FC8385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9055" y="2507281"/>
            <a:ext cx="5500935" cy="360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nfographic showing the QUIC handshake from WiFi and 4G client networks to a server. ">
            <a:extLst>
              <a:ext uri="{FF2B5EF4-FFF2-40B4-BE49-F238E27FC236}">
                <a16:creationId xmlns:a16="http://schemas.microsoft.com/office/drawing/2014/main" id="{7BDA1FB5-0608-42CA-62FD-CC1C923DA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591" y="2507281"/>
            <a:ext cx="5618679" cy="3379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622566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6" name="Rectangle 2"/>
          <p:cNvSpPr>
            <a:spLocks noGrp="1" noChangeArrowheads="1"/>
          </p:cNvSpPr>
          <p:nvPr>
            <p:ph type="title"/>
          </p:nvPr>
        </p:nvSpPr>
        <p:spPr>
          <a:xfrm>
            <a:off x="333375" y="234950"/>
            <a:ext cx="7772400" cy="892175"/>
          </a:xfrm>
        </p:spPr>
        <p:txBody>
          <a:bodyPr>
            <a:normAutofit/>
          </a:bodyPr>
          <a:lstStyle/>
          <a:p>
            <a:r>
              <a:rPr lang="en-US" altLang="en-US" dirty="0">
                <a:latin typeface="Calibri Light"/>
                <a:ea typeface="ＭＳ Ｐゴシック" charset="-128"/>
              </a:rPr>
              <a:t>Web caches (proxy server)</a:t>
            </a:r>
            <a:endParaRPr lang="en-US" altLang="en-US" sz="4800" dirty="0">
              <a:latin typeface="Calibri Light"/>
              <a:ea typeface="ＭＳ Ｐゴシック" charset="-128"/>
            </a:endParaRPr>
          </a:p>
        </p:txBody>
      </p:sp>
      <p:sp>
        <p:nvSpPr>
          <p:cNvPr id="10445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46075" y="1957388"/>
            <a:ext cx="3767138" cy="37623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33045" indent="-233045"/>
            <a:r>
              <a:rPr lang="en-US" altLang="en-US" sz="2400" dirty="0">
                <a:latin typeface="Calibri"/>
                <a:ea typeface="ＭＳ Ｐゴシック" charset="-128"/>
              </a:rPr>
              <a:t>user sets browser: Web accesses via  cache</a:t>
            </a:r>
          </a:p>
          <a:p>
            <a:pPr marL="233045" indent="-233045"/>
            <a:r>
              <a:rPr lang="en-US" altLang="en-US" sz="2400" dirty="0">
                <a:latin typeface="Calibri"/>
                <a:ea typeface="ＭＳ Ｐゴシック" charset="-128"/>
              </a:rPr>
              <a:t>browser sends all HTTP requests to cache</a:t>
            </a:r>
          </a:p>
          <a:p>
            <a:pPr lvl="1"/>
            <a:r>
              <a:rPr lang="en-US" altLang="en-US" dirty="0">
                <a:latin typeface="Calibri"/>
                <a:ea typeface="ＭＳ Ｐゴシック" charset="-128"/>
              </a:rPr>
              <a:t>object in cache: cache returns object </a:t>
            </a:r>
          </a:p>
          <a:p>
            <a:pPr marL="685800" lvl="1" indent="-228600"/>
            <a:r>
              <a:rPr lang="en-US" altLang="en-US" dirty="0">
                <a:latin typeface="Calibri"/>
                <a:ea typeface="ＭＳ Ｐゴシック" charset="-128"/>
              </a:rPr>
              <a:t>else cache requests object from origin server, then returns object to client</a:t>
            </a:r>
          </a:p>
        </p:txBody>
      </p:sp>
      <p:grpSp>
        <p:nvGrpSpPr>
          <p:cNvPr id="104451" name="Group 171"/>
          <p:cNvGrpSpPr>
            <a:grpSpLocks/>
          </p:cNvGrpSpPr>
          <p:nvPr/>
        </p:nvGrpSpPr>
        <p:grpSpPr bwMode="auto">
          <a:xfrm>
            <a:off x="4027488" y="2695575"/>
            <a:ext cx="687387" cy="763588"/>
            <a:chOff x="-44" y="1473"/>
            <a:chExt cx="981" cy="1105"/>
          </a:xfrm>
        </p:grpSpPr>
        <p:pic>
          <p:nvPicPr>
            <p:cNvPr id="104582" name="Picture 172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4583" name="Freeform 173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24164 w 356"/>
                <a:gd name="T3" fmla="*/ 1678 h 368"/>
                <a:gd name="T4" fmla="*/ 28666 w 356"/>
                <a:gd name="T5" fmla="*/ 34959 h 368"/>
                <a:gd name="T6" fmla="*/ 6318 w 356"/>
                <a:gd name="T7" fmla="*/ 43721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104452" name="Group 102"/>
          <p:cNvGrpSpPr>
            <a:grpSpLocks/>
          </p:cNvGrpSpPr>
          <p:nvPr/>
        </p:nvGrpSpPr>
        <p:grpSpPr bwMode="auto">
          <a:xfrm>
            <a:off x="4092575" y="4568825"/>
            <a:ext cx="687388" cy="763588"/>
            <a:chOff x="-44" y="1473"/>
            <a:chExt cx="981" cy="1105"/>
          </a:xfrm>
        </p:grpSpPr>
        <p:pic>
          <p:nvPicPr>
            <p:cNvPr id="104580" name="Picture 103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4581" name="Freeform 104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24164 w 356"/>
                <a:gd name="T3" fmla="*/ 1678 h 368"/>
                <a:gd name="T4" fmla="*/ 28666 w 356"/>
                <a:gd name="T5" fmla="*/ 34959 h 368"/>
                <a:gd name="T6" fmla="*/ 6318 w 356"/>
                <a:gd name="T7" fmla="*/ 43721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104453" name="Group 138"/>
          <p:cNvGrpSpPr>
            <a:grpSpLocks/>
          </p:cNvGrpSpPr>
          <p:nvPr/>
        </p:nvGrpSpPr>
        <p:grpSpPr bwMode="auto">
          <a:xfrm>
            <a:off x="6230938" y="3457575"/>
            <a:ext cx="400050" cy="715963"/>
            <a:chOff x="4140" y="429"/>
            <a:chExt cx="1425" cy="2396"/>
          </a:xfrm>
        </p:grpSpPr>
        <p:sp>
          <p:nvSpPr>
            <p:cNvPr id="104548" name="Freeform 139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04549" name="Rectangle 140"/>
            <p:cNvSpPr>
              <a:spLocks noChangeArrowheads="1"/>
            </p:cNvSpPr>
            <p:nvPr/>
          </p:nvSpPr>
          <p:spPr bwMode="auto">
            <a:xfrm>
              <a:off x="4208" y="429"/>
              <a:ext cx="1046" cy="2284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550" name="Freeform 141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04551" name="Freeform 142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04552" name="Rectangle 143"/>
            <p:cNvSpPr>
              <a:spLocks noChangeArrowheads="1"/>
            </p:cNvSpPr>
            <p:nvPr/>
          </p:nvSpPr>
          <p:spPr bwMode="auto">
            <a:xfrm>
              <a:off x="4214" y="695"/>
              <a:ext cx="594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04553" name="Group 144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04578" name="AutoShape 145"/>
              <p:cNvSpPr>
                <a:spLocks noChangeArrowheads="1"/>
              </p:cNvSpPr>
              <p:nvPr/>
            </p:nvSpPr>
            <p:spPr bwMode="auto">
              <a:xfrm>
                <a:off x="616" y="2568"/>
                <a:ext cx="720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4579" name="AutoShape 146"/>
              <p:cNvSpPr>
                <a:spLocks noChangeArrowheads="1"/>
              </p:cNvSpPr>
              <p:nvPr/>
            </p:nvSpPr>
            <p:spPr bwMode="auto">
              <a:xfrm>
                <a:off x="630" y="2583"/>
                <a:ext cx="670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04554" name="Rectangle 147"/>
            <p:cNvSpPr>
              <a:spLocks noChangeArrowheads="1"/>
            </p:cNvSpPr>
            <p:nvPr/>
          </p:nvSpPr>
          <p:spPr bwMode="auto">
            <a:xfrm>
              <a:off x="4225" y="1019"/>
              <a:ext cx="594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04555" name="Group 148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04576" name="AutoShape 149"/>
              <p:cNvSpPr>
                <a:spLocks noChangeArrowheads="1"/>
              </p:cNvSpPr>
              <p:nvPr/>
            </p:nvSpPr>
            <p:spPr bwMode="auto">
              <a:xfrm>
                <a:off x="612" y="2566"/>
                <a:ext cx="727" cy="143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4577" name="AutoShape 150"/>
              <p:cNvSpPr>
                <a:spLocks noChangeArrowheads="1"/>
              </p:cNvSpPr>
              <p:nvPr/>
            </p:nvSpPr>
            <p:spPr bwMode="auto">
              <a:xfrm>
                <a:off x="626" y="2583"/>
                <a:ext cx="692" cy="11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04556" name="Rectangle 151"/>
            <p:cNvSpPr>
              <a:spLocks noChangeArrowheads="1"/>
            </p:cNvSpPr>
            <p:nvPr/>
          </p:nvSpPr>
          <p:spPr bwMode="auto">
            <a:xfrm>
              <a:off x="4219" y="1359"/>
              <a:ext cx="594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557" name="Rectangle 152"/>
            <p:cNvSpPr>
              <a:spLocks noChangeArrowheads="1"/>
            </p:cNvSpPr>
            <p:nvPr/>
          </p:nvSpPr>
          <p:spPr bwMode="auto">
            <a:xfrm>
              <a:off x="4230" y="1656"/>
              <a:ext cx="594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04558" name="Group 153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04574" name="AutoShape 154"/>
              <p:cNvSpPr>
                <a:spLocks noChangeArrowheads="1"/>
              </p:cNvSpPr>
              <p:nvPr/>
            </p:nvSpPr>
            <p:spPr bwMode="auto">
              <a:xfrm>
                <a:off x="612" y="2570"/>
                <a:ext cx="726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4575" name="AutoShape 155"/>
              <p:cNvSpPr>
                <a:spLocks noChangeArrowheads="1"/>
              </p:cNvSpPr>
              <p:nvPr/>
            </p:nvSpPr>
            <p:spPr bwMode="auto">
              <a:xfrm>
                <a:off x="627" y="2585"/>
                <a:ext cx="690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04559" name="Freeform 156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104560" name="Group 157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04572" name="AutoShape 158"/>
              <p:cNvSpPr>
                <a:spLocks noChangeArrowheads="1"/>
              </p:cNvSpPr>
              <p:nvPr/>
            </p:nvSpPr>
            <p:spPr bwMode="auto">
              <a:xfrm>
                <a:off x="615" y="2568"/>
                <a:ext cx="726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4573" name="AutoShape 159"/>
              <p:cNvSpPr>
                <a:spLocks noChangeArrowheads="1"/>
              </p:cNvSpPr>
              <p:nvPr/>
            </p:nvSpPr>
            <p:spPr bwMode="auto">
              <a:xfrm>
                <a:off x="629" y="2584"/>
                <a:ext cx="690" cy="1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04561" name="Rectangle 160"/>
            <p:cNvSpPr>
              <a:spLocks noChangeArrowheads="1"/>
            </p:cNvSpPr>
            <p:nvPr/>
          </p:nvSpPr>
          <p:spPr bwMode="auto">
            <a:xfrm>
              <a:off x="5248" y="429"/>
              <a:ext cx="68" cy="2290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562" name="Freeform 161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04563" name="Freeform 162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04564" name="Oval 163"/>
            <p:cNvSpPr>
              <a:spLocks noChangeArrowheads="1"/>
            </p:cNvSpPr>
            <p:nvPr/>
          </p:nvSpPr>
          <p:spPr bwMode="auto">
            <a:xfrm>
              <a:off x="5520" y="2612"/>
              <a:ext cx="45" cy="96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565" name="Freeform 164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04566" name="AutoShape 165"/>
            <p:cNvSpPr>
              <a:spLocks noChangeArrowheads="1"/>
            </p:cNvSpPr>
            <p:nvPr/>
          </p:nvSpPr>
          <p:spPr bwMode="auto">
            <a:xfrm>
              <a:off x="4140" y="2676"/>
              <a:ext cx="1199" cy="149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567" name="AutoShape 166"/>
            <p:cNvSpPr>
              <a:spLocks noChangeArrowheads="1"/>
            </p:cNvSpPr>
            <p:nvPr/>
          </p:nvSpPr>
          <p:spPr bwMode="auto">
            <a:xfrm>
              <a:off x="4208" y="2713"/>
              <a:ext cx="1069" cy="8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568" name="Oval 167"/>
            <p:cNvSpPr>
              <a:spLocks noChangeArrowheads="1"/>
            </p:cNvSpPr>
            <p:nvPr/>
          </p:nvSpPr>
          <p:spPr bwMode="auto">
            <a:xfrm>
              <a:off x="4310" y="2384"/>
              <a:ext cx="158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569" name="Oval 168"/>
            <p:cNvSpPr>
              <a:spLocks noChangeArrowheads="1"/>
            </p:cNvSpPr>
            <p:nvPr/>
          </p:nvSpPr>
          <p:spPr bwMode="auto">
            <a:xfrm>
              <a:off x="4485" y="2384"/>
              <a:ext cx="158" cy="14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570" name="Oval 169"/>
            <p:cNvSpPr>
              <a:spLocks noChangeArrowheads="1"/>
            </p:cNvSpPr>
            <p:nvPr/>
          </p:nvSpPr>
          <p:spPr bwMode="auto">
            <a:xfrm>
              <a:off x="4660" y="2379"/>
              <a:ext cx="158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571" name="Rectangle 170"/>
            <p:cNvSpPr>
              <a:spLocks noChangeArrowheads="1"/>
            </p:cNvSpPr>
            <p:nvPr/>
          </p:nvSpPr>
          <p:spPr bwMode="auto">
            <a:xfrm>
              <a:off x="5062" y="1837"/>
              <a:ext cx="85" cy="760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04454" name="Group 105"/>
          <p:cNvGrpSpPr>
            <a:grpSpLocks/>
          </p:cNvGrpSpPr>
          <p:nvPr/>
        </p:nvGrpSpPr>
        <p:grpSpPr bwMode="auto">
          <a:xfrm>
            <a:off x="8178800" y="2836863"/>
            <a:ext cx="433388" cy="715962"/>
            <a:chOff x="4140" y="429"/>
            <a:chExt cx="1425" cy="2396"/>
          </a:xfrm>
        </p:grpSpPr>
        <p:sp>
          <p:nvSpPr>
            <p:cNvPr id="104516" name="Freeform 106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04517" name="Rectangle 107"/>
            <p:cNvSpPr>
              <a:spLocks noChangeArrowheads="1"/>
            </p:cNvSpPr>
            <p:nvPr/>
          </p:nvSpPr>
          <p:spPr bwMode="auto">
            <a:xfrm>
              <a:off x="4208" y="429"/>
              <a:ext cx="1044" cy="2284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518" name="Freeform 108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04519" name="Freeform 109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04520" name="Rectangle 110"/>
            <p:cNvSpPr>
              <a:spLocks noChangeArrowheads="1"/>
            </p:cNvSpPr>
            <p:nvPr/>
          </p:nvSpPr>
          <p:spPr bwMode="auto">
            <a:xfrm>
              <a:off x="4213" y="695"/>
              <a:ext cx="595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04521" name="Group 111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04546" name="AutoShape 112"/>
              <p:cNvSpPr>
                <a:spLocks noChangeArrowheads="1"/>
              </p:cNvSpPr>
              <p:nvPr/>
            </p:nvSpPr>
            <p:spPr bwMode="auto">
              <a:xfrm>
                <a:off x="616" y="2568"/>
                <a:ext cx="723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4547" name="AutoShape 113"/>
              <p:cNvSpPr>
                <a:spLocks noChangeArrowheads="1"/>
              </p:cNvSpPr>
              <p:nvPr/>
            </p:nvSpPr>
            <p:spPr bwMode="auto">
              <a:xfrm>
                <a:off x="629" y="2583"/>
                <a:ext cx="690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04522" name="Rectangle 114"/>
            <p:cNvSpPr>
              <a:spLocks noChangeArrowheads="1"/>
            </p:cNvSpPr>
            <p:nvPr/>
          </p:nvSpPr>
          <p:spPr bwMode="auto">
            <a:xfrm>
              <a:off x="4224" y="1019"/>
              <a:ext cx="595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04523" name="Group 115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04544" name="AutoShape 116"/>
              <p:cNvSpPr>
                <a:spLocks noChangeArrowheads="1"/>
              </p:cNvSpPr>
              <p:nvPr/>
            </p:nvSpPr>
            <p:spPr bwMode="auto">
              <a:xfrm>
                <a:off x="612" y="2566"/>
                <a:ext cx="730" cy="143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4545" name="AutoShape 117"/>
              <p:cNvSpPr>
                <a:spLocks noChangeArrowheads="1"/>
              </p:cNvSpPr>
              <p:nvPr/>
            </p:nvSpPr>
            <p:spPr bwMode="auto">
              <a:xfrm>
                <a:off x="625" y="2583"/>
                <a:ext cx="697" cy="11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04524" name="Rectangle 118"/>
            <p:cNvSpPr>
              <a:spLocks noChangeArrowheads="1"/>
            </p:cNvSpPr>
            <p:nvPr/>
          </p:nvSpPr>
          <p:spPr bwMode="auto">
            <a:xfrm>
              <a:off x="4218" y="1359"/>
              <a:ext cx="595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525" name="Rectangle 119"/>
            <p:cNvSpPr>
              <a:spLocks noChangeArrowheads="1"/>
            </p:cNvSpPr>
            <p:nvPr/>
          </p:nvSpPr>
          <p:spPr bwMode="auto">
            <a:xfrm>
              <a:off x="4229" y="1656"/>
              <a:ext cx="595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04526" name="Group 120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04542" name="AutoShape 121"/>
              <p:cNvSpPr>
                <a:spLocks noChangeArrowheads="1"/>
              </p:cNvSpPr>
              <p:nvPr/>
            </p:nvSpPr>
            <p:spPr bwMode="auto">
              <a:xfrm>
                <a:off x="614" y="2570"/>
                <a:ext cx="722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4543" name="AutoShape 122"/>
              <p:cNvSpPr>
                <a:spLocks noChangeArrowheads="1"/>
              </p:cNvSpPr>
              <p:nvPr/>
            </p:nvSpPr>
            <p:spPr bwMode="auto">
              <a:xfrm>
                <a:off x="627" y="2585"/>
                <a:ext cx="683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04527" name="Freeform 123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104528" name="Group 124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04540" name="AutoShape 125"/>
              <p:cNvSpPr>
                <a:spLocks noChangeArrowheads="1"/>
              </p:cNvSpPr>
              <p:nvPr/>
            </p:nvSpPr>
            <p:spPr bwMode="auto">
              <a:xfrm>
                <a:off x="616" y="2568"/>
                <a:ext cx="722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4541" name="AutoShape 126"/>
              <p:cNvSpPr>
                <a:spLocks noChangeArrowheads="1"/>
              </p:cNvSpPr>
              <p:nvPr/>
            </p:nvSpPr>
            <p:spPr bwMode="auto">
              <a:xfrm>
                <a:off x="629" y="2584"/>
                <a:ext cx="689" cy="1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04529" name="Rectangle 127"/>
            <p:cNvSpPr>
              <a:spLocks noChangeArrowheads="1"/>
            </p:cNvSpPr>
            <p:nvPr/>
          </p:nvSpPr>
          <p:spPr bwMode="auto">
            <a:xfrm>
              <a:off x="5252" y="429"/>
              <a:ext cx="68" cy="2290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530" name="Freeform 128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04531" name="Freeform 129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04532" name="Oval 130"/>
            <p:cNvSpPr>
              <a:spLocks noChangeArrowheads="1"/>
            </p:cNvSpPr>
            <p:nvPr/>
          </p:nvSpPr>
          <p:spPr bwMode="auto">
            <a:xfrm>
              <a:off x="5518" y="2612"/>
              <a:ext cx="47" cy="96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533" name="Freeform 131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04534" name="AutoShape 132"/>
            <p:cNvSpPr>
              <a:spLocks noChangeArrowheads="1"/>
            </p:cNvSpPr>
            <p:nvPr/>
          </p:nvSpPr>
          <p:spPr bwMode="auto">
            <a:xfrm>
              <a:off x="4140" y="2676"/>
              <a:ext cx="1201" cy="149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535" name="AutoShape 133"/>
            <p:cNvSpPr>
              <a:spLocks noChangeArrowheads="1"/>
            </p:cNvSpPr>
            <p:nvPr/>
          </p:nvSpPr>
          <p:spPr bwMode="auto">
            <a:xfrm>
              <a:off x="4208" y="2713"/>
              <a:ext cx="1070" cy="8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536" name="Oval 134"/>
            <p:cNvSpPr>
              <a:spLocks noChangeArrowheads="1"/>
            </p:cNvSpPr>
            <p:nvPr/>
          </p:nvSpPr>
          <p:spPr bwMode="auto">
            <a:xfrm>
              <a:off x="4307" y="2384"/>
              <a:ext cx="157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537" name="Oval 135"/>
            <p:cNvSpPr>
              <a:spLocks noChangeArrowheads="1"/>
            </p:cNvSpPr>
            <p:nvPr/>
          </p:nvSpPr>
          <p:spPr bwMode="auto">
            <a:xfrm>
              <a:off x="4485" y="2384"/>
              <a:ext cx="162" cy="14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538" name="Oval 136"/>
            <p:cNvSpPr>
              <a:spLocks noChangeArrowheads="1"/>
            </p:cNvSpPr>
            <p:nvPr/>
          </p:nvSpPr>
          <p:spPr bwMode="auto">
            <a:xfrm>
              <a:off x="4662" y="2379"/>
              <a:ext cx="157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539" name="Rectangle 137"/>
            <p:cNvSpPr>
              <a:spLocks noChangeArrowheads="1"/>
            </p:cNvSpPr>
            <p:nvPr/>
          </p:nvSpPr>
          <p:spPr bwMode="auto">
            <a:xfrm>
              <a:off x="5064" y="1837"/>
              <a:ext cx="84" cy="760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pic>
        <p:nvPicPr>
          <p:cNvPr id="104455" name="Picture 63" descr="underline_base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893763"/>
            <a:ext cx="59420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8" name="Rectangle 4"/>
          <p:cNvSpPr>
            <a:spLocks noChangeArrowheads="1"/>
          </p:cNvSpPr>
          <p:nvPr/>
        </p:nvSpPr>
        <p:spPr bwMode="auto">
          <a:xfrm>
            <a:off x="393700" y="1265238"/>
            <a:ext cx="8750300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goal: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 satisfy client request without involving origin server</a:t>
            </a:r>
          </a:p>
        </p:txBody>
      </p:sp>
      <p:sp>
        <p:nvSpPr>
          <p:cNvPr id="104459" name="Text Box 6"/>
          <p:cNvSpPr txBox="1">
            <a:spLocks noChangeArrowheads="1"/>
          </p:cNvSpPr>
          <p:nvPr/>
        </p:nvSpPr>
        <p:spPr bwMode="auto">
          <a:xfrm>
            <a:off x="4171950" y="3368675"/>
            <a:ext cx="6572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client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04460" name="Text Box 8"/>
          <p:cNvSpPr txBox="1">
            <a:spLocks noChangeArrowheads="1"/>
          </p:cNvSpPr>
          <p:nvPr/>
        </p:nvSpPr>
        <p:spPr bwMode="auto">
          <a:xfrm>
            <a:off x="5957888" y="2774950"/>
            <a:ext cx="889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proxy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server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04461" name="Text Box 21"/>
          <p:cNvSpPr txBox="1">
            <a:spLocks noChangeArrowheads="1"/>
          </p:cNvSpPr>
          <p:nvPr/>
        </p:nvSpPr>
        <p:spPr bwMode="auto">
          <a:xfrm>
            <a:off x="4294188" y="5340350"/>
            <a:ext cx="6572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client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grpSp>
        <p:nvGrpSpPr>
          <p:cNvPr id="14" name="Group 53"/>
          <p:cNvGrpSpPr>
            <a:grpSpLocks/>
          </p:cNvGrpSpPr>
          <p:nvPr/>
        </p:nvGrpSpPr>
        <p:grpSpPr bwMode="auto">
          <a:xfrm>
            <a:off x="4597400" y="4095750"/>
            <a:ext cx="1563688" cy="760413"/>
            <a:chOff x="2896" y="2580"/>
            <a:chExt cx="985" cy="479"/>
          </a:xfrm>
        </p:grpSpPr>
        <p:sp>
          <p:nvSpPr>
            <p:cNvPr id="104514" name="Line 19"/>
            <p:cNvSpPr>
              <a:spLocks noChangeShapeType="1"/>
            </p:cNvSpPr>
            <p:nvPr/>
          </p:nvSpPr>
          <p:spPr bwMode="auto">
            <a:xfrm flipV="1">
              <a:off x="2998" y="2580"/>
              <a:ext cx="883" cy="479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04515" name="Text Box 23"/>
            <p:cNvSpPr txBox="1">
              <a:spLocks noChangeArrowheads="1"/>
            </p:cNvSpPr>
            <p:nvPr/>
          </p:nvSpPr>
          <p:spPr bwMode="auto">
            <a:xfrm rot="-1692639">
              <a:off x="2896" y="2646"/>
              <a:ext cx="91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HTTP request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5" name="Group 54"/>
          <p:cNvGrpSpPr>
            <a:grpSpLocks/>
          </p:cNvGrpSpPr>
          <p:nvPr/>
        </p:nvGrpSpPr>
        <p:grpSpPr bwMode="auto">
          <a:xfrm>
            <a:off x="4781550" y="4183063"/>
            <a:ext cx="1604963" cy="785812"/>
            <a:chOff x="3012" y="2635"/>
            <a:chExt cx="1011" cy="495"/>
          </a:xfrm>
        </p:grpSpPr>
        <p:sp>
          <p:nvSpPr>
            <p:cNvPr id="104512" name="Line 20"/>
            <p:cNvSpPr>
              <a:spLocks noChangeShapeType="1"/>
            </p:cNvSpPr>
            <p:nvPr/>
          </p:nvSpPr>
          <p:spPr bwMode="auto">
            <a:xfrm flipH="1">
              <a:off x="3030" y="2635"/>
              <a:ext cx="884" cy="495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04513" name="Text Box 25"/>
            <p:cNvSpPr txBox="1">
              <a:spLocks noChangeArrowheads="1"/>
            </p:cNvSpPr>
            <p:nvPr/>
          </p:nvSpPr>
          <p:spPr bwMode="auto">
            <a:xfrm rot="-1737783">
              <a:off x="3012" y="2847"/>
              <a:ext cx="101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HTTP response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6" name="Group 49"/>
          <p:cNvGrpSpPr>
            <a:grpSpLocks/>
          </p:cNvGrpSpPr>
          <p:nvPr/>
        </p:nvGrpSpPr>
        <p:grpSpPr bwMode="auto">
          <a:xfrm>
            <a:off x="4765675" y="3124200"/>
            <a:ext cx="3251200" cy="730250"/>
            <a:chOff x="3002" y="1979"/>
            <a:chExt cx="2048" cy="460"/>
          </a:xfrm>
        </p:grpSpPr>
        <p:sp>
          <p:nvSpPr>
            <p:cNvPr id="104509" name="Freeform 18"/>
            <p:cNvSpPr>
              <a:spLocks/>
            </p:cNvSpPr>
            <p:nvPr/>
          </p:nvSpPr>
          <p:spPr bwMode="auto">
            <a:xfrm>
              <a:off x="3002" y="1979"/>
              <a:ext cx="2048" cy="460"/>
            </a:xfrm>
            <a:custGeom>
              <a:avLst/>
              <a:gdLst>
                <a:gd name="T0" fmla="*/ 0 w 2048"/>
                <a:gd name="T1" fmla="*/ 2 h 460"/>
                <a:gd name="T2" fmla="*/ 1011 w 2048"/>
                <a:gd name="T3" fmla="*/ 460 h 460"/>
                <a:gd name="T4" fmla="*/ 2048 w 2048"/>
                <a:gd name="T5" fmla="*/ 0 h 460"/>
                <a:gd name="T6" fmla="*/ 0 60000 65536"/>
                <a:gd name="T7" fmla="*/ 0 60000 65536"/>
                <a:gd name="T8" fmla="*/ 0 60000 65536"/>
                <a:gd name="T9" fmla="*/ 0 w 2048"/>
                <a:gd name="T10" fmla="*/ 0 h 460"/>
                <a:gd name="T11" fmla="*/ 2048 w 2048"/>
                <a:gd name="T12" fmla="*/ 460 h 4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48" h="460">
                  <a:moveTo>
                    <a:pt x="0" y="2"/>
                  </a:moveTo>
                  <a:lnTo>
                    <a:pt x="1011" y="460"/>
                  </a:lnTo>
                  <a:lnTo>
                    <a:pt x="2048" y="0"/>
                  </a:lnTo>
                </a:path>
              </a:pathLst>
            </a:cu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04510" name="Text Box 22"/>
            <p:cNvSpPr txBox="1">
              <a:spLocks noChangeArrowheads="1"/>
            </p:cNvSpPr>
            <p:nvPr/>
          </p:nvSpPr>
          <p:spPr bwMode="auto">
            <a:xfrm rot="1422049">
              <a:off x="3083" y="2006"/>
              <a:ext cx="91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HTTP request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511" name="Text Box 45"/>
            <p:cNvSpPr txBox="1">
              <a:spLocks noChangeArrowheads="1"/>
            </p:cNvSpPr>
            <p:nvPr/>
          </p:nvSpPr>
          <p:spPr bwMode="auto">
            <a:xfrm rot="-1419968">
              <a:off x="4114" y="2016"/>
              <a:ext cx="91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HTTP request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sp>
        <p:nvSpPr>
          <p:cNvPr id="104465" name="Text Box 47"/>
          <p:cNvSpPr txBox="1">
            <a:spLocks noChangeArrowheads="1"/>
          </p:cNvSpPr>
          <p:nvPr/>
        </p:nvSpPr>
        <p:spPr bwMode="auto">
          <a:xfrm>
            <a:off x="7999413" y="5421313"/>
            <a:ext cx="7493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origin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server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04466" name="Text Box 48"/>
          <p:cNvSpPr txBox="1">
            <a:spLocks noChangeArrowheads="1"/>
          </p:cNvSpPr>
          <p:nvPr/>
        </p:nvSpPr>
        <p:spPr bwMode="auto">
          <a:xfrm>
            <a:off x="8016875" y="3484563"/>
            <a:ext cx="7493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origin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server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04467" name="Rectangle 55"/>
          <p:cNvSpPr>
            <a:spLocks noChangeArrowheads="1"/>
          </p:cNvSpPr>
          <p:nvPr/>
        </p:nvSpPr>
        <p:spPr bwMode="auto">
          <a:xfrm>
            <a:off x="6946900" y="4349750"/>
            <a:ext cx="4064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ＭＳ Ｐゴシック" charset="-128"/>
              <a:cs typeface="+mn-cs"/>
            </a:endParaRPr>
          </a:p>
        </p:txBody>
      </p:sp>
      <p:pic>
        <p:nvPicPr>
          <p:cNvPr id="104468" name="Picture 5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7863" y="2632075"/>
            <a:ext cx="52705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60"/>
          <p:cNvGrpSpPr>
            <a:grpSpLocks/>
          </p:cNvGrpSpPr>
          <p:nvPr/>
        </p:nvGrpSpPr>
        <p:grpSpPr bwMode="auto">
          <a:xfrm>
            <a:off x="3992563" y="2671763"/>
            <a:ext cx="4178300" cy="1814512"/>
            <a:chOff x="2515" y="1687"/>
            <a:chExt cx="2632" cy="1143"/>
          </a:xfrm>
        </p:grpSpPr>
        <p:sp>
          <p:nvSpPr>
            <p:cNvPr id="104504" name="Freeform 44"/>
            <p:cNvSpPr>
              <a:spLocks/>
            </p:cNvSpPr>
            <p:nvPr/>
          </p:nvSpPr>
          <p:spPr bwMode="auto">
            <a:xfrm>
              <a:off x="2985" y="2026"/>
              <a:ext cx="2119" cy="476"/>
            </a:xfrm>
            <a:custGeom>
              <a:avLst/>
              <a:gdLst>
                <a:gd name="T0" fmla="*/ 2119 w 2119"/>
                <a:gd name="T1" fmla="*/ 0 h 476"/>
                <a:gd name="T2" fmla="*/ 1020 w 2119"/>
                <a:gd name="T3" fmla="*/ 476 h 476"/>
                <a:gd name="T4" fmla="*/ 0 w 2119"/>
                <a:gd name="T5" fmla="*/ 8 h 476"/>
                <a:gd name="T6" fmla="*/ 0 60000 65536"/>
                <a:gd name="T7" fmla="*/ 0 60000 65536"/>
                <a:gd name="T8" fmla="*/ 0 60000 65536"/>
                <a:gd name="T9" fmla="*/ 0 w 2119"/>
                <a:gd name="T10" fmla="*/ 0 h 476"/>
                <a:gd name="T11" fmla="*/ 2119 w 2119"/>
                <a:gd name="T12" fmla="*/ 476 h 4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19" h="476">
                  <a:moveTo>
                    <a:pt x="2119" y="0"/>
                  </a:moveTo>
                  <a:lnTo>
                    <a:pt x="1020" y="476"/>
                  </a:lnTo>
                  <a:lnTo>
                    <a:pt x="0" y="8"/>
                  </a:lnTo>
                </a:path>
              </a:pathLst>
            </a:cu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04505" name="Text Box 24"/>
            <p:cNvSpPr txBox="1">
              <a:spLocks noChangeArrowheads="1"/>
            </p:cNvSpPr>
            <p:nvPr/>
          </p:nvSpPr>
          <p:spPr bwMode="auto">
            <a:xfrm rot="1411598">
              <a:off x="2906" y="2244"/>
              <a:ext cx="101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HTTP response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506" name="Text Box 46"/>
            <p:cNvSpPr txBox="1">
              <a:spLocks noChangeArrowheads="1"/>
            </p:cNvSpPr>
            <p:nvPr/>
          </p:nvSpPr>
          <p:spPr bwMode="auto">
            <a:xfrm rot="-1415789">
              <a:off x="4136" y="2232"/>
              <a:ext cx="101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HTTP response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pic>
          <p:nvPicPr>
            <p:cNvPr id="104507" name="Picture 5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9" y="2557"/>
              <a:ext cx="332" cy="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508" name="Picture 5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" y="1687"/>
              <a:ext cx="332" cy="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1069" name="Picture 6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188" y="4613275"/>
            <a:ext cx="52705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4471" name="Group 69"/>
          <p:cNvGrpSpPr>
            <a:grpSpLocks/>
          </p:cNvGrpSpPr>
          <p:nvPr/>
        </p:nvGrpSpPr>
        <p:grpSpPr bwMode="auto">
          <a:xfrm>
            <a:off x="8112125" y="4764088"/>
            <a:ext cx="433388" cy="715962"/>
            <a:chOff x="4140" y="429"/>
            <a:chExt cx="1425" cy="2396"/>
          </a:xfrm>
        </p:grpSpPr>
        <p:sp>
          <p:nvSpPr>
            <p:cNvPr id="104472" name="Freeform 70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04473" name="Rectangle 71"/>
            <p:cNvSpPr>
              <a:spLocks noChangeArrowheads="1"/>
            </p:cNvSpPr>
            <p:nvPr/>
          </p:nvSpPr>
          <p:spPr bwMode="auto">
            <a:xfrm>
              <a:off x="4208" y="429"/>
              <a:ext cx="1044" cy="2284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474" name="Freeform 72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04475" name="Freeform 73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04476" name="Rectangle 74"/>
            <p:cNvSpPr>
              <a:spLocks noChangeArrowheads="1"/>
            </p:cNvSpPr>
            <p:nvPr/>
          </p:nvSpPr>
          <p:spPr bwMode="auto">
            <a:xfrm>
              <a:off x="4213" y="695"/>
              <a:ext cx="595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04477" name="Group 75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04502" name="AutoShape 76"/>
              <p:cNvSpPr>
                <a:spLocks noChangeArrowheads="1"/>
              </p:cNvSpPr>
              <p:nvPr/>
            </p:nvSpPr>
            <p:spPr bwMode="auto">
              <a:xfrm>
                <a:off x="616" y="2568"/>
                <a:ext cx="723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4503" name="AutoShape 77"/>
              <p:cNvSpPr>
                <a:spLocks noChangeArrowheads="1"/>
              </p:cNvSpPr>
              <p:nvPr/>
            </p:nvSpPr>
            <p:spPr bwMode="auto">
              <a:xfrm>
                <a:off x="629" y="2583"/>
                <a:ext cx="690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04478" name="Rectangle 78"/>
            <p:cNvSpPr>
              <a:spLocks noChangeArrowheads="1"/>
            </p:cNvSpPr>
            <p:nvPr/>
          </p:nvSpPr>
          <p:spPr bwMode="auto">
            <a:xfrm>
              <a:off x="4224" y="1019"/>
              <a:ext cx="595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04479" name="Group 79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04500" name="AutoShape 80"/>
              <p:cNvSpPr>
                <a:spLocks noChangeArrowheads="1"/>
              </p:cNvSpPr>
              <p:nvPr/>
            </p:nvSpPr>
            <p:spPr bwMode="auto">
              <a:xfrm>
                <a:off x="612" y="2566"/>
                <a:ext cx="730" cy="143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4501" name="AutoShape 81"/>
              <p:cNvSpPr>
                <a:spLocks noChangeArrowheads="1"/>
              </p:cNvSpPr>
              <p:nvPr/>
            </p:nvSpPr>
            <p:spPr bwMode="auto">
              <a:xfrm>
                <a:off x="625" y="2583"/>
                <a:ext cx="697" cy="11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04480" name="Rectangle 82"/>
            <p:cNvSpPr>
              <a:spLocks noChangeArrowheads="1"/>
            </p:cNvSpPr>
            <p:nvPr/>
          </p:nvSpPr>
          <p:spPr bwMode="auto">
            <a:xfrm>
              <a:off x="4218" y="1359"/>
              <a:ext cx="595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481" name="Rectangle 83"/>
            <p:cNvSpPr>
              <a:spLocks noChangeArrowheads="1"/>
            </p:cNvSpPr>
            <p:nvPr/>
          </p:nvSpPr>
          <p:spPr bwMode="auto">
            <a:xfrm>
              <a:off x="4229" y="1656"/>
              <a:ext cx="595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04482" name="Group 84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04498" name="AutoShape 85"/>
              <p:cNvSpPr>
                <a:spLocks noChangeArrowheads="1"/>
              </p:cNvSpPr>
              <p:nvPr/>
            </p:nvSpPr>
            <p:spPr bwMode="auto">
              <a:xfrm>
                <a:off x="614" y="2570"/>
                <a:ext cx="722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4499" name="AutoShape 86"/>
              <p:cNvSpPr>
                <a:spLocks noChangeArrowheads="1"/>
              </p:cNvSpPr>
              <p:nvPr/>
            </p:nvSpPr>
            <p:spPr bwMode="auto">
              <a:xfrm>
                <a:off x="627" y="2585"/>
                <a:ext cx="683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04483" name="Freeform 87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104484" name="Group 88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04496" name="AutoShape 89"/>
              <p:cNvSpPr>
                <a:spLocks noChangeArrowheads="1"/>
              </p:cNvSpPr>
              <p:nvPr/>
            </p:nvSpPr>
            <p:spPr bwMode="auto">
              <a:xfrm>
                <a:off x="616" y="2568"/>
                <a:ext cx="722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4497" name="AutoShape 90"/>
              <p:cNvSpPr>
                <a:spLocks noChangeArrowheads="1"/>
              </p:cNvSpPr>
              <p:nvPr/>
            </p:nvSpPr>
            <p:spPr bwMode="auto">
              <a:xfrm>
                <a:off x="629" y="2584"/>
                <a:ext cx="689" cy="1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04485" name="Rectangle 91"/>
            <p:cNvSpPr>
              <a:spLocks noChangeArrowheads="1"/>
            </p:cNvSpPr>
            <p:nvPr/>
          </p:nvSpPr>
          <p:spPr bwMode="auto">
            <a:xfrm>
              <a:off x="5252" y="429"/>
              <a:ext cx="68" cy="2290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486" name="Freeform 92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04487" name="Freeform 93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04488" name="Oval 94"/>
            <p:cNvSpPr>
              <a:spLocks noChangeArrowheads="1"/>
            </p:cNvSpPr>
            <p:nvPr/>
          </p:nvSpPr>
          <p:spPr bwMode="auto">
            <a:xfrm>
              <a:off x="5518" y="2612"/>
              <a:ext cx="47" cy="96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489" name="Freeform 95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04490" name="AutoShape 96"/>
            <p:cNvSpPr>
              <a:spLocks noChangeArrowheads="1"/>
            </p:cNvSpPr>
            <p:nvPr/>
          </p:nvSpPr>
          <p:spPr bwMode="auto">
            <a:xfrm>
              <a:off x="4140" y="2676"/>
              <a:ext cx="1201" cy="149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491" name="AutoShape 97"/>
            <p:cNvSpPr>
              <a:spLocks noChangeArrowheads="1"/>
            </p:cNvSpPr>
            <p:nvPr/>
          </p:nvSpPr>
          <p:spPr bwMode="auto">
            <a:xfrm>
              <a:off x="4208" y="2713"/>
              <a:ext cx="1070" cy="8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492" name="Oval 98"/>
            <p:cNvSpPr>
              <a:spLocks noChangeArrowheads="1"/>
            </p:cNvSpPr>
            <p:nvPr/>
          </p:nvSpPr>
          <p:spPr bwMode="auto">
            <a:xfrm>
              <a:off x="4307" y="2384"/>
              <a:ext cx="157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493" name="Oval 99"/>
            <p:cNvSpPr>
              <a:spLocks noChangeArrowheads="1"/>
            </p:cNvSpPr>
            <p:nvPr/>
          </p:nvSpPr>
          <p:spPr bwMode="auto">
            <a:xfrm>
              <a:off x="4485" y="2384"/>
              <a:ext cx="162" cy="14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494" name="Oval 100"/>
            <p:cNvSpPr>
              <a:spLocks noChangeArrowheads="1"/>
            </p:cNvSpPr>
            <p:nvPr/>
          </p:nvSpPr>
          <p:spPr bwMode="auto">
            <a:xfrm>
              <a:off x="4662" y="2379"/>
              <a:ext cx="157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495" name="Rectangle 101"/>
            <p:cNvSpPr>
              <a:spLocks noChangeArrowheads="1"/>
            </p:cNvSpPr>
            <p:nvPr/>
          </p:nvSpPr>
          <p:spPr bwMode="auto">
            <a:xfrm>
              <a:off x="5064" y="1837"/>
              <a:ext cx="84" cy="760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414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7" grpId="0" uiExpand="1" build="p"/>
      <p:bldP spid="104458" grpId="0"/>
      <p:bldP spid="104460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00" name="Rectangle 2"/>
          <p:cNvSpPr>
            <a:spLocks noGrp="1" noChangeArrowheads="1"/>
          </p:cNvSpPr>
          <p:nvPr>
            <p:ph type="title"/>
          </p:nvPr>
        </p:nvSpPr>
        <p:spPr>
          <a:xfrm>
            <a:off x="477838" y="234950"/>
            <a:ext cx="7772400" cy="947738"/>
          </a:xfrm>
        </p:spPr>
        <p:txBody>
          <a:bodyPr/>
          <a:lstStyle/>
          <a:p>
            <a:r>
              <a:rPr lang="en-US" altLang="en-US" dirty="0">
                <a:latin typeface="Calibri Light"/>
                <a:ea typeface="ＭＳ Ｐゴシック" charset="-128"/>
              </a:rPr>
              <a:t>More about Web caching</a:t>
            </a:r>
          </a:p>
        </p:txBody>
      </p:sp>
      <p:sp>
        <p:nvSpPr>
          <p:cNvPr id="10650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33400" y="1611313"/>
            <a:ext cx="3810000" cy="46482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en-US" dirty="0">
                <a:latin typeface="Calibri"/>
                <a:ea typeface="ＭＳ Ｐゴシック" charset="-128"/>
              </a:rPr>
              <a:t>cache acts as both client and server</a:t>
            </a:r>
          </a:p>
          <a:p>
            <a:pPr lvl="1"/>
            <a:r>
              <a:rPr lang="en-US" altLang="en-US" sz="2000" dirty="0">
                <a:latin typeface="Calibri"/>
                <a:ea typeface="ＭＳ Ｐゴシック" charset="-128"/>
              </a:rPr>
              <a:t>server for original requesting client</a:t>
            </a:r>
          </a:p>
          <a:p>
            <a:pPr lvl="1"/>
            <a:r>
              <a:rPr lang="en-US" altLang="en-US" sz="2000" dirty="0">
                <a:latin typeface="Calibri"/>
                <a:ea typeface="ＭＳ Ｐゴシック" charset="-128"/>
              </a:rPr>
              <a:t>client to origin server</a:t>
            </a:r>
          </a:p>
          <a:p>
            <a:r>
              <a:rPr lang="en-US" altLang="en-US" dirty="0">
                <a:latin typeface="Calibri"/>
                <a:ea typeface="ＭＳ Ｐゴシック" charset="-128"/>
              </a:rPr>
              <a:t>typically cache is installed by ISP (university, company, residential ISP)</a:t>
            </a:r>
          </a:p>
        </p:txBody>
      </p:sp>
      <p:sp>
        <p:nvSpPr>
          <p:cNvPr id="106502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495800" y="1611313"/>
            <a:ext cx="4159250" cy="464820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charset="2"/>
              <a:buNone/>
            </a:pPr>
            <a:r>
              <a:rPr lang="en-US" altLang="en-US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why Web caching?</a:t>
            </a:r>
          </a:p>
          <a:p>
            <a:r>
              <a:rPr lang="en-US" altLang="en-US" dirty="0">
                <a:latin typeface="Calibri"/>
                <a:ea typeface="ＭＳ Ｐゴシック" charset="-128"/>
              </a:rPr>
              <a:t>reduce response time for client request</a:t>
            </a:r>
          </a:p>
          <a:p>
            <a:r>
              <a:rPr lang="en-US" altLang="en-US" dirty="0">
                <a:latin typeface="Calibri"/>
                <a:ea typeface="ＭＳ Ｐゴシック" charset="-128"/>
              </a:rPr>
              <a:t>reduce traffic on an institution’</a:t>
            </a:r>
            <a:r>
              <a:rPr lang="en-US" altLang="ja-JP" dirty="0">
                <a:latin typeface="Calibri"/>
                <a:ea typeface="ＭＳ Ｐゴシック" charset="-128"/>
              </a:rPr>
              <a:t>s access link</a:t>
            </a:r>
          </a:p>
          <a:p>
            <a:r>
              <a:rPr lang="en-US" altLang="en-US" dirty="0">
                <a:latin typeface="Calibri"/>
                <a:ea typeface="ＭＳ Ｐゴシック" charset="-128"/>
              </a:rPr>
              <a:t>Internet dense with caches: enables </a:t>
            </a:r>
            <a:r>
              <a:rPr lang="ja-JP" altLang="en-US" dirty="0">
                <a:latin typeface="Calibri"/>
                <a:ea typeface="ＭＳ Ｐゴシック" charset="-128"/>
              </a:rPr>
              <a:t>“</a:t>
            </a:r>
            <a:r>
              <a:rPr lang="en-US" altLang="ja-JP" dirty="0">
                <a:latin typeface="Calibri"/>
                <a:ea typeface="ＭＳ Ｐゴシック" charset="-128"/>
              </a:rPr>
              <a:t>poor</a:t>
            </a:r>
            <a:r>
              <a:rPr lang="ja-JP" altLang="en-US" dirty="0">
                <a:latin typeface="Calibri"/>
                <a:ea typeface="ＭＳ Ｐゴシック" charset="-128"/>
              </a:rPr>
              <a:t>”</a:t>
            </a:r>
            <a:r>
              <a:rPr lang="en-US" altLang="ja-JP" dirty="0">
                <a:latin typeface="Calibri"/>
                <a:ea typeface="ＭＳ Ｐゴシック" charset="-128"/>
              </a:rPr>
              <a:t> content providers to effectively deliver content</a:t>
            </a:r>
            <a:endParaRPr lang="en-US" altLang="en-US" dirty="0">
              <a:latin typeface="Calibri"/>
              <a:ea typeface="ＭＳ Ｐゴシック" charset="-128"/>
            </a:endParaRPr>
          </a:p>
        </p:txBody>
      </p:sp>
      <p:pic>
        <p:nvPicPr>
          <p:cNvPr id="106499" name="Picture 10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3" y="936625"/>
            <a:ext cx="59420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65959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lide Number Placeholder 4">
            <a:extLst>
              <a:ext uri="{FF2B5EF4-FFF2-40B4-BE49-F238E27FC236}">
                <a16:creationId xmlns:a16="http://schemas.microsoft.com/office/drawing/2014/main" id="{8E48652C-0885-6046-B62C-18D66BDE8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EED41A-786B-D94C-8282-BE8DA5D8839D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E58904BB-9075-164A-B163-8E502E8621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772400" cy="990600"/>
          </a:xfrm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altLang="zh-CN" b="0">
                <a:ea typeface="宋体" charset="0"/>
                <a:cs typeface="宋体" charset="0"/>
              </a:rPr>
              <a:t>BGP Operations (Simplified)</a:t>
            </a:r>
            <a:r>
              <a:rPr lang="en-US" altLang="zh-CN"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25603" name="Oval 3">
            <a:extLst>
              <a:ext uri="{FF2B5EF4-FFF2-40B4-BE49-F238E27FC236}">
                <a16:creationId xmlns:a16="http://schemas.microsoft.com/office/drawing/2014/main" id="{1E604F00-81C1-9F4A-A82E-4B7ED925BF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200" y="1320800"/>
            <a:ext cx="3759200" cy="1092200"/>
          </a:xfrm>
          <a:prstGeom prst="ellipse">
            <a:avLst/>
          </a:prstGeom>
          <a:solidFill>
            <a:schemeClr val="hlink"/>
          </a:solidFill>
          <a:ln w="50800">
            <a:solidFill>
              <a:schemeClr val="tx1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25604" name="Rectangle 4">
            <a:extLst>
              <a:ext uri="{FF2B5EF4-FFF2-40B4-BE49-F238E27FC236}">
                <a16:creationId xmlns:a16="http://schemas.microsoft.com/office/drawing/2014/main" id="{53724190-1594-A443-9E1E-ADF60069A3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925" y="1508125"/>
            <a:ext cx="32131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Establish session 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     TCP port 179</a:t>
            </a:r>
          </a:p>
        </p:txBody>
      </p:sp>
      <p:sp>
        <p:nvSpPr>
          <p:cNvPr id="25605" name="Oval 5">
            <a:extLst>
              <a:ext uri="{FF2B5EF4-FFF2-40B4-BE49-F238E27FC236}">
                <a16:creationId xmlns:a16="http://schemas.microsoft.com/office/drawing/2014/main" id="{7722C9E6-8BF6-8D4B-BD6B-8495E8ECF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400" y="3378200"/>
            <a:ext cx="3759200" cy="1092200"/>
          </a:xfrm>
          <a:prstGeom prst="ellipse">
            <a:avLst/>
          </a:prstGeom>
          <a:solidFill>
            <a:schemeClr val="hlink"/>
          </a:solidFill>
          <a:ln w="50800">
            <a:solidFill>
              <a:schemeClr val="tx1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25606" name="Oval 6">
            <a:extLst>
              <a:ext uri="{FF2B5EF4-FFF2-40B4-BE49-F238E27FC236}">
                <a16:creationId xmlns:a16="http://schemas.microsoft.com/office/drawing/2014/main" id="{7CBE8C07-C439-9D45-AF53-7709093A0231}"/>
              </a:ext>
            </a:extLst>
          </p:cNvPr>
          <p:cNvSpPr>
            <a:spLocks noChangeArrowheads="1"/>
          </p:cNvSpPr>
          <p:nvPr/>
        </p:nvSpPr>
        <p:spPr bwMode="auto">
          <a:xfrm rot="19440000">
            <a:off x="3770313" y="5295900"/>
            <a:ext cx="917575" cy="53340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25607" name="Rectangle 7">
            <a:extLst>
              <a:ext uri="{FF2B5EF4-FFF2-40B4-BE49-F238E27FC236}">
                <a16:creationId xmlns:a16="http://schemas.microsoft.com/office/drawing/2014/main" id="{515E1F01-9C9B-EA4F-B503-F14BBC2F9C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3505200"/>
            <a:ext cx="28225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        </a:t>
            </a: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Exchange all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        active routes </a:t>
            </a:r>
          </a:p>
        </p:txBody>
      </p:sp>
      <p:sp>
        <p:nvSpPr>
          <p:cNvPr id="25608" name="Oval 8">
            <a:extLst>
              <a:ext uri="{FF2B5EF4-FFF2-40B4-BE49-F238E27FC236}">
                <a16:creationId xmlns:a16="http://schemas.microsoft.com/office/drawing/2014/main" id="{D63ABB7D-3EAA-5D41-AE53-8C4C4EA00C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400" y="5397500"/>
            <a:ext cx="3759200" cy="1092200"/>
          </a:xfrm>
          <a:prstGeom prst="ellipse">
            <a:avLst/>
          </a:prstGeom>
          <a:solidFill>
            <a:schemeClr val="hlink"/>
          </a:solidFill>
          <a:ln w="50800">
            <a:solidFill>
              <a:schemeClr val="tx1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25609" name="Rectangle 9">
            <a:extLst>
              <a:ext uri="{FF2B5EF4-FFF2-40B4-BE49-F238E27FC236}">
                <a16:creationId xmlns:a16="http://schemas.microsoft.com/office/drawing/2014/main" id="{78B22F1B-4D95-6B49-8ED7-D246B703C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350" y="5668963"/>
            <a:ext cx="34194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Exchange incremental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           updates</a:t>
            </a:r>
          </a:p>
        </p:txBody>
      </p:sp>
      <p:sp>
        <p:nvSpPr>
          <p:cNvPr id="25611" name="Line 11">
            <a:extLst>
              <a:ext uri="{FF2B5EF4-FFF2-40B4-BE49-F238E27FC236}">
                <a16:creationId xmlns:a16="http://schemas.microsoft.com/office/drawing/2014/main" id="{54F4E733-C164-CC46-8334-13A9F92D698D}"/>
              </a:ext>
            </a:extLst>
          </p:cNvPr>
          <p:cNvSpPr>
            <a:spLocks noChangeShapeType="1"/>
          </p:cNvSpPr>
          <p:nvPr/>
        </p:nvSpPr>
        <p:spPr bwMode="auto">
          <a:xfrm>
            <a:off x="5973763" y="2528888"/>
            <a:ext cx="1279525" cy="1527175"/>
          </a:xfrm>
          <a:prstGeom prst="line">
            <a:avLst/>
          </a:prstGeom>
          <a:noFill/>
          <a:ln w="57150" cmpd="thickThin">
            <a:solidFill>
              <a:srgbClr val="FF0033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pic>
        <p:nvPicPr>
          <p:cNvPr id="25612" name="Picture 12">
            <a:extLst>
              <a:ext uri="{FF2B5EF4-FFF2-40B4-BE49-F238E27FC236}">
                <a16:creationId xmlns:a16="http://schemas.microsoft.com/office/drawing/2014/main" id="{D5464C31-9251-BA4C-9278-276B03DDAE4B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431925"/>
            <a:ext cx="2246313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5613" name="Picture 13">
            <a:extLst>
              <a:ext uri="{FF2B5EF4-FFF2-40B4-BE49-F238E27FC236}">
                <a16:creationId xmlns:a16="http://schemas.microsoft.com/office/drawing/2014/main" id="{E4018F62-8D5C-7F49-890F-CC6D44FC9478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963" y="2306638"/>
            <a:ext cx="839787" cy="550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5614" name="Picture 14">
            <a:extLst>
              <a:ext uri="{FF2B5EF4-FFF2-40B4-BE49-F238E27FC236}">
                <a16:creationId xmlns:a16="http://schemas.microsoft.com/office/drawing/2014/main" id="{D46EB9FD-7D72-1E47-A315-8A3A1CDB50F3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613" y="3678238"/>
            <a:ext cx="2246312" cy="1427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5615" name="Picture 15">
            <a:extLst>
              <a:ext uri="{FF2B5EF4-FFF2-40B4-BE49-F238E27FC236}">
                <a16:creationId xmlns:a16="http://schemas.microsoft.com/office/drawing/2014/main" id="{14F4172D-EE60-534F-A37A-3562774896E9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488" y="3743325"/>
            <a:ext cx="841375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5616" name="Rectangle 16">
            <a:extLst>
              <a:ext uri="{FF2B5EF4-FFF2-40B4-BE49-F238E27FC236}">
                <a16:creationId xmlns:a16="http://schemas.microsoft.com/office/drawing/2014/main" id="{3DFA2F33-A975-EF47-A5CD-621270329E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0913" y="1557338"/>
            <a:ext cx="8763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AS1</a:t>
            </a:r>
          </a:p>
        </p:txBody>
      </p:sp>
      <p:sp>
        <p:nvSpPr>
          <p:cNvPr id="25617" name="Rectangle 17">
            <a:extLst>
              <a:ext uri="{FF2B5EF4-FFF2-40B4-BE49-F238E27FC236}">
                <a16:creationId xmlns:a16="http://schemas.microsoft.com/office/drawing/2014/main" id="{A22AC0CB-60AC-044F-9EBC-529112904D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5688" y="4251325"/>
            <a:ext cx="8763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AS2</a:t>
            </a:r>
          </a:p>
        </p:txBody>
      </p:sp>
      <p:sp>
        <p:nvSpPr>
          <p:cNvPr id="25618" name="Line 18">
            <a:extLst>
              <a:ext uri="{FF2B5EF4-FFF2-40B4-BE49-F238E27FC236}">
                <a16:creationId xmlns:a16="http://schemas.microsoft.com/office/drawing/2014/main" id="{D7D09E71-E049-834B-B1E1-89ADC661543D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9800" y="2438400"/>
            <a:ext cx="0" cy="914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25619" name="Line 19">
            <a:extLst>
              <a:ext uri="{FF2B5EF4-FFF2-40B4-BE49-F238E27FC236}">
                <a16:creationId xmlns:a16="http://schemas.microsoft.com/office/drawing/2014/main" id="{C1BD4B3E-4D5E-2F4F-A908-C8D609797007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9800" y="4495800"/>
            <a:ext cx="0" cy="914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25620" name="Line 20">
            <a:extLst>
              <a:ext uri="{FF2B5EF4-FFF2-40B4-BE49-F238E27FC236}">
                <a16:creationId xmlns:a16="http://schemas.microsoft.com/office/drawing/2014/main" id="{7705C054-FE12-D749-BE85-3E3EF9B44F0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49675" y="5476875"/>
            <a:ext cx="196850" cy="32385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25621" name="Rectangle 21">
            <a:extLst>
              <a:ext uri="{FF2B5EF4-FFF2-40B4-BE49-F238E27FC236}">
                <a16:creationId xmlns:a16="http://schemas.microsoft.com/office/drawing/2014/main" id="{98B4C6CB-D069-B149-8F71-9177E6F88E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2325" y="5287963"/>
            <a:ext cx="3233738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While connection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is ALIVE exchange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route UPDATE messages</a:t>
            </a:r>
          </a:p>
        </p:txBody>
      </p:sp>
      <p:sp>
        <p:nvSpPr>
          <p:cNvPr id="25622" name="Rectangle 22">
            <a:extLst>
              <a:ext uri="{FF2B5EF4-FFF2-40B4-BE49-F238E27FC236}">
                <a16:creationId xmlns:a16="http://schemas.microsoft.com/office/drawing/2014/main" id="{BF3FD771-0983-274F-8E88-951FC88C0D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3525" y="2909888"/>
            <a:ext cx="237966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BGP session</a:t>
            </a:r>
          </a:p>
        </p:txBody>
      </p:sp>
    </p:spTree>
    <p:extLst>
      <p:ext uri="{BB962C8B-B14F-4D97-AF65-F5344CB8AC3E}">
        <p14:creationId xmlns:p14="http://schemas.microsoft.com/office/powerpoint/2010/main" val="31968716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7CE3506-4E65-E041-BFC9-AC4B0339B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EAC560-5CBD-5443-9A56-CFC57C27B5D4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BA33054F-62C7-0041-A333-66FFA5B4FD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305800" cy="685800"/>
          </a:xfrm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altLang="zh-CN" b="0">
                <a:ea typeface="宋体" charset="0"/>
                <a:cs typeface="宋体" charset="0"/>
              </a:rPr>
              <a:t>Four Types of BGP Messages</a:t>
            </a: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8831931B-58D7-794B-BFD8-FD5D6C7795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219200"/>
            <a:ext cx="8610600" cy="2971800"/>
          </a:xfrm>
          <a:solidFill>
            <a:schemeClr val="hlink"/>
          </a:solidFill>
        </p:spPr>
        <p:txBody>
          <a:bodyPr lIns="92075" tIns="46038" rIns="92075" bIns="46038"/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altLang="zh-CN" sz="2400" b="1">
                <a:ea typeface="宋体" charset="0"/>
                <a:cs typeface="宋体" charset="0"/>
              </a:rPr>
              <a:t>Open</a:t>
            </a:r>
            <a:r>
              <a:rPr lang="en-US" altLang="zh-CN" sz="2400">
                <a:ea typeface="宋体" charset="0"/>
                <a:cs typeface="宋体" charset="0"/>
              </a:rPr>
              <a:t> : Establish a peering session. 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zh-CN" sz="2400" b="1">
                <a:ea typeface="宋体" charset="0"/>
                <a:cs typeface="宋体" charset="0"/>
              </a:rPr>
              <a:t>Keep Alive</a:t>
            </a:r>
            <a:r>
              <a:rPr lang="en-US" altLang="zh-CN" sz="2400">
                <a:ea typeface="宋体" charset="0"/>
                <a:cs typeface="宋体" charset="0"/>
              </a:rPr>
              <a:t> : Handshake at regular intervals. 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zh-CN" sz="2400" b="1">
                <a:ea typeface="宋体" charset="0"/>
                <a:cs typeface="宋体" charset="0"/>
              </a:rPr>
              <a:t>Notification</a:t>
            </a:r>
            <a:r>
              <a:rPr lang="en-US" altLang="zh-CN" sz="2400">
                <a:ea typeface="宋体" charset="0"/>
                <a:cs typeface="宋体" charset="0"/>
              </a:rPr>
              <a:t> : Shuts down a peering session. 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zh-CN" sz="2400" b="1">
                <a:ea typeface="宋体" charset="0"/>
                <a:cs typeface="宋体" charset="0"/>
              </a:rPr>
              <a:t>Update</a:t>
            </a:r>
            <a:r>
              <a:rPr lang="en-US" altLang="zh-CN" sz="2400">
                <a:ea typeface="宋体" charset="0"/>
                <a:cs typeface="宋体" charset="0"/>
              </a:rPr>
              <a:t> : </a:t>
            </a:r>
            <a:r>
              <a:rPr lang="en-US" altLang="zh-CN" sz="2400" u="sng">
                <a:ea typeface="宋体" charset="0"/>
                <a:cs typeface="宋体" charset="0"/>
              </a:rPr>
              <a:t>Announcing</a:t>
            </a:r>
            <a:r>
              <a:rPr lang="en-US" altLang="zh-CN" sz="2400">
                <a:ea typeface="宋体" charset="0"/>
                <a:cs typeface="宋体" charset="0"/>
              </a:rPr>
              <a:t> new routes or </a:t>
            </a:r>
            <a:r>
              <a:rPr lang="en-US" altLang="zh-CN" sz="2400" u="sng">
                <a:ea typeface="宋体" charset="0"/>
                <a:cs typeface="宋体" charset="0"/>
              </a:rPr>
              <a:t>withdrawing</a:t>
            </a:r>
            <a:r>
              <a:rPr lang="en-US" altLang="zh-CN" sz="2400">
                <a:ea typeface="宋体" charset="0"/>
                <a:cs typeface="宋体" charset="0"/>
              </a:rPr>
              <a:t> previously announced routes.  </a:t>
            </a:r>
          </a:p>
        </p:txBody>
      </p:sp>
      <p:sp>
        <p:nvSpPr>
          <p:cNvPr id="29700" name="Rectangle 4">
            <a:extLst>
              <a:ext uri="{FF2B5EF4-FFF2-40B4-BE49-F238E27FC236}">
                <a16:creationId xmlns:a16="http://schemas.microsoft.com/office/drawing/2014/main" id="{5DA9F8D7-28F8-CB46-97D0-1442CE7AAD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4419600"/>
            <a:ext cx="7683500" cy="1920875"/>
          </a:xfrm>
          <a:prstGeom prst="rect">
            <a:avLst/>
          </a:prstGeom>
          <a:solidFill>
            <a:srgbClr val="FF669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           </a:t>
            </a:r>
            <a:r>
              <a:rPr kumimoji="0" lang="en-US" altLang="zh-CN" sz="4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announcement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                     =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   prefix + </a:t>
            </a:r>
            <a:r>
              <a:rPr kumimoji="0" lang="en-US" altLang="zh-CN" sz="4000" b="0" i="0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attributes values</a:t>
            </a:r>
          </a:p>
        </p:txBody>
      </p:sp>
    </p:spTree>
    <p:extLst>
      <p:ext uri="{BB962C8B-B14F-4D97-AF65-F5344CB8AC3E}">
        <p14:creationId xmlns:p14="http://schemas.microsoft.com/office/powerpoint/2010/main" val="23833250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3DBFD29D-D543-0241-9256-5941EE27A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4F4837-ACAC-DA45-9BD2-5507AA0E254A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56711" name="Rectangle 7">
            <a:extLst>
              <a:ext uri="{FF2B5EF4-FFF2-40B4-BE49-F238E27FC236}">
                <a16:creationId xmlns:a16="http://schemas.microsoft.com/office/drawing/2014/main" id="{FC8B6F40-1E9C-F04E-BA8E-9548F92A97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810000"/>
            <a:ext cx="6019800" cy="533400"/>
          </a:xfrm>
          <a:prstGeom prst="rect">
            <a:avLst/>
          </a:prstGeom>
          <a:solidFill>
            <a:srgbClr val="FF6699"/>
          </a:solidFill>
          <a:ln w="9525">
            <a:solidFill>
              <a:srgbClr val="FF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456710" name="Rectangle 6">
            <a:extLst>
              <a:ext uri="{FF2B5EF4-FFF2-40B4-BE49-F238E27FC236}">
                <a16:creationId xmlns:a16="http://schemas.microsoft.com/office/drawing/2014/main" id="{7E05E23C-E587-1940-B47C-2B13328D88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743200"/>
            <a:ext cx="6019800" cy="685800"/>
          </a:xfrm>
          <a:prstGeom prst="rect">
            <a:avLst/>
          </a:prstGeom>
          <a:solidFill>
            <a:srgbClr val="FF6699"/>
          </a:solidFill>
          <a:ln w="9525">
            <a:solidFill>
              <a:srgbClr val="FF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456706" name="Rectangle 2">
            <a:extLst>
              <a:ext uri="{FF2B5EF4-FFF2-40B4-BE49-F238E27FC236}">
                <a16:creationId xmlns:a16="http://schemas.microsoft.com/office/drawing/2014/main" id="{BAF002F4-5059-FA44-BF49-EB00D8142F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CN">
                <a:ea typeface="宋体" charset="0"/>
                <a:cs typeface="宋体" charset="0"/>
              </a:rPr>
              <a:t>BGP Attributes</a:t>
            </a:r>
          </a:p>
        </p:txBody>
      </p:sp>
      <p:sp>
        <p:nvSpPr>
          <p:cNvPr id="456707" name="Text Box 3">
            <a:extLst>
              <a:ext uri="{FF2B5EF4-FFF2-40B4-BE49-F238E27FC236}">
                <a16:creationId xmlns:a16="http://schemas.microsoft.com/office/drawing/2014/main" id="{1EFF5FE4-2D97-A042-844B-7F6CD566B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752600"/>
            <a:ext cx="5416550" cy="4367213"/>
          </a:xfrm>
          <a:prstGeom prst="rect">
            <a:avLst/>
          </a:prstGeom>
          <a:noFill/>
          <a:ln w="76200" cmpd="tri">
            <a:solidFill>
              <a:srgbClr val="FF66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Console" charset="0"/>
              <a:ea typeface="宋体" charset="0"/>
              <a:cs typeface="宋体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Console" charset="0"/>
              <a:ea typeface="宋体" charset="0"/>
              <a:cs typeface="宋体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Console" charset="0"/>
                <a:ea typeface="宋体" charset="0"/>
                <a:cs typeface="宋体" charset="0"/>
              </a:rPr>
              <a:t>Value      Code                              Reference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Console" charset="0"/>
                <a:ea typeface="宋体" charset="0"/>
                <a:cs typeface="宋体" charset="0"/>
              </a:rPr>
              <a:t>-----      --------------------------------- ---------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Console" charset="0"/>
                <a:ea typeface="宋体" charset="0"/>
                <a:cs typeface="宋体" charset="0"/>
              </a:rPr>
              <a:t>   1       ORIGIN                            [RFC1771]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Console" charset="0"/>
                <a:ea typeface="宋体" charset="0"/>
                <a:cs typeface="宋体" charset="0"/>
              </a:rPr>
              <a:t>   2       AS_PATH                           [RFC1771]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Console" charset="0"/>
                <a:ea typeface="宋体" charset="0"/>
                <a:cs typeface="宋体" charset="0"/>
              </a:rPr>
              <a:t>   3       NEXT_HOP                          [RFC1771]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Console" charset="0"/>
                <a:ea typeface="宋体" charset="0"/>
                <a:cs typeface="宋体" charset="0"/>
              </a:rPr>
              <a:t>   4       MULTI_EXIT_DISC                   [RFC1771]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Console" charset="0"/>
                <a:ea typeface="宋体" charset="0"/>
                <a:cs typeface="宋体" charset="0"/>
              </a:rPr>
              <a:t>   5       LOCAL_PREF                        [RFC1771]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Console" charset="0"/>
                <a:ea typeface="宋体" charset="0"/>
                <a:cs typeface="宋体" charset="0"/>
              </a:rPr>
              <a:t>   6       ATOMIC_AGGREGATE                  [RFC1771]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Console" charset="0"/>
                <a:ea typeface="宋体" charset="0"/>
                <a:cs typeface="宋体" charset="0"/>
              </a:rPr>
              <a:t>   7       AGGREGATOR                        [RFC1771]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Console" charset="0"/>
                <a:ea typeface="宋体" charset="0"/>
                <a:cs typeface="宋体" charset="0"/>
              </a:rPr>
              <a:t>   8       COMMUNITY                         [RFC1997]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Console" charset="0"/>
                <a:ea typeface="宋体" charset="0"/>
                <a:cs typeface="宋体" charset="0"/>
              </a:rPr>
              <a:t>   9       ORIGINATOR_ID                     [RFC2796]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Console" charset="0"/>
                <a:ea typeface="宋体" charset="0"/>
                <a:cs typeface="宋体" charset="0"/>
              </a:rPr>
              <a:t>  10       CLUSTER_LIST                      [RFC2796]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Console" charset="0"/>
                <a:ea typeface="宋体" charset="0"/>
                <a:cs typeface="宋体" charset="0"/>
              </a:rPr>
              <a:t>  11       DPA                                  [Chen]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Console" charset="0"/>
                <a:ea typeface="宋体" charset="0"/>
                <a:cs typeface="宋体" charset="0"/>
              </a:rPr>
              <a:t>  12       ADVERTISER                        [RFC1863]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Console" charset="0"/>
                <a:ea typeface="宋体" charset="0"/>
                <a:cs typeface="宋体" charset="0"/>
              </a:rPr>
              <a:t>  13       RCID_PATH / CLUSTER_ID            [RFC1863]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Console" charset="0"/>
                <a:ea typeface="宋体" charset="0"/>
                <a:cs typeface="宋体" charset="0"/>
              </a:rPr>
              <a:t>  14       MP_REACH_NLRI                     [RFC2283]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Console" charset="0"/>
                <a:ea typeface="宋体" charset="0"/>
                <a:cs typeface="宋体" charset="0"/>
              </a:rPr>
              <a:t>  15       MP_UNREACH_NLRI                   [RFC2283]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Console" charset="0"/>
                <a:ea typeface="宋体" charset="0"/>
                <a:cs typeface="宋体" charset="0"/>
              </a:rPr>
              <a:t>  16       EXTENDED COMMUNITIES                [Rosen]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Console" charset="0"/>
                <a:ea typeface="宋体" charset="0"/>
                <a:cs typeface="宋体" charset="0"/>
              </a:rPr>
              <a:t> ...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Console" charset="0"/>
                <a:ea typeface="宋体" charset="0"/>
                <a:cs typeface="宋体" charset="0"/>
              </a:rPr>
              <a:t> 255       reserved for development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Console" charset="0"/>
              <a:ea typeface="宋体" charset="0"/>
              <a:cs typeface="宋体" charset="0"/>
            </a:endParaRPr>
          </a:p>
        </p:txBody>
      </p:sp>
      <p:sp>
        <p:nvSpPr>
          <p:cNvPr id="456708" name="Text Box 4">
            <a:extLst>
              <a:ext uri="{FF2B5EF4-FFF2-40B4-BE49-F238E27FC236}">
                <a16:creationId xmlns:a16="http://schemas.microsoft.com/office/drawing/2014/main" id="{880BF76F-14A1-E946-BFF3-7FA53DE945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096000"/>
            <a:ext cx="5283200" cy="274638"/>
          </a:xfrm>
          <a:prstGeom prst="rect">
            <a:avLst/>
          </a:prstGeom>
          <a:solidFill>
            <a:srgbClr val="FF669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From IANA: http://www.iana.org/assignments/bgp-parameters</a:t>
            </a:r>
          </a:p>
        </p:txBody>
      </p:sp>
      <p:sp>
        <p:nvSpPr>
          <p:cNvPr id="456712" name="Rectangle 8">
            <a:extLst>
              <a:ext uri="{FF2B5EF4-FFF2-40B4-BE49-F238E27FC236}">
                <a16:creationId xmlns:a16="http://schemas.microsoft.com/office/drawing/2014/main" id="{F3E509A0-2886-E846-AF64-173DA64D2E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2209800"/>
            <a:ext cx="1905000" cy="3352800"/>
          </a:xfrm>
          <a:prstGeom prst="rect">
            <a:avLst/>
          </a:prstGeom>
          <a:solidFill>
            <a:srgbClr val="FF6699"/>
          </a:solidFill>
          <a:ln w="9525">
            <a:solidFill>
              <a:srgbClr val="FF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456713" name="Text Box 9">
            <a:extLst>
              <a:ext uri="{FF2B5EF4-FFF2-40B4-BE49-F238E27FC236}">
                <a16:creationId xmlns:a16="http://schemas.microsoft.com/office/drawing/2014/main" id="{43188C85-683F-DF4D-83CB-7AEE9088AB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3048000"/>
            <a:ext cx="16002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Most important attributes</a:t>
            </a:r>
          </a:p>
        </p:txBody>
      </p:sp>
      <p:sp>
        <p:nvSpPr>
          <p:cNvPr id="456714" name="Text Box 10">
            <a:extLst>
              <a:ext uri="{FF2B5EF4-FFF2-40B4-BE49-F238E27FC236}">
                <a16:creationId xmlns:a16="http://schemas.microsoft.com/office/drawing/2014/main" id="{79536737-8A9C-D14D-BF9F-3D83962757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3600"/>
            <a:ext cx="19812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Not all attributes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need to be present in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every announcement </a:t>
            </a:r>
          </a:p>
        </p:txBody>
      </p:sp>
    </p:spTree>
    <p:extLst>
      <p:ext uri="{BB962C8B-B14F-4D97-AF65-F5344CB8AC3E}">
        <p14:creationId xmlns:p14="http://schemas.microsoft.com/office/powerpoint/2010/main" val="11325264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3A34D604-2E91-EC48-831C-B42904C68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BC86BB-F097-2A4C-AEF0-90B1122E0E66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42722" name="Rectangle 2">
            <a:extLst>
              <a:ext uri="{FF2B5EF4-FFF2-40B4-BE49-F238E27FC236}">
                <a16:creationId xmlns:a16="http://schemas.microsoft.com/office/drawing/2014/main" id="{DEC64277-84C7-0840-B275-FEE57A8B5E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7848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>
                <a:ea typeface="宋体" charset="0"/>
                <a:cs typeface="宋体" charset="0"/>
              </a:rPr>
              <a:t>Attributes are Used to Select Best Routes </a:t>
            </a:r>
          </a:p>
        </p:txBody>
      </p:sp>
      <p:pic>
        <p:nvPicPr>
          <p:cNvPr id="542724" name="Picture 4">
            <a:extLst>
              <a:ext uri="{FF2B5EF4-FFF2-40B4-BE49-F238E27FC236}">
                <a16:creationId xmlns:a16="http://schemas.microsoft.com/office/drawing/2014/main" id="{01EFD008-FDE6-F248-B80B-5209D278291A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743200"/>
            <a:ext cx="850900" cy="70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42725" name="AutoShape 5">
            <a:extLst>
              <a:ext uri="{FF2B5EF4-FFF2-40B4-BE49-F238E27FC236}">
                <a16:creationId xmlns:a16="http://schemas.microsoft.com/office/drawing/2014/main" id="{3D7FC0B2-6CAF-4546-BC70-261B7322B9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2895600"/>
            <a:ext cx="762000" cy="457200"/>
          </a:xfrm>
          <a:prstGeom prst="rightArrow">
            <a:avLst>
              <a:gd name="adj1" fmla="val 50000"/>
              <a:gd name="adj2" fmla="val 41667"/>
            </a:avLst>
          </a:prstGeom>
          <a:solidFill>
            <a:schemeClr val="bg1"/>
          </a:solidFill>
          <a:ln w="76200">
            <a:solidFill>
              <a:srgbClr val="FF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542726" name="AutoShape 6">
            <a:extLst>
              <a:ext uri="{FF2B5EF4-FFF2-40B4-BE49-F238E27FC236}">
                <a16:creationId xmlns:a16="http://schemas.microsoft.com/office/drawing/2014/main" id="{C41F7905-9FD2-1743-83BD-DA68F7B4C8A6}"/>
              </a:ext>
            </a:extLst>
          </p:cNvPr>
          <p:cNvSpPr>
            <a:spLocks noChangeArrowheads="1"/>
          </p:cNvSpPr>
          <p:nvPr/>
        </p:nvSpPr>
        <p:spPr bwMode="auto">
          <a:xfrm rot="5400000" flipV="1">
            <a:off x="2762250" y="2152650"/>
            <a:ext cx="647700" cy="457200"/>
          </a:xfrm>
          <a:prstGeom prst="rightArrow">
            <a:avLst>
              <a:gd name="adj1" fmla="val 50000"/>
              <a:gd name="adj2" fmla="val 35417"/>
            </a:avLst>
          </a:prstGeom>
          <a:solidFill>
            <a:schemeClr val="bg1"/>
          </a:solidFill>
          <a:ln w="76200">
            <a:solidFill>
              <a:srgbClr val="FF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542727" name="AutoShape 7">
            <a:extLst>
              <a:ext uri="{FF2B5EF4-FFF2-40B4-BE49-F238E27FC236}">
                <a16:creationId xmlns:a16="http://schemas.microsoft.com/office/drawing/2014/main" id="{F7730916-B5DF-7C47-B1FC-23DF66B9CF17}"/>
              </a:ext>
            </a:extLst>
          </p:cNvPr>
          <p:cNvSpPr>
            <a:spLocks noChangeArrowheads="1"/>
          </p:cNvSpPr>
          <p:nvPr/>
        </p:nvSpPr>
        <p:spPr bwMode="auto">
          <a:xfrm rot="16200000" flipV="1">
            <a:off x="2705100" y="3543300"/>
            <a:ext cx="685800" cy="4572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bg1"/>
          </a:solidFill>
          <a:ln w="76200">
            <a:solidFill>
              <a:srgbClr val="FF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542728" name="AutoShape 8">
            <a:extLst>
              <a:ext uri="{FF2B5EF4-FFF2-40B4-BE49-F238E27FC236}">
                <a16:creationId xmlns:a16="http://schemas.microsoft.com/office/drawing/2014/main" id="{24550CE8-7549-224D-82B9-0BCDCEB38729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505200" y="2895600"/>
            <a:ext cx="914400" cy="457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 w="76200">
            <a:solidFill>
              <a:srgbClr val="FF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542729" name="Text Box 9">
            <a:extLst>
              <a:ext uri="{FF2B5EF4-FFF2-40B4-BE49-F238E27FC236}">
                <a16:creationId xmlns:a16="http://schemas.microsoft.com/office/drawing/2014/main" id="{193E0FC1-0298-7B4F-86A3-13F67675B7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2895600"/>
            <a:ext cx="1192213" cy="457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192.0.2.0/24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pick me!</a:t>
            </a:r>
          </a:p>
        </p:txBody>
      </p:sp>
      <p:sp>
        <p:nvSpPr>
          <p:cNvPr id="542730" name="Text Box 10">
            <a:extLst>
              <a:ext uri="{FF2B5EF4-FFF2-40B4-BE49-F238E27FC236}">
                <a16:creationId xmlns:a16="http://schemas.microsoft.com/office/drawing/2014/main" id="{6AFC8D10-CFBF-4749-8125-AF6C661248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1600200"/>
            <a:ext cx="1192213" cy="457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192.0.2.0/24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pick me!</a:t>
            </a:r>
          </a:p>
        </p:txBody>
      </p:sp>
      <p:sp>
        <p:nvSpPr>
          <p:cNvPr id="542731" name="Text Box 11">
            <a:extLst>
              <a:ext uri="{FF2B5EF4-FFF2-40B4-BE49-F238E27FC236}">
                <a16:creationId xmlns:a16="http://schemas.microsoft.com/office/drawing/2014/main" id="{0DAD2C66-5407-2846-9113-5EC5811A00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2895600"/>
            <a:ext cx="1192213" cy="457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192.0.2.0/24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pick me!</a:t>
            </a:r>
          </a:p>
        </p:txBody>
      </p:sp>
      <p:sp>
        <p:nvSpPr>
          <p:cNvPr id="542732" name="Text Box 12">
            <a:extLst>
              <a:ext uri="{FF2B5EF4-FFF2-40B4-BE49-F238E27FC236}">
                <a16:creationId xmlns:a16="http://schemas.microsoft.com/office/drawing/2014/main" id="{326CF4D8-0E27-6149-9697-C9613FADB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4114800"/>
            <a:ext cx="1192213" cy="457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192.0.2.0/24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pick me!</a:t>
            </a:r>
          </a:p>
        </p:txBody>
      </p:sp>
      <p:sp>
        <p:nvSpPr>
          <p:cNvPr id="542733" name="Text Box 13">
            <a:extLst>
              <a:ext uri="{FF2B5EF4-FFF2-40B4-BE49-F238E27FC236}">
                <a16:creationId xmlns:a16="http://schemas.microsoft.com/office/drawing/2014/main" id="{F37F5FC5-D42D-FA49-BAE4-58033DBBA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3581400"/>
            <a:ext cx="3806825" cy="3013075"/>
          </a:xfrm>
          <a:prstGeom prst="rect">
            <a:avLst/>
          </a:prstGeom>
          <a:solidFill>
            <a:srgbClr val="FF669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Given multiple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routes to the same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prefix, a BGP speaker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must pick at most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one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 best route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charset="0"/>
              <a:ea typeface="宋体" charset="0"/>
              <a:cs typeface="宋体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(Note: it could reject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them all!)</a:t>
            </a:r>
          </a:p>
        </p:txBody>
      </p:sp>
    </p:spTree>
    <p:extLst>
      <p:ext uri="{BB962C8B-B14F-4D97-AF65-F5344CB8AC3E}">
        <p14:creationId xmlns:p14="http://schemas.microsoft.com/office/powerpoint/2010/main" val="34179265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lide Number Placeholder 4">
            <a:extLst>
              <a:ext uri="{FF2B5EF4-FFF2-40B4-BE49-F238E27FC236}">
                <a16:creationId xmlns:a16="http://schemas.microsoft.com/office/drawing/2014/main" id="{C2D764A5-A2FB-DB4A-8597-8B1AC5F06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21371D-55D7-D646-A314-377A9CC1D49C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id="{4F3F8D8D-8D39-0E48-BAB5-802199E30A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7772400" cy="990600"/>
          </a:xfrm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altLang="zh-CN" b="0">
                <a:ea typeface="宋体" charset="0"/>
                <a:cs typeface="宋体" charset="0"/>
              </a:rPr>
              <a:t>BGP Next Hop</a:t>
            </a:r>
            <a:r>
              <a:rPr lang="en-US" altLang="zh-CN">
                <a:ea typeface="宋体" charset="0"/>
                <a:cs typeface="宋体" charset="0"/>
              </a:rPr>
              <a:t> Attribute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E85B884F-3883-D547-97FE-8C19CE1339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25" y="5105400"/>
            <a:ext cx="839787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Every time a route announcement crosses an AS boundary, the Next Hop attribute is changed to the IP address of the border router that announced the route. </a:t>
            </a:r>
          </a:p>
        </p:txBody>
      </p:sp>
      <p:grpSp>
        <p:nvGrpSpPr>
          <p:cNvPr id="40964" name="Group 4">
            <a:extLst>
              <a:ext uri="{FF2B5EF4-FFF2-40B4-BE49-F238E27FC236}">
                <a16:creationId xmlns:a16="http://schemas.microsoft.com/office/drawing/2014/main" id="{192BA580-DACD-7849-8220-1B84E4AE17AE}"/>
              </a:ext>
            </a:extLst>
          </p:cNvPr>
          <p:cNvGrpSpPr>
            <a:grpSpLocks/>
          </p:cNvGrpSpPr>
          <p:nvPr/>
        </p:nvGrpSpPr>
        <p:grpSpPr bwMode="auto">
          <a:xfrm>
            <a:off x="158750" y="2368550"/>
            <a:ext cx="2349500" cy="1435100"/>
            <a:chOff x="100" y="1492"/>
            <a:chExt cx="1480" cy="904"/>
          </a:xfrm>
        </p:grpSpPr>
        <p:grpSp>
          <p:nvGrpSpPr>
            <p:cNvPr id="41040" name="Group 5">
              <a:extLst>
                <a:ext uri="{FF2B5EF4-FFF2-40B4-BE49-F238E27FC236}">
                  <a16:creationId xmlns:a16="http://schemas.microsoft.com/office/drawing/2014/main" id="{04803D30-A2E5-6A48-A28C-64379AE9CC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2" y="1492"/>
              <a:ext cx="1448" cy="904"/>
              <a:chOff x="132" y="1492"/>
              <a:chExt cx="1448" cy="904"/>
            </a:xfrm>
          </p:grpSpPr>
          <p:sp>
            <p:nvSpPr>
              <p:cNvPr id="37894" name="Oval 6">
                <a:extLst>
                  <a:ext uri="{FF2B5EF4-FFF2-40B4-BE49-F238E27FC236}">
                    <a16:creationId xmlns:a16="http://schemas.microsoft.com/office/drawing/2014/main" id="{F651A1CA-E7A9-C444-98CB-708E91DD99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" y="1573"/>
                <a:ext cx="1241" cy="689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7895" name="Oval 7">
                <a:extLst>
                  <a:ext uri="{FF2B5EF4-FFF2-40B4-BE49-F238E27FC236}">
                    <a16:creationId xmlns:a16="http://schemas.microsoft.com/office/drawing/2014/main" id="{E255E54D-784E-5543-A566-80725B19C6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" y="1573"/>
                <a:ext cx="283" cy="99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7896" name="Oval 8">
                <a:extLst>
                  <a:ext uri="{FF2B5EF4-FFF2-40B4-BE49-F238E27FC236}">
                    <a16:creationId xmlns:a16="http://schemas.microsoft.com/office/drawing/2014/main" id="{EE656795-320A-D54B-83CE-7CECCB03B3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7" y="1545"/>
                <a:ext cx="408" cy="18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7897" name="Oval 9">
                <a:extLst>
                  <a:ext uri="{FF2B5EF4-FFF2-40B4-BE49-F238E27FC236}">
                    <a16:creationId xmlns:a16="http://schemas.microsoft.com/office/drawing/2014/main" id="{B1B2E283-BB2C-7443-8D1D-B117D7B4B4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2" y="1492"/>
                <a:ext cx="492" cy="36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7898" name="Oval 10">
                <a:extLst>
                  <a:ext uri="{FF2B5EF4-FFF2-40B4-BE49-F238E27FC236}">
                    <a16:creationId xmlns:a16="http://schemas.microsoft.com/office/drawing/2014/main" id="{9147D896-D307-3C48-845E-37B05B5803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" y="1652"/>
                <a:ext cx="907" cy="20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7899" name="Oval 11">
                <a:extLst>
                  <a:ext uri="{FF2B5EF4-FFF2-40B4-BE49-F238E27FC236}">
                    <a16:creationId xmlns:a16="http://schemas.microsoft.com/office/drawing/2014/main" id="{CA4B451C-31C8-CA40-AB26-B815477AAE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9" y="1975"/>
                <a:ext cx="492" cy="42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7900" name="Oval 12">
                <a:extLst>
                  <a:ext uri="{FF2B5EF4-FFF2-40B4-BE49-F238E27FC236}">
                    <a16:creationId xmlns:a16="http://schemas.microsoft.com/office/drawing/2014/main" id="{958C5CC0-C51A-F043-833E-B3EC3103EB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4" y="1680"/>
                <a:ext cx="366" cy="233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7901" name="Oval 13">
                <a:extLst>
                  <a:ext uri="{FF2B5EF4-FFF2-40B4-BE49-F238E27FC236}">
                    <a16:creationId xmlns:a16="http://schemas.microsoft.com/office/drawing/2014/main" id="{A51F71D5-1F54-A24D-B1C3-06B2FA84F3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" y="1788"/>
                <a:ext cx="241" cy="42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7902" name="Oval 14">
                <a:extLst>
                  <a:ext uri="{FF2B5EF4-FFF2-40B4-BE49-F238E27FC236}">
                    <a16:creationId xmlns:a16="http://schemas.microsoft.com/office/drawing/2014/main" id="{ECC31C8A-EEB9-5A4A-A746-D3226E82AF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55" y="2001"/>
                <a:ext cx="242" cy="154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7903" name="Oval 15">
                <a:extLst>
                  <a:ext uri="{FF2B5EF4-FFF2-40B4-BE49-F238E27FC236}">
                    <a16:creationId xmlns:a16="http://schemas.microsoft.com/office/drawing/2014/main" id="{C740FF26-0FA3-9C46-8B78-140574B0D1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3" y="2108"/>
                <a:ext cx="241" cy="154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7904" name="Oval 16">
                <a:extLst>
                  <a:ext uri="{FF2B5EF4-FFF2-40B4-BE49-F238E27FC236}">
                    <a16:creationId xmlns:a16="http://schemas.microsoft.com/office/drawing/2014/main" id="{F0F065C8-5516-E540-A697-D995944CAB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6" y="2108"/>
                <a:ext cx="366" cy="154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  <p:grpSp>
          <p:nvGrpSpPr>
            <p:cNvPr id="41041" name="Group 17">
              <a:extLst>
                <a:ext uri="{FF2B5EF4-FFF2-40B4-BE49-F238E27FC236}">
                  <a16:creationId xmlns:a16="http://schemas.microsoft.com/office/drawing/2014/main" id="{48743F73-F1BC-1146-B4F9-15349555507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" y="1492"/>
              <a:ext cx="1448" cy="904"/>
              <a:chOff x="100" y="1492"/>
              <a:chExt cx="1448" cy="904"/>
            </a:xfrm>
          </p:grpSpPr>
          <p:sp>
            <p:nvSpPr>
              <p:cNvPr id="37906" name="Oval 18">
                <a:extLst>
                  <a:ext uri="{FF2B5EF4-FFF2-40B4-BE49-F238E27FC236}">
                    <a16:creationId xmlns:a16="http://schemas.microsoft.com/office/drawing/2014/main" id="{0CBB34C5-9393-484D-9EC0-DE10A6AF47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" y="1573"/>
                <a:ext cx="1240" cy="689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7907" name="Oval 19">
                <a:extLst>
                  <a:ext uri="{FF2B5EF4-FFF2-40B4-BE49-F238E27FC236}">
                    <a16:creationId xmlns:a16="http://schemas.microsoft.com/office/drawing/2014/main" id="{C9EF8DFC-CE55-5A40-926D-40A57FCC38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" y="1573"/>
                <a:ext cx="283" cy="99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7908" name="Oval 20">
                <a:extLst>
                  <a:ext uri="{FF2B5EF4-FFF2-40B4-BE49-F238E27FC236}">
                    <a16:creationId xmlns:a16="http://schemas.microsoft.com/office/drawing/2014/main" id="{CBD6A5B3-6116-E246-BB96-EFC06970D1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6" y="1545"/>
                <a:ext cx="408" cy="180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7909" name="Oval 21">
                <a:extLst>
                  <a:ext uri="{FF2B5EF4-FFF2-40B4-BE49-F238E27FC236}">
                    <a16:creationId xmlns:a16="http://schemas.microsoft.com/office/drawing/2014/main" id="{F9D577C0-C0EC-F745-9ECE-A37B3767D2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1" y="1492"/>
                <a:ext cx="491" cy="367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7910" name="Oval 22">
                <a:extLst>
                  <a:ext uri="{FF2B5EF4-FFF2-40B4-BE49-F238E27FC236}">
                    <a16:creationId xmlns:a16="http://schemas.microsoft.com/office/drawing/2014/main" id="{5C97AA50-7B1F-284F-858E-3EEAEAF85C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" y="1652"/>
                <a:ext cx="908" cy="207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7911" name="Oval 23">
                <a:extLst>
                  <a:ext uri="{FF2B5EF4-FFF2-40B4-BE49-F238E27FC236}">
                    <a16:creationId xmlns:a16="http://schemas.microsoft.com/office/drawing/2014/main" id="{427C2A5E-21B2-904D-8AFA-B07A21F47B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7" y="1975"/>
                <a:ext cx="492" cy="421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7912" name="Oval 24">
                <a:extLst>
                  <a:ext uri="{FF2B5EF4-FFF2-40B4-BE49-F238E27FC236}">
                    <a16:creationId xmlns:a16="http://schemas.microsoft.com/office/drawing/2014/main" id="{2D0EF534-AC58-E34A-85F9-3C0693D25B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82" y="1680"/>
                <a:ext cx="366" cy="233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7913" name="Oval 25">
                <a:extLst>
                  <a:ext uri="{FF2B5EF4-FFF2-40B4-BE49-F238E27FC236}">
                    <a16:creationId xmlns:a16="http://schemas.microsoft.com/office/drawing/2014/main" id="{F6AB09A4-8C76-2C47-BC08-AA3F1557F5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3" y="1788"/>
                <a:ext cx="242" cy="420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7914" name="Oval 26">
                <a:extLst>
                  <a:ext uri="{FF2B5EF4-FFF2-40B4-BE49-F238E27FC236}">
                    <a16:creationId xmlns:a16="http://schemas.microsoft.com/office/drawing/2014/main" id="{3E4A7E55-3CBB-2E41-9412-EAFDE524B3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24" y="2001"/>
                <a:ext cx="241" cy="154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7915" name="Oval 27">
                <a:extLst>
                  <a:ext uri="{FF2B5EF4-FFF2-40B4-BE49-F238E27FC236}">
                    <a16:creationId xmlns:a16="http://schemas.microsoft.com/office/drawing/2014/main" id="{3235259C-85EA-4E45-A841-78F570DD76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" y="2108"/>
                <a:ext cx="242" cy="154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7916" name="Oval 28">
                <a:extLst>
                  <a:ext uri="{FF2B5EF4-FFF2-40B4-BE49-F238E27FC236}">
                    <a16:creationId xmlns:a16="http://schemas.microsoft.com/office/drawing/2014/main" id="{17A5901B-9BAA-CE4A-83EC-C266F8865B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4" y="2108"/>
                <a:ext cx="367" cy="154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</p:grpSp>
      <p:sp>
        <p:nvSpPr>
          <p:cNvPr id="37917" name="Rectangle 29">
            <a:extLst>
              <a:ext uri="{FF2B5EF4-FFF2-40B4-BE49-F238E27FC236}">
                <a16:creationId xmlns:a16="http://schemas.microsoft.com/office/drawing/2014/main" id="{2C997F59-51A2-8D46-8B80-D68BE4A15F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725" y="2528888"/>
            <a:ext cx="15700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AS 6431</a:t>
            </a:r>
          </a:p>
        </p:txBody>
      </p:sp>
      <p:sp>
        <p:nvSpPr>
          <p:cNvPr id="37918" name="Rectangle 30">
            <a:extLst>
              <a:ext uri="{FF2B5EF4-FFF2-40B4-BE49-F238E27FC236}">
                <a16:creationId xmlns:a16="http://schemas.microsoft.com/office/drawing/2014/main" id="{3F65DABF-C780-174E-B0B9-8B154C2C11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3124200"/>
            <a:ext cx="15049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AT&amp;T Research</a:t>
            </a:r>
          </a:p>
        </p:txBody>
      </p:sp>
      <p:sp>
        <p:nvSpPr>
          <p:cNvPr id="37919" name="Rectangle 31">
            <a:extLst>
              <a:ext uri="{FF2B5EF4-FFF2-40B4-BE49-F238E27FC236}">
                <a16:creationId xmlns:a16="http://schemas.microsoft.com/office/drawing/2014/main" id="{8D457F80-3839-624A-9760-439DE55C6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4038600"/>
            <a:ext cx="2663825" cy="581025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135.207.0.0/16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Next  Hop = 12.125.133.90</a:t>
            </a:r>
          </a:p>
        </p:txBody>
      </p:sp>
      <p:grpSp>
        <p:nvGrpSpPr>
          <p:cNvPr id="40968" name="Group 32">
            <a:extLst>
              <a:ext uri="{FF2B5EF4-FFF2-40B4-BE49-F238E27FC236}">
                <a16:creationId xmlns:a16="http://schemas.microsoft.com/office/drawing/2014/main" id="{2D7808D3-CDB9-6247-A93E-2021D30482B8}"/>
              </a:ext>
            </a:extLst>
          </p:cNvPr>
          <p:cNvGrpSpPr>
            <a:grpSpLocks/>
          </p:cNvGrpSpPr>
          <p:nvPr/>
        </p:nvGrpSpPr>
        <p:grpSpPr bwMode="auto">
          <a:xfrm>
            <a:off x="3359150" y="1301750"/>
            <a:ext cx="2578100" cy="2349500"/>
            <a:chOff x="2116" y="820"/>
            <a:chExt cx="1624" cy="1480"/>
          </a:xfrm>
        </p:grpSpPr>
        <p:grpSp>
          <p:nvGrpSpPr>
            <p:cNvPr id="41016" name="Group 33">
              <a:extLst>
                <a:ext uri="{FF2B5EF4-FFF2-40B4-BE49-F238E27FC236}">
                  <a16:creationId xmlns:a16="http://schemas.microsoft.com/office/drawing/2014/main" id="{DC4CACC8-191E-3E43-8BFE-30A9469EC60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51" y="820"/>
              <a:ext cx="1589" cy="1480"/>
              <a:chOff x="2151" y="820"/>
              <a:chExt cx="1589" cy="1480"/>
            </a:xfrm>
          </p:grpSpPr>
          <p:sp>
            <p:nvSpPr>
              <p:cNvPr id="37922" name="Oval 34">
                <a:extLst>
                  <a:ext uri="{FF2B5EF4-FFF2-40B4-BE49-F238E27FC236}">
                    <a16:creationId xmlns:a16="http://schemas.microsoft.com/office/drawing/2014/main" id="{3662E7E4-046D-5E4C-A804-FCC1C62803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7" y="951"/>
                <a:ext cx="1362" cy="113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7923" name="Oval 35">
                <a:extLst>
                  <a:ext uri="{FF2B5EF4-FFF2-40B4-BE49-F238E27FC236}">
                    <a16:creationId xmlns:a16="http://schemas.microsoft.com/office/drawing/2014/main" id="{16A29D65-7EED-1941-8119-DAAEE2E8FC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3" y="951"/>
                <a:ext cx="312" cy="16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7924" name="Oval 36">
                <a:extLst>
                  <a:ext uri="{FF2B5EF4-FFF2-40B4-BE49-F238E27FC236}">
                    <a16:creationId xmlns:a16="http://schemas.microsoft.com/office/drawing/2014/main" id="{79B5D507-4BCD-E04E-AE45-2B4F594BDB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5" y="908"/>
                <a:ext cx="448" cy="298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7925" name="Oval 37">
                <a:extLst>
                  <a:ext uri="{FF2B5EF4-FFF2-40B4-BE49-F238E27FC236}">
                    <a16:creationId xmlns:a16="http://schemas.microsoft.com/office/drawing/2014/main" id="{09685717-AC13-9647-B380-64633CA30C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4" y="820"/>
                <a:ext cx="540" cy="60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7926" name="Oval 38">
                <a:extLst>
                  <a:ext uri="{FF2B5EF4-FFF2-40B4-BE49-F238E27FC236}">
                    <a16:creationId xmlns:a16="http://schemas.microsoft.com/office/drawing/2014/main" id="{09E797A3-6557-2944-AEB3-2AA10AE2E4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1" y="1083"/>
                <a:ext cx="996" cy="342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7927" name="Oval 39">
                <a:extLst>
                  <a:ext uri="{FF2B5EF4-FFF2-40B4-BE49-F238E27FC236}">
                    <a16:creationId xmlns:a16="http://schemas.microsoft.com/office/drawing/2014/main" id="{A2F70CF3-805B-B94F-BE67-0681E76BA2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53" y="1608"/>
                <a:ext cx="539" cy="692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7928" name="Oval 40">
                <a:extLst>
                  <a:ext uri="{FF2B5EF4-FFF2-40B4-BE49-F238E27FC236}">
                    <a16:creationId xmlns:a16="http://schemas.microsoft.com/office/drawing/2014/main" id="{B20CEE2D-AC68-2A42-8515-AE000DAE86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7" y="1126"/>
                <a:ext cx="403" cy="38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7929" name="Oval 41">
                <a:extLst>
                  <a:ext uri="{FF2B5EF4-FFF2-40B4-BE49-F238E27FC236}">
                    <a16:creationId xmlns:a16="http://schemas.microsoft.com/office/drawing/2014/main" id="{088693D7-5D8C-834C-B974-518308719E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42" y="1301"/>
                <a:ext cx="266" cy="693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7930" name="Oval 42">
                <a:extLst>
                  <a:ext uri="{FF2B5EF4-FFF2-40B4-BE49-F238E27FC236}">
                    <a16:creationId xmlns:a16="http://schemas.microsoft.com/office/drawing/2014/main" id="{6D65821F-20BA-134C-B3E8-3013F49C14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83" y="1652"/>
                <a:ext cx="266" cy="254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7931" name="Oval 43">
                <a:extLst>
                  <a:ext uri="{FF2B5EF4-FFF2-40B4-BE49-F238E27FC236}">
                    <a16:creationId xmlns:a16="http://schemas.microsoft.com/office/drawing/2014/main" id="{FD584F6A-BF26-8E45-A971-0959C8EB1E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0" y="1827"/>
                <a:ext cx="266" cy="254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7932" name="Oval 44">
                <a:extLst>
                  <a:ext uri="{FF2B5EF4-FFF2-40B4-BE49-F238E27FC236}">
                    <a16:creationId xmlns:a16="http://schemas.microsoft.com/office/drawing/2014/main" id="{042ACC69-E9B3-8744-8256-60B3F66314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09" y="1827"/>
                <a:ext cx="403" cy="254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  <p:grpSp>
          <p:nvGrpSpPr>
            <p:cNvPr id="41017" name="Group 45">
              <a:extLst>
                <a:ext uri="{FF2B5EF4-FFF2-40B4-BE49-F238E27FC236}">
                  <a16:creationId xmlns:a16="http://schemas.microsoft.com/office/drawing/2014/main" id="{8788D989-2220-F64E-B8BD-9FF7D79AF00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16" y="820"/>
              <a:ext cx="1589" cy="1480"/>
              <a:chOff x="2116" y="820"/>
              <a:chExt cx="1589" cy="1480"/>
            </a:xfrm>
          </p:grpSpPr>
          <p:sp>
            <p:nvSpPr>
              <p:cNvPr id="37934" name="Oval 46">
                <a:extLst>
                  <a:ext uri="{FF2B5EF4-FFF2-40B4-BE49-F238E27FC236}">
                    <a16:creationId xmlns:a16="http://schemas.microsoft.com/office/drawing/2014/main" id="{0EA54981-B8BC-2445-AD82-F92C90712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3" y="951"/>
                <a:ext cx="1361" cy="1130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7935" name="Oval 47">
                <a:extLst>
                  <a:ext uri="{FF2B5EF4-FFF2-40B4-BE49-F238E27FC236}">
                    <a16:creationId xmlns:a16="http://schemas.microsoft.com/office/drawing/2014/main" id="{87AA9571-AC43-454D-828E-695A362DA9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8" y="951"/>
                <a:ext cx="312" cy="167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7936" name="Oval 48">
                <a:extLst>
                  <a:ext uri="{FF2B5EF4-FFF2-40B4-BE49-F238E27FC236}">
                    <a16:creationId xmlns:a16="http://schemas.microsoft.com/office/drawing/2014/main" id="{3D267FDC-0063-814A-86FE-A4D78CB9C4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0" y="908"/>
                <a:ext cx="449" cy="298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7937" name="Oval 49">
                <a:extLst>
                  <a:ext uri="{FF2B5EF4-FFF2-40B4-BE49-F238E27FC236}">
                    <a16:creationId xmlns:a16="http://schemas.microsoft.com/office/drawing/2014/main" id="{586AFB54-9B2B-A844-B8C7-BB0473EBF5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09" y="820"/>
                <a:ext cx="540" cy="605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7938" name="Oval 50">
                <a:extLst>
                  <a:ext uri="{FF2B5EF4-FFF2-40B4-BE49-F238E27FC236}">
                    <a16:creationId xmlns:a16="http://schemas.microsoft.com/office/drawing/2014/main" id="{6E52FB2C-BDB5-0E4D-B39E-0BCD84006B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6" y="1083"/>
                <a:ext cx="996" cy="342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7939" name="Oval 51">
                <a:extLst>
                  <a:ext uri="{FF2B5EF4-FFF2-40B4-BE49-F238E27FC236}">
                    <a16:creationId xmlns:a16="http://schemas.microsoft.com/office/drawing/2014/main" id="{562446FA-7DE3-B04A-B36E-E85DB7CBE1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8" y="1608"/>
                <a:ext cx="540" cy="692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7940" name="Oval 52">
                <a:extLst>
                  <a:ext uri="{FF2B5EF4-FFF2-40B4-BE49-F238E27FC236}">
                    <a16:creationId xmlns:a16="http://schemas.microsoft.com/office/drawing/2014/main" id="{EBB8B09E-0E97-114A-A597-B338B6996E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02" y="1126"/>
                <a:ext cx="403" cy="38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7941" name="Oval 53">
                <a:extLst>
                  <a:ext uri="{FF2B5EF4-FFF2-40B4-BE49-F238E27FC236}">
                    <a16:creationId xmlns:a16="http://schemas.microsoft.com/office/drawing/2014/main" id="{3A41E864-5D82-954B-B1A7-99D5A65DEC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7" y="1301"/>
                <a:ext cx="266" cy="693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7942" name="Oval 54">
                <a:extLst>
                  <a:ext uri="{FF2B5EF4-FFF2-40B4-BE49-F238E27FC236}">
                    <a16:creationId xmlns:a16="http://schemas.microsoft.com/office/drawing/2014/main" id="{8F630D3F-6B35-AA4D-BA59-BDC4250B4D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48" y="1652"/>
                <a:ext cx="266" cy="254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7943" name="Oval 55">
                <a:extLst>
                  <a:ext uri="{FF2B5EF4-FFF2-40B4-BE49-F238E27FC236}">
                    <a16:creationId xmlns:a16="http://schemas.microsoft.com/office/drawing/2014/main" id="{F1039D89-9E59-E84C-99EE-087C8781E6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6" y="1827"/>
                <a:ext cx="265" cy="254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7944" name="Oval 56">
                <a:extLst>
                  <a:ext uri="{FF2B5EF4-FFF2-40B4-BE49-F238E27FC236}">
                    <a16:creationId xmlns:a16="http://schemas.microsoft.com/office/drawing/2014/main" id="{FA864140-56B1-0744-AABD-B355437217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5" y="1827"/>
                <a:ext cx="402" cy="254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</p:grpSp>
      <p:sp>
        <p:nvSpPr>
          <p:cNvPr id="37945" name="Rectangle 57">
            <a:extLst>
              <a:ext uri="{FF2B5EF4-FFF2-40B4-BE49-F238E27FC236}">
                <a16:creationId xmlns:a16="http://schemas.microsoft.com/office/drawing/2014/main" id="{BEAB0245-C7FD-2340-AFFF-ADF3AAD488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1600200"/>
            <a:ext cx="15700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AS 7018</a:t>
            </a:r>
          </a:p>
        </p:txBody>
      </p:sp>
      <p:sp>
        <p:nvSpPr>
          <p:cNvPr id="37946" name="Rectangle 58">
            <a:extLst>
              <a:ext uri="{FF2B5EF4-FFF2-40B4-BE49-F238E27FC236}">
                <a16:creationId xmlns:a16="http://schemas.microsoft.com/office/drawing/2014/main" id="{375F4B5C-D137-F542-AD8B-6596C86D58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2133600"/>
            <a:ext cx="857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AT&amp;T </a:t>
            </a:r>
          </a:p>
        </p:txBody>
      </p:sp>
      <p:sp>
        <p:nvSpPr>
          <p:cNvPr id="37947" name="Line 59">
            <a:extLst>
              <a:ext uri="{FF2B5EF4-FFF2-40B4-BE49-F238E27FC236}">
                <a16:creationId xmlns:a16="http://schemas.microsoft.com/office/drawing/2014/main" id="{8AC8316C-A3CF-E04E-88E6-BD534FDD7E70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0" y="2743200"/>
            <a:ext cx="914400" cy="381000"/>
          </a:xfrm>
          <a:prstGeom prst="line">
            <a:avLst/>
          </a:prstGeom>
          <a:noFill/>
          <a:ln w="57150" cmpd="thinThick">
            <a:solidFill>
              <a:srgbClr val="FF0033"/>
            </a:solidFill>
            <a:round/>
            <a:headEnd type="none" w="sm" len="sm"/>
            <a:tailEnd type="none" w="med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37948" name="Line 60">
            <a:extLst>
              <a:ext uri="{FF2B5EF4-FFF2-40B4-BE49-F238E27FC236}">
                <a16:creationId xmlns:a16="http://schemas.microsoft.com/office/drawing/2014/main" id="{204C34CC-584D-D945-A961-BC6CBDBFB3E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62200" y="2743200"/>
            <a:ext cx="1066800" cy="152400"/>
          </a:xfrm>
          <a:prstGeom prst="line">
            <a:avLst/>
          </a:prstGeom>
          <a:noFill/>
          <a:ln w="57150" cmpd="thinThick">
            <a:solidFill>
              <a:srgbClr val="FF0033"/>
            </a:solidFill>
            <a:round/>
            <a:headEnd type="none" w="sm" len="sm"/>
            <a:tailEnd type="none" w="med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grpSp>
        <p:nvGrpSpPr>
          <p:cNvPr id="40973" name="Group 61">
            <a:extLst>
              <a:ext uri="{FF2B5EF4-FFF2-40B4-BE49-F238E27FC236}">
                <a16:creationId xmlns:a16="http://schemas.microsoft.com/office/drawing/2014/main" id="{75A93663-8283-9A40-825D-55F4B4C9FFC2}"/>
              </a:ext>
            </a:extLst>
          </p:cNvPr>
          <p:cNvGrpSpPr>
            <a:grpSpLocks/>
          </p:cNvGrpSpPr>
          <p:nvPr/>
        </p:nvGrpSpPr>
        <p:grpSpPr bwMode="auto">
          <a:xfrm>
            <a:off x="6557963" y="2520950"/>
            <a:ext cx="2578100" cy="1282700"/>
            <a:chOff x="4131" y="1588"/>
            <a:chExt cx="1624" cy="808"/>
          </a:xfrm>
        </p:grpSpPr>
        <p:grpSp>
          <p:nvGrpSpPr>
            <p:cNvPr id="40992" name="Group 62">
              <a:extLst>
                <a:ext uri="{FF2B5EF4-FFF2-40B4-BE49-F238E27FC236}">
                  <a16:creationId xmlns:a16="http://schemas.microsoft.com/office/drawing/2014/main" id="{26CEBE2A-F2CE-794E-8419-FE4837BDC1F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66" y="1588"/>
              <a:ext cx="1589" cy="808"/>
              <a:chOff x="4166" y="1588"/>
              <a:chExt cx="1589" cy="808"/>
            </a:xfrm>
          </p:grpSpPr>
          <p:sp>
            <p:nvSpPr>
              <p:cNvPr id="37951" name="Oval 63">
                <a:extLst>
                  <a:ext uri="{FF2B5EF4-FFF2-40B4-BE49-F238E27FC236}">
                    <a16:creationId xmlns:a16="http://schemas.microsoft.com/office/drawing/2014/main" id="{2EBF6646-0935-044B-87F1-907F6BEEE2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02" y="1660"/>
                <a:ext cx="1362" cy="61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7952" name="Oval 64">
                <a:extLst>
                  <a:ext uri="{FF2B5EF4-FFF2-40B4-BE49-F238E27FC236}">
                    <a16:creationId xmlns:a16="http://schemas.microsoft.com/office/drawing/2014/main" id="{99EB8493-87A6-134E-9565-8C6110EBDB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48" y="1660"/>
                <a:ext cx="312" cy="88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7953" name="Oval 65">
                <a:extLst>
                  <a:ext uri="{FF2B5EF4-FFF2-40B4-BE49-F238E27FC236}">
                    <a16:creationId xmlns:a16="http://schemas.microsoft.com/office/drawing/2014/main" id="{E627F4D6-C03D-6247-BEF5-C4880A19A0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70" y="1636"/>
                <a:ext cx="448" cy="16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7954" name="Oval 66">
                <a:extLst>
                  <a:ext uri="{FF2B5EF4-FFF2-40B4-BE49-F238E27FC236}">
                    <a16:creationId xmlns:a16="http://schemas.microsoft.com/office/drawing/2014/main" id="{DCACC36E-0C89-3B4A-807D-6996616A6F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59" y="1588"/>
                <a:ext cx="540" cy="328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7955" name="Oval 67">
                <a:extLst>
                  <a:ext uri="{FF2B5EF4-FFF2-40B4-BE49-F238E27FC236}">
                    <a16:creationId xmlns:a16="http://schemas.microsoft.com/office/drawing/2014/main" id="{152A367E-D04A-0A49-830F-18945266CC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6" y="1732"/>
                <a:ext cx="996" cy="184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7956" name="Oval 68">
                <a:extLst>
                  <a:ext uri="{FF2B5EF4-FFF2-40B4-BE49-F238E27FC236}">
                    <a16:creationId xmlns:a16="http://schemas.microsoft.com/office/drawing/2014/main" id="{7A686DCF-5892-424B-9336-C87029487E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68" y="2020"/>
                <a:ext cx="539" cy="37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7957" name="Oval 69">
                <a:extLst>
                  <a:ext uri="{FF2B5EF4-FFF2-40B4-BE49-F238E27FC236}">
                    <a16:creationId xmlns:a16="http://schemas.microsoft.com/office/drawing/2014/main" id="{A6143E85-FE03-9045-9AC4-56EA4BB7AA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52" y="1756"/>
                <a:ext cx="403" cy="208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7958" name="Oval 70">
                <a:extLst>
                  <a:ext uri="{FF2B5EF4-FFF2-40B4-BE49-F238E27FC236}">
                    <a16:creationId xmlns:a16="http://schemas.microsoft.com/office/drawing/2014/main" id="{3B87CE94-F5C3-BC44-84EE-6FE92FFDAB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7" y="1852"/>
                <a:ext cx="266" cy="37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7959" name="Oval 71">
                <a:extLst>
                  <a:ext uri="{FF2B5EF4-FFF2-40B4-BE49-F238E27FC236}">
                    <a16:creationId xmlns:a16="http://schemas.microsoft.com/office/drawing/2014/main" id="{A1CE019B-E07B-AB4F-B5E9-ED9F3D940F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98" y="2044"/>
                <a:ext cx="266" cy="13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7960" name="Oval 72">
                <a:extLst>
                  <a:ext uri="{FF2B5EF4-FFF2-40B4-BE49-F238E27FC236}">
                    <a16:creationId xmlns:a16="http://schemas.microsoft.com/office/drawing/2014/main" id="{12DD566D-F830-BE46-A3A2-3D9BAE69B1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5" y="2140"/>
                <a:ext cx="266" cy="13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7961" name="Oval 73">
                <a:extLst>
                  <a:ext uri="{FF2B5EF4-FFF2-40B4-BE49-F238E27FC236}">
                    <a16:creationId xmlns:a16="http://schemas.microsoft.com/office/drawing/2014/main" id="{6CFDE354-8050-1044-ABFC-A201382EC5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4" y="2140"/>
                <a:ext cx="403" cy="13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  <p:grpSp>
          <p:nvGrpSpPr>
            <p:cNvPr id="40993" name="Group 74">
              <a:extLst>
                <a:ext uri="{FF2B5EF4-FFF2-40B4-BE49-F238E27FC236}">
                  <a16:creationId xmlns:a16="http://schemas.microsoft.com/office/drawing/2014/main" id="{3343431A-F0D8-8C4E-BDA1-93F3A49FB10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31" y="1588"/>
              <a:ext cx="1589" cy="808"/>
              <a:chOff x="4131" y="1588"/>
              <a:chExt cx="1589" cy="808"/>
            </a:xfrm>
          </p:grpSpPr>
          <p:sp>
            <p:nvSpPr>
              <p:cNvPr id="37963" name="Oval 75">
                <a:extLst>
                  <a:ext uri="{FF2B5EF4-FFF2-40B4-BE49-F238E27FC236}">
                    <a16:creationId xmlns:a16="http://schemas.microsoft.com/office/drawing/2014/main" id="{A87481F4-B918-BB41-A461-7DD3F04398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68" y="1660"/>
                <a:ext cx="1361" cy="61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7964" name="Oval 76">
                <a:extLst>
                  <a:ext uri="{FF2B5EF4-FFF2-40B4-BE49-F238E27FC236}">
                    <a16:creationId xmlns:a16="http://schemas.microsoft.com/office/drawing/2014/main" id="{493EA2FD-F7EB-AD4B-AFB0-43E9DC9360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3" y="1660"/>
                <a:ext cx="312" cy="88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7965" name="Oval 77">
                <a:extLst>
                  <a:ext uri="{FF2B5EF4-FFF2-40B4-BE49-F238E27FC236}">
                    <a16:creationId xmlns:a16="http://schemas.microsoft.com/office/drawing/2014/main" id="{7BCC2409-5345-1242-BCFB-D4EDA9B0DB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35" y="1636"/>
                <a:ext cx="449" cy="160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7966" name="Oval 78">
                <a:extLst>
                  <a:ext uri="{FF2B5EF4-FFF2-40B4-BE49-F238E27FC236}">
                    <a16:creationId xmlns:a16="http://schemas.microsoft.com/office/drawing/2014/main" id="{C6A61A30-7B7B-0145-A5ED-9A7ED5DD42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24" y="1588"/>
                <a:ext cx="540" cy="328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7967" name="Oval 79">
                <a:extLst>
                  <a:ext uri="{FF2B5EF4-FFF2-40B4-BE49-F238E27FC236}">
                    <a16:creationId xmlns:a16="http://schemas.microsoft.com/office/drawing/2014/main" id="{E12D7747-E387-0644-9DE4-2AD656088D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31" y="1732"/>
                <a:ext cx="996" cy="184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7968" name="Oval 80">
                <a:extLst>
                  <a:ext uri="{FF2B5EF4-FFF2-40B4-BE49-F238E27FC236}">
                    <a16:creationId xmlns:a16="http://schemas.microsoft.com/office/drawing/2014/main" id="{CC893A62-1A1B-C844-9A2E-D5DC4D3B8D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33" y="2020"/>
                <a:ext cx="540" cy="37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7969" name="Oval 81">
                <a:extLst>
                  <a:ext uri="{FF2B5EF4-FFF2-40B4-BE49-F238E27FC236}">
                    <a16:creationId xmlns:a16="http://schemas.microsoft.com/office/drawing/2014/main" id="{C461B49E-E1F0-8D4F-9941-61B489E5FD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17" y="1756"/>
                <a:ext cx="403" cy="208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7970" name="Oval 82">
                <a:extLst>
                  <a:ext uri="{FF2B5EF4-FFF2-40B4-BE49-F238E27FC236}">
                    <a16:creationId xmlns:a16="http://schemas.microsoft.com/office/drawing/2014/main" id="{B69EDCE1-794B-E444-BA45-49EA36ADC3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2" y="1852"/>
                <a:ext cx="266" cy="37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7971" name="Oval 83">
                <a:extLst>
                  <a:ext uri="{FF2B5EF4-FFF2-40B4-BE49-F238E27FC236}">
                    <a16:creationId xmlns:a16="http://schemas.microsoft.com/office/drawing/2014/main" id="{F741844D-E000-CC46-8C94-F622AF3988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63" y="2044"/>
                <a:ext cx="266" cy="13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7972" name="Oval 84">
                <a:extLst>
                  <a:ext uri="{FF2B5EF4-FFF2-40B4-BE49-F238E27FC236}">
                    <a16:creationId xmlns:a16="http://schemas.microsoft.com/office/drawing/2014/main" id="{6E4D2BA6-B7E5-914D-AA18-D0471CAB15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1" y="2140"/>
                <a:ext cx="265" cy="13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7973" name="Oval 85">
                <a:extLst>
                  <a:ext uri="{FF2B5EF4-FFF2-40B4-BE49-F238E27FC236}">
                    <a16:creationId xmlns:a16="http://schemas.microsoft.com/office/drawing/2014/main" id="{84A5ECBE-6986-5A40-9CEA-B27B1658DC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0" y="2140"/>
                <a:ext cx="402" cy="13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</p:grpSp>
      <p:sp>
        <p:nvSpPr>
          <p:cNvPr id="37974" name="Rectangle 86">
            <a:extLst>
              <a:ext uri="{FF2B5EF4-FFF2-40B4-BE49-F238E27FC236}">
                <a16:creationId xmlns:a16="http://schemas.microsoft.com/office/drawing/2014/main" id="{351C56BB-BF83-274F-A988-D125818BDE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2514600"/>
            <a:ext cx="17684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AS 12654</a:t>
            </a:r>
          </a:p>
        </p:txBody>
      </p:sp>
      <p:sp>
        <p:nvSpPr>
          <p:cNvPr id="37975" name="Rectangle 87">
            <a:extLst>
              <a:ext uri="{FF2B5EF4-FFF2-40B4-BE49-F238E27FC236}">
                <a16:creationId xmlns:a16="http://schemas.microsoft.com/office/drawing/2014/main" id="{316BAB77-9418-984D-95EB-58ACCD56DC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3048000"/>
            <a:ext cx="116998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RIPE NCC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RIS project </a:t>
            </a:r>
          </a:p>
        </p:txBody>
      </p:sp>
      <p:pic>
        <p:nvPicPr>
          <p:cNvPr id="37976" name="Picture 88">
            <a:extLst>
              <a:ext uri="{FF2B5EF4-FFF2-40B4-BE49-F238E27FC236}">
                <a16:creationId xmlns:a16="http://schemas.microsoft.com/office/drawing/2014/main" id="{0BD82054-0F83-B949-892A-58169B6BF542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638" y="2782888"/>
            <a:ext cx="547687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7977" name="Picture 89">
            <a:extLst>
              <a:ext uri="{FF2B5EF4-FFF2-40B4-BE49-F238E27FC236}">
                <a16:creationId xmlns:a16="http://schemas.microsoft.com/office/drawing/2014/main" id="{11E3F089-9194-354B-A6ED-DA205BF4DAFA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438" y="3087688"/>
            <a:ext cx="547687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7978" name="Picture 90">
            <a:extLst>
              <a:ext uri="{FF2B5EF4-FFF2-40B4-BE49-F238E27FC236}">
                <a16:creationId xmlns:a16="http://schemas.microsoft.com/office/drawing/2014/main" id="{5B999970-A4DA-8244-893E-00687F6D9040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038" y="2554288"/>
            <a:ext cx="547687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7979" name="Picture 91">
            <a:extLst>
              <a:ext uri="{FF2B5EF4-FFF2-40B4-BE49-F238E27FC236}">
                <a16:creationId xmlns:a16="http://schemas.microsoft.com/office/drawing/2014/main" id="{F6A2CA7A-6378-B340-BE98-B0657541A1F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238" y="2554288"/>
            <a:ext cx="547687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7981" name="Line 93">
            <a:extLst>
              <a:ext uri="{FF2B5EF4-FFF2-40B4-BE49-F238E27FC236}">
                <a16:creationId xmlns:a16="http://schemas.microsoft.com/office/drawing/2014/main" id="{6D6305AD-B96A-B742-9607-DE076D50C559}"/>
              </a:ext>
            </a:extLst>
          </p:cNvPr>
          <p:cNvSpPr>
            <a:spLocks noChangeShapeType="1"/>
          </p:cNvSpPr>
          <p:nvPr/>
        </p:nvSpPr>
        <p:spPr bwMode="auto">
          <a:xfrm>
            <a:off x="3962400" y="2743200"/>
            <a:ext cx="1295400" cy="0"/>
          </a:xfrm>
          <a:prstGeom prst="line">
            <a:avLst/>
          </a:prstGeom>
          <a:noFill/>
          <a:ln w="76200" cmpd="tri">
            <a:solidFill>
              <a:srgbClr val="FF0033"/>
            </a:solidFill>
            <a:round/>
            <a:headEnd type="none" w="sm" len="sm"/>
            <a:tailEnd type="none" w="med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37982" name="Line 94">
            <a:extLst>
              <a:ext uri="{FF2B5EF4-FFF2-40B4-BE49-F238E27FC236}">
                <a16:creationId xmlns:a16="http://schemas.microsoft.com/office/drawing/2014/main" id="{58687C14-4C88-814E-9866-F51527A257F9}"/>
              </a:ext>
            </a:extLst>
          </p:cNvPr>
          <p:cNvSpPr>
            <a:spLocks noChangeShapeType="1"/>
          </p:cNvSpPr>
          <p:nvPr/>
        </p:nvSpPr>
        <p:spPr bwMode="auto">
          <a:xfrm>
            <a:off x="2438400" y="1981200"/>
            <a:ext cx="76200" cy="76200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37983" name="Rectangle 95">
            <a:extLst>
              <a:ext uri="{FF2B5EF4-FFF2-40B4-BE49-F238E27FC236}">
                <a16:creationId xmlns:a16="http://schemas.microsoft.com/office/drawing/2014/main" id="{F8EA585D-CEAC-DD42-88A8-BCB99D96BF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1524000"/>
            <a:ext cx="1936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12.125.133.90</a:t>
            </a:r>
          </a:p>
        </p:txBody>
      </p:sp>
      <p:sp>
        <p:nvSpPr>
          <p:cNvPr id="37984" name="Rectangle 96">
            <a:extLst>
              <a:ext uri="{FF2B5EF4-FFF2-40B4-BE49-F238E27FC236}">
                <a16:creationId xmlns:a16="http://schemas.microsoft.com/office/drawing/2014/main" id="{491DF3E8-01C5-6B41-8F0D-56608AA8D7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4038600"/>
            <a:ext cx="2551113" cy="581025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135.207.0.0/16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Next  Hop = 12.127.0.121</a:t>
            </a:r>
          </a:p>
        </p:txBody>
      </p:sp>
      <p:sp>
        <p:nvSpPr>
          <p:cNvPr id="37985" name="Line 97">
            <a:extLst>
              <a:ext uri="{FF2B5EF4-FFF2-40B4-BE49-F238E27FC236}">
                <a16:creationId xmlns:a16="http://schemas.microsoft.com/office/drawing/2014/main" id="{AE395402-69A4-3342-9B97-CA220E070AC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91200" y="1828800"/>
            <a:ext cx="685800" cy="83820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37986" name="Rectangle 98">
            <a:extLst>
              <a:ext uri="{FF2B5EF4-FFF2-40B4-BE49-F238E27FC236}">
                <a16:creationId xmlns:a16="http://schemas.microsoft.com/office/drawing/2014/main" id="{B1FF87F3-C5C9-AE42-AB33-729B0BB20E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1431925"/>
            <a:ext cx="1784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12.127.0.121</a:t>
            </a:r>
          </a:p>
        </p:txBody>
      </p:sp>
      <p:sp>
        <p:nvSpPr>
          <p:cNvPr id="37987" name="Line 99">
            <a:extLst>
              <a:ext uri="{FF2B5EF4-FFF2-40B4-BE49-F238E27FC236}">
                <a16:creationId xmlns:a16="http://schemas.microsoft.com/office/drawing/2014/main" id="{7B307CD6-DE38-BB41-BADB-D271AB6017AA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1800" y="3200400"/>
            <a:ext cx="0" cy="838200"/>
          </a:xfrm>
          <a:prstGeom prst="line">
            <a:avLst/>
          </a:prstGeom>
          <a:noFill/>
          <a:ln w="12700">
            <a:solidFill>
              <a:schemeClr val="tx1"/>
            </a:solidFill>
            <a:prstDash val="lgDash"/>
            <a:round/>
            <a:headEnd type="stealth" w="med" len="lg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37988" name="Line 100">
            <a:extLst>
              <a:ext uri="{FF2B5EF4-FFF2-40B4-BE49-F238E27FC236}">
                <a16:creationId xmlns:a16="http://schemas.microsoft.com/office/drawing/2014/main" id="{44C20931-B7F5-2E4A-8549-247EC4B7AA15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2200" y="3200400"/>
            <a:ext cx="0" cy="990600"/>
          </a:xfrm>
          <a:prstGeom prst="line">
            <a:avLst/>
          </a:prstGeom>
          <a:noFill/>
          <a:ln w="12700">
            <a:solidFill>
              <a:schemeClr val="tx1"/>
            </a:solidFill>
            <a:prstDash val="lgDash"/>
            <a:round/>
            <a:headEnd type="stealth" w="med" len="lg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37989" name="Line 101">
            <a:extLst>
              <a:ext uri="{FF2B5EF4-FFF2-40B4-BE49-F238E27FC236}">
                <a16:creationId xmlns:a16="http://schemas.microsoft.com/office/drawing/2014/main" id="{49D53562-CF42-0646-8472-13E408CD732E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0" y="2971800"/>
            <a:ext cx="0" cy="1066800"/>
          </a:xfrm>
          <a:prstGeom prst="line">
            <a:avLst/>
          </a:prstGeom>
          <a:noFill/>
          <a:ln w="12700">
            <a:solidFill>
              <a:schemeClr val="tx1"/>
            </a:solidFill>
            <a:prstDash val="lgDash"/>
            <a:round/>
            <a:headEnd type="stealth" w="med" len="lg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37991" name="AutoShape 103">
            <a:extLst>
              <a:ext uri="{FF2B5EF4-FFF2-40B4-BE49-F238E27FC236}">
                <a16:creationId xmlns:a16="http://schemas.microsoft.com/office/drawing/2014/main" id="{4A60DA9D-5DC3-9842-A114-DE1DA7A7CC72}"/>
              </a:ext>
            </a:extLst>
          </p:cNvPr>
          <p:cNvSpPr>
            <a:spLocks noChangeArrowheads="1"/>
          </p:cNvSpPr>
          <p:nvPr/>
        </p:nvSpPr>
        <p:spPr bwMode="auto">
          <a:xfrm rot="-424274">
            <a:off x="2743200" y="2895600"/>
            <a:ext cx="533400" cy="228600"/>
          </a:xfrm>
          <a:prstGeom prst="rightArrow">
            <a:avLst>
              <a:gd name="adj1" fmla="val 50000"/>
              <a:gd name="adj2" fmla="val 58333"/>
            </a:avLst>
          </a:prstGeom>
          <a:noFill/>
          <a:ln w="57150">
            <a:solidFill>
              <a:srgbClr val="FF66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37993" name="AutoShape 105">
            <a:extLst>
              <a:ext uri="{FF2B5EF4-FFF2-40B4-BE49-F238E27FC236}">
                <a16:creationId xmlns:a16="http://schemas.microsoft.com/office/drawing/2014/main" id="{06A87288-4C50-1F43-AE52-7CDE6723FA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2819400"/>
            <a:ext cx="533400" cy="228600"/>
          </a:xfrm>
          <a:prstGeom prst="rightArrow">
            <a:avLst>
              <a:gd name="adj1" fmla="val 50000"/>
              <a:gd name="adj2" fmla="val 58333"/>
            </a:avLst>
          </a:prstGeom>
          <a:noFill/>
          <a:ln w="57150">
            <a:solidFill>
              <a:srgbClr val="FF66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37994" name="AutoShape 106">
            <a:extLst>
              <a:ext uri="{FF2B5EF4-FFF2-40B4-BE49-F238E27FC236}">
                <a16:creationId xmlns:a16="http://schemas.microsoft.com/office/drawing/2014/main" id="{7BBAB966-7A1D-C045-970A-0D14E184179E}"/>
              </a:ext>
            </a:extLst>
          </p:cNvPr>
          <p:cNvSpPr>
            <a:spLocks noChangeArrowheads="1"/>
          </p:cNvSpPr>
          <p:nvPr/>
        </p:nvSpPr>
        <p:spPr bwMode="auto">
          <a:xfrm rot="-19964282">
            <a:off x="5943600" y="3048000"/>
            <a:ext cx="533400" cy="228600"/>
          </a:xfrm>
          <a:prstGeom prst="rightArrow">
            <a:avLst>
              <a:gd name="adj1" fmla="val 50000"/>
              <a:gd name="adj2" fmla="val 58333"/>
            </a:avLst>
          </a:prstGeom>
          <a:noFill/>
          <a:ln w="57150">
            <a:solidFill>
              <a:srgbClr val="FF66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8140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lide Number Placeholder 4">
            <a:extLst>
              <a:ext uri="{FF2B5EF4-FFF2-40B4-BE49-F238E27FC236}">
                <a16:creationId xmlns:a16="http://schemas.microsoft.com/office/drawing/2014/main" id="{C9EE2261-4471-4E45-BBF8-3B87F3EF0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E9C654-6790-3544-B47C-ACAA172E2A75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15154" name="Text Box 82">
            <a:extLst>
              <a:ext uri="{FF2B5EF4-FFF2-40B4-BE49-F238E27FC236}">
                <a16:creationId xmlns:a16="http://schemas.microsoft.com/office/drawing/2014/main" id="{927D4BA9-1AD6-3F45-8EB8-EE232AE44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4724400"/>
            <a:ext cx="2743200" cy="396875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Forwarding Table</a:t>
            </a:r>
          </a:p>
        </p:txBody>
      </p:sp>
      <p:sp>
        <p:nvSpPr>
          <p:cNvPr id="515153" name="Text Box 81">
            <a:extLst>
              <a:ext uri="{FF2B5EF4-FFF2-40B4-BE49-F238E27FC236}">
                <a16:creationId xmlns:a16="http://schemas.microsoft.com/office/drawing/2014/main" id="{F034F9FD-0587-8E4A-A32A-E257ED0A8D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581400"/>
            <a:ext cx="2743200" cy="396875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Forwarding Table</a:t>
            </a:r>
          </a:p>
        </p:txBody>
      </p:sp>
      <p:sp>
        <p:nvSpPr>
          <p:cNvPr id="515074" name="AutoShape 2">
            <a:extLst>
              <a:ext uri="{FF2B5EF4-FFF2-40B4-BE49-F238E27FC236}">
                <a16:creationId xmlns:a16="http://schemas.microsoft.com/office/drawing/2014/main" id="{F6AD77FA-396C-DC44-B7D9-D46E6FE40D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1905000"/>
            <a:ext cx="2743200" cy="1524000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9525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515075" name="AutoShape 3">
            <a:extLst>
              <a:ext uri="{FF2B5EF4-FFF2-40B4-BE49-F238E27FC236}">
                <a16:creationId xmlns:a16="http://schemas.microsoft.com/office/drawing/2014/main" id="{629BEAA9-C7A8-354A-9A40-FFBA534E64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905000"/>
            <a:ext cx="5562600" cy="1371600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9525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515076" name="Rectangle 4">
            <a:extLst>
              <a:ext uri="{FF2B5EF4-FFF2-40B4-BE49-F238E27FC236}">
                <a16:creationId xmlns:a16="http://schemas.microsoft.com/office/drawing/2014/main" id="{02B8B7A4-7F4A-494D-B9B9-2E1E039D09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6868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 sz="3200" dirty="0">
                <a:ea typeface="宋体" charset="0"/>
                <a:cs typeface="宋体" charset="0"/>
              </a:rPr>
              <a:t>Join EGP with IGP For Connectivity</a:t>
            </a:r>
          </a:p>
        </p:txBody>
      </p:sp>
      <p:sp>
        <p:nvSpPr>
          <p:cNvPr id="515077" name="Text Box 5">
            <a:extLst>
              <a:ext uri="{FF2B5EF4-FFF2-40B4-BE49-F238E27FC236}">
                <a16:creationId xmlns:a16="http://schemas.microsoft.com/office/drawing/2014/main" id="{83018612-FA5F-1C40-9586-B48C435764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2819400"/>
            <a:ext cx="946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AS 1</a:t>
            </a:r>
          </a:p>
        </p:txBody>
      </p:sp>
      <p:sp>
        <p:nvSpPr>
          <p:cNvPr id="515078" name="Text Box 6">
            <a:extLst>
              <a:ext uri="{FF2B5EF4-FFF2-40B4-BE49-F238E27FC236}">
                <a16:creationId xmlns:a16="http://schemas.microsoft.com/office/drawing/2014/main" id="{CFC8B835-065F-BA46-A178-83EF540BF7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7850" y="2819400"/>
            <a:ext cx="946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AS 2</a:t>
            </a:r>
          </a:p>
        </p:txBody>
      </p:sp>
      <p:sp>
        <p:nvSpPr>
          <p:cNvPr id="515079" name="Line 7">
            <a:extLst>
              <a:ext uri="{FF2B5EF4-FFF2-40B4-BE49-F238E27FC236}">
                <a16:creationId xmlns:a16="http://schemas.microsoft.com/office/drawing/2014/main" id="{312A0BA6-40F8-5447-82A5-18815D3B0F2C}"/>
              </a:ext>
            </a:extLst>
          </p:cNvPr>
          <p:cNvSpPr>
            <a:spLocks noChangeShapeType="1"/>
          </p:cNvSpPr>
          <p:nvPr/>
        </p:nvSpPr>
        <p:spPr bwMode="auto">
          <a:xfrm>
            <a:off x="5334000" y="2514600"/>
            <a:ext cx="1828800" cy="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pic>
        <p:nvPicPr>
          <p:cNvPr id="515080" name="Picture 8">
            <a:extLst>
              <a:ext uri="{FF2B5EF4-FFF2-40B4-BE49-F238E27FC236}">
                <a16:creationId xmlns:a16="http://schemas.microsoft.com/office/drawing/2014/main" id="{9792BC72-2145-4D46-B299-97888EBCE2B6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133600"/>
            <a:ext cx="850900" cy="70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5081" name="Picture 9">
            <a:extLst>
              <a:ext uri="{FF2B5EF4-FFF2-40B4-BE49-F238E27FC236}">
                <a16:creationId xmlns:a16="http://schemas.microsoft.com/office/drawing/2014/main" id="{A0309205-105F-7D42-AFA7-EABCA8A66E0A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209800"/>
            <a:ext cx="850900" cy="70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15082" name="Text Box 10">
            <a:extLst>
              <a:ext uri="{FF2B5EF4-FFF2-40B4-BE49-F238E27FC236}">
                <a16:creationId xmlns:a16="http://schemas.microsoft.com/office/drawing/2014/main" id="{7FF18AFC-077F-0D4E-9E4B-CA33B3AEF1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2971800"/>
            <a:ext cx="1295400" cy="3968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192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.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0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.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2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.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1</a:t>
            </a:r>
          </a:p>
        </p:txBody>
      </p:sp>
      <p:sp>
        <p:nvSpPr>
          <p:cNvPr id="515083" name="AutoShape 11">
            <a:extLst>
              <a:ext uri="{FF2B5EF4-FFF2-40B4-BE49-F238E27FC236}">
                <a16:creationId xmlns:a16="http://schemas.microsoft.com/office/drawing/2014/main" id="{9BFBD1F0-8C75-4D4B-AB1F-39BD4E99A7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2590800"/>
            <a:ext cx="304800" cy="381000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515084" name="Text Box 12">
            <a:extLst>
              <a:ext uri="{FF2B5EF4-FFF2-40B4-BE49-F238E27FC236}">
                <a16:creationId xmlns:a16="http://schemas.microsoft.com/office/drawing/2014/main" id="{DAFA6020-B5FF-A84F-8D8E-463134AE32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1752600"/>
            <a:ext cx="1920875" cy="39687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135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.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207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.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0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.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0/16</a:t>
            </a:r>
          </a:p>
        </p:txBody>
      </p:sp>
      <p:sp>
        <p:nvSpPr>
          <p:cNvPr id="515085" name="Text Box 13">
            <a:extLst>
              <a:ext uri="{FF2B5EF4-FFF2-40B4-BE49-F238E27FC236}">
                <a16:creationId xmlns:a16="http://schemas.microsoft.com/office/drawing/2014/main" id="{EC9C72D0-ACE1-114B-8935-3172695D7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2743200"/>
            <a:ext cx="1463675" cy="4000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10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.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10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.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10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.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10</a:t>
            </a:r>
          </a:p>
        </p:txBody>
      </p:sp>
      <p:sp>
        <p:nvSpPr>
          <p:cNvPr id="515087" name="Line 15">
            <a:extLst>
              <a:ext uri="{FF2B5EF4-FFF2-40B4-BE49-F238E27FC236}">
                <a16:creationId xmlns:a16="http://schemas.microsoft.com/office/drawing/2014/main" id="{067E9481-DBA0-4947-806D-560DA204DCFF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2514600"/>
            <a:ext cx="1828800" cy="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pic>
        <p:nvPicPr>
          <p:cNvPr id="515088" name="Picture 16">
            <a:extLst>
              <a:ext uri="{FF2B5EF4-FFF2-40B4-BE49-F238E27FC236}">
                <a16:creationId xmlns:a16="http://schemas.microsoft.com/office/drawing/2014/main" id="{639F611B-FE7D-4542-838D-BFDC569D9A00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133600"/>
            <a:ext cx="850900" cy="70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15089" name="Freeform 17">
            <a:extLst>
              <a:ext uri="{FF2B5EF4-FFF2-40B4-BE49-F238E27FC236}">
                <a16:creationId xmlns:a16="http://schemas.microsoft.com/office/drawing/2014/main" id="{A8AD5977-9E21-1F40-92CA-738B768849BD}"/>
              </a:ext>
            </a:extLst>
          </p:cNvPr>
          <p:cNvSpPr>
            <a:spLocks/>
          </p:cNvSpPr>
          <p:nvPr/>
        </p:nvSpPr>
        <p:spPr bwMode="auto">
          <a:xfrm>
            <a:off x="3581400" y="1955800"/>
            <a:ext cx="1371600" cy="1066800"/>
          </a:xfrm>
          <a:custGeom>
            <a:avLst/>
            <a:gdLst>
              <a:gd name="T0" fmla="*/ 0 w 864"/>
              <a:gd name="T1" fmla="*/ 406400 h 672"/>
              <a:gd name="T2" fmla="*/ 304800 w 864"/>
              <a:gd name="T3" fmla="*/ 330200 h 672"/>
              <a:gd name="T4" fmla="*/ 381000 w 864"/>
              <a:gd name="T5" fmla="*/ 101600 h 672"/>
              <a:gd name="T6" fmla="*/ 838200 w 864"/>
              <a:gd name="T7" fmla="*/ 939800 h 672"/>
              <a:gd name="T8" fmla="*/ 838200 w 864"/>
              <a:gd name="T9" fmla="*/ 863600 h 672"/>
              <a:gd name="T10" fmla="*/ 1371600 w 864"/>
              <a:gd name="T11" fmla="*/ 482600 h 67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64" h="672">
                <a:moveTo>
                  <a:pt x="0" y="256"/>
                </a:moveTo>
                <a:cubicBezTo>
                  <a:pt x="76" y="248"/>
                  <a:pt x="152" y="240"/>
                  <a:pt x="192" y="208"/>
                </a:cubicBezTo>
                <a:cubicBezTo>
                  <a:pt x="232" y="176"/>
                  <a:pt x="184" y="0"/>
                  <a:pt x="240" y="64"/>
                </a:cubicBezTo>
                <a:cubicBezTo>
                  <a:pt x="296" y="128"/>
                  <a:pt x="480" y="512"/>
                  <a:pt x="528" y="592"/>
                </a:cubicBezTo>
                <a:cubicBezTo>
                  <a:pt x="576" y="672"/>
                  <a:pt x="472" y="592"/>
                  <a:pt x="528" y="544"/>
                </a:cubicBezTo>
                <a:cubicBezTo>
                  <a:pt x="584" y="496"/>
                  <a:pt x="808" y="344"/>
                  <a:pt x="864" y="304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15098" name="Picture 26">
            <a:extLst>
              <a:ext uri="{FF2B5EF4-FFF2-40B4-BE49-F238E27FC236}">
                <a16:creationId xmlns:a16="http://schemas.microsoft.com/office/drawing/2014/main" id="{465EDCE6-2E6C-744C-A1BD-F9C3F32B2A1B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057400"/>
            <a:ext cx="850900" cy="70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15086" name="AutoShape 14">
            <a:extLst>
              <a:ext uri="{FF2B5EF4-FFF2-40B4-BE49-F238E27FC236}">
                <a16:creationId xmlns:a16="http://schemas.microsoft.com/office/drawing/2014/main" id="{B8290DD9-F3E6-E14F-BE0C-5AF9203B64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438400"/>
            <a:ext cx="304800" cy="381000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grpSp>
        <p:nvGrpSpPr>
          <p:cNvPr id="43029" name="Group 61">
            <a:extLst>
              <a:ext uri="{FF2B5EF4-FFF2-40B4-BE49-F238E27FC236}">
                <a16:creationId xmlns:a16="http://schemas.microsoft.com/office/drawing/2014/main" id="{B26D671D-E6AD-1547-8A48-FC646F0CBFE0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5334000"/>
            <a:ext cx="3429000" cy="1295400"/>
            <a:chOff x="192" y="3360"/>
            <a:chExt cx="2160" cy="816"/>
          </a:xfrm>
        </p:grpSpPr>
        <p:sp>
          <p:nvSpPr>
            <p:cNvPr id="515108" name="Text Box 36">
              <a:extLst>
                <a:ext uri="{FF2B5EF4-FFF2-40B4-BE49-F238E27FC236}">
                  <a16:creationId xmlns:a16="http://schemas.microsoft.com/office/drawing/2014/main" id="{ADC4469F-D883-7E48-BC23-F88EBC7523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6" y="3360"/>
              <a:ext cx="576" cy="288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charset="0"/>
                  <a:ea typeface="宋体" charset="0"/>
                  <a:cs typeface="宋体" charset="0"/>
                </a:rPr>
                <a:t>EGP</a:t>
              </a:r>
            </a:p>
          </p:txBody>
        </p:sp>
        <p:sp>
          <p:nvSpPr>
            <p:cNvPr id="515101" name="Rectangle 29">
              <a:extLst>
                <a:ext uri="{FF2B5EF4-FFF2-40B4-BE49-F238E27FC236}">
                  <a16:creationId xmlns:a16="http://schemas.microsoft.com/office/drawing/2014/main" id="{9EA31576-84CB-EB4F-A4CB-1DFB70B456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" y="3600"/>
              <a:ext cx="1920" cy="57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515102" name="Text Box 30">
              <a:extLst>
                <a:ext uri="{FF2B5EF4-FFF2-40B4-BE49-F238E27FC236}">
                  <a16:creationId xmlns:a16="http://schemas.microsoft.com/office/drawing/2014/main" id="{A0F22C8C-AE81-7C4D-94EC-1D4B96AA92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4" y="3840"/>
              <a:ext cx="92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宋体" charset="0"/>
                  <a:cs typeface="宋体" charset="0"/>
                </a:rPr>
                <a:t>192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宋体" charset="0"/>
                  <a:cs typeface="宋体" charset="0"/>
                </a:rPr>
                <a:t>.</a:t>
              </a: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宋体" charset="0"/>
                  <a:cs typeface="宋体" charset="0"/>
                </a:rPr>
                <a:t>0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宋体" charset="0"/>
                  <a:cs typeface="宋体" charset="0"/>
                </a:rPr>
                <a:t>.</a:t>
              </a: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宋体" charset="0"/>
                  <a:cs typeface="宋体" charset="0"/>
                </a:rPr>
                <a:t>2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宋体" charset="0"/>
                  <a:cs typeface="宋体" charset="0"/>
                </a:rPr>
                <a:t>.</a:t>
              </a: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宋体" charset="0"/>
                  <a:cs typeface="宋体" charset="0"/>
                </a:rPr>
                <a:t>1</a:t>
              </a:r>
            </a:p>
          </p:txBody>
        </p:sp>
        <p:sp>
          <p:nvSpPr>
            <p:cNvPr id="515103" name="Text Box 31">
              <a:extLst>
                <a:ext uri="{FF2B5EF4-FFF2-40B4-BE49-F238E27FC236}">
                  <a16:creationId xmlns:a16="http://schemas.microsoft.com/office/drawing/2014/main" id="{8F45CD0B-A60C-CA4B-ACAA-04E0A02140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" y="3840"/>
              <a:ext cx="1152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宋体" charset="0"/>
                  <a:cs typeface="宋体" charset="0"/>
                </a:rPr>
                <a:t>135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宋体" charset="0"/>
                  <a:cs typeface="宋体" charset="0"/>
                </a:rPr>
                <a:t>.</a:t>
              </a: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宋体" charset="0"/>
                  <a:cs typeface="宋体" charset="0"/>
                </a:rPr>
                <a:t>207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宋体" charset="0"/>
                  <a:cs typeface="宋体" charset="0"/>
                </a:rPr>
                <a:t>.</a:t>
              </a: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宋体" charset="0"/>
                  <a:cs typeface="宋体" charset="0"/>
                </a:rPr>
                <a:t>0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宋体" charset="0"/>
                  <a:cs typeface="宋体" charset="0"/>
                </a:rPr>
                <a:t>.</a:t>
              </a: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宋体" charset="0"/>
                  <a:cs typeface="宋体" charset="0"/>
                </a:rPr>
                <a:t>0/16</a:t>
              </a:r>
            </a:p>
          </p:txBody>
        </p:sp>
        <p:sp>
          <p:nvSpPr>
            <p:cNvPr id="515104" name="Line 32">
              <a:extLst>
                <a:ext uri="{FF2B5EF4-FFF2-40B4-BE49-F238E27FC236}">
                  <a16:creationId xmlns:a16="http://schemas.microsoft.com/office/drawing/2014/main" id="{1E898B37-0DB0-2543-AD5C-7AF0484A66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" y="384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515105" name="Line 33">
              <a:extLst>
                <a:ext uri="{FF2B5EF4-FFF2-40B4-BE49-F238E27FC236}">
                  <a16:creationId xmlns:a16="http://schemas.microsoft.com/office/drawing/2014/main" id="{968B9457-C73B-4942-A651-47D0A5B48A6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1056" y="3936"/>
              <a:ext cx="48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515106" name="Text Box 34">
              <a:extLst>
                <a:ext uri="{FF2B5EF4-FFF2-40B4-BE49-F238E27FC236}">
                  <a16:creationId xmlns:a16="http://schemas.microsoft.com/office/drawing/2014/main" id="{E886BA20-ABE7-554E-B41B-A825EF1D4F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" y="3552"/>
              <a:ext cx="96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宋体" charset="0"/>
                  <a:cs typeface="宋体" charset="0"/>
                </a:rPr>
                <a:t>destination</a:t>
              </a:r>
            </a:p>
          </p:txBody>
        </p:sp>
        <p:sp>
          <p:nvSpPr>
            <p:cNvPr id="515107" name="Text Box 35">
              <a:extLst>
                <a:ext uri="{FF2B5EF4-FFF2-40B4-BE49-F238E27FC236}">
                  <a16:creationId xmlns:a16="http://schemas.microsoft.com/office/drawing/2014/main" id="{522C2137-1E11-C540-8086-F14DCDA2B8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92" y="3552"/>
              <a:ext cx="96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宋体" charset="0"/>
                  <a:cs typeface="宋体" charset="0"/>
                </a:rPr>
                <a:t>next hop</a:t>
              </a:r>
            </a:p>
          </p:txBody>
        </p:sp>
      </p:grpSp>
      <p:sp>
        <p:nvSpPr>
          <p:cNvPr id="515112" name="Rectangle 40">
            <a:extLst>
              <a:ext uri="{FF2B5EF4-FFF2-40B4-BE49-F238E27FC236}">
                <a16:creationId xmlns:a16="http://schemas.microsoft.com/office/drawing/2014/main" id="{97FFDB51-0E82-0E4D-B37D-99FAB4B67D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3962400"/>
            <a:ext cx="2971800" cy="9144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515113" name="Text Box 41">
            <a:extLst>
              <a:ext uri="{FF2B5EF4-FFF2-40B4-BE49-F238E27FC236}">
                <a16:creationId xmlns:a16="http://schemas.microsoft.com/office/drawing/2014/main" id="{ACCF62E3-8C25-D843-9C90-961AEE60FC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4343400"/>
            <a:ext cx="14636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10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.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10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.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10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.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10</a:t>
            </a:r>
          </a:p>
        </p:txBody>
      </p:sp>
      <p:sp>
        <p:nvSpPr>
          <p:cNvPr id="515114" name="Text Box 42">
            <a:extLst>
              <a:ext uri="{FF2B5EF4-FFF2-40B4-BE49-F238E27FC236}">
                <a16:creationId xmlns:a16="http://schemas.microsoft.com/office/drawing/2014/main" id="{C1185E4E-4A14-494C-8C5F-4958A4079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343400"/>
            <a:ext cx="1524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192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.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0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.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2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.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0/30</a:t>
            </a:r>
          </a:p>
        </p:txBody>
      </p:sp>
      <p:sp>
        <p:nvSpPr>
          <p:cNvPr id="515115" name="Line 43">
            <a:extLst>
              <a:ext uri="{FF2B5EF4-FFF2-40B4-BE49-F238E27FC236}">
                <a16:creationId xmlns:a16="http://schemas.microsoft.com/office/drawing/2014/main" id="{8F43D4E4-DE34-F247-B4EE-AEB2D0DEE2EE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" y="4343400"/>
            <a:ext cx="2743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515116" name="Line 44">
            <a:extLst>
              <a:ext uri="{FF2B5EF4-FFF2-40B4-BE49-F238E27FC236}">
                <a16:creationId xmlns:a16="http://schemas.microsoft.com/office/drawing/2014/main" id="{5A3080C0-8CF9-F34F-B2EC-21F27CBA9DA2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1447800" y="4495800"/>
            <a:ext cx="762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515117" name="Text Box 45">
            <a:extLst>
              <a:ext uri="{FF2B5EF4-FFF2-40B4-BE49-F238E27FC236}">
                <a16:creationId xmlns:a16="http://schemas.microsoft.com/office/drawing/2014/main" id="{6D82BCCB-5713-584F-9E70-1FC077DDF6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886200"/>
            <a:ext cx="152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destination</a:t>
            </a:r>
          </a:p>
        </p:txBody>
      </p:sp>
      <p:sp>
        <p:nvSpPr>
          <p:cNvPr id="515118" name="Text Box 46">
            <a:extLst>
              <a:ext uri="{FF2B5EF4-FFF2-40B4-BE49-F238E27FC236}">
                <a16:creationId xmlns:a16="http://schemas.microsoft.com/office/drawing/2014/main" id="{31EAEBB5-7CBF-364A-B21E-BE7D4C58AC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3886200"/>
            <a:ext cx="152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next hop</a:t>
            </a:r>
          </a:p>
        </p:txBody>
      </p:sp>
      <p:sp>
        <p:nvSpPr>
          <p:cNvPr id="515119" name="Rectangle 47">
            <a:extLst>
              <a:ext uri="{FF2B5EF4-FFF2-40B4-BE49-F238E27FC236}">
                <a16:creationId xmlns:a16="http://schemas.microsoft.com/office/drawing/2014/main" id="{19F822FB-8B33-F94D-B5A4-1FD3B5B675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1219200"/>
            <a:ext cx="2212975" cy="581025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135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.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207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.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0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.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0/16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Next  Hop = 192.0.2.1</a:t>
            </a:r>
          </a:p>
        </p:txBody>
      </p:sp>
      <p:sp>
        <p:nvSpPr>
          <p:cNvPr id="515120" name="AutoShape 48">
            <a:extLst>
              <a:ext uri="{FF2B5EF4-FFF2-40B4-BE49-F238E27FC236}">
                <a16:creationId xmlns:a16="http://schemas.microsoft.com/office/drawing/2014/main" id="{4A5DAE14-0E38-D44E-B97D-08D2BAA7658C}"/>
              </a:ext>
            </a:extLst>
          </p:cNvPr>
          <p:cNvSpPr>
            <a:spLocks noChangeArrowheads="1"/>
          </p:cNvSpPr>
          <p:nvPr/>
        </p:nvSpPr>
        <p:spPr bwMode="auto">
          <a:xfrm rot="1437296">
            <a:off x="5326063" y="1477963"/>
            <a:ext cx="1676400" cy="533400"/>
          </a:xfrm>
          <a:prstGeom prst="leftArrow">
            <a:avLst>
              <a:gd name="adj1" fmla="val 50000"/>
              <a:gd name="adj2" fmla="val 78571"/>
            </a:avLst>
          </a:prstGeom>
          <a:solidFill>
            <a:schemeClr val="bg1"/>
          </a:solidFill>
          <a:ln w="76200">
            <a:solidFill>
              <a:srgbClr val="FF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515121" name="AutoShape 49">
            <a:extLst>
              <a:ext uri="{FF2B5EF4-FFF2-40B4-BE49-F238E27FC236}">
                <a16:creationId xmlns:a16="http://schemas.microsoft.com/office/drawing/2014/main" id="{01707070-37BD-0941-A5BC-79481C57D1F8}"/>
              </a:ext>
            </a:extLst>
          </p:cNvPr>
          <p:cNvSpPr>
            <a:spLocks noChangeArrowheads="1"/>
          </p:cNvSpPr>
          <p:nvPr/>
        </p:nvSpPr>
        <p:spPr bwMode="auto">
          <a:xfrm rot="-1217084">
            <a:off x="1524000" y="1524000"/>
            <a:ext cx="1524000" cy="533400"/>
          </a:xfrm>
          <a:prstGeom prst="leftArrow">
            <a:avLst>
              <a:gd name="adj1" fmla="val 50000"/>
              <a:gd name="adj2" fmla="val 71429"/>
            </a:avLst>
          </a:prstGeom>
          <a:solidFill>
            <a:schemeClr val="bg1"/>
          </a:solidFill>
          <a:ln w="76200">
            <a:solidFill>
              <a:srgbClr val="FF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515122" name="Text Box 50">
            <a:extLst>
              <a:ext uri="{FF2B5EF4-FFF2-40B4-BE49-F238E27FC236}">
                <a16:creationId xmlns:a16="http://schemas.microsoft.com/office/drawing/2014/main" id="{AC5138E3-808A-CE49-A114-E6312E3DA7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3352800"/>
            <a:ext cx="1524000" cy="4000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192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.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0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.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2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.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0/30</a:t>
            </a:r>
          </a:p>
        </p:txBody>
      </p:sp>
      <p:sp>
        <p:nvSpPr>
          <p:cNvPr id="515123" name="AutoShape 51">
            <a:extLst>
              <a:ext uri="{FF2B5EF4-FFF2-40B4-BE49-F238E27FC236}">
                <a16:creationId xmlns:a16="http://schemas.microsoft.com/office/drawing/2014/main" id="{39CB9687-39D2-8947-BA65-AD30E87172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590800"/>
            <a:ext cx="304800" cy="762000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515136" name="Rectangle 64">
            <a:extLst>
              <a:ext uri="{FF2B5EF4-FFF2-40B4-BE49-F238E27FC236}">
                <a16:creationId xmlns:a16="http://schemas.microsoft.com/office/drawing/2014/main" id="{99C282C7-595E-BD46-8BE4-1585E90AFB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5105400"/>
            <a:ext cx="3581400" cy="1219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515138" name="Text Box 66">
            <a:extLst>
              <a:ext uri="{FF2B5EF4-FFF2-40B4-BE49-F238E27FC236}">
                <a16:creationId xmlns:a16="http://schemas.microsoft.com/office/drawing/2014/main" id="{D32F0B32-3C57-584B-90A0-FE73E5F247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5486400"/>
            <a:ext cx="18288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135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.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207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.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0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.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0/16</a:t>
            </a:r>
          </a:p>
        </p:txBody>
      </p:sp>
      <p:sp>
        <p:nvSpPr>
          <p:cNvPr id="515139" name="Line 67">
            <a:extLst>
              <a:ext uri="{FF2B5EF4-FFF2-40B4-BE49-F238E27FC236}">
                <a16:creationId xmlns:a16="http://schemas.microsoft.com/office/drawing/2014/main" id="{C3E07800-881B-A940-8B74-138C85F5E47D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0" y="5486400"/>
            <a:ext cx="3200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515140" name="Line 68">
            <a:extLst>
              <a:ext uri="{FF2B5EF4-FFF2-40B4-BE49-F238E27FC236}">
                <a16:creationId xmlns:a16="http://schemas.microsoft.com/office/drawing/2014/main" id="{1D974B99-5683-F140-8135-3EA6382E4507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5715000" y="5715000"/>
            <a:ext cx="914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515141" name="Text Box 69">
            <a:extLst>
              <a:ext uri="{FF2B5EF4-FFF2-40B4-BE49-F238E27FC236}">
                <a16:creationId xmlns:a16="http://schemas.microsoft.com/office/drawing/2014/main" id="{AABFDC03-AA8C-344D-B7E9-216739DFBA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5029200"/>
            <a:ext cx="152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destination</a:t>
            </a:r>
          </a:p>
        </p:txBody>
      </p:sp>
      <p:sp>
        <p:nvSpPr>
          <p:cNvPr id="515142" name="Text Box 70">
            <a:extLst>
              <a:ext uri="{FF2B5EF4-FFF2-40B4-BE49-F238E27FC236}">
                <a16:creationId xmlns:a16="http://schemas.microsoft.com/office/drawing/2014/main" id="{A24EC6C0-DD64-834F-A4EE-148FE906E1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5029200"/>
            <a:ext cx="152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next hop</a:t>
            </a:r>
          </a:p>
        </p:txBody>
      </p:sp>
      <p:sp>
        <p:nvSpPr>
          <p:cNvPr id="515143" name="Text Box 71">
            <a:extLst>
              <a:ext uri="{FF2B5EF4-FFF2-40B4-BE49-F238E27FC236}">
                <a16:creationId xmlns:a16="http://schemas.microsoft.com/office/drawing/2014/main" id="{9E3886A9-03AA-8E4F-BB46-7F10B6A1FB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5562600"/>
            <a:ext cx="14636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10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.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10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.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10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.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10</a:t>
            </a:r>
          </a:p>
        </p:txBody>
      </p:sp>
      <p:sp>
        <p:nvSpPr>
          <p:cNvPr id="515146" name="Text Box 74">
            <a:extLst>
              <a:ext uri="{FF2B5EF4-FFF2-40B4-BE49-F238E27FC236}">
                <a16:creationId xmlns:a16="http://schemas.microsoft.com/office/drawing/2014/main" id="{220CCDE5-2316-4540-A663-EC67F86BA8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800600"/>
            <a:ext cx="4524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+</a:t>
            </a:r>
          </a:p>
        </p:txBody>
      </p:sp>
      <p:sp>
        <p:nvSpPr>
          <p:cNvPr id="515147" name="AutoShape 75">
            <a:extLst>
              <a:ext uri="{FF2B5EF4-FFF2-40B4-BE49-F238E27FC236}">
                <a16:creationId xmlns:a16="http://schemas.microsoft.com/office/drawing/2014/main" id="{D49A8A38-5EF9-FD44-8BED-48DCCFC5F6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4953000"/>
            <a:ext cx="762000" cy="6096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宋体" charset="0"/>
              <a:cs typeface="宋体" charset="0"/>
            </a:endParaRPr>
          </a:p>
        </p:txBody>
      </p:sp>
      <p:sp>
        <p:nvSpPr>
          <p:cNvPr id="515150" name="Text Box 78">
            <a:extLst>
              <a:ext uri="{FF2B5EF4-FFF2-40B4-BE49-F238E27FC236}">
                <a16:creationId xmlns:a16="http://schemas.microsoft.com/office/drawing/2014/main" id="{2543CDC9-0A8C-774A-B527-4FDDA71B4C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5867400"/>
            <a:ext cx="17526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192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.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0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.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2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.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0/30</a:t>
            </a:r>
          </a:p>
        </p:txBody>
      </p:sp>
      <p:sp>
        <p:nvSpPr>
          <p:cNvPr id="515151" name="Text Box 79">
            <a:extLst>
              <a:ext uri="{FF2B5EF4-FFF2-40B4-BE49-F238E27FC236}">
                <a16:creationId xmlns:a16="http://schemas.microsoft.com/office/drawing/2014/main" id="{3E62AC80-5AC6-AD4C-B976-DFC0349CC5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5867400"/>
            <a:ext cx="14636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10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.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10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.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10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.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10</a:t>
            </a:r>
          </a:p>
        </p:txBody>
      </p:sp>
      <p:sp>
        <p:nvSpPr>
          <p:cNvPr id="515155" name="Freeform 83">
            <a:extLst>
              <a:ext uri="{FF2B5EF4-FFF2-40B4-BE49-F238E27FC236}">
                <a16:creationId xmlns:a16="http://schemas.microsoft.com/office/drawing/2014/main" id="{9A167C12-12D0-2943-9A5E-85F59806AB03}"/>
              </a:ext>
            </a:extLst>
          </p:cNvPr>
          <p:cNvSpPr>
            <a:spLocks/>
          </p:cNvSpPr>
          <p:nvPr/>
        </p:nvSpPr>
        <p:spPr bwMode="auto">
          <a:xfrm>
            <a:off x="76200" y="1981200"/>
            <a:ext cx="8305800" cy="4826000"/>
          </a:xfrm>
          <a:custGeom>
            <a:avLst/>
            <a:gdLst>
              <a:gd name="T0" fmla="*/ 1066800 w 5232"/>
              <a:gd name="T1" fmla="*/ 76200 h 3040"/>
              <a:gd name="T2" fmla="*/ 762000 w 5232"/>
              <a:gd name="T3" fmla="*/ 533400 h 3040"/>
              <a:gd name="T4" fmla="*/ 533400 w 5232"/>
              <a:gd name="T5" fmla="*/ 838200 h 3040"/>
              <a:gd name="T6" fmla="*/ 228600 w 5232"/>
              <a:gd name="T7" fmla="*/ 1295400 h 3040"/>
              <a:gd name="T8" fmla="*/ 76200 w 5232"/>
              <a:gd name="T9" fmla="*/ 1600200 h 3040"/>
              <a:gd name="T10" fmla="*/ 76200 w 5232"/>
              <a:gd name="T11" fmla="*/ 2209800 h 3040"/>
              <a:gd name="T12" fmla="*/ 0 w 5232"/>
              <a:gd name="T13" fmla="*/ 2590800 h 3040"/>
              <a:gd name="T14" fmla="*/ 76200 w 5232"/>
              <a:gd name="T15" fmla="*/ 3048000 h 3040"/>
              <a:gd name="T16" fmla="*/ 152400 w 5232"/>
              <a:gd name="T17" fmla="*/ 3505200 h 3040"/>
              <a:gd name="T18" fmla="*/ 76200 w 5232"/>
              <a:gd name="T19" fmla="*/ 3886200 h 3040"/>
              <a:gd name="T20" fmla="*/ 76200 w 5232"/>
              <a:gd name="T21" fmla="*/ 4267200 h 3040"/>
              <a:gd name="T22" fmla="*/ 152400 w 5232"/>
              <a:gd name="T23" fmla="*/ 4648200 h 3040"/>
              <a:gd name="T24" fmla="*/ 533400 w 5232"/>
              <a:gd name="T25" fmla="*/ 4800600 h 3040"/>
              <a:gd name="T26" fmla="*/ 1143000 w 5232"/>
              <a:gd name="T27" fmla="*/ 4800600 h 3040"/>
              <a:gd name="T28" fmla="*/ 1828800 w 5232"/>
              <a:gd name="T29" fmla="*/ 4800600 h 3040"/>
              <a:gd name="T30" fmla="*/ 2590800 w 5232"/>
              <a:gd name="T31" fmla="*/ 4724400 h 3040"/>
              <a:gd name="T32" fmla="*/ 3124200 w 5232"/>
              <a:gd name="T33" fmla="*/ 4800600 h 3040"/>
              <a:gd name="T34" fmla="*/ 3733800 w 5232"/>
              <a:gd name="T35" fmla="*/ 4648200 h 3040"/>
              <a:gd name="T36" fmla="*/ 4191000 w 5232"/>
              <a:gd name="T37" fmla="*/ 4495800 h 3040"/>
              <a:gd name="T38" fmla="*/ 5181600 w 5232"/>
              <a:gd name="T39" fmla="*/ 4572000 h 3040"/>
              <a:gd name="T40" fmla="*/ 6248400 w 5232"/>
              <a:gd name="T41" fmla="*/ 4572000 h 3040"/>
              <a:gd name="T42" fmla="*/ 7010400 w 5232"/>
              <a:gd name="T43" fmla="*/ 4572000 h 3040"/>
              <a:gd name="T44" fmla="*/ 8001000 w 5232"/>
              <a:gd name="T45" fmla="*/ 4495800 h 3040"/>
              <a:gd name="T46" fmla="*/ 8229600 w 5232"/>
              <a:gd name="T47" fmla="*/ 4343400 h 3040"/>
              <a:gd name="T48" fmla="*/ 8305800 w 5232"/>
              <a:gd name="T49" fmla="*/ 3886200 h 3040"/>
              <a:gd name="T50" fmla="*/ 8229600 w 5232"/>
              <a:gd name="T51" fmla="*/ 3276600 h 3040"/>
              <a:gd name="T52" fmla="*/ 8153400 w 5232"/>
              <a:gd name="T53" fmla="*/ 2819400 h 3040"/>
              <a:gd name="T54" fmla="*/ 7543800 w 5232"/>
              <a:gd name="T55" fmla="*/ 2438400 h 3040"/>
              <a:gd name="T56" fmla="*/ 6477000 w 5232"/>
              <a:gd name="T57" fmla="*/ 2362200 h 3040"/>
              <a:gd name="T58" fmla="*/ 5791200 w 5232"/>
              <a:gd name="T59" fmla="*/ 2362200 h 3040"/>
              <a:gd name="T60" fmla="*/ 5029200 w 5232"/>
              <a:gd name="T61" fmla="*/ 2438400 h 3040"/>
              <a:gd name="T62" fmla="*/ 4343400 w 5232"/>
              <a:gd name="T63" fmla="*/ 2438400 h 3040"/>
              <a:gd name="T64" fmla="*/ 3581400 w 5232"/>
              <a:gd name="T65" fmla="*/ 2438400 h 3040"/>
              <a:gd name="T66" fmla="*/ 3352800 w 5232"/>
              <a:gd name="T67" fmla="*/ 2209800 h 3040"/>
              <a:gd name="T68" fmla="*/ 3276600 w 5232"/>
              <a:gd name="T69" fmla="*/ 1981200 h 3040"/>
              <a:gd name="T70" fmla="*/ 3124200 w 5232"/>
              <a:gd name="T71" fmla="*/ 1600200 h 3040"/>
              <a:gd name="T72" fmla="*/ 2590800 w 5232"/>
              <a:gd name="T73" fmla="*/ 1295400 h 3040"/>
              <a:gd name="T74" fmla="*/ 1905000 w 5232"/>
              <a:gd name="T75" fmla="*/ 1295400 h 3040"/>
              <a:gd name="T76" fmla="*/ 1752600 w 5232"/>
              <a:gd name="T77" fmla="*/ 990600 h 3040"/>
              <a:gd name="T78" fmla="*/ 1752600 w 5232"/>
              <a:gd name="T79" fmla="*/ 533400 h 3040"/>
              <a:gd name="T80" fmla="*/ 1676400 w 5232"/>
              <a:gd name="T81" fmla="*/ 152400 h 3040"/>
              <a:gd name="T82" fmla="*/ 1371600 w 5232"/>
              <a:gd name="T83" fmla="*/ 76200 h 3040"/>
              <a:gd name="T84" fmla="*/ 1066800 w 5232"/>
              <a:gd name="T85" fmla="*/ 76200 h 304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5232" h="3040">
                <a:moveTo>
                  <a:pt x="672" y="48"/>
                </a:moveTo>
                <a:cubicBezTo>
                  <a:pt x="608" y="96"/>
                  <a:pt x="536" y="256"/>
                  <a:pt x="480" y="336"/>
                </a:cubicBezTo>
                <a:cubicBezTo>
                  <a:pt x="424" y="416"/>
                  <a:pt x="392" y="448"/>
                  <a:pt x="336" y="528"/>
                </a:cubicBezTo>
                <a:cubicBezTo>
                  <a:pt x="280" y="608"/>
                  <a:pt x="192" y="736"/>
                  <a:pt x="144" y="816"/>
                </a:cubicBezTo>
                <a:cubicBezTo>
                  <a:pt x="96" y="896"/>
                  <a:pt x="64" y="912"/>
                  <a:pt x="48" y="1008"/>
                </a:cubicBezTo>
                <a:cubicBezTo>
                  <a:pt x="32" y="1104"/>
                  <a:pt x="56" y="1288"/>
                  <a:pt x="48" y="1392"/>
                </a:cubicBezTo>
                <a:cubicBezTo>
                  <a:pt x="40" y="1496"/>
                  <a:pt x="0" y="1544"/>
                  <a:pt x="0" y="1632"/>
                </a:cubicBezTo>
                <a:cubicBezTo>
                  <a:pt x="0" y="1720"/>
                  <a:pt x="32" y="1824"/>
                  <a:pt x="48" y="1920"/>
                </a:cubicBezTo>
                <a:cubicBezTo>
                  <a:pt x="64" y="2016"/>
                  <a:pt x="96" y="2120"/>
                  <a:pt x="96" y="2208"/>
                </a:cubicBezTo>
                <a:cubicBezTo>
                  <a:pt x="96" y="2296"/>
                  <a:pt x="56" y="2368"/>
                  <a:pt x="48" y="2448"/>
                </a:cubicBezTo>
                <a:cubicBezTo>
                  <a:pt x="40" y="2528"/>
                  <a:pt x="40" y="2608"/>
                  <a:pt x="48" y="2688"/>
                </a:cubicBezTo>
                <a:cubicBezTo>
                  <a:pt x="56" y="2768"/>
                  <a:pt x="48" y="2872"/>
                  <a:pt x="96" y="2928"/>
                </a:cubicBezTo>
                <a:cubicBezTo>
                  <a:pt x="144" y="2984"/>
                  <a:pt x="232" y="3008"/>
                  <a:pt x="336" y="3024"/>
                </a:cubicBezTo>
                <a:cubicBezTo>
                  <a:pt x="440" y="3040"/>
                  <a:pt x="584" y="3024"/>
                  <a:pt x="720" y="3024"/>
                </a:cubicBezTo>
                <a:cubicBezTo>
                  <a:pt x="856" y="3024"/>
                  <a:pt x="1000" y="3032"/>
                  <a:pt x="1152" y="3024"/>
                </a:cubicBezTo>
                <a:cubicBezTo>
                  <a:pt x="1304" y="3016"/>
                  <a:pt x="1496" y="2976"/>
                  <a:pt x="1632" y="2976"/>
                </a:cubicBezTo>
                <a:cubicBezTo>
                  <a:pt x="1768" y="2976"/>
                  <a:pt x="1848" y="3032"/>
                  <a:pt x="1968" y="3024"/>
                </a:cubicBezTo>
                <a:cubicBezTo>
                  <a:pt x="2088" y="3016"/>
                  <a:pt x="2240" y="2960"/>
                  <a:pt x="2352" y="2928"/>
                </a:cubicBezTo>
                <a:cubicBezTo>
                  <a:pt x="2464" y="2896"/>
                  <a:pt x="2488" y="2840"/>
                  <a:pt x="2640" y="2832"/>
                </a:cubicBezTo>
                <a:cubicBezTo>
                  <a:pt x="2792" y="2824"/>
                  <a:pt x="3048" y="2872"/>
                  <a:pt x="3264" y="2880"/>
                </a:cubicBezTo>
                <a:cubicBezTo>
                  <a:pt x="3480" y="2888"/>
                  <a:pt x="3744" y="2880"/>
                  <a:pt x="3936" y="2880"/>
                </a:cubicBezTo>
                <a:cubicBezTo>
                  <a:pt x="4128" y="2880"/>
                  <a:pt x="4232" y="2888"/>
                  <a:pt x="4416" y="2880"/>
                </a:cubicBezTo>
                <a:cubicBezTo>
                  <a:pt x="4600" y="2872"/>
                  <a:pt x="4912" y="2856"/>
                  <a:pt x="5040" y="2832"/>
                </a:cubicBezTo>
                <a:cubicBezTo>
                  <a:pt x="5168" y="2808"/>
                  <a:pt x="5152" y="2800"/>
                  <a:pt x="5184" y="2736"/>
                </a:cubicBezTo>
                <a:cubicBezTo>
                  <a:pt x="5216" y="2672"/>
                  <a:pt x="5232" y="2560"/>
                  <a:pt x="5232" y="2448"/>
                </a:cubicBezTo>
                <a:cubicBezTo>
                  <a:pt x="5232" y="2336"/>
                  <a:pt x="5200" y="2176"/>
                  <a:pt x="5184" y="2064"/>
                </a:cubicBezTo>
                <a:cubicBezTo>
                  <a:pt x="5168" y="1952"/>
                  <a:pt x="5208" y="1864"/>
                  <a:pt x="5136" y="1776"/>
                </a:cubicBezTo>
                <a:cubicBezTo>
                  <a:pt x="5064" y="1688"/>
                  <a:pt x="4928" y="1584"/>
                  <a:pt x="4752" y="1536"/>
                </a:cubicBezTo>
                <a:cubicBezTo>
                  <a:pt x="4576" y="1488"/>
                  <a:pt x="4264" y="1496"/>
                  <a:pt x="4080" y="1488"/>
                </a:cubicBezTo>
                <a:cubicBezTo>
                  <a:pt x="3896" y="1480"/>
                  <a:pt x="3800" y="1480"/>
                  <a:pt x="3648" y="1488"/>
                </a:cubicBezTo>
                <a:cubicBezTo>
                  <a:pt x="3496" y="1496"/>
                  <a:pt x="3320" y="1528"/>
                  <a:pt x="3168" y="1536"/>
                </a:cubicBezTo>
                <a:cubicBezTo>
                  <a:pt x="3016" y="1544"/>
                  <a:pt x="2888" y="1536"/>
                  <a:pt x="2736" y="1536"/>
                </a:cubicBezTo>
                <a:cubicBezTo>
                  <a:pt x="2584" y="1536"/>
                  <a:pt x="2360" y="1560"/>
                  <a:pt x="2256" y="1536"/>
                </a:cubicBezTo>
                <a:cubicBezTo>
                  <a:pt x="2152" y="1512"/>
                  <a:pt x="2144" y="1440"/>
                  <a:pt x="2112" y="1392"/>
                </a:cubicBezTo>
                <a:cubicBezTo>
                  <a:pt x="2080" y="1344"/>
                  <a:pt x="2088" y="1312"/>
                  <a:pt x="2064" y="1248"/>
                </a:cubicBezTo>
                <a:cubicBezTo>
                  <a:pt x="2040" y="1184"/>
                  <a:pt x="2040" y="1080"/>
                  <a:pt x="1968" y="1008"/>
                </a:cubicBezTo>
                <a:cubicBezTo>
                  <a:pt x="1896" y="936"/>
                  <a:pt x="1760" y="848"/>
                  <a:pt x="1632" y="816"/>
                </a:cubicBezTo>
                <a:cubicBezTo>
                  <a:pt x="1504" y="784"/>
                  <a:pt x="1288" y="848"/>
                  <a:pt x="1200" y="816"/>
                </a:cubicBezTo>
                <a:cubicBezTo>
                  <a:pt x="1112" y="784"/>
                  <a:pt x="1120" y="704"/>
                  <a:pt x="1104" y="624"/>
                </a:cubicBezTo>
                <a:cubicBezTo>
                  <a:pt x="1088" y="544"/>
                  <a:pt x="1112" y="424"/>
                  <a:pt x="1104" y="336"/>
                </a:cubicBezTo>
                <a:cubicBezTo>
                  <a:pt x="1096" y="248"/>
                  <a:pt x="1096" y="144"/>
                  <a:pt x="1056" y="96"/>
                </a:cubicBezTo>
                <a:cubicBezTo>
                  <a:pt x="1016" y="48"/>
                  <a:pt x="928" y="56"/>
                  <a:pt x="864" y="48"/>
                </a:cubicBezTo>
                <a:cubicBezTo>
                  <a:pt x="800" y="40"/>
                  <a:pt x="736" y="0"/>
                  <a:pt x="672" y="48"/>
                </a:cubicBezTo>
                <a:close/>
              </a:path>
            </a:pathLst>
          </a:custGeom>
          <a:noFill/>
          <a:ln w="76200" cap="flat" cmpd="sng">
            <a:solidFill>
              <a:schemeClr val="accent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80647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CFDC9A6-EA77-ED46-AEDD-F8EF41D67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2063B4-0B3F-D94F-9090-8A41A468B326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30402" name="Rectangle 2">
            <a:extLst>
              <a:ext uri="{FF2B5EF4-FFF2-40B4-BE49-F238E27FC236}">
                <a16:creationId xmlns:a16="http://schemas.microsoft.com/office/drawing/2014/main" id="{DDF677C6-2A9F-8E41-A4E8-EB3839DDB8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696200" cy="12192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 sz="3200">
                <a:ea typeface="宋体" charset="0"/>
                <a:cs typeface="宋体" charset="0"/>
              </a:rPr>
              <a:t>Implementing Customer/Provider and Peer/Peer relationships</a:t>
            </a:r>
          </a:p>
        </p:txBody>
      </p:sp>
      <p:sp>
        <p:nvSpPr>
          <p:cNvPr id="230403" name="Rectangle 3">
            <a:extLst>
              <a:ext uri="{FF2B5EF4-FFF2-40B4-BE49-F238E27FC236}">
                <a16:creationId xmlns:a16="http://schemas.microsoft.com/office/drawing/2014/main" id="{39786BB4-3E0B-624E-8FD5-09CA272C6C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2667000"/>
            <a:ext cx="7086600" cy="25146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>
                <a:ea typeface="宋体" charset="0"/>
                <a:cs typeface="宋体" charset="0"/>
              </a:rPr>
              <a:t>Enforce  transit relationships </a:t>
            </a:r>
          </a:p>
          <a:p>
            <a:pPr lvl="1" eaLnBrk="1" hangingPunct="1">
              <a:defRPr/>
            </a:pPr>
            <a:r>
              <a:rPr lang="en-US" altLang="zh-CN">
                <a:ea typeface="宋体" charset="0"/>
                <a:cs typeface="宋体" charset="0"/>
              </a:rPr>
              <a:t>Outbound route filtering </a:t>
            </a:r>
          </a:p>
          <a:p>
            <a:pPr eaLnBrk="1" hangingPunct="1">
              <a:defRPr/>
            </a:pPr>
            <a:r>
              <a:rPr lang="en-US" altLang="zh-CN">
                <a:ea typeface="宋体" charset="0"/>
                <a:cs typeface="宋体" charset="0"/>
              </a:rPr>
              <a:t>Enforce order of route preference</a:t>
            </a:r>
          </a:p>
          <a:p>
            <a:pPr lvl="1" eaLnBrk="1" hangingPunct="1">
              <a:defRPr/>
            </a:pPr>
            <a:r>
              <a:rPr lang="en-US" altLang="zh-CN">
                <a:ea typeface="宋体" charset="0"/>
                <a:cs typeface="宋体" charset="0"/>
              </a:rPr>
              <a:t>provider &lt; peer &lt; customer</a:t>
            </a:r>
          </a:p>
          <a:p>
            <a:pPr eaLnBrk="1" hangingPunct="1">
              <a:buFontTx/>
              <a:buNone/>
              <a:defRPr/>
            </a:pPr>
            <a:endParaRPr lang="en-US" altLang="zh-CN">
              <a:ea typeface="宋体" charset="0"/>
              <a:cs typeface="宋体" charset="0"/>
            </a:endParaRPr>
          </a:p>
          <a:p>
            <a:pPr eaLnBrk="1" hangingPunct="1">
              <a:buFontTx/>
              <a:buNone/>
              <a:defRPr/>
            </a:pPr>
            <a:endParaRPr lang="zh-CN" altLang="en-US">
              <a:ea typeface="宋体" charset="0"/>
              <a:cs typeface="宋体" charset="0"/>
            </a:endParaRPr>
          </a:p>
        </p:txBody>
      </p:sp>
      <p:sp>
        <p:nvSpPr>
          <p:cNvPr id="230404" name="Text Box 4">
            <a:extLst>
              <a:ext uri="{FF2B5EF4-FFF2-40B4-BE49-F238E27FC236}">
                <a16:creationId xmlns:a16="http://schemas.microsoft.com/office/drawing/2014/main" id="{1E8E01C0-80A9-1943-981C-3445FE7F5B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1981200"/>
            <a:ext cx="2690813" cy="579438"/>
          </a:xfrm>
          <a:prstGeom prst="rect">
            <a:avLst/>
          </a:prstGeom>
          <a:solidFill>
            <a:srgbClr val="FF669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Two parts: </a:t>
            </a:r>
          </a:p>
        </p:txBody>
      </p:sp>
    </p:spTree>
    <p:extLst>
      <p:ext uri="{BB962C8B-B14F-4D97-AF65-F5344CB8AC3E}">
        <p14:creationId xmlns:p14="http://schemas.microsoft.com/office/powerpoint/2010/main" val="18517968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Number Placeholder 4">
            <a:extLst>
              <a:ext uri="{FF2B5EF4-FFF2-40B4-BE49-F238E27FC236}">
                <a16:creationId xmlns:a16="http://schemas.microsoft.com/office/drawing/2014/main" id="{3AF512DB-7F96-D444-A767-3BEAB72F8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D982C6-5259-0842-8CFD-06B27E53E3B3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32452" name="Rectangle 4">
            <a:extLst>
              <a:ext uri="{FF2B5EF4-FFF2-40B4-BE49-F238E27FC236}">
                <a16:creationId xmlns:a16="http://schemas.microsoft.com/office/drawing/2014/main" id="{496497BB-7428-DC4E-8105-771D29F250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7724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>
                <a:ea typeface="宋体" charset="0"/>
                <a:cs typeface="宋体" charset="0"/>
              </a:rPr>
              <a:t>Import Routes </a:t>
            </a:r>
          </a:p>
        </p:txBody>
      </p:sp>
      <p:sp>
        <p:nvSpPr>
          <p:cNvPr id="232468" name="Rectangle 20">
            <a:extLst>
              <a:ext uri="{FF2B5EF4-FFF2-40B4-BE49-F238E27FC236}">
                <a16:creationId xmlns:a16="http://schemas.microsoft.com/office/drawing/2014/main" id="{37BE6083-F714-074D-8F86-3B7E961F48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3810000"/>
            <a:ext cx="3810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232512" name="AutoShape 64">
            <a:extLst>
              <a:ext uri="{FF2B5EF4-FFF2-40B4-BE49-F238E27FC236}">
                <a16:creationId xmlns:a16="http://schemas.microsoft.com/office/drawing/2014/main" id="{565C6FF2-B013-9B45-8097-B36A3C984C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5943600"/>
            <a:ext cx="228600" cy="228600"/>
          </a:xfrm>
          <a:custGeom>
            <a:avLst/>
            <a:gdLst>
              <a:gd name="T0" fmla="*/ 114935 w 21600"/>
              <a:gd name="T1" fmla="*/ 23146 h 21600"/>
              <a:gd name="T2" fmla="*/ 30988 w 21600"/>
              <a:gd name="T3" fmla="*/ 114300 h 21600"/>
              <a:gd name="T4" fmla="*/ 114935 w 21600"/>
              <a:gd name="T5" fmla="*/ 228600 h 21600"/>
              <a:gd name="T6" fmla="*/ 197612 w 21600"/>
              <a:gd name="T7" fmla="*/ 1143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47109" name="Group 83">
            <a:extLst>
              <a:ext uri="{FF2B5EF4-FFF2-40B4-BE49-F238E27FC236}">
                <a16:creationId xmlns:a16="http://schemas.microsoft.com/office/drawing/2014/main" id="{D9D24472-8A4C-1544-9ECF-852E5C3A33D9}"/>
              </a:ext>
            </a:extLst>
          </p:cNvPr>
          <p:cNvGrpSpPr>
            <a:grpSpLocks/>
          </p:cNvGrpSpPr>
          <p:nvPr/>
        </p:nvGrpSpPr>
        <p:grpSpPr bwMode="auto">
          <a:xfrm>
            <a:off x="2438400" y="3200400"/>
            <a:ext cx="4038600" cy="1752600"/>
            <a:chOff x="1536" y="2160"/>
            <a:chExt cx="2544" cy="1104"/>
          </a:xfrm>
        </p:grpSpPr>
        <p:sp>
          <p:nvSpPr>
            <p:cNvPr id="232451" name="AutoShape 3">
              <a:extLst>
                <a:ext uri="{FF2B5EF4-FFF2-40B4-BE49-F238E27FC236}">
                  <a16:creationId xmlns:a16="http://schemas.microsoft.com/office/drawing/2014/main" id="{A6FFB227-EACA-8340-A66E-B04AB5C6E9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2160"/>
              <a:ext cx="2544" cy="1104"/>
            </a:xfrm>
            <a:prstGeom prst="roundRect">
              <a:avLst>
                <a:gd name="adj" fmla="val 16667"/>
              </a:avLst>
            </a:prstGeom>
            <a:solidFill>
              <a:schemeClr val="folHlink"/>
            </a:solidFill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232475" name="AutoShape 27">
              <a:extLst>
                <a:ext uri="{FF2B5EF4-FFF2-40B4-BE49-F238E27FC236}">
                  <a16:creationId xmlns:a16="http://schemas.microsoft.com/office/drawing/2014/main" id="{33F0CE1E-DA5F-E848-BEE7-FE99AF8123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2448"/>
              <a:ext cx="144" cy="144"/>
            </a:xfrm>
            <a:prstGeom prst="diamond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232482" name="AutoShape 34">
              <a:extLst>
                <a:ext uri="{FF2B5EF4-FFF2-40B4-BE49-F238E27FC236}">
                  <a16:creationId xmlns:a16="http://schemas.microsoft.com/office/drawing/2014/main" id="{C56BDDF3-47E6-424A-BB18-A123FD6374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2976"/>
              <a:ext cx="144" cy="144"/>
            </a:xfrm>
            <a:prstGeom prst="diamond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232483" name="AutoShape 35">
              <a:extLst>
                <a:ext uri="{FF2B5EF4-FFF2-40B4-BE49-F238E27FC236}">
                  <a16:creationId xmlns:a16="http://schemas.microsoft.com/office/drawing/2014/main" id="{9CD33158-0884-714C-94DE-6C9AC11971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2880"/>
              <a:ext cx="144" cy="144"/>
            </a:xfrm>
            <a:prstGeom prst="diamond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232484" name="AutoShape 36">
              <a:extLst>
                <a:ext uri="{FF2B5EF4-FFF2-40B4-BE49-F238E27FC236}">
                  <a16:creationId xmlns:a16="http://schemas.microsoft.com/office/drawing/2014/main" id="{703A9145-4145-9F49-AC7F-A5BA80A9C6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256"/>
              <a:ext cx="144" cy="144"/>
            </a:xfrm>
            <a:prstGeom prst="diamond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232485" name="AutoShape 37">
              <a:extLst>
                <a:ext uri="{FF2B5EF4-FFF2-40B4-BE49-F238E27FC236}">
                  <a16:creationId xmlns:a16="http://schemas.microsoft.com/office/drawing/2014/main" id="{72EB98FF-F156-0242-9A3E-1E820C08D0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2" y="2304"/>
              <a:ext cx="144" cy="144"/>
            </a:xfrm>
            <a:prstGeom prst="diamond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232486" name="AutoShape 38">
              <a:extLst>
                <a:ext uri="{FF2B5EF4-FFF2-40B4-BE49-F238E27FC236}">
                  <a16:creationId xmlns:a16="http://schemas.microsoft.com/office/drawing/2014/main" id="{71D22C8D-81B1-5944-968F-B0353612DC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3024"/>
              <a:ext cx="144" cy="144"/>
            </a:xfrm>
            <a:prstGeom prst="diamond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232487" name="AutoShape 39">
              <a:extLst>
                <a:ext uri="{FF2B5EF4-FFF2-40B4-BE49-F238E27FC236}">
                  <a16:creationId xmlns:a16="http://schemas.microsoft.com/office/drawing/2014/main" id="{2F8019AA-5F54-7D48-97E1-652D40EBD8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4" y="2352"/>
              <a:ext cx="144" cy="144"/>
            </a:xfrm>
            <a:prstGeom prst="diamond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232488" name="AutoShape 40">
              <a:extLst>
                <a:ext uri="{FF2B5EF4-FFF2-40B4-BE49-F238E27FC236}">
                  <a16:creationId xmlns:a16="http://schemas.microsoft.com/office/drawing/2014/main" id="{4086F804-01B8-6746-B114-CB3498A1CB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2880"/>
              <a:ext cx="144" cy="144"/>
            </a:xfrm>
            <a:prstGeom prst="diamond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232489" name="AutoShape 41">
              <a:extLst>
                <a:ext uri="{FF2B5EF4-FFF2-40B4-BE49-F238E27FC236}">
                  <a16:creationId xmlns:a16="http://schemas.microsoft.com/office/drawing/2014/main" id="{FA6CAC98-4E57-004D-A405-CA9240BCC6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6" y="2544"/>
              <a:ext cx="144" cy="144"/>
            </a:xfrm>
            <a:prstGeom prst="diamond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232491" name="AutoShape 43">
              <a:extLst>
                <a:ext uri="{FF2B5EF4-FFF2-40B4-BE49-F238E27FC236}">
                  <a16:creationId xmlns:a16="http://schemas.microsoft.com/office/drawing/2014/main" id="{FEAA0268-52FB-8C4A-B51B-622A426D0E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400"/>
              <a:ext cx="144" cy="144"/>
            </a:xfrm>
            <a:prstGeom prst="plus">
              <a:avLst>
                <a:gd name="adj" fmla="val 25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232492" name="AutoShape 44">
              <a:extLst>
                <a:ext uri="{FF2B5EF4-FFF2-40B4-BE49-F238E27FC236}">
                  <a16:creationId xmlns:a16="http://schemas.microsoft.com/office/drawing/2014/main" id="{CE514107-069F-0F47-9DB0-B00520FC06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2544"/>
              <a:ext cx="144" cy="144"/>
            </a:xfrm>
            <a:prstGeom prst="plus">
              <a:avLst>
                <a:gd name="adj" fmla="val 25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232493" name="AutoShape 45">
              <a:extLst>
                <a:ext uri="{FF2B5EF4-FFF2-40B4-BE49-F238E27FC236}">
                  <a16:creationId xmlns:a16="http://schemas.microsoft.com/office/drawing/2014/main" id="{8A4478CD-7CA3-0E41-BAF8-18C724699D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3072"/>
              <a:ext cx="144" cy="144"/>
            </a:xfrm>
            <a:prstGeom prst="plus">
              <a:avLst>
                <a:gd name="adj" fmla="val 25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232495" name="AutoShape 47">
              <a:extLst>
                <a:ext uri="{FF2B5EF4-FFF2-40B4-BE49-F238E27FC236}">
                  <a16:creationId xmlns:a16="http://schemas.microsoft.com/office/drawing/2014/main" id="{DFEE9A49-443E-DE4D-BE4E-55B288E414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0" y="2256"/>
              <a:ext cx="144" cy="144"/>
            </a:xfrm>
            <a:prstGeom prst="plus">
              <a:avLst>
                <a:gd name="adj" fmla="val 25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232496" name="AutoShape 48">
              <a:extLst>
                <a:ext uri="{FF2B5EF4-FFF2-40B4-BE49-F238E27FC236}">
                  <a16:creationId xmlns:a16="http://schemas.microsoft.com/office/drawing/2014/main" id="{BDD81E8F-52AE-5D4F-B553-BC8E7AEF05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8" y="2640"/>
              <a:ext cx="144" cy="144"/>
            </a:xfrm>
            <a:prstGeom prst="plus">
              <a:avLst>
                <a:gd name="adj" fmla="val 25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232497" name="AutoShape 49">
              <a:extLst>
                <a:ext uri="{FF2B5EF4-FFF2-40B4-BE49-F238E27FC236}">
                  <a16:creationId xmlns:a16="http://schemas.microsoft.com/office/drawing/2014/main" id="{A591DF98-11F9-DE4F-9781-D9CE53E5A9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8" y="2832"/>
              <a:ext cx="144" cy="144"/>
            </a:xfrm>
            <a:prstGeom prst="plus">
              <a:avLst>
                <a:gd name="adj" fmla="val 25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232498" name="AutoShape 50">
              <a:extLst>
                <a:ext uri="{FF2B5EF4-FFF2-40B4-BE49-F238E27FC236}">
                  <a16:creationId xmlns:a16="http://schemas.microsoft.com/office/drawing/2014/main" id="{CC748638-59F9-084D-AA97-4B3F092001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6" y="2688"/>
              <a:ext cx="144" cy="144"/>
            </a:xfrm>
            <a:prstGeom prst="plus">
              <a:avLst>
                <a:gd name="adj" fmla="val 25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232499" name="AutoShape 51">
              <a:extLst>
                <a:ext uri="{FF2B5EF4-FFF2-40B4-BE49-F238E27FC236}">
                  <a16:creationId xmlns:a16="http://schemas.microsoft.com/office/drawing/2014/main" id="{57045885-AFE7-AF43-9BB9-D36CE07FE5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" y="2256"/>
              <a:ext cx="144" cy="144"/>
            </a:xfrm>
            <a:prstGeom prst="plus">
              <a:avLst>
                <a:gd name="adj" fmla="val 25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232515" name="AutoShape 67">
              <a:extLst>
                <a:ext uri="{FF2B5EF4-FFF2-40B4-BE49-F238E27FC236}">
                  <a16:creationId xmlns:a16="http://schemas.microsoft.com/office/drawing/2014/main" id="{BA687C6C-ABE4-9D4D-A835-3011EF9C2F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8" y="3024"/>
              <a:ext cx="144" cy="144"/>
            </a:xfrm>
            <a:prstGeom prst="smileyFace">
              <a:avLst>
                <a:gd name="adj" fmla="val 4653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232516" name="AutoShape 68">
              <a:extLst>
                <a:ext uri="{FF2B5EF4-FFF2-40B4-BE49-F238E27FC236}">
                  <a16:creationId xmlns:a16="http://schemas.microsoft.com/office/drawing/2014/main" id="{5893DDD6-2343-2349-94BB-BCCEBC67E4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2208"/>
              <a:ext cx="144" cy="144"/>
            </a:xfrm>
            <a:prstGeom prst="smileyFace">
              <a:avLst>
                <a:gd name="adj" fmla="val 4653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232517" name="AutoShape 69">
              <a:extLst>
                <a:ext uri="{FF2B5EF4-FFF2-40B4-BE49-F238E27FC236}">
                  <a16:creationId xmlns:a16="http://schemas.microsoft.com/office/drawing/2014/main" id="{F9D63E9B-6DFB-374D-BE35-E04D731B72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2" y="2976"/>
              <a:ext cx="144" cy="144"/>
            </a:xfrm>
            <a:prstGeom prst="smileyFace">
              <a:avLst>
                <a:gd name="adj" fmla="val 4653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232518" name="AutoShape 70">
              <a:extLst>
                <a:ext uri="{FF2B5EF4-FFF2-40B4-BE49-F238E27FC236}">
                  <a16:creationId xmlns:a16="http://schemas.microsoft.com/office/drawing/2014/main" id="{03DC60F8-950F-B04D-BC59-7BB739EB3C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2160"/>
              <a:ext cx="144" cy="144"/>
            </a:xfrm>
            <a:prstGeom prst="smileyFace">
              <a:avLst>
                <a:gd name="adj" fmla="val 4653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232519" name="AutoShape 71">
              <a:extLst>
                <a:ext uri="{FF2B5EF4-FFF2-40B4-BE49-F238E27FC236}">
                  <a16:creationId xmlns:a16="http://schemas.microsoft.com/office/drawing/2014/main" id="{ABC225F9-63FE-6843-8361-198E28500B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8" y="2688"/>
              <a:ext cx="144" cy="144"/>
            </a:xfrm>
            <a:prstGeom prst="smileyFace">
              <a:avLst>
                <a:gd name="adj" fmla="val 4653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232520" name="AutoShape 72">
              <a:extLst>
                <a:ext uri="{FF2B5EF4-FFF2-40B4-BE49-F238E27FC236}">
                  <a16:creationId xmlns:a16="http://schemas.microsoft.com/office/drawing/2014/main" id="{AA5FA730-E3BC-E644-887A-6BC0AE106C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2" y="2784"/>
              <a:ext cx="144" cy="144"/>
            </a:xfrm>
            <a:prstGeom prst="smileyFace">
              <a:avLst>
                <a:gd name="adj" fmla="val 4653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232521" name="AutoShape 73">
              <a:extLst>
                <a:ext uri="{FF2B5EF4-FFF2-40B4-BE49-F238E27FC236}">
                  <a16:creationId xmlns:a16="http://schemas.microsoft.com/office/drawing/2014/main" id="{39A95266-BE44-5247-A525-EC9F00A984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8" y="2928"/>
              <a:ext cx="144" cy="144"/>
            </a:xfrm>
            <a:custGeom>
              <a:avLst/>
              <a:gdLst>
                <a:gd name="T0" fmla="*/ 72 w 21600"/>
                <a:gd name="T1" fmla="*/ 15 h 21600"/>
                <a:gd name="T2" fmla="*/ 20 w 21600"/>
                <a:gd name="T3" fmla="*/ 72 h 21600"/>
                <a:gd name="T4" fmla="*/ 72 w 21600"/>
                <a:gd name="T5" fmla="*/ 144 h 21600"/>
                <a:gd name="T6" fmla="*/ 124 w 21600"/>
                <a:gd name="T7" fmla="*/ 72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100 w 21600"/>
                <a:gd name="T13" fmla="*/ 2250 h 21600"/>
                <a:gd name="T14" fmla="*/ 16500 w 21600"/>
                <a:gd name="T15" fmla="*/ 1365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232522" name="AutoShape 74">
              <a:extLst>
                <a:ext uri="{FF2B5EF4-FFF2-40B4-BE49-F238E27FC236}">
                  <a16:creationId xmlns:a16="http://schemas.microsoft.com/office/drawing/2014/main" id="{A0B92F87-4A78-3F49-A788-2EC40EDC00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2928"/>
              <a:ext cx="144" cy="144"/>
            </a:xfrm>
            <a:custGeom>
              <a:avLst/>
              <a:gdLst>
                <a:gd name="T0" fmla="*/ 72 w 21600"/>
                <a:gd name="T1" fmla="*/ 15 h 21600"/>
                <a:gd name="T2" fmla="*/ 20 w 21600"/>
                <a:gd name="T3" fmla="*/ 72 h 21600"/>
                <a:gd name="T4" fmla="*/ 72 w 21600"/>
                <a:gd name="T5" fmla="*/ 144 h 21600"/>
                <a:gd name="T6" fmla="*/ 124 w 21600"/>
                <a:gd name="T7" fmla="*/ 72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100 w 21600"/>
                <a:gd name="T13" fmla="*/ 2250 h 21600"/>
                <a:gd name="T14" fmla="*/ 16500 w 21600"/>
                <a:gd name="T15" fmla="*/ 1365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232523" name="AutoShape 75">
              <a:extLst>
                <a:ext uri="{FF2B5EF4-FFF2-40B4-BE49-F238E27FC236}">
                  <a16:creationId xmlns:a16="http://schemas.microsoft.com/office/drawing/2014/main" id="{84FB16B3-43E1-6D4A-8987-5F38018DB1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3024"/>
              <a:ext cx="144" cy="144"/>
            </a:xfrm>
            <a:custGeom>
              <a:avLst/>
              <a:gdLst>
                <a:gd name="T0" fmla="*/ 72 w 21600"/>
                <a:gd name="T1" fmla="*/ 15 h 21600"/>
                <a:gd name="T2" fmla="*/ 20 w 21600"/>
                <a:gd name="T3" fmla="*/ 72 h 21600"/>
                <a:gd name="T4" fmla="*/ 72 w 21600"/>
                <a:gd name="T5" fmla="*/ 144 h 21600"/>
                <a:gd name="T6" fmla="*/ 124 w 21600"/>
                <a:gd name="T7" fmla="*/ 72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100 w 21600"/>
                <a:gd name="T13" fmla="*/ 2250 h 21600"/>
                <a:gd name="T14" fmla="*/ 16500 w 21600"/>
                <a:gd name="T15" fmla="*/ 1365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232524" name="AutoShape 76">
              <a:extLst>
                <a:ext uri="{FF2B5EF4-FFF2-40B4-BE49-F238E27FC236}">
                  <a16:creationId xmlns:a16="http://schemas.microsoft.com/office/drawing/2014/main" id="{ECC05AEC-E399-3841-9B20-4C5AD76639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2640"/>
              <a:ext cx="144" cy="144"/>
            </a:xfrm>
            <a:custGeom>
              <a:avLst/>
              <a:gdLst>
                <a:gd name="T0" fmla="*/ 72 w 21600"/>
                <a:gd name="T1" fmla="*/ 15 h 21600"/>
                <a:gd name="T2" fmla="*/ 20 w 21600"/>
                <a:gd name="T3" fmla="*/ 72 h 21600"/>
                <a:gd name="T4" fmla="*/ 72 w 21600"/>
                <a:gd name="T5" fmla="*/ 144 h 21600"/>
                <a:gd name="T6" fmla="*/ 124 w 21600"/>
                <a:gd name="T7" fmla="*/ 72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100 w 21600"/>
                <a:gd name="T13" fmla="*/ 2250 h 21600"/>
                <a:gd name="T14" fmla="*/ 16500 w 21600"/>
                <a:gd name="T15" fmla="*/ 1365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232525" name="AutoShape 77">
              <a:extLst>
                <a:ext uri="{FF2B5EF4-FFF2-40B4-BE49-F238E27FC236}">
                  <a16:creationId xmlns:a16="http://schemas.microsoft.com/office/drawing/2014/main" id="{FE4EC1C7-F46E-A047-A003-F0078BD681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2448"/>
              <a:ext cx="144" cy="144"/>
            </a:xfrm>
            <a:custGeom>
              <a:avLst/>
              <a:gdLst>
                <a:gd name="T0" fmla="*/ 72 w 21600"/>
                <a:gd name="T1" fmla="*/ 15 h 21600"/>
                <a:gd name="T2" fmla="*/ 20 w 21600"/>
                <a:gd name="T3" fmla="*/ 72 h 21600"/>
                <a:gd name="T4" fmla="*/ 72 w 21600"/>
                <a:gd name="T5" fmla="*/ 144 h 21600"/>
                <a:gd name="T6" fmla="*/ 124 w 21600"/>
                <a:gd name="T7" fmla="*/ 72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100 w 21600"/>
                <a:gd name="T13" fmla="*/ 2250 h 21600"/>
                <a:gd name="T14" fmla="*/ 16500 w 21600"/>
                <a:gd name="T15" fmla="*/ 1365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232526" name="AutoShape 78">
              <a:extLst>
                <a:ext uri="{FF2B5EF4-FFF2-40B4-BE49-F238E27FC236}">
                  <a16:creationId xmlns:a16="http://schemas.microsoft.com/office/drawing/2014/main" id="{27076AD5-DE5A-B546-ABA2-29A0C15A2B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2784"/>
              <a:ext cx="144" cy="144"/>
            </a:xfrm>
            <a:custGeom>
              <a:avLst/>
              <a:gdLst>
                <a:gd name="T0" fmla="*/ 72 w 21600"/>
                <a:gd name="T1" fmla="*/ 15 h 21600"/>
                <a:gd name="T2" fmla="*/ 20 w 21600"/>
                <a:gd name="T3" fmla="*/ 72 h 21600"/>
                <a:gd name="T4" fmla="*/ 72 w 21600"/>
                <a:gd name="T5" fmla="*/ 144 h 21600"/>
                <a:gd name="T6" fmla="*/ 124 w 21600"/>
                <a:gd name="T7" fmla="*/ 72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100 w 21600"/>
                <a:gd name="T13" fmla="*/ 2250 h 21600"/>
                <a:gd name="T14" fmla="*/ 16500 w 21600"/>
                <a:gd name="T15" fmla="*/ 1365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232527" name="AutoShape 79">
              <a:extLst>
                <a:ext uri="{FF2B5EF4-FFF2-40B4-BE49-F238E27FC236}">
                  <a16:creationId xmlns:a16="http://schemas.microsoft.com/office/drawing/2014/main" id="{20962F8B-7B67-3341-AF05-7C163A9D7D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2496"/>
              <a:ext cx="144" cy="144"/>
            </a:xfrm>
            <a:custGeom>
              <a:avLst/>
              <a:gdLst>
                <a:gd name="T0" fmla="*/ 72 w 21600"/>
                <a:gd name="T1" fmla="*/ 15 h 21600"/>
                <a:gd name="T2" fmla="*/ 20 w 21600"/>
                <a:gd name="T3" fmla="*/ 72 h 21600"/>
                <a:gd name="T4" fmla="*/ 72 w 21600"/>
                <a:gd name="T5" fmla="*/ 144 h 21600"/>
                <a:gd name="T6" fmla="*/ 124 w 21600"/>
                <a:gd name="T7" fmla="*/ 72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100 w 21600"/>
                <a:gd name="T13" fmla="*/ 2250 h 21600"/>
                <a:gd name="T14" fmla="*/ 16500 w 21600"/>
                <a:gd name="T15" fmla="*/ 1365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232528" name="AutoShape 80">
              <a:extLst>
                <a:ext uri="{FF2B5EF4-FFF2-40B4-BE49-F238E27FC236}">
                  <a16:creationId xmlns:a16="http://schemas.microsoft.com/office/drawing/2014/main" id="{B8CFBB30-DE8A-2441-9DBE-9EF4E42EFD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2208"/>
              <a:ext cx="144" cy="144"/>
            </a:xfrm>
            <a:custGeom>
              <a:avLst/>
              <a:gdLst>
                <a:gd name="T0" fmla="*/ 72 w 21600"/>
                <a:gd name="T1" fmla="*/ 15 h 21600"/>
                <a:gd name="T2" fmla="*/ 20 w 21600"/>
                <a:gd name="T3" fmla="*/ 72 h 21600"/>
                <a:gd name="T4" fmla="*/ 72 w 21600"/>
                <a:gd name="T5" fmla="*/ 144 h 21600"/>
                <a:gd name="T6" fmla="*/ 124 w 21600"/>
                <a:gd name="T7" fmla="*/ 72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100 w 21600"/>
                <a:gd name="T13" fmla="*/ 2250 h 21600"/>
                <a:gd name="T14" fmla="*/ 16500 w 21600"/>
                <a:gd name="T15" fmla="*/ 1365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232529" name="AutoShape 81">
              <a:extLst>
                <a:ext uri="{FF2B5EF4-FFF2-40B4-BE49-F238E27FC236}">
                  <a16:creationId xmlns:a16="http://schemas.microsoft.com/office/drawing/2014/main" id="{574CE53E-081F-EC41-8695-00C6947B5E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0" y="2352"/>
              <a:ext cx="144" cy="144"/>
            </a:xfrm>
            <a:custGeom>
              <a:avLst/>
              <a:gdLst>
                <a:gd name="T0" fmla="*/ 72 w 21600"/>
                <a:gd name="T1" fmla="*/ 15 h 21600"/>
                <a:gd name="T2" fmla="*/ 20 w 21600"/>
                <a:gd name="T3" fmla="*/ 72 h 21600"/>
                <a:gd name="T4" fmla="*/ 72 w 21600"/>
                <a:gd name="T5" fmla="*/ 144 h 21600"/>
                <a:gd name="T6" fmla="*/ 124 w 21600"/>
                <a:gd name="T7" fmla="*/ 72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100 w 21600"/>
                <a:gd name="T13" fmla="*/ 2250 h 21600"/>
                <a:gd name="T14" fmla="*/ 16500 w 21600"/>
                <a:gd name="T15" fmla="*/ 1365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232530" name="AutoShape 82">
              <a:extLst>
                <a:ext uri="{FF2B5EF4-FFF2-40B4-BE49-F238E27FC236}">
                  <a16:creationId xmlns:a16="http://schemas.microsoft.com/office/drawing/2014/main" id="{1A8A9C23-6C5D-2649-B6E8-53F9515EA8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8" y="2544"/>
              <a:ext cx="144" cy="144"/>
            </a:xfrm>
            <a:custGeom>
              <a:avLst/>
              <a:gdLst>
                <a:gd name="T0" fmla="*/ 72 w 21600"/>
                <a:gd name="T1" fmla="*/ 15 h 21600"/>
                <a:gd name="T2" fmla="*/ 20 w 21600"/>
                <a:gd name="T3" fmla="*/ 72 h 21600"/>
                <a:gd name="T4" fmla="*/ 72 w 21600"/>
                <a:gd name="T5" fmla="*/ 144 h 21600"/>
                <a:gd name="T6" fmla="*/ 124 w 21600"/>
                <a:gd name="T7" fmla="*/ 72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100 w 21600"/>
                <a:gd name="T13" fmla="*/ 2250 h 21600"/>
                <a:gd name="T14" fmla="*/ 16500 w 21600"/>
                <a:gd name="T15" fmla="*/ 1365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sp>
        <p:nvSpPr>
          <p:cNvPr id="232532" name="AutoShape 84">
            <a:extLst>
              <a:ext uri="{FF2B5EF4-FFF2-40B4-BE49-F238E27FC236}">
                <a16:creationId xmlns:a16="http://schemas.microsoft.com/office/drawing/2014/main" id="{75DA39CF-1D05-E345-B29E-9D62B826C3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3581400"/>
            <a:ext cx="838200" cy="11430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57150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From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peer</a:t>
            </a:r>
          </a:p>
        </p:txBody>
      </p:sp>
      <p:sp>
        <p:nvSpPr>
          <p:cNvPr id="232534" name="AutoShape 86">
            <a:extLst>
              <a:ext uri="{FF2B5EF4-FFF2-40B4-BE49-F238E27FC236}">
                <a16:creationId xmlns:a16="http://schemas.microsoft.com/office/drawing/2014/main" id="{95484E78-A838-3746-A789-60CC350664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4191000"/>
            <a:ext cx="228600" cy="228600"/>
          </a:xfrm>
          <a:prstGeom prst="plus">
            <a:avLst>
              <a:gd name="adj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232535" name="AutoShape 87">
            <a:extLst>
              <a:ext uri="{FF2B5EF4-FFF2-40B4-BE49-F238E27FC236}">
                <a16:creationId xmlns:a16="http://schemas.microsoft.com/office/drawing/2014/main" id="{4111F26D-B297-8A43-AE13-C60ACC4944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4114800"/>
            <a:ext cx="228600" cy="228600"/>
          </a:xfrm>
          <a:prstGeom prst="plus">
            <a:avLst>
              <a:gd name="adj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232536" name="AutoShape 88">
            <a:extLst>
              <a:ext uri="{FF2B5EF4-FFF2-40B4-BE49-F238E27FC236}">
                <a16:creationId xmlns:a16="http://schemas.microsoft.com/office/drawing/2014/main" id="{92D1B792-7DD4-9946-9F9D-27BD9E7762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4038600"/>
            <a:ext cx="228600" cy="228600"/>
          </a:xfrm>
          <a:prstGeom prst="plus">
            <a:avLst>
              <a:gd name="adj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232537" name="AutoShape 89">
            <a:extLst>
              <a:ext uri="{FF2B5EF4-FFF2-40B4-BE49-F238E27FC236}">
                <a16:creationId xmlns:a16="http://schemas.microsoft.com/office/drawing/2014/main" id="{E9A8697C-8934-FC4A-85B3-81D283B3A6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3886200"/>
            <a:ext cx="228600" cy="228600"/>
          </a:xfrm>
          <a:prstGeom prst="plus">
            <a:avLst>
              <a:gd name="adj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232538" name="AutoShape 90">
            <a:extLst>
              <a:ext uri="{FF2B5EF4-FFF2-40B4-BE49-F238E27FC236}">
                <a16:creationId xmlns:a16="http://schemas.microsoft.com/office/drawing/2014/main" id="{062DF113-0F5A-6547-B899-B0987C1207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3733800"/>
            <a:ext cx="228600" cy="228600"/>
          </a:xfrm>
          <a:prstGeom prst="plus">
            <a:avLst>
              <a:gd name="adj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232539" name="AutoShape 91">
            <a:extLst>
              <a:ext uri="{FF2B5EF4-FFF2-40B4-BE49-F238E27FC236}">
                <a16:creationId xmlns:a16="http://schemas.microsoft.com/office/drawing/2014/main" id="{61D947D9-70EC-B14E-ACDD-311332AE581F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629400" y="3505200"/>
            <a:ext cx="838200" cy="11430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38100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From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peer</a:t>
            </a:r>
          </a:p>
        </p:txBody>
      </p:sp>
      <p:sp>
        <p:nvSpPr>
          <p:cNvPr id="232540" name="AutoShape 92">
            <a:extLst>
              <a:ext uri="{FF2B5EF4-FFF2-40B4-BE49-F238E27FC236}">
                <a16:creationId xmlns:a16="http://schemas.microsoft.com/office/drawing/2014/main" id="{F0B7AA5B-2DB4-E148-8A15-160E97C2A1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3733800"/>
            <a:ext cx="228600" cy="228600"/>
          </a:xfrm>
          <a:prstGeom prst="plus">
            <a:avLst>
              <a:gd name="adj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232541" name="AutoShape 93">
            <a:extLst>
              <a:ext uri="{FF2B5EF4-FFF2-40B4-BE49-F238E27FC236}">
                <a16:creationId xmlns:a16="http://schemas.microsoft.com/office/drawing/2014/main" id="{C8729263-9C4E-6140-AB50-21ADC494DA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962400"/>
            <a:ext cx="228600" cy="228600"/>
          </a:xfrm>
          <a:prstGeom prst="plus">
            <a:avLst>
              <a:gd name="adj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232544" name="AutoShape 96">
            <a:extLst>
              <a:ext uri="{FF2B5EF4-FFF2-40B4-BE49-F238E27FC236}">
                <a16:creationId xmlns:a16="http://schemas.microsoft.com/office/drawing/2014/main" id="{6FB84B56-B867-5844-9FE6-7BFE4E60A7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2438400"/>
            <a:ext cx="1905000" cy="6858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5715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From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provider</a:t>
            </a:r>
          </a:p>
        </p:txBody>
      </p:sp>
      <p:sp>
        <p:nvSpPr>
          <p:cNvPr id="232547" name="AutoShape 99">
            <a:extLst>
              <a:ext uri="{FF2B5EF4-FFF2-40B4-BE49-F238E27FC236}">
                <a16:creationId xmlns:a16="http://schemas.microsoft.com/office/drawing/2014/main" id="{8D043B03-07F7-834B-B937-5CEF9EFB5A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2133600"/>
            <a:ext cx="228600" cy="2286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232548" name="AutoShape 100">
            <a:extLst>
              <a:ext uri="{FF2B5EF4-FFF2-40B4-BE49-F238E27FC236}">
                <a16:creationId xmlns:a16="http://schemas.microsoft.com/office/drawing/2014/main" id="{98EA79CC-0248-6E40-A055-B41E358F39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2057400"/>
            <a:ext cx="228600" cy="2286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232549" name="AutoShape 101">
            <a:extLst>
              <a:ext uri="{FF2B5EF4-FFF2-40B4-BE49-F238E27FC236}">
                <a16:creationId xmlns:a16="http://schemas.microsoft.com/office/drawing/2014/main" id="{7BE163FB-D66E-2446-9E90-D552AEFF8A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2133600"/>
            <a:ext cx="228600" cy="2286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232550" name="AutoShape 102">
            <a:extLst>
              <a:ext uri="{FF2B5EF4-FFF2-40B4-BE49-F238E27FC236}">
                <a16:creationId xmlns:a16="http://schemas.microsoft.com/office/drawing/2014/main" id="{66399968-3EA7-9848-8071-A33163CF84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057400"/>
            <a:ext cx="228600" cy="2286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232551" name="AutoShape 103">
            <a:extLst>
              <a:ext uri="{FF2B5EF4-FFF2-40B4-BE49-F238E27FC236}">
                <a16:creationId xmlns:a16="http://schemas.microsoft.com/office/drawing/2014/main" id="{974C9FFD-5C30-4540-9A26-21A850ACF1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2209800"/>
            <a:ext cx="228600" cy="2286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232552" name="AutoShape 104">
            <a:extLst>
              <a:ext uri="{FF2B5EF4-FFF2-40B4-BE49-F238E27FC236}">
                <a16:creationId xmlns:a16="http://schemas.microsoft.com/office/drawing/2014/main" id="{6CCBCCEF-DE0B-7441-B6B5-001519C701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2438400"/>
            <a:ext cx="1981200" cy="6858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5715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From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provider</a:t>
            </a:r>
          </a:p>
        </p:txBody>
      </p:sp>
      <p:sp>
        <p:nvSpPr>
          <p:cNvPr id="232553" name="AutoShape 105">
            <a:extLst>
              <a:ext uri="{FF2B5EF4-FFF2-40B4-BE49-F238E27FC236}">
                <a16:creationId xmlns:a16="http://schemas.microsoft.com/office/drawing/2014/main" id="{18B38B52-9D67-3B48-97C6-87BDE6F50E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057400"/>
            <a:ext cx="228600" cy="2286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232555" name="AutoShape 107">
            <a:extLst>
              <a:ext uri="{FF2B5EF4-FFF2-40B4-BE49-F238E27FC236}">
                <a16:creationId xmlns:a16="http://schemas.microsoft.com/office/drawing/2014/main" id="{83C51234-F58F-A448-94D0-27E15BF103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5105400"/>
            <a:ext cx="2209800" cy="533400"/>
          </a:xfrm>
          <a:prstGeom prst="up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57150">
            <a:solidFill>
              <a:srgbClr val="FF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From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customer</a:t>
            </a:r>
          </a:p>
        </p:txBody>
      </p:sp>
      <p:sp>
        <p:nvSpPr>
          <p:cNvPr id="232557" name="AutoShape 109">
            <a:extLst>
              <a:ext uri="{FF2B5EF4-FFF2-40B4-BE49-F238E27FC236}">
                <a16:creationId xmlns:a16="http://schemas.microsoft.com/office/drawing/2014/main" id="{375867B3-A2A8-9B48-B61E-14652D2FCA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5715000"/>
            <a:ext cx="228600" cy="228600"/>
          </a:xfrm>
          <a:custGeom>
            <a:avLst/>
            <a:gdLst>
              <a:gd name="T0" fmla="*/ 114935 w 21600"/>
              <a:gd name="T1" fmla="*/ 23146 h 21600"/>
              <a:gd name="T2" fmla="*/ 30988 w 21600"/>
              <a:gd name="T3" fmla="*/ 114300 h 21600"/>
              <a:gd name="T4" fmla="*/ 114935 w 21600"/>
              <a:gd name="T5" fmla="*/ 228600 h 21600"/>
              <a:gd name="T6" fmla="*/ 197612 w 21600"/>
              <a:gd name="T7" fmla="*/ 1143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32558" name="AutoShape 110">
            <a:extLst>
              <a:ext uri="{FF2B5EF4-FFF2-40B4-BE49-F238E27FC236}">
                <a16:creationId xmlns:a16="http://schemas.microsoft.com/office/drawing/2014/main" id="{E581E33B-ECA4-1840-ADE7-38FF0A46D8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5715000"/>
            <a:ext cx="228600" cy="228600"/>
          </a:xfrm>
          <a:custGeom>
            <a:avLst/>
            <a:gdLst>
              <a:gd name="T0" fmla="*/ 114935 w 21600"/>
              <a:gd name="T1" fmla="*/ 23146 h 21600"/>
              <a:gd name="T2" fmla="*/ 30988 w 21600"/>
              <a:gd name="T3" fmla="*/ 114300 h 21600"/>
              <a:gd name="T4" fmla="*/ 114935 w 21600"/>
              <a:gd name="T5" fmla="*/ 228600 h 21600"/>
              <a:gd name="T6" fmla="*/ 197612 w 21600"/>
              <a:gd name="T7" fmla="*/ 1143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32559" name="AutoShape 111">
            <a:extLst>
              <a:ext uri="{FF2B5EF4-FFF2-40B4-BE49-F238E27FC236}">
                <a16:creationId xmlns:a16="http://schemas.microsoft.com/office/drawing/2014/main" id="{981002BE-16C2-FF4D-A447-8FFD51432A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6248400"/>
            <a:ext cx="228600" cy="228600"/>
          </a:xfrm>
          <a:custGeom>
            <a:avLst/>
            <a:gdLst>
              <a:gd name="T0" fmla="*/ 114935 w 21600"/>
              <a:gd name="T1" fmla="*/ 23146 h 21600"/>
              <a:gd name="T2" fmla="*/ 30988 w 21600"/>
              <a:gd name="T3" fmla="*/ 114300 h 21600"/>
              <a:gd name="T4" fmla="*/ 114935 w 21600"/>
              <a:gd name="T5" fmla="*/ 228600 h 21600"/>
              <a:gd name="T6" fmla="*/ 197612 w 21600"/>
              <a:gd name="T7" fmla="*/ 1143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32560" name="AutoShape 112">
            <a:extLst>
              <a:ext uri="{FF2B5EF4-FFF2-40B4-BE49-F238E27FC236}">
                <a16:creationId xmlns:a16="http://schemas.microsoft.com/office/drawing/2014/main" id="{FD58081D-0709-8B45-9A8A-1411F291F5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6172200"/>
            <a:ext cx="228600" cy="228600"/>
          </a:xfrm>
          <a:custGeom>
            <a:avLst/>
            <a:gdLst>
              <a:gd name="T0" fmla="*/ 114935 w 21600"/>
              <a:gd name="T1" fmla="*/ 23146 h 21600"/>
              <a:gd name="T2" fmla="*/ 30988 w 21600"/>
              <a:gd name="T3" fmla="*/ 114300 h 21600"/>
              <a:gd name="T4" fmla="*/ 114935 w 21600"/>
              <a:gd name="T5" fmla="*/ 228600 h 21600"/>
              <a:gd name="T6" fmla="*/ 197612 w 21600"/>
              <a:gd name="T7" fmla="*/ 1143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32561" name="AutoShape 113">
            <a:extLst>
              <a:ext uri="{FF2B5EF4-FFF2-40B4-BE49-F238E27FC236}">
                <a16:creationId xmlns:a16="http://schemas.microsoft.com/office/drawing/2014/main" id="{4F66CA6A-A03D-9047-B3D6-76562BF8E5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5791200"/>
            <a:ext cx="228600" cy="228600"/>
          </a:xfrm>
          <a:custGeom>
            <a:avLst/>
            <a:gdLst>
              <a:gd name="T0" fmla="*/ 114935 w 21600"/>
              <a:gd name="T1" fmla="*/ 23146 h 21600"/>
              <a:gd name="T2" fmla="*/ 30988 w 21600"/>
              <a:gd name="T3" fmla="*/ 114300 h 21600"/>
              <a:gd name="T4" fmla="*/ 114935 w 21600"/>
              <a:gd name="T5" fmla="*/ 228600 h 21600"/>
              <a:gd name="T6" fmla="*/ 197612 w 21600"/>
              <a:gd name="T7" fmla="*/ 1143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32562" name="AutoShape 114">
            <a:extLst>
              <a:ext uri="{FF2B5EF4-FFF2-40B4-BE49-F238E27FC236}">
                <a16:creationId xmlns:a16="http://schemas.microsoft.com/office/drawing/2014/main" id="{1699BC57-A373-2A49-8902-BCDF15254D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5943600"/>
            <a:ext cx="228600" cy="228600"/>
          </a:xfrm>
          <a:custGeom>
            <a:avLst/>
            <a:gdLst>
              <a:gd name="T0" fmla="*/ 114935 w 21600"/>
              <a:gd name="T1" fmla="*/ 23146 h 21600"/>
              <a:gd name="T2" fmla="*/ 30988 w 21600"/>
              <a:gd name="T3" fmla="*/ 114300 h 21600"/>
              <a:gd name="T4" fmla="*/ 114935 w 21600"/>
              <a:gd name="T5" fmla="*/ 228600 h 21600"/>
              <a:gd name="T6" fmla="*/ 197612 w 21600"/>
              <a:gd name="T7" fmla="*/ 1143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32563" name="AutoShape 115">
            <a:extLst>
              <a:ext uri="{FF2B5EF4-FFF2-40B4-BE49-F238E27FC236}">
                <a16:creationId xmlns:a16="http://schemas.microsoft.com/office/drawing/2014/main" id="{B4F46B0A-92AD-8847-8AF5-49CA3DB06C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6019800"/>
            <a:ext cx="228600" cy="228600"/>
          </a:xfrm>
          <a:custGeom>
            <a:avLst/>
            <a:gdLst>
              <a:gd name="T0" fmla="*/ 114935 w 21600"/>
              <a:gd name="T1" fmla="*/ 23146 h 21600"/>
              <a:gd name="T2" fmla="*/ 30988 w 21600"/>
              <a:gd name="T3" fmla="*/ 114300 h 21600"/>
              <a:gd name="T4" fmla="*/ 114935 w 21600"/>
              <a:gd name="T5" fmla="*/ 228600 h 21600"/>
              <a:gd name="T6" fmla="*/ 197612 w 21600"/>
              <a:gd name="T7" fmla="*/ 1143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32564" name="AutoShape 116">
            <a:extLst>
              <a:ext uri="{FF2B5EF4-FFF2-40B4-BE49-F238E27FC236}">
                <a16:creationId xmlns:a16="http://schemas.microsoft.com/office/drawing/2014/main" id="{5C1A6903-42AA-2849-B2A0-5EC6230519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5181600"/>
            <a:ext cx="2209800" cy="533400"/>
          </a:xfrm>
          <a:prstGeom prst="up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57150">
            <a:solidFill>
              <a:srgbClr val="FF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From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customer</a:t>
            </a:r>
          </a:p>
        </p:txBody>
      </p:sp>
      <p:sp>
        <p:nvSpPr>
          <p:cNvPr id="232565" name="AutoShape 117">
            <a:extLst>
              <a:ext uri="{FF2B5EF4-FFF2-40B4-BE49-F238E27FC236}">
                <a16:creationId xmlns:a16="http://schemas.microsoft.com/office/drawing/2014/main" id="{4909740F-79FB-1245-8F3A-9881AD6EA7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6172200"/>
            <a:ext cx="228600" cy="228600"/>
          </a:xfrm>
          <a:custGeom>
            <a:avLst/>
            <a:gdLst>
              <a:gd name="T0" fmla="*/ 114935 w 21600"/>
              <a:gd name="T1" fmla="*/ 23146 h 21600"/>
              <a:gd name="T2" fmla="*/ 30988 w 21600"/>
              <a:gd name="T3" fmla="*/ 114300 h 21600"/>
              <a:gd name="T4" fmla="*/ 114935 w 21600"/>
              <a:gd name="T5" fmla="*/ 228600 h 21600"/>
              <a:gd name="T6" fmla="*/ 197612 w 21600"/>
              <a:gd name="T7" fmla="*/ 1143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32566" name="AutoShape 118">
            <a:extLst>
              <a:ext uri="{FF2B5EF4-FFF2-40B4-BE49-F238E27FC236}">
                <a16:creationId xmlns:a16="http://schemas.microsoft.com/office/drawing/2014/main" id="{CB3011FD-1BFD-374E-B5E3-44BD479920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5791200"/>
            <a:ext cx="228600" cy="228600"/>
          </a:xfrm>
          <a:custGeom>
            <a:avLst/>
            <a:gdLst>
              <a:gd name="T0" fmla="*/ 114935 w 21600"/>
              <a:gd name="T1" fmla="*/ 23146 h 21600"/>
              <a:gd name="T2" fmla="*/ 30988 w 21600"/>
              <a:gd name="T3" fmla="*/ 114300 h 21600"/>
              <a:gd name="T4" fmla="*/ 114935 w 21600"/>
              <a:gd name="T5" fmla="*/ 228600 h 21600"/>
              <a:gd name="T6" fmla="*/ 197612 w 21600"/>
              <a:gd name="T7" fmla="*/ 1143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47138" name="Group 120">
            <a:extLst>
              <a:ext uri="{FF2B5EF4-FFF2-40B4-BE49-F238E27FC236}">
                <a16:creationId xmlns:a16="http://schemas.microsoft.com/office/drawing/2014/main" id="{C549E00F-FC4B-CF46-8059-169EB8B0DF1D}"/>
              </a:ext>
            </a:extLst>
          </p:cNvPr>
          <p:cNvGrpSpPr>
            <a:grpSpLocks/>
          </p:cNvGrpSpPr>
          <p:nvPr/>
        </p:nvGrpSpPr>
        <p:grpSpPr bwMode="auto">
          <a:xfrm>
            <a:off x="228600" y="1143000"/>
            <a:ext cx="8686800" cy="609600"/>
            <a:chOff x="144" y="912"/>
            <a:chExt cx="5472" cy="384"/>
          </a:xfrm>
        </p:grpSpPr>
        <p:sp>
          <p:nvSpPr>
            <p:cNvPr id="232545" name="Rectangle 97">
              <a:extLst>
                <a:ext uri="{FF2B5EF4-FFF2-40B4-BE49-F238E27FC236}">
                  <a16:creationId xmlns:a16="http://schemas.microsoft.com/office/drawing/2014/main" id="{450DF3DC-0158-5545-8956-C74165A244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" y="912"/>
              <a:ext cx="5472" cy="38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232476" name="Text Box 28">
              <a:extLst>
                <a:ext uri="{FF2B5EF4-FFF2-40B4-BE49-F238E27FC236}">
                  <a16:creationId xmlns:a16="http://schemas.microsoft.com/office/drawing/2014/main" id="{F79FF56B-86F7-224A-86F5-A1A9E2590D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" y="1008"/>
              <a:ext cx="110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宋体" charset="0"/>
                  <a:cs typeface="宋体" charset="0"/>
                </a:rPr>
                <a:t>provider route</a:t>
              </a:r>
            </a:p>
          </p:txBody>
        </p:sp>
        <p:sp>
          <p:nvSpPr>
            <p:cNvPr id="232478" name="Text Box 30">
              <a:extLst>
                <a:ext uri="{FF2B5EF4-FFF2-40B4-BE49-F238E27FC236}">
                  <a16:creationId xmlns:a16="http://schemas.microsoft.com/office/drawing/2014/main" id="{AC0F7982-6838-EA45-8DDC-3C902FD439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4" y="1008"/>
              <a:ext cx="118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宋体" charset="0"/>
                  <a:cs typeface="宋体" charset="0"/>
                </a:rPr>
                <a:t>customer route</a:t>
              </a:r>
            </a:p>
          </p:txBody>
        </p:sp>
        <p:sp>
          <p:nvSpPr>
            <p:cNvPr id="232479" name="AutoShape 31">
              <a:extLst>
                <a:ext uri="{FF2B5EF4-FFF2-40B4-BE49-F238E27FC236}">
                  <a16:creationId xmlns:a16="http://schemas.microsoft.com/office/drawing/2014/main" id="{02A9E80D-17C5-AF41-B470-FC3345453A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1056"/>
              <a:ext cx="144" cy="144"/>
            </a:xfrm>
            <a:prstGeom prst="plus">
              <a:avLst>
                <a:gd name="adj" fmla="val 25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232480" name="Text Box 32">
              <a:extLst>
                <a:ext uri="{FF2B5EF4-FFF2-40B4-BE49-F238E27FC236}">
                  <a16:creationId xmlns:a16="http://schemas.microsoft.com/office/drawing/2014/main" id="{EEBC00CD-C859-A14B-BF3F-899EBA2E6E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6" y="1008"/>
              <a:ext cx="8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宋体" charset="0"/>
                  <a:cs typeface="宋体" charset="0"/>
                </a:rPr>
                <a:t>peer route</a:t>
              </a:r>
            </a:p>
          </p:txBody>
        </p:sp>
        <p:sp>
          <p:nvSpPr>
            <p:cNvPr id="232490" name="AutoShape 42">
              <a:extLst>
                <a:ext uri="{FF2B5EF4-FFF2-40B4-BE49-F238E27FC236}">
                  <a16:creationId xmlns:a16="http://schemas.microsoft.com/office/drawing/2014/main" id="{F28123F4-4437-8444-A837-4B3C3F542A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" y="1056"/>
              <a:ext cx="144" cy="144"/>
            </a:xfrm>
            <a:prstGeom prst="diamond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232567" name="AutoShape 119">
              <a:extLst>
                <a:ext uri="{FF2B5EF4-FFF2-40B4-BE49-F238E27FC236}">
                  <a16:creationId xmlns:a16="http://schemas.microsoft.com/office/drawing/2014/main" id="{47D27950-1E3D-E94D-83C0-1B040F634B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1056"/>
              <a:ext cx="144" cy="144"/>
            </a:xfrm>
            <a:custGeom>
              <a:avLst/>
              <a:gdLst>
                <a:gd name="T0" fmla="*/ 72 w 21600"/>
                <a:gd name="T1" fmla="*/ 15 h 21600"/>
                <a:gd name="T2" fmla="*/ 20 w 21600"/>
                <a:gd name="T3" fmla="*/ 72 h 21600"/>
                <a:gd name="T4" fmla="*/ 72 w 21600"/>
                <a:gd name="T5" fmla="*/ 144 h 21600"/>
                <a:gd name="T6" fmla="*/ 124 w 21600"/>
                <a:gd name="T7" fmla="*/ 72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100 w 21600"/>
                <a:gd name="T13" fmla="*/ 2250 h 21600"/>
                <a:gd name="T14" fmla="*/ 16500 w 21600"/>
                <a:gd name="T15" fmla="*/ 1365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sp>
        <p:nvSpPr>
          <p:cNvPr id="232569" name="AutoShape 121">
            <a:extLst>
              <a:ext uri="{FF2B5EF4-FFF2-40B4-BE49-F238E27FC236}">
                <a16:creationId xmlns:a16="http://schemas.microsoft.com/office/drawing/2014/main" id="{84E40D2A-FDB5-0D46-A81C-D0A05EBBD2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133600"/>
            <a:ext cx="228600" cy="2286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598FAC94-9857-F0F9-753D-6D7563E5AF92}"/>
              </a:ext>
            </a:extLst>
          </p:cNvPr>
          <p:cNvSpPr/>
          <p:nvPr/>
        </p:nvSpPr>
        <p:spPr>
          <a:xfrm>
            <a:off x="2438400" y="3200400"/>
            <a:ext cx="4038599" cy="1726395"/>
          </a:xfrm>
          <a:prstGeom prst="roundRect">
            <a:avLst/>
          </a:prstGeom>
          <a:solidFill>
            <a:schemeClr val="accent3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/>
              <a:ea typeface="ＭＳ Ｐゴシック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DBE14C-E1E0-6DF0-CE7A-D6FAC6C4F25B}"/>
              </a:ext>
            </a:extLst>
          </p:cNvPr>
          <p:cNvSpPr txBox="1"/>
          <p:nvPr/>
        </p:nvSpPr>
        <p:spPr>
          <a:xfrm>
            <a:off x="3967587" y="3297725"/>
            <a:ext cx="1107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AS-219</a:t>
            </a:r>
          </a:p>
        </p:txBody>
      </p:sp>
    </p:spTree>
    <p:extLst>
      <p:ext uri="{BB962C8B-B14F-4D97-AF65-F5344CB8AC3E}">
        <p14:creationId xmlns:p14="http://schemas.microsoft.com/office/powerpoint/2010/main" val="30560659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DD3982-D9CE-8DB8-1E8C-902EAF765E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154" name="Text Box 82">
            <a:extLst>
              <a:ext uri="{FF2B5EF4-FFF2-40B4-BE49-F238E27FC236}">
                <a16:creationId xmlns:a16="http://schemas.microsoft.com/office/drawing/2014/main" id="{CC4BF0BE-EC58-F588-0889-ADD9717353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4724400"/>
            <a:ext cx="2743200" cy="396875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Forwarding Table</a:t>
            </a:r>
          </a:p>
        </p:txBody>
      </p:sp>
      <p:sp>
        <p:nvSpPr>
          <p:cNvPr id="515153" name="Text Box 81">
            <a:extLst>
              <a:ext uri="{FF2B5EF4-FFF2-40B4-BE49-F238E27FC236}">
                <a16:creationId xmlns:a16="http://schemas.microsoft.com/office/drawing/2014/main" id="{7A649229-4FC5-73F5-95F4-5F621C607A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581400"/>
            <a:ext cx="2743200" cy="396875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Forwarding Table</a:t>
            </a:r>
          </a:p>
        </p:txBody>
      </p:sp>
      <p:sp>
        <p:nvSpPr>
          <p:cNvPr id="515074" name="AutoShape 2">
            <a:extLst>
              <a:ext uri="{FF2B5EF4-FFF2-40B4-BE49-F238E27FC236}">
                <a16:creationId xmlns:a16="http://schemas.microsoft.com/office/drawing/2014/main" id="{B780F6AF-9438-2F77-DD74-63DD66B033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1905000"/>
            <a:ext cx="2743200" cy="1524000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9525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515075" name="AutoShape 3">
            <a:extLst>
              <a:ext uri="{FF2B5EF4-FFF2-40B4-BE49-F238E27FC236}">
                <a16:creationId xmlns:a16="http://schemas.microsoft.com/office/drawing/2014/main" id="{2A3C28EC-A020-CAB5-8125-A1D4F109C6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905000"/>
            <a:ext cx="5562600" cy="1371600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9525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515076" name="Rectangle 4">
            <a:extLst>
              <a:ext uri="{FF2B5EF4-FFF2-40B4-BE49-F238E27FC236}">
                <a16:creationId xmlns:a16="http://schemas.microsoft.com/office/drawing/2014/main" id="{DEBC5179-6E5D-E63D-1DEC-CA720E8A77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6868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 sz="3200" dirty="0">
                <a:ea typeface="宋体" charset="0"/>
                <a:cs typeface="宋体" charset="0"/>
              </a:rPr>
              <a:t>Join EGP with IGP For Connectivity</a:t>
            </a:r>
          </a:p>
        </p:txBody>
      </p:sp>
      <p:sp>
        <p:nvSpPr>
          <p:cNvPr id="515077" name="Text Box 5">
            <a:extLst>
              <a:ext uri="{FF2B5EF4-FFF2-40B4-BE49-F238E27FC236}">
                <a16:creationId xmlns:a16="http://schemas.microsoft.com/office/drawing/2014/main" id="{E38069D7-D1D2-7D94-AAB7-581141219C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2819400"/>
            <a:ext cx="946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AS 1</a:t>
            </a:r>
          </a:p>
        </p:txBody>
      </p:sp>
      <p:sp>
        <p:nvSpPr>
          <p:cNvPr id="515078" name="Text Box 6">
            <a:extLst>
              <a:ext uri="{FF2B5EF4-FFF2-40B4-BE49-F238E27FC236}">
                <a16:creationId xmlns:a16="http://schemas.microsoft.com/office/drawing/2014/main" id="{0534322A-AA9A-FAE3-C55D-58B55DC30C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7850" y="2819400"/>
            <a:ext cx="946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AS 2</a:t>
            </a:r>
          </a:p>
        </p:txBody>
      </p:sp>
      <p:sp>
        <p:nvSpPr>
          <p:cNvPr id="515079" name="Line 7">
            <a:extLst>
              <a:ext uri="{FF2B5EF4-FFF2-40B4-BE49-F238E27FC236}">
                <a16:creationId xmlns:a16="http://schemas.microsoft.com/office/drawing/2014/main" id="{977EAFA1-E99A-E27A-24E2-B8A808310773}"/>
              </a:ext>
            </a:extLst>
          </p:cNvPr>
          <p:cNvSpPr>
            <a:spLocks noChangeShapeType="1"/>
          </p:cNvSpPr>
          <p:nvPr/>
        </p:nvSpPr>
        <p:spPr bwMode="auto">
          <a:xfrm>
            <a:off x="5334000" y="2514600"/>
            <a:ext cx="1828800" cy="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pic>
        <p:nvPicPr>
          <p:cNvPr id="515080" name="Picture 8">
            <a:extLst>
              <a:ext uri="{FF2B5EF4-FFF2-40B4-BE49-F238E27FC236}">
                <a16:creationId xmlns:a16="http://schemas.microsoft.com/office/drawing/2014/main" id="{3F452673-A91A-5001-D394-09A3A48D2A65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133600"/>
            <a:ext cx="850900" cy="70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5081" name="Picture 9">
            <a:extLst>
              <a:ext uri="{FF2B5EF4-FFF2-40B4-BE49-F238E27FC236}">
                <a16:creationId xmlns:a16="http://schemas.microsoft.com/office/drawing/2014/main" id="{BFECADD6-36CC-6F70-7C5A-C3B002CB25CF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209800"/>
            <a:ext cx="850900" cy="70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15082" name="Text Box 10">
            <a:extLst>
              <a:ext uri="{FF2B5EF4-FFF2-40B4-BE49-F238E27FC236}">
                <a16:creationId xmlns:a16="http://schemas.microsoft.com/office/drawing/2014/main" id="{E4DDC0FD-607C-064D-A98C-BF96337AB2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2971800"/>
            <a:ext cx="1295400" cy="3968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192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.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0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.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2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.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1</a:t>
            </a:r>
          </a:p>
        </p:txBody>
      </p:sp>
      <p:sp>
        <p:nvSpPr>
          <p:cNvPr id="515083" name="AutoShape 11">
            <a:extLst>
              <a:ext uri="{FF2B5EF4-FFF2-40B4-BE49-F238E27FC236}">
                <a16:creationId xmlns:a16="http://schemas.microsoft.com/office/drawing/2014/main" id="{0477B35F-84A6-5F67-6910-0832ABCEC8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2590800"/>
            <a:ext cx="304800" cy="381000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515084" name="Text Box 12">
            <a:extLst>
              <a:ext uri="{FF2B5EF4-FFF2-40B4-BE49-F238E27FC236}">
                <a16:creationId xmlns:a16="http://schemas.microsoft.com/office/drawing/2014/main" id="{3E58D83F-EB49-3766-02C4-CDF55C333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1752600"/>
            <a:ext cx="1920875" cy="39687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135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.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207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.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0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.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0/16</a:t>
            </a:r>
          </a:p>
        </p:txBody>
      </p:sp>
      <p:sp>
        <p:nvSpPr>
          <p:cNvPr id="515085" name="Text Box 13">
            <a:extLst>
              <a:ext uri="{FF2B5EF4-FFF2-40B4-BE49-F238E27FC236}">
                <a16:creationId xmlns:a16="http://schemas.microsoft.com/office/drawing/2014/main" id="{74920A14-573F-252E-D48C-27BE595F40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2743200"/>
            <a:ext cx="1463675" cy="4000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10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.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10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.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10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.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10</a:t>
            </a:r>
          </a:p>
        </p:txBody>
      </p:sp>
      <p:sp>
        <p:nvSpPr>
          <p:cNvPr id="515087" name="Line 15">
            <a:extLst>
              <a:ext uri="{FF2B5EF4-FFF2-40B4-BE49-F238E27FC236}">
                <a16:creationId xmlns:a16="http://schemas.microsoft.com/office/drawing/2014/main" id="{80DE1C4A-84BF-2D8C-F2A2-4564900F3817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2514600"/>
            <a:ext cx="1828800" cy="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pic>
        <p:nvPicPr>
          <p:cNvPr id="515088" name="Picture 16">
            <a:extLst>
              <a:ext uri="{FF2B5EF4-FFF2-40B4-BE49-F238E27FC236}">
                <a16:creationId xmlns:a16="http://schemas.microsoft.com/office/drawing/2014/main" id="{8332F55C-9F1E-9AD6-854C-52FFCC82C2E5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133600"/>
            <a:ext cx="850900" cy="70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15089" name="Freeform 17">
            <a:extLst>
              <a:ext uri="{FF2B5EF4-FFF2-40B4-BE49-F238E27FC236}">
                <a16:creationId xmlns:a16="http://schemas.microsoft.com/office/drawing/2014/main" id="{0087299C-EDAE-CDA6-AE53-C77093465CC8}"/>
              </a:ext>
            </a:extLst>
          </p:cNvPr>
          <p:cNvSpPr>
            <a:spLocks/>
          </p:cNvSpPr>
          <p:nvPr/>
        </p:nvSpPr>
        <p:spPr bwMode="auto">
          <a:xfrm>
            <a:off x="3581400" y="1955800"/>
            <a:ext cx="1371600" cy="1066800"/>
          </a:xfrm>
          <a:custGeom>
            <a:avLst/>
            <a:gdLst>
              <a:gd name="T0" fmla="*/ 0 w 864"/>
              <a:gd name="T1" fmla="*/ 406400 h 672"/>
              <a:gd name="T2" fmla="*/ 304800 w 864"/>
              <a:gd name="T3" fmla="*/ 330200 h 672"/>
              <a:gd name="T4" fmla="*/ 381000 w 864"/>
              <a:gd name="T5" fmla="*/ 101600 h 672"/>
              <a:gd name="T6" fmla="*/ 838200 w 864"/>
              <a:gd name="T7" fmla="*/ 939800 h 672"/>
              <a:gd name="T8" fmla="*/ 838200 w 864"/>
              <a:gd name="T9" fmla="*/ 863600 h 672"/>
              <a:gd name="T10" fmla="*/ 1371600 w 864"/>
              <a:gd name="T11" fmla="*/ 482600 h 67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64" h="672">
                <a:moveTo>
                  <a:pt x="0" y="256"/>
                </a:moveTo>
                <a:cubicBezTo>
                  <a:pt x="76" y="248"/>
                  <a:pt x="152" y="240"/>
                  <a:pt x="192" y="208"/>
                </a:cubicBezTo>
                <a:cubicBezTo>
                  <a:pt x="232" y="176"/>
                  <a:pt x="184" y="0"/>
                  <a:pt x="240" y="64"/>
                </a:cubicBezTo>
                <a:cubicBezTo>
                  <a:pt x="296" y="128"/>
                  <a:pt x="480" y="512"/>
                  <a:pt x="528" y="592"/>
                </a:cubicBezTo>
                <a:cubicBezTo>
                  <a:pt x="576" y="672"/>
                  <a:pt x="472" y="592"/>
                  <a:pt x="528" y="544"/>
                </a:cubicBezTo>
                <a:cubicBezTo>
                  <a:pt x="584" y="496"/>
                  <a:pt x="808" y="344"/>
                  <a:pt x="864" y="304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15098" name="Picture 26">
            <a:extLst>
              <a:ext uri="{FF2B5EF4-FFF2-40B4-BE49-F238E27FC236}">
                <a16:creationId xmlns:a16="http://schemas.microsoft.com/office/drawing/2014/main" id="{06532AE0-9BD3-4B25-2F2B-6BF3AA44AA7C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057400"/>
            <a:ext cx="850900" cy="70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15086" name="AutoShape 14">
            <a:extLst>
              <a:ext uri="{FF2B5EF4-FFF2-40B4-BE49-F238E27FC236}">
                <a16:creationId xmlns:a16="http://schemas.microsoft.com/office/drawing/2014/main" id="{BCBB073C-49DB-6D91-264F-0B04BA2A0B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438400"/>
            <a:ext cx="304800" cy="381000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grpSp>
        <p:nvGrpSpPr>
          <p:cNvPr id="43029" name="Group 61">
            <a:extLst>
              <a:ext uri="{FF2B5EF4-FFF2-40B4-BE49-F238E27FC236}">
                <a16:creationId xmlns:a16="http://schemas.microsoft.com/office/drawing/2014/main" id="{891C63FE-B065-BDAB-C629-09373A6501FD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5334000"/>
            <a:ext cx="3429000" cy="1295400"/>
            <a:chOff x="192" y="3360"/>
            <a:chExt cx="2160" cy="816"/>
          </a:xfrm>
        </p:grpSpPr>
        <p:sp>
          <p:nvSpPr>
            <p:cNvPr id="515108" name="Text Box 36">
              <a:extLst>
                <a:ext uri="{FF2B5EF4-FFF2-40B4-BE49-F238E27FC236}">
                  <a16:creationId xmlns:a16="http://schemas.microsoft.com/office/drawing/2014/main" id="{C16F3859-CF94-9C45-86D7-0C90552B7E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6" y="3360"/>
              <a:ext cx="576" cy="288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charset="0"/>
                  <a:ea typeface="宋体" charset="0"/>
                  <a:cs typeface="宋体" charset="0"/>
                </a:rPr>
                <a:t>EGP</a:t>
              </a:r>
            </a:p>
          </p:txBody>
        </p:sp>
        <p:sp>
          <p:nvSpPr>
            <p:cNvPr id="515101" name="Rectangle 29">
              <a:extLst>
                <a:ext uri="{FF2B5EF4-FFF2-40B4-BE49-F238E27FC236}">
                  <a16:creationId xmlns:a16="http://schemas.microsoft.com/office/drawing/2014/main" id="{CB8CB372-81C9-8BFA-A4A4-0BEDFFC55A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" y="3600"/>
              <a:ext cx="1920" cy="57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515102" name="Text Box 30">
              <a:extLst>
                <a:ext uri="{FF2B5EF4-FFF2-40B4-BE49-F238E27FC236}">
                  <a16:creationId xmlns:a16="http://schemas.microsoft.com/office/drawing/2014/main" id="{61CFC5FF-F560-6F18-33CB-B9DF9DBB19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4" y="3840"/>
              <a:ext cx="92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宋体" charset="0"/>
                  <a:cs typeface="宋体" charset="0"/>
                </a:rPr>
                <a:t>192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宋体" charset="0"/>
                  <a:cs typeface="宋体" charset="0"/>
                </a:rPr>
                <a:t>.</a:t>
              </a: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宋体" charset="0"/>
                  <a:cs typeface="宋体" charset="0"/>
                </a:rPr>
                <a:t>0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宋体" charset="0"/>
                  <a:cs typeface="宋体" charset="0"/>
                </a:rPr>
                <a:t>.</a:t>
              </a: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宋体" charset="0"/>
                  <a:cs typeface="宋体" charset="0"/>
                </a:rPr>
                <a:t>2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宋体" charset="0"/>
                  <a:cs typeface="宋体" charset="0"/>
                </a:rPr>
                <a:t>.</a:t>
              </a: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宋体" charset="0"/>
                  <a:cs typeface="宋体" charset="0"/>
                </a:rPr>
                <a:t>1</a:t>
              </a:r>
            </a:p>
          </p:txBody>
        </p:sp>
        <p:sp>
          <p:nvSpPr>
            <p:cNvPr id="515103" name="Text Box 31">
              <a:extLst>
                <a:ext uri="{FF2B5EF4-FFF2-40B4-BE49-F238E27FC236}">
                  <a16:creationId xmlns:a16="http://schemas.microsoft.com/office/drawing/2014/main" id="{45A86BC3-189B-6CBF-A06E-55254A1236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" y="3840"/>
              <a:ext cx="1152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宋体" charset="0"/>
                  <a:cs typeface="宋体" charset="0"/>
                </a:rPr>
                <a:t>135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宋体" charset="0"/>
                  <a:cs typeface="宋体" charset="0"/>
                </a:rPr>
                <a:t>.</a:t>
              </a: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宋体" charset="0"/>
                  <a:cs typeface="宋体" charset="0"/>
                </a:rPr>
                <a:t>207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宋体" charset="0"/>
                  <a:cs typeface="宋体" charset="0"/>
                </a:rPr>
                <a:t>.</a:t>
              </a: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宋体" charset="0"/>
                  <a:cs typeface="宋体" charset="0"/>
                </a:rPr>
                <a:t>0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宋体" charset="0"/>
                  <a:cs typeface="宋体" charset="0"/>
                </a:rPr>
                <a:t>.</a:t>
              </a: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宋体" charset="0"/>
                  <a:cs typeface="宋体" charset="0"/>
                </a:rPr>
                <a:t>0/16</a:t>
              </a:r>
            </a:p>
          </p:txBody>
        </p:sp>
        <p:sp>
          <p:nvSpPr>
            <p:cNvPr id="515104" name="Line 32">
              <a:extLst>
                <a:ext uri="{FF2B5EF4-FFF2-40B4-BE49-F238E27FC236}">
                  <a16:creationId xmlns:a16="http://schemas.microsoft.com/office/drawing/2014/main" id="{102823FA-B294-05DD-6D30-65392606E1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" y="384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515105" name="Line 33">
              <a:extLst>
                <a:ext uri="{FF2B5EF4-FFF2-40B4-BE49-F238E27FC236}">
                  <a16:creationId xmlns:a16="http://schemas.microsoft.com/office/drawing/2014/main" id="{473191EA-486D-AE9B-E499-B592C9BC572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1056" y="3936"/>
              <a:ext cx="48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515106" name="Text Box 34">
              <a:extLst>
                <a:ext uri="{FF2B5EF4-FFF2-40B4-BE49-F238E27FC236}">
                  <a16:creationId xmlns:a16="http://schemas.microsoft.com/office/drawing/2014/main" id="{208E9BBD-2CEE-70B1-2358-EE975B268B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" y="3552"/>
              <a:ext cx="96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宋体" charset="0"/>
                  <a:cs typeface="宋体" charset="0"/>
                </a:rPr>
                <a:t>destination</a:t>
              </a:r>
            </a:p>
          </p:txBody>
        </p:sp>
        <p:sp>
          <p:nvSpPr>
            <p:cNvPr id="515107" name="Text Box 35">
              <a:extLst>
                <a:ext uri="{FF2B5EF4-FFF2-40B4-BE49-F238E27FC236}">
                  <a16:creationId xmlns:a16="http://schemas.microsoft.com/office/drawing/2014/main" id="{3F3B3C21-A576-04CC-6881-31873DAACA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92" y="3552"/>
              <a:ext cx="96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宋体" charset="0"/>
                  <a:cs typeface="宋体" charset="0"/>
                </a:rPr>
                <a:t>next hop</a:t>
              </a:r>
            </a:p>
          </p:txBody>
        </p:sp>
      </p:grpSp>
      <p:sp>
        <p:nvSpPr>
          <p:cNvPr id="515112" name="Rectangle 40">
            <a:extLst>
              <a:ext uri="{FF2B5EF4-FFF2-40B4-BE49-F238E27FC236}">
                <a16:creationId xmlns:a16="http://schemas.microsoft.com/office/drawing/2014/main" id="{9D0F1F2D-5915-6C72-6E26-C98196BC6C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3962400"/>
            <a:ext cx="2971800" cy="9144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515113" name="Text Box 41">
            <a:extLst>
              <a:ext uri="{FF2B5EF4-FFF2-40B4-BE49-F238E27FC236}">
                <a16:creationId xmlns:a16="http://schemas.microsoft.com/office/drawing/2014/main" id="{3A36F63C-5418-FA82-2050-E54940A14E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4343400"/>
            <a:ext cx="14636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10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.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10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.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10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.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10</a:t>
            </a:r>
          </a:p>
        </p:txBody>
      </p:sp>
      <p:sp>
        <p:nvSpPr>
          <p:cNvPr id="515114" name="Text Box 42">
            <a:extLst>
              <a:ext uri="{FF2B5EF4-FFF2-40B4-BE49-F238E27FC236}">
                <a16:creationId xmlns:a16="http://schemas.microsoft.com/office/drawing/2014/main" id="{A45A1BAE-8542-55E4-ABC0-93B0244B09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343400"/>
            <a:ext cx="1524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192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.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0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.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2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.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0/30</a:t>
            </a:r>
          </a:p>
        </p:txBody>
      </p:sp>
      <p:sp>
        <p:nvSpPr>
          <p:cNvPr id="515115" name="Line 43">
            <a:extLst>
              <a:ext uri="{FF2B5EF4-FFF2-40B4-BE49-F238E27FC236}">
                <a16:creationId xmlns:a16="http://schemas.microsoft.com/office/drawing/2014/main" id="{00BAA25F-43FB-1259-B707-BB7AA6748B10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" y="4343400"/>
            <a:ext cx="2743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515116" name="Line 44">
            <a:extLst>
              <a:ext uri="{FF2B5EF4-FFF2-40B4-BE49-F238E27FC236}">
                <a16:creationId xmlns:a16="http://schemas.microsoft.com/office/drawing/2014/main" id="{F15A472D-9FF7-3AEB-48A8-340D1E1289C2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1447800" y="4495800"/>
            <a:ext cx="762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515117" name="Text Box 45">
            <a:extLst>
              <a:ext uri="{FF2B5EF4-FFF2-40B4-BE49-F238E27FC236}">
                <a16:creationId xmlns:a16="http://schemas.microsoft.com/office/drawing/2014/main" id="{1C8C1E61-0F1C-8CBB-46DD-DF36A07F26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886200"/>
            <a:ext cx="152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destination</a:t>
            </a:r>
          </a:p>
        </p:txBody>
      </p:sp>
      <p:sp>
        <p:nvSpPr>
          <p:cNvPr id="515118" name="Text Box 46">
            <a:extLst>
              <a:ext uri="{FF2B5EF4-FFF2-40B4-BE49-F238E27FC236}">
                <a16:creationId xmlns:a16="http://schemas.microsoft.com/office/drawing/2014/main" id="{8E31454F-6D5E-80C3-1825-F4E0F97C95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3886200"/>
            <a:ext cx="152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next hop</a:t>
            </a:r>
          </a:p>
        </p:txBody>
      </p:sp>
      <p:sp>
        <p:nvSpPr>
          <p:cNvPr id="515119" name="Rectangle 47">
            <a:extLst>
              <a:ext uri="{FF2B5EF4-FFF2-40B4-BE49-F238E27FC236}">
                <a16:creationId xmlns:a16="http://schemas.microsoft.com/office/drawing/2014/main" id="{AEB0808B-9CA3-6D24-92FD-6D4AB308D9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1219200"/>
            <a:ext cx="2212975" cy="581025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135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.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207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.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0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.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0/16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Next  Hop = 192.0.2.1</a:t>
            </a:r>
          </a:p>
        </p:txBody>
      </p:sp>
      <p:sp>
        <p:nvSpPr>
          <p:cNvPr id="515120" name="AutoShape 48">
            <a:extLst>
              <a:ext uri="{FF2B5EF4-FFF2-40B4-BE49-F238E27FC236}">
                <a16:creationId xmlns:a16="http://schemas.microsoft.com/office/drawing/2014/main" id="{46A5C6DE-868E-30E9-2AA9-352AA015BBEB}"/>
              </a:ext>
            </a:extLst>
          </p:cNvPr>
          <p:cNvSpPr>
            <a:spLocks noChangeArrowheads="1"/>
          </p:cNvSpPr>
          <p:nvPr/>
        </p:nvSpPr>
        <p:spPr bwMode="auto">
          <a:xfrm rot="1437296">
            <a:off x="5326063" y="1477963"/>
            <a:ext cx="1676400" cy="533400"/>
          </a:xfrm>
          <a:prstGeom prst="leftArrow">
            <a:avLst>
              <a:gd name="adj1" fmla="val 50000"/>
              <a:gd name="adj2" fmla="val 78571"/>
            </a:avLst>
          </a:prstGeom>
          <a:solidFill>
            <a:schemeClr val="bg1"/>
          </a:solidFill>
          <a:ln w="76200">
            <a:solidFill>
              <a:srgbClr val="FF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515121" name="AutoShape 49">
            <a:extLst>
              <a:ext uri="{FF2B5EF4-FFF2-40B4-BE49-F238E27FC236}">
                <a16:creationId xmlns:a16="http://schemas.microsoft.com/office/drawing/2014/main" id="{323A60D0-6A0C-2056-0583-175B355F2262}"/>
              </a:ext>
            </a:extLst>
          </p:cNvPr>
          <p:cNvSpPr>
            <a:spLocks noChangeArrowheads="1"/>
          </p:cNvSpPr>
          <p:nvPr/>
        </p:nvSpPr>
        <p:spPr bwMode="auto">
          <a:xfrm rot="-1217084">
            <a:off x="1524000" y="1524000"/>
            <a:ext cx="1524000" cy="533400"/>
          </a:xfrm>
          <a:prstGeom prst="leftArrow">
            <a:avLst>
              <a:gd name="adj1" fmla="val 50000"/>
              <a:gd name="adj2" fmla="val 71429"/>
            </a:avLst>
          </a:prstGeom>
          <a:solidFill>
            <a:schemeClr val="bg1"/>
          </a:solidFill>
          <a:ln w="76200">
            <a:solidFill>
              <a:srgbClr val="FF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515122" name="Text Box 50">
            <a:extLst>
              <a:ext uri="{FF2B5EF4-FFF2-40B4-BE49-F238E27FC236}">
                <a16:creationId xmlns:a16="http://schemas.microsoft.com/office/drawing/2014/main" id="{AC5F81BB-475D-2BD6-8A40-2E396E2D91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3352800"/>
            <a:ext cx="1524000" cy="4000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192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.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0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.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2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.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0/30</a:t>
            </a:r>
          </a:p>
        </p:txBody>
      </p:sp>
      <p:sp>
        <p:nvSpPr>
          <p:cNvPr id="515123" name="AutoShape 51">
            <a:extLst>
              <a:ext uri="{FF2B5EF4-FFF2-40B4-BE49-F238E27FC236}">
                <a16:creationId xmlns:a16="http://schemas.microsoft.com/office/drawing/2014/main" id="{927C3218-8743-B0AD-9AFD-79912B6800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590800"/>
            <a:ext cx="304800" cy="762000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515136" name="Rectangle 64">
            <a:extLst>
              <a:ext uri="{FF2B5EF4-FFF2-40B4-BE49-F238E27FC236}">
                <a16:creationId xmlns:a16="http://schemas.microsoft.com/office/drawing/2014/main" id="{06642891-8081-E918-B138-467168695E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5105400"/>
            <a:ext cx="3581400" cy="1219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515138" name="Text Box 66">
            <a:extLst>
              <a:ext uri="{FF2B5EF4-FFF2-40B4-BE49-F238E27FC236}">
                <a16:creationId xmlns:a16="http://schemas.microsoft.com/office/drawing/2014/main" id="{A37A0699-5A8D-5C79-32FE-03E2A0CA44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5486400"/>
            <a:ext cx="18288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135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.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207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.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0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.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0/16</a:t>
            </a:r>
          </a:p>
        </p:txBody>
      </p:sp>
      <p:sp>
        <p:nvSpPr>
          <p:cNvPr id="515139" name="Line 67">
            <a:extLst>
              <a:ext uri="{FF2B5EF4-FFF2-40B4-BE49-F238E27FC236}">
                <a16:creationId xmlns:a16="http://schemas.microsoft.com/office/drawing/2014/main" id="{F6FAAB4B-C60C-348A-EEB5-64175FD3E80E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0" y="5486400"/>
            <a:ext cx="3200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515140" name="Line 68">
            <a:extLst>
              <a:ext uri="{FF2B5EF4-FFF2-40B4-BE49-F238E27FC236}">
                <a16:creationId xmlns:a16="http://schemas.microsoft.com/office/drawing/2014/main" id="{76434540-2BC7-6270-9891-72F5E52008CB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5715000" y="5715000"/>
            <a:ext cx="914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515141" name="Text Box 69">
            <a:extLst>
              <a:ext uri="{FF2B5EF4-FFF2-40B4-BE49-F238E27FC236}">
                <a16:creationId xmlns:a16="http://schemas.microsoft.com/office/drawing/2014/main" id="{9F1854B8-0042-78A1-C9F7-9F84A4AA8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5029200"/>
            <a:ext cx="152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destination</a:t>
            </a:r>
          </a:p>
        </p:txBody>
      </p:sp>
      <p:sp>
        <p:nvSpPr>
          <p:cNvPr id="515142" name="Text Box 70">
            <a:extLst>
              <a:ext uri="{FF2B5EF4-FFF2-40B4-BE49-F238E27FC236}">
                <a16:creationId xmlns:a16="http://schemas.microsoft.com/office/drawing/2014/main" id="{C59A4BCD-4E4E-4A00-6285-6BE65764B3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5029200"/>
            <a:ext cx="152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next hop</a:t>
            </a:r>
          </a:p>
        </p:txBody>
      </p:sp>
      <p:sp>
        <p:nvSpPr>
          <p:cNvPr id="515143" name="Text Box 71">
            <a:extLst>
              <a:ext uri="{FF2B5EF4-FFF2-40B4-BE49-F238E27FC236}">
                <a16:creationId xmlns:a16="http://schemas.microsoft.com/office/drawing/2014/main" id="{8F434A28-B51A-680B-6921-BB59286EDD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5562600"/>
            <a:ext cx="14636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10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.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10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.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10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.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10</a:t>
            </a:r>
          </a:p>
        </p:txBody>
      </p:sp>
      <p:sp>
        <p:nvSpPr>
          <p:cNvPr id="515146" name="Text Box 74">
            <a:extLst>
              <a:ext uri="{FF2B5EF4-FFF2-40B4-BE49-F238E27FC236}">
                <a16:creationId xmlns:a16="http://schemas.microsoft.com/office/drawing/2014/main" id="{8C473A6F-DCFD-A16F-8D15-FB51AF087A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800600"/>
            <a:ext cx="4524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+</a:t>
            </a:r>
          </a:p>
        </p:txBody>
      </p:sp>
      <p:sp>
        <p:nvSpPr>
          <p:cNvPr id="515147" name="AutoShape 75">
            <a:extLst>
              <a:ext uri="{FF2B5EF4-FFF2-40B4-BE49-F238E27FC236}">
                <a16:creationId xmlns:a16="http://schemas.microsoft.com/office/drawing/2014/main" id="{474AFF82-CC40-A33D-AD2B-1FAB66E2E4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4953000"/>
            <a:ext cx="762000" cy="6096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宋体" charset="0"/>
              <a:cs typeface="宋体" charset="0"/>
            </a:endParaRPr>
          </a:p>
        </p:txBody>
      </p:sp>
      <p:sp>
        <p:nvSpPr>
          <p:cNvPr id="515150" name="Text Box 78">
            <a:extLst>
              <a:ext uri="{FF2B5EF4-FFF2-40B4-BE49-F238E27FC236}">
                <a16:creationId xmlns:a16="http://schemas.microsoft.com/office/drawing/2014/main" id="{CB0374A9-F7E7-A3B1-BC19-419780A17E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5867400"/>
            <a:ext cx="17526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192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.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0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.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2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.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0/30</a:t>
            </a:r>
          </a:p>
        </p:txBody>
      </p:sp>
      <p:sp>
        <p:nvSpPr>
          <p:cNvPr id="515151" name="Text Box 79">
            <a:extLst>
              <a:ext uri="{FF2B5EF4-FFF2-40B4-BE49-F238E27FC236}">
                <a16:creationId xmlns:a16="http://schemas.microsoft.com/office/drawing/2014/main" id="{ECFDE9BF-2E01-B024-3D83-20186D998B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5867400"/>
            <a:ext cx="14636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10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.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10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.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10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.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10</a:t>
            </a:r>
          </a:p>
        </p:txBody>
      </p:sp>
      <p:sp>
        <p:nvSpPr>
          <p:cNvPr id="515155" name="Freeform 83">
            <a:extLst>
              <a:ext uri="{FF2B5EF4-FFF2-40B4-BE49-F238E27FC236}">
                <a16:creationId xmlns:a16="http://schemas.microsoft.com/office/drawing/2014/main" id="{E0C0CBDE-1CE7-5B40-043E-512A4416E1AF}"/>
              </a:ext>
            </a:extLst>
          </p:cNvPr>
          <p:cNvSpPr>
            <a:spLocks/>
          </p:cNvSpPr>
          <p:nvPr/>
        </p:nvSpPr>
        <p:spPr bwMode="auto">
          <a:xfrm>
            <a:off x="76200" y="1981200"/>
            <a:ext cx="8305800" cy="4826000"/>
          </a:xfrm>
          <a:custGeom>
            <a:avLst/>
            <a:gdLst>
              <a:gd name="T0" fmla="*/ 1066800 w 5232"/>
              <a:gd name="T1" fmla="*/ 76200 h 3040"/>
              <a:gd name="T2" fmla="*/ 762000 w 5232"/>
              <a:gd name="T3" fmla="*/ 533400 h 3040"/>
              <a:gd name="T4" fmla="*/ 533400 w 5232"/>
              <a:gd name="T5" fmla="*/ 838200 h 3040"/>
              <a:gd name="T6" fmla="*/ 228600 w 5232"/>
              <a:gd name="T7" fmla="*/ 1295400 h 3040"/>
              <a:gd name="T8" fmla="*/ 76200 w 5232"/>
              <a:gd name="T9" fmla="*/ 1600200 h 3040"/>
              <a:gd name="T10" fmla="*/ 76200 w 5232"/>
              <a:gd name="T11" fmla="*/ 2209800 h 3040"/>
              <a:gd name="T12" fmla="*/ 0 w 5232"/>
              <a:gd name="T13" fmla="*/ 2590800 h 3040"/>
              <a:gd name="T14" fmla="*/ 76200 w 5232"/>
              <a:gd name="T15" fmla="*/ 3048000 h 3040"/>
              <a:gd name="T16" fmla="*/ 152400 w 5232"/>
              <a:gd name="T17" fmla="*/ 3505200 h 3040"/>
              <a:gd name="T18" fmla="*/ 76200 w 5232"/>
              <a:gd name="T19" fmla="*/ 3886200 h 3040"/>
              <a:gd name="T20" fmla="*/ 76200 w 5232"/>
              <a:gd name="T21" fmla="*/ 4267200 h 3040"/>
              <a:gd name="T22" fmla="*/ 152400 w 5232"/>
              <a:gd name="T23" fmla="*/ 4648200 h 3040"/>
              <a:gd name="T24" fmla="*/ 533400 w 5232"/>
              <a:gd name="T25" fmla="*/ 4800600 h 3040"/>
              <a:gd name="T26" fmla="*/ 1143000 w 5232"/>
              <a:gd name="T27" fmla="*/ 4800600 h 3040"/>
              <a:gd name="T28" fmla="*/ 1828800 w 5232"/>
              <a:gd name="T29" fmla="*/ 4800600 h 3040"/>
              <a:gd name="T30" fmla="*/ 2590800 w 5232"/>
              <a:gd name="T31" fmla="*/ 4724400 h 3040"/>
              <a:gd name="T32" fmla="*/ 3124200 w 5232"/>
              <a:gd name="T33" fmla="*/ 4800600 h 3040"/>
              <a:gd name="T34" fmla="*/ 3733800 w 5232"/>
              <a:gd name="T35" fmla="*/ 4648200 h 3040"/>
              <a:gd name="T36" fmla="*/ 4191000 w 5232"/>
              <a:gd name="T37" fmla="*/ 4495800 h 3040"/>
              <a:gd name="T38" fmla="*/ 5181600 w 5232"/>
              <a:gd name="T39" fmla="*/ 4572000 h 3040"/>
              <a:gd name="T40" fmla="*/ 6248400 w 5232"/>
              <a:gd name="T41" fmla="*/ 4572000 h 3040"/>
              <a:gd name="T42" fmla="*/ 7010400 w 5232"/>
              <a:gd name="T43" fmla="*/ 4572000 h 3040"/>
              <a:gd name="T44" fmla="*/ 8001000 w 5232"/>
              <a:gd name="T45" fmla="*/ 4495800 h 3040"/>
              <a:gd name="T46" fmla="*/ 8229600 w 5232"/>
              <a:gd name="T47" fmla="*/ 4343400 h 3040"/>
              <a:gd name="T48" fmla="*/ 8305800 w 5232"/>
              <a:gd name="T49" fmla="*/ 3886200 h 3040"/>
              <a:gd name="T50" fmla="*/ 8229600 w 5232"/>
              <a:gd name="T51" fmla="*/ 3276600 h 3040"/>
              <a:gd name="T52" fmla="*/ 8153400 w 5232"/>
              <a:gd name="T53" fmla="*/ 2819400 h 3040"/>
              <a:gd name="T54" fmla="*/ 7543800 w 5232"/>
              <a:gd name="T55" fmla="*/ 2438400 h 3040"/>
              <a:gd name="T56" fmla="*/ 6477000 w 5232"/>
              <a:gd name="T57" fmla="*/ 2362200 h 3040"/>
              <a:gd name="T58" fmla="*/ 5791200 w 5232"/>
              <a:gd name="T59" fmla="*/ 2362200 h 3040"/>
              <a:gd name="T60" fmla="*/ 5029200 w 5232"/>
              <a:gd name="T61" fmla="*/ 2438400 h 3040"/>
              <a:gd name="T62" fmla="*/ 4343400 w 5232"/>
              <a:gd name="T63" fmla="*/ 2438400 h 3040"/>
              <a:gd name="T64" fmla="*/ 3581400 w 5232"/>
              <a:gd name="T65" fmla="*/ 2438400 h 3040"/>
              <a:gd name="T66" fmla="*/ 3352800 w 5232"/>
              <a:gd name="T67" fmla="*/ 2209800 h 3040"/>
              <a:gd name="T68" fmla="*/ 3276600 w 5232"/>
              <a:gd name="T69" fmla="*/ 1981200 h 3040"/>
              <a:gd name="T70" fmla="*/ 3124200 w 5232"/>
              <a:gd name="T71" fmla="*/ 1600200 h 3040"/>
              <a:gd name="T72" fmla="*/ 2590800 w 5232"/>
              <a:gd name="T73" fmla="*/ 1295400 h 3040"/>
              <a:gd name="T74" fmla="*/ 1905000 w 5232"/>
              <a:gd name="T75" fmla="*/ 1295400 h 3040"/>
              <a:gd name="T76" fmla="*/ 1752600 w 5232"/>
              <a:gd name="T77" fmla="*/ 990600 h 3040"/>
              <a:gd name="T78" fmla="*/ 1752600 w 5232"/>
              <a:gd name="T79" fmla="*/ 533400 h 3040"/>
              <a:gd name="T80" fmla="*/ 1676400 w 5232"/>
              <a:gd name="T81" fmla="*/ 152400 h 3040"/>
              <a:gd name="T82" fmla="*/ 1371600 w 5232"/>
              <a:gd name="T83" fmla="*/ 76200 h 3040"/>
              <a:gd name="T84" fmla="*/ 1066800 w 5232"/>
              <a:gd name="T85" fmla="*/ 76200 h 304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5232" h="3040">
                <a:moveTo>
                  <a:pt x="672" y="48"/>
                </a:moveTo>
                <a:cubicBezTo>
                  <a:pt x="608" y="96"/>
                  <a:pt x="536" y="256"/>
                  <a:pt x="480" y="336"/>
                </a:cubicBezTo>
                <a:cubicBezTo>
                  <a:pt x="424" y="416"/>
                  <a:pt x="392" y="448"/>
                  <a:pt x="336" y="528"/>
                </a:cubicBezTo>
                <a:cubicBezTo>
                  <a:pt x="280" y="608"/>
                  <a:pt x="192" y="736"/>
                  <a:pt x="144" y="816"/>
                </a:cubicBezTo>
                <a:cubicBezTo>
                  <a:pt x="96" y="896"/>
                  <a:pt x="64" y="912"/>
                  <a:pt x="48" y="1008"/>
                </a:cubicBezTo>
                <a:cubicBezTo>
                  <a:pt x="32" y="1104"/>
                  <a:pt x="56" y="1288"/>
                  <a:pt x="48" y="1392"/>
                </a:cubicBezTo>
                <a:cubicBezTo>
                  <a:pt x="40" y="1496"/>
                  <a:pt x="0" y="1544"/>
                  <a:pt x="0" y="1632"/>
                </a:cubicBezTo>
                <a:cubicBezTo>
                  <a:pt x="0" y="1720"/>
                  <a:pt x="32" y="1824"/>
                  <a:pt x="48" y="1920"/>
                </a:cubicBezTo>
                <a:cubicBezTo>
                  <a:pt x="64" y="2016"/>
                  <a:pt x="96" y="2120"/>
                  <a:pt x="96" y="2208"/>
                </a:cubicBezTo>
                <a:cubicBezTo>
                  <a:pt x="96" y="2296"/>
                  <a:pt x="56" y="2368"/>
                  <a:pt x="48" y="2448"/>
                </a:cubicBezTo>
                <a:cubicBezTo>
                  <a:pt x="40" y="2528"/>
                  <a:pt x="40" y="2608"/>
                  <a:pt x="48" y="2688"/>
                </a:cubicBezTo>
                <a:cubicBezTo>
                  <a:pt x="56" y="2768"/>
                  <a:pt x="48" y="2872"/>
                  <a:pt x="96" y="2928"/>
                </a:cubicBezTo>
                <a:cubicBezTo>
                  <a:pt x="144" y="2984"/>
                  <a:pt x="232" y="3008"/>
                  <a:pt x="336" y="3024"/>
                </a:cubicBezTo>
                <a:cubicBezTo>
                  <a:pt x="440" y="3040"/>
                  <a:pt x="584" y="3024"/>
                  <a:pt x="720" y="3024"/>
                </a:cubicBezTo>
                <a:cubicBezTo>
                  <a:pt x="856" y="3024"/>
                  <a:pt x="1000" y="3032"/>
                  <a:pt x="1152" y="3024"/>
                </a:cubicBezTo>
                <a:cubicBezTo>
                  <a:pt x="1304" y="3016"/>
                  <a:pt x="1496" y="2976"/>
                  <a:pt x="1632" y="2976"/>
                </a:cubicBezTo>
                <a:cubicBezTo>
                  <a:pt x="1768" y="2976"/>
                  <a:pt x="1848" y="3032"/>
                  <a:pt x="1968" y="3024"/>
                </a:cubicBezTo>
                <a:cubicBezTo>
                  <a:pt x="2088" y="3016"/>
                  <a:pt x="2240" y="2960"/>
                  <a:pt x="2352" y="2928"/>
                </a:cubicBezTo>
                <a:cubicBezTo>
                  <a:pt x="2464" y="2896"/>
                  <a:pt x="2488" y="2840"/>
                  <a:pt x="2640" y="2832"/>
                </a:cubicBezTo>
                <a:cubicBezTo>
                  <a:pt x="2792" y="2824"/>
                  <a:pt x="3048" y="2872"/>
                  <a:pt x="3264" y="2880"/>
                </a:cubicBezTo>
                <a:cubicBezTo>
                  <a:pt x="3480" y="2888"/>
                  <a:pt x="3744" y="2880"/>
                  <a:pt x="3936" y="2880"/>
                </a:cubicBezTo>
                <a:cubicBezTo>
                  <a:pt x="4128" y="2880"/>
                  <a:pt x="4232" y="2888"/>
                  <a:pt x="4416" y="2880"/>
                </a:cubicBezTo>
                <a:cubicBezTo>
                  <a:pt x="4600" y="2872"/>
                  <a:pt x="4912" y="2856"/>
                  <a:pt x="5040" y="2832"/>
                </a:cubicBezTo>
                <a:cubicBezTo>
                  <a:pt x="5168" y="2808"/>
                  <a:pt x="5152" y="2800"/>
                  <a:pt x="5184" y="2736"/>
                </a:cubicBezTo>
                <a:cubicBezTo>
                  <a:pt x="5216" y="2672"/>
                  <a:pt x="5232" y="2560"/>
                  <a:pt x="5232" y="2448"/>
                </a:cubicBezTo>
                <a:cubicBezTo>
                  <a:pt x="5232" y="2336"/>
                  <a:pt x="5200" y="2176"/>
                  <a:pt x="5184" y="2064"/>
                </a:cubicBezTo>
                <a:cubicBezTo>
                  <a:pt x="5168" y="1952"/>
                  <a:pt x="5208" y="1864"/>
                  <a:pt x="5136" y="1776"/>
                </a:cubicBezTo>
                <a:cubicBezTo>
                  <a:pt x="5064" y="1688"/>
                  <a:pt x="4928" y="1584"/>
                  <a:pt x="4752" y="1536"/>
                </a:cubicBezTo>
                <a:cubicBezTo>
                  <a:pt x="4576" y="1488"/>
                  <a:pt x="4264" y="1496"/>
                  <a:pt x="4080" y="1488"/>
                </a:cubicBezTo>
                <a:cubicBezTo>
                  <a:pt x="3896" y="1480"/>
                  <a:pt x="3800" y="1480"/>
                  <a:pt x="3648" y="1488"/>
                </a:cubicBezTo>
                <a:cubicBezTo>
                  <a:pt x="3496" y="1496"/>
                  <a:pt x="3320" y="1528"/>
                  <a:pt x="3168" y="1536"/>
                </a:cubicBezTo>
                <a:cubicBezTo>
                  <a:pt x="3016" y="1544"/>
                  <a:pt x="2888" y="1536"/>
                  <a:pt x="2736" y="1536"/>
                </a:cubicBezTo>
                <a:cubicBezTo>
                  <a:pt x="2584" y="1536"/>
                  <a:pt x="2360" y="1560"/>
                  <a:pt x="2256" y="1536"/>
                </a:cubicBezTo>
                <a:cubicBezTo>
                  <a:pt x="2152" y="1512"/>
                  <a:pt x="2144" y="1440"/>
                  <a:pt x="2112" y="1392"/>
                </a:cubicBezTo>
                <a:cubicBezTo>
                  <a:pt x="2080" y="1344"/>
                  <a:pt x="2088" y="1312"/>
                  <a:pt x="2064" y="1248"/>
                </a:cubicBezTo>
                <a:cubicBezTo>
                  <a:pt x="2040" y="1184"/>
                  <a:pt x="2040" y="1080"/>
                  <a:pt x="1968" y="1008"/>
                </a:cubicBezTo>
                <a:cubicBezTo>
                  <a:pt x="1896" y="936"/>
                  <a:pt x="1760" y="848"/>
                  <a:pt x="1632" y="816"/>
                </a:cubicBezTo>
                <a:cubicBezTo>
                  <a:pt x="1504" y="784"/>
                  <a:pt x="1288" y="848"/>
                  <a:pt x="1200" y="816"/>
                </a:cubicBezTo>
                <a:cubicBezTo>
                  <a:pt x="1112" y="784"/>
                  <a:pt x="1120" y="704"/>
                  <a:pt x="1104" y="624"/>
                </a:cubicBezTo>
                <a:cubicBezTo>
                  <a:pt x="1088" y="544"/>
                  <a:pt x="1112" y="424"/>
                  <a:pt x="1104" y="336"/>
                </a:cubicBezTo>
                <a:cubicBezTo>
                  <a:pt x="1096" y="248"/>
                  <a:pt x="1096" y="144"/>
                  <a:pt x="1056" y="96"/>
                </a:cubicBezTo>
                <a:cubicBezTo>
                  <a:pt x="1016" y="48"/>
                  <a:pt x="928" y="56"/>
                  <a:pt x="864" y="48"/>
                </a:cubicBezTo>
                <a:cubicBezTo>
                  <a:pt x="800" y="40"/>
                  <a:pt x="736" y="0"/>
                  <a:pt x="672" y="48"/>
                </a:cubicBezTo>
                <a:close/>
              </a:path>
            </a:pathLst>
          </a:custGeom>
          <a:noFill/>
          <a:ln w="76200" cap="flat" cmpd="sng">
            <a:solidFill>
              <a:schemeClr val="accent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812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2FFBE7-DDB6-79BF-9B9A-F1AF2E4D0D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Number Placeholder 4">
            <a:extLst>
              <a:ext uri="{FF2B5EF4-FFF2-40B4-BE49-F238E27FC236}">
                <a16:creationId xmlns:a16="http://schemas.microsoft.com/office/drawing/2014/main" id="{F4828B0B-E67F-DAD0-40C3-2916F0291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D982C6-5259-0842-8CFD-06B27E53E3B3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32452" name="Rectangle 4">
            <a:extLst>
              <a:ext uri="{FF2B5EF4-FFF2-40B4-BE49-F238E27FC236}">
                <a16:creationId xmlns:a16="http://schemas.microsoft.com/office/drawing/2014/main" id="{E2661A20-6C82-F870-C335-F45EE4CF6C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7724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>
                <a:ea typeface="宋体" charset="0"/>
                <a:cs typeface="宋体" charset="0"/>
              </a:rPr>
              <a:t>Import Routes </a:t>
            </a:r>
          </a:p>
        </p:txBody>
      </p:sp>
      <p:sp>
        <p:nvSpPr>
          <p:cNvPr id="232468" name="Rectangle 20">
            <a:extLst>
              <a:ext uri="{FF2B5EF4-FFF2-40B4-BE49-F238E27FC236}">
                <a16:creationId xmlns:a16="http://schemas.microsoft.com/office/drawing/2014/main" id="{BE79C1C0-CD4C-72D8-2E51-8089F95EAA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3810000"/>
            <a:ext cx="3810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232512" name="AutoShape 64">
            <a:extLst>
              <a:ext uri="{FF2B5EF4-FFF2-40B4-BE49-F238E27FC236}">
                <a16:creationId xmlns:a16="http://schemas.microsoft.com/office/drawing/2014/main" id="{554EB7F5-5208-287B-7D08-A9911ABEB8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5943600"/>
            <a:ext cx="228600" cy="228600"/>
          </a:xfrm>
          <a:custGeom>
            <a:avLst/>
            <a:gdLst>
              <a:gd name="T0" fmla="*/ 114935 w 21600"/>
              <a:gd name="T1" fmla="*/ 23146 h 21600"/>
              <a:gd name="T2" fmla="*/ 30988 w 21600"/>
              <a:gd name="T3" fmla="*/ 114300 h 21600"/>
              <a:gd name="T4" fmla="*/ 114935 w 21600"/>
              <a:gd name="T5" fmla="*/ 228600 h 21600"/>
              <a:gd name="T6" fmla="*/ 197612 w 21600"/>
              <a:gd name="T7" fmla="*/ 1143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32532" name="AutoShape 84">
            <a:extLst>
              <a:ext uri="{FF2B5EF4-FFF2-40B4-BE49-F238E27FC236}">
                <a16:creationId xmlns:a16="http://schemas.microsoft.com/office/drawing/2014/main" id="{8A8000C9-AAD0-EB7D-D250-2E9D81AF01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3581400"/>
            <a:ext cx="838200" cy="11430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57150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From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peer</a:t>
            </a:r>
          </a:p>
        </p:txBody>
      </p:sp>
      <p:sp>
        <p:nvSpPr>
          <p:cNvPr id="232534" name="AutoShape 86">
            <a:extLst>
              <a:ext uri="{FF2B5EF4-FFF2-40B4-BE49-F238E27FC236}">
                <a16:creationId xmlns:a16="http://schemas.microsoft.com/office/drawing/2014/main" id="{B26888B3-7ADC-8CF9-D5F8-FC70906618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4191000"/>
            <a:ext cx="228600" cy="228600"/>
          </a:xfrm>
          <a:prstGeom prst="plus">
            <a:avLst>
              <a:gd name="adj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232535" name="AutoShape 87">
            <a:extLst>
              <a:ext uri="{FF2B5EF4-FFF2-40B4-BE49-F238E27FC236}">
                <a16:creationId xmlns:a16="http://schemas.microsoft.com/office/drawing/2014/main" id="{799BF277-C00D-C9D7-FFEF-5EFCDACD8A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4114800"/>
            <a:ext cx="228600" cy="228600"/>
          </a:xfrm>
          <a:prstGeom prst="plus">
            <a:avLst>
              <a:gd name="adj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232536" name="AutoShape 88">
            <a:extLst>
              <a:ext uri="{FF2B5EF4-FFF2-40B4-BE49-F238E27FC236}">
                <a16:creationId xmlns:a16="http://schemas.microsoft.com/office/drawing/2014/main" id="{CF7CDCA7-44E2-E434-CF43-810D4C72F0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4038600"/>
            <a:ext cx="228600" cy="228600"/>
          </a:xfrm>
          <a:prstGeom prst="plus">
            <a:avLst>
              <a:gd name="adj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232537" name="AutoShape 89">
            <a:extLst>
              <a:ext uri="{FF2B5EF4-FFF2-40B4-BE49-F238E27FC236}">
                <a16:creationId xmlns:a16="http://schemas.microsoft.com/office/drawing/2014/main" id="{4D777201-C076-1053-D37F-FECAEEB528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3886200"/>
            <a:ext cx="228600" cy="228600"/>
          </a:xfrm>
          <a:prstGeom prst="plus">
            <a:avLst>
              <a:gd name="adj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232538" name="AutoShape 90">
            <a:extLst>
              <a:ext uri="{FF2B5EF4-FFF2-40B4-BE49-F238E27FC236}">
                <a16:creationId xmlns:a16="http://schemas.microsoft.com/office/drawing/2014/main" id="{882B8166-4F67-1AB0-70C0-D59E219948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3733800"/>
            <a:ext cx="228600" cy="228600"/>
          </a:xfrm>
          <a:prstGeom prst="plus">
            <a:avLst>
              <a:gd name="adj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232539" name="AutoShape 91">
            <a:extLst>
              <a:ext uri="{FF2B5EF4-FFF2-40B4-BE49-F238E27FC236}">
                <a16:creationId xmlns:a16="http://schemas.microsoft.com/office/drawing/2014/main" id="{85312FCF-D80D-8BD5-731B-8FFFBFBEE094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629400" y="3505200"/>
            <a:ext cx="838200" cy="11430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38100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From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peer</a:t>
            </a:r>
          </a:p>
        </p:txBody>
      </p:sp>
      <p:sp>
        <p:nvSpPr>
          <p:cNvPr id="232540" name="AutoShape 92">
            <a:extLst>
              <a:ext uri="{FF2B5EF4-FFF2-40B4-BE49-F238E27FC236}">
                <a16:creationId xmlns:a16="http://schemas.microsoft.com/office/drawing/2014/main" id="{B3CAA6CD-33E5-25AB-75DC-BC98645B67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3733800"/>
            <a:ext cx="228600" cy="228600"/>
          </a:xfrm>
          <a:prstGeom prst="plus">
            <a:avLst>
              <a:gd name="adj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232541" name="AutoShape 93">
            <a:extLst>
              <a:ext uri="{FF2B5EF4-FFF2-40B4-BE49-F238E27FC236}">
                <a16:creationId xmlns:a16="http://schemas.microsoft.com/office/drawing/2014/main" id="{854D8FFC-04EF-AB28-2408-76D96F4864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962400"/>
            <a:ext cx="228600" cy="228600"/>
          </a:xfrm>
          <a:prstGeom prst="plus">
            <a:avLst>
              <a:gd name="adj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232544" name="AutoShape 96">
            <a:extLst>
              <a:ext uri="{FF2B5EF4-FFF2-40B4-BE49-F238E27FC236}">
                <a16:creationId xmlns:a16="http://schemas.microsoft.com/office/drawing/2014/main" id="{266FD269-C2AF-C650-C065-3BF5F8ACC1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2438400"/>
            <a:ext cx="1905000" cy="6858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5715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From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provider</a:t>
            </a:r>
          </a:p>
        </p:txBody>
      </p:sp>
      <p:sp>
        <p:nvSpPr>
          <p:cNvPr id="232547" name="AutoShape 99">
            <a:extLst>
              <a:ext uri="{FF2B5EF4-FFF2-40B4-BE49-F238E27FC236}">
                <a16:creationId xmlns:a16="http://schemas.microsoft.com/office/drawing/2014/main" id="{E9992154-A8E7-0E7C-76D5-BC2B6C84C4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2133600"/>
            <a:ext cx="228600" cy="2286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232548" name="AutoShape 100">
            <a:extLst>
              <a:ext uri="{FF2B5EF4-FFF2-40B4-BE49-F238E27FC236}">
                <a16:creationId xmlns:a16="http://schemas.microsoft.com/office/drawing/2014/main" id="{6C573A24-451E-E199-84AD-27DDEC0021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2057400"/>
            <a:ext cx="228600" cy="2286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232549" name="AutoShape 101">
            <a:extLst>
              <a:ext uri="{FF2B5EF4-FFF2-40B4-BE49-F238E27FC236}">
                <a16:creationId xmlns:a16="http://schemas.microsoft.com/office/drawing/2014/main" id="{CC598EAB-2C22-BC89-BCC6-36FB1CC21D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2133600"/>
            <a:ext cx="228600" cy="2286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232550" name="AutoShape 102">
            <a:extLst>
              <a:ext uri="{FF2B5EF4-FFF2-40B4-BE49-F238E27FC236}">
                <a16:creationId xmlns:a16="http://schemas.microsoft.com/office/drawing/2014/main" id="{88745CF0-2EB6-630E-2B00-9B1C29195A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057400"/>
            <a:ext cx="228600" cy="2286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232551" name="AutoShape 103">
            <a:extLst>
              <a:ext uri="{FF2B5EF4-FFF2-40B4-BE49-F238E27FC236}">
                <a16:creationId xmlns:a16="http://schemas.microsoft.com/office/drawing/2014/main" id="{C7CC768C-91F0-FCCD-76C1-A1C71E56C1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2209800"/>
            <a:ext cx="228600" cy="2286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232552" name="AutoShape 104">
            <a:extLst>
              <a:ext uri="{FF2B5EF4-FFF2-40B4-BE49-F238E27FC236}">
                <a16:creationId xmlns:a16="http://schemas.microsoft.com/office/drawing/2014/main" id="{BD1C656D-9B45-4559-0B68-DA3A059A67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2438400"/>
            <a:ext cx="1981200" cy="6858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5715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From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provider</a:t>
            </a:r>
          </a:p>
        </p:txBody>
      </p:sp>
      <p:sp>
        <p:nvSpPr>
          <p:cNvPr id="232553" name="AutoShape 105">
            <a:extLst>
              <a:ext uri="{FF2B5EF4-FFF2-40B4-BE49-F238E27FC236}">
                <a16:creationId xmlns:a16="http://schemas.microsoft.com/office/drawing/2014/main" id="{12A7C8F5-696E-DBE9-1CE8-0B66D6CF59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057400"/>
            <a:ext cx="228600" cy="2286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232555" name="AutoShape 107">
            <a:extLst>
              <a:ext uri="{FF2B5EF4-FFF2-40B4-BE49-F238E27FC236}">
                <a16:creationId xmlns:a16="http://schemas.microsoft.com/office/drawing/2014/main" id="{2FFFFF2A-7BF3-3514-D0DC-299B850E57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5105400"/>
            <a:ext cx="2209800" cy="533400"/>
          </a:xfrm>
          <a:prstGeom prst="up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57150">
            <a:solidFill>
              <a:srgbClr val="FF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From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customer</a:t>
            </a:r>
          </a:p>
        </p:txBody>
      </p:sp>
      <p:sp>
        <p:nvSpPr>
          <p:cNvPr id="232557" name="AutoShape 109">
            <a:extLst>
              <a:ext uri="{FF2B5EF4-FFF2-40B4-BE49-F238E27FC236}">
                <a16:creationId xmlns:a16="http://schemas.microsoft.com/office/drawing/2014/main" id="{C89B3526-CEDA-C743-5968-987C33081C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5715000"/>
            <a:ext cx="228600" cy="228600"/>
          </a:xfrm>
          <a:custGeom>
            <a:avLst/>
            <a:gdLst>
              <a:gd name="T0" fmla="*/ 114935 w 21600"/>
              <a:gd name="T1" fmla="*/ 23146 h 21600"/>
              <a:gd name="T2" fmla="*/ 30988 w 21600"/>
              <a:gd name="T3" fmla="*/ 114300 h 21600"/>
              <a:gd name="T4" fmla="*/ 114935 w 21600"/>
              <a:gd name="T5" fmla="*/ 228600 h 21600"/>
              <a:gd name="T6" fmla="*/ 197612 w 21600"/>
              <a:gd name="T7" fmla="*/ 1143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32558" name="AutoShape 110">
            <a:extLst>
              <a:ext uri="{FF2B5EF4-FFF2-40B4-BE49-F238E27FC236}">
                <a16:creationId xmlns:a16="http://schemas.microsoft.com/office/drawing/2014/main" id="{58234747-9643-905C-F22F-2AF6226609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5715000"/>
            <a:ext cx="228600" cy="228600"/>
          </a:xfrm>
          <a:custGeom>
            <a:avLst/>
            <a:gdLst>
              <a:gd name="T0" fmla="*/ 114935 w 21600"/>
              <a:gd name="T1" fmla="*/ 23146 h 21600"/>
              <a:gd name="T2" fmla="*/ 30988 w 21600"/>
              <a:gd name="T3" fmla="*/ 114300 h 21600"/>
              <a:gd name="T4" fmla="*/ 114935 w 21600"/>
              <a:gd name="T5" fmla="*/ 228600 h 21600"/>
              <a:gd name="T6" fmla="*/ 197612 w 21600"/>
              <a:gd name="T7" fmla="*/ 1143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32559" name="AutoShape 111">
            <a:extLst>
              <a:ext uri="{FF2B5EF4-FFF2-40B4-BE49-F238E27FC236}">
                <a16:creationId xmlns:a16="http://schemas.microsoft.com/office/drawing/2014/main" id="{871B3BA6-8239-D4AD-663E-28BA0182EA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6248400"/>
            <a:ext cx="228600" cy="228600"/>
          </a:xfrm>
          <a:custGeom>
            <a:avLst/>
            <a:gdLst>
              <a:gd name="T0" fmla="*/ 114935 w 21600"/>
              <a:gd name="T1" fmla="*/ 23146 h 21600"/>
              <a:gd name="T2" fmla="*/ 30988 w 21600"/>
              <a:gd name="T3" fmla="*/ 114300 h 21600"/>
              <a:gd name="T4" fmla="*/ 114935 w 21600"/>
              <a:gd name="T5" fmla="*/ 228600 h 21600"/>
              <a:gd name="T6" fmla="*/ 197612 w 21600"/>
              <a:gd name="T7" fmla="*/ 1143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32560" name="AutoShape 112">
            <a:extLst>
              <a:ext uri="{FF2B5EF4-FFF2-40B4-BE49-F238E27FC236}">
                <a16:creationId xmlns:a16="http://schemas.microsoft.com/office/drawing/2014/main" id="{DF42E428-A1A1-916B-480A-5F8B2567A1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6172200"/>
            <a:ext cx="228600" cy="228600"/>
          </a:xfrm>
          <a:custGeom>
            <a:avLst/>
            <a:gdLst>
              <a:gd name="T0" fmla="*/ 114935 w 21600"/>
              <a:gd name="T1" fmla="*/ 23146 h 21600"/>
              <a:gd name="T2" fmla="*/ 30988 w 21600"/>
              <a:gd name="T3" fmla="*/ 114300 h 21600"/>
              <a:gd name="T4" fmla="*/ 114935 w 21600"/>
              <a:gd name="T5" fmla="*/ 228600 h 21600"/>
              <a:gd name="T6" fmla="*/ 197612 w 21600"/>
              <a:gd name="T7" fmla="*/ 1143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32561" name="AutoShape 113">
            <a:extLst>
              <a:ext uri="{FF2B5EF4-FFF2-40B4-BE49-F238E27FC236}">
                <a16:creationId xmlns:a16="http://schemas.microsoft.com/office/drawing/2014/main" id="{47B23477-4F06-1641-B2D7-2F8F7B3E0C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5791200"/>
            <a:ext cx="228600" cy="228600"/>
          </a:xfrm>
          <a:custGeom>
            <a:avLst/>
            <a:gdLst>
              <a:gd name="T0" fmla="*/ 114935 w 21600"/>
              <a:gd name="T1" fmla="*/ 23146 h 21600"/>
              <a:gd name="T2" fmla="*/ 30988 w 21600"/>
              <a:gd name="T3" fmla="*/ 114300 h 21600"/>
              <a:gd name="T4" fmla="*/ 114935 w 21600"/>
              <a:gd name="T5" fmla="*/ 228600 h 21600"/>
              <a:gd name="T6" fmla="*/ 197612 w 21600"/>
              <a:gd name="T7" fmla="*/ 1143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32562" name="AutoShape 114">
            <a:extLst>
              <a:ext uri="{FF2B5EF4-FFF2-40B4-BE49-F238E27FC236}">
                <a16:creationId xmlns:a16="http://schemas.microsoft.com/office/drawing/2014/main" id="{BCB5D1BD-E5E5-A017-B99E-350B931CED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5943600"/>
            <a:ext cx="228600" cy="228600"/>
          </a:xfrm>
          <a:custGeom>
            <a:avLst/>
            <a:gdLst>
              <a:gd name="T0" fmla="*/ 114935 w 21600"/>
              <a:gd name="T1" fmla="*/ 23146 h 21600"/>
              <a:gd name="T2" fmla="*/ 30988 w 21600"/>
              <a:gd name="T3" fmla="*/ 114300 h 21600"/>
              <a:gd name="T4" fmla="*/ 114935 w 21600"/>
              <a:gd name="T5" fmla="*/ 228600 h 21600"/>
              <a:gd name="T6" fmla="*/ 197612 w 21600"/>
              <a:gd name="T7" fmla="*/ 1143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32563" name="AutoShape 115">
            <a:extLst>
              <a:ext uri="{FF2B5EF4-FFF2-40B4-BE49-F238E27FC236}">
                <a16:creationId xmlns:a16="http://schemas.microsoft.com/office/drawing/2014/main" id="{3A59171F-9F0A-00EF-8254-064A59CA1D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6019800"/>
            <a:ext cx="228600" cy="228600"/>
          </a:xfrm>
          <a:custGeom>
            <a:avLst/>
            <a:gdLst>
              <a:gd name="T0" fmla="*/ 114935 w 21600"/>
              <a:gd name="T1" fmla="*/ 23146 h 21600"/>
              <a:gd name="T2" fmla="*/ 30988 w 21600"/>
              <a:gd name="T3" fmla="*/ 114300 h 21600"/>
              <a:gd name="T4" fmla="*/ 114935 w 21600"/>
              <a:gd name="T5" fmla="*/ 228600 h 21600"/>
              <a:gd name="T6" fmla="*/ 197612 w 21600"/>
              <a:gd name="T7" fmla="*/ 1143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32564" name="AutoShape 116">
            <a:extLst>
              <a:ext uri="{FF2B5EF4-FFF2-40B4-BE49-F238E27FC236}">
                <a16:creationId xmlns:a16="http://schemas.microsoft.com/office/drawing/2014/main" id="{270A4DDE-25B7-115E-E73D-AE360D2FDF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5181600"/>
            <a:ext cx="2209800" cy="533400"/>
          </a:xfrm>
          <a:prstGeom prst="up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57150">
            <a:solidFill>
              <a:srgbClr val="FF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From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customer</a:t>
            </a:r>
          </a:p>
        </p:txBody>
      </p:sp>
      <p:sp>
        <p:nvSpPr>
          <p:cNvPr id="232565" name="AutoShape 117">
            <a:extLst>
              <a:ext uri="{FF2B5EF4-FFF2-40B4-BE49-F238E27FC236}">
                <a16:creationId xmlns:a16="http://schemas.microsoft.com/office/drawing/2014/main" id="{5E4E52B5-1CCC-A496-83DA-8A0146875E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6172200"/>
            <a:ext cx="228600" cy="228600"/>
          </a:xfrm>
          <a:custGeom>
            <a:avLst/>
            <a:gdLst>
              <a:gd name="T0" fmla="*/ 114935 w 21600"/>
              <a:gd name="T1" fmla="*/ 23146 h 21600"/>
              <a:gd name="T2" fmla="*/ 30988 w 21600"/>
              <a:gd name="T3" fmla="*/ 114300 h 21600"/>
              <a:gd name="T4" fmla="*/ 114935 w 21600"/>
              <a:gd name="T5" fmla="*/ 228600 h 21600"/>
              <a:gd name="T6" fmla="*/ 197612 w 21600"/>
              <a:gd name="T7" fmla="*/ 1143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32566" name="AutoShape 118">
            <a:extLst>
              <a:ext uri="{FF2B5EF4-FFF2-40B4-BE49-F238E27FC236}">
                <a16:creationId xmlns:a16="http://schemas.microsoft.com/office/drawing/2014/main" id="{18435D0E-1492-63A7-ACB6-7549F544C0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5791200"/>
            <a:ext cx="228600" cy="228600"/>
          </a:xfrm>
          <a:custGeom>
            <a:avLst/>
            <a:gdLst>
              <a:gd name="T0" fmla="*/ 114935 w 21600"/>
              <a:gd name="T1" fmla="*/ 23146 h 21600"/>
              <a:gd name="T2" fmla="*/ 30988 w 21600"/>
              <a:gd name="T3" fmla="*/ 114300 h 21600"/>
              <a:gd name="T4" fmla="*/ 114935 w 21600"/>
              <a:gd name="T5" fmla="*/ 228600 h 21600"/>
              <a:gd name="T6" fmla="*/ 197612 w 21600"/>
              <a:gd name="T7" fmla="*/ 1143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32569" name="AutoShape 121">
            <a:extLst>
              <a:ext uri="{FF2B5EF4-FFF2-40B4-BE49-F238E27FC236}">
                <a16:creationId xmlns:a16="http://schemas.microsoft.com/office/drawing/2014/main" id="{6C9CE978-A1D7-88B9-E235-ACCAC2F3C6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133600"/>
            <a:ext cx="228600" cy="2286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grpSp>
        <p:nvGrpSpPr>
          <p:cNvPr id="2" name="Group 120">
            <a:extLst>
              <a:ext uri="{FF2B5EF4-FFF2-40B4-BE49-F238E27FC236}">
                <a16:creationId xmlns:a16="http://schemas.microsoft.com/office/drawing/2014/main" id="{28B16643-27AB-E33F-774C-F2D54D5ED585}"/>
              </a:ext>
            </a:extLst>
          </p:cNvPr>
          <p:cNvGrpSpPr>
            <a:grpSpLocks/>
          </p:cNvGrpSpPr>
          <p:nvPr/>
        </p:nvGrpSpPr>
        <p:grpSpPr bwMode="auto">
          <a:xfrm>
            <a:off x="228600" y="1143000"/>
            <a:ext cx="8686800" cy="609600"/>
            <a:chOff x="144" y="912"/>
            <a:chExt cx="5472" cy="384"/>
          </a:xfrm>
        </p:grpSpPr>
        <p:sp>
          <p:nvSpPr>
            <p:cNvPr id="3" name="Rectangle 97">
              <a:extLst>
                <a:ext uri="{FF2B5EF4-FFF2-40B4-BE49-F238E27FC236}">
                  <a16:creationId xmlns:a16="http://schemas.microsoft.com/office/drawing/2014/main" id="{4A86DA33-370C-0043-6E70-72DFDB3D7A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" y="912"/>
              <a:ext cx="5472" cy="38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4" name="Text Box 28">
              <a:extLst>
                <a:ext uri="{FF2B5EF4-FFF2-40B4-BE49-F238E27FC236}">
                  <a16:creationId xmlns:a16="http://schemas.microsoft.com/office/drawing/2014/main" id="{44185991-0EE0-DB73-2718-A22837C02B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" y="1008"/>
              <a:ext cx="110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宋体" charset="0"/>
                  <a:cs typeface="宋体" charset="0"/>
                </a:rPr>
                <a:t>provider route</a:t>
              </a:r>
            </a:p>
          </p:txBody>
        </p:sp>
        <p:sp>
          <p:nvSpPr>
            <p:cNvPr id="5" name="Text Box 30">
              <a:extLst>
                <a:ext uri="{FF2B5EF4-FFF2-40B4-BE49-F238E27FC236}">
                  <a16:creationId xmlns:a16="http://schemas.microsoft.com/office/drawing/2014/main" id="{FCD3F866-F23D-37C4-403F-BC805F5BCF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4" y="1008"/>
              <a:ext cx="118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宋体" charset="0"/>
                  <a:cs typeface="宋体" charset="0"/>
                </a:rPr>
                <a:t>customer route</a:t>
              </a:r>
            </a:p>
          </p:txBody>
        </p:sp>
        <p:sp>
          <p:nvSpPr>
            <p:cNvPr id="6" name="AutoShape 31">
              <a:extLst>
                <a:ext uri="{FF2B5EF4-FFF2-40B4-BE49-F238E27FC236}">
                  <a16:creationId xmlns:a16="http://schemas.microsoft.com/office/drawing/2014/main" id="{18797A20-88AB-1A14-A7F8-C89EA42D6D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1056"/>
              <a:ext cx="144" cy="144"/>
            </a:xfrm>
            <a:prstGeom prst="plus">
              <a:avLst>
                <a:gd name="adj" fmla="val 25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7" name="Text Box 32">
              <a:extLst>
                <a:ext uri="{FF2B5EF4-FFF2-40B4-BE49-F238E27FC236}">
                  <a16:creationId xmlns:a16="http://schemas.microsoft.com/office/drawing/2014/main" id="{E3F1F73D-3A56-E36D-30D0-78439CD40E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6" y="1008"/>
              <a:ext cx="8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宋体" charset="0"/>
                  <a:cs typeface="宋体" charset="0"/>
                </a:rPr>
                <a:t>peer route</a:t>
              </a:r>
            </a:p>
          </p:txBody>
        </p:sp>
        <p:sp>
          <p:nvSpPr>
            <p:cNvPr id="8" name="AutoShape 42">
              <a:extLst>
                <a:ext uri="{FF2B5EF4-FFF2-40B4-BE49-F238E27FC236}">
                  <a16:creationId xmlns:a16="http://schemas.microsoft.com/office/drawing/2014/main" id="{2ECFF1AE-2BF3-8171-E902-E53D117E2F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" y="1056"/>
              <a:ext cx="144" cy="144"/>
            </a:xfrm>
            <a:prstGeom prst="diamond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9" name="AutoShape 119">
              <a:extLst>
                <a:ext uri="{FF2B5EF4-FFF2-40B4-BE49-F238E27FC236}">
                  <a16:creationId xmlns:a16="http://schemas.microsoft.com/office/drawing/2014/main" id="{25F87CC9-9497-3022-C53A-B4CEF4F2EF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1056"/>
              <a:ext cx="144" cy="144"/>
            </a:xfrm>
            <a:custGeom>
              <a:avLst/>
              <a:gdLst>
                <a:gd name="T0" fmla="*/ 72 w 21600"/>
                <a:gd name="T1" fmla="*/ 15 h 21600"/>
                <a:gd name="T2" fmla="*/ 20 w 21600"/>
                <a:gd name="T3" fmla="*/ 72 h 21600"/>
                <a:gd name="T4" fmla="*/ 72 w 21600"/>
                <a:gd name="T5" fmla="*/ 144 h 21600"/>
                <a:gd name="T6" fmla="*/ 124 w 21600"/>
                <a:gd name="T7" fmla="*/ 72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100 w 21600"/>
                <a:gd name="T13" fmla="*/ 2250 h 21600"/>
                <a:gd name="T14" fmla="*/ 16500 w 21600"/>
                <a:gd name="T15" fmla="*/ 1365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10" name="Group 83">
            <a:extLst>
              <a:ext uri="{FF2B5EF4-FFF2-40B4-BE49-F238E27FC236}">
                <a16:creationId xmlns:a16="http://schemas.microsoft.com/office/drawing/2014/main" id="{11168524-46F5-5A85-7DAE-E13831213C10}"/>
              </a:ext>
            </a:extLst>
          </p:cNvPr>
          <p:cNvGrpSpPr>
            <a:grpSpLocks/>
          </p:cNvGrpSpPr>
          <p:nvPr/>
        </p:nvGrpSpPr>
        <p:grpSpPr bwMode="auto">
          <a:xfrm>
            <a:off x="2438400" y="3200400"/>
            <a:ext cx="4038600" cy="1752600"/>
            <a:chOff x="1536" y="2160"/>
            <a:chExt cx="2544" cy="1104"/>
          </a:xfrm>
        </p:grpSpPr>
        <p:sp>
          <p:nvSpPr>
            <p:cNvPr id="11" name="AutoShape 3">
              <a:extLst>
                <a:ext uri="{FF2B5EF4-FFF2-40B4-BE49-F238E27FC236}">
                  <a16:creationId xmlns:a16="http://schemas.microsoft.com/office/drawing/2014/main" id="{DB061934-999B-ED0A-3C2E-A7247EC88B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2160"/>
              <a:ext cx="2544" cy="1104"/>
            </a:xfrm>
            <a:prstGeom prst="roundRect">
              <a:avLst>
                <a:gd name="adj" fmla="val 16667"/>
              </a:avLst>
            </a:prstGeom>
            <a:solidFill>
              <a:schemeClr val="folHlink"/>
            </a:solidFill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12" name="AutoShape 27">
              <a:extLst>
                <a:ext uri="{FF2B5EF4-FFF2-40B4-BE49-F238E27FC236}">
                  <a16:creationId xmlns:a16="http://schemas.microsoft.com/office/drawing/2014/main" id="{72171CBD-D496-1B19-90F2-93077E025F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2448"/>
              <a:ext cx="144" cy="144"/>
            </a:xfrm>
            <a:prstGeom prst="diamond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13" name="AutoShape 34">
              <a:extLst>
                <a:ext uri="{FF2B5EF4-FFF2-40B4-BE49-F238E27FC236}">
                  <a16:creationId xmlns:a16="http://schemas.microsoft.com/office/drawing/2014/main" id="{21E225C8-47E4-2AAE-78B4-5BC468C1D9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2976"/>
              <a:ext cx="144" cy="144"/>
            </a:xfrm>
            <a:prstGeom prst="diamond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14" name="AutoShape 35">
              <a:extLst>
                <a:ext uri="{FF2B5EF4-FFF2-40B4-BE49-F238E27FC236}">
                  <a16:creationId xmlns:a16="http://schemas.microsoft.com/office/drawing/2014/main" id="{499ABDCC-ACA7-A83A-FF13-BE4F2625AF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2880"/>
              <a:ext cx="144" cy="144"/>
            </a:xfrm>
            <a:prstGeom prst="diamond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15" name="AutoShape 36">
              <a:extLst>
                <a:ext uri="{FF2B5EF4-FFF2-40B4-BE49-F238E27FC236}">
                  <a16:creationId xmlns:a16="http://schemas.microsoft.com/office/drawing/2014/main" id="{8D8E1413-328D-9755-C365-2F37C1B6B5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256"/>
              <a:ext cx="144" cy="144"/>
            </a:xfrm>
            <a:prstGeom prst="diamond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16" name="AutoShape 37">
              <a:extLst>
                <a:ext uri="{FF2B5EF4-FFF2-40B4-BE49-F238E27FC236}">
                  <a16:creationId xmlns:a16="http://schemas.microsoft.com/office/drawing/2014/main" id="{E6FB885A-32C7-B434-2ABF-AD55B05B7E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2" y="2304"/>
              <a:ext cx="144" cy="144"/>
            </a:xfrm>
            <a:prstGeom prst="diamond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17" name="AutoShape 38">
              <a:extLst>
                <a:ext uri="{FF2B5EF4-FFF2-40B4-BE49-F238E27FC236}">
                  <a16:creationId xmlns:a16="http://schemas.microsoft.com/office/drawing/2014/main" id="{C17A377C-5FBC-57FB-84EE-A0E9AE75FA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3024"/>
              <a:ext cx="144" cy="144"/>
            </a:xfrm>
            <a:prstGeom prst="diamond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18" name="AutoShape 39">
              <a:extLst>
                <a:ext uri="{FF2B5EF4-FFF2-40B4-BE49-F238E27FC236}">
                  <a16:creationId xmlns:a16="http://schemas.microsoft.com/office/drawing/2014/main" id="{4992816F-64DD-7735-74A5-ECF82341D3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4" y="2352"/>
              <a:ext cx="144" cy="144"/>
            </a:xfrm>
            <a:prstGeom prst="diamond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19" name="AutoShape 40">
              <a:extLst>
                <a:ext uri="{FF2B5EF4-FFF2-40B4-BE49-F238E27FC236}">
                  <a16:creationId xmlns:a16="http://schemas.microsoft.com/office/drawing/2014/main" id="{FA35C03D-1115-058B-069C-7CC4053498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2880"/>
              <a:ext cx="144" cy="144"/>
            </a:xfrm>
            <a:prstGeom prst="diamond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20" name="AutoShape 41">
              <a:extLst>
                <a:ext uri="{FF2B5EF4-FFF2-40B4-BE49-F238E27FC236}">
                  <a16:creationId xmlns:a16="http://schemas.microsoft.com/office/drawing/2014/main" id="{2EB80E2D-AD84-6E0E-9074-891A79445F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6" y="2544"/>
              <a:ext cx="144" cy="144"/>
            </a:xfrm>
            <a:prstGeom prst="diamond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21" name="AutoShape 43">
              <a:extLst>
                <a:ext uri="{FF2B5EF4-FFF2-40B4-BE49-F238E27FC236}">
                  <a16:creationId xmlns:a16="http://schemas.microsoft.com/office/drawing/2014/main" id="{6FCDB017-4B31-CA36-A6B3-5DA6715F53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400"/>
              <a:ext cx="144" cy="144"/>
            </a:xfrm>
            <a:prstGeom prst="plus">
              <a:avLst>
                <a:gd name="adj" fmla="val 25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22" name="AutoShape 44">
              <a:extLst>
                <a:ext uri="{FF2B5EF4-FFF2-40B4-BE49-F238E27FC236}">
                  <a16:creationId xmlns:a16="http://schemas.microsoft.com/office/drawing/2014/main" id="{FD9953AB-EC8B-9B99-07B7-1F99DDC09C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2544"/>
              <a:ext cx="144" cy="144"/>
            </a:xfrm>
            <a:prstGeom prst="plus">
              <a:avLst>
                <a:gd name="adj" fmla="val 25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23" name="AutoShape 45">
              <a:extLst>
                <a:ext uri="{FF2B5EF4-FFF2-40B4-BE49-F238E27FC236}">
                  <a16:creationId xmlns:a16="http://schemas.microsoft.com/office/drawing/2014/main" id="{FEB9CBDD-3A5A-F496-84DE-446BBE6F5C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3072"/>
              <a:ext cx="144" cy="144"/>
            </a:xfrm>
            <a:prstGeom prst="plus">
              <a:avLst>
                <a:gd name="adj" fmla="val 25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24" name="AutoShape 47">
              <a:extLst>
                <a:ext uri="{FF2B5EF4-FFF2-40B4-BE49-F238E27FC236}">
                  <a16:creationId xmlns:a16="http://schemas.microsoft.com/office/drawing/2014/main" id="{492A722F-F3B9-22CA-3588-EF57F57668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0" y="2256"/>
              <a:ext cx="144" cy="144"/>
            </a:xfrm>
            <a:prstGeom prst="plus">
              <a:avLst>
                <a:gd name="adj" fmla="val 25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25" name="AutoShape 48">
              <a:extLst>
                <a:ext uri="{FF2B5EF4-FFF2-40B4-BE49-F238E27FC236}">
                  <a16:creationId xmlns:a16="http://schemas.microsoft.com/office/drawing/2014/main" id="{051447C5-DA5C-6FDF-51A7-4F1E7B947F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8" y="2640"/>
              <a:ext cx="144" cy="144"/>
            </a:xfrm>
            <a:prstGeom prst="plus">
              <a:avLst>
                <a:gd name="adj" fmla="val 25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26" name="AutoShape 49">
              <a:extLst>
                <a:ext uri="{FF2B5EF4-FFF2-40B4-BE49-F238E27FC236}">
                  <a16:creationId xmlns:a16="http://schemas.microsoft.com/office/drawing/2014/main" id="{1D91D1BB-DA9A-E8E0-6CD3-31B5318E8D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8" y="2832"/>
              <a:ext cx="144" cy="144"/>
            </a:xfrm>
            <a:prstGeom prst="plus">
              <a:avLst>
                <a:gd name="adj" fmla="val 25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27" name="AutoShape 50">
              <a:extLst>
                <a:ext uri="{FF2B5EF4-FFF2-40B4-BE49-F238E27FC236}">
                  <a16:creationId xmlns:a16="http://schemas.microsoft.com/office/drawing/2014/main" id="{137DA10F-18A0-0CCE-9043-421F1889A7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6" y="2688"/>
              <a:ext cx="144" cy="144"/>
            </a:xfrm>
            <a:prstGeom prst="plus">
              <a:avLst>
                <a:gd name="adj" fmla="val 25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28" name="AutoShape 51">
              <a:extLst>
                <a:ext uri="{FF2B5EF4-FFF2-40B4-BE49-F238E27FC236}">
                  <a16:creationId xmlns:a16="http://schemas.microsoft.com/office/drawing/2014/main" id="{52D010F0-C828-4C3E-4D9C-78499C8D4E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" y="2256"/>
              <a:ext cx="144" cy="144"/>
            </a:xfrm>
            <a:prstGeom prst="plus">
              <a:avLst>
                <a:gd name="adj" fmla="val 25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29" name="AutoShape 73">
              <a:extLst>
                <a:ext uri="{FF2B5EF4-FFF2-40B4-BE49-F238E27FC236}">
                  <a16:creationId xmlns:a16="http://schemas.microsoft.com/office/drawing/2014/main" id="{6576892D-CEAB-A7A1-CB28-1AEAAA95B4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8" y="2928"/>
              <a:ext cx="144" cy="144"/>
            </a:xfrm>
            <a:custGeom>
              <a:avLst/>
              <a:gdLst>
                <a:gd name="T0" fmla="*/ 72 w 21600"/>
                <a:gd name="T1" fmla="*/ 15 h 21600"/>
                <a:gd name="T2" fmla="*/ 20 w 21600"/>
                <a:gd name="T3" fmla="*/ 72 h 21600"/>
                <a:gd name="T4" fmla="*/ 72 w 21600"/>
                <a:gd name="T5" fmla="*/ 144 h 21600"/>
                <a:gd name="T6" fmla="*/ 124 w 21600"/>
                <a:gd name="T7" fmla="*/ 72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100 w 21600"/>
                <a:gd name="T13" fmla="*/ 2250 h 21600"/>
                <a:gd name="T14" fmla="*/ 16500 w 21600"/>
                <a:gd name="T15" fmla="*/ 1365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0" name="AutoShape 74">
              <a:extLst>
                <a:ext uri="{FF2B5EF4-FFF2-40B4-BE49-F238E27FC236}">
                  <a16:creationId xmlns:a16="http://schemas.microsoft.com/office/drawing/2014/main" id="{E2D203A5-6E38-C11D-D0E4-ED35768B26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2928"/>
              <a:ext cx="144" cy="144"/>
            </a:xfrm>
            <a:custGeom>
              <a:avLst/>
              <a:gdLst>
                <a:gd name="T0" fmla="*/ 72 w 21600"/>
                <a:gd name="T1" fmla="*/ 15 h 21600"/>
                <a:gd name="T2" fmla="*/ 20 w 21600"/>
                <a:gd name="T3" fmla="*/ 72 h 21600"/>
                <a:gd name="T4" fmla="*/ 72 w 21600"/>
                <a:gd name="T5" fmla="*/ 144 h 21600"/>
                <a:gd name="T6" fmla="*/ 124 w 21600"/>
                <a:gd name="T7" fmla="*/ 72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100 w 21600"/>
                <a:gd name="T13" fmla="*/ 2250 h 21600"/>
                <a:gd name="T14" fmla="*/ 16500 w 21600"/>
                <a:gd name="T15" fmla="*/ 1365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1" name="AutoShape 75">
              <a:extLst>
                <a:ext uri="{FF2B5EF4-FFF2-40B4-BE49-F238E27FC236}">
                  <a16:creationId xmlns:a16="http://schemas.microsoft.com/office/drawing/2014/main" id="{3E56B588-B9C6-7631-8D0C-C9F6088425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3024"/>
              <a:ext cx="144" cy="144"/>
            </a:xfrm>
            <a:custGeom>
              <a:avLst/>
              <a:gdLst>
                <a:gd name="T0" fmla="*/ 72 w 21600"/>
                <a:gd name="T1" fmla="*/ 15 h 21600"/>
                <a:gd name="T2" fmla="*/ 20 w 21600"/>
                <a:gd name="T3" fmla="*/ 72 h 21600"/>
                <a:gd name="T4" fmla="*/ 72 w 21600"/>
                <a:gd name="T5" fmla="*/ 144 h 21600"/>
                <a:gd name="T6" fmla="*/ 124 w 21600"/>
                <a:gd name="T7" fmla="*/ 72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100 w 21600"/>
                <a:gd name="T13" fmla="*/ 2250 h 21600"/>
                <a:gd name="T14" fmla="*/ 16500 w 21600"/>
                <a:gd name="T15" fmla="*/ 1365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2" name="AutoShape 76">
              <a:extLst>
                <a:ext uri="{FF2B5EF4-FFF2-40B4-BE49-F238E27FC236}">
                  <a16:creationId xmlns:a16="http://schemas.microsoft.com/office/drawing/2014/main" id="{01F0A4DC-4542-1ABF-D692-9E1BEC1ACD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2640"/>
              <a:ext cx="144" cy="144"/>
            </a:xfrm>
            <a:custGeom>
              <a:avLst/>
              <a:gdLst>
                <a:gd name="T0" fmla="*/ 72 w 21600"/>
                <a:gd name="T1" fmla="*/ 15 h 21600"/>
                <a:gd name="T2" fmla="*/ 20 w 21600"/>
                <a:gd name="T3" fmla="*/ 72 h 21600"/>
                <a:gd name="T4" fmla="*/ 72 w 21600"/>
                <a:gd name="T5" fmla="*/ 144 h 21600"/>
                <a:gd name="T6" fmla="*/ 124 w 21600"/>
                <a:gd name="T7" fmla="*/ 72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100 w 21600"/>
                <a:gd name="T13" fmla="*/ 2250 h 21600"/>
                <a:gd name="T14" fmla="*/ 16500 w 21600"/>
                <a:gd name="T15" fmla="*/ 1365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3" name="AutoShape 77">
              <a:extLst>
                <a:ext uri="{FF2B5EF4-FFF2-40B4-BE49-F238E27FC236}">
                  <a16:creationId xmlns:a16="http://schemas.microsoft.com/office/drawing/2014/main" id="{250C8962-7D8E-F0A6-5ADB-B6B7E9F43E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2448"/>
              <a:ext cx="144" cy="144"/>
            </a:xfrm>
            <a:custGeom>
              <a:avLst/>
              <a:gdLst>
                <a:gd name="T0" fmla="*/ 72 w 21600"/>
                <a:gd name="T1" fmla="*/ 15 h 21600"/>
                <a:gd name="T2" fmla="*/ 20 w 21600"/>
                <a:gd name="T3" fmla="*/ 72 h 21600"/>
                <a:gd name="T4" fmla="*/ 72 w 21600"/>
                <a:gd name="T5" fmla="*/ 144 h 21600"/>
                <a:gd name="T6" fmla="*/ 124 w 21600"/>
                <a:gd name="T7" fmla="*/ 72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100 w 21600"/>
                <a:gd name="T13" fmla="*/ 2250 h 21600"/>
                <a:gd name="T14" fmla="*/ 16500 w 21600"/>
                <a:gd name="T15" fmla="*/ 1365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4" name="AutoShape 78">
              <a:extLst>
                <a:ext uri="{FF2B5EF4-FFF2-40B4-BE49-F238E27FC236}">
                  <a16:creationId xmlns:a16="http://schemas.microsoft.com/office/drawing/2014/main" id="{9432AD3C-0A77-285B-5C51-9B666500C9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2784"/>
              <a:ext cx="144" cy="144"/>
            </a:xfrm>
            <a:custGeom>
              <a:avLst/>
              <a:gdLst>
                <a:gd name="T0" fmla="*/ 72 w 21600"/>
                <a:gd name="T1" fmla="*/ 15 h 21600"/>
                <a:gd name="T2" fmla="*/ 20 w 21600"/>
                <a:gd name="T3" fmla="*/ 72 h 21600"/>
                <a:gd name="T4" fmla="*/ 72 w 21600"/>
                <a:gd name="T5" fmla="*/ 144 h 21600"/>
                <a:gd name="T6" fmla="*/ 124 w 21600"/>
                <a:gd name="T7" fmla="*/ 72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100 w 21600"/>
                <a:gd name="T13" fmla="*/ 2250 h 21600"/>
                <a:gd name="T14" fmla="*/ 16500 w 21600"/>
                <a:gd name="T15" fmla="*/ 1365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5" name="AutoShape 79">
              <a:extLst>
                <a:ext uri="{FF2B5EF4-FFF2-40B4-BE49-F238E27FC236}">
                  <a16:creationId xmlns:a16="http://schemas.microsoft.com/office/drawing/2014/main" id="{9E020CC8-8B63-B7AD-459D-0389E37B29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2496"/>
              <a:ext cx="144" cy="144"/>
            </a:xfrm>
            <a:custGeom>
              <a:avLst/>
              <a:gdLst>
                <a:gd name="T0" fmla="*/ 72 w 21600"/>
                <a:gd name="T1" fmla="*/ 15 h 21600"/>
                <a:gd name="T2" fmla="*/ 20 w 21600"/>
                <a:gd name="T3" fmla="*/ 72 h 21600"/>
                <a:gd name="T4" fmla="*/ 72 w 21600"/>
                <a:gd name="T5" fmla="*/ 144 h 21600"/>
                <a:gd name="T6" fmla="*/ 124 w 21600"/>
                <a:gd name="T7" fmla="*/ 72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100 w 21600"/>
                <a:gd name="T13" fmla="*/ 2250 h 21600"/>
                <a:gd name="T14" fmla="*/ 16500 w 21600"/>
                <a:gd name="T15" fmla="*/ 1365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6" name="AutoShape 80">
              <a:extLst>
                <a:ext uri="{FF2B5EF4-FFF2-40B4-BE49-F238E27FC236}">
                  <a16:creationId xmlns:a16="http://schemas.microsoft.com/office/drawing/2014/main" id="{2D1CA6A3-E851-8FC8-F7D5-B9BBAE929D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2208"/>
              <a:ext cx="144" cy="144"/>
            </a:xfrm>
            <a:custGeom>
              <a:avLst/>
              <a:gdLst>
                <a:gd name="T0" fmla="*/ 72 w 21600"/>
                <a:gd name="T1" fmla="*/ 15 h 21600"/>
                <a:gd name="T2" fmla="*/ 20 w 21600"/>
                <a:gd name="T3" fmla="*/ 72 h 21600"/>
                <a:gd name="T4" fmla="*/ 72 w 21600"/>
                <a:gd name="T5" fmla="*/ 144 h 21600"/>
                <a:gd name="T6" fmla="*/ 124 w 21600"/>
                <a:gd name="T7" fmla="*/ 72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100 w 21600"/>
                <a:gd name="T13" fmla="*/ 2250 h 21600"/>
                <a:gd name="T14" fmla="*/ 16500 w 21600"/>
                <a:gd name="T15" fmla="*/ 1365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7" name="AutoShape 81">
              <a:extLst>
                <a:ext uri="{FF2B5EF4-FFF2-40B4-BE49-F238E27FC236}">
                  <a16:creationId xmlns:a16="http://schemas.microsoft.com/office/drawing/2014/main" id="{5F83FC4F-8A67-30BB-0012-94AFB7F5AE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0" y="2352"/>
              <a:ext cx="144" cy="144"/>
            </a:xfrm>
            <a:custGeom>
              <a:avLst/>
              <a:gdLst>
                <a:gd name="T0" fmla="*/ 72 w 21600"/>
                <a:gd name="T1" fmla="*/ 15 h 21600"/>
                <a:gd name="T2" fmla="*/ 20 w 21600"/>
                <a:gd name="T3" fmla="*/ 72 h 21600"/>
                <a:gd name="T4" fmla="*/ 72 w 21600"/>
                <a:gd name="T5" fmla="*/ 144 h 21600"/>
                <a:gd name="T6" fmla="*/ 124 w 21600"/>
                <a:gd name="T7" fmla="*/ 72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100 w 21600"/>
                <a:gd name="T13" fmla="*/ 2250 h 21600"/>
                <a:gd name="T14" fmla="*/ 16500 w 21600"/>
                <a:gd name="T15" fmla="*/ 1365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8" name="AutoShape 82">
              <a:extLst>
                <a:ext uri="{FF2B5EF4-FFF2-40B4-BE49-F238E27FC236}">
                  <a16:creationId xmlns:a16="http://schemas.microsoft.com/office/drawing/2014/main" id="{6B51C18E-4994-F942-DE6F-51D41C24F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8" y="2544"/>
              <a:ext cx="144" cy="144"/>
            </a:xfrm>
            <a:custGeom>
              <a:avLst/>
              <a:gdLst>
                <a:gd name="T0" fmla="*/ 72 w 21600"/>
                <a:gd name="T1" fmla="*/ 15 h 21600"/>
                <a:gd name="T2" fmla="*/ 20 w 21600"/>
                <a:gd name="T3" fmla="*/ 72 h 21600"/>
                <a:gd name="T4" fmla="*/ 72 w 21600"/>
                <a:gd name="T5" fmla="*/ 144 h 21600"/>
                <a:gd name="T6" fmla="*/ 124 w 21600"/>
                <a:gd name="T7" fmla="*/ 72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100 w 21600"/>
                <a:gd name="T13" fmla="*/ 2250 h 21600"/>
                <a:gd name="T14" fmla="*/ 16500 w 21600"/>
                <a:gd name="T15" fmla="*/ 1365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07308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lide Number Placeholder 4">
            <a:extLst>
              <a:ext uri="{FF2B5EF4-FFF2-40B4-BE49-F238E27FC236}">
                <a16:creationId xmlns:a16="http://schemas.microsoft.com/office/drawing/2014/main" id="{89D5619A-B248-0D4E-8EE1-0B88B5011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79647-1C19-A844-996F-2219967CFDC5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34498" name="Rectangle 2">
            <a:extLst>
              <a:ext uri="{FF2B5EF4-FFF2-40B4-BE49-F238E27FC236}">
                <a16:creationId xmlns:a16="http://schemas.microsoft.com/office/drawing/2014/main" id="{3A945D69-1C09-9844-9ABF-BF5D1F23A7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7724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>
                <a:ea typeface="宋体" charset="0"/>
                <a:cs typeface="宋体" charset="0"/>
              </a:rPr>
              <a:t>Export Routes </a:t>
            </a:r>
          </a:p>
        </p:txBody>
      </p:sp>
      <p:sp>
        <p:nvSpPr>
          <p:cNvPr id="234499" name="Rectangle 3">
            <a:extLst>
              <a:ext uri="{FF2B5EF4-FFF2-40B4-BE49-F238E27FC236}">
                <a16:creationId xmlns:a16="http://schemas.microsoft.com/office/drawing/2014/main" id="{9276F076-FF63-8847-A7E9-E20C348295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3810000"/>
            <a:ext cx="3810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234536" name="AutoShape 40">
            <a:extLst>
              <a:ext uri="{FF2B5EF4-FFF2-40B4-BE49-F238E27FC236}">
                <a16:creationId xmlns:a16="http://schemas.microsoft.com/office/drawing/2014/main" id="{8F8D78C4-7AAE-D545-AF58-84FB84ACA4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3505200"/>
            <a:ext cx="838200" cy="11430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57150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To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peer</a:t>
            </a:r>
          </a:p>
        </p:txBody>
      </p:sp>
      <p:sp>
        <p:nvSpPr>
          <p:cNvPr id="234542" name="AutoShape 46">
            <a:extLst>
              <a:ext uri="{FF2B5EF4-FFF2-40B4-BE49-F238E27FC236}">
                <a16:creationId xmlns:a16="http://schemas.microsoft.com/office/drawing/2014/main" id="{1879DD54-3D12-A941-8254-D7501AEC2F29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447800" y="3505200"/>
            <a:ext cx="838200" cy="11430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57150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To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peer</a:t>
            </a:r>
          </a:p>
        </p:txBody>
      </p:sp>
      <p:sp>
        <p:nvSpPr>
          <p:cNvPr id="234545" name="AutoShape 49">
            <a:extLst>
              <a:ext uri="{FF2B5EF4-FFF2-40B4-BE49-F238E27FC236}">
                <a16:creationId xmlns:a16="http://schemas.microsoft.com/office/drawing/2014/main" id="{9BDC97E9-1078-8441-84AB-99A1060C44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5029200"/>
            <a:ext cx="1905000" cy="6858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57150">
            <a:solidFill>
              <a:srgbClr val="FF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To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customer</a:t>
            </a:r>
          </a:p>
        </p:txBody>
      </p:sp>
      <p:sp>
        <p:nvSpPr>
          <p:cNvPr id="234551" name="AutoShape 55">
            <a:extLst>
              <a:ext uri="{FF2B5EF4-FFF2-40B4-BE49-F238E27FC236}">
                <a16:creationId xmlns:a16="http://schemas.microsoft.com/office/drawing/2014/main" id="{2074A637-BE15-7C45-A6BE-0AA1E7EB28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5029200"/>
            <a:ext cx="1981200" cy="6858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57150">
            <a:solidFill>
              <a:srgbClr val="FF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To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customer</a:t>
            </a:r>
          </a:p>
        </p:txBody>
      </p:sp>
      <p:sp>
        <p:nvSpPr>
          <p:cNvPr id="234553" name="AutoShape 57">
            <a:extLst>
              <a:ext uri="{FF2B5EF4-FFF2-40B4-BE49-F238E27FC236}">
                <a16:creationId xmlns:a16="http://schemas.microsoft.com/office/drawing/2014/main" id="{9F937543-CD71-F241-8AC6-35060F7A2E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2590800"/>
            <a:ext cx="2209800" cy="533400"/>
          </a:xfrm>
          <a:prstGeom prst="up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5715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To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provider</a:t>
            </a:r>
          </a:p>
        </p:txBody>
      </p:sp>
      <p:sp>
        <p:nvSpPr>
          <p:cNvPr id="234561" name="AutoShape 65">
            <a:extLst>
              <a:ext uri="{FF2B5EF4-FFF2-40B4-BE49-F238E27FC236}">
                <a16:creationId xmlns:a16="http://schemas.microsoft.com/office/drawing/2014/main" id="{A6116CCB-E985-C143-B3FB-CF77C89995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2590800"/>
            <a:ext cx="2209800" cy="533400"/>
          </a:xfrm>
          <a:prstGeom prst="up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5715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From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provider</a:t>
            </a:r>
          </a:p>
        </p:txBody>
      </p:sp>
      <p:sp>
        <p:nvSpPr>
          <p:cNvPr id="234566" name="Text Box 70">
            <a:extLst>
              <a:ext uri="{FF2B5EF4-FFF2-40B4-BE49-F238E27FC236}">
                <a16:creationId xmlns:a16="http://schemas.microsoft.com/office/drawing/2014/main" id="{A1050E60-E2FD-214A-8742-BCF310C877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295400"/>
            <a:ext cx="17510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provider route</a:t>
            </a:r>
          </a:p>
        </p:txBody>
      </p:sp>
      <p:sp>
        <p:nvSpPr>
          <p:cNvPr id="234567" name="AutoShape 71">
            <a:extLst>
              <a:ext uri="{FF2B5EF4-FFF2-40B4-BE49-F238E27FC236}">
                <a16:creationId xmlns:a16="http://schemas.microsoft.com/office/drawing/2014/main" id="{51AE4088-C5CB-3441-8702-BC8109B85C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1371600"/>
            <a:ext cx="228600" cy="228600"/>
          </a:xfrm>
          <a:prstGeom prst="smileyFace">
            <a:avLst>
              <a:gd name="adj" fmla="val 4653"/>
            </a:avLst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234568" name="Text Box 72">
            <a:extLst>
              <a:ext uri="{FF2B5EF4-FFF2-40B4-BE49-F238E27FC236}">
                <a16:creationId xmlns:a16="http://schemas.microsoft.com/office/drawing/2014/main" id="{0912991E-99B7-914E-A9F9-FF82D240D3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1295400"/>
            <a:ext cx="18859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customer route</a:t>
            </a:r>
          </a:p>
        </p:txBody>
      </p:sp>
      <p:sp>
        <p:nvSpPr>
          <p:cNvPr id="234569" name="AutoShape 73">
            <a:extLst>
              <a:ext uri="{FF2B5EF4-FFF2-40B4-BE49-F238E27FC236}">
                <a16:creationId xmlns:a16="http://schemas.microsoft.com/office/drawing/2014/main" id="{8D615E56-9D06-9545-B363-490E063C1C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1371600"/>
            <a:ext cx="228600" cy="228600"/>
          </a:xfrm>
          <a:prstGeom prst="plus">
            <a:avLst>
              <a:gd name="adj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234570" name="Text Box 74">
            <a:extLst>
              <a:ext uri="{FF2B5EF4-FFF2-40B4-BE49-F238E27FC236}">
                <a16:creationId xmlns:a16="http://schemas.microsoft.com/office/drawing/2014/main" id="{A71AF47C-0891-3548-A988-35D5BB0125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1295400"/>
            <a:ext cx="1333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peer route</a:t>
            </a:r>
          </a:p>
        </p:txBody>
      </p:sp>
      <p:sp>
        <p:nvSpPr>
          <p:cNvPr id="234571" name="AutoShape 75">
            <a:extLst>
              <a:ext uri="{FF2B5EF4-FFF2-40B4-BE49-F238E27FC236}">
                <a16:creationId xmlns:a16="http://schemas.microsoft.com/office/drawing/2014/main" id="{192634DB-704D-7848-B4EB-39F557B2DE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371600"/>
            <a:ext cx="228600" cy="2286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234572" name="Text Box 76">
            <a:extLst>
              <a:ext uri="{FF2B5EF4-FFF2-40B4-BE49-F238E27FC236}">
                <a16:creationId xmlns:a16="http://schemas.microsoft.com/office/drawing/2014/main" id="{EB164E0E-70A9-D04D-A8BF-3AF1F8BBFF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1295400"/>
            <a:ext cx="12096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ISP route</a:t>
            </a:r>
          </a:p>
        </p:txBody>
      </p:sp>
      <p:sp>
        <p:nvSpPr>
          <p:cNvPr id="234573" name="AutoShape 77">
            <a:extLst>
              <a:ext uri="{FF2B5EF4-FFF2-40B4-BE49-F238E27FC236}">
                <a16:creationId xmlns:a16="http://schemas.microsoft.com/office/drawing/2014/main" id="{6F362F1D-EAAA-414B-A0E5-D71A9BA691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1371600"/>
            <a:ext cx="228600" cy="228600"/>
          </a:xfrm>
          <a:custGeom>
            <a:avLst/>
            <a:gdLst>
              <a:gd name="T0" fmla="*/ 114935 w 21600"/>
              <a:gd name="T1" fmla="*/ 23146 h 21600"/>
              <a:gd name="T2" fmla="*/ 30988 w 21600"/>
              <a:gd name="T3" fmla="*/ 114300 h 21600"/>
              <a:gd name="T4" fmla="*/ 114935 w 21600"/>
              <a:gd name="T5" fmla="*/ 228600 h 21600"/>
              <a:gd name="T6" fmla="*/ 197612 w 21600"/>
              <a:gd name="T7" fmla="*/ 1143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54750C-A0B3-D3DB-7089-EECCD79A315D}"/>
              </a:ext>
            </a:extLst>
          </p:cNvPr>
          <p:cNvSpPr txBox="1"/>
          <p:nvPr/>
        </p:nvSpPr>
        <p:spPr>
          <a:xfrm>
            <a:off x="3076866" y="1997071"/>
            <a:ext cx="3994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A4832E-29AA-776A-BEE9-284CEC672CBB}"/>
              </a:ext>
            </a:extLst>
          </p:cNvPr>
          <p:cNvSpPr txBox="1"/>
          <p:nvPr/>
        </p:nvSpPr>
        <p:spPr>
          <a:xfrm>
            <a:off x="5322404" y="2012950"/>
            <a:ext cx="3994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A74BAC-7666-2E25-A7CF-289AB753EA98}"/>
              </a:ext>
            </a:extLst>
          </p:cNvPr>
          <p:cNvSpPr txBox="1"/>
          <p:nvPr/>
        </p:nvSpPr>
        <p:spPr>
          <a:xfrm>
            <a:off x="7467600" y="3776990"/>
            <a:ext cx="3994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76F464-9113-C464-F019-5F565E61D8BA}"/>
              </a:ext>
            </a:extLst>
          </p:cNvPr>
          <p:cNvSpPr txBox="1"/>
          <p:nvPr/>
        </p:nvSpPr>
        <p:spPr>
          <a:xfrm>
            <a:off x="943266" y="3806807"/>
            <a:ext cx="3994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2D4BB1-0D8A-C8AF-30FB-66B2CEC07E75}"/>
              </a:ext>
            </a:extLst>
          </p:cNvPr>
          <p:cNvSpPr txBox="1"/>
          <p:nvPr/>
        </p:nvSpPr>
        <p:spPr>
          <a:xfrm>
            <a:off x="3142881" y="5789936"/>
            <a:ext cx="3994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FA55BB-D4F0-4D48-FE1A-47E404BD3966}"/>
              </a:ext>
            </a:extLst>
          </p:cNvPr>
          <p:cNvSpPr txBox="1"/>
          <p:nvPr/>
        </p:nvSpPr>
        <p:spPr>
          <a:xfrm>
            <a:off x="5388419" y="5805815"/>
            <a:ext cx="3994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?</a:t>
            </a:r>
          </a:p>
        </p:txBody>
      </p:sp>
      <p:grpSp>
        <p:nvGrpSpPr>
          <p:cNvPr id="8" name="Group 83">
            <a:extLst>
              <a:ext uri="{FF2B5EF4-FFF2-40B4-BE49-F238E27FC236}">
                <a16:creationId xmlns:a16="http://schemas.microsoft.com/office/drawing/2014/main" id="{C521456B-B4DF-7FD5-C19C-9A8C66DF008E}"/>
              </a:ext>
            </a:extLst>
          </p:cNvPr>
          <p:cNvGrpSpPr>
            <a:grpSpLocks/>
          </p:cNvGrpSpPr>
          <p:nvPr/>
        </p:nvGrpSpPr>
        <p:grpSpPr bwMode="auto">
          <a:xfrm>
            <a:off x="2438400" y="3200400"/>
            <a:ext cx="4038600" cy="1752600"/>
            <a:chOff x="1536" y="2160"/>
            <a:chExt cx="2544" cy="1104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1990EF88-F917-781D-D08C-24B4416F0A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2160"/>
              <a:ext cx="2544" cy="1104"/>
            </a:xfrm>
            <a:prstGeom prst="roundRect">
              <a:avLst>
                <a:gd name="adj" fmla="val 16667"/>
              </a:avLst>
            </a:prstGeom>
            <a:solidFill>
              <a:schemeClr val="folHlink"/>
            </a:solidFill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10" name="AutoShape 27">
              <a:extLst>
                <a:ext uri="{FF2B5EF4-FFF2-40B4-BE49-F238E27FC236}">
                  <a16:creationId xmlns:a16="http://schemas.microsoft.com/office/drawing/2014/main" id="{3AAD0A41-371F-5479-706D-81E909A271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2448"/>
              <a:ext cx="144" cy="144"/>
            </a:xfrm>
            <a:prstGeom prst="diamond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11" name="AutoShape 34">
              <a:extLst>
                <a:ext uri="{FF2B5EF4-FFF2-40B4-BE49-F238E27FC236}">
                  <a16:creationId xmlns:a16="http://schemas.microsoft.com/office/drawing/2014/main" id="{D1052941-8EC1-9007-59CC-D339CEBE7D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2976"/>
              <a:ext cx="144" cy="144"/>
            </a:xfrm>
            <a:prstGeom prst="diamond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12" name="AutoShape 35">
              <a:extLst>
                <a:ext uri="{FF2B5EF4-FFF2-40B4-BE49-F238E27FC236}">
                  <a16:creationId xmlns:a16="http://schemas.microsoft.com/office/drawing/2014/main" id="{83180ED5-6B6E-A73A-E327-AF7BC3A341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2880"/>
              <a:ext cx="144" cy="144"/>
            </a:xfrm>
            <a:prstGeom prst="diamond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13" name="AutoShape 36">
              <a:extLst>
                <a:ext uri="{FF2B5EF4-FFF2-40B4-BE49-F238E27FC236}">
                  <a16:creationId xmlns:a16="http://schemas.microsoft.com/office/drawing/2014/main" id="{B320CD5B-6E1E-6CC4-75EC-886716BB88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256"/>
              <a:ext cx="144" cy="144"/>
            </a:xfrm>
            <a:prstGeom prst="diamond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14" name="AutoShape 37">
              <a:extLst>
                <a:ext uri="{FF2B5EF4-FFF2-40B4-BE49-F238E27FC236}">
                  <a16:creationId xmlns:a16="http://schemas.microsoft.com/office/drawing/2014/main" id="{1D09672B-E32D-0DA7-34FE-903ADDC80D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2" y="2304"/>
              <a:ext cx="144" cy="144"/>
            </a:xfrm>
            <a:prstGeom prst="diamond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15" name="AutoShape 38">
              <a:extLst>
                <a:ext uri="{FF2B5EF4-FFF2-40B4-BE49-F238E27FC236}">
                  <a16:creationId xmlns:a16="http://schemas.microsoft.com/office/drawing/2014/main" id="{17A87B79-D0BB-A5C4-B9F6-A732501B88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3024"/>
              <a:ext cx="144" cy="144"/>
            </a:xfrm>
            <a:prstGeom prst="diamond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16" name="AutoShape 39">
              <a:extLst>
                <a:ext uri="{FF2B5EF4-FFF2-40B4-BE49-F238E27FC236}">
                  <a16:creationId xmlns:a16="http://schemas.microsoft.com/office/drawing/2014/main" id="{EC549525-EC52-0821-BABF-1E7358848B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4" y="2352"/>
              <a:ext cx="144" cy="144"/>
            </a:xfrm>
            <a:prstGeom prst="diamond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17" name="AutoShape 40">
              <a:extLst>
                <a:ext uri="{FF2B5EF4-FFF2-40B4-BE49-F238E27FC236}">
                  <a16:creationId xmlns:a16="http://schemas.microsoft.com/office/drawing/2014/main" id="{F8C95C85-A90E-4E64-D367-8B0CEDA78E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2880"/>
              <a:ext cx="144" cy="144"/>
            </a:xfrm>
            <a:prstGeom prst="diamond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18" name="AutoShape 41">
              <a:extLst>
                <a:ext uri="{FF2B5EF4-FFF2-40B4-BE49-F238E27FC236}">
                  <a16:creationId xmlns:a16="http://schemas.microsoft.com/office/drawing/2014/main" id="{D99BD097-3400-4AE0-DE0B-9631A222D7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6" y="2544"/>
              <a:ext cx="144" cy="144"/>
            </a:xfrm>
            <a:prstGeom prst="diamond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19" name="AutoShape 43">
              <a:extLst>
                <a:ext uri="{FF2B5EF4-FFF2-40B4-BE49-F238E27FC236}">
                  <a16:creationId xmlns:a16="http://schemas.microsoft.com/office/drawing/2014/main" id="{9FE59818-2B24-9DAB-267D-EB021C9936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400"/>
              <a:ext cx="144" cy="144"/>
            </a:xfrm>
            <a:prstGeom prst="plus">
              <a:avLst>
                <a:gd name="adj" fmla="val 25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20" name="AutoShape 44">
              <a:extLst>
                <a:ext uri="{FF2B5EF4-FFF2-40B4-BE49-F238E27FC236}">
                  <a16:creationId xmlns:a16="http://schemas.microsoft.com/office/drawing/2014/main" id="{05D9C63F-7F41-0923-AD64-1C206507E1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2544"/>
              <a:ext cx="144" cy="144"/>
            </a:xfrm>
            <a:prstGeom prst="plus">
              <a:avLst>
                <a:gd name="adj" fmla="val 25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21" name="AutoShape 45">
              <a:extLst>
                <a:ext uri="{FF2B5EF4-FFF2-40B4-BE49-F238E27FC236}">
                  <a16:creationId xmlns:a16="http://schemas.microsoft.com/office/drawing/2014/main" id="{B5CB50D5-EE92-C106-54DA-92F34394C9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3072"/>
              <a:ext cx="144" cy="144"/>
            </a:xfrm>
            <a:prstGeom prst="plus">
              <a:avLst>
                <a:gd name="adj" fmla="val 25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22" name="AutoShape 47">
              <a:extLst>
                <a:ext uri="{FF2B5EF4-FFF2-40B4-BE49-F238E27FC236}">
                  <a16:creationId xmlns:a16="http://schemas.microsoft.com/office/drawing/2014/main" id="{E170421D-7AE2-5C79-C415-C17E6F3033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0" y="2256"/>
              <a:ext cx="144" cy="144"/>
            </a:xfrm>
            <a:prstGeom prst="plus">
              <a:avLst>
                <a:gd name="adj" fmla="val 25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23" name="AutoShape 48">
              <a:extLst>
                <a:ext uri="{FF2B5EF4-FFF2-40B4-BE49-F238E27FC236}">
                  <a16:creationId xmlns:a16="http://schemas.microsoft.com/office/drawing/2014/main" id="{15A43A10-364C-69C5-07FC-DEA609B1D2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8" y="2640"/>
              <a:ext cx="144" cy="144"/>
            </a:xfrm>
            <a:prstGeom prst="plus">
              <a:avLst>
                <a:gd name="adj" fmla="val 25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24" name="AutoShape 49">
              <a:extLst>
                <a:ext uri="{FF2B5EF4-FFF2-40B4-BE49-F238E27FC236}">
                  <a16:creationId xmlns:a16="http://schemas.microsoft.com/office/drawing/2014/main" id="{480A8F6E-95DF-7B21-E0E8-41A15649C6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8" y="2832"/>
              <a:ext cx="144" cy="144"/>
            </a:xfrm>
            <a:prstGeom prst="plus">
              <a:avLst>
                <a:gd name="adj" fmla="val 25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25" name="AutoShape 50">
              <a:extLst>
                <a:ext uri="{FF2B5EF4-FFF2-40B4-BE49-F238E27FC236}">
                  <a16:creationId xmlns:a16="http://schemas.microsoft.com/office/drawing/2014/main" id="{B540DB59-8623-606B-1294-231FD225E9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6" y="2688"/>
              <a:ext cx="144" cy="144"/>
            </a:xfrm>
            <a:prstGeom prst="plus">
              <a:avLst>
                <a:gd name="adj" fmla="val 25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26" name="AutoShape 51">
              <a:extLst>
                <a:ext uri="{FF2B5EF4-FFF2-40B4-BE49-F238E27FC236}">
                  <a16:creationId xmlns:a16="http://schemas.microsoft.com/office/drawing/2014/main" id="{220CBC70-09B5-BC51-9DE5-6E1847C87D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" y="2256"/>
              <a:ext cx="144" cy="144"/>
            </a:xfrm>
            <a:prstGeom prst="plus">
              <a:avLst>
                <a:gd name="adj" fmla="val 25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27" name="AutoShape 73">
              <a:extLst>
                <a:ext uri="{FF2B5EF4-FFF2-40B4-BE49-F238E27FC236}">
                  <a16:creationId xmlns:a16="http://schemas.microsoft.com/office/drawing/2014/main" id="{1427FCE9-CF82-0642-6944-6AE274B0FF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8" y="2928"/>
              <a:ext cx="144" cy="144"/>
            </a:xfrm>
            <a:custGeom>
              <a:avLst/>
              <a:gdLst>
                <a:gd name="T0" fmla="*/ 72 w 21600"/>
                <a:gd name="T1" fmla="*/ 15 h 21600"/>
                <a:gd name="T2" fmla="*/ 20 w 21600"/>
                <a:gd name="T3" fmla="*/ 72 h 21600"/>
                <a:gd name="T4" fmla="*/ 72 w 21600"/>
                <a:gd name="T5" fmla="*/ 144 h 21600"/>
                <a:gd name="T6" fmla="*/ 124 w 21600"/>
                <a:gd name="T7" fmla="*/ 72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100 w 21600"/>
                <a:gd name="T13" fmla="*/ 2250 h 21600"/>
                <a:gd name="T14" fmla="*/ 16500 w 21600"/>
                <a:gd name="T15" fmla="*/ 1365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28" name="AutoShape 74">
              <a:extLst>
                <a:ext uri="{FF2B5EF4-FFF2-40B4-BE49-F238E27FC236}">
                  <a16:creationId xmlns:a16="http://schemas.microsoft.com/office/drawing/2014/main" id="{BAF3FFFC-9D63-B6D3-437E-67BFAFBE29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2928"/>
              <a:ext cx="144" cy="144"/>
            </a:xfrm>
            <a:custGeom>
              <a:avLst/>
              <a:gdLst>
                <a:gd name="T0" fmla="*/ 72 w 21600"/>
                <a:gd name="T1" fmla="*/ 15 h 21600"/>
                <a:gd name="T2" fmla="*/ 20 w 21600"/>
                <a:gd name="T3" fmla="*/ 72 h 21600"/>
                <a:gd name="T4" fmla="*/ 72 w 21600"/>
                <a:gd name="T5" fmla="*/ 144 h 21600"/>
                <a:gd name="T6" fmla="*/ 124 w 21600"/>
                <a:gd name="T7" fmla="*/ 72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100 w 21600"/>
                <a:gd name="T13" fmla="*/ 2250 h 21600"/>
                <a:gd name="T14" fmla="*/ 16500 w 21600"/>
                <a:gd name="T15" fmla="*/ 1365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29" name="AutoShape 75">
              <a:extLst>
                <a:ext uri="{FF2B5EF4-FFF2-40B4-BE49-F238E27FC236}">
                  <a16:creationId xmlns:a16="http://schemas.microsoft.com/office/drawing/2014/main" id="{F08F85FF-2786-F6D1-9786-5E2EFE5A3C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3024"/>
              <a:ext cx="144" cy="144"/>
            </a:xfrm>
            <a:custGeom>
              <a:avLst/>
              <a:gdLst>
                <a:gd name="T0" fmla="*/ 72 w 21600"/>
                <a:gd name="T1" fmla="*/ 15 h 21600"/>
                <a:gd name="T2" fmla="*/ 20 w 21600"/>
                <a:gd name="T3" fmla="*/ 72 h 21600"/>
                <a:gd name="T4" fmla="*/ 72 w 21600"/>
                <a:gd name="T5" fmla="*/ 144 h 21600"/>
                <a:gd name="T6" fmla="*/ 124 w 21600"/>
                <a:gd name="T7" fmla="*/ 72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100 w 21600"/>
                <a:gd name="T13" fmla="*/ 2250 h 21600"/>
                <a:gd name="T14" fmla="*/ 16500 w 21600"/>
                <a:gd name="T15" fmla="*/ 1365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0" name="AutoShape 76">
              <a:extLst>
                <a:ext uri="{FF2B5EF4-FFF2-40B4-BE49-F238E27FC236}">
                  <a16:creationId xmlns:a16="http://schemas.microsoft.com/office/drawing/2014/main" id="{AFB90453-AB76-C21C-7B57-C5400953AE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2640"/>
              <a:ext cx="144" cy="144"/>
            </a:xfrm>
            <a:custGeom>
              <a:avLst/>
              <a:gdLst>
                <a:gd name="T0" fmla="*/ 72 w 21600"/>
                <a:gd name="T1" fmla="*/ 15 h 21600"/>
                <a:gd name="T2" fmla="*/ 20 w 21600"/>
                <a:gd name="T3" fmla="*/ 72 h 21600"/>
                <a:gd name="T4" fmla="*/ 72 w 21600"/>
                <a:gd name="T5" fmla="*/ 144 h 21600"/>
                <a:gd name="T6" fmla="*/ 124 w 21600"/>
                <a:gd name="T7" fmla="*/ 72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100 w 21600"/>
                <a:gd name="T13" fmla="*/ 2250 h 21600"/>
                <a:gd name="T14" fmla="*/ 16500 w 21600"/>
                <a:gd name="T15" fmla="*/ 1365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1" name="AutoShape 77">
              <a:extLst>
                <a:ext uri="{FF2B5EF4-FFF2-40B4-BE49-F238E27FC236}">
                  <a16:creationId xmlns:a16="http://schemas.microsoft.com/office/drawing/2014/main" id="{357FC941-ABD0-D51E-19CC-50C8546906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2448"/>
              <a:ext cx="144" cy="144"/>
            </a:xfrm>
            <a:custGeom>
              <a:avLst/>
              <a:gdLst>
                <a:gd name="T0" fmla="*/ 72 w 21600"/>
                <a:gd name="T1" fmla="*/ 15 h 21600"/>
                <a:gd name="T2" fmla="*/ 20 w 21600"/>
                <a:gd name="T3" fmla="*/ 72 h 21600"/>
                <a:gd name="T4" fmla="*/ 72 w 21600"/>
                <a:gd name="T5" fmla="*/ 144 h 21600"/>
                <a:gd name="T6" fmla="*/ 124 w 21600"/>
                <a:gd name="T7" fmla="*/ 72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100 w 21600"/>
                <a:gd name="T13" fmla="*/ 2250 h 21600"/>
                <a:gd name="T14" fmla="*/ 16500 w 21600"/>
                <a:gd name="T15" fmla="*/ 1365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2" name="AutoShape 78">
              <a:extLst>
                <a:ext uri="{FF2B5EF4-FFF2-40B4-BE49-F238E27FC236}">
                  <a16:creationId xmlns:a16="http://schemas.microsoft.com/office/drawing/2014/main" id="{37F2A8BF-2F81-414C-E9B1-39357A20FF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2784"/>
              <a:ext cx="144" cy="144"/>
            </a:xfrm>
            <a:custGeom>
              <a:avLst/>
              <a:gdLst>
                <a:gd name="T0" fmla="*/ 72 w 21600"/>
                <a:gd name="T1" fmla="*/ 15 h 21600"/>
                <a:gd name="T2" fmla="*/ 20 w 21600"/>
                <a:gd name="T3" fmla="*/ 72 h 21600"/>
                <a:gd name="T4" fmla="*/ 72 w 21600"/>
                <a:gd name="T5" fmla="*/ 144 h 21600"/>
                <a:gd name="T6" fmla="*/ 124 w 21600"/>
                <a:gd name="T7" fmla="*/ 72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100 w 21600"/>
                <a:gd name="T13" fmla="*/ 2250 h 21600"/>
                <a:gd name="T14" fmla="*/ 16500 w 21600"/>
                <a:gd name="T15" fmla="*/ 1365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3" name="AutoShape 79">
              <a:extLst>
                <a:ext uri="{FF2B5EF4-FFF2-40B4-BE49-F238E27FC236}">
                  <a16:creationId xmlns:a16="http://schemas.microsoft.com/office/drawing/2014/main" id="{20650208-7A32-E7E0-F381-84314B8E23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2496"/>
              <a:ext cx="144" cy="144"/>
            </a:xfrm>
            <a:custGeom>
              <a:avLst/>
              <a:gdLst>
                <a:gd name="T0" fmla="*/ 72 w 21600"/>
                <a:gd name="T1" fmla="*/ 15 h 21600"/>
                <a:gd name="T2" fmla="*/ 20 w 21600"/>
                <a:gd name="T3" fmla="*/ 72 h 21600"/>
                <a:gd name="T4" fmla="*/ 72 w 21600"/>
                <a:gd name="T5" fmla="*/ 144 h 21600"/>
                <a:gd name="T6" fmla="*/ 124 w 21600"/>
                <a:gd name="T7" fmla="*/ 72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100 w 21600"/>
                <a:gd name="T13" fmla="*/ 2250 h 21600"/>
                <a:gd name="T14" fmla="*/ 16500 w 21600"/>
                <a:gd name="T15" fmla="*/ 1365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4" name="AutoShape 80">
              <a:extLst>
                <a:ext uri="{FF2B5EF4-FFF2-40B4-BE49-F238E27FC236}">
                  <a16:creationId xmlns:a16="http://schemas.microsoft.com/office/drawing/2014/main" id="{E4AAD3DE-60FF-0752-81CE-35A85A7542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2208"/>
              <a:ext cx="144" cy="144"/>
            </a:xfrm>
            <a:custGeom>
              <a:avLst/>
              <a:gdLst>
                <a:gd name="T0" fmla="*/ 72 w 21600"/>
                <a:gd name="T1" fmla="*/ 15 h 21600"/>
                <a:gd name="T2" fmla="*/ 20 w 21600"/>
                <a:gd name="T3" fmla="*/ 72 h 21600"/>
                <a:gd name="T4" fmla="*/ 72 w 21600"/>
                <a:gd name="T5" fmla="*/ 144 h 21600"/>
                <a:gd name="T6" fmla="*/ 124 w 21600"/>
                <a:gd name="T7" fmla="*/ 72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100 w 21600"/>
                <a:gd name="T13" fmla="*/ 2250 h 21600"/>
                <a:gd name="T14" fmla="*/ 16500 w 21600"/>
                <a:gd name="T15" fmla="*/ 1365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5" name="AutoShape 81">
              <a:extLst>
                <a:ext uri="{FF2B5EF4-FFF2-40B4-BE49-F238E27FC236}">
                  <a16:creationId xmlns:a16="http://schemas.microsoft.com/office/drawing/2014/main" id="{C27A2F70-F9D8-33E2-BFA5-03AAC0E2C0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0" y="2352"/>
              <a:ext cx="144" cy="144"/>
            </a:xfrm>
            <a:custGeom>
              <a:avLst/>
              <a:gdLst>
                <a:gd name="T0" fmla="*/ 72 w 21600"/>
                <a:gd name="T1" fmla="*/ 15 h 21600"/>
                <a:gd name="T2" fmla="*/ 20 w 21600"/>
                <a:gd name="T3" fmla="*/ 72 h 21600"/>
                <a:gd name="T4" fmla="*/ 72 w 21600"/>
                <a:gd name="T5" fmla="*/ 144 h 21600"/>
                <a:gd name="T6" fmla="*/ 124 w 21600"/>
                <a:gd name="T7" fmla="*/ 72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100 w 21600"/>
                <a:gd name="T13" fmla="*/ 2250 h 21600"/>
                <a:gd name="T14" fmla="*/ 16500 w 21600"/>
                <a:gd name="T15" fmla="*/ 1365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6" name="AutoShape 82">
              <a:extLst>
                <a:ext uri="{FF2B5EF4-FFF2-40B4-BE49-F238E27FC236}">
                  <a16:creationId xmlns:a16="http://schemas.microsoft.com/office/drawing/2014/main" id="{E54B96BF-8D47-9527-B722-783DCD5930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8" y="2544"/>
              <a:ext cx="144" cy="144"/>
            </a:xfrm>
            <a:custGeom>
              <a:avLst/>
              <a:gdLst>
                <a:gd name="T0" fmla="*/ 72 w 21600"/>
                <a:gd name="T1" fmla="*/ 15 h 21600"/>
                <a:gd name="T2" fmla="*/ 20 w 21600"/>
                <a:gd name="T3" fmla="*/ 72 h 21600"/>
                <a:gd name="T4" fmla="*/ 72 w 21600"/>
                <a:gd name="T5" fmla="*/ 144 h 21600"/>
                <a:gd name="T6" fmla="*/ 124 w 21600"/>
                <a:gd name="T7" fmla="*/ 72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100 w 21600"/>
                <a:gd name="T13" fmla="*/ 2250 h 21600"/>
                <a:gd name="T14" fmla="*/ 16500 w 21600"/>
                <a:gd name="T15" fmla="*/ 1365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37" name="Group 120">
            <a:extLst>
              <a:ext uri="{FF2B5EF4-FFF2-40B4-BE49-F238E27FC236}">
                <a16:creationId xmlns:a16="http://schemas.microsoft.com/office/drawing/2014/main" id="{F4227EDF-A0C6-2B45-3AC9-188CB1BEBEAC}"/>
              </a:ext>
            </a:extLst>
          </p:cNvPr>
          <p:cNvGrpSpPr>
            <a:grpSpLocks/>
          </p:cNvGrpSpPr>
          <p:nvPr/>
        </p:nvGrpSpPr>
        <p:grpSpPr bwMode="auto">
          <a:xfrm>
            <a:off x="228600" y="1143000"/>
            <a:ext cx="8686800" cy="609600"/>
            <a:chOff x="144" y="912"/>
            <a:chExt cx="5472" cy="384"/>
          </a:xfrm>
        </p:grpSpPr>
        <p:sp>
          <p:nvSpPr>
            <p:cNvPr id="38" name="Rectangle 97">
              <a:extLst>
                <a:ext uri="{FF2B5EF4-FFF2-40B4-BE49-F238E27FC236}">
                  <a16:creationId xmlns:a16="http://schemas.microsoft.com/office/drawing/2014/main" id="{15FA6554-05BF-D391-D1CD-A61A15604E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" y="912"/>
              <a:ext cx="5472" cy="38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39" name="Text Box 28">
              <a:extLst>
                <a:ext uri="{FF2B5EF4-FFF2-40B4-BE49-F238E27FC236}">
                  <a16:creationId xmlns:a16="http://schemas.microsoft.com/office/drawing/2014/main" id="{B4EACF89-0E5B-6FB6-9229-9BD2F6818F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" y="1008"/>
              <a:ext cx="110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宋体" charset="0"/>
                  <a:cs typeface="宋体" charset="0"/>
                </a:rPr>
                <a:t>provider route</a:t>
              </a:r>
            </a:p>
          </p:txBody>
        </p:sp>
        <p:sp>
          <p:nvSpPr>
            <p:cNvPr id="40" name="Text Box 30">
              <a:extLst>
                <a:ext uri="{FF2B5EF4-FFF2-40B4-BE49-F238E27FC236}">
                  <a16:creationId xmlns:a16="http://schemas.microsoft.com/office/drawing/2014/main" id="{9596E480-44B1-D812-C519-FB75422995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4" y="1008"/>
              <a:ext cx="118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宋体" charset="0"/>
                  <a:cs typeface="宋体" charset="0"/>
                </a:rPr>
                <a:t>customer route</a:t>
              </a:r>
            </a:p>
          </p:txBody>
        </p:sp>
        <p:sp>
          <p:nvSpPr>
            <p:cNvPr id="41" name="AutoShape 31">
              <a:extLst>
                <a:ext uri="{FF2B5EF4-FFF2-40B4-BE49-F238E27FC236}">
                  <a16:creationId xmlns:a16="http://schemas.microsoft.com/office/drawing/2014/main" id="{F18B4D0F-9756-61AE-0733-C873F52418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1056"/>
              <a:ext cx="144" cy="144"/>
            </a:xfrm>
            <a:prstGeom prst="plus">
              <a:avLst>
                <a:gd name="adj" fmla="val 25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42" name="Text Box 32">
              <a:extLst>
                <a:ext uri="{FF2B5EF4-FFF2-40B4-BE49-F238E27FC236}">
                  <a16:creationId xmlns:a16="http://schemas.microsoft.com/office/drawing/2014/main" id="{DD66E968-EA70-83EA-275B-E350ACA811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6" y="1008"/>
              <a:ext cx="8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宋体" charset="0"/>
                  <a:cs typeface="宋体" charset="0"/>
                </a:rPr>
                <a:t>peer route</a:t>
              </a:r>
            </a:p>
          </p:txBody>
        </p:sp>
        <p:sp>
          <p:nvSpPr>
            <p:cNvPr id="43" name="AutoShape 42">
              <a:extLst>
                <a:ext uri="{FF2B5EF4-FFF2-40B4-BE49-F238E27FC236}">
                  <a16:creationId xmlns:a16="http://schemas.microsoft.com/office/drawing/2014/main" id="{86C6D6BA-3BFC-2B04-0297-DCAEEC323E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" y="1056"/>
              <a:ext cx="144" cy="144"/>
            </a:xfrm>
            <a:prstGeom prst="diamond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44" name="AutoShape 119">
              <a:extLst>
                <a:ext uri="{FF2B5EF4-FFF2-40B4-BE49-F238E27FC236}">
                  <a16:creationId xmlns:a16="http://schemas.microsoft.com/office/drawing/2014/main" id="{A026B1BF-D4D8-9DAF-2D09-8A250C6C15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1056"/>
              <a:ext cx="144" cy="144"/>
            </a:xfrm>
            <a:custGeom>
              <a:avLst/>
              <a:gdLst>
                <a:gd name="T0" fmla="*/ 72 w 21600"/>
                <a:gd name="T1" fmla="*/ 15 h 21600"/>
                <a:gd name="T2" fmla="*/ 20 w 21600"/>
                <a:gd name="T3" fmla="*/ 72 h 21600"/>
                <a:gd name="T4" fmla="*/ 72 w 21600"/>
                <a:gd name="T5" fmla="*/ 144 h 21600"/>
                <a:gd name="T6" fmla="*/ 124 w 21600"/>
                <a:gd name="T7" fmla="*/ 72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100 w 21600"/>
                <a:gd name="T13" fmla="*/ 2250 h 21600"/>
                <a:gd name="T14" fmla="*/ 16500 w 21600"/>
                <a:gd name="T15" fmla="*/ 1365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21222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D4E7E1-C0B5-2A7C-6470-310EC9A99A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lide Number Placeholder 4">
            <a:extLst>
              <a:ext uri="{FF2B5EF4-FFF2-40B4-BE49-F238E27FC236}">
                <a16:creationId xmlns:a16="http://schemas.microsoft.com/office/drawing/2014/main" id="{E8BE177E-BACE-169E-6071-63EBF4313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79647-1C19-A844-996F-2219967CFDC5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34498" name="Rectangle 2">
            <a:extLst>
              <a:ext uri="{FF2B5EF4-FFF2-40B4-BE49-F238E27FC236}">
                <a16:creationId xmlns:a16="http://schemas.microsoft.com/office/drawing/2014/main" id="{BC3528F0-D493-492C-BCE3-FE0C6B55CD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7724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>
                <a:ea typeface="宋体" charset="0"/>
                <a:cs typeface="宋体" charset="0"/>
              </a:rPr>
              <a:t>Export Routes </a:t>
            </a:r>
          </a:p>
        </p:txBody>
      </p:sp>
      <p:sp>
        <p:nvSpPr>
          <p:cNvPr id="234499" name="Rectangle 3">
            <a:extLst>
              <a:ext uri="{FF2B5EF4-FFF2-40B4-BE49-F238E27FC236}">
                <a16:creationId xmlns:a16="http://schemas.microsoft.com/office/drawing/2014/main" id="{97F5B140-3564-CDDF-FF21-2C544EDEBE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3810000"/>
            <a:ext cx="3810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234536" name="AutoShape 40">
            <a:extLst>
              <a:ext uri="{FF2B5EF4-FFF2-40B4-BE49-F238E27FC236}">
                <a16:creationId xmlns:a16="http://schemas.microsoft.com/office/drawing/2014/main" id="{EB32D430-97BE-F29D-A87C-C2107353D3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3505200"/>
            <a:ext cx="838200" cy="11430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57150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To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peer</a:t>
            </a:r>
          </a:p>
        </p:txBody>
      </p:sp>
      <p:sp>
        <p:nvSpPr>
          <p:cNvPr id="234542" name="AutoShape 46">
            <a:extLst>
              <a:ext uri="{FF2B5EF4-FFF2-40B4-BE49-F238E27FC236}">
                <a16:creationId xmlns:a16="http://schemas.microsoft.com/office/drawing/2014/main" id="{78591473-A936-8E97-4E6F-020B2324CBE4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447800" y="3505200"/>
            <a:ext cx="838200" cy="11430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57150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To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peer</a:t>
            </a:r>
          </a:p>
        </p:txBody>
      </p:sp>
      <p:sp>
        <p:nvSpPr>
          <p:cNvPr id="234545" name="AutoShape 49">
            <a:extLst>
              <a:ext uri="{FF2B5EF4-FFF2-40B4-BE49-F238E27FC236}">
                <a16:creationId xmlns:a16="http://schemas.microsoft.com/office/drawing/2014/main" id="{03D2CAC4-D11A-44DE-B6B4-90BF0CBB87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5029200"/>
            <a:ext cx="1905000" cy="6858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57150">
            <a:solidFill>
              <a:srgbClr val="FF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To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customer</a:t>
            </a:r>
          </a:p>
        </p:txBody>
      </p:sp>
      <p:sp>
        <p:nvSpPr>
          <p:cNvPr id="234551" name="AutoShape 55">
            <a:extLst>
              <a:ext uri="{FF2B5EF4-FFF2-40B4-BE49-F238E27FC236}">
                <a16:creationId xmlns:a16="http://schemas.microsoft.com/office/drawing/2014/main" id="{B0E52DA2-1641-3C94-EEAD-30FD4B5DA0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5029200"/>
            <a:ext cx="1981200" cy="6858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57150">
            <a:solidFill>
              <a:srgbClr val="FF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To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customer</a:t>
            </a:r>
          </a:p>
        </p:txBody>
      </p:sp>
      <p:sp>
        <p:nvSpPr>
          <p:cNvPr id="234553" name="AutoShape 57">
            <a:extLst>
              <a:ext uri="{FF2B5EF4-FFF2-40B4-BE49-F238E27FC236}">
                <a16:creationId xmlns:a16="http://schemas.microsoft.com/office/drawing/2014/main" id="{1A662821-0D30-EEC2-03E3-3EEC55A7AB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2590800"/>
            <a:ext cx="2209800" cy="533400"/>
          </a:xfrm>
          <a:prstGeom prst="up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5715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To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provider</a:t>
            </a:r>
          </a:p>
        </p:txBody>
      </p:sp>
      <p:sp>
        <p:nvSpPr>
          <p:cNvPr id="234561" name="AutoShape 65">
            <a:extLst>
              <a:ext uri="{FF2B5EF4-FFF2-40B4-BE49-F238E27FC236}">
                <a16:creationId xmlns:a16="http://schemas.microsoft.com/office/drawing/2014/main" id="{460D97D5-1B33-013A-CAA8-6145BD2AF1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2590800"/>
            <a:ext cx="2209800" cy="533400"/>
          </a:xfrm>
          <a:prstGeom prst="up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5715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From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provider</a:t>
            </a:r>
          </a:p>
        </p:txBody>
      </p:sp>
      <p:sp>
        <p:nvSpPr>
          <p:cNvPr id="234566" name="Text Box 70">
            <a:extLst>
              <a:ext uri="{FF2B5EF4-FFF2-40B4-BE49-F238E27FC236}">
                <a16:creationId xmlns:a16="http://schemas.microsoft.com/office/drawing/2014/main" id="{3BEA9B8B-F3EE-3879-2987-A1CFA5EE5B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295400"/>
            <a:ext cx="17510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provider route</a:t>
            </a:r>
          </a:p>
        </p:txBody>
      </p:sp>
      <p:sp>
        <p:nvSpPr>
          <p:cNvPr id="234567" name="AutoShape 71">
            <a:extLst>
              <a:ext uri="{FF2B5EF4-FFF2-40B4-BE49-F238E27FC236}">
                <a16:creationId xmlns:a16="http://schemas.microsoft.com/office/drawing/2014/main" id="{FCCD26C7-2C6D-7A48-FC9A-F2E35FA044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1371600"/>
            <a:ext cx="228600" cy="228600"/>
          </a:xfrm>
          <a:prstGeom prst="smileyFace">
            <a:avLst>
              <a:gd name="adj" fmla="val 4653"/>
            </a:avLst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234568" name="Text Box 72">
            <a:extLst>
              <a:ext uri="{FF2B5EF4-FFF2-40B4-BE49-F238E27FC236}">
                <a16:creationId xmlns:a16="http://schemas.microsoft.com/office/drawing/2014/main" id="{62A2F07A-2D93-D7F3-88DB-62D3E1BFF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1295400"/>
            <a:ext cx="18859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customer route</a:t>
            </a:r>
          </a:p>
        </p:txBody>
      </p:sp>
      <p:sp>
        <p:nvSpPr>
          <p:cNvPr id="234569" name="AutoShape 73">
            <a:extLst>
              <a:ext uri="{FF2B5EF4-FFF2-40B4-BE49-F238E27FC236}">
                <a16:creationId xmlns:a16="http://schemas.microsoft.com/office/drawing/2014/main" id="{B35D3A66-5268-DB12-EDBE-CD49681E1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1371600"/>
            <a:ext cx="228600" cy="228600"/>
          </a:xfrm>
          <a:prstGeom prst="plus">
            <a:avLst>
              <a:gd name="adj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234570" name="Text Box 74">
            <a:extLst>
              <a:ext uri="{FF2B5EF4-FFF2-40B4-BE49-F238E27FC236}">
                <a16:creationId xmlns:a16="http://schemas.microsoft.com/office/drawing/2014/main" id="{70FD124C-09F3-B658-4B05-CF37DC362F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1295400"/>
            <a:ext cx="1333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peer route</a:t>
            </a:r>
          </a:p>
        </p:txBody>
      </p:sp>
      <p:sp>
        <p:nvSpPr>
          <p:cNvPr id="234571" name="AutoShape 75">
            <a:extLst>
              <a:ext uri="{FF2B5EF4-FFF2-40B4-BE49-F238E27FC236}">
                <a16:creationId xmlns:a16="http://schemas.microsoft.com/office/drawing/2014/main" id="{37714E62-E53A-2B4D-B976-208BC5E8D4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371600"/>
            <a:ext cx="228600" cy="2286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234572" name="Text Box 76">
            <a:extLst>
              <a:ext uri="{FF2B5EF4-FFF2-40B4-BE49-F238E27FC236}">
                <a16:creationId xmlns:a16="http://schemas.microsoft.com/office/drawing/2014/main" id="{09BA2A5B-CA4A-CE2E-CF30-3BE5629C02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1295400"/>
            <a:ext cx="12096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ISP route</a:t>
            </a:r>
          </a:p>
        </p:txBody>
      </p:sp>
      <p:sp>
        <p:nvSpPr>
          <p:cNvPr id="234573" name="AutoShape 77">
            <a:extLst>
              <a:ext uri="{FF2B5EF4-FFF2-40B4-BE49-F238E27FC236}">
                <a16:creationId xmlns:a16="http://schemas.microsoft.com/office/drawing/2014/main" id="{5E34BA0F-8247-4123-9B45-A0E015BA56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1371600"/>
            <a:ext cx="228600" cy="228600"/>
          </a:xfrm>
          <a:custGeom>
            <a:avLst/>
            <a:gdLst>
              <a:gd name="T0" fmla="*/ 114935 w 21600"/>
              <a:gd name="T1" fmla="*/ 23146 h 21600"/>
              <a:gd name="T2" fmla="*/ 30988 w 21600"/>
              <a:gd name="T3" fmla="*/ 114300 h 21600"/>
              <a:gd name="T4" fmla="*/ 114935 w 21600"/>
              <a:gd name="T5" fmla="*/ 228600 h 21600"/>
              <a:gd name="T6" fmla="*/ 197612 w 21600"/>
              <a:gd name="T7" fmla="*/ 1143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" name="AutoShape 41">
            <a:extLst>
              <a:ext uri="{FF2B5EF4-FFF2-40B4-BE49-F238E27FC236}">
                <a16:creationId xmlns:a16="http://schemas.microsoft.com/office/drawing/2014/main" id="{3CACBC66-C636-8BAE-E210-7BEA35376E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5867400"/>
            <a:ext cx="228600" cy="228600"/>
          </a:xfrm>
          <a:prstGeom prst="plus">
            <a:avLst>
              <a:gd name="adj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9" name="AutoShape 42">
            <a:extLst>
              <a:ext uri="{FF2B5EF4-FFF2-40B4-BE49-F238E27FC236}">
                <a16:creationId xmlns:a16="http://schemas.microsoft.com/office/drawing/2014/main" id="{0E32CF37-548F-25AE-F07D-0AA2A0DB59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6324600"/>
            <a:ext cx="228600" cy="228600"/>
          </a:xfrm>
          <a:prstGeom prst="plus">
            <a:avLst>
              <a:gd name="adj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10" name="AutoShape 44">
            <a:extLst>
              <a:ext uri="{FF2B5EF4-FFF2-40B4-BE49-F238E27FC236}">
                <a16:creationId xmlns:a16="http://schemas.microsoft.com/office/drawing/2014/main" id="{914F04AC-C374-016B-3B07-CFEA6CE0B3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6324600"/>
            <a:ext cx="228600" cy="228600"/>
          </a:xfrm>
          <a:prstGeom prst="plus">
            <a:avLst>
              <a:gd name="adj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11" name="AutoShape 47">
            <a:extLst>
              <a:ext uri="{FF2B5EF4-FFF2-40B4-BE49-F238E27FC236}">
                <a16:creationId xmlns:a16="http://schemas.microsoft.com/office/drawing/2014/main" id="{7437E583-7FC2-AD15-C1B8-84E068C5DD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6096000"/>
            <a:ext cx="228600" cy="228600"/>
          </a:xfrm>
          <a:prstGeom prst="plus">
            <a:avLst>
              <a:gd name="adj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12" name="AutoShape 48">
            <a:extLst>
              <a:ext uri="{FF2B5EF4-FFF2-40B4-BE49-F238E27FC236}">
                <a16:creationId xmlns:a16="http://schemas.microsoft.com/office/drawing/2014/main" id="{AFC5AF2E-25C9-AC33-81B5-76FB782D5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6324600"/>
            <a:ext cx="228600" cy="228600"/>
          </a:xfrm>
          <a:prstGeom prst="plus">
            <a:avLst>
              <a:gd name="adj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13" name="AutoShape 50">
            <a:extLst>
              <a:ext uri="{FF2B5EF4-FFF2-40B4-BE49-F238E27FC236}">
                <a16:creationId xmlns:a16="http://schemas.microsoft.com/office/drawing/2014/main" id="{6796B4E0-469C-4818-5E4E-86B17E27A7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6019800"/>
            <a:ext cx="228600" cy="2286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14" name="AutoShape 51">
            <a:extLst>
              <a:ext uri="{FF2B5EF4-FFF2-40B4-BE49-F238E27FC236}">
                <a16:creationId xmlns:a16="http://schemas.microsoft.com/office/drawing/2014/main" id="{DFA77DA5-E2F8-7B4A-F9A0-6F54CE7C88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5638800"/>
            <a:ext cx="228600" cy="2286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15" name="AutoShape 52">
            <a:extLst>
              <a:ext uri="{FF2B5EF4-FFF2-40B4-BE49-F238E27FC236}">
                <a16:creationId xmlns:a16="http://schemas.microsoft.com/office/drawing/2014/main" id="{4C274A0A-3032-B097-EC88-A2274721D4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5715000"/>
            <a:ext cx="228600" cy="2286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16" name="AutoShape 53">
            <a:extLst>
              <a:ext uri="{FF2B5EF4-FFF2-40B4-BE49-F238E27FC236}">
                <a16:creationId xmlns:a16="http://schemas.microsoft.com/office/drawing/2014/main" id="{18BCE2DC-FCD6-C3BA-992B-46B34BA1F8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5791200"/>
            <a:ext cx="228600" cy="2286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17" name="AutoShape 54">
            <a:extLst>
              <a:ext uri="{FF2B5EF4-FFF2-40B4-BE49-F238E27FC236}">
                <a16:creationId xmlns:a16="http://schemas.microsoft.com/office/drawing/2014/main" id="{9F9FB988-A634-3167-3C2C-C26C8E09EB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5791200"/>
            <a:ext cx="228600" cy="2286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18" name="AutoShape 56">
            <a:extLst>
              <a:ext uri="{FF2B5EF4-FFF2-40B4-BE49-F238E27FC236}">
                <a16:creationId xmlns:a16="http://schemas.microsoft.com/office/drawing/2014/main" id="{217B79C9-7D5C-9995-491E-5070179D20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6019800"/>
            <a:ext cx="228600" cy="2286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19" name="AutoShape 58">
            <a:extLst>
              <a:ext uri="{FF2B5EF4-FFF2-40B4-BE49-F238E27FC236}">
                <a16:creationId xmlns:a16="http://schemas.microsoft.com/office/drawing/2014/main" id="{5F051E97-14F1-06C5-618B-FF87B70592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5715000"/>
            <a:ext cx="228600" cy="228600"/>
          </a:xfrm>
          <a:custGeom>
            <a:avLst/>
            <a:gdLst>
              <a:gd name="T0" fmla="*/ 114935 w 21600"/>
              <a:gd name="T1" fmla="*/ 23146 h 21600"/>
              <a:gd name="T2" fmla="*/ 30988 w 21600"/>
              <a:gd name="T3" fmla="*/ 114300 h 21600"/>
              <a:gd name="T4" fmla="*/ 114935 w 21600"/>
              <a:gd name="T5" fmla="*/ 228600 h 21600"/>
              <a:gd name="T6" fmla="*/ 197612 w 21600"/>
              <a:gd name="T7" fmla="*/ 1143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0" name="AutoShape 59">
            <a:extLst>
              <a:ext uri="{FF2B5EF4-FFF2-40B4-BE49-F238E27FC236}">
                <a16:creationId xmlns:a16="http://schemas.microsoft.com/office/drawing/2014/main" id="{02EA2D30-365D-AF8B-8792-8829EDC0AB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5715000"/>
            <a:ext cx="228600" cy="228600"/>
          </a:xfrm>
          <a:custGeom>
            <a:avLst/>
            <a:gdLst>
              <a:gd name="T0" fmla="*/ 114935 w 21600"/>
              <a:gd name="T1" fmla="*/ 23146 h 21600"/>
              <a:gd name="T2" fmla="*/ 30988 w 21600"/>
              <a:gd name="T3" fmla="*/ 114300 h 21600"/>
              <a:gd name="T4" fmla="*/ 114935 w 21600"/>
              <a:gd name="T5" fmla="*/ 228600 h 21600"/>
              <a:gd name="T6" fmla="*/ 197612 w 21600"/>
              <a:gd name="T7" fmla="*/ 1143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1" name="AutoShape 60">
            <a:extLst>
              <a:ext uri="{FF2B5EF4-FFF2-40B4-BE49-F238E27FC236}">
                <a16:creationId xmlns:a16="http://schemas.microsoft.com/office/drawing/2014/main" id="{5754B96D-6691-8584-69A5-97BE37AC48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5867400"/>
            <a:ext cx="228600" cy="228600"/>
          </a:xfrm>
          <a:custGeom>
            <a:avLst/>
            <a:gdLst>
              <a:gd name="T0" fmla="*/ 114935 w 21600"/>
              <a:gd name="T1" fmla="*/ 23146 h 21600"/>
              <a:gd name="T2" fmla="*/ 30988 w 21600"/>
              <a:gd name="T3" fmla="*/ 114300 h 21600"/>
              <a:gd name="T4" fmla="*/ 114935 w 21600"/>
              <a:gd name="T5" fmla="*/ 228600 h 21600"/>
              <a:gd name="T6" fmla="*/ 197612 w 21600"/>
              <a:gd name="T7" fmla="*/ 1143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2" name="AutoShape 61">
            <a:extLst>
              <a:ext uri="{FF2B5EF4-FFF2-40B4-BE49-F238E27FC236}">
                <a16:creationId xmlns:a16="http://schemas.microsoft.com/office/drawing/2014/main" id="{6EF77836-68DD-DD02-E8BC-583DD8FA78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6172200"/>
            <a:ext cx="228600" cy="228600"/>
          </a:xfrm>
          <a:custGeom>
            <a:avLst/>
            <a:gdLst>
              <a:gd name="T0" fmla="*/ 114935 w 21600"/>
              <a:gd name="T1" fmla="*/ 23146 h 21600"/>
              <a:gd name="T2" fmla="*/ 30988 w 21600"/>
              <a:gd name="T3" fmla="*/ 114300 h 21600"/>
              <a:gd name="T4" fmla="*/ 114935 w 21600"/>
              <a:gd name="T5" fmla="*/ 228600 h 21600"/>
              <a:gd name="T6" fmla="*/ 197612 w 21600"/>
              <a:gd name="T7" fmla="*/ 1143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3" name="AutoShape 62">
            <a:extLst>
              <a:ext uri="{FF2B5EF4-FFF2-40B4-BE49-F238E27FC236}">
                <a16:creationId xmlns:a16="http://schemas.microsoft.com/office/drawing/2014/main" id="{72C40393-7E78-BEE1-7393-CB863B5C0F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5791200"/>
            <a:ext cx="228600" cy="228600"/>
          </a:xfrm>
          <a:custGeom>
            <a:avLst/>
            <a:gdLst>
              <a:gd name="T0" fmla="*/ 114935 w 21600"/>
              <a:gd name="T1" fmla="*/ 23146 h 21600"/>
              <a:gd name="T2" fmla="*/ 30988 w 21600"/>
              <a:gd name="T3" fmla="*/ 114300 h 21600"/>
              <a:gd name="T4" fmla="*/ 114935 w 21600"/>
              <a:gd name="T5" fmla="*/ 228600 h 21600"/>
              <a:gd name="T6" fmla="*/ 197612 w 21600"/>
              <a:gd name="T7" fmla="*/ 1143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4" name="AutoShape 64">
            <a:extLst>
              <a:ext uri="{FF2B5EF4-FFF2-40B4-BE49-F238E27FC236}">
                <a16:creationId xmlns:a16="http://schemas.microsoft.com/office/drawing/2014/main" id="{7C375F05-FAE8-DC71-4C1B-D07BC228C5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6019800"/>
            <a:ext cx="228600" cy="228600"/>
          </a:xfrm>
          <a:custGeom>
            <a:avLst/>
            <a:gdLst>
              <a:gd name="T0" fmla="*/ 114935 w 21600"/>
              <a:gd name="T1" fmla="*/ 23146 h 21600"/>
              <a:gd name="T2" fmla="*/ 30988 w 21600"/>
              <a:gd name="T3" fmla="*/ 114300 h 21600"/>
              <a:gd name="T4" fmla="*/ 114935 w 21600"/>
              <a:gd name="T5" fmla="*/ 228600 h 21600"/>
              <a:gd name="T6" fmla="*/ 197612 w 21600"/>
              <a:gd name="T7" fmla="*/ 1143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5" name="AutoShape 78">
            <a:extLst>
              <a:ext uri="{FF2B5EF4-FFF2-40B4-BE49-F238E27FC236}">
                <a16:creationId xmlns:a16="http://schemas.microsoft.com/office/drawing/2014/main" id="{C7B8B04B-8BD2-24FC-E763-4BFD79CF96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5791200"/>
            <a:ext cx="228600" cy="2286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grpSp>
        <p:nvGrpSpPr>
          <p:cNvPr id="28" name="Group 83">
            <a:extLst>
              <a:ext uri="{FF2B5EF4-FFF2-40B4-BE49-F238E27FC236}">
                <a16:creationId xmlns:a16="http://schemas.microsoft.com/office/drawing/2014/main" id="{8CDEAC19-E856-AA71-55CC-9D206D517CCE}"/>
              </a:ext>
            </a:extLst>
          </p:cNvPr>
          <p:cNvGrpSpPr>
            <a:grpSpLocks/>
          </p:cNvGrpSpPr>
          <p:nvPr/>
        </p:nvGrpSpPr>
        <p:grpSpPr bwMode="auto">
          <a:xfrm>
            <a:off x="2438400" y="3200400"/>
            <a:ext cx="4038600" cy="1752600"/>
            <a:chOff x="1536" y="2160"/>
            <a:chExt cx="2544" cy="1104"/>
          </a:xfrm>
        </p:grpSpPr>
        <p:sp>
          <p:nvSpPr>
            <p:cNvPr id="29" name="AutoShape 3">
              <a:extLst>
                <a:ext uri="{FF2B5EF4-FFF2-40B4-BE49-F238E27FC236}">
                  <a16:creationId xmlns:a16="http://schemas.microsoft.com/office/drawing/2014/main" id="{10372613-DA91-0D6E-4C47-560C0B0EF0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2160"/>
              <a:ext cx="2544" cy="1104"/>
            </a:xfrm>
            <a:prstGeom prst="roundRect">
              <a:avLst>
                <a:gd name="adj" fmla="val 16667"/>
              </a:avLst>
            </a:prstGeom>
            <a:solidFill>
              <a:schemeClr val="folHlink"/>
            </a:solidFill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30" name="AutoShape 27">
              <a:extLst>
                <a:ext uri="{FF2B5EF4-FFF2-40B4-BE49-F238E27FC236}">
                  <a16:creationId xmlns:a16="http://schemas.microsoft.com/office/drawing/2014/main" id="{ADFD3BC7-4FAE-AFF7-49F9-415C4FE738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2448"/>
              <a:ext cx="144" cy="144"/>
            </a:xfrm>
            <a:prstGeom prst="diamond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31" name="AutoShape 34">
              <a:extLst>
                <a:ext uri="{FF2B5EF4-FFF2-40B4-BE49-F238E27FC236}">
                  <a16:creationId xmlns:a16="http://schemas.microsoft.com/office/drawing/2014/main" id="{195280FB-AFA1-EEA5-95E2-5CF2571CCB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2976"/>
              <a:ext cx="144" cy="144"/>
            </a:xfrm>
            <a:prstGeom prst="diamond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32" name="AutoShape 35">
              <a:extLst>
                <a:ext uri="{FF2B5EF4-FFF2-40B4-BE49-F238E27FC236}">
                  <a16:creationId xmlns:a16="http://schemas.microsoft.com/office/drawing/2014/main" id="{0263FF8B-6B98-C0B8-ED22-16C95C35BB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2880"/>
              <a:ext cx="144" cy="144"/>
            </a:xfrm>
            <a:prstGeom prst="diamond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33" name="AutoShape 36">
              <a:extLst>
                <a:ext uri="{FF2B5EF4-FFF2-40B4-BE49-F238E27FC236}">
                  <a16:creationId xmlns:a16="http://schemas.microsoft.com/office/drawing/2014/main" id="{2E9C7532-2899-37C1-54A7-D32428D114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256"/>
              <a:ext cx="144" cy="144"/>
            </a:xfrm>
            <a:prstGeom prst="diamond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34" name="AutoShape 37">
              <a:extLst>
                <a:ext uri="{FF2B5EF4-FFF2-40B4-BE49-F238E27FC236}">
                  <a16:creationId xmlns:a16="http://schemas.microsoft.com/office/drawing/2014/main" id="{EDD3764D-C2B2-B8BE-42FA-1105AFA853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2" y="2304"/>
              <a:ext cx="144" cy="144"/>
            </a:xfrm>
            <a:prstGeom prst="diamond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35" name="AutoShape 38">
              <a:extLst>
                <a:ext uri="{FF2B5EF4-FFF2-40B4-BE49-F238E27FC236}">
                  <a16:creationId xmlns:a16="http://schemas.microsoft.com/office/drawing/2014/main" id="{8998EFCB-1B37-A7DA-25A0-91BA0627C2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3024"/>
              <a:ext cx="144" cy="144"/>
            </a:xfrm>
            <a:prstGeom prst="diamond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36" name="AutoShape 39">
              <a:extLst>
                <a:ext uri="{FF2B5EF4-FFF2-40B4-BE49-F238E27FC236}">
                  <a16:creationId xmlns:a16="http://schemas.microsoft.com/office/drawing/2014/main" id="{8907BCA3-87EE-632D-69DA-521DCD25DF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4" y="2352"/>
              <a:ext cx="144" cy="144"/>
            </a:xfrm>
            <a:prstGeom prst="diamond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37" name="AutoShape 40">
              <a:extLst>
                <a:ext uri="{FF2B5EF4-FFF2-40B4-BE49-F238E27FC236}">
                  <a16:creationId xmlns:a16="http://schemas.microsoft.com/office/drawing/2014/main" id="{30E5832F-2DC1-504E-9968-3A96282CDD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2880"/>
              <a:ext cx="144" cy="144"/>
            </a:xfrm>
            <a:prstGeom prst="diamond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38" name="AutoShape 41">
              <a:extLst>
                <a:ext uri="{FF2B5EF4-FFF2-40B4-BE49-F238E27FC236}">
                  <a16:creationId xmlns:a16="http://schemas.microsoft.com/office/drawing/2014/main" id="{CC498D27-B00C-8E8A-7444-2FEF7F3D03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6" y="2544"/>
              <a:ext cx="144" cy="144"/>
            </a:xfrm>
            <a:prstGeom prst="diamond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39" name="AutoShape 43">
              <a:extLst>
                <a:ext uri="{FF2B5EF4-FFF2-40B4-BE49-F238E27FC236}">
                  <a16:creationId xmlns:a16="http://schemas.microsoft.com/office/drawing/2014/main" id="{473B8C9D-19C7-36D0-C453-D1C3F38336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400"/>
              <a:ext cx="144" cy="144"/>
            </a:xfrm>
            <a:prstGeom prst="plus">
              <a:avLst>
                <a:gd name="adj" fmla="val 25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40" name="AutoShape 44">
              <a:extLst>
                <a:ext uri="{FF2B5EF4-FFF2-40B4-BE49-F238E27FC236}">
                  <a16:creationId xmlns:a16="http://schemas.microsoft.com/office/drawing/2014/main" id="{0A3B7EBF-C640-4D73-8073-69686AA602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2544"/>
              <a:ext cx="144" cy="144"/>
            </a:xfrm>
            <a:prstGeom prst="plus">
              <a:avLst>
                <a:gd name="adj" fmla="val 25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41" name="AutoShape 45">
              <a:extLst>
                <a:ext uri="{FF2B5EF4-FFF2-40B4-BE49-F238E27FC236}">
                  <a16:creationId xmlns:a16="http://schemas.microsoft.com/office/drawing/2014/main" id="{443B82DE-8551-F9C7-138E-F4E86229D1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3072"/>
              <a:ext cx="144" cy="144"/>
            </a:xfrm>
            <a:prstGeom prst="plus">
              <a:avLst>
                <a:gd name="adj" fmla="val 25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42" name="AutoShape 47">
              <a:extLst>
                <a:ext uri="{FF2B5EF4-FFF2-40B4-BE49-F238E27FC236}">
                  <a16:creationId xmlns:a16="http://schemas.microsoft.com/office/drawing/2014/main" id="{CC839FE6-9D52-243D-B57B-149527BAD5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0" y="2256"/>
              <a:ext cx="144" cy="144"/>
            </a:xfrm>
            <a:prstGeom prst="plus">
              <a:avLst>
                <a:gd name="adj" fmla="val 25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43" name="AutoShape 48">
              <a:extLst>
                <a:ext uri="{FF2B5EF4-FFF2-40B4-BE49-F238E27FC236}">
                  <a16:creationId xmlns:a16="http://schemas.microsoft.com/office/drawing/2014/main" id="{63E7C42C-74FB-F592-459A-91846539DA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8" y="2640"/>
              <a:ext cx="144" cy="144"/>
            </a:xfrm>
            <a:prstGeom prst="plus">
              <a:avLst>
                <a:gd name="adj" fmla="val 25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44" name="AutoShape 49">
              <a:extLst>
                <a:ext uri="{FF2B5EF4-FFF2-40B4-BE49-F238E27FC236}">
                  <a16:creationId xmlns:a16="http://schemas.microsoft.com/office/drawing/2014/main" id="{3D257273-2F14-984B-7898-6948EB565B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8" y="2832"/>
              <a:ext cx="144" cy="144"/>
            </a:xfrm>
            <a:prstGeom prst="plus">
              <a:avLst>
                <a:gd name="adj" fmla="val 25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45" name="AutoShape 50">
              <a:extLst>
                <a:ext uri="{FF2B5EF4-FFF2-40B4-BE49-F238E27FC236}">
                  <a16:creationId xmlns:a16="http://schemas.microsoft.com/office/drawing/2014/main" id="{7641D4DB-4355-9E32-C5D6-6622AFFE4B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6" y="2688"/>
              <a:ext cx="144" cy="144"/>
            </a:xfrm>
            <a:prstGeom prst="plus">
              <a:avLst>
                <a:gd name="adj" fmla="val 25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46" name="AutoShape 51">
              <a:extLst>
                <a:ext uri="{FF2B5EF4-FFF2-40B4-BE49-F238E27FC236}">
                  <a16:creationId xmlns:a16="http://schemas.microsoft.com/office/drawing/2014/main" id="{DAFE7A33-C878-18E2-18D0-DD0AE0A844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" y="2256"/>
              <a:ext cx="144" cy="144"/>
            </a:xfrm>
            <a:prstGeom prst="plus">
              <a:avLst>
                <a:gd name="adj" fmla="val 25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47" name="AutoShape 73">
              <a:extLst>
                <a:ext uri="{FF2B5EF4-FFF2-40B4-BE49-F238E27FC236}">
                  <a16:creationId xmlns:a16="http://schemas.microsoft.com/office/drawing/2014/main" id="{6B3FBFD1-2CB6-0E3F-5BD2-102C23BDCA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8" y="2928"/>
              <a:ext cx="144" cy="144"/>
            </a:xfrm>
            <a:custGeom>
              <a:avLst/>
              <a:gdLst>
                <a:gd name="T0" fmla="*/ 72 w 21600"/>
                <a:gd name="T1" fmla="*/ 15 h 21600"/>
                <a:gd name="T2" fmla="*/ 20 w 21600"/>
                <a:gd name="T3" fmla="*/ 72 h 21600"/>
                <a:gd name="T4" fmla="*/ 72 w 21600"/>
                <a:gd name="T5" fmla="*/ 144 h 21600"/>
                <a:gd name="T6" fmla="*/ 124 w 21600"/>
                <a:gd name="T7" fmla="*/ 72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100 w 21600"/>
                <a:gd name="T13" fmla="*/ 2250 h 21600"/>
                <a:gd name="T14" fmla="*/ 16500 w 21600"/>
                <a:gd name="T15" fmla="*/ 1365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8" name="AutoShape 74">
              <a:extLst>
                <a:ext uri="{FF2B5EF4-FFF2-40B4-BE49-F238E27FC236}">
                  <a16:creationId xmlns:a16="http://schemas.microsoft.com/office/drawing/2014/main" id="{14D6AE98-17E4-987A-66E9-75F347FB20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2928"/>
              <a:ext cx="144" cy="144"/>
            </a:xfrm>
            <a:custGeom>
              <a:avLst/>
              <a:gdLst>
                <a:gd name="T0" fmla="*/ 72 w 21600"/>
                <a:gd name="T1" fmla="*/ 15 h 21600"/>
                <a:gd name="T2" fmla="*/ 20 w 21600"/>
                <a:gd name="T3" fmla="*/ 72 h 21600"/>
                <a:gd name="T4" fmla="*/ 72 w 21600"/>
                <a:gd name="T5" fmla="*/ 144 h 21600"/>
                <a:gd name="T6" fmla="*/ 124 w 21600"/>
                <a:gd name="T7" fmla="*/ 72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100 w 21600"/>
                <a:gd name="T13" fmla="*/ 2250 h 21600"/>
                <a:gd name="T14" fmla="*/ 16500 w 21600"/>
                <a:gd name="T15" fmla="*/ 1365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9" name="AutoShape 75">
              <a:extLst>
                <a:ext uri="{FF2B5EF4-FFF2-40B4-BE49-F238E27FC236}">
                  <a16:creationId xmlns:a16="http://schemas.microsoft.com/office/drawing/2014/main" id="{96CFBEF4-D425-9753-976D-56577F5C35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3024"/>
              <a:ext cx="144" cy="144"/>
            </a:xfrm>
            <a:custGeom>
              <a:avLst/>
              <a:gdLst>
                <a:gd name="T0" fmla="*/ 72 w 21600"/>
                <a:gd name="T1" fmla="*/ 15 h 21600"/>
                <a:gd name="T2" fmla="*/ 20 w 21600"/>
                <a:gd name="T3" fmla="*/ 72 h 21600"/>
                <a:gd name="T4" fmla="*/ 72 w 21600"/>
                <a:gd name="T5" fmla="*/ 144 h 21600"/>
                <a:gd name="T6" fmla="*/ 124 w 21600"/>
                <a:gd name="T7" fmla="*/ 72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100 w 21600"/>
                <a:gd name="T13" fmla="*/ 2250 h 21600"/>
                <a:gd name="T14" fmla="*/ 16500 w 21600"/>
                <a:gd name="T15" fmla="*/ 1365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50" name="AutoShape 76">
              <a:extLst>
                <a:ext uri="{FF2B5EF4-FFF2-40B4-BE49-F238E27FC236}">
                  <a16:creationId xmlns:a16="http://schemas.microsoft.com/office/drawing/2014/main" id="{69B2003E-A146-39EF-CA9D-84DE15C58D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2640"/>
              <a:ext cx="144" cy="144"/>
            </a:xfrm>
            <a:custGeom>
              <a:avLst/>
              <a:gdLst>
                <a:gd name="T0" fmla="*/ 72 w 21600"/>
                <a:gd name="T1" fmla="*/ 15 h 21600"/>
                <a:gd name="T2" fmla="*/ 20 w 21600"/>
                <a:gd name="T3" fmla="*/ 72 h 21600"/>
                <a:gd name="T4" fmla="*/ 72 w 21600"/>
                <a:gd name="T5" fmla="*/ 144 h 21600"/>
                <a:gd name="T6" fmla="*/ 124 w 21600"/>
                <a:gd name="T7" fmla="*/ 72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100 w 21600"/>
                <a:gd name="T13" fmla="*/ 2250 h 21600"/>
                <a:gd name="T14" fmla="*/ 16500 w 21600"/>
                <a:gd name="T15" fmla="*/ 1365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51" name="AutoShape 77">
              <a:extLst>
                <a:ext uri="{FF2B5EF4-FFF2-40B4-BE49-F238E27FC236}">
                  <a16:creationId xmlns:a16="http://schemas.microsoft.com/office/drawing/2014/main" id="{AB725637-28F8-A457-BB8B-3A45ECF5CE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2448"/>
              <a:ext cx="144" cy="144"/>
            </a:xfrm>
            <a:custGeom>
              <a:avLst/>
              <a:gdLst>
                <a:gd name="T0" fmla="*/ 72 w 21600"/>
                <a:gd name="T1" fmla="*/ 15 h 21600"/>
                <a:gd name="T2" fmla="*/ 20 w 21600"/>
                <a:gd name="T3" fmla="*/ 72 h 21600"/>
                <a:gd name="T4" fmla="*/ 72 w 21600"/>
                <a:gd name="T5" fmla="*/ 144 h 21600"/>
                <a:gd name="T6" fmla="*/ 124 w 21600"/>
                <a:gd name="T7" fmla="*/ 72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100 w 21600"/>
                <a:gd name="T13" fmla="*/ 2250 h 21600"/>
                <a:gd name="T14" fmla="*/ 16500 w 21600"/>
                <a:gd name="T15" fmla="*/ 1365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52" name="AutoShape 78">
              <a:extLst>
                <a:ext uri="{FF2B5EF4-FFF2-40B4-BE49-F238E27FC236}">
                  <a16:creationId xmlns:a16="http://schemas.microsoft.com/office/drawing/2014/main" id="{70349FD9-C43B-8069-876B-D4A64C3D57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2784"/>
              <a:ext cx="144" cy="144"/>
            </a:xfrm>
            <a:custGeom>
              <a:avLst/>
              <a:gdLst>
                <a:gd name="T0" fmla="*/ 72 w 21600"/>
                <a:gd name="T1" fmla="*/ 15 h 21600"/>
                <a:gd name="T2" fmla="*/ 20 w 21600"/>
                <a:gd name="T3" fmla="*/ 72 h 21600"/>
                <a:gd name="T4" fmla="*/ 72 w 21600"/>
                <a:gd name="T5" fmla="*/ 144 h 21600"/>
                <a:gd name="T6" fmla="*/ 124 w 21600"/>
                <a:gd name="T7" fmla="*/ 72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100 w 21600"/>
                <a:gd name="T13" fmla="*/ 2250 h 21600"/>
                <a:gd name="T14" fmla="*/ 16500 w 21600"/>
                <a:gd name="T15" fmla="*/ 1365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53" name="AutoShape 79">
              <a:extLst>
                <a:ext uri="{FF2B5EF4-FFF2-40B4-BE49-F238E27FC236}">
                  <a16:creationId xmlns:a16="http://schemas.microsoft.com/office/drawing/2014/main" id="{44F99CC1-5638-1B16-4D3E-5F5B718E9B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2496"/>
              <a:ext cx="144" cy="144"/>
            </a:xfrm>
            <a:custGeom>
              <a:avLst/>
              <a:gdLst>
                <a:gd name="T0" fmla="*/ 72 w 21600"/>
                <a:gd name="T1" fmla="*/ 15 h 21600"/>
                <a:gd name="T2" fmla="*/ 20 w 21600"/>
                <a:gd name="T3" fmla="*/ 72 h 21600"/>
                <a:gd name="T4" fmla="*/ 72 w 21600"/>
                <a:gd name="T5" fmla="*/ 144 h 21600"/>
                <a:gd name="T6" fmla="*/ 124 w 21600"/>
                <a:gd name="T7" fmla="*/ 72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100 w 21600"/>
                <a:gd name="T13" fmla="*/ 2250 h 21600"/>
                <a:gd name="T14" fmla="*/ 16500 w 21600"/>
                <a:gd name="T15" fmla="*/ 1365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54" name="AutoShape 80">
              <a:extLst>
                <a:ext uri="{FF2B5EF4-FFF2-40B4-BE49-F238E27FC236}">
                  <a16:creationId xmlns:a16="http://schemas.microsoft.com/office/drawing/2014/main" id="{0096998E-990C-29FB-4D9B-D04DFE95AD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2208"/>
              <a:ext cx="144" cy="144"/>
            </a:xfrm>
            <a:custGeom>
              <a:avLst/>
              <a:gdLst>
                <a:gd name="T0" fmla="*/ 72 w 21600"/>
                <a:gd name="T1" fmla="*/ 15 h 21600"/>
                <a:gd name="T2" fmla="*/ 20 w 21600"/>
                <a:gd name="T3" fmla="*/ 72 h 21600"/>
                <a:gd name="T4" fmla="*/ 72 w 21600"/>
                <a:gd name="T5" fmla="*/ 144 h 21600"/>
                <a:gd name="T6" fmla="*/ 124 w 21600"/>
                <a:gd name="T7" fmla="*/ 72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100 w 21600"/>
                <a:gd name="T13" fmla="*/ 2250 h 21600"/>
                <a:gd name="T14" fmla="*/ 16500 w 21600"/>
                <a:gd name="T15" fmla="*/ 1365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55" name="AutoShape 81">
              <a:extLst>
                <a:ext uri="{FF2B5EF4-FFF2-40B4-BE49-F238E27FC236}">
                  <a16:creationId xmlns:a16="http://schemas.microsoft.com/office/drawing/2014/main" id="{014906AA-D951-E336-6A01-B64EA70D98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0" y="2352"/>
              <a:ext cx="144" cy="144"/>
            </a:xfrm>
            <a:custGeom>
              <a:avLst/>
              <a:gdLst>
                <a:gd name="T0" fmla="*/ 72 w 21600"/>
                <a:gd name="T1" fmla="*/ 15 h 21600"/>
                <a:gd name="T2" fmla="*/ 20 w 21600"/>
                <a:gd name="T3" fmla="*/ 72 h 21600"/>
                <a:gd name="T4" fmla="*/ 72 w 21600"/>
                <a:gd name="T5" fmla="*/ 144 h 21600"/>
                <a:gd name="T6" fmla="*/ 124 w 21600"/>
                <a:gd name="T7" fmla="*/ 72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100 w 21600"/>
                <a:gd name="T13" fmla="*/ 2250 h 21600"/>
                <a:gd name="T14" fmla="*/ 16500 w 21600"/>
                <a:gd name="T15" fmla="*/ 1365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56" name="AutoShape 82">
              <a:extLst>
                <a:ext uri="{FF2B5EF4-FFF2-40B4-BE49-F238E27FC236}">
                  <a16:creationId xmlns:a16="http://schemas.microsoft.com/office/drawing/2014/main" id="{564BD4A2-E0B6-B3D9-D8DF-68F5ED2740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8" y="2544"/>
              <a:ext cx="144" cy="144"/>
            </a:xfrm>
            <a:custGeom>
              <a:avLst/>
              <a:gdLst>
                <a:gd name="T0" fmla="*/ 72 w 21600"/>
                <a:gd name="T1" fmla="*/ 15 h 21600"/>
                <a:gd name="T2" fmla="*/ 20 w 21600"/>
                <a:gd name="T3" fmla="*/ 72 h 21600"/>
                <a:gd name="T4" fmla="*/ 72 w 21600"/>
                <a:gd name="T5" fmla="*/ 144 h 21600"/>
                <a:gd name="T6" fmla="*/ 124 w 21600"/>
                <a:gd name="T7" fmla="*/ 72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100 w 21600"/>
                <a:gd name="T13" fmla="*/ 2250 h 21600"/>
                <a:gd name="T14" fmla="*/ 16500 w 21600"/>
                <a:gd name="T15" fmla="*/ 1365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57" name="Group 120">
            <a:extLst>
              <a:ext uri="{FF2B5EF4-FFF2-40B4-BE49-F238E27FC236}">
                <a16:creationId xmlns:a16="http://schemas.microsoft.com/office/drawing/2014/main" id="{F4DD38E6-2C79-4646-C3B8-049EE35F2294}"/>
              </a:ext>
            </a:extLst>
          </p:cNvPr>
          <p:cNvGrpSpPr>
            <a:grpSpLocks/>
          </p:cNvGrpSpPr>
          <p:nvPr/>
        </p:nvGrpSpPr>
        <p:grpSpPr bwMode="auto">
          <a:xfrm>
            <a:off x="228600" y="1143000"/>
            <a:ext cx="8686800" cy="609600"/>
            <a:chOff x="144" y="912"/>
            <a:chExt cx="5472" cy="384"/>
          </a:xfrm>
        </p:grpSpPr>
        <p:sp>
          <p:nvSpPr>
            <p:cNvPr id="58" name="Rectangle 97">
              <a:extLst>
                <a:ext uri="{FF2B5EF4-FFF2-40B4-BE49-F238E27FC236}">
                  <a16:creationId xmlns:a16="http://schemas.microsoft.com/office/drawing/2014/main" id="{12552DE0-D625-8E05-0588-D993190448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" y="912"/>
              <a:ext cx="5472" cy="38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59" name="Text Box 28">
              <a:extLst>
                <a:ext uri="{FF2B5EF4-FFF2-40B4-BE49-F238E27FC236}">
                  <a16:creationId xmlns:a16="http://schemas.microsoft.com/office/drawing/2014/main" id="{904D4829-AF38-E29B-607C-3B6727E27D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" y="1008"/>
              <a:ext cx="110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宋体" charset="0"/>
                  <a:cs typeface="宋体" charset="0"/>
                </a:rPr>
                <a:t>provider route</a:t>
              </a:r>
            </a:p>
          </p:txBody>
        </p:sp>
        <p:sp>
          <p:nvSpPr>
            <p:cNvPr id="60" name="Text Box 30">
              <a:extLst>
                <a:ext uri="{FF2B5EF4-FFF2-40B4-BE49-F238E27FC236}">
                  <a16:creationId xmlns:a16="http://schemas.microsoft.com/office/drawing/2014/main" id="{56EF18D4-8E02-1065-FEA0-CB6A9BC97F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4" y="1008"/>
              <a:ext cx="118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宋体" charset="0"/>
                  <a:cs typeface="宋体" charset="0"/>
                </a:rPr>
                <a:t>customer route</a:t>
              </a:r>
            </a:p>
          </p:txBody>
        </p:sp>
        <p:sp>
          <p:nvSpPr>
            <p:cNvPr id="61" name="AutoShape 31">
              <a:extLst>
                <a:ext uri="{FF2B5EF4-FFF2-40B4-BE49-F238E27FC236}">
                  <a16:creationId xmlns:a16="http://schemas.microsoft.com/office/drawing/2014/main" id="{03B74644-E43A-E4AE-414A-9746B18A94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1056"/>
              <a:ext cx="144" cy="144"/>
            </a:xfrm>
            <a:prstGeom prst="plus">
              <a:avLst>
                <a:gd name="adj" fmla="val 25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62" name="Text Box 32">
              <a:extLst>
                <a:ext uri="{FF2B5EF4-FFF2-40B4-BE49-F238E27FC236}">
                  <a16:creationId xmlns:a16="http://schemas.microsoft.com/office/drawing/2014/main" id="{D979747A-118F-199D-5131-A1E2E12AE8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6" y="1008"/>
              <a:ext cx="8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宋体" charset="0"/>
                  <a:cs typeface="宋体" charset="0"/>
                </a:rPr>
                <a:t>peer route</a:t>
              </a:r>
            </a:p>
          </p:txBody>
        </p:sp>
        <p:sp>
          <p:nvSpPr>
            <p:cNvPr id="63" name="AutoShape 42">
              <a:extLst>
                <a:ext uri="{FF2B5EF4-FFF2-40B4-BE49-F238E27FC236}">
                  <a16:creationId xmlns:a16="http://schemas.microsoft.com/office/drawing/2014/main" id="{D5B97287-D468-3066-FCFE-896B7476D4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" y="1056"/>
              <a:ext cx="144" cy="144"/>
            </a:xfrm>
            <a:prstGeom prst="diamond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64" name="AutoShape 119">
              <a:extLst>
                <a:ext uri="{FF2B5EF4-FFF2-40B4-BE49-F238E27FC236}">
                  <a16:creationId xmlns:a16="http://schemas.microsoft.com/office/drawing/2014/main" id="{95A493A0-38A4-F317-E9C5-1A4340EC2A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1056"/>
              <a:ext cx="144" cy="144"/>
            </a:xfrm>
            <a:custGeom>
              <a:avLst/>
              <a:gdLst>
                <a:gd name="T0" fmla="*/ 72 w 21600"/>
                <a:gd name="T1" fmla="*/ 15 h 21600"/>
                <a:gd name="T2" fmla="*/ 20 w 21600"/>
                <a:gd name="T3" fmla="*/ 72 h 21600"/>
                <a:gd name="T4" fmla="*/ 72 w 21600"/>
                <a:gd name="T5" fmla="*/ 144 h 21600"/>
                <a:gd name="T6" fmla="*/ 124 w 21600"/>
                <a:gd name="T7" fmla="*/ 72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100 w 21600"/>
                <a:gd name="T13" fmla="*/ 2250 h 21600"/>
                <a:gd name="T14" fmla="*/ 16500 w 21600"/>
                <a:gd name="T15" fmla="*/ 1365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56615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56B73D-805E-9A65-5030-B06821EEDF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83">
            <a:extLst>
              <a:ext uri="{FF2B5EF4-FFF2-40B4-BE49-F238E27FC236}">
                <a16:creationId xmlns:a16="http://schemas.microsoft.com/office/drawing/2014/main" id="{E768050A-AAA6-0880-71D2-6F99C08FA3CD}"/>
              </a:ext>
            </a:extLst>
          </p:cNvPr>
          <p:cNvGrpSpPr>
            <a:grpSpLocks/>
          </p:cNvGrpSpPr>
          <p:nvPr/>
        </p:nvGrpSpPr>
        <p:grpSpPr bwMode="auto">
          <a:xfrm>
            <a:off x="2438400" y="3200400"/>
            <a:ext cx="4038600" cy="1752600"/>
            <a:chOff x="1536" y="2160"/>
            <a:chExt cx="2544" cy="1104"/>
          </a:xfrm>
        </p:grpSpPr>
        <p:sp>
          <p:nvSpPr>
            <p:cNvPr id="34" name="AutoShape 3">
              <a:extLst>
                <a:ext uri="{FF2B5EF4-FFF2-40B4-BE49-F238E27FC236}">
                  <a16:creationId xmlns:a16="http://schemas.microsoft.com/office/drawing/2014/main" id="{8B123FBF-66AD-5F00-7562-752EB47058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2160"/>
              <a:ext cx="2544" cy="1104"/>
            </a:xfrm>
            <a:prstGeom prst="roundRect">
              <a:avLst>
                <a:gd name="adj" fmla="val 16667"/>
              </a:avLst>
            </a:prstGeom>
            <a:solidFill>
              <a:schemeClr val="folHlink"/>
            </a:solidFill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35" name="AutoShape 27">
              <a:extLst>
                <a:ext uri="{FF2B5EF4-FFF2-40B4-BE49-F238E27FC236}">
                  <a16:creationId xmlns:a16="http://schemas.microsoft.com/office/drawing/2014/main" id="{CA76411E-8B5C-4C72-D7E1-26CE9E011B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2448"/>
              <a:ext cx="144" cy="144"/>
            </a:xfrm>
            <a:prstGeom prst="diamond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36" name="AutoShape 34">
              <a:extLst>
                <a:ext uri="{FF2B5EF4-FFF2-40B4-BE49-F238E27FC236}">
                  <a16:creationId xmlns:a16="http://schemas.microsoft.com/office/drawing/2014/main" id="{C43FF14A-5B4C-DB6B-5D7D-DF89823D0A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2976"/>
              <a:ext cx="144" cy="144"/>
            </a:xfrm>
            <a:prstGeom prst="diamond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37" name="AutoShape 35">
              <a:extLst>
                <a:ext uri="{FF2B5EF4-FFF2-40B4-BE49-F238E27FC236}">
                  <a16:creationId xmlns:a16="http://schemas.microsoft.com/office/drawing/2014/main" id="{3BB06352-843E-FF38-661D-B76BF69332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2880"/>
              <a:ext cx="144" cy="144"/>
            </a:xfrm>
            <a:prstGeom prst="diamond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38" name="AutoShape 36">
              <a:extLst>
                <a:ext uri="{FF2B5EF4-FFF2-40B4-BE49-F238E27FC236}">
                  <a16:creationId xmlns:a16="http://schemas.microsoft.com/office/drawing/2014/main" id="{61F736DB-68E2-7A66-D85F-597DDFCCC1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256"/>
              <a:ext cx="144" cy="144"/>
            </a:xfrm>
            <a:prstGeom prst="diamond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39" name="AutoShape 37">
              <a:extLst>
                <a:ext uri="{FF2B5EF4-FFF2-40B4-BE49-F238E27FC236}">
                  <a16:creationId xmlns:a16="http://schemas.microsoft.com/office/drawing/2014/main" id="{A732A83D-90D8-9EED-C0C8-BCBDA71D02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2" y="2304"/>
              <a:ext cx="144" cy="144"/>
            </a:xfrm>
            <a:prstGeom prst="diamond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40" name="AutoShape 38">
              <a:extLst>
                <a:ext uri="{FF2B5EF4-FFF2-40B4-BE49-F238E27FC236}">
                  <a16:creationId xmlns:a16="http://schemas.microsoft.com/office/drawing/2014/main" id="{36A4949B-7633-F302-D7C3-1FA1FD9102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3024"/>
              <a:ext cx="144" cy="144"/>
            </a:xfrm>
            <a:prstGeom prst="diamond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41" name="AutoShape 39">
              <a:extLst>
                <a:ext uri="{FF2B5EF4-FFF2-40B4-BE49-F238E27FC236}">
                  <a16:creationId xmlns:a16="http://schemas.microsoft.com/office/drawing/2014/main" id="{0E70F57A-E450-F77A-0CBC-327D81C442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4" y="2352"/>
              <a:ext cx="144" cy="144"/>
            </a:xfrm>
            <a:prstGeom prst="diamond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42" name="AutoShape 40">
              <a:extLst>
                <a:ext uri="{FF2B5EF4-FFF2-40B4-BE49-F238E27FC236}">
                  <a16:creationId xmlns:a16="http://schemas.microsoft.com/office/drawing/2014/main" id="{7582DE5C-4BB4-113D-2943-68AE6E4F34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2880"/>
              <a:ext cx="144" cy="144"/>
            </a:xfrm>
            <a:prstGeom prst="diamond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43" name="AutoShape 41">
              <a:extLst>
                <a:ext uri="{FF2B5EF4-FFF2-40B4-BE49-F238E27FC236}">
                  <a16:creationId xmlns:a16="http://schemas.microsoft.com/office/drawing/2014/main" id="{D3A84E16-C84C-21E8-3E1B-869CA18E60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6" y="2544"/>
              <a:ext cx="144" cy="144"/>
            </a:xfrm>
            <a:prstGeom prst="diamond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44" name="AutoShape 43">
              <a:extLst>
                <a:ext uri="{FF2B5EF4-FFF2-40B4-BE49-F238E27FC236}">
                  <a16:creationId xmlns:a16="http://schemas.microsoft.com/office/drawing/2014/main" id="{524256C7-DE63-4235-AC52-5A5BFBBB35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400"/>
              <a:ext cx="144" cy="144"/>
            </a:xfrm>
            <a:prstGeom prst="plus">
              <a:avLst>
                <a:gd name="adj" fmla="val 25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45" name="AutoShape 44">
              <a:extLst>
                <a:ext uri="{FF2B5EF4-FFF2-40B4-BE49-F238E27FC236}">
                  <a16:creationId xmlns:a16="http://schemas.microsoft.com/office/drawing/2014/main" id="{B57EE1F2-AC19-B316-FA46-4804DF0356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2544"/>
              <a:ext cx="144" cy="144"/>
            </a:xfrm>
            <a:prstGeom prst="plus">
              <a:avLst>
                <a:gd name="adj" fmla="val 25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46" name="AutoShape 45">
              <a:extLst>
                <a:ext uri="{FF2B5EF4-FFF2-40B4-BE49-F238E27FC236}">
                  <a16:creationId xmlns:a16="http://schemas.microsoft.com/office/drawing/2014/main" id="{6DF41A38-6C05-F759-D894-8AEF0D06C1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3072"/>
              <a:ext cx="144" cy="144"/>
            </a:xfrm>
            <a:prstGeom prst="plus">
              <a:avLst>
                <a:gd name="adj" fmla="val 25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47" name="AutoShape 47">
              <a:extLst>
                <a:ext uri="{FF2B5EF4-FFF2-40B4-BE49-F238E27FC236}">
                  <a16:creationId xmlns:a16="http://schemas.microsoft.com/office/drawing/2014/main" id="{6509B0F4-215E-AEC4-DCD0-980C38002D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0" y="2256"/>
              <a:ext cx="144" cy="144"/>
            </a:xfrm>
            <a:prstGeom prst="plus">
              <a:avLst>
                <a:gd name="adj" fmla="val 25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48" name="AutoShape 48">
              <a:extLst>
                <a:ext uri="{FF2B5EF4-FFF2-40B4-BE49-F238E27FC236}">
                  <a16:creationId xmlns:a16="http://schemas.microsoft.com/office/drawing/2014/main" id="{5B98E9E3-5257-60FE-A6CD-D5AEC506CC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8" y="2640"/>
              <a:ext cx="144" cy="144"/>
            </a:xfrm>
            <a:prstGeom prst="plus">
              <a:avLst>
                <a:gd name="adj" fmla="val 25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49" name="AutoShape 49">
              <a:extLst>
                <a:ext uri="{FF2B5EF4-FFF2-40B4-BE49-F238E27FC236}">
                  <a16:creationId xmlns:a16="http://schemas.microsoft.com/office/drawing/2014/main" id="{7ABA7280-84D9-B0D9-5631-BD7DFD1FC0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8" y="2832"/>
              <a:ext cx="144" cy="144"/>
            </a:xfrm>
            <a:prstGeom prst="plus">
              <a:avLst>
                <a:gd name="adj" fmla="val 25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50" name="AutoShape 50">
              <a:extLst>
                <a:ext uri="{FF2B5EF4-FFF2-40B4-BE49-F238E27FC236}">
                  <a16:creationId xmlns:a16="http://schemas.microsoft.com/office/drawing/2014/main" id="{BF5F901C-6EAB-A62C-9ABB-A5644F2175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6" y="2688"/>
              <a:ext cx="144" cy="144"/>
            </a:xfrm>
            <a:prstGeom prst="plus">
              <a:avLst>
                <a:gd name="adj" fmla="val 25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51" name="AutoShape 51">
              <a:extLst>
                <a:ext uri="{FF2B5EF4-FFF2-40B4-BE49-F238E27FC236}">
                  <a16:creationId xmlns:a16="http://schemas.microsoft.com/office/drawing/2014/main" id="{1A96F64C-D7F5-4B46-BBC2-EB7D926667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" y="2256"/>
              <a:ext cx="144" cy="144"/>
            </a:xfrm>
            <a:prstGeom prst="plus">
              <a:avLst>
                <a:gd name="adj" fmla="val 25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52" name="AutoShape 73">
              <a:extLst>
                <a:ext uri="{FF2B5EF4-FFF2-40B4-BE49-F238E27FC236}">
                  <a16:creationId xmlns:a16="http://schemas.microsoft.com/office/drawing/2014/main" id="{2BF24B2A-477D-9C4D-E6A4-7E142FC7C4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8" y="2928"/>
              <a:ext cx="144" cy="144"/>
            </a:xfrm>
            <a:custGeom>
              <a:avLst/>
              <a:gdLst>
                <a:gd name="T0" fmla="*/ 72 w 21600"/>
                <a:gd name="T1" fmla="*/ 15 h 21600"/>
                <a:gd name="T2" fmla="*/ 20 w 21600"/>
                <a:gd name="T3" fmla="*/ 72 h 21600"/>
                <a:gd name="T4" fmla="*/ 72 w 21600"/>
                <a:gd name="T5" fmla="*/ 144 h 21600"/>
                <a:gd name="T6" fmla="*/ 124 w 21600"/>
                <a:gd name="T7" fmla="*/ 72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100 w 21600"/>
                <a:gd name="T13" fmla="*/ 2250 h 21600"/>
                <a:gd name="T14" fmla="*/ 16500 w 21600"/>
                <a:gd name="T15" fmla="*/ 1365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53" name="AutoShape 74">
              <a:extLst>
                <a:ext uri="{FF2B5EF4-FFF2-40B4-BE49-F238E27FC236}">
                  <a16:creationId xmlns:a16="http://schemas.microsoft.com/office/drawing/2014/main" id="{AB37E813-9287-A860-6AE4-7177AC9213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2928"/>
              <a:ext cx="144" cy="144"/>
            </a:xfrm>
            <a:custGeom>
              <a:avLst/>
              <a:gdLst>
                <a:gd name="T0" fmla="*/ 72 w 21600"/>
                <a:gd name="T1" fmla="*/ 15 h 21600"/>
                <a:gd name="T2" fmla="*/ 20 w 21600"/>
                <a:gd name="T3" fmla="*/ 72 h 21600"/>
                <a:gd name="T4" fmla="*/ 72 w 21600"/>
                <a:gd name="T5" fmla="*/ 144 h 21600"/>
                <a:gd name="T6" fmla="*/ 124 w 21600"/>
                <a:gd name="T7" fmla="*/ 72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100 w 21600"/>
                <a:gd name="T13" fmla="*/ 2250 h 21600"/>
                <a:gd name="T14" fmla="*/ 16500 w 21600"/>
                <a:gd name="T15" fmla="*/ 1365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54" name="AutoShape 75">
              <a:extLst>
                <a:ext uri="{FF2B5EF4-FFF2-40B4-BE49-F238E27FC236}">
                  <a16:creationId xmlns:a16="http://schemas.microsoft.com/office/drawing/2014/main" id="{B45F653F-FDA6-2169-1F6D-A2B66C16AC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3024"/>
              <a:ext cx="144" cy="144"/>
            </a:xfrm>
            <a:custGeom>
              <a:avLst/>
              <a:gdLst>
                <a:gd name="T0" fmla="*/ 72 w 21600"/>
                <a:gd name="T1" fmla="*/ 15 h 21600"/>
                <a:gd name="T2" fmla="*/ 20 w 21600"/>
                <a:gd name="T3" fmla="*/ 72 h 21600"/>
                <a:gd name="T4" fmla="*/ 72 w 21600"/>
                <a:gd name="T5" fmla="*/ 144 h 21600"/>
                <a:gd name="T6" fmla="*/ 124 w 21600"/>
                <a:gd name="T7" fmla="*/ 72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100 w 21600"/>
                <a:gd name="T13" fmla="*/ 2250 h 21600"/>
                <a:gd name="T14" fmla="*/ 16500 w 21600"/>
                <a:gd name="T15" fmla="*/ 1365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55" name="AutoShape 76">
              <a:extLst>
                <a:ext uri="{FF2B5EF4-FFF2-40B4-BE49-F238E27FC236}">
                  <a16:creationId xmlns:a16="http://schemas.microsoft.com/office/drawing/2014/main" id="{CA79EF42-C58D-16B3-FE73-20A83CD990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2640"/>
              <a:ext cx="144" cy="144"/>
            </a:xfrm>
            <a:custGeom>
              <a:avLst/>
              <a:gdLst>
                <a:gd name="T0" fmla="*/ 72 w 21600"/>
                <a:gd name="T1" fmla="*/ 15 h 21600"/>
                <a:gd name="T2" fmla="*/ 20 w 21600"/>
                <a:gd name="T3" fmla="*/ 72 h 21600"/>
                <a:gd name="T4" fmla="*/ 72 w 21600"/>
                <a:gd name="T5" fmla="*/ 144 h 21600"/>
                <a:gd name="T6" fmla="*/ 124 w 21600"/>
                <a:gd name="T7" fmla="*/ 72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100 w 21600"/>
                <a:gd name="T13" fmla="*/ 2250 h 21600"/>
                <a:gd name="T14" fmla="*/ 16500 w 21600"/>
                <a:gd name="T15" fmla="*/ 1365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56" name="AutoShape 77">
              <a:extLst>
                <a:ext uri="{FF2B5EF4-FFF2-40B4-BE49-F238E27FC236}">
                  <a16:creationId xmlns:a16="http://schemas.microsoft.com/office/drawing/2014/main" id="{C023D668-D4D5-B565-0546-312E7C67C6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2448"/>
              <a:ext cx="144" cy="144"/>
            </a:xfrm>
            <a:custGeom>
              <a:avLst/>
              <a:gdLst>
                <a:gd name="T0" fmla="*/ 72 w 21600"/>
                <a:gd name="T1" fmla="*/ 15 h 21600"/>
                <a:gd name="T2" fmla="*/ 20 w 21600"/>
                <a:gd name="T3" fmla="*/ 72 h 21600"/>
                <a:gd name="T4" fmla="*/ 72 w 21600"/>
                <a:gd name="T5" fmla="*/ 144 h 21600"/>
                <a:gd name="T6" fmla="*/ 124 w 21600"/>
                <a:gd name="T7" fmla="*/ 72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100 w 21600"/>
                <a:gd name="T13" fmla="*/ 2250 h 21600"/>
                <a:gd name="T14" fmla="*/ 16500 w 21600"/>
                <a:gd name="T15" fmla="*/ 1365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57" name="AutoShape 78">
              <a:extLst>
                <a:ext uri="{FF2B5EF4-FFF2-40B4-BE49-F238E27FC236}">
                  <a16:creationId xmlns:a16="http://schemas.microsoft.com/office/drawing/2014/main" id="{E53B5E1B-53AF-D7C7-DFE6-E7354D02BA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2784"/>
              <a:ext cx="144" cy="144"/>
            </a:xfrm>
            <a:custGeom>
              <a:avLst/>
              <a:gdLst>
                <a:gd name="T0" fmla="*/ 72 w 21600"/>
                <a:gd name="T1" fmla="*/ 15 h 21600"/>
                <a:gd name="T2" fmla="*/ 20 w 21600"/>
                <a:gd name="T3" fmla="*/ 72 h 21600"/>
                <a:gd name="T4" fmla="*/ 72 w 21600"/>
                <a:gd name="T5" fmla="*/ 144 h 21600"/>
                <a:gd name="T6" fmla="*/ 124 w 21600"/>
                <a:gd name="T7" fmla="*/ 72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100 w 21600"/>
                <a:gd name="T13" fmla="*/ 2250 h 21600"/>
                <a:gd name="T14" fmla="*/ 16500 w 21600"/>
                <a:gd name="T15" fmla="*/ 1365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58" name="AutoShape 79">
              <a:extLst>
                <a:ext uri="{FF2B5EF4-FFF2-40B4-BE49-F238E27FC236}">
                  <a16:creationId xmlns:a16="http://schemas.microsoft.com/office/drawing/2014/main" id="{2CCC0C26-454A-FABC-DBD1-D3B219169E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2496"/>
              <a:ext cx="144" cy="144"/>
            </a:xfrm>
            <a:custGeom>
              <a:avLst/>
              <a:gdLst>
                <a:gd name="T0" fmla="*/ 72 w 21600"/>
                <a:gd name="T1" fmla="*/ 15 h 21600"/>
                <a:gd name="T2" fmla="*/ 20 w 21600"/>
                <a:gd name="T3" fmla="*/ 72 h 21600"/>
                <a:gd name="T4" fmla="*/ 72 w 21600"/>
                <a:gd name="T5" fmla="*/ 144 h 21600"/>
                <a:gd name="T6" fmla="*/ 124 w 21600"/>
                <a:gd name="T7" fmla="*/ 72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100 w 21600"/>
                <a:gd name="T13" fmla="*/ 2250 h 21600"/>
                <a:gd name="T14" fmla="*/ 16500 w 21600"/>
                <a:gd name="T15" fmla="*/ 1365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59" name="AutoShape 80">
              <a:extLst>
                <a:ext uri="{FF2B5EF4-FFF2-40B4-BE49-F238E27FC236}">
                  <a16:creationId xmlns:a16="http://schemas.microsoft.com/office/drawing/2014/main" id="{41A36CC0-54A8-CCD2-9C4F-B7C355299F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2208"/>
              <a:ext cx="144" cy="144"/>
            </a:xfrm>
            <a:custGeom>
              <a:avLst/>
              <a:gdLst>
                <a:gd name="T0" fmla="*/ 72 w 21600"/>
                <a:gd name="T1" fmla="*/ 15 h 21600"/>
                <a:gd name="T2" fmla="*/ 20 w 21600"/>
                <a:gd name="T3" fmla="*/ 72 h 21600"/>
                <a:gd name="T4" fmla="*/ 72 w 21600"/>
                <a:gd name="T5" fmla="*/ 144 h 21600"/>
                <a:gd name="T6" fmla="*/ 124 w 21600"/>
                <a:gd name="T7" fmla="*/ 72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100 w 21600"/>
                <a:gd name="T13" fmla="*/ 2250 h 21600"/>
                <a:gd name="T14" fmla="*/ 16500 w 21600"/>
                <a:gd name="T15" fmla="*/ 1365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60" name="AutoShape 81">
              <a:extLst>
                <a:ext uri="{FF2B5EF4-FFF2-40B4-BE49-F238E27FC236}">
                  <a16:creationId xmlns:a16="http://schemas.microsoft.com/office/drawing/2014/main" id="{BA6205D9-06FF-2660-4D3D-CD7A94273C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0" y="2352"/>
              <a:ext cx="144" cy="144"/>
            </a:xfrm>
            <a:custGeom>
              <a:avLst/>
              <a:gdLst>
                <a:gd name="T0" fmla="*/ 72 w 21600"/>
                <a:gd name="T1" fmla="*/ 15 h 21600"/>
                <a:gd name="T2" fmla="*/ 20 w 21600"/>
                <a:gd name="T3" fmla="*/ 72 h 21600"/>
                <a:gd name="T4" fmla="*/ 72 w 21600"/>
                <a:gd name="T5" fmla="*/ 144 h 21600"/>
                <a:gd name="T6" fmla="*/ 124 w 21600"/>
                <a:gd name="T7" fmla="*/ 72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100 w 21600"/>
                <a:gd name="T13" fmla="*/ 2250 h 21600"/>
                <a:gd name="T14" fmla="*/ 16500 w 21600"/>
                <a:gd name="T15" fmla="*/ 1365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61" name="AutoShape 82">
              <a:extLst>
                <a:ext uri="{FF2B5EF4-FFF2-40B4-BE49-F238E27FC236}">
                  <a16:creationId xmlns:a16="http://schemas.microsoft.com/office/drawing/2014/main" id="{D4F9440C-54FC-516F-EAB1-F93762CA3D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8" y="2544"/>
              <a:ext cx="144" cy="144"/>
            </a:xfrm>
            <a:custGeom>
              <a:avLst/>
              <a:gdLst>
                <a:gd name="T0" fmla="*/ 72 w 21600"/>
                <a:gd name="T1" fmla="*/ 15 h 21600"/>
                <a:gd name="T2" fmla="*/ 20 w 21600"/>
                <a:gd name="T3" fmla="*/ 72 h 21600"/>
                <a:gd name="T4" fmla="*/ 72 w 21600"/>
                <a:gd name="T5" fmla="*/ 144 h 21600"/>
                <a:gd name="T6" fmla="*/ 124 w 21600"/>
                <a:gd name="T7" fmla="*/ 72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100 w 21600"/>
                <a:gd name="T13" fmla="*/ 2250 h 21600"/>
                <a:gd name="T14" fmla="*/ 16500 w 21600"/>
                <a:gd name="T15" fmla="*/ 1365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sp>
        <p:nvSpPr>
          <p:cNvPr id="103" name="Slide Number Placeholder 4">
            <a:extLst>
              <a:ext uri="{FF2B5EF4-FFF2-40B4-BE49-F238E27FC236}">
                <a16:creationId xmlns:a16="http://schemas.microsoft.com/office/drawing/2014/main" id="{770756C7-1786-75A9-AD22-9F4F07B69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79647-1C19-A844-996F-2219967CFDC5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34498" name="Rectangle 2">
            <a:extLst>
              <a:ext uri="{FF2B5EF4-FFF2-40B4-BE49-F238E27FC236}">
                <a16:creationId xmlns:a16="http://schemas.microsoft.com/office/drawing/2014/main" id="{6056EAD4-0033-B0CE-D6C7-31935A9732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7724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>
                <a:ea typeface="宋体" charset="0"/>
                <a:cs typeface="宋体" charset="0"/>
              </a:rPr>
              <a:t>Export Routes </a:t>
            </a:r>
          </a:p>
        </p:txBody>
      </p:sp>
      <p:sp>
        <p:nvSpPr>
          <p:cNvPr id="234499" name="Rectangle 3">
            <a:extLst>
              <a:ext uri="{FF2B5EF4-FFF2-40B4-BE49-F238E27FC236}">
                <a16:creationId xmlns:a16="http://schemas.microsoft.com/office/drawing/2014/main" id="{CCDDBADC-360D-E28B-5F19-5AAD0828BD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3810000"/>
            <a:ext cx="3810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234536" name="AutoShape 40">
            <a:extLst>
              <a:ext uri="{FF2B5EF4-FFF2-40B4-BE49-F238E27FC236}">
                <a16:creationId xmlns:a16="http://schemas.microsoft.com/office/drawing/2014/main" id="{1435656C-1350-BA14-4FB0-2DD0D03143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3505200"/>
            <a:ext cx="838200" cy="11430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57150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To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peer</a:t>
            </a:r>
          </a:p>
        </p:txBody>
      </p:sp>
      <p:sp>
        <p:nvSpPr>
          <p:cNvPr id="234542" name="AutoShape 46">
            <a:extLst>
              <a:ext uri="{FF2B5EF4-FFF2-40B4-BE49-F238E27FC236}">
                <a16:creationId xmlns:a16="http://schemas.microsoft.com/office/drawing/2014/main" id="{EA24C6AC-C487-609E-7169-27A37858CB56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447800" y="3505200"/>
            <a:ext cx="838200" cy="11430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57150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To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peer</a:t>
            </a:r>
          </a:p>
        </p:txBody>
      </p:sp>
      <p:sp>
        <p:nvSpPr>
          <p:cNvPr id="234545" name="AutoShape 49">
            <a:extLst>
              <a:ext uri="{FF2B5EF4-FFF2-40B4-BE49-F238E27FC236}">
                <a16:creationId xmlns:a16="http://schemas.microsoft.com/office/drawing/2014/main" id="{4EC32DFB-B6A5-F729-3EEF-1F7C0D4E0E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5029200"/>
            <a:ext cx="1905000" cy="6858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57150">
            <a:solidFill>
              <a:srgbClr val="FF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To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customer</a:t>
            </a:r>
          </a:p>
        </p:txBody>
      </p:sp>
      <p:sp>
        <p:nvSpPr>
          <p:cNvPr id="234551" name="AutoShape 55">
            <a:extLst>
              <a:ext uri="{FF2B5EF4-FFF2-40B4-BE49-F238E27FC236}">
                <a16:creationId xmlns:a16="http://schemas.microsoft.com/office/drawing/2014/main" id="{F8E312B6-D9DC-9898-34F5-AF24D5DCE0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5029200"/>
            <a:ext cx="1981200" cy="6858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57150">
            <a:solidFill>
              <a:srgbClr val="FF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To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customer</a:t>
            </a:r>
          </a:p>
        </p:txBody>
      </p:sp>
      <p:sp>
        <p:nvSpPr>
          <p:cNvPr id="234553" name="AutoShape 57">
            <a:extLst>
              <a:ext uri="{FF2B5EF4-FFF2-40B4-BE49-F238E27FC236}">
                <a16:creationId xmlns:a16="http://schemas.microsoft.com/office/drawing/2014/main" id="{1C789484-B904-915F-3193-BBA540E23B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2590800"/>
            <a:ext cx="2209800" cy="533400"/>
          </a:xfrm>
          <a:prstGeom prst="up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5715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To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provider</a:t>
            </a:r>
          </a:p>
        </p:txBody>
      </p:sp>
      <p:sp>
        <p:nvSpPr>
          <p:cNvPr id="234561" name="AutoShape 65">
            <a:extLst>
              <a:ext uri="{FF2B5EF4-FFF2-40B4-BE49-F238E27FC236}">
                <a16:creationId xmlns:a16="http://schemas.microsoft.com/office/drawing/2014/main" id="{A870EE0B-B726-6CBC-FAE6-4CB369A7B0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2590800"/>
            <a:ext cx="2209800" cy="533400"/>
          </a:xfrm>
          <a:prstGeom prst="up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5715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From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provider</a:t>
            </a:r>
          </a:p>
        </p:txBody>
      </p:sp>
      <p:sp>
        <p:nvSpPr>
          <p:cNvPr id="234566" name="Text Box 70">
            <a:extLst>
              <a:ext uri="{FF2B5EF4-FFF2-40B4-BE49-F238E27FC236}">
                <a16:creationId xmlns:a16="http://schemas.microsoft.com/office/drawing/2014/main" id="{44A8E694-3DF1-BF72-16C4-551605AA57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295400"/>
            <a:ext cx="17510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provider route</a:t>
            </a:r>
          </a:p>
        </p:txBody>
      </p:sp>
      <p:sp>
        <p:nvSpPr>
          <p:cNvPr id="234567" name="AutoShape 71">
            <a:extLst>
              <a:ext uri="{FF2B5EF4-FFF2-40B4-BE49-F238E27FC236}">
                <a16:creationId xmlns:a16="http://schemas.microsoft.com/office/drawing/2014/main" id="{A4FF10BB-EFE8-D409-2D38-23DD0843DA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1371600"/>
            <a:ext cx="228600" cy="228600"/>
          </a:xfrm>
          <a:prstGeom prst="smileyFace">
            <a:avLst>
              <a:gd name="adj" fmla="val 4653"/>
            </a:avLst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234568" name="Text Box 72">
            <a:extLst>
              <a:ext uri="{FF2B5EF4-FFF2-40B4-BE49-F238E27FC236}">
                <a16:creationId xmlns:a16="http://schemas.microsoft.com/office/drawing/2014/main" id="{917573F9-E838-9636-29F9-961AE73DD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1295400"/>
            <a:ext cx="18859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customer route</a:t>
            </a:r>
          </a:p>
        </p:txBody>
      </p:sp>
      <p:sp>
        <p:nvSpPr>
          <p:cNvPr id="234569" name="AutoShape 73">
            <a:extLst>
              <a:ext uri="{FF2B5EF4-FFF2-40B4-BE49-F238E27FC236}">
                <a16:creationId xmlns:a16="http://schemas.microsoft.com/office/drawing/2014/main" id="{D4294F21-EA6F-72AC-7101-40A8767931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1371600"/>
            <a:ext cx="228600" cy="228600"/>
          </a:xfrm>
          <a:prstGeom prst="plus">
            <a:avLst>
              <a:gd name="adj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234570" name="Text Box 74">
            <a:extLst>
              <a:ext uri="{FF2B5EF4-FFF2-40B4-BE49-F238E27FC236}">
                <a16:creationId xmlns:a16="http://schemas.microsoft.com/office/drawing/2014/main" id="{B0DFD302-F764-7887-8D97-F980E4D305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1295400"/>
            <a:ext cx="1333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peer route</a:t>
            </a:r>
          </a:p>
        </p:txBody>
      </p:sp>
      <p:sp>
        <p:nvSpPr>
          <p:cNvPr id="234571" name="AutoShape 75">
            <a:extLst>
              <a:ext uri="{FF2B5EF4-FFF2-40B4-BE49-F238E27FC236}">
                <a16:creationId xmlns:a16="http://schemas.microsoft.com/office/drawing/2014/main" id="{CBC7247C-1D12-9C3F-4DD9-2960F82D14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371600"/>
            <a:ext cx="228600" cy="2286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234572" name="Text Box 76">
            <a:extLst>
              <a:ext uri="{FF2B5EF4-FFF2-40B4-BE49-F238E27FC236}">
                <a16:creationId xmlns:a16="http://schemas.microsoft.com/office/drawing/2014/main" id="{133E53D1-6B6D-FAE2-0BF7-DA17892E53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1295400"/>
            <a:ext cx="12096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ISP route</a:t>
            </a:r>
          </a:p>
        </p:txBody>
      </p:sp>
      <p:sp>
        <p:nvSpPr>
          <p:cNvPr id="234573" name="AutoShape 77">
            <a:extLst>
              <a:ext uri="{FF2B5EF4-FFF2-40B4-BE49-F238E27FC236}">
                <a16:creationId xmlns:a16="http://schemas.microsoft.com/office/drawing/2014/main" id="{9C5BF82D-D7CE-D869-AFDC-A1354867DC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1371600"/>
            <a:ext cx="228600" cy="228600"/>
          </a:xfrm>
          <a:custGeom>
            <a:avLst/>
            <a:gdLst>
              <a:gd name="T0" fmla="*/ 114935 w 21600"/>
              <a:gd name="T1" fmla="*/ 23146 h 21600"/>
              <a:gd name="T2" fmla="*/ 30988 w 21600"/>
              <a:gd name="T3" fmla="*/ 114300 h 21600"/>
              <a:gd name="T4" fmla="*/ 114935 w 21600"/>
              <a:gd name="T5" fmla="*/ 228600 h 21600"/>
              <a:gd name="T6" fmla="*/ 197612 w 21600"/>
              <a:gd name="T7" fmla="*/ 1143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49213" name="Group 106">
            <a:extLst>
              <a:ext uri="{FF2B5EF4-FFF2-40B4-BE49-F238E27FC236}">
                <a16:creationId xmlns:a16="http://schemas.microsoft.com/office/drawing/2014/main" id="{42E47948-D837-BA78-5883-191BE5AAA28E}"/>
              </a:ext>
            </a:extLst>
          </p:cNvPr>
          <p:cNvGrpSpPr>
            <a:grpSpLocks/>
          </p:cNvGrpSpPr>
          <p:nvPr/>
        </p:nvGrpSpPr>
        <p:grpSpPr bwMode="auto">
          <a:xfrm>
            <a:off x="7162800" y="5029200"/>
            <a:ext cx="1524000" cy="1524000"/>
            <a:chOff x="4512" y="3168"/>
            <a:chExt cx="960" cy="960"/>
          </a:xfrm>
        </p:grpSpPr>
        <p:sp>
          <p:nvSpPr>
            <p:cNvPr id="234596" name="Rectangle 100">
              <a:extLst>
                <a:ext uri="{FF2B5EF4-FFF2-40B4-BE49-F238E27FC236}">
                  <a16:creationId xmlns:a16="http://schemas.microsoft.com/office/drawing/2014/main" id="{B7E4F87D-3626-BC74-6663-152348FCEC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3168"/>
              <a:ext cx="960" cy="96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endParaRPr>
            </a:p>
          </p:txBody>
        </p:sp>
        <p:sp>
          <p:nvSpPr>
            <p:cNvPr id="234598" name="Text Box 102">
              <a:extLst>
                <a:ext uri="{FF2B5EF4-FFF2-40B4-BE49-F238E27FC236}">
                  <a16:creationId xmlns:a16="http://schemas.microsoft.com/office/drawing/2014/main" id="{42D87C98-9089-0701-D8E4-5E0B3BD337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56" y="3456"/>
              <a:ext cx="542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宋体" charset="0"/>
                  <a:cs typeface="宋体" charset="0"/>
                </a:rPr>
                <a:t>filters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宋体" charset="0"/>
                  <a:cs typeface="宋体" charset="0"/>
                </a:rPr>
                <a:t>block </a:t>
              </a:r>
            </a:p>
          </p:txBody>
        </p:sp>
        <p:sp>
          <p:nvSpPr>
            <p:cNvPr id="234599" name="Freeform 103">
              <a:extLst>
                <a:ext uri="{FF2B5EF4-FFF2-40B4-BE49-F238E27FC236}">
                  <a16:creationId xmlns:a16="http://schemas.microsoft.com/office/drawing/2014/main" id="{9CA047C5-30A8-9B38-97A6-3D95BCEB51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8" y="3216"/>
              <a:ext cx="681" cy="183"/>
            </a:xfrm>
            <a:custGeom>
              <a:avLst/>
              <a:gdLst>
                <a:gd name="T0" fmla="*/ 0 w 681"/>
                <a:gd name="T1" fmla="*/ 88 h 183"/>
                <a:gd name="T2" fmla="*/ 79 w 681"/>
                <a:gd name="T3" fmla="*/ 18 h 183"/>
                <a:gd name="T4" fmla="*/ 96 w 681"/>
                <a:gd name="T5" fmla="*/ 44 h 183"/>
                <a:gd name="T6" fmla="*/ 105 w 681"/>
                <a:gd name="T7" fmla="*/ 105 h 183"/>
                <a:gd name="T8" fmla="*/ 140 w 681"/>
                <a:gd name="T9" fmla="*/ 96 h 183"/>
                <a:gd name="T10" fmla="*/ 148 w 681"/>
                <a:gd name="T11" fmla="*/ 70 h 183"/>
                <a:gd name="T12" fmla="*/ 157 w 681"/>
                <a:gd name="T13" fmla="*/ 35 h 183"/>
                <a:gd name="T14" fmla="*/ 183 w 681"/>
                <a:gd name="T15" fmla="*/ 53 h 183"/>
                <a:gd name="T16" fmla="*/ 236 w 681"/>
                <a:gd name="T17" fmla="*/ 131 h 183"/>
                <a:gd name="T18" fmla="*/ 279 w 681"/>
                <a:gd name="T19" fmla="*/ 27 h 183"/>
                <a:gd name="T20" fmla="*/ 332 w 681"/>
                <a:gd name="T21" fmla="*/ 149 h 183"/>
                <a:gd name="T22" fmla="*/ 401 w 681"/>
                <a:gd name="T23" fmla="*/ 79 h 183"/>
                <a:gd name="T24" fmla="*/ 419 w 681"/>
                <a:gd name="T25" fmla="*/ 114 h 183"/>
                <a:gd name="T26" fmla="*/ 436 w 681"/>
                <a:gd name="T27" fmla="*/ 140 h 183"/>
                <a:gd name="T28" fmla="*/ 445 w 681"/>
                <a:gd name="T29" fmla="*/ 114 h 183"/>
                <a:gd name="T30" fmla="*/ 480 w 681"/>
                <a:gd name="T31" fmla="*/ 61 h 183"/>
                <a:gd name="T32" fmla="*/ 489 w 681"/>
                <a:gd name="T33" fmla="*/ 166 h 183"/>
                <a:gd name="T34" fmla="*/ 550 w 681"/>
                <a:gd name="T35" fmla="*/ 70 h 183"/>
                <a:gd name="T36" fmla="*/ 559 w 681"/>
                <a:gd name="T37" fmla="*/ 96 h 183"/>
                <a:gd name="T38" fmla="*/ 567 w 681"/>
                <a:gd name="T39" fmla="*/ 123 h 183"/>
                <a:gd name="T40" fmla="*/ 585 w 681"/>
                <a:gd name="T41" fmla="*/ 96 h 183"/>
                <a:gd name="T42" fmla="*/ 611 w 681"/>
                <a:gd name="T43" fmla="*/ 61 h 183"/>
                <a:gd name="T44" fmla="*/ 620 w 681"/>
                <a:gd name="T45" fmla="*/ 114 h 183"/>
                <a:gd name="T46" fmla="*/ 646 w 681"/>
                <a:gd name="T47" fmla="*/ 61 h 183"/>
                <a:gd name="T48" fmla="*/ 672 w 681"/>
                <a:gd name="T49" fmla="*/ 27 h 183"/>
                <a:gd name="T50" fmla="*/ 681 w 681"/>
                <a:gd name="T51" fmla="*/ 0 h 18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681" h="183">
                  <a:moveTo>
                    <a:pt x="0" y="88"/>
                  </a:moveTo>
                  <a:cubicBezTo>
                    <a:pt x="54" y="34"/>
                    <a:pt x="27" y="56"/>
                    <a:pt x="79" y="18"/>
                  </a:cubicBezTo>
                  <a:cubicBezTo>
                    <a:pt x="85" y="27"/>
                    <a:pt x="93" y="34"/>
                    <a:pt x="96" y="44"/>
                  </a:cubicBezTo>
                  <a:cubicBezTo>
                    <a:pt x="102" y="64"/>
                    <a:pt x="92" y="89"/>
                    <a:pt x="105" y="105"/>
                  </a:cubicBezTo>
                  <a:cubicBezTo>
                    <a:pt x="113" y="114"/>
                    <a:pt x="128" y="99"/>
                    <a:pt x="140" y="96"/>
                  </a:cubicBezTo>
                  <a:cubicBezTo>
                    <a:pt x="143" y="87"/>
                    <a:pt x="146" y="79"/>
                    <a:pt x="148" y="70"/>
                  </a:cubicBezTo>
                  <a:cubicBezTo>
                    <a:pt x="151" y="58"/>
                    <a:pt x="146" y="40"/>
                    <a:pt x="157" y="35"/>
                  </a:cubicBezTo>
                  <a:cubicBezTo>
                    <a:pt x="166" y="30"/>
                    <a:pt x="174" y="47"/>
                    <a:pt x="183" y="53"/>
                  </a:cubicBezTo>
                  <a:cubicBezTo>
                    <a:pt x="194" y="107"/>
                    <a:pt x="181" y="118"/>
                    <a:pt x="236" y="131"/>
                  </a:cubicBezTo>
                  <a:cubicBezTo>
                    <a:pt x="273" y="94"/>
                    <a:pt x="265" y="74"/>
                    <a:pt x="279" y="27"/>
                  </a:cubicBezTo>
                  <a:cubicBezTo>
                    <a:pt x="313" y="61"/>
                    <a:pt x="320" y="103"/>
                    <a:pt x="332" y="149"/>
                  </a:cubicBezTo>
                  <a:cubicBezTo>
                    <a:pt x="362" y="129"/>
                    <a:pt x="381" y="109"/>
                    <a:pt x="401" y="79"/>
                  </a:cubicBezTo>
                  <a:cubicBezTo>
                    <a:pt x="407" y="91"/>
                    <a:pt x="412" y="103"/>
                    <a:pt x="419" y="114"/>
                  </a:cubicBezTo>
                  <a:cubicBezTo>
                    <a:pt x="424" y="123"/>
                    <a:pt x="426" y="140"/>
                    <a:pt x="436" y="140"/>
                  </a:cubicBezTo>
                  <a:cubicBezTo>
                    <a:pt x="445" y="140"/>
                    <a:pt x="441" y="122"/>
                    <a:pt x="445" y="114"/>
                  </a:cubicBezTo>
                  <a:cubicBezTo>
                    <a:pt x="455" y="96"/>
                    <a:pt x="480" y="61"/>
                    <a:pt x="480" y="61"/>
                  </a:cubicBezTo>
                  <a:cubicBezTo>
                    <a:pt x="483" y="96"/>
                    <a:pt x="469" y="137"/>
                    <a:pt x="489" y="166"/>
                  </a:cubicBezTo>
                  <a:cubicBezTo>
                    <a:pt x="501" y="183"/>
                    <a:pt x="547" y="78"/>
                    <a:pt x="550" y="70"/>
                  </a:cubicBezTo>
                  <a:cubicBezTo>
                    <a:pt x="553" y="79"/>
                    <a:pt x="556" y="87"/>
                    <a:pt x="559" y="96"/>
                  </a:cubicBezTo>
                  <a:cubicBezTo>
                    <a:pt x="562" y="105"/>
                    <a:pt x="558" y="123"/>
                    <a:pt x="567" y="123"/>
                  </a:cubicBezTo>
                  <a:cubicBezTo>
                    <a:pt x="578" y="123"/>
                    <a:pt x="579" y="105"/>
                    <a:pt x="585" y="96"/>
                  </a:cubicBezTo>
                  <a:cubicBezTo>
                    <a:pt x="593" y="84"/>
                    <a:pt x="602" y="73"/>
                    <a:pt x="611" y="61"/>
                  </a:cubicBezTo>
                  <a:cubicBezTo>
                    <a:pt x="614" y="79"/>
                    <a:pt x="602" y="114"/>
                    <a:pt x="620" y="114"/>
                  </a:cubicBezTo>
                  <a:cubicBezTo>
                    <a:pt x="640" y="114"/>
                    <a:pt x="636" y="78"/>
                    <a:pt x="646" y="61"/>
                  </a:cubicBezTo>
                  <a:cubicBezTo>
                    <a:pt x="653" y="49"/>
                    <a:pt x="663" y="38"/>
                    <a:pt x="672" y="27"/>
                  </a:cubicBezTo>
                  <a:cubicBezTo>
                    <a:pt x="675" y="18"/>
                    <a:pt x="681" y="0"/>
                    <a:pt x="681" y="0"/>
                  </a:cubicBezTo>
                </a:path>
              </a:pathLst>
            </a:custGeom>
            <a:noFill/>
            <a:ln w="762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234600" name="AutoShape 104">
              <a:extLst>
                <a:ext uri="{FF2B5EF4-FFF2-40B4-BE49-F238E27FC236}">
                  <a16:creationId xmlns:a16="http://schemas.microsoft.com/office/drawing/2014/main" id="{F9B274D2-A7EA-3B22-9C43-C8678C3DA1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4" y="3888"/>
              <a:ext cx="144" cy="144"/>
            </a:xfrm>
            <a:prstGeom prst="diamond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234601" name="AutoShape 105">
              <a:extLst>
                <a:ext uri="{FF2B5EF4-FFF2-40B4-BE49-F238E27FC236}">
                  <a16:creationId xmlns:a16="http://schemas.microsoft.com/office/drawing/2014/main" id="{A029E1B4-DF23-36BC-0BC2-7CC193F578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888"/>
              <a:ext cx="144" cy="144"/>
            </a:xfrm>
            <a:prstGeom prst="plus">
              <a:avLst>
                <a:gd name="adj" fmla="val 25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8" name="AutoShape 41">
            <a:extLst>
              <a:ext uri="{FF2B5EF4-FFF2-40B4-BE49-F238E27FC236}">
                <a16:creationId xmlns:a16="http://schemas.microsoft.com/office/drawing/2014/main" id="{05FC445F-7D3D-04CE-545B-B9FAF0123D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5867400"/>
            <a:ext cx="228600" cy="228600"/>
          </a:xfrm>
          <a:prstGeom prst="plus">
            <a:avLst>
              <a:gd name="adj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9" name="AutoShape 42">
            <a:extLst>
              <a:ext uri="{FF2B5EF4-FFF2-40B4-BE49-F238E27FC236}">
                <a16:creationId xmlns:a16="http://schemas.microsoft.com/office/drawing/2014/main" id="{B3456D41-AB8B-C681-DDC1-8448F0C35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6324600"/>
            <a:ext cx="228600" cy="228600"/>
          </a:xfrm>
          <a:prstGeom prst="plus">
            <a:avLst>
              <a:gd name="adj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10" name="AutoShape 44">
            <a:extLst>
              <a:ext uri="{FF2B5EF4-FFF2-40B4-BE49-F238E27FC236}">
                <a16:creationId xmlns:a16="http://schemas.microsoft.com/office/drawing/2014/main" id="{42740B80-4825-4AE4-59E5-36E3A2FA3C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6324600"/>
            <a:ext cx="228600" cy="228600"/>
          </a:xfrm>
          <a:prstGeom prst="plus">
            <a:avLst>
              <a:gd name="adj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11" name="AutoShape 47">
            <a:extLst>
              <a:ext uri="{FF2B5EF4-FFF2-40B4-BE49-F238E27FC236}">
                <a16:creationId xmlns:a16="http://schemas.microsoft.com/office/drawing/2014/main" id="{A9C5E081-5ED0-1A7E-AD20-ECB53D350D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6096000"/>
            <a:ext cx="228600" cy="228600"/>
          </a:xfrm>
          <a:prstGeom prst="plus">
            <a:avLst>
              <a:gd name="adj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12" name="AutoShape 48">
            <a:extLst>
              <a:ext uri="{FF2B5EF4-FFF2-40B4-BE49-F238E27FC236}">
                <a16:creationId xmlns:a16="http://schemas.microsoft.com/office/drawing/2014/main" id="{C87A3BB0-0130-3F5F-1465-F821959E0B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6324600"/>
            <a:ext cx="228600" cy="228600"/>
          </a:xfrm>
          <a:prstGeom prst="plus">
            <a:avLst>
              <a:gd name="adj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13" name="AutoShape 50">
            <a:extLst>
              <a:ext uri="{FF2B5EF4-FFF2-40B4-BE49-F238E27FC236}">
                <a16:creationId xmlns:a16="http://schemas.microsoft.com/office/drawing/2014/main" id="{3C47F8A4-B720-152E-B49E-9937F01E56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6019800"/>
            <a:ext cx="228600" cy="2286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14" name="AutoShape 51">
            <a:extLst>
              <a:ext uri="{FF2B5EF4-FFF2-40B4-BE49-F238E27FC236}">
                <a16:creationId xmlns:a16="http://schemas.microsoft.com/office/drawing/2014/main" id="{CE8401F8-9C7A-8BB3-4E4C-017721A614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5638800"/>
            <a:ext cx="228600" cy="2286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15" name="AutoShape 52">
            <a:extLst>
              <a:ext uri="{FF2B5EF4-FFF2-40B4-BE49-F238E27FC236}">
                <a16:creationId xmlns:a16="http://schemas.microsoft.com/office/drawing/2014/main" id="{E277953C-98F9-A190-21CE-E2220433DA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5715000"/>
            <a:ext cx="228600" cy="2286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16" name="AutoShape 53">
            <a:extLst>
              <a:ext uri="{FF2B5EF4-FFF2-40B4-BE49-F238E27FC236}">
                <a16:creationId xmlns:a16="http://schemas.microsoft.com/office/drawing/2014/main" id="{81EA0BDD-7A71-9105-D8B6-C7338A338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5791200"/>
            <a:ext cx="228600" cy="2286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17" name="AutoShape 54">
            <a:extLst>
              <a:ext uri="{FF2B5EF4-FFF2-40B4-BE49-F238E27FC236}">
                <a16:creationId xmlns:a16="http://schemas.microsoft.com/office/drawing/2014/main" id="{C8B1240C-6C69-9ED2-B9E0-8F58ADA5F6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5791200"/>
            <a:ext cx="228600" cy="2286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18" name="AutoShape 56">
            <a:extLst>
              <a:ext uri="{FF2B5EF4-FFF2-40B4-BE49-F238E27FC236}">
                <a16:creationId xmlns:a16="http://schemas.microsoft.com/office/drawing/2014/main" id="{B33152EF-9DBF-464B-8E21-0A00ACDB72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6019800"/>
            <a:ext cx="228600" cy="2286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19" name="AutoShape 58">
            <a:extLst>
              <a:ext uri="{FF2B5EF4-FFF2-40B4-BE49-F238E27FC236}">
                <a16:creationId xmlns:a16="http://schemas.microsoft.com/office/drawing/2014/main" id="{7F4C25E1-F558-9E7F-0218-BB52CD2987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5715000"/>
            <a:ext cx="228600" cy="228600"/>
          </a:xfrm>
          <a:custGeom>
            <a:avLst/>
            <a:gdLst>
              <a:gd name="T0" fmla="*/ 114935 w 21600"/>
              <a:gd name="T1" fmla="*/ 23146 h 21600"/>
              <a:gd name="T2" fmla="*/ 30988 w 21600"/>
              <a:gd name="T3" fmla="*/ 114300 h 21600"/>
              <a:gd name="T4" fmla="*/ 114935 w 21600"/>
              <a:gd name="T5" fmla="*/ 228600 h 21600"/>
              <a:gd name="T6" fmla="*/ 197612 w 21600"/>
              <a:gd name="T7" fmla="*/ 1143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0" name="AutoShape 59">
            <a:extLst>
              <a:ext uri="{FF2B5EF4-FFF2-40B4-BE49-F238E27FC236}">
                <a16:creationId xmlns:a16="http://schemas.microsoft.com/office/drawing/2014/main" id="{123CA43A-608E-D2D8-EE05-74015AD621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5715000"/>
            <a:ext cx="228600" cy="228600"/>
          </a:xfrm>
          <a:custGeom>
            <a:avLst/>
            <a:gdLst>
              <a:gd name="T0" fmla="*/ 114935 w 21600"/>
              <a:gd name="T1" fmla="*/ 23146 h 21600"/>
              <a:gd name="T2" fmla="*/ 30988 w 21600"/>
              <a:gd name="T3" fmla="*/ 114300 h 21600"/>
              <a:gd name="T4" fmla="*/ 114935 w 21600"/>
              <a:gd name="T5" fmla="*/ 228600 h 21600"/>
              <a:gd name="T6" fmla="*/ 197612 w 21600"/>
              <a:gd name="T7" fmla="*/ 1143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1" name="AutoShape 60">
            <a:extLst>
              <a:ext uri="{FF2B5EF4-FFF2-40B4-BE49-F238E27FC236}">
                <a16:creationId xmlns:a16="http://schemas.microsoft.com/office/drawing/2014/main" id="{24211A98-0EAC-5C16-DF56-A41A59234E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5867400"/>
            <a:ext cx="228600" cy="228600"/>
          </a:xfrm>
          <a:custGeom>
            <a:avLst/>
            <a:gdLst>
              <a:gd name="T0" fmla="*/ 114935 w 21600"/>
              <a:gd name="T1" fmla="*/ 23146 h 21600"/>
              <a:gd name="T2" fmla="*/ 30988 w 21600"/>
              <a:gd name="T3" fmla="*/ 114300 h 21600"/>
              <a:gd name="T4" fmla="*/ 114935 w 21600"/>
              <a:gd name="T5" fmla="*/ 228600 h 21600"/>
              <a:gd name="T6" fmla="*/ 197612 w 21600"/>
              <a:gd name="T7" fmla="*/ 1143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2" name="AutoShape 61">
            <a:extLst>
              <a:ext uri="{FF2B5EF4-FFF2-40B4-BE49-F238E27FC236}">
                <a16:creationId xmlns:a16="http://schemas.microsoft.com/office/drawing/2014/main" id="{84E91841-6F59-A734-D3F8-20E41C862F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6172200"/>
            <a:ext cx="228600" cy="228600"/>
          </a:xfrm>
          <a:custGeom>
            <a:avLst/>
            <a:gdLst>
              <a:gd name="T0" fmla="*/ 114935 w 21600"/>
              <a:gd name="T1" fmla="*/ 23146 h 21600"/>
              <a:gd name="T2" fmla="*/ 30988 w 21600"/>
              <a:gd name="T3" fmla="*/ 114300 h 21600"/>
              <a:gd name="T4" fmla="*/ 114935 w 21600"/>
              <a:gd name="T5" fmla="*/ 228600 h 21600"/>
              <a:gd name="T6" fmla="*/ 197612 w 21600"/>
              <a:gd name="T7" fmla="*/ 1143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3" name="AutoShape 62">
            <a:extLst>
              <a:ext uri="{FF2B5EF4-FFF2-40B4-BE49-F238E27FC236}">
                <a16:creationId xmlns:a16="http://schemas.microsoft.com/office/drawing/2014/main" id="{D3F3D1D5-2025-A2D8-0AAD-8AA9DD9BAB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5791200"/>
            <a:ext cx="228600" cy="228600"/>
          </a:xfrm>
          <a:custGeom>
            <a:avLst/>
            <a:gdLst>
              <a:gd name="T0" fmla="*/ 114935 w 21600"/>
              <a:gd name="T1" fmla="*/ 23146 h 21600"/>
              <a:gd name="T2" fmla="*/ 30988 w 21600"/>
              <a:gd name="T3" fmla="*/ 114300 h 21600"/>
              <a:gd name="T4" fmla="*/ 114935 w 21600"/>
              <a:gd name="T5" fmla="*/ 228600 h 21600"/>
              <a:gd name="T6" fmla="*/ 197612 w 21600"/>
              <a:gd name="T7" fmla="*/ 1143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4" name="AutoShape 64">
            <a:extLst>
              <a:ext uri="{FF2B5EF4-FFF2-40B4-BE49-F238E27FC236}">
                <a16:creationId xmlns:a16="http://schemas.microsoft.com/office/drawing/2014/main" id="{E5C9DFED-7475-411C-FCF8-999F23FBCE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6019800"/>
            <a:ext cx="228600" cy="228600"/>
          </a:xfrm>
          <a:custGeom>
            <a:avLst/>
            <a:gdLst>
              <a:gd name="T0" fmla="*/ 114935 w 21600"/>
              <a:gd name="T1" fmla="*/ 23146 h 21600"/>
              <a:gd name="T2" fmla="*/ 30988 w 21600"/>
              <a:gd name="T3" fmla="*/ 114300 h 21600"/>
              <a:gd name="T4" fmla="*/ 114935 w 21600"/>
              <a:gd name="T5" fmla="*/ 228600 h 21600"/>
              <a:gd name="T6" fmla="*/ 197612 w 21600"/>
              <a:gd name="T7" fmla="*/ 1143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5" name="AutoShape 78">
            <a:extLst>
              <a:ext uri="{FF2B5EF4-FFF2-40B4-BE49-F238E27FC236}">
                <a16:creationId xmlns:a16="http://schemas.microsoft.com/office/drawing/2014/main" id="{CFDFCD7D-D7B9-DCD7-96CA-05E1E483C5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5791200"/>
            <a:ext cx="228600" cy="2286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2" name="Freeform 96">
            <a:extLst>
              <a:ext uri="{FF2B5EF4-FFF2-40B4-BE49-F238E27FC236}">
                <a16:creationId xmlns:a16="http://schemas.microsoft.com/office/drawing/2014/main" id="{27927E94-873E-773B-B718-1D6FB96FADC7}"/>
              </a:ext>
            </a:extLst>
          </p:cNvPr>
          <p:cNvSpPr>
            <a:spLocks/>
          </p:cNvSpPr>
          <p:nvPr/>
        </p:nvSpPr>
        <p:spPr bwMode="auto">
          <a:xfrm rot="-5400000">
            <a:off x="1814513" y="3900487"/>
            <a:ext cx="1081088" cy="290513"/>
          </a:xfrm>
          <a:custGeom>
            <a:avLst/>
            <a:gdLst>
              <a:gd name="T0" fmla="*/ 0 w 681"/>
              <a:gd name="T1" fmla="*/ 139700 h 183"/>
              <a:gd name="T2" fmla="*/ 125413 w 681"/>
              <a:gd name="T3" fmla="*/ 28575 h 183"/>
              <a:gd name="T4" fmla="*/ 152400 w 681"/>
              <a:gd name="T5" fmla="*/ 69850 h 183"/>
              <a:gd name="T6" fmla="*/ 166688 w 681"/>
              <a:gd name="T7" fmla="*/ 166688 h 183"/>
              <a:gd name="T8" fmla="*/ 222250 w 681"/>
              <a:gd name="T9" fmla="*/ 152400 h 183"/>
              <a:gd name="T10" fmla="*/ 234950 w 681"/>
              <a:gd name="T11" fmla="*/ 111125 h 183"/>
              <a:gd name="T12" fmla="*/ 249238 w 681"/>
              <a:gd name="T13" fmla="*/ 55563 h 183"/>
              <a:gd name="T14" fmla="*/ 290513 w 681"/>
              <a:gd name="T15" fmla="*/ 84138 h 183"/>
              <a:gd name="T16" fmla="*/ 374650 w 681"/>
              <a:gd name="T17" fmla="*/ 207963 h 183"/>
              <a:gd name="T18" fmla="*/ 442913 w 681"/>
              <a:gd name="T19" fmla="*/ 42863 h 183"/>
              <a:gd name="T20" fmla="*/ 527050 w 681"/>
              <a:gd name="T21" fmla="*/ 236538 h 183"/>
              <a:gd name="T22" fmla="*/ 636588 w 681"/>
              <a:gd name="T23" fmla="*/ 125413 h 183"/>
              <a:gd name="T24" fmla="*/ 665163 w 681"/>
              <a:gd name="T25" fmla="*/ 180975 h 183"/>
              <a:gd name="T26" fmla="*/ 692150 w 681"/>
              <a:gd name="T27" fmla="*/ 222250 h 183"/>
              <a:gd name="T28" fmla="*/ 706438 w 681"/>
              <a:gd name="T29" fmla="*/ 180975 h 183"/>
              <a:gd name="T30" fmla="*/ 762000 w 681"/>
              <a:gd name="T31" fmla="*/ 96838 h 183"/>
              <a:gd name="T32" fmla="*/ 776288 w 681"/>
              <a:gd name="T33" fmla="*/ 263525 h 183"/>
              <a:gd name="T34" fmla="*/ 873125 w 681"/>
              <a:gd name="T35" fmla="*/ 111125 h 183"/>
              <a:gd name="T36" fmla="*/ 887413 w 681"/>
              <a:gd name="T37" fmla="*/ 152400 h 183"/>
              <a:gd name="T38" fmla="*/ 900113 w 681"/>
              <a:gd name="T39" fmla="*/ 195263 h 183"/>
              <a:gd name="T40" fmla="*/ 928688 w 681"/>
              <a:gd name="T41" fmla="*/ 152400 h 183"/>
              <a:gd name="T42" fmla="*/ 969963 w 681"/>
              <a:gd name="T43" fmla="*/ 96838 h 183"/>
              <a:gd name="T44" fmla="*/ 984250 w 681"/>
              <a:gd name="T45" fmla="*/ 180975 h 183"/>
              <a:gd name="T46" fmla="*/ 1025525 w 681"/>
              <a:gd name="T47" fmla="*/ 96838 h 183"/>
              <a:gd name="T48" fmla="*/ 1066800 w 681"/>
              <a:gd name="T49" fmla="*/ 42863 h 183"/>
              <a:gd name="T50" fmla="*/ 1081088 w 681"/>
              <a:gd name="T51" fmla="*/ 0 h 183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681" h="183">
                <a:moveTo>
                  <a:pt x="0" y="88"/>
                </a:moveTo>
                <a:cubicBezTo>
                  <a:pt x="54" y="34"/>
                  <a:pt x="27" y="56"/>
                  <a:pt x="79" y="18"/>
                </a:cubicBezTo>
                <a:cubicBezTo>
                  <a:pt x="85" y="27"/>
                  <a:pt x="93" y="34"/>
                  <a:pt x="96" y="44"/>
                </a:cubicBezTo>
                <a:cubicBezTo>
                  <a:pt x="102" y="64"/>
                  <a:pt x="92" y="89"/>
                  <a:pt x="105" y="105"/>
                </a:cubicBezTo>
                <a:cubicBezTo>
                  <a:pt x="113" y="114"/>
                  <a:pt x="128" y="99"/>
                  <a:pt x="140" y="96"/>
                </a:cubicBezTo>
                <a:cubicBezTo>
                  <a:pt x="143" y="87"/>
                  <a:pt x="146" y="79"/>
                  <a:pt x="148" y="70"/>
                </a:cubicBezTo>
                <a:cubicBezTo>
                  <a:pt x="151" y="58"/>
                  <a:pt x="146" y="40"/>
                  <a:pt x="157" y="35"/>
                </a:cubicBezTo>
                <a:cubicBezTo>
                  <a:pt x="166" y="30"/>
                  <a:pt x="174" y="47"/>
                  <a:pt x="183" y="53"/>
                </a:cubicBezTo>
                <a:cubicBezTo>
                  <a:pt x="194" y="107"/>
                  <a:pt x="181" y="118"/>
                  <a:pt x="236" y="131"/>
                </a:cubicBezTo>
                <a:cubicBezTo>
                  <a:pt x="273" y="94"/>
                  <a:pt x="265" y="74"/>
                  <a:pt x="279" y="27"/>
                </a:cubicBezTo>
                <a:cubicBezTo>
                  <a:pt x="313" y="61"/>
                  <a:pt x="320" y="103"/>
                  <a:pt x="332" y="149"/>
                </a:cubicBezTo>
                <a:cubicBezTo>
                  <a:pt x="362" y="129"/>
                  <a:pt x="381" y="109"/>
                  <a:pt x="401" y="79"/>
                </a:cubicBezTo>
                <a:cubicBezTo>
                  <a:pt x="407" y="91"/>
                  <a:pt x="412" y="103"/>
                  <a:pt x="419" y="114"/>
                </a:cubicBezTo>
                <a:cubicBezTo>
                  <a:pt x="424" y="123"/>
                  <a:pt x="426" y="140"/>
                  <a:pt x="436" y="140"/>
                </a:cubicBezTo>
                <a:cubicBezTo>
                  <a:pt x="445" y="140"/>
                  <a:pt x="441" y="122"/>
                  <a:pt x="445" y="114"/>
                </a:cubicBezTo>
                <a:cubicBezTo>
                  <a:pt x="455" y="96"/>
                  <a:pt x="480" y="61"/>
                  <a:pt x="480" y="61"/>
                </a:cubicBezTo>
                <a:cubicBezTo>
                  <a:pt x="483" y="96"/>
                  <a:pt x="469" y="137"/>
                  <a:pt x="489" y="166"/>
                </a:cubicBezTo>
                <a:cubicBezTo>
                  <a:pt x="501" y="183"/>
                  <a:pt x="547" y="78"/>
                  <a:pt x="550" y="70"/>
                </a:cubicBezTo>
                <a:cubicBezTo>
                  <a:pt x="553" y="79"/>
                  <a:pt x="556" y="87"/>
                  <a:pt x="559" y="96"/>
                </a:cubicBezTo>
                <a:cubicBezTo>
                  <a:pt x="562" y="105"/>
                  <a:pt x="558" y="123"/>
                  <a:pt x="567" y="123"/>
                </a:cubicBezTo>
                <a:cubicBezTo>
                  <a:pt x="578" y="123"/>
                  <a:pt x="579" y="105"/>
                  <a:pt x="585" y="96"/>
                </a:cubicBezTo>
                <a:cubicBezTo>
                  <a:pt x="593" y="84"/>
                  <a:pt x="602" y="73"/>
                  <a:pt x="611" y="61"/>
                </a:cubicBezTo>
                <a:cubicBezTo>
                  <a:pt x="614" y="79"/>
                  <a:pt x="602" y="114"/>
                  <a:pt x="620" y="114"/>
                </a:cubicBezTo>
                <a:cubicBezTo>
                  <a:pt x="640" y="114"/>
                  <a:pt x="636" y="78"/>
                  <a:pt x="646" y="61"/>
                </a:cubicBezTo>
                <a:cubicBezTo>
                  <a:pt x="653" y="49"/>
                  <a:pt x="663" y="38"/>
                  <a:pt x="672" y="27"/>
                </a:cubicBezTo>
                <a:cubicBezTo>
                  <a:pt x="675" y="18"/>
                  <a:pt x="681" y="0"/>
                  <a:pt x="681" y="0"/>
                </a:cubicBezTo>
              </a:path>
            </a:pathLst>
          </a:custGeom>
          <a:noFill/>
          <a:ln w="762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" name="Freeform 97">
            <a:extLst>
              <a:ext uri="{FF2B5EF4-FFF2-40B4-BE49-F238E27FC236}">
                <a16:creationId xmlns:a16="http://schemas.microsoft.com/office/drawing/2014/main" id="{6D67D728-BB06-FF67-41D4-87E596235E6D}"/>
              </a:ext>
            </a:extLst>
          </p:cNvPr>
          <p:cNvSpPr>
            <a:spLocks/>
          </p:cNvSpPr>
          <p:nvPr/>
        </p:nvSpPr>
        <p:spPr bwMode="auto">
          <a:xfrm rot="-5400000">
            <a:off x="6005513" y="3976687"/>
            <a:ext cx="1081088" cy="290513"/>
          </a:xfrm>
          <a:custGeom>
            <a:avLst/>
            <a:gdLst>
              <a:gd name="T0" fmla="*/ 0 w 681"/>
              <a:gd name="T1" fmla="*/ 139700 h 183"/>
              <a:gd name="T2" fmla="*/ 125413 w 681"/>
              <a:gd name="T3" fmla="*/ 28575 h 183"/>
              <a:gd name="T4" fmla="*/ 152400 w 681"/>
              <a:gd name="T5" fmla="*/ 69850 h 183"/>
              <a:gd name="T6" fmla="*/ 166688 w 681"/>
              <a:gd name="T7" fmla="*/ 166688 h 183"/>
              <a:gd name="T8" fmla="*/ 222250 w 681"/>
              <a:gd name="T9" fmla="*/ 152400 h 183"/>
              <a:gd name="T10" fmla="*/ 234950 w 681"/>
              <a:gd name="T11" fmla="*/ 111125 h 183"/>
              <a:gd name="T12" fmla="*/ 249238 w 681"/>
              <a:gd name="T13" fmla="*/ 55563 h 183"/>
              <a:gd name="T14" fmla="*/ 290513 w 681"/>
              <a:gd name="T15" fmla="*/ 84138 h 183"/>
              <a:gd name="T16" fmla="*/ 374650 w 681"/>
              <a:gd name="T17" fmla="*/ 207963 h 183"/>
              <a:gd name="T18" fmla="*/ 442913 w 681"/>
              <a:gd name="T19" fmla="*/ 42863 h 183"/>
              <a:gd name="T20" fmla="*/ 527050 w 681"/>
              <a:gd name="T21" fmla="*/ 236538 h 183"/>
              <a:gd name="T22" fmla="*/ 636588 w 681"/>
              <a:gd name="T23" fmla="*/ 125413 h 183"/>
              <a:gd name="T24" fmla="*/ 665163 w 681"/>
              <a:gd name="T25" fmla="*/ 180975 h 183"/>
              <a:gd name="T26" fmla="*/ 692150 w 681"/>
              <a:gd name="T27" fmla="*/ 222250 h 183"/>
              <a:gd name="T28" fmla="*/ 706438 w 681"/>
              <a:gd name="T29" fmla="*/ 180975 h 183"/>
              <a:gd name="T30" fmla="*/ 762000 w 681"/>
              <a:gd name="T31" fmla="*/ 96838 h 183"/>
              <a:gd name="T32" fmla="*/ 776288 w 681"/>
              <a:gd name="T33" fmla="*/ 263525 h 183"/>
              <a:gd name="T34" fmla="*/ 873125 w 681"/>
              <a:gd name="T35" fmla="*/ 111125 h 183"/>
              <a:gd name="T36" fmla="*/ 887413 w 681"/>
              <a:gd name="T37" fmla="*/ 152400 h 183"/>
              <a:gd name="T38" fmla="*/ 900113 w 681"/>
              <a:gd name="T39" fmla="*/ 195263 h 183"/>
              <a:gd name="T40" fmla="*/ 928688 w 681"/>
              <a:gd name="T41" fmla="*/ 152400 h 183"/>
              <a:gd name="T42" fmla="*/ 969963 w 681"/>
              <a:gd name="T43" fmla="*/ 96838 h 183"/>
              <a:gd name="T44" fmla="*/ 984250 w 681"/>
              <a:gd name="T45" fmla="*/ 180975 h 183"/>
              <a:gd name="T46" fmla="*/ 1025525 w 681"/>
              <a:gd name="T47" fmla="*/ 96838 h 183"/>
              <a:gd name="T48" fmla="*/ 1066800 w 681"/>
              <a:gd name="T49" fmla="*/ 42863 h 183"/>
              <a:gd name="T50" fmla="*/ 1081088 w 681"/>
              <a:gd name="T51" fmla="*/ 0 h 183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681" h="183">
                <a:moveTo>
                  <a:pt x="0" y="88"/>
                </a:moveTo>
                <a:cubicBezTo>
                  <a:pt x="54" y="34"/>
                  <a:pt x="27" y="56"/>
                  <a:pt x="79" y="18"/>
                </a:cubicBezTo>
                <a:cubicBezTo>
                  <a:pt x="85" y="27"/>
                  <a:pt x="93" y="34"/>
                  <a:pt x="96" y="44"/>
                </a:cubicBezTo>
                <a:cubicBezTo>
                  <a:pt x="102" y="64"/>
                  <a:pt x="92" y="89"/>
                  <a:pt x="105" y="105"/>
                </a:cubicBezTo>
                <a:cubicBezTo>
                  <a:pt x="113" y="114"/>
                  <a:pt x="128" y="99"/>
                  <a:pt x="140" y="96"/>
                </a:cubicBezTo>
                <a:cubicBezTo>
                  <a:pt x="143" y="87"/>
                  <a:pt x="146" y="79"/>
                  <a:pt x="148" y="70"/>
                </a:cubicBezTo>
                <a:cubicBezTo>
                  <a:pt x="151" y="58"/>
                  <a:pt x="146" y="40"/>
                  <a:pt x="157" y="35"/>
                </a:cubicBezTo>
                <a:cubicBezTo>
                  <a:pt x="166" y="30"/>
                  <a:pt x="174" y="47"/>
                  <a:pt x="183" y="53"/>
                </a:cubicBezTo>
                <a:cubicBezTo>
                  <a:pt x="194" y="107"/>
                  <a:pt x="181" y="118"/>
                  <a:pt x="236" y="131"/>
                </a:cubicBezTo>
                <a:cubicBezTo>
                  <a:pt x="273" y="94"/>
                  <a:pt x="265" y="74"/>
                  <a:pt x="279" y="27"/>
                </a:cubicBezTo>
                <a:cubicBezTo>
                  <a:pt x="313" y="61"/>
                  <a:pt x="320" y="103"/>
                  <a:pt x="332" y="149"/>
                </a:cubicBezTo>
                <a:cubicBezTo>
                  <a:pt x="362" y="129"/>
                  <a:pt x="381" y="109"/>
                  <a:pt x="401" y="79"/>
                </a:cubicBezTo>
                <a:cubicBezTo>
                  <a:pt x="407" y="91"/>
                  <a:pt x="412" y="103"/>
                  <a:pt x="419" y="114"/>
                </a:cubicBezTo>
                <a:cubicBezTo>
                  <a:pt x="424" y="123"/>
                  <a:pt x="426" y="140"/>
                  <a:pt x="436" y="140"/>
                </a:cubicBezTo>
                <a:cubicBezTo>
                  <a:pt x="445" y="140"/>
                  <a:pt x="441" y="122"/>
                  <a:pt x="445" y="114"/>
                </a:cubicBezTo>
                <a:cubicBezTo>
                  <a:pt x="455" y="96"/>
                  <a:pt x="480" y="61"/>
                  <a:pt x="480" y="61"/>
                </a:cubicBezTo>
                <a:cubicBezTo>
                  <a:pt x="483" y="96"/>
                  <a:pt x="469" y="137"/>
                  <a:pt x="489" y="166"/>
                </a:cubicBezTo>
                <a:cubicBezTo>
                  <a:pt x="501" y="183"/>
                  <a:pt x="547" y="78"/>
                  <a:pt x="550" y="70"/>
                </a:cubicBezTo>
                <a:cubicBezTo>
                  <a:pt x="553" y="79"/>
                  <a:pt x="556" y="87"/>
                  <a:pt x="559" y="96"/>
                </a:cubicBezTo>
                <a:cubicBezTo>
                  <a:pt x="562" y="105"/>
                  <a:pt x="558" y="123"/>
                  <a:pt x="567" y="123"/>
                </a:cubicBezTo>
                <a:cubicBezTo>
                  <a:pt x="578" y="123"/>
                  <a:pt x="579" y="105"/>
                  <a:pt x="585" y="96"/>
                </a:cubicBezTo>
                <a:cubicBezTo>
                  <a:pt x="593" y="84"/>
                  <a:pt x="602" y="73"/>
                  <a:pt x="611" y="61"/>
                </a:cubicBezTo>
                <a:cubicBezTo>
                  <a:pt x="614" y="79"/>
                  <a:pt x="602" y="114"/>
                  <a:pt x="620" y="114"/>
                </a:cubicBezTo>
                <a:cubicBezTo>
                  <a:pt x="640" y="114"/>
                  <a:pt x="636" y="78"/>
                  <a:pt x="646" y="61"/>
                </a:cubicBezTo>
                <a:cubicBezTo>
                  <a:pt x="653" y="49"/>
                  <a:pt x="663" y="38"/>
                  <a:pt x="672" y="27"/>
                </a:cubicBezTo>
                <a:cubicBezTo>
                  <a:pt x="675" y="18"/>
                  <a:pt x="681" y="0"/>
                  <a:pt x="681" y="0"/>
                </a:cubicBezTo>
              </a:path>
            </a:pathLst>
          </a:custGeom>
          <a:noFill/>
          <a:ln w="762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" name="AutoShape 91">
            <a:extLst>
              <a:ext uri="{FF2B5EF4-FFF2-40B4-BE49-F238E27FC236}">
                <a16:creationId xmlns:a16="http://schemas.microsoft.com/office/drawing/2014/main" id="{733342D3-6C3D-C0F0-EB11-412B3C435C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4343400"/>
            <a:ext cx="228600" cy="228600"/>
          </a:xfrm>
          <a:custGeom>
            <a:avLst/>
            <a:gdLst>
              <a:gd name="T0" fmla="*/ 114935 w 21600"/>
              <a:gd name="T1" fmla="*/ 23146 h 21600"/>
              <a:gd name="T2" fmla="*/ 30988 w 21600"/>
              <a:gd name="T3" fmla="*/ 114300 h 21600"/>
              <a:gd name="T4" fmla="*/ 114935 w 21600"/>
              <a:gd name="T5" fmla="*/ 228600 h 21600"/>
              <a:gd name="T6" fmla="*/ 197612 w 21600"/>
              <a:gd name="T7" fmla="*/ 1143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" name="AutoShape 92">
            <a:extLst>
              <a:ext uri="{FF2B5EF4-FFF2-40B4-BE49-F238E27FC236}">
                <a16:creationId xmlns:a16="http://schemas.microsoft.com/office/drawing/2014/main" id="{BF3E1576-C6B9-0426-70E6-D93E8D8B13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3657600"/>
            <a:ext cx="228600" cy="228600"/>
          </a:xfrm>
          <a:custGeom>
            <a:avLst/>
            <a:gdLst>
              <a:gd name="T0" fmla="*/ 114935 w 21600"/>
              <a:gd name="T1" fmla="*/ 23146 h 21600"/>
              <a:gd name="T2" fmla="*/ 30988 w 21600"/>
              <a:gd name="T3" fmla="*/ 114300 h 21600"/>
              <a:gd name="T4" fmla="*/ 114935 w 21600"/>
              <a:gd name="T5" fmla="*/ 228600 h 21600"/>
              <a:gd name="T6" fmla="*/ 197612 w 21600"/>
              <a:gd name="T7" fmla="*/ 1143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8" name="AutoShape 93">
            <a:extLst>
              <a:ext uri="{FF2B5EF4-FFF2-40B4-BE49-F238E27FC236}">
                <a16:creationId xmlns:a16="http://schemas.microsoft.com/office/drawing/2014/main" id="{2C38CB04-B70C-2B20-A855-C2BB6D6963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4191000"/>
            <a:ext cx="228600" cy="228600"/>
          </a:xfrm>
          <a:custGeom>
            <a:avLst/>
            <a:gdLst>
              <a:gd name="T0" fmla="*/ 114935 w 21600"/>
              <a:gd name="T1" fmla="*/ 23146 h 21600"/>
              <a:gd name="T2" fmla="*/ 30988 w 21600"/>
              <a:gd name="T3" fmla="*/ 114300 h 21600"/>
              <a:gd name="T4" fmla="*/ 114935 w 21600"/>
              <a:gd name="T5" fmla="*/ 228600 h 21600"/>
              <a:gd name="T6" fmla="*/ 197612 w 21600"/>
              <a:gd name="T7" fmla="*/ 1143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" name="AutoShape 89">
            <a:extLst>
              <a:ext uri="{FF2B5EF4-FFF2-40B4-BE49-F238E27FC236}">
                <a16:creationId xmlns:a16="http://schemas.microsoft.com/office/drawing/2014/main" id="{1784DD57-1695-F674-EDDF-4F215B486C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962400"/>
            <a:ext cx="228600" cy="228600"/>
          </a:xfrm>
          <a:custGeom>
            <a:avLst/>
            <a:gdLst>
              <a:gd name="T0" fmla="*/ 114935 w 21600"/>
              <a:gd name="T1" fmla="*/ 23146 h 21600"/>
              <a:gd name="T2" fmla="*/ 30988 w 21600"/>
              <a:gd name="T3" fmla="*/ 114300 h 21600"/>
              <a:gd name="T4" fmla="*/ 114935 w 21600"/>
              <a:gd name="T5" fmla="*/ 228600 h 21600"/>
              <a:gd name="T6" fmla="*/ 197612 w 21600"/>
              <a:gd name="T7" fmla="*/ 1143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2" name="AutoShape 90">
            <a:extLst>
              <a:ext uri="{FF2B5EF4-FFF2-40B4-BE49-F238E27FC236}">
                <a16:creationId xmlns:a16="http://schemas.microsoft.com/office/drawing/2014/main" id="{4BC46C09-4EC6-D5E2-BD88-72F740CBD9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3962400"/>
            <a:ext cx="228600" cy="228600"/>
          </a:xfrm>
          <a:custGeom>
            <a:avLst/>
            <a:gdLst>
              <a:gd name="T0" fmla="*/ 114935 w 21600"/>
              <a:gd name="T1" fmla="*/ 23146 h 21600"/>
              <a:gd name="T2" fmla="*/ 30988 w 21600"/>
              <a:gd name="T3" fmla="*/ 114300 h 21600"/>
              <a:gd name="T4" fmla="*/ 114935 w 21600"/>
              <a:gd name="T5" fmla="*/ 228600 h 21600"/>
              <a:gd name="T6" fmla="*/ 197612 w 21600"/>
              <a:gd name="T7" fmla="*/ 1143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62" name="Group 120">
            <a:extLst>
              <a:ext uri="{FF2B5EF4-FFF2-40B4-BE49-F238E27FC236}">
                <a16:creationId xmlns:a16="http://schemas.microsoft.com/office/drawing/2014/main" id="{99385B40-D59E-3BAB-E790-CFFDCE95CDA8}"/>
              </a:ext>
            </a:extLst>
          </p:cNvPr>
          <p:cNvGrpSpPr>
            <a:grpSpLocks/>
          </p:cNvGrpSpPr>
          <p:nvPr/>
        </p:nvGrpSpPr>
        <p:grpSpPr bwMode="auto">
          <a:xfrm>
            <a:off x="228600" y="1143000"/>
            <a:ext cx="8686800" cy="609600"/>
            <a:chOff x="144" y="912"/>
            <a:chExt cx="5472" cy="384"/>
          </a:xfrm>
        </p:grpSpPr>
        <p:sp>
          <p:nvSpPr>
            <p:cNvPr id="63" name="Rectangle 97">
              <a:extLst>
                <a:ext uri="{FF2B5EF4-FFF2-40B4-BE49-F238E27FC236}">
                  <a16:creationId xmlns:a16="http://schemas.microsoft.com/office/drawing/2014/main" id="{FB61C1B2-8A6F-CD0D-174B-15425A0B8A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" y="912"/>
              <a:ext cx="5472" cy="38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64" name="Text Box 28">
              <a:extLst>
                <a:ext uri="{FF2B5EF4-FFF2-40B4-BE49-F238E27FC236}">
                  <a16:creationId xmlns:a16="http://schemas.microsoft.com/office/drawing/2014/main" id="{7EC3C1B9-1724-1BAA-F52A-CD7A27EAAD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" y="1008"/>
              <a:ext cx="110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宋体" charset="0"/>
                  <a:cs typeface="宋体" charset="0"/>
                </a:rPr>
                <a:t>provider route</a:t>
              </a:r>
            </a:p>
          </p:txBody>
        </p:sp>
        <p:sp>
          <p:nvSpPr>
            <p:cNvPr id="65" name="Text Box 30">
              <a:extLst>
                <a:ext uri="{FF2B5EF4-FFF2-40B4-BE49-F238E27FC236}">
                  <a16:creationId xmlns:a16="http://schemas.microsoft.com/office/drawing/2014/main" id="{EFA2B61D-C912-9B56-9ECC-F8E4B5DD89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4" y="1008"/>
              <a:ext cx="118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宋体" charset="0"/>
                  <a:cs typeface="宋体" charset="0"/>
                </a:rPr>
                <a:t>customer route</a:t>
              </a:r>
            </a:p>
          </p:txBody>
        </p:sp>
        <p:sp>
          <p:nvSpPr>
            <p:cNvPr id="66" name="AutoShape 31">
              <a:extLst>
                <a:ext uri="{FF2B5EF4-FFF2-40B4-BE49-F238E27FC236}">
                  <a16:creationId xmlns:a16="http://schemas.microsoft.com/office/drawing/2014/main" id="{9AF0CCE6-5767-EA96-10AA-5CA1F38527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1056"/>
              <a:ext cx="144" cy="144"/>
            </a:xfrm>
            <a:prstGeom prst="plus">
              <a:avLst>
                <a:gd name="adj" fmla="val 25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67" name="Text Box 32">
              <a:extLst>
                <a:ext uri="{FF2B5EF4-FFF2-40B4-BE49-F238E27FC236}">
                  <a16:creationId xmlns:a16="http://schemas.microsoft.com/office/drawing/2014/main" id="{87DF31D0-A432-7267-0697-343DB11C79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6" y="1008"/>
              <a:ext cx="8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宋体" charset="0"/>
                  <a:cs typeface="宋体" charset="0"/>
                </a:rPr>
                <a:t>peer route</a:t>
              </a:r>
            </a:p>
          </p:txBody>
        </p:sp>
        <p:sp>
          <p:nvSpPr>
            <p:cNvPr id="68" name="AutoShape 42">
              <a:extLst>
                <a:ext uri="{FF2B5EF4-FFF2-40B4-BE49-F238E27FC236}">
                  <a16:creationId xmlns:a16="http://schemas.microsoft.com/office/drawing/2014/main" id="{E0EFC8BE-5AD7-0F28-FC0F-08FB2171D1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" y="1056"/>
              <a:ext cx="144" cy="144"/>
            </a:xfrm>
            <a:prstGeom prst="diamond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69" name="AutoShape 119">
              <a:extLst>
                <a:ext uri="{FF2B5EF4-FFF2-40B4-BE49-F238E27FC236}">
                  <a16:creationId xmlns:a16="http://schemas.microsoft.com/office/drawing/2014/main" id="{8535EBF3-93E3-2BD6-DBA4-BCC1FE363F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1056"/>
              <a:ext cx="144" cy="144"/>
            </a:xfrm>
            <a:custGeom>
              <a:avLst/>
              <a:gdLst>
                <a:gd name="T0" fmla="*/ 72 w 21600"/>
                <a:gd name="T1" fmla="*/ 15 h 21600"/>
                <a:gd name="T2" fmla="*/ 20 w 21600"/>
                <a:gd name="T3" fmla="*/ 72 h 21600"/>
                <a:gd name="T4" fmla="*/ 72 w 21600"/>
                <a:gd name="T5" fmla="*/ 144 h 21600"/>
                <a:gd name="T6" fmla="*/ 124 w 21600"/>
                <a:gd name="T7" fmla="*/ 72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100 w 21600"/>
                <a:gd name="T13" fmla="*/ 2250 h 21600"/>
                <a:gd name="T14" fmla="*/ 16500 w 21600"/>
                <a:gd name="T15" fmla="*/ 1365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82098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93AB9-B20E-B7AA-DCF4-B51A5C4C70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83">
            <a:extLst>
              <a:ext uri="{FF2B5EF4-FFF2-40B4-BE49-F238E27FC236}">
                <a16:creationId xmlns:a16="http://schemas.microsoft.com/office/drawing/2014/main" id="{F94C4D77-7EEE-5D6D-0646-0C3645B7711C}"/>
              </a:ext>
            </a:extLst>
          </p:cNvPr>
          <p:cNvGrpSpPr>
            <a:grpSpLocks/>
          </p:cNvGrpSpPr>
          <p:nvPr/>
        </p:nvGrpSpPr>
        <p:grpSpPr bwMode="auto">
          <a:xfrm>
            <a:off x="2438400" y="3200400"/>
            <a:ext cx="4038600" cy="1752600"/>
            <a:chOff x="1536" y="2160"/>
            <a:chExt cx="2544" cy="1104"/>
          </a:xfrm>
        </p:grpSpPr>
        <p:sp>
          <p:nvSpPr>
            <p:cNvPr id="44" name="AutoShape 3">
              <a:extLst>
                <a:ext uri="{FF2B5EF4-FFF2-40B4-BE49-F238E27FC236}">
                  <a16:creationId xmlns:a16="http://schemas.microsoft.com/office/drawing/2014/main" id="{A8708D0A-0D63-2F9E-8683-3DFF29369E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2160"/>
              <a:ext cx="2544" cy="1104"/>
            </a:xfrm>
            <a:prstGeom prst="roundRect">
              <a:avLst>
                <a:gd name="adj" fmla="val 16667"/>
              </a:avLst>
            </a:prstGeom>
            <a:solidFill>
              <a:schemeClr val="folHlink"/>
            </a:solidFill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45" name="AutoShape 27">
              <a:extLst>
                <a:ext uri="{FF2B5EF4-FFF2-40B4-BE49-F238E27FC236}">
                  <a16:creationId xmlns:a16="http://schemas.microsoft.com/office/drawing/2014/main" id="{365D788F-5016-A724-DA99-CAA02D602C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2448"/>
              <a:ext cx="144" cy="144"/>
            </a:xfrm>
            <a:prstGeom prst="diamond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46" name="AutoShape 34">
              <a:extLst>
                <a:ext uri="{FF2B5EF4-FFF2-40B4-BE49-F238E27FC236}">
                  <a16:creationId xmlns:a16="http://schemas.microsoft.com/office/drawing/2014/main" id="{5560C763-32E5-4DD1-385F-20EAB4855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2976"/>
              <a:ext cx="144" cy="144"/>
            </a:xfrm>
            <a:prstGeom prst="diamond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47" name="AutoShape 35">
              <a:extLst>
                <a:ext uri="{FF2B5EF4-FFF2-40B4-BE49-F238E27FC236}">
                  <a16:creationId xmlns:a16="http://schemas.microsoft.com/office/drawing/2014/main" id="{BA1A8878-D213-7926-BE3B-635A525A90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2880"/>
              <a:ext cx="144" cy="144"/>
            </a:xfrm>
            <a:prstGeom prst="diamond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48" name="AutoShape 36">
              <a:extLst>
                <a:ext uri="{FF2B5EF4-FFF2-40B4-BE49-F238E27FC236}">
                  <a16:creationId xmlns:a16="http://schemas.microsoft.com/office/drawing/2014/main" id="{DA54EDAD-A1E0-241F-0FBE-859BB67464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256"/>
              <a:ext cx="144" cy="144"/>
            </a:xfrm>
            <a:prstGeom prst="diamond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49" name="AutoShape 37">
              <a:extLst>
                <a:ext uri="{FF2B5EF4-FFF2-40B4-BE49-F238E27FC236}">
                  <a16:creationId xmlns:a16="http://schemas.microsoft.com/office/drawing/2014/main" id="{91D17556-F012-C8F4-48C0-30A9955B2B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2" y="2304"/>
              <a:ext cx="144" cy="144"/>
            </a:xfrm>
            <a:prstGeom prst="diamond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50" name="AutoShape 38">
              <a:extLst>
                <a:ext uri="{FF2B5EF4-FFF2-40B4-BE49-F238E27FC236}">
                  <a16:creationId xmlns:a16="http://schemas.microsoft.com/office/drawing/2014/main" id="{5D887365-9EA6-909A-981A-E986361DB9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3024"/>
              <a:ext cx="144" cy="144"/>
            </a:xfrm>
            <a:prstGeom prst="diamond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51" name="AutoShape 39">
              <a:extLst>
                <a:ext uri="{FF2B5EF4-FFF2-40B4-BE49-F238E27FC236}">
                  <a16:creationId xmlns:a16="http://schemas.microsoft.com/office/drawing/2014/main" id="{C27B1B55-936A-36AD-2C17-0859C74A6F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4" y="2352"/>
              <a:ext cx="144" cy="144"/>
            </a:xfrm>
            <a:prstGeom prst="diamond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52" name="AutoShape 40">
              <a:extLst>
                <a:ext uri="{FF2B5EF4-FFF2-40B4-BE49-F238E27FC236}">
                  <a16:creationId xmlns:a16="http://schemas.microsoft.com/office/drawing/2014/main" id="{AB320791-CA5A-7FAE-1B0E-B99522FAA9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2880"/>
              <a:ext cx="144" cy="144"/>
            </a:xfrm>
            <a:prstGeom prst="diamond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53" name="AutoShape 41">
              <a:extLst>
                <a:ext uri="{FF2B5EF4-FFF2-40B4-BE49-F238E27FC236}">
                  <a16:creationId xmlns:a16="http://schemas.microsoft.com/office/drawing/2014/main" id="{844E376D-090D-78AF-D8AD-210CD44B6E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6" y="2544"/>
              <a:ext cx="144" cy="144"/>
            </a:xfrm>
            <a:prstGeom prst="diamond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54" name="AutoShape 43">
              <a:extLst>
                <a:ext uri="{FF2B5EF4-FFF2-40B4-BE49-F238E27FC236}">
                  <a16:creationId xmlns:a16="http://schemas.microsoft.com/office/drawing/2014/main" id="{59879C80-B311-3B43-5A39-2672E85EB9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400"/>
              <a:ext cx="144" cy="144"/>
            </a:xfrm>
            <a:prstGeom prst="plus">
              <a:avLst>
                <a:gd name="adj" fmla="val 25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55" name="AutoShape 44">
              <a:extLst>
                <a:ext uri="{FF2B5EF4-FFF2-40B4-BE49-F238E27FC236}">
                  <a16:creationId xmlns:a16="http://schemas.microsoft.com/office/drawing/2014/main" id="{54D8FAC5-8932-8045-7559-FB2DA6328E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2544"/>
              <a:ext cx="144" cy="144"/>
            </a:xfrm>
            <a:prstGeom prst="plus">
              <a:avLst>
                <a:gd name="adj" fmla="val 25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56" name="AutoShape 45">
              <a:extLst>
                <a:ext uri="{FF2B5EF4-FFF2-40B4-BE49-F238E27FC236}">
                  <a16:creationId xmlns:a16="http://schemas.microsoft.com/office/drawing/2014/main" id="{C4E8E464-5A39-133E-9948-AEEB9C7874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3072"/>
              <a:ext cx="144" cy="144"/>
            </a:xfrm>
            <a:prstGeom prst="plus">
              <a:avLst>
                <a:gd name="adj" fmla="val 25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57" name="AutoShape 47">
              <a:extLst>
                <a:ext uri="{FF2B5EF4-FFF2-40B4-BE49-F238E27FC236}">
                  <a16:creationId xmlns:a16="http://schemas.microsoft.com/office/drawing/2014/main" id="{30B033E0-97CC-552B-A058-CA66EE454C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0" y="2256"/>
              <a:ext cx="144" cy="144"/>
            </a:xfrm>
            <a:prstGeom prst="plus">
              <a:avLst>
                <a:gd name="adj" fmla="val 25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58" name="AutoShape 48">
              <a:extLst>
                <a:ext uri="{FF2B5EF4-FFF2-40B4-BE49-F238E27FC236}">
                  <a16:creationId xmlns:a16="http://schemas.microsoft.com/office/drawing/2014/main" id="{F725532C-2BB9-4DA2-7ACF-81D03A69F7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8" y="2640"/>
              <a:ext cx="144" cy="144"/>
            </a:xfrm>
            <a:prstGeom prst="plus">
              <a:avLst>
                <a:gd name="adj" fmla="val 25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59" name="AutoShape 49">
              <a:extLst>
                <a:ext uri="{FF2B5EF4-FFF2-40B4-BE49-F238E27FC236}">
                  <a16:creationId xmlns:a16="http://schemas.microsoft.com/office/drawing/2014/main" id="{5652A5CC-A001-A83A-CFEC-AB62CD4F84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8" y="2832"/>
              <a:ext cx="144" cy="144"/>
            </a:xfrm>
            <a:prstGeom prst="plus">
              <a:avLst>
                <a:gd name="adj" fmla="val 25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60" name="AutoShape 50">
              <a:extLst>
                <a:ext uri="{FF2B5EF4-FFF2-40B4-BE49-F238E27FC236}">
                  <a16:creationId xmlns:a16="http://schemas.microsoft.com/office/drawing/2014/main" id="{FB614195-0678-5004-36AF-5924AEE48F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6" y="2688"/>
              <a:ext cx="144" cy="144"/>
            </a:xfrm>
            <a:prstGeom prst="plus">
              <a:avLst>
                <a:gd name="adj" fmla="val 25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61" name="AutoShape 51">
              <a:extLst>
                <a:ext uri="{FF2B5EF4-FFF2-40B4-BE49-F238E27FC236}">
                  <a16:creationId xmlns:a16="http://schemas.microsoft.com/office/drawing/2014/main" id="{344006AA-4614-5B10-F89D-086E95DCF1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" y="2256"/>
              <a:ext cx="144" cy="144"/>
            </a:xfrm>
            <a:prstGeom prst="plus">
              <a:avLst>
                <a:gd name="adj" fmla="val 25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62" name="AutoShape 73">
              <a:extLst>
                <a:ext uri="{FF2B5EF4-FFF2-40B4-BE49-F238E27FC236}">
                  <a16:creationId xmlns:a16="http://schemas.microsoft.com/office/drawing/2014/main" id="{0322735F-9704-E802-0E1D-1A81620283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8" y="2928"/>
              <a:ext cx="144" cy="144"/>
            </a:xfrm>
            <a:custGeom>
              <a:avLst/>
              <a:gdLst>
                <a:gd name="T0" fmla="*/ 72 w 21600"/>
                <a:gd name="T1" fmla="*/ 15 h 21600"/>
                <a:gd name="T2" fmla="*/ 20 w 21600"/>
                <a:gd name="T3" fmla="*/ 72 h 21600"/>
                <a:gd name="T4" fmla="*/ 72 w 21600"/>
                <a:gd name="T5" fmla="*/ 144 h 21600"/>
                <a:gd name="T6" fmla="*/ 124 w 21600"/>
                <a:gd name="T7" fmla="*/ 72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100 w 21600"/>
                <a:gd name="T13" fmla="*/ 2250 h 21600"/>
                <a:gd name="T14" fmla="*/ 16500 w 21600"/>
                <a:gd name="T15" fmla="*/ 1365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63" name="AutoShape 74">
              <a:extLst>
                <a:ext uri="{FF2B5EF4-FFF2-40B4-BE49-F238E27FC236}">
                  <a16:creationId xmlns:a16="http://schemas.microsoft.com/office/drawing/2014/main" id="{3F36C0EB-F915-4AA3-E41D-0E3A29569F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2928"/>
              <a:ext cx="144" cy="144"/>
            </a:xfrm>
            <a:custGeom>
              <a:avLst/>
              <a:gdLst>
                <a:gd name="T0" fmla="*/ 72 w 21600"/>
                <a:gd name="T1" fmla="*/ 15 h 21600"/>
                <a:gd name="T2" fmla="*/ 20 w 21600"/>
                <a:gd name="T3" fmla="*/ 72 h 21600"/>
                <a:gd name="T4" fmla="*/ 72 w 21600"/>
                <a:gd name="T5" fmla="*/ 144 h 21600"/>
                <a:gd name="T6" fmla="*/ 124 w 21600"/>
                <a:gd name="T7" fmla="*/ 72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100 w 21600"/>
                <a:gd name="T13" fmla="*/ 2250 h 21600"/>
                <a:gd name="T14" fmla="*/ 16500 w 21600"/>
                <a:gd name="T15" fmla="*/ 1365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64" name="AutoShape 75">
              <a:extLst>
                <a:ext uri="{FF2B5EF4-FFF2-40B4-BE49-F238E27FC236}">
                  <a16:creationId xmlns:a16="http://schemas.microsoft.com/office/drawing/2014/main" id="{57E4FA6D-4C95-F838-5A20-5716666813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3024"/>
              <a:ext cx="144" cy="144"/>
            </a:xfrm>
            <a:custGeom>
              <a:avLst/>
              <a:gdLst>
                <a:gd name="T0" fmla="*/ 72 w 21600"/>
                <a:gd name="T1" fmla="*/ 15 h 21600"/>
                <a:gd name="T2" fmla="*/ 20 w 21600"/>
                <a:gd name="T3" fmla="*/ 72 h 21600"/>
                <a:gd name="T4" fmla="*/ 72 w 21600"/>
                <a:gd name="T5" fmla="*/ 144 h 21600"/>
                <a:gd name="T6" fmla="*/ 124 w 21600"/>
                <a:gd name="T7" fmla="*/ 72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100 w 21600"/>
                <a:gd name="T13" fmla="*/ 2250 h 21600"/>
                <a:gd name="T14" fmla="*/ 16500 w 21600"/>
                <a:gd name="T15" fmla="*/ 1365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65" name="AutoShape 76">
              <a:extLst>
                <a:ext uri="{FF2B5EF4-FFF2-40B4-BE49-F238E27FC236}">
                  <a16:creationId xmlns:a16="http://schemas.microsoft.com/office/drawing/2014/main" id="{3255F7E6-0314-EA43-4F12-D6EC25DAE8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2640"/>
              <a:ext cx="144" cy="144"/>
            </a:xfrm>
            <a:custGeom>
              <a:avLst/>
              <a:gdLst>
                <a:gd name="T0" fmla="*/ 72 w 21600"/>
                <a:gd name="T1" fmla="*/ 15 h 21600"/>
                <a:gd name="T2" fmla="*/ 20 w 21600"/>
                <a:gd name="T3" fmla="*/ 72 h 21600"/>
                <a:gd name="T4" fmla="*/ 72 w 21600"/>
                <a:gd name="T5" fmla="*/ 144 h 21600"/>
                <a:gd name="T6" fmla="*/ 124 w 21600"/>
                <a:gd name="T7" fmla="*/ 72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100 w 21600"/>
                <a:gd name="T13" fmla="*/ 2250 h 21600"/>
                <a:gd name="T14" fmla="*/ 16500 w 21600"/>
                <a:gd name="T15" fmla="*/ 1365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66" name="AutoShape 77">
              <a:extLst>
                <a:ext uri="{FF2B5EF4-FFF2-40B4-BE49-F238E27FC236}">
                  <a16:creationId xmlns:a16="http://schemas.microsoft.com/office/drawing/2014/main" id="{830EB979-5557-475A-E4EF-254B0E4EE1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2448"/>
              <a:ext cx="144" cy="144"/>
            </a:xfrm>
            <a:custGeom>
              <a:avLst/>
              <a:gdLst>
                <a:gd name="T0" fmla="*/ 72 w 21600"/>
                <a:gd name="T1" fmla="*/ 15 h 21600"/>
                <a:gd name="T2" fmla="*/ 20 w 21600"/>
                <a:gd name="T3" fmla="*/ 72 h 21600"/>
                <a:gd name="T4" fmla="*/ 72 w 21600"/>
                <a:gd name="T5" fmla="*/ 144 h 21600"/>
                <a:gd name="T6" fmla="*/ 124 w 21600"/>
                <a:gd name="T7" fmla="*/ 72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100 w 21600"/>
                <a:gd name="T13" fmla="*/ 2250 h 21600"/>
                <a:gd name="T14" fmla="*/ 16500 w 21600"/>
                <a:gd name="T15" fmla="*/ 1365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67" name="AutoShape 78">
              <a:extLst>
                <a:ext uri="{FF2B5EF4-FFF2-40B4-BE49-F238E27FC236}">
                  <a16:creationId xmlns:a16="http://schemas.microsoft.com/office/drawing/2014/main" id="{BB71C0AA-2ED2-6A2E-BA4F-1281FDB514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2784"/>
              <a:ext cx="144" cy="144"/>
            </a:xfrm>
            <a:custGeom>
              <a:avLst/>
              <a:gdLst>
                <a:gd name="T0" fmla="*/ 72 w 21600"/>
                <a:gd name="T1" fmla="*/ 15 h 21600"/>
                <a:gd name="T2" fmla="*/ 20 w 21600"/>
                <a:gd name="T3" fmla="*/ 72 h 21600"/>
                <a:gd name="T4" fmla="*/ 72 w 21600"/>
                <a:gd name="T5" fmla="*/ 144 h 21600"/>
                <a:gd name="T6" fmla="*/ 124 w 21600"/>
                <a:gd name="T7" fmla="*/ 72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100 w 21600"/>
                <a:gd name="T13" fmla="*/ 2250 h 21600"/>
                <a:gd name="T14" fmla="*/ 16500 w 21600"/>
                <a:gd name="T15" fmla="*/ 1365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68" name="AutoShape 79">
              <a:extLst>
                <a:ext uri="{FF2B5EF4-FFF2-40B4-BE49-F238E27FC236}">
                  <a16:creationId xmlns:a16="http://schemas.microsoft.com/office/drawing/2014/main" id="{D47FFCE2-1CA8-FACF-E995-C2D19CE6B8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2496"/>
              <a:ext cx="144" cy="144"/>
            </a:xfrm>
            <a:custGeom>
              <a:avLst/>
              <a:gdLst>
                <a:gd name="T0" fmla="*/ 72 w 21600"/>
                <a:gd name="T1" fmla="*/ 15 h 21600"/>
                <a:gd name="T2" fmla="*/ 20 w 21600"/>
                <a:gd name="T3" fmla="*/ 72 h 21600"/>
                <a:gd name="T4" fmla="*/ 72 w 21600"/>
                <a:gd name="T5" fmla="*/ 144 h 21600"/>
                <a:gd name="T6" fmla="*/ 124 w 21600"/>
                <a:gd name="T7" fmla="*/ 72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100 w 21600"/>
                <a:gd name="T13" fmla="*/ 2250 h 21600"/>
                <a:gd name="T14" fmla="*/ 16500 w 21600"/>
                <a:gd name="T15" fmla="*/ 1365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69" name="AutoShape 80">
              <a:extLst>
                <a:ext uri="{FF2B5EF4-FFF2-40B4-BE49-F238E27FC236}">
                  <a16:creationId xmlns:a16="http://schemas.microsoft.com/office/drawing/2014/main" id="{C50250BD-634E-D51E-CF1F-974A632C5E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2208"/>
              <a:ext cx="144" cy="144"/>
            </a:xfrm>
            <a:custGeom>
              <a:avLst/>
              <a:gdLst>
                <a:gd name="T0" fmla="*/ 72 w 21600"/>
                <a:gd name="T1" fmla="*/ 15 h 21600"/>
                <a:gd name="T2" fmla="*/ 20 w 21600"/>
                <a:gd name="T3" fmla="*/ 72 h 21600"/>
                <a:gd name="T4" fmla="*/ 72 w 21600"/>
                <a:gd name="T5" fmla="*/ 144 h 21600"/>
                <a:gd name="T6" fmla="*/ 124 w 21600"/>
                <a:gd name="T7" fmla="*/ 72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100 w 21600"/>
                <a:gd name="T13" fmla="*/ 2250 h 21600"/>
                <a:gd name="T14" fmla="*/ 16500 w 21600"/>
                <a:gd name="T15" fmla="*/ 1365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70" name="AutoShape 81">
              <a:extLst>
                <a:ext uri="{FF2B5EF4-FFF2-40B4-BE49-F238E27FC236}">
                  <a16:creationId xmlns:a16="http://schemas.microsoft.com/office/drawing/2014/main" id="{23BCC898-4C21-F718-AD74-3F2D189678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0" y="2352"/>
              <a:ext cx="144" cy="144"/>
            </a:xfrm>
            <a:custGeom>
              <a:avLst/>
              <a:gdLst>
                <a:gd name="T0" fmla="*/ 72 w 21600"/>
                <a:gd name="T1" fmla="*/ 15 h 21600"/>
                <a:gd name="T2" fmla="*/ 20 w 21600"/>
                <a:gd name="T3" fmla="*/ 72 h 21600"/>
                <a:gd name="T4" fmla="*/ 72 w 21600"/>
                <a:gd name="T5" fmla="*/ 144 h 21600"/>
                <a:gd name="T6" fmla="*/ 124 w 21600"/>
                <a:gd name="T7" fmla="*/ 72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100 w 21600"/>
                <a:gd name="T13" fmla="*/ 2250 h 21600"/>
                <a:gd name="T14" fmla="*/ 16500 w 21600"/>
                <a:gd name="T15" fmla="*/ 1365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71" name="AutoShape 82">
              <a:extLst>
                <a:ext uri="{FF2B5EF4-FFF2-40B4-BE49-F238E27FC236}">
                  <a16:creationId xmlns:a16="http://schemas.microsoft.com/office/drawing/2014/main" id="{D36A2BF3-4318-0A74-9E8E-D04922F6B8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8" y="2544"/>
              <a:ext cx="144" cy="144"/>
            </a:xfrm>
            <a:custGeom>
              <a:avLst/>
              <a:gdLst>
                <a:gd name="T0" fmla="*/ 72 w 21600"/>
                <a:gd name="T1" fmla="*/ 15 h 21600"/>
                <a:gd name="T2" fmla="*/ 20 w 21600"/>
                <a:gd name="T3" fmla="*/ 72 h 21600"/>
                <a:gd name="T4" fmla="*/ 72 w 21600"/>
                <a:gd name="T5" fmla="*/ 144 h 21600"/>
                <a:gd name="T6" fmla="*/ 124 w 21600"/>
                <a:gd name="T7" fmla="*/ 72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100 w 21600"/>
                <a:gd name="T13" fmla="*/ 2250 h 21600"/>
                <a:gd name="T14" fmla="*/ 16500 w 21600"/>
                <a:gd name="T15" fmla="*/ 1365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sp>
        <p:nvSpPr>
          <p:cNvPr id="103" name="Slide Number Placeholder 4">
            <a:extLst>
              <a:ext uri="{FF2B5EF4-FFF2-40B4-BE49-F238E27FC236}">
                <a16:creationId xmlns:a16="http://schemas.microsoft.com/office/drawing/2014/main" id="{984B68BA-D785-943F-BCC0-1FD59C5E7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79647-1C19-A844-996F-2219967CFDC5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34498" name="Rectangle 2">
            <a:extLst>
              <a:ext uri="{FF2B5EF4-FFF2-40B4-BE49-F238E27FC236}">
                <a16:creationId xmlns:a16="http://schemas.microsoft.com/office/drawing/2014/main" id="{AFF63270-26E3-B5BA-A581-04EF3EC1EB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7724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>
                <a:ea typeface="宋体" charset="0"/>
                <a:cs typeface="宋体" charset="0"/>
              </a:rPr>
              <a:t>Export Routes </a:t>
            </a:r>
          </a:p>
        </p:txBody>
      </p:sp>
      <p:sp>
        <p:nvSpPr>
          <p:cNvPr id="234499" name="Rectangle 3">
            <a:extLst>
              <a:ext uri="{FF2B5EF4-FFF2-40B4-BE49-F238E27FC236}">
                <a16:creationId xmlns:a16="http://schemas.microsoft.com/office/drawing/2014/main" id="{42BD9A7C-241D-6DDA-7273-B8779FAA31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3810000"/>
            <a:ext cx="3810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234536" name="AutoShape 40">
            <a:extLst>
              <a:ext uri="{FF2B5EF4-FFF2-40B4-BE49-F238E27FC236}">
                <a16:creationId xmlns:a16="http://schemas.microsoft.com/office/drawing/2014/main" id="{2AB02DD5-0B78-E231-B213-32DD4FEB4C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3505200"/>
            <a:ext cx="838200" cy="11430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57150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To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peer</a:t>
            </a:r>
          </a:p>
        </p:txBody>
      </p:sp>
      <p:sp>
        <p:nvSpPr>
          <p:cNvPr id="234542" name="AutoShape 46">
            <a:extLst>
              <a:ext uri="{FF2B5EF4-FFF2-40B4-BE49-F238E27FC236}">
                <a16:creationId xmlns:a16="http://schemas.microsoft.com/office/drawing/2014/main" id="{A9A5D97E-F2B5-A689-D07A-0F35AE012364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447800" y="3505200"/>
            <a:ext cx="838200" cy="11430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57150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To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peer</a:t>
            </a:r>
          </a:p>
        </p:txBody>
      </p:sp>
      <p:sp>
        <p:nvSpPr>
          <p:cNvPr id="234545" name="AutoShape 49">
            <a:extLst>
              <a:ext uri="{FF2B5EF4-FFF2-40B4-BE49-F238E27FC236}">
                <a16:creationId xmlns:a16="http://schemas.microsoft.com/office/drawing/2014/main" id="{4A91F14B-B975-2D42-F0DE-521740F30C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5029200"/>
            <a:ext cx="1905000" cy="6858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57150">
            <a:solidFill>
              <a:srgbClr val="FF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To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customer</a:t>
            </a:r>
          </a:p>
        </p:txBody>
      </p:sp>
      <p:sp>
        <p:nvSpPr>
          <p:cNvPr id="234551" name="AutoShape 55">
            <a:extLst>
              <a:ext uri="{FF2B5EF4-FFF2-40B4-BE49-F238E27FC236}">
                <a16:creationId xmlns:a16="http://schemas.microsoft.com/office/drawing/2014/main" id="{FA66909F-2ABD-893D-10E6-19D786F630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5029200"/>
            <a:ext cx="1981200" cy="6858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57150">
            <a:solidFill>
              <a:srgbClr val="FF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To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customer</a:t>
            </a:r>
          </a:p>
        </p:txBody>
      </p:sp>
      <p:sp>
        <p:nvSpPr>
          <p:cNvPr id="234553" name="AutoShape 57">
            <a:extLst>
              <a:ext uri="{FF2B5EF4-FFF2-40B4-BE49-F238E27FC236}">
                <a16:creationId xmlns:a16="http://schemas.microsoft.com/office/drawing/2014/main" id="{FACFBC10-657A-8E97-81C5-6E160B428E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2590800"/>
            <a:ext cx="2209800" cy="533400"/>
          </a:xfrm>
          <a:prstGeom prst="up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5715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To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provider</a:t>
            </a:r>
          </a:p>
        </p:txBody>
      </p:sp>
      <p:sp>
        <p:nvSpPr>
          <p:cNvPr id="234561" name="AutoShape 65">
            <a:extLst>
              <a:ext uri="{FF2B5EF4-FFF2-40B4-BE49-F238E27FC236}">
                <a16:creationId xmlns:a16="http://schemas.microsoft.com/office/drawing/2014/main" id="{C18AD9FF-1F36-20F4-AC00-159B612EE9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2590800"/>
            <a:ext cx="2209800" cy="533400"/>
          </a:xfrm>
          <a:prstGeom prst="up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5715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From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provider</a:t>
            </a:r>
          </a:p>
        </p:txBody>
      </p:sp>
      <p:sp>
        <p:nvSpPr>
          <p:cNvPr id="234566" name="Text Box 70">
            <a:extLst>
              <a:ext uri="{FF2B5EF4-FFF2-40B4-BE49-F238E27FC236}">
                <a16:creationId xmlns:a16="http://schemas.microsoft.com/office/drawing/2014/main" id="{CE274833-DC4F-5438-03DC-02FCB32A46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295400"/>
            <a:ext cx="17510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provider route</a:t>
            </a:r>
          </a:p>
        </p:txBody>
      </p:sp>
      <p:sp>
        <p:nvSpPr>
          <p:cNvPr id="234567" name="AutoShape 71">
            <a:extLst>
              <a:ext uri="{FF2B5EF4-FFF2-40B4-BE49-F238E27FC236}">
                <a16:creationId xmlns:a16="http://schemas.microsoft.com/office/drawing/2014/main" id="{FDA55846-5E7A-52CC-5E2B-B0B36F3AB3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1371600"/>
            <a:ext cx="228600" cy="228600"/>
          </a:xfrm>
          <a:prstGeom prst="smileyFace">
            <a:avLst>
              <a:gd name="adj" fmla="val 4653"/>
            </a:avLst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234568" name="Text Box 72">
            <a:extLst>
              <a:ext uri="{FF2B5EF4-FFF2-40B4-BE49-F238E27FC236}">
                <a16:creationId xmlns:a16="http://schemas.microsoft.com/office/drawing/2014/main" id="{F0FAE207-9A3A-E2F7-C783-3917C682C3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1295400"/>
            <a:ext cx="18859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customer route</a:t>
            </a:r>
          </a:p>
        </p:txBody>
      </p:sp>
      <p:sp>
        <p:nvSpPr>
          <p:cNvPr id="234569" name="AutoShape 73">
            <a:extLst>
              <a:ext uri="{FF2B5EF4-FFF2-40B4-BE49-F238E27FC236}">
                <a16:creationId xmlns:a16="http://schemas.microsoft.com/office/drawing/2014/main" id="{2CCC6465-785D-4CAC-A4A1-B6330583AD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1371600"/>
            <a:ext cx="228600" cy="228600"/>
          </a:xfrm>
          <a:prstGeom prst="plus">
            <a:avLst>
              <a:gd name="adj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234570" name="Text Box 74">
            <a:extLst>
              <a:ext uri="{FF2B5EF4-FFF2-40B4-BE49-F238E27FC236}">
                <a16:creationId xmlns:a16="http://schemas.microsoft.com/office/drawing/2014/main" id="{08F0B3DE-045E-7111-6A2F-A9BC316B0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1295400"/>
            <a:ext cx="1333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peer route</a:t>
            </a:r>
          </a:p>
        </p:txBody>
      </p:sp>
      <p:sp>
        <p:nvSpPr>
          <p:cNvPr id="234571" name="AutoShape 75">
            <a:extLst>
              <a:ext uri="{FF2B5EF4-FFF2-40B4-BE49-F238E27FC236}">
                <a16:creationId xmlns:a16="http://schemas.microsoft.com/office/drawing/2014/main" id="{F016AB43-F558-218E-0996-A4454F4F2A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371600"/>
            <a:ext cx="228600" cy="2286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234572" name="Text Box 76">
            <a:extLst>
              <a:ext uri="{FF2B5EF4-FFF2-40B4-BE49-F238E27FC236}">
                <a16:creationId xmlns:a16="http://schemas.microsoft.com/office/drawing/2014/main" id="{DD3DE421-FA1A-1967-5B11-EF73120370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1295400"/>
            <a:ext cx="12096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ISP route</a:t>
            </a:r>
          </a:p>
        </p:txBody>
      </p:sp>
      <p:sp>
        <p:nvSpPr>
          <p:cNvPr id="234573" name="AutoShape 77">
            <a:extLst>
              <a:ext uri="{FF2B5EF4-FFF2-40B4-BE49-F238E27FC236}">
                <a16:creationId xmlns:a16="http://schemas.microsoft.com/office/drawing/2014/main" id="{062F185B-5065-ACF7-87EB-1FA2A9EBD4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1371600"/>
            <a:ext cx="228600" cy="228600"/>
          </a:xfrm>
          <a:custGeom>
            <a:avLst/>
            <a:gdLst>
              <a:gd name="T0" fmla="*/ 114935 w 21600"/>
              <a:gd name="T1" fmla="*/ 23146 h 21600"/>
              <a:gd name="T2" fmla="*/ 30988 w 21600"/>
              <a:gd name="T3" fmla="*/ 114300 h 21600"/>
              <a:gd name="T4" fmla="*/ 114935 w 21600"/>
              <a:gd name="T5" fmla="*/ 228600 h 21600"/>
              <a:gd name="T6" fmla="*/ 197612 w 21600"/>
              <a:gd name="T7" fmla="*/ 1143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49213" name="Group 106">
            <a:extLst>
              <a:ext uri="{FF2B5EF4-FFF2-40B4-BE49-F238E27FC236}">
                <a16:creationId xmlns:a16="http://schemas.microsoft.com/office/drawing/2014/main" id="{B5C89CE0-7275-0797-018B-10C05005D753}"/>
              </a:ext>
            </a:extLst>
          </p:cNvPr>
          <p:cNvGrpSpPr>
            <a:grpSpLocks/>
          </p:cNvGrpSpPr>
          <p:nvPr/>
        </p:nvGrpSpPr>
        <p:grpSpPr bwMode="auto">
          <a:xfrm>
            <a:off x="7162800" y="5029200"/>
            <a:ext cx="1524000" cy="1524000"/>
            <a:chOff x="4512" y="3168"/>
            <a:chExt cx="960" cy="960"/>
          </a:xfrm>
        </p:grpSpPr>
        <p:sp>
          <p:nvSpPr>
            <p:cNvPr id="234596" name="Rectangle 100">
              <a:extLst>
                <a:ext uri="{FF2B5EF4-FFF2-40B4-BE49-F238E27FC236}">
                  <a16:creationId xmlns:a16="http://schemas.microsoft.com/office/drawing/2014/main" id="{8D7A79ED-E300-AEE0-3AF1-5E4AA40C70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3168"/>
              <a:ext cx="960" cy="96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endParaRPr>
            </a:p>
          </p:txBody>
        </p:sp>
        <p:sp>
          <p:nvSpPr>
            <p:cNvPr id="234598" name="Text Box 102">
              <a:extLst>
                <a:ext uri="{FF2B5EF4-FFF2-40B4-BE49-F238E27FC236}">
                  <a16:creationId xmlns:a16="http://schemas.microsoft.com/office/drawing/2014/main" id="{A096CD4F-7C01-C1A7-2C51-5C26A84118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56" y="3456"/>
              <a:ext cx="542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宋体" charset="0"/>
                  <a:cs typeface="宋体" charset="0"/>
                </a:rPr>
                <a:t>filters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宋体" charset="0"/>
                  <a:cs typeface="宋体" charset="0"/>
                </a:rPr>
                <a:t>block </a:t>
              </a:r>
            </a:p>
          </p:txBody>
        </p:sp>
        <p:sp>
          <p:nvSpPr>
            <p:cNvPr id="234599" name="Freeform 103">
              <a:extLst>
                <a:ext uri="{FF2B5EF4-FFF2-40B4-BE49-F238E27FC236}">
                  <a16:creationId xmlns:a16="http://schemas.microsoft.com/office/drawing/2014/main" id="{EAAB0672-2CE0-0136-8C92-27449B5358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8" y="3216"/>
              <a:ext cx="681" cy="183"/>
            </a:xfrm>
            <a:custGeom>
              <a:avLst/>
              <a:gdLst>
                <a:gd name="T0" fmla="*/ 0 w 681"/>
                <a:gd name="T1" fmla="*/ 88 h 183"/>
                <a:gd name="T2" fmla="*/ 79 w 681"/>
                <a:gd name="T3" fmla="*/ 18 h 183"/>
                <a:gd name="T4" fmla="*/ 96 w 681"/>
                <a:gd name="T5" fmla="*/ 44 h 183"/>
                <a:gd name="T6" fmla="*/ 105 w 681"/>
                <a:gd name="T7" fmla="*/ 105 h 183"/>
                <a:gd name="T8" fmla="*/ 140 w 681"/>
                <a:gd name="T9" fmla="*/ 96 h 183"/>
                <a:gd name="T10" fmla="*/ 148 w 681"/>
                <a:gd name="T11" fmla="*/ 70 h 183"/>
                <a:gd name="T12" fmla="*/ 157 w 681"/>
                <a:gd name="T13" fmla="*/ 35 h 183"/>
                <a:gd name="T14" fmla="*/ 183 w 681"/>
                <a:gd name="T15" fmla="*/ 53 h 183"/>
                <a:gd name="T16" fmla="*/ 236 w 681"/>
                <a:gd name="T17" fmla="*/ 131 h 183"/>
                <a:gd name="T18" fmla="*/ 279 w 681"/>
                <a:gd name="T19" fmla="*/ 27 h 183"/>
                <a:gd name="T20" fmla="*/ 332 w 681"/>
                <a:gd name="T21" fmla="*/ 149 h 183"/>
                <a:gd name="T22" fmla="*/ 401 w 681"/>
                <a:gd name="T23" fmla="*/ 79 h 183"/>
                <a:gd name="T24" fmla="*/ 419 w 681"/>
                <a:gd name="T25" fmla="*/ 114 h 183"/>
                <a:gd name="T26" fmla="*/ 436 w 681"/>
                <a:gd name="T27" fmla="*/ 140 h 183"/>
                <a:gd name="T28" fmla="*/ 445 w 681"/>
                <a:gd name="T29" fmla="*/ 114 h 183"/>
                <a:gd name="T30" fmla="*/ 480 w 681"/>
                <a:gd name="T31" fmla="*/ 61 h 183"/>
                <a:gd name="T32" fmla="*/ 489 w 681"/>
                <a:gd name="T33" fmla="*/ 166 h 183"/>
                <a:gd name="T34" fmla="*/ 550 w 681"/>
                <a:gd name="T35" fmla="*/ 70 h 183"/>
                <a:gd name="T36" fmla="*/ 559 w 681"/>
                <a:gd name="T37" fmla="*/ 96 h 183"/>
                <a:gd name="T38" fmla="*/ 567 w 681"/>
                <a:gd name="T39" fmla="*/ 123 h 183"/>
                <a:gd name="T40" fmla="*/ 585 w 681"/>
                <a:gd name="T41" fmla="*/ 96 h 183"/>
                <a:gd name="T42" fmla="*/ 611 w 681"/>
                <a:gd name="T43" fmla="*/ 61 h 183"/>
                <a:gd name="T44" fmla="*/ 620 w 681"/>
                <a:gd name="T45" fmla="*/ 114 h 183"/>
                <a:gd name="T46" fmla="*/ 646 w 681"/>
                <a:gd name="T47" fmla="*/ 61 h 183"/>
                <a:gd name="T48" fmla="*/ 672 w 681"/>
                <a:gd name="T49" fmla="*/ 27 h 183"/>
                <a:gd name="T50" fmla="*/ 681 w 681"/>
                <a:gd name="T51" fmla="*/ 0 h 18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681" h="183">
                  <a:moveTo>
                    <a:pt x="0" y="88"/>
                  </a:moveTo>
                  <a:cubicBezTo>
                    <a:pt x="54" y="34"/>
                    <a:pt x="27" y="56"/>
                    <a:pt x="79" y="18"/>
                  </a:cubicBezTo>
                  <a:cubicBezTo>
                    <a:pt x="85" y="27"/>
                    <a:pt x="93" y="34"/>
                    <a:pt x="96" y="44"/>
                  </a:cubicBezTo>
                  <a:cubicBezTo>
                    <a:pt x="102" y="64"/>
                    <a:pt x="92" y="89"/>
                    <a:pt x="105" y="105"/>
                  </a:cubicBezTo>
                  <a:cubicBezTo>
                    <a:pt x="113" y="114"/>
                    <a:pt x="128" y="99"/>
                    <a:pt x="140" y="96"/>
                  </a:cubicBezTo>
                  <a:cubicBezTo>
                    <a:pt x="143" y="87"/>
                    <a:pt x="146" y="79"/>
                    <a:pt x="148" y="70"/>
                  </a:cubicBezTo>
                  <a:cubicBezTo>
                    <a:pt x="151" y="58"/>
                    <a:pt x="146" y="40"/>
                    <a:pt x="157" y="35"/>
                  </a:cubicBezTo>
                  <a:cubicBezTo>
                    <a:pt x="166" y="30"/>
                    <a:pt x="174" y="47"/>
                    <a:pt x="183" y="53"/>
                  </a:cubicBezTo>
                  <a:cubicBezTo>
                    <a:pt x="194" y="107"/>
                    <a:pt x="181" y="118"/>
                    <a:pt x="236" y="131"/>
                  </a:cubicBezTo>
                  <a:cubicBezTo>
                    <a:pt x="273" y="94"/>
                    <a:pt x="265" y="74"/>
                    <a:pt x="279" y="27"/>
                  </a:cubicBezTo>
                  <a:cubicBezTo>
                    <a:pt x="313" y="61"/>
                    <a:pt x="320" y="103"/>
                    <a:pt x="332" y="149"/>
                  </a:cubicBezTo>
                  <a:cubicBezTo>
                    <a:pt x="362" y="129"/>
                    <a:pt x="381" y="109"/>
                    <a:pt x="401" y="79"/>
                  </a:cubicBezTo>
                  <a:cubicBezTo>
                    <a:pt x="407" y="91"/>
                    <a:pt x="412" y="103"/>
                    <a:pt x="419" y="114"/>
                  </a:cubicBezTo>
                  <a:cubicBezTo>
                    <a:pt x="424" y="123"/>
                    <a:pt x="426" y="140"/>
                    <a:pt x="436" y="140"/>
                  </a:cubicBezTo>
                  <a:cubicBezTo>
                    <a:pt x="445" y="140"/>
                    <a:pt x="441" y="122"/>
                    <a:pt x="445" y="114"/>
                  </a:cubicBezTo>
                  <a:cubicBezTo>
                    <a:pt x="455" y="96"/>
                    <a:pt x="480" y="61"/>
                    <a:pt x="480" y="61"/>
                  </a:cubicBezTo>
                  <a:cubicBezTo>
                    <a:pt x="483" y="96"/>
                    <a:pt x="469" y="137"/>
                    <a:pt x="489" y="166"/>
                  </a:cubicBezTo>
                  <a:cubicBezTo>
                    <a:pt x="501" y="183"/>
                    <a:pt x="547" y="78"/>
                    <a:pt x="550" y="70"/>
                  </a:cubicBezTo>
                  <a:cubicBezTo>
                    <a:pt x="553" y="79"/>
                    <a:pt x="556" y="87"/>
                    <a:pt x="559" y="96"/>
                  </a:cubicBezTo>
                  <a:cubicBezTo>
                    <a:pt x="562" y="105"/>
                    <a:pt x="558" y="123"/>
                    <a:pt x="567" y="123"/>
                  </a:cubicBezTo>
                  <a:cubicBezTo>
                    <a:pt x="578" y="123"/>
                    <a:pt x="579" y="105"/>
                    <a:pt x="585" y="96"/>
                  </a:cubicBezTo>
                  <a:cubicBezTo>
                    <a:pt x="593" y="84"/>
                    <a:pt x="602" y="73"/>
                    <a:pt x="611" y="61"/>
                  </a:cubicBezTo>
                  <a:cubicBezTo>
                    <a:pt x="614" y="79"/>
                    <a:pt x="602" y="114"/>
                    <a:pt x="620" y="114"/>
                  </a:cubicBezTo>
                  <a:cubicBezTo>
                    <a:pt x="640" y="114"/>
                    <a:pt x="636" y="78"/>
                    <a:pt x="646" y="61"/>
                  </a:cubicBezTo>
                  <a:cubicBezTo>
                    <a:pt x="653" y="49"/>
                    <a:pt x="663" y="38"/>
                    <a:pt x="672" y="27"/>
                  </a:cubicBezTo>
                  <a:cubicBezTo>
                    <a:pt x="675" y="18"/>
                    <a:pt x="681" y="0"/>
                    <a:pt x="681" y="0"/>
                  </a:cubicBezTo>
                </a:path>
              </a:pathLst>
            </a:custGeom>
            <a:noFill/>
            <a:ln w="762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234600" name="AutoShape 104">
              <a:extLst>
                <a:ext uri="{FF2B5EF4-FFF2-40B4-BE49-F238E27FC236}">
                  <a16:creationId xmlns:a16="http://schemas.microsoft.com/office/drawing/2014/main" id="{B843B750-A459-3B85-A08C-D7854AA02C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4" y="3888"/>
              <a:ext cx="144" cy="144"/>
            </a:xfrm>
            <a:prstGeom prst="diamond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234601" name="AutoShape 105">
              <a:extLst>
                <a:ext uri="{FF2B5EF4-FFF2-40B4-BE49-F238E27FC236}">
                  <a16:creationId xmlns:a16="http://schemas.microsoft.com/office/drawing/2014/main" id="{B7947AD0-7170-E28B-7EB9-A0533A209A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888"/>
              <a:ext cx="144" cy="144"/>
            </a:xfrm>
            <a:prstGeom prst="plus">
              <a:avLst>
                <a:gd name="adj" fmla="val 25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8" name="AutoShape 41">
            <a:extLst>
              <a:ext uri="{FF2B5EF4-FFF2-40B4-BE49-F238E27FC236}">
                <a16:creationId xmlns:a16="http://schemas.microsoft.com/office/drawing/2014/main" id="{83812536-09D9-6F99-5E23-69A95AF4D4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5867400"/>
            <a:ext cx="228600" cy="228600"/>
          </a:xfrm>
          <a:prstGeom prst="plus">
            <a:avLst>
              <a:gd name="adj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9" name="AutoShape 42">
            <a:extLst>
              <a:ext uri="{FF2B5EF4-FFF2-40B4-BE49-F238E27FC236}">
                <a16:creationId xmlns:a16="http://schemas.microsoft.com/office/drawing/2014/main" id="{6C3BC191-BDDA-BE0C-5457-3A7BB8A9CA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6324600"/>
            <a:ext cx="228600" cy="228600"/>
          </a:xfrm>
          <a:prstGeom prst="plus">
            <a:avLst>
              <a:gd name="adj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10" name="AutoShape 44">
            <a:extLst>
              <a:ext uri="{FF2B5EF4-FFF2-40B4-BE49-F238E27FC236}">
                <a16:creationId xmlns:a16="http://schemas.microsoft.com/office/drawing/2014/main" id="{816E6030-24BE-B9F7-3793-BB7E5CF651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6324600"/>
            <a:ext cx="228600" cy="228600"/>
          </a:xfrm>
          <a:prstGeom prst="plus">
            <a:avLst>
              <a:gd name="adj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11" name="AutoShape 47">
            <a:extLst>
              <a:ext uri="{FF2B5EF4-FFF2-40B4-BE49-F238E27FC236}">
                <a16:creationId xmlns:a16="http://schemas.microsoft.com/office/drawing/2014/main" id="{087F164A-9311-E0DB-97F5-F8EE516420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6096000"/>
            <a:ext cx="228600" cy="228600"/>
          </a:xfrm>
          <a:prstGeom prst="plus">
            <a:avLst>
              <a:gd name="adj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12" name="AutoShape 48">
            <a:extLst>
              <a:ext uri="{FF2B5EF4-FFF2-40B4-BE49-F238E27FC236}">
                <a16:creationId xmlns:a16="http://schemas.microsoft.com/office/drawing/2014/main" id="{3A970D4C-7C59-D54B-01E4-751ADA27B5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6324600"/>
            <a:ext cx="228600" cy="228600"/>
          </a:xfrm>
          <a:prstGeom prst="plus">
            <a:avLst>
              <a:gd name="adj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13" name="AutoShape 50">
            <a:extLst>
              <a:ext uri="{FF2B5EF4-FFF2-40B4-BE49-F238E27FC236}">
                <a16:creationId xmlns:a16="http://schemas.microsoft.com/office/drawing/2014/main" id="{8943F73C-5A9B-3084-D188-201BC4CEF0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6019800"/>
            <a:ext cx="228600" cy="2286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14" name="AutoShape 51">
            <a:extLst>
              <a:ext uri="{FF2B5EF4-FFF2-40B4-BE49-F238E27FC236}">
                <a16:creationId xmlns:a16="http://schemas.microsoft.com/office/drawing/2014/main" id="{B31D5E52-EF97-5481-69EC-94B760913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5638800"/>
            <a:ext cx="228600" cy="2286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15" name="AutoShape 52">
            <a:extLst>
              <a:ext uri="{FF2B5EF4-FFF2-40B4-BE49-F238E27FC236}">
                <a16:creationId xmlns:a16="http://schemas.microsoft.com/office/drawing/2014/main" id="{5DB6E7D4-D849-DB05-3B4A-6D78FD3D20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5715000"/>
            <a:ext cx="228600" cy="2286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16" name="AutoShape 53">
            <a:extLst>
              <a:ext uri="{FF2B5EF4-FFF2-40B4-BE49-F238E27FC236}">
                <a16:creationId xmlns:a16="http://schemas.microsoft.com/office/drawing/2014/main" id="{3A4A51DC-46AE-6A32-A7F3-24046E87AD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5791200"/>
            <a:ext cx="228600" cy="2286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17" name="AutoShape 54">
            <a:extLst>
              <a:ext uri="{FF2B5EF4-FFF2-40B4-BE49-F238E27FC236}">
                <a16:creationId xmlns:a16="http://schemas.microsoft.com/office/drawing/2014/main" id="{80F9C231-3D9D-4B42-2D78-847AAFEA47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5791200"/>
            <a:ext cx="228600" cy="2286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18" name="AutoShape 56">
            <a:extLst>
              <a:ext uri="{FF2B5EF4-FFF2-40B4-BE49-F238E27FC236}">
                <a16:creationId xmlns:a16="http://schemas.microsoft.com/office/drawing/2014/main" id="{EA09C919-A7D8-060D-FE6D-881F06F755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6019800"/>
            <a:ext cx="228600" cy="2286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19" name="AutoShape 58">
            <a:extLst>
              <a:ext uri="{FF2B5EF4-FFF2-40B4-BE49-F238E27FC236}">
                <a16:creationId xmlns:a16="http://schemas.microsoft.com/office/drawing/2014/main" id="{D0246D45-66FA-E577-83CE-02936008C0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5715000"/>
            <a:ext cx="228600" cy="228600"/>
          </a:xfrm>
          <a:custGeom>
            <a:avLst/>
            <a:gdLst>
              <a:gd name="T0" fmla="*/ 114935 w 21600"/>
              <a:gd name="T1" fmla="*/ 23146 h 21600"/>
              <a:gd name="T2" fmla="*/ 30988 w 21600"/>
              <a:gd name="T3" fmla="*/ 114300 h 21600"/>
              <a:gd name="T4" fmla="*/ 114935 w 21600"/>
              <a:gd name="T5" fmla="*/ 228600 h 21600"/>
              <a:gd name="T6" fmla="*/ 197612 w 21600"/>
              <a:gd name="T7" fmla="*/ 1143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0" name="AutoShape 59">
            <a:extLst>
              <a:ext uri="{FF2B5EF4-FFF2-40B4-BE49-F238E27FC236}">
                <a16:creationId xmlns:a16="http://schemas.microsoft.com/office/drawing/2014/main" id="{ED74D9A7-E77E-9DC0-0AE4-D27309D39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5715000"/>
            <a:ext cx="228600" cy="228600"/>
          </a:xfrm>
          <a:custGeom>
            <a:avLst/>
            <a:gdLst>
              <a:gd name="T0" fmla="*/ 114935 w 21600"/>
              <a:gd name="T1" fmla="*/ 23146 h 21600"/>
              <a:gd name="T2" fmla="*/ 30988 w 21600"/>
              <a:gd name="T3" fmla="*/ 114300 h 21600"/>
              <a:gd name="T4" fmla="*/ 114935 w 21600"/>
              <a:gd name="T5" fmla="*/ 228600 h 21600"/>
              <a:gd name="T6" fmla="*/ 197612 w 21600"/>
              <a:gd name="T7" fmla="*/ 1143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1" name="AutoShape 60">
            <a:extLst>
              <a:ext uri="{FF2B5EF4-FFF2-40B4-BE49-F238E27FC236}">
                <a16:creationId xmlns:a16="http://schemas.microsoft.com/office/drawing/2014/main" id="{E9DB192B-20F1-E617-585A-48E9044F07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5867400"/>
            <a:ext cx="228600" cy="228600"/>
          </a:xfrm>
          <a:custGeom>
            <a:avLst/>
            <a:gdLst>
              <a:gd name="T0" fmla="*/ 114935 w 21600"/>
              <a:gd name="T1" fmla="*/ 23146 h 21600"/>
              <a:gd name="T2" fmla="*/ 30988 w 21600"/>
              <a:gd name="T3" fmla="*/ 114300 h 21600"/>
              <a:gd name="T4" fmla="*/ 114935 w 21600"/>
              <a:gd name="T5" fmla="*/ 228600 h 21600"/>
              <a:gd name="T6" fmla="*/ 197612 w 21600"/>
              <a:gd name="T7" fmla="*/ 1143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2" name="AutoShape 61">
            <a:extLst>
              <a:ext uri="{FF2B5EF4-FFF2-40B4-BE49-F238E27FC236}">
                <a16:creationId xmlns:a16="http://schemas.microsoft.com/office/drawing/2014/main" id="{7B04B9B1-1F1F-AB4F-F036-0E0582082E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6172200"/>
            <a:ext cx="228600" cy="228600"/>
          </a:xfrm>
          <a:custGeom>
            <a:avLst/>
            <a:gdLst>
              <a:gd name="T0" fmla="*/ 114935 w 21600"/>
              <a:gd name="T1" fmla="*/ 23146 h 21600"/>
              <a:gd name="T2" fmla="*/ 30988 w 21600"/>
              <a:gd name="T3" fmla="*/ 114300 h 21600"/>
              <a:gd name="T4" fmla="*/ 114935 w 21600"/>
              <a:gd name="T5" fmla="*/ 228600 h 21600"/>
              <a:gd name="T6" fmla="*/ 197612 w 21600"/>
              <a:gd name="T7" fmla="*/ 1143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3" name="AutoShape 62">
            <a:extLst>
              <a:ext uri="{FF2B5EF4-FFF2-40B4-BE49-F238E27FC236}">
                <a16:creationId xmlns:a16="http://schemas.microsoft.com/office/drawing/2014/main" id="{481172C5-97DA-D80C-1720-D9CE45F915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5791200"/>
            <a:ext cx="228600" cy="228600"/>
          </a:xfrm>
          <a:custGeom>
            <a:avLst/>
            <a:gdLst>
              <a:gd name="T0" fmla="*/ 114935 w 21600"/>
              <a:gd name="T1" fmla="*/ 23146 h 21600"/>
              <a:gd name="T2" fmla="*/ 30988 w 21600"/>
              <a:gd name="T3" fmla="*/ 114300 h 21600"/>
              <a:gd name="T4" fmla="*/ 114935 w 21600"/>
              <a:gd name="T5" fmla="*/ 228600 h 21600"/>
              <a:gd name="T6" fmla="*/ 197612 w 21600"/>
              <a:gd name="T7" fmla="*/ 1143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4" name="AutoShape 64">
            <a:extLst>
              <a:ext uri="{FF2B5EF4-FFF2-40B4-BE49-F238E27FC236}">
                <a16:creationId xmlns:a16="http://schemas.microsoft.com/office/drawing/2014/main" id="{0C547099-E03F-FD7D-02A2-77A4D3F584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6019800"/>
            <a:ext cx="228600" cy="228600"/>
          </a:xfrm>
          <a:custGeom>
            <a:avLst/>
            <a:gdLst>
              <a:gd name="T0" fmla="*/ 114935 w 21600"/>
              <a:gd name="T1" fmla="*/ 23146 h 21600"/>
              <a:gd name="T2" fmla="*/ 30988 w 21600"/>
              <a:gd name="T3" fmla="*/ 114300 h 21600"/>
              <a:gd name="T4" fmla="*/ 114935 w 21600"/>
              <a:gd name="T5" fmla="*/ 228600 h 21600"/>
              <a:gd name="T6" fmla="*/ 197612 w 21600"/>
              <a:gd name="T7" fmla="*/ 1143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5" name="AutoShape 78">
            <a:extLst>
              <a:ext uri="{FF2B5EF4-FFF2-40B4-BE49-F238E27FC236}">
                <a16:creationId xmlns:a16="http://schemas.microsoft.com/office/drawing/2014/main" id="{05C214F5-DBDC-F2A2-F92D-4C8A970937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5791200"/>
            <a:ext cx="228600" cy="2286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2" name="Freeform 96">
            <a:extLst>
              <a:ext uri="{FF2B5EF4-FFF2-40B4-BE49-F238E27FC236}">
                <a16:creationId xmlns:a16="http://schemas.microsoft.com/office/drawing/2014/main" id="{ED33E489-2A85-0A39-034C-7D1F6CD81B14}"/>
              </a:ext>
            </a:extLst>
          </p:cNvPr>
          <p:cNvSpPr>
            <a:spLocks/>
          </p:cNvSpPr>
          <p:nvPr/>
        </p:nvSpPr>
        <p:spPr bwMode="auto">
          <a:xfrm rot="-5400000">
            <a:off x="1814513" y="3900487"/>
            <a:ext cx="1081088" cy="290513"/>
          </a:xfrm>
          <a:custGeom>
            <a:avLst/>
            <a:gdLst>
              <a:gd name="T0" fmla="*/ 0 w 681"/>
              <a:gd name="T1" fmla="*/ 139700 h 183"/>
              <a:gd name="T2" fmla="*/ 125413 w 681"/>
              <a:gd name="T3" fmla="*/ 28575 h 183"/>
              <a:gd name="T4" fmla="*/ 152400 w 681"/>
              <a:gd name="T5" fmla="*/ 69850 h 183"/>
              <a:gd name="T6" fmla="*/ 166688 w 681"/>
              <a:gd name="T7" fmla="*/ 166688 h 183"/>
              <a:gd name="T8" fmla="*/ 222250 w 681"/>
              <a:gd name="T9" fmla="*/ 152400 h 183"/>
              <a:gd name="T10" fmla="*/ 234950 w 681"/>
              <a:gd name="T11" fmla="*/ 111125 h 183"/>
              <a:gd name="T12" fmla="*/ 249238 w 681"/>
              <a:gd name="T13" fmla="*/ 55563 h 183"/>
              <a:gd name="T14" fmla="*/ 290513 w 681"/>
              <a:gd name="T15" fmla="*/ 84138 h 183"/>
              <a:gd name="T16" fmla="*/ 374650 w 681"/>
              <a:gd name="T17" fmla="*/ 207963 h 183"/>
              <a:gd name="T18" fmla="*/ 442913 w 681"/>
              <a:gd name="T19" fmla="*/ 42863 h 183"/>
              <a:gd name="T20" fmla="*/ 527050 w 681"/>
              <a:gd name="T21" fmla="*/ 236538 h 183"/>
              <a:gd name="T22" fmla="*/ 636588 w 681"/>
              <a:gd name="T23" fmla="*/ 125413 h 183"/>
              <a:gd name="T24" fmla="*/ 665163 w 681"/>
              <a:gd name="T25" fmla="*/ 180975 h 183"/>
              <a:gd name="T26" fmla="*/ 692150 w 681"/>
              <a:gd name="T27" fmla="*/ 222250 h 183"/>
              <a:gd name="T28" fmla="*/ 706438 w 681"/>
              <a:gd name="T29" fmla="*/ 180975 h 183"/>
              <a:gd name="T30" fmla="*/ 762000 w 681"/>
              <a:gd name="T31" fmla="*/ 96838 h 183"/>
              <a:gd name="T32" fmla="*/ 776288 w 681"/>
              <a:gd name="T33" fmla="*/ 263525 h 183"/>
              <a:gd name="T34" fmla="*/ 873125 w 681"/>
              <a:gd name="T35" fmla="*/ 111125 h 183"/>
              <a:gd name="T36" fmla="*/ 887413 w 681"/>
              <a:gd name="T37" fmla="*/ 152400 h 183"/>
              <a:gd name="T38" fmla="*/ 900113 w 681"/>
              <a:gd name="T39" fmla="*/ 195263 h 183"/>
              <a:gd name="T40" fmla="*/ 928688 w 681"/>
              <a:gd name="T41" fmla="*/ 152400 h 183"/>
              <a:gd name="T42" fmla="*/ 969963 w 681"/>
              <a:gd name="T43" fmla="*/ 96838 h 183"/>
              <a:gd name="T44" fmla="*/ 984250 w 681"/>
              <a:gd name="T45" fmla="*/ 180975 h 183"/>
              <a:gd name="T46" fmla="*/ 1025525 w 681"/>
              <a:gd name="T47" fmla="*/ 96838 h 183"/>
              <a:gd name="T48" fmla="*/ 1066800 w 681"/>
              <a:gd name="T49" fmla="*/ 42863 h 183"/>
              <a:gd name="T50" fmla="*/ 1081088 w 681"/>
              <a:gd name="T51" fmla="*/ 0 h 183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681" h="183">
                <a:moveTo>
                  <a:pt x="0" y="88"/>
                </a:moveTo>
                <a:cubicBezTo>
                  <a:pt x="54" y="34"/>
                  <a:pt x="27" y="56"/>
                  <a:pt x="79" y="18"/>
                </a:cubicBezTo>
                <a:cubicBezTo>
                  <a:pt x="85" y="27"/>
                  <a:pt x="93" y="34"/>
                  <a:pt x="96" y="44"/>
                </a:cubicBezTo>
                <a:cubicBezTo>
                  <a:pt x="102" y="64"/>
                  <a:pt x="92" y="89"/>
                  <a:pt x="105" y="105"/>
                </a:cubicBezTo>
                <a:cubicBezTo>
                  <a:pt x="113" y="114"/>
                  <a:pt x="128" y="99"/>
                  <a:pt x="140" y="96"/>
                </a:cubicBezTo>
                <a:cubicBezTo>
                  <a:pt x="143" y="87"/>
                  <a:pt x="146" y="79"/>
                  <a:pt x="148" y="70"/>
                </a:cubicBezTo>
                <a:cubicBezTo>
                  <a:pt x="151" y="58"/>
                  <a:pt x="146" y="40"/>
                  <a:pt x="157" y="35"/>
                </a:cubicBezTo>
                <a:cubicBezTo>
                  <a:pt x="166" y="30"/>
                  <a:pt x="174" y="47"/>
                  <a:pt x="183" y="53"/>
                </a:cubicBezTo>
                <a:cubicBezTo>
                  <a:pt x="194" y="107"/>
                  <a:pt x="181" y="118"/>
                  <a:pt x="236" y="131"/>
                </a:cubicBezTo>
                <a:cubicBezTo>
                  <a:pt x="273" y="94"/>
                  <a:pt x="265" y="74"/>
                  <a:pt x="279" y="27"/>
                </a:cubicBezTo>
                <a:cubicBezTo>
                  <a:pt x="313" y="61"/>
                  <a:pt x="320" y="103"/>
                  <a:pt x="332" y="149"/>
                </a:cubicBezTo>
                <a:cubicBezTo>
                  <a:pt x="362" y="129"/>
                  <a:pt x="381" y="109"/>
                  <a:pt x="401" y="79"/>
                </a:cubicBezTo>
                <a:cubicBezTo>
                  <a:pt x="407" y="91"/>
                  <a:pt x="412" y="103"/>
                  <a:pt x="419" y="114"/>
                </a:cubicBezTo>
                <a:cubicBezTo>
                  <a:pt x="424" y="123"/>
                  <a:pt x="426" y="140"/>
                  <a:pt x="436" y="140"/>
                </a:cubicBezTo>
                <a:cubicBezTo>
                  <a:pt x="445" y="140"/>
                  <a:pt x="441" y="122"/>
                  <a:pt x="445" y="114"/>
                </a:cubicBezTo>
                <a:cubicBezTo>
                  <a:pt x="455" y="96"/>
                  <a:pt x="480" y="61"/>
                  <a:pt x="480" y="61"/>
                </a:cubicBezTo>
                <a:cubicBezTo>
                  <a:pt x="483" y="96"/>
                  <a:pt x="469" y="137"/>
                  <a:pt x="489" y="166"/>
                </a:cubicBezTo>
                <a:cubicBezTo>
                  <a:pt x="501" y="183"/>
                  <a:pt x="547" y="78"/>
                  <a:pt x="550" y="70"/>
                </a:cubicBezTo>
                <a:cubicBezTo>
                  <a:pt x="553" y="79"/>
                  <a:pt x="556" y="87"/>
                  <a:pt x="559" y="96"/>
                </a:cubicBezTo>
                <a:cubicBezTo>
                  <a:pt x="562" y="105"/>
                  <a:pt x="558" y="123"/>
                  <a:pt x="567" y="123"/>
                </a:cubicBezTo>
                <a:cubicBezTo>
                  <a:pt x="578" y="123"/>
                  <a:pt x="579" y="105"/>
                  <a:pt x="585" y="96"/>
                </a:cubicBezTo>
                <a:cubicBezTo>
                  <a:pt x="593" y="84"/>
                  <a:pt x="602" y="73"/>
                  <a:pt x="611" y="61"/>
                </a:cubicBezTo>
                <a:cubicBezTo>
                  <a:pt x="614" y="79"/>
                  <a:pt x="602" y="114"/>
                  <a:pt x="620" y="114"/>
                </a:cubicBezTo>
                <a:cubicBezTo>
                  <a:pt x="640" y="114"/>
                  <a:pt x="636" y="78"/>
                  <a:pt x="646" y="61"/>
                </a:cubicBezTo>
                <a:cubicBezTo>
                  <a:pt x="653" y="49"/>
                  <a:pt x="663" y="38"/>
                  <a:pt x="672" y="27"/>
                </a:cubicBezTo>
                <a:cubicBezTo>
                  <a:pt x="675" y="18"/>
                  <a:pt x="681" y="0"/>
                  <a:pt x="681" y="0"/>
                </a:cubicBezTo>
              </a:path>
            </a:pathLst>
          </a:custGeom>
          <a:noFill/>
          <a:ln w="762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" name="Freeform 97">
            <a:extLst>
              <a:ext uri="{FF2B5EF4-FFF2-40B4-BE49-F238E27FC236}">
                <a16:creationId xmlns:a16="http://schemas.microsoft.com/office/drawing/2014/main" id="{E22B7F41-946C-421B-56D0-1F1E65845F89}"/>
              </a:ext>
            </a:extLst>
          </p:cNvPr>
          <p:cNvSpPr>
            <a:spLocks/>
          </p:cNvSpPr>
          <p:nvPr/>
        </p:nvSpPr>
        <p:spPr bwMode="auto">
          <a:xfrm rot="-5400000">
            <a:off x="6005513" y="3976687"/>
            <a:ext cx="1081088" cy="290513"/>
          </a:xfrm>
          <a:custGeom>
            <a:avLst/>
            <a:gdLst>
              <a:gd name="T0" fmla="*/ 0 w 681"/>
              <a:gd name="T1" fmla="*/ 139700 h 183"/>
              <a:gd name="T2" fmla="*/ 125413 w 681"/>
              <a:gd name="T3" fmla="*/ 28575 h 183"/>
              <a:gd name="T4" fmla="*/ 152400 w 681"/>
              <a:gd name="T5" fmla="*/ 69850 h 183"/>
              <a:gd name="T6" fmla="*/ 166688 w 681"/>
              <a:gd name="T7" fmla="*/ 166688 h 183"/>
              <a:gd name="T8" fmla="*/ 222250 w 681"/>
              <a:gd name="T9" fmla="*/ 152400 h 183"/>
              <a:gd name="T10" fmla="*/ 234950 w 681"/>
              <a:gd name="T11" fmla="*/ 111125 h 183"/>
              <a:gd name="T12" fmla="*/ 249238 w 681"/>
              <a:gd name="T13" fmla="*/ 55563 h 183"/>
              <a:gd name="T14" fmla="*/ 290513 w 681"/>
              <a:gd name="T15" fmla="*/ 84138 h 183"/>
              <a:gd name="T16" fmla="*/ 374650 w 681"/>
              <a:gd name="T17" fmla="*/ 207963 h 183"/>
              <a:gd name="T18" fmla="*/ 442913 w 681"/>
              <a:gd name="T19" fmla="*/ 42863 h 183"/>
              <a:gd name="T20" fmla="*/ 527050 w 681"/>
              <a:gd name="T21" fmla="*/ 236538 h 183"/>
              <a:gd name="T22" fmla="*/ 636588 w 681"/>
              <a:gd name="T23" fmla="*/ 125413 h 183"/>
              <a:gd name="T24" fmla="*/ 665163 w 681"/>
              <a:gd name="T25" fmla="*/ 180975 h 183"/>
              <a:gd name="T26" fmla="*/ 692150 w 681"/>
              <a:gd name="T27" fmla="*/ 222250 h 183"/>
              <a:gd name="T28" fmla="*/ 706438 w 681"/>
              <a:gd name="T29" fmla="*/ 180975 h 183"/>
              <a:gd name="T30" fmla="*/ 762000 w 681"/>
              <a:gd name="T31" fmla="*/ 96838 h 183"/>
              <a:gd name="T32" fmla="*/ 776288 w 681"/>
              <a:gd name="T33" fmla="*/ 263525 h 183"/>
              <a:gd name="T34" fmla="*/ 873125 w 681"/>
              <a:gd name="T35" fmla="*/ 111125 h 183"/>
              <a:gd name="T36" fmla="*/ 887413 w 681"/>
              <a:gd name="T37" fmla="*/ 152400 h 183"/>
              <a:gd name="T38" fmla="*/ 900113 w 681"/>
              <a:gd name="T39" fmla="*/ 195263 h 183"/>
              <a:gd name="T40" fmla="*/ 928688 w 681"/>
              <a:gd name="T41" fmla="*/ 152400 h 183"/>
              <a:gd name="T42" fmla="*/ 969963 w 681"/>
              <a:gd name="T43" fmla="*/ 96838 h 183"/>
              <a:gd name="T44" fmla="*/ 984250 w 681"/>
              <a:gd name="T45" fmla="*/ 180975 h 183"/>
              <a:gd name="T46" fmla="*/ 1025525 w 681"/>
              <a:gd name="T47" fmla="*/ 96838 h 183"/>
              <a:gd name="T48" fmla="*/ 1066800 w 681"/>
              <a:gd name="T49" fmla="*/ 42863 h 183"/>
              <a:gd name="T50" fmla="*/ 1081088 w 681"/>
              <a:gd name="T51" fmla="*/ 0 h 183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681" h="183">
                <a:moveTo>
                  <a:pt x="0" y="88"/>
                </a:moveTo>
                <a:cubicBezTo>
                  <a:pt x="54" y="34"/>
                  <a:pt x="27" y="56"/>
                  <a:pt x="79" y="18"/>
                </a:cubicBezTo>
                <a:cubicBezTo>
                  <a:pt x="85" y="27"/>
                  <a:pt x="93" y="34"/>
                  <a:pt x="96" y="44"/>
                </a:cubicBezTo>
                <a:cubicBezTo>
                  <a:pt x="102" y="64"/>
                  <a:pt x="92" y="89"/>
                  <a:pt x="105" y="105"/>
                </a:cubicBezTo>
                <a:cubicBezTo>
                  <a:pt x="113" y="114"/>
                  <a:pt x="128" y="99"/>
                  <a:pt x="140" y="96"/>
                </a:cubicBezTo>
                <a:cubicBezTo>
                  <a:pt x="143" y="87"/>
                  <a:pt x="146" y="79"/>
                  <a:pt x="148" y="70"/>
                </a:cubicBezTo>
                <a:cubicBezTo>
                  <a:pt x="151" y="58"/>
                  <a:pt x="146" y="40"/>
                  <a:pt x="157" y="35"/>
                </a:cubicBezTo>
                <a:cubicBezTo>
                  <a:pt x="166" y="30"/>
                  <a:pt x="174" y="47"/>
                  <a:pt x="183" y="53"/>
                </a:cubicBezTo>
                <a:cubicBezTo>
                  <a:pt x="194" y="107"/>
                  <a:pt x="181" y="118"/>
                  <a:pt x="236" y="131"/>
                </a:cubicBezTo>
                <a:cubicBezTo>
                  <a:pt x="273" y="94"/>
                  <a:pt x="265" y="74"/>
                  <a:pt x="279" y="27"/>
                </a:cubicBezTo>
                <a:cubicBezTo>
                  <a:pt x="313" y="61"/>
                  <a:pt x="320" y="103"/>
                  <a:pt x="332" y="149"/>
                </a:cubicBezTo>
                <a:cubicBezTo>
                  <a:pt x="362" y="129"/>
                  <a:pt x="381" y="109"/>
                  <a:pt x="401" y="79"/>
                </a:cubicBezTo>
                <a:cubicBezTo>
                  <a:pt x="407" y="91"/>
                  <a:pt x="412" y="103"/>
                  <a:pt x="419" y="114"/>
                </a:cubicBezTo>
                <a:cubicBezTo>
                  <a:pt x="424" y="123"/>
                  <a:pt x="426" y="140"/>
                  <a:pt x="436" y="140"/>
                </a:cubicBezTo>
                <a:cubicBezTo>
                  <a:pt x="445" y="140"/>
                  <a:pt x="441" y="122"/>
                  <a:pt x="445" y="114"/>
                </a:cubicBezTo>
                <a:cubicBezTo>
                  <a:pt x="455" y="96"/>
                  <a:pt x="480" y="61"/>
                  <a:pt x="480" y="61"/>
                </a:cubicBezTo>
                <a:cubicBezTo>
                  <a:pt x="483" y="96"/>
                  <a:pt x="469" y="137"/>
                  <a:pt x="489" y="166"/>
                </a:cubicBezTo>
                <a:cubicBezTo>
                  <a:pt x="501" y="183"/>
                  <a:pt x="547" y="78"/>
                  <a:pt x="550" y="70"/>
                </a:cubicBezTo>
                <a:cubicBezTo>
                  <a:pt x="553" y="79"/>
                  <a:pt x="556" y="87"/>
                  <a:pt x="559" y="96"/>
                </a:cubicBezTo>
                <a:cubicBezTo>
                  <a:pt x="562" y="105"/>
                  <a:pt x="558" y="123"/>
                  <a:pt x="567" y="123"/>
                </a:cubicBezTo>
                <a:cubicBezTo>
                  <a:pt x="578" y="123"/>
                  <a:pt x="579" y="105"/>
                  <a:pt x="585" y="96"/>
                </a:cubicBezTo>
                <a:cubicBezTo>
                  <a:pt x="593" y="84"/>
                  <a:pt x="602" y="73"/>
                  <a:pt x="611" y="61"/>
                </a:cubicBezTo>
                <a:cubicBezTo>
                  <a:pt x="614" y="79"/>
                  <a:pt x="602" y="114"/>
                  <a:pt x="620" y="114"/>
                </a:cubicBezTo>
                <a:cubicBezTo>
                  <a:pt x="640" y="114"/>
                  <a:pt x="636" y="78"/>
                  <a:pt x="646" y="61"/>
                </a:cubicBezTo>
                <a:cubicBezTo>
                  <a:pt x="653" y="49"/>
                  <a:pt x="663" y="38"/>
                  <a:pt x="672" y="27"/>
                </a:cubicBezTo>
                <a:cubicBezTo>
                  <a:pt x="675" y="18"/>
                  <a:pt x="681" y="0"/>
                  <a:pt x="681" y="0"/>
                </a:cubicBezTo>
              </a:path>
            </a:pathLst>
          </a:custGeom>
          <a:noFill/>
          <a:ln w="762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" name="AutoShape 91">
            <a:extLst>
              <a:ext uri="{FF2B5EF4-FFF2-40B4-BE49-F238E27FC236}">
                <a16:creationId xmlns:a16="http://schemas.microsoft.com/office/drawing/2014/main" id="{9487099B-AD5C-8965-E669-A4B5B9F1D5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4343400"/>
            <a:ext cx="228600" cy="228600"/>
          </a:xfrm>
          <a:custGeom>
            <a:avLst/>
            <a:gdLst>
              <a:gd name="T0" fmla="*/ 114935 w 21600"/>
              <a:gd name="T1" fmla="*/ 23146 h 21600"/>
              <a:gd name="T2" fmla="*/ 30988 w 21600"/>
              <a:gd name="T3" fmla="*/ 114300 h 21600"/>
              <a:gd name="T4" fmla="*/ 114935 w 21600"/>
              <a:gd name="T5" fmla="*/ 228600 h 21600"/>
              <a:gd name="T6" fmla="*/ 197612 w 21600"/>
              <a:gd name="T7" fmla="*/ 1143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" name="AutoShape 92">
            <a:extLst>
              <a:ext uri="{FF2B5EF4-FFF2-40B4-BE49-F238E27FC236}">
                <a16:creationId xmlns:a16="http://schemas.microsoft.com/office/drawing/2014/main" id="{19620BF9-2443-0F5C-7F49-57A7BF755C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3657600"/>
            <a:ext cx="228600" cy="228600"/>
          </a:xfrm>
          <a:custGeom>
            <a:avLst/>
            <a:gdLst>
              <a:gd name="T0" fmla="*/ 114935 w 21600"/>
              <a:gd name="T1" fmla="*/ 23146 h 21600"/>
              <a:gd name="T2" fmla="*/ 30988 w 21600"/>
              <a:gd name="T3" fmla="*/ 114300 h 21600"/>
              <a:gd name="T4" fmla="*/ 114935 w 21600"/>
              <a:gd name="T5" fmla="*/ 228600 h 21600"/>
              <a:gd name="T6" fmla="*/ 197612 w 21600"/>
              <a:gd name="T7" fmla="*/ 1143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8" name="AutoShape 93">
            <a:extLst>
              <a:ext uri="{FF2B5EF4-FFF2-40B4-BE49-F238E27FC236}">
                <a16:creationId xmlns:a16="http://schemas.microsoft.com/office/drawing/2014/main" id="{5D40B597-9ACE-222A-0FCB-853D6C72DC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4191000"/>
            <a:ext cx="228600" cy="228600"/>
          </a:xfrm>
          <a:custGeom>
            <a:avLst/>
            <a:gdLst>
              <a:gd name="T0" fmla="*/ 114935 w 21600"/>
              <a:gd name="T1" fmla="*/ 23146 h 21600"/>
              <a:gd name="T2" fmla="*/ 30988 w 21600"/>
              <a:gd name="T3" fmla="*/ 114300 h 21600"/>
              <a:gd name="T4" fmla="*/ 114935 w 21600"/>
              <a:gd name="T5" fmla="*/ 228600 h 21600"/>
              <a:gd name="T6" fmla="*/ 197612 w 21600"/>
              <a:gd name="T7" fmla="*/ 1143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" name="AutoShape 89">
            <a:extLst>
              <a:ext uri="{FF2B5EF4-FFF2-40B4-BE49-F238E27FC236}">
                <a16:creationId xmlns:a16="http://schemas.microsoft.com/office/drawing/2014/main" id="{E49476E0-876F-66CC-90ED-104716FE72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962400"/>
            <a:ext cx="228600" cy="228600"/>
          </a:xfrm>
          <a:custGeom>
            <a:avLst/>
            <a:gdLst>
              <a:gd name="T0" fmla="*/ 114935 w 21600"/>
              <a:gd name="T1" fmla="*/ 23146 h 21600"/>
              <a:gd name="T2" fmla="*/ 30988 w 21600"/>
              <a:gd name="T3" fmla="*/ 114300 h 21600"/>
              <a:gd name="T4" fmla="*/ 114935 w 21600"/>
              <a:gd name="T5" fmla="*/ 228600 h 21600"/>
              <a:gd name="T6" fmla="*/ 197612 w 21600"/>
              <a:gd name="T7" fmla="*/ 1143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2" name="AutoShape 90">
            <a:extLst>
              <a:ext uri="{FF2B5EF4-FFF2-40B4-BE49-F238E27FC236}">
                <a16:creationId xmlns:a16="http://schemas.microsoft.com/office/drawing/2014/main" id="{FC8CE4A9-52DE-AD42-62DB-7AFA3DC185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3962400"/>
            <a:ext cx="228600" cy="228600"/>
          </a:xfrm>
          <a:custGeom>
            <a:avLst/>
            <a:gdLst>
              <a:gd name="T0" fmla="*/ 114935 w 21600"/>
              <a:gd name="T1" fmla="*/ 23146 h 21600"/>
              <a:gd name="T2" fmla="*/ 30988 w 21600"/>
              <a:gd name="T3" fmla="*/ 114300 h 21600"/>
              <a:gd name="T4" fmla="*/ 114935 w 21600"/>
              <a:gd name="T5" fmla="*/ 228600 h 21600"/>
              <a:gd name="T6" fmla="*/ 197612 w 21600"/>
              <a:gd name="T7" fmla="*/ 1143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" name="Freeform 98">
            <a:extLst>
              <a:ext uri="{FF2B5EF4-FFF2-40B4-BE49-F238E27FC236}">
                <a16:creationId xmlns:a16="http://schemas.microsoft.com/office/drawing/2014/main" id="{795DA104-6A08-56CD-74C4-C3CBC58C09D0}"/>
              </a:ext>
            </a:extLst>
          </p:cNvPr>
          <p:cNvSpPr>
            <a:spLocks/>
          </p:cNvSpPr>
          <p:nvPr/>
        </p:nvSpPr>
        <p:spPr bwMode="auto">
          <a:xfrm>
            <a:off x="4876800" y="3048000"/>
            <a:ext cx="1081088" cy="290513"/>
          </a:xfrm>
          <a:custGeom>
            <a:avLst/>
            <a:gdLst>
              <a:gd name="T0" fmla="*/ 0 w 681"/>
              <a:gd name="T1" fmla="*/ 139700 h 183"/>
              <a:gd name="T2" fmla="*/ 125413 w 681"/>
              <a:gd name="T3" fmla="*/ 28575 h 183"/>
              <a:gd name="T4" fmla="*/ 152400 w 681"/>
              <a:gd name="T5" fmla="*/ 69850 h 183"/>
              <a:gd name="T6" fmla="*/ 166688 w 681"/>
              <a:gd name="T7" fmla="*/ 166688 h 183"/>
              <a:gd name="T8" fmla="*/ 222250 w 681"/>
              <a:gd name="T9" fmla="*/ 152400 h 183"/>
              <a:gd name="T10" fmla="*/ 234950 w 681"/>
              <a:gd name="T11" fmla="*/ 111125 h 183"/>
              <a:gd name="T12" fmla="*/ 249238 w 681"/>
              <a:gd name="T13" fmla="*/ 55563 h 183"/>
              <a:gd name="T14" fmla="*/ 290513 w 681"/>
              <a:gd name="T15" fmla="*/ 84138 h 183"/>
              <a:gd name="T16" fmla="*/ 374650 w 681"/>
              <a:gd name="T17" fmla="*/ 207963 h 183"/>
              <a:gd name="T18" fmla="*/ 442913 w 681"/>
              <a:gd name="T19" fmla="*/ 42863 h 183"/>
              <a:gd name="T20" fmla="*/ 527050 w 681"/>
              <a:gd name="T21" fmla="*/ 236538 h 183"/>
              <a:gd name="T22" fmla="*/ 636588 w 681"/>
              <a:gd name="T23" fmla="*/ 125413 h 183"/>
              <a:gd name="T24" fmla="*/ 665163 w 681"/>
              <a:gd name="T25" fmla="*/ 180975 h 183"/>
              <a:gd name="T26" fmla="*/ 692150 w 681"/>
              <a:gd name="T27" fmla="*/ 222250 h 183"/>
              <a:gd name="T28" fmla="*/ 706438 w 681"/>
              <a:gd name="T29" fmla="*/ 180975 h 183"/>
              <a:gd name="T30" fmla="*/ 762000 w 681"/>
              <a:gd name="T31" fmla="*/ 96838 h 183"/>
              <a:gd name="T32" fmla="*/ 776288 w 681"/>
              <a:gd name="T33" fmla="*/ 263525 h 183"/>
              <a:gd name="T34" fmla="*/ 873125 w 681"/>
              <a:gd name="T35" fmla="*/ 111125 h 183"/>
              <a:gd name="T36" fmla="*/ 887413 w 681"/>
              <a:gd name="T37" fmla="*/ 152400 h 183"/>
              <a:gd name="T38" fmla="*/ 900113 w 681"/>
              <a:gd name="T39" fmla="*/ 195263 h 183"/>
              <a:gd name="T40" fmla="*/ 928688 w 681"/>
              <a:gd name="T41" fmla="*/ 152400 h 183"/>
              <a:gd name="T42" fmla="*/ 969963 w 681"/>
              <a:gd name="T43" fmla="*/ 96838 h 183"/>
              <a:gd name="T44" fmla="*/ 984250 w 681"/>
              <a:gd name="T45" fmla="*/ 180975 h 183"/>
              <a:gd name="T46" fmla="*/ 1025525 w 681"/>
              <a:gd name="T47" fmla="*/ 96838 h 183"/>
              <a:gd name="T48" fmla="*/ 1066800 w 681"/>
              <a:gd name="T49" fmla="*/ 42863 h 183"/>
              <a:gd name="T50" fmla="*/ 1081088 w 681"/>
              <a:gd name="T51" fmla="*/ 0 h 183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681" h="183">
                <a:moveTo>
                  <a:pt x="0" y="88"/>
                </a:moveTo>
                <a:cubicBezTo>
                  <a:pt x="54" y="34"/>
                  <a:pt x="27" y="56"/>
                  <a:pt x="79" y="18"/>
                </a:cubicBezTo>
                <a:cubicBezTo>
                  <a:pt x="85" y="27"/>
                  <a:pt x="93" y="34"/>
                  <a:pt x="96" y="44"/>
                </a:cubicBezTo>
                <a:cubicBezTo>
                  <a:pt x="102" y="64"/>
                  <a:pt x="92" y="89"/>
                  <a:pt x="105" y="105"/>
                </a:cubicBezTo>
                <a:cubicBezTo>
                  <a:pt x="113" y="114"/>
                  <a:pt x="128" y="99"/>
                  <a:pt x="140" y="96"/>
                </a:cubicBezTo>
                <a:cubicBezTo>
                  <a:pt x="143" y="87"/>
                  <a:pt x="146" y="79"/>
                  <a:pt x="148" y="70"/>
                </a:cubicBezTo>
                <a:cubicBezTo>
                  <a:pt x="151" y="58"/>
                  <a:pt x="146" y="40"/>
                  <a:pt x="157" y="35"/>
                </a:cubicBezTo>
                <a:cubicBezTo>
                  <a:pt x="166" y="30"/>
                  <a:pt x="174" y="47"/>
                  <a:pt x="183" y="53"/>
                </a:cubicBezTo>
                <a:cubicBezTo>
                  <a:pt x="194" y="107"/>
                  <a:pt x="181" y="118"/>
                  <a:pt x="236" y="131"/>
                </a:cubicBezTo>
                <a:cubicBezTo>
                  <a:pt x="273" y="94"/>
                  <a:pt x="265" y="74"/>
                  <a:pt x="279" y="27"/>
                </a:cubicBezTo>
                <a:cubicBezTo>
                  <a:pt x="313" y="61"/>
                  <a:pt x="320" y="103"/>
                  <a:pt x="332" y="149"/>
                </a:cubicBezTo>
                <a:cubicBezTo>
                  <a:pt x="362" y="129"/>
                  <a:pt x="381" y="109"/>
                  <a:pt x="401" y="79"/>
                </a:cubicBezTo>
                <a:cubicBezTo>
                  <a:pt x="407" y="91"/>
                  <a:pt x="412" y="103"/>
                  <a:pt x="419" y="114"/>
                </a:cubicBezTo>
                <a:cubicBezTo>
                  <a:pt x="424" y="123"/>
                  <a:pt x="426" y="140"/>
                  <a:pt x="436" y="140"/>
                </a:cubicBezTo>
                <a:cubicBezTo>
                  <a:pt x="445" y="140"/>
                  <a:pt x="441" y="122"/>
                  <a:pt x="445" y="114"/>
                </a:cubicBezTo>
                <a:cubicBezTo>
                  <a:pt x="455" y="96"/>
                  <a:pt x="480" y="61"/>
                  <a:pt x="480" y="61"/>
                </a:cubicBezTo>
                <a:cubicBezTo>
                  <a:pt x="483" y="96"/>
                  <a:pt x="469" y="137"/>
                  <a:pt x="489" y="166"/>
                </a:cubicBezTo>
                <a:cubicBezTo>
                  <a:pt x="501" y="183"/>
                  <a:pt x="547" y="78"/>
                  <a:pt x="550" y="70"/>
                </a:cubicBezTo>
                <a:cubicBezTo>
                  <a:pt x="553" y="79"/>
                  <a:pt x="556" y="87"/>
                  <a:pt x="559" y="96"/>
                </a:cubicBezTo>
                <a:cubicBezTo>
                  <a:pt x="562" y="105"/>
                  <a:pt x="558" y="123"/>
                  <a:pt x="567" y="123"/>
                </a:cubicBezTo>
                <a:cubicBezTo>
                  <a:pt x="578" y="123"/>
                  <a:pt x="579" y="105"/>
                  <a:pt x="585" y="96"/>
                </a:cubicBezTo>
                <a:cubicBezTo>
                  <a:pt x="593" y="84"/>
                  <a:pt x="602" y="73"/>
                  <a:pt x="611" y="61"/>
                </a:cubicBezTo>
                <a:cubicBezTo>
                  <a:pt x="614" y="79"/>
                  <a:pt x="602" y="114"/>
                  <a:pt x="620" y="114"/>
                </a:cubicBezTo>
                <a:cubicBezTo>
                  <a:pt x="640" y="114"/>
                  <a:pt x="636" y="78"/>
                  <a:pt x="646" y="61"/>
                </a:cubicBezTo>
                <a:cubicBezTo>
                  <a:pt x="653" y="49"/>
                  <a:pt x="663" y="38"/>
                  <a:pt x="672" y="27"/>
                </a:cubicBezTo>
                <a:cubicBezTo>
                  <a:pt x="675" y="18"/>
                  <a:pt x="681" y="0"/>
                  <a:pt x="681" y="0"/>
                </a:cubicBezTo>
              </a:path>
            </a:pathLst>
          </a:custGeom>
          <a:noFill/>
          <a:ln w="762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4" name="Freeform 99">
            <a:extLst>
              <a:ext uri="{FF2B5EF4-FFF2-40B4-BE49-F238E27FC236}">
                <a16:creationId xmlns:a16="http://schemas.microsoft.com/office/drawing/2014/main" id="{D7C0F861-DCF9-816C-7FEA-1D5553DB721F}"/>
              </a:ext>
            </a:extLst>
          </p:cNvPr>
          <p:cNvSpPr>
            <a:spLocks/>
          </p:cNvSpPr>
          <p:nvPr/>
        </p:nvSpPr>
        <p:spPr bwMode="auto">
          <a:xfrm>
            <a:off x="2743200" y="3048000"/>
            <a:ext cx="1081088" cy="290513"/>
          </a:xfrm>
          <a:custGeom>
            <a:avLst/>
            <a:gdLst>
              <a:gd name="T0" fmla="*/ 0 w 681"/>
              <a:gd name="T1" fmla="*/ 139700 h 183"/>
              <a:gd name="T2" fmla="*/ 125413 w 681"/>
              <a:gd name="T3" fmla="*/ 28575 h 183"/>
              <a:gd name="T4" fmla="*/ 152400 w 681"/>
              <a:gd name="T5" fmla="*/ 69850 h 183"/>
              <a:gd name="T6" fmla="*/ 166688 w 681"/>
              <a:gd name="T7" fmla="*/ 166688 h 183"/>
              <a:gd name="T8" fmla="*/ 222250 w 681"/>
              <a:gd name="T9" fmla="*/ 152400 h 183"/>
              <a:gd name="T10" fmla="*/ 234950 w 681"/>
              <a:gd name="T11" fmla="*/ 111125 h 183"/>
              <a:gd name="T12" fmla="*/ 249238 w 681"/>
              <a:gd name="T13" fmla="*/ 55563 h 183"/>
              <a:gd name="T14" fmla="*/ 290513 w 681"/>
              <a:gd name="T15" fmla="*/ 84138 h 183"/>
              <a:gd name="T16" fmla="*/ 374650 w 681"/>
              <a:gd name="T17" fmla="*/ 207963 h 183"/>
              <a:gd name="T18" fmla="*/ 442913 w 681"/>
              <a:gd name="T19" fmla="*/ 42863 h 183"/>
              <a:gd name="T20" fmla="*/ 527050 w 681"/>
              <a:gd name="T21" fmla="*/ 236538 h 183"/>
              <a:gd name="T22" fmla="*/ 636588 w 681"/>
              <a:gd name="T23" fmla="*/ 125413 h 183"/>
              <a:gd name="T24" fmla="*/ 665163 w 681"/>
              <a:gd name="T25" fmla="*/ 180975 h 183"/>
              <a:gd name="T26" fmla="*/ 692150 w 681"/>
              <a:gd name="T27" fmla="*/ 222250 h 183"/>
              <a:gd name="T28" fmla="*/ 706438 w 681"/>
              <a:gd name="T29" fmla="*/ 180975 h 183"/>
              <a:gd name="T30" fmla="*/ 762000 w 681"/>
              <a:gd name="T31" fmla="*/ 96838 h 183"/>
              <a:gd name="T32" fmla="*/ 776288 w 681"/>
              <a:gd name="T33" fmla="*/ 263525 h 183"/>
              <a:gd name="T34" fmla="*/ 873125 w 681"/>
              <a:gd name="T35" fmla="*/ 111125 h 183"/>
              <a:gd name="T36" fmla="*/ 887413 w 681"/>
              <a:gd name="T37" fmla="*/ 152400 h 183"/>
              <a:gd name="T38" fmla="*/ 900113 w 681"/>
              <a:gd name="T39" fmla="*/ 195263 h 183"/>
              <a:gd name="T40" fmla="*/ 928688 w 681"/>
              <a:gd name="T41" fmla="*/ 152400 h 183"/>
              <a:gd name="T42" fmla="*/ 969963 w 681"/>
              <a:gd name="T43" fmla="*/ 96838 h 183"/>
              <a:gd name="T44" fmla="*/ 984250 w 681"/>
              <a:gd name="T45" fmla="*/ 180975 h 183"/>
              <a:gd name="T46" fmla="*/ 1025525 w 681"/>
              <a:gd name="T47" fmla="*/ 96838 h 183"/>
              <a:gd name="T48" fmla="*/ 1066800 w 681"/>
              <a:gd name="T49" fmla="*/ 42863 h 183"/>
              <a:gd name="T50" fmla="*/ 1081088 w 681"/>
              <a:gd name="T51" fmla="*/ 0 h 183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681" h="183">
                <a:moveTo>
                  <a:pt x="0" y="88"/>
                </a:moveTo>
                <a:cubicBezTo>
                  <a:pt x="54" y="34"/>
                  <a:pt x="27" y="56"/>
                  <a:pt x="79" y="18"/>
                </a:cubicBezTo>
                <a:cubicBezTo>
                  <a:pt x="85" y="27"/>
                  <a:pt x="93" y="34"/>
                  <a:pt x="96" y="44"/>
                </a:cubicBezTo>
                <a:cubicBezTo>
                  <a:pt x="102" y="64"/>
                  <a:pt x="92" y="89"/>
                  <a:pt x="105" y="105"/>
                </a:cubicBezTo>
                <a:cubicBezTo>
                  <a:pt x="113" y="114"/>
                  <a:pt x="128" y="99"/>
                  <a:pt x="140" y="96"/>
                </a:cubicBezTo>
                <a:cubicBezTo>
                  <a:pt x="143" y="87"/>
                  <a:pt x="146" y="79"/>
                  <a:pt x="148" y="70"/>
                </a:cubicBezTo>
                <a:cubicBezTo>
                  <a:pt x="151" y="58"/>
                  <a:pt x="146" y="40"/>
                  <a:pt x="157" y="35"/>
                </a:cubicBezTo>
                <a:cubicBezTo>
                  <a:pt x="166" y="30"/>
                  <a:pt x="174" y="47"/>
                  <a:pt x="183" y="53"/>
                </a:cubicBezTo>
                <a:cubicBezTo>
                  <a:pt x="194" y="107"/>
                  <a:pt x="181" y="118"/>
                  <a:pt x="236" y="131"/>
                </a:cubicBezTo>
                <a:cubicBezTo>
                  <a:pt x="273" y="94"/>
                  <a:pt x="265" y="74"/>
                  <a:pt x="279" y="27"/>
                </a:cubicBezTo>
                <a:cubicBezTo>
                  <a:pt x="313" y="61"/>
                  <a:pt x="320" y="103"/>
                  <a:pt x="332" y="149"/>
                </a:cubicBezTo>
                <a:cubicBezTo>
                  <a:pt x="362" y="129"/>
                  <a:pt x="381" y="109"/>
                  <a:pt x="401" y="79"/>
                </a:cubicBezTo>
                <a:cubicBezTo>
                  <a:pt x="407" y="91"/>
                  <a:pt x="412" y="103"/>
                  <a:pt x="419" y="114"/>
                </a:cubicBezTo>
                <a:cubicBezTo>
                  <a:pt x="424" y="123"/>
                  <a:pt x="426" y="140"/>
                  <a:pt x="436" y="140"/>
                </a:cubicBezTo>
                <a:cubicBezTo>
                  <a:pt x="445" y="140"/>
                  <a:pt x="441" y="122"/>
                  <a:pt x="445" y="114"/>
                </a:cubicBezTo>
                <a:cubicBezTo>
                  <a:pt x="455" y="96"/>
                  <a:pt x="480" y="61"/>
                  <a:pt x="480" y="61"/>
                </a:cubicBezTo>
                <a:cubicBezTo>
                  <a:pt x="483" y="96"/>
                  <a:pt x="469" y="137"/>
                  <a:pt x="489" y="166"/>
                </a:cubicBezTo>
                <a:cubicBezTo>
                  <a:pt x="501" y="183"/>
                  <a:pt x="547" y="78"/>
                  <a:pt x="550" y="70"/>
                </a:cubicBezTo>
                <a:cubicBezTo>
                  <a:pt x="553" y="79"/>
                  <a:pt x="556" y="87"/>
                  <a:pt x="559" y="96"/>
                </a:cubicBezTo>
                <a:cubicBezTo>
                  <a:pt x="562" y="105"/>
                  <a:pt x="558" y="123"/>
                  <a:pt x="567" y="123"/>
                </a:cubicBezTo>
                <a:cubicBezTo>
                  <a:pt x="578" y="123"/>
                  <a:pt x="579" y="105"/>
                  <a:pt x="585" y="96"/>
                </a:cubicBezTo>
                <a:cubicBezTo>
                  <a:pt x="593" y="84"/>
                  <a:pt x="602" y="73"/>
                  <a:pt x="611" y="61"/>
                </a:cubicBezTo>
                <a:cubicBezTo>
                  <a:pt x="614" y="79"/>
                  <a:pt x="602" y="114"/>
                  <a:pt x="620" y="114"/>
                </a:cubicBezTo>
                <a:cubicBezTo>
                  <a:pt x="640" y="114"/>
                  <a:pt x="636" y="78"/>
                  <a:pt x="646" y="61"/>
                </a:cubicBezTo>
                <a:cubicBezTo>
                  <a:pt x="653" y="49"/>
                  <a:pt x="663" y="38"/>
                  <a:pt x="672" y="27"/>
                </a:cubicBezTo>
                <a:cubicBezTo>
                  <a:pt x="675" y="18"/>
                  <a:pt x="681" y="0"/>
                  <a:pt x="681" y="0"/>
                </a:cubicBezTo>
              </a:path>
            </a:pathLst>
          </a:custGeom>
          <a:noFill/>
          <a:ln w="762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" name="AutoShape 4">
            <a:extLst>
              <a:ext uri="{FF2B5EF4-FFF2-40B4-BE49-F238E27FC236}">
                <a16:creationId xmlns:a16="http://schemas.microsoft.com/office/drawing/2014/main" id="{D3F2456A-A6D1-9660-4D34-B6A8C2743C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2133600"/>
            <a:ext cx="228600" cy="228600"/>
          </a:xfrm>
          <a:custGeom>
            <a:avLst/>
            <a:gdLst>
              <a:gd name="T0" fmla="*/ 114935 w 21600"/>
              <a:gd name="T1" fmla="*/ 23146 h 21600"/>
              <a:gd name="T2" fmla="*/ 30988 w 21600"/>
              <a:gd name="T3" fmla="*/ 114300 h 21600"/>
              <a:gd name="T4" fmla="*/ 114935 w 21600"/>
              <a:gd name="T5" fmla="*/ 228600 h 21600"/>
              <a:gd name="T6" fmla="*/ 197612 w 21600"/>
              <a:gd name="T7" fmla="*/ 1143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" name="AutoShape 63">
            <a:extLst>
              <a:ext uri="{FF2B5EF4-FFF2-40B4-BE49-F238E27FC236}">
                <a16:creationId xmlns:a16="http://schemas.microsoft.com/office/drawing/2014/main" id="{6A41C068-15B9-9D03-6DD3-58E79C2140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2209800"/>
            <a:ext cx="228600" cy="228600"/>
          </a:xfrm>
          <a:custGeom>
            <a:avLst/>
            <a:gdLst>
              <a:gd name="T0" fmla="*/ 114935 w 21600"/>
              <a:gd name="T1" fmla="*/ 23146 h 21600"/>
              <a:gd name="T2" fmla="*/ 30988 w 21600"/>
              <a:gd name="T3" fmla="*/ 114300 h 21600"/>
              <a:gd name="T4" fmla="*/ 114935 w 21600"/>
              <a:gd name="T5" fmla="*/ 228600 h 21600"/>
              <a:gd name="T6" fmla="*/ 197612 w 21600"/>
              <a:gd name="T7" fmla="*/ 1143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" name="AutoShape 66">
            <a:extLst>
              <a:ext uri="{FF2B5EF4-FFF2-40B4-BE49-F238E27FC236}">
                <a16:creationId xmlns:a16="http://schemas.microsoft.com/office/drawing/2014/main" id="{0EF7FB41-1FAA-9537-6149-D243A18D2A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133600"/>
            <a:ext cx="228600" cy="228600"/>
          </a:xfrm>
          <a:custGeom>
            <a:avLst/>
            <a:gdLst>
              <a:gd name="T0" fmla="*/ 114935 w 21600"/>
              <a:gd name="T1" fmla="*/ 23146 h 21600"/>
              <a:gd name="T2" fmla="*/ 30988 w 21600"/>
              <a:gd name="T3" fmla="*/ 114300 h 21600"/>
              <a:gd name="T4" fmla="*/ 114935 w 21600"/>
              <a:gd name="T5" fmla="*/ 228600 h 21600"/>
              <a:gd name="T6" fmla="*/ 197612 w 21600"/>
              <a:gd name="T7" fmla="*/ 1143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8" name="AutoShape 67">
            <a:extLst>
              <a:ext uri="{FF2B5EF4-FFF2-40B4-BE49-F238E27FC236}">
                <a16:creationId xmlns:a16="http://schemas.microsoft.com/office/drawing/2014/main" id="{81BEB1EB-5F37-B8C1-0447-272E3E3EAB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286000"/>
            <a:ext cx="228600" cy="228600"/>
          </a:xfrm>
          <a:custGeom>
            <a:avLst/>
            <a:gdLst>
              <a:gd name="T0" fmla="*/ 114935 w 21600"/>
              <a:gd name="T1" fmla="*/ 23146 h 21600"/>
              <a:gd name="T2" fmla="*/ 30988 w 21600"/>
              <a:gd name="T3" fmla="*/ 114300 h 21600"/>
              <a:gd name="T4" fmla="*/ 114935 w 21600"/>
              <a:gd name="T5" fmla="*/ 228600 h 21600"/>
              <a:gd name="T6" fmla="*/ 197612 w 21600"/>
              <a:gd name="T7" fmla="*/ 1143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72" name="Group 120">
            <a:extLst>
              <a:ext uri="{FF2B5EF4-FFF2-40B4-BE49-F238E27FC236}">
                <a16:creationId xmlns:a16="http://schemas.microsoft.com/office/drawing/2014/main" id="{8DD5C57B-E6B9-3C3D-1F4F-F68B3CE015C9}"/>
              </a:ext>
            </a:extLst>
          </p:cNvPr>
          <p:cNvGrpSpPr>
            <a:grpSpLocks/>
          </p:cNvGrpSpPr>
          <p:nvPr/>
        </p:nvGrpSpPr>
        <p:grpSpPr bwMode="auto">
          <a:xfrm>
            <a:off x="228600" y="1143000"/>
            <a:ext cx="8686800" cy="609600"/>
            <a:chOff x="144" y="912"/>
            <a:chExt cx="5472" cy="384"/>
          </a:xfrm>
        </p:grpSpPr>
        <p:sp>
          <p:nvSpPr>
            <p:cNvPr id="73" name="Rectangle 97">
              <a:extLst>
                <a:ext uri="{FF2B5EF4-FFF2-40B4-BE49-F238E27FC236}">
                  <a16:creationId xmlns:a16="http://schemas.microsoft.com/office/drawing/2014/main" id="{61C2006B-C52D-1E3F-0DC5-7CC44EA518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" y="912"/>
              <a:ext cx="5472" cy="38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74" name="Text Box 28">
              <a:extLst>
                <a:ext uri="{FF2B5EF4-FFF2-40B4-BE49-F238E27FC236}">
                  <a16:creationId xmlns:a16="http://schemas.microsoft.com/office/drawing/2014/main" id="{6CBFB9CE-9663-EF48-4201-A72943F1AA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" y="1008"/>
              <a:ext cx="110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宋体" charset="0"/>
                  <a:cs typeface="宋体" charset="0"/>
                </a:rPr>
                <a:t>provider route</a:t>
              </a:r>
            </a:p>
          </p:txBody>
        </p:sp>
        <p:sp>
          <p:nvSpPr>
            <p:cNvPr id="75" name="Text Box 30">
              <a:extLst>
                <a:ext uri="{FF2B5EF4-FFF2-40B4-BE49-F238E27FC236}">
                  <a16:creationId xmlns:a16="http://schemas.microsoft.com/office/drawing/2014/main" id="{3D02AF26-6605-0DE7-8C0F-F44F207697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4" y="1008"/>
              <a:ext cx="118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宋体" charset="0"/>
                  <a:cs typeface="宋体" charset="0"/>
                </a:rPr>
                <a:t>customer route</a:t>
              </a:r>
            </a:p>
          </p:txBody>
        </p:sp>
        <p:sp>
          <p:nvSpPr>
            <p:cNvPr id="76" name="AutoShape 31">
              <a:extLst>
                <a:ext uri="{FF2B5EF4-FFF2-40B4-BE49-F238E27FC236}">
                  <a16:creationId xmlns:a16="http://schemas.microsoft.com/office/drawing/2014/main" id="{DCDE5051-6F15-1336-0D08-0B21B12CE2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1056"/>
              <a:ext cx="144" cy="144"/>
            </a:xfrm>
            <a:prstGeom prst="plus">
              <a:avLst>
                <a:gd name="adj" fmla="val 25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77" name="Text Box 32">
              <a:extLst>
                <a:ext uri="{FF2B5EF4-FFF2-40B4-BE49-F238E27FC236}">
                  <a16:creationId xmlns:a16="http://schemas.microsoft.com/office/drawing/2014/main" id="{15F5B114-FB7F-9804-611F-8FC04FBB4C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6" y="1008"/>
              <a:ext cx="8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宋体" charset="0"/>
                  <a:cs typeface="宋体" charset="0"/>
                </a:rPr>
                <a:t>peer route</a:t>
              </a:r>
            </a:p>
          </p:txBody>
        </p:sp>
        <p:sp>
          <p:nvSpPr>
            <p:cNvPr id="78" name="AutoShape 42">
              <a:extLst>
                <a:ext uri="{FF2B5EF4-FFF2-40B4-BE49-F238E27FC236}">
                  <a16:creationId xmlns:a16="http://schemas.microsoft.com/office/drawing/2014/main" id="{4C532653-F268-9D40-5787-49C422DAA0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" y="1056"/>
              <a:ext cx="144" cy="144"/>
            </a:xfrm>
            <a:prstGeom prst="diamond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79" name="AutoShape 119">
              <a:extLst>
                <a:ext uri="{FF2B5EF4-FFF2-40B4-BE49-F238E27FC236}">
                  <a16:creationId xmlns:a16="http://schemas.microsoft.com/office/drawing/2014/main" id="{D1D53260-CC6F-E732-09FB-C2DBCC7A4B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1056"/>
              <a:ext cx="144" cy="144"/>
            </a:xfrm>
            <a:custGeom>
              <a:avLst/>
              <a:gdLst>
                <a:gd name="T0" fmla="*/ 72 w 21600"/>
                <a:gd name="T1" fmla="*/ 15 h 21600"/>
                <a:gd name="T2" fmla="*/ 20 w 21600"/>
                <a:gd name="T3" fmla="*/ 72 h 21600"/>
                <a:gd name="T4" fmla="*/ 72 w 21600"/>
                <a:gd name="T5" fmla="*/ 144 h 21600"/>
                <a:gd name="T6" fmla="*/ 124 w 21600"/>
                <a:gd name="T7" fmla="*/ 72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100 w 21600"/>
                <a:gd name="T13" fmla="*/ 2250 h 21600"/>
                <a:gd name="T14" fmla="*/ 16500 w 21600"/>
                <a:gd name="T15" fmla="*/ 1365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31159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8A6EBE2C-DC50-494A-B5F5-E7DFE6946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CF3A6B-9A5C-8D4D-B0E9-31D11F879598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8E78B52B-FF4F-6E4D-A927-CB34558728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7772400" cy="1143000"/>
          </a:xfrm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altLang="zh-CN" dirty="0">
                <a:ea typeface="宋体" charset="0"/>
                <a:cs typeface="宋体" charset="0"/>
              </a:rPr>
              <a:t>How Can Routes be Colored?</a:t>
            </a:r>
            <a:br>
              <a:rPr lang="en-US" altLang="zh-CN" dirty="0">
                <a:ea typeface="宋体" charset="0"/>
                <a:cs typeface="宋体" charset="0"/>
              </a:rPr>
            </a:br>
            <a:r>
              <a:rPr lang="en-US" altLang="zh-CN" dirty="0">
                <a:ea typeface="宋体" charset="0"/>
                <a:cs typeface="宋体" charset="0"/>
              </a:rPr>
              <a:t>BGP Communities!</a:t>
            </a:r>
          </a:p>
        </p:txBody>
      </p:sp>
      <p:grpSp>
        <p:nvGrpSpPr>
          <p:cNvPr id="51203" name="Group 18">
            <a:extLst>
              <a:ext uri="{FF2B5EF4-FFF2-40B4-BE49-F238E27FC236}">
                <a16:creationId xmlns:a16="http://schemas.microsoft.com/office/drawing/2014/main" id="{B4F46357-C6C2-0E4D-B8DC-C53C25437AA0}"/>
              </a:ext>
            </a:extLst>
          </p:cNvPr>
          <p:cNvGrpSpPr>
            <a:grpSpLocks/>
          </p:cNvGrpSpPr>
          <p:nvPr/>
        </p:nvGrpSpPr>
        <p:grpSpPr bwMode="auto">
          <a:xfrm>
            <a:off x="457200" y="1371600"/>
            <a:ext cx="4318000" cy="2989263"/>
            <a:chOff x="104" y="993"/>
            <a:chExt cx="2720" cy="1883"/>
          </a:xfrm>
        </p:grpSpPr>
        <p:sp>
          <p:nvSpPr>
            <p:cNvPr id="2" name="AutoShape 3">
              <a:extLst>
                <a:ext uri="{FF2B5EF4-FFF2-40B4-BE49-F238E27FC236}">
                  <a16:creationId xmlns:a16="http://schemas.microsoft.com/office/drawing/2014/main" id="{A3688D95-CAA0-FD4A-8665-A2739A18EB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" y="1256"/>
              <a:ext cx="1376" cy="368"/>
            </a:xfrm>
            <a:prstGeom prst="cube">
              <a:avLst>
                <a:gd name="adj" fmla="val 24986"/>
              </a:avLst>
            </a:prstGeom>
            <a:solidFill>
              <a:schemeClr val="hlink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51204" name="AutoShape 4">
              <a:extLst>
                <a:ext uri="{FF2B5EF4-FFF2-40B4-BE49-F238E27FC236}">
                  <a16:creationId xmlns:a16="http://schemas.microsoft.com/office/drawing/2014/main" id="{B309F357-9291-4247-BDF8-BDF59BDC96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8" y="1256"/>
              <a:ext cx="1376" cy="368"/>
            </a:xfrm>
            <a:prstGeom prst="cube">
              <a:avLst>
                <a:gd name="adj" fmla="val 24986"/>
              </a:avLst>
            </a:prstGeom>
            <a:solidFill>
              <a:schemeClr val="hlink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51205" name="Rectangle 5">
              <a:extLst>
                <a:ext uri="{FF2B5EF4-FFF2-40B4-BE49-F238E27FC236}">
                  <a16:creationId xmlns:a16="http://schemas.microsoft.com/office/drawing/2014/main" id="{1F1638AF-41CA-7E4E-962B-3FF9D28B06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" y="993"/>
              <a:ext cx="209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宋体" charset="0"/>
                  <a:cs typeface="宋体" charset="0"/>
                </a:rPr>
                <a:t>A community value is 32 bits</a:t>
              </a:r>
            </a:p>
          </p:txBody>
        </p:sp>
        <p:sp>
          <p:nvSpPr>
            <p:cNvPr id="51206" name="AutoShape 6">
              <a:extLst>
                <a:ext uri="{FF2B5EF4-FFF2-40B4-BE49-F238E27FC236}">
                  <a16:creationId xmlns:a16="http://schemas.microsoft.com/office/drawing/2014/main" id="{BB0E5A55-764B-9445-9B78-36D05D189E9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48" y="1732"/>
              <a:ext cx="1240" cy="136"/>
            </a:xfrm>
            <a:prstGeom prst="triangle">
              <a:avLst>
                <a:gd name="adj" fmla="val 49986"/>
              </a:avLst>
            </a:prstGeom>
            <a:solidFill>
              <a:schemeClr val="hlink"/>
            </a:solidFill>
            <a:ln w="12700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51207" name="AutoShape 7">
              <a:extLst>
                <a:ext uri="{FF2B5EF4-FFF2-40B4-BE49-F238E27FC236}">
                  <a16:creationId xmlns:a16="http://schemas.microsoft.com/office/drawing/2014/main" id="{7D046530-BE37-DE46-8A0C-27F75A7C416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492" y="1732"/>
              <a:ext cx="1240" cy="136"/>
            </a:xfrm>
            <a:prstGeom prst="triangle">
              <a:avLst>
                <a:gd name="adj" fmla="val 49986"/>
              </a:avLst>
            </a:prstGeom>
            <a:solidFill>
              <a:schemeClr val="hlink"/>
            </a:solidFill>
            <a:ln w="12700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3" name="Rectangle 8">
              <a:extLst>
                <a:ext uri="{FF2B5EF4-FFF2-40B4-BE49-F238E27FC236}">
                  <a16:creationId xmlns:a16="http://schemas.microsoft.com/office/drawing/2014/main" id="{02336CE5-F118-4341-AEB6-1E256DE26F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" y="1953"/>
              <a:ext cx="1252" cy="9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宋体" charset="0"/>
                  <a:cs typeface="宋体" charset="0"/>
                </a:rPr>
                <a:t>By convention, 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宋体" charset="0"/>
                  <a:cs typeface="宋体" charset="0"/>
                </a:rPr>
                <a:t>first 16 bits is 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宋体" charset="0"/>
                  <a:cs typeface="宋体" charset="0"/>
                </a:rPr>
                <a:t>ASN indicating 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宋体" charset="0"/>
                  <a:cs typeface="宋体" charset="0"/>
                </a:rPr>
                <a:t>who is giving it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宋体" charset="0"/>
                  <a:cs typeface="宋体" charset="0"/>
                </a:rPr>
                <a:t>an interpretation</a:t>
              </a:r>
            </a:p>
          </p:txBody>
        </p:sp>
        <p:sp>
          <p:nvSpPr>
            <p:cNvPr id="51209" name="Rectangle 9">
              <a:extLst>
                <a:ext uri="{FF2B5EF4-FFF2-40B4-BE49-F238E27FC236}">
                  <a16:creationId xmlns:a16="http://schemas.microsoft.com/office/drawing/2014/main" id="{CA5863F3-C338-7C4C-9B8B-DF6581492B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0" y="1953"/>
              <a:ext cx="884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宋体" charset="0"/>
                  <a:cs typeface="宋体" charset="0"/>
                </a:rPr>
                <a:t>community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宋体" charset="0"/>
                  <a:cs typeface="宋体" charset="0"/>
                </a:rPr>
                <a:t>number</a:t>
              </a:r>
            </a:p>
          </p:txBody>
        </p:sp>
      </p:grpSp>
      <p:sp>
        <p:nvSpPr>
          <p:cNvPr id="51210" name="Rectangle 10">
            <a:extLst>
              <a:ext uri="{FF2B5EF4-FFF2-40B4-BE49-F238E27FC236}">
                <a16:creationId xmlns:a16="http://schemas.microsoft.com/office/drawing/2014/main" id="{BC819637-76F1-CB4E-8807-0F1D013543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2819400"/>
            <a:ext cx="3495675" cy="1311275"/>
          </a:xfrm>
          <a:prstGeom prst="rect">
            <a:avLst/>
          </a:prstGeom>
          <a:solidFill>
            <a:srgbClr val="FF669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Very powerful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BECAUSE it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has no (predefined) meaning</a:t>
            </a:r>
          </a:p>
        </p:txBody>
      </p:sp>
      <p:sp>
        <p:nvSpPr>
          <p:cNvPr id="51215" name="Rectangle 15">
            <a:extLst>
              <a:ext uri="{FF2B5EF4-FFF2-40B4-BE49-F238E27FC236}">
                <a16:creationId xmlns:a16="http://schemas.microsoft.com/office/drawing/2014/main" id="{2EB5AE25-E3A3-464F-88C4-AA50EA4024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4419600"/>
            <a:ext cx="8189913" cy="822325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Community Attribute = a list of community values.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(So one route can belong to multiple communities)</a:t>
            </a:r>
          </a:p>
        </p:txBody>
      </p:sp>
      <p:sp>
        <p:nvSpPr>
          <p:cNvPr id="51216" name="Rectangle 16">
            <a:extLst>
              <a:ext uri="{FF2B5EF4-FFF2-40B4-BE49-F238E27FC236}">
                <a16:creationId xmlns:a16="http://schemas.microsoft.com/office/drawing/2014/main" id="{54E6E326-DAE0-F74F-8624-5930882E04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096000"/>
            <a:ext cx="2800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RFC 1997 (August 1996)</a:t>
            </a:r>
          </a:p>
        </p:txBody>
      </p:sp>
      <p:sp>
        <p:nvSpPr>
          <p:cNvPr id="51219" name="Rectangle 19">
            <a:extLst>
              <a:ext uri="{FF2B5EF4-FFF2-40B4-BE49-F238E27FC236}">
                <a16:creationId xmlns:a16="http://schemas.microsoft.com/office/drawing/2014/main" id="{8321C510-DE81-9146-AC9B-DEA054F431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1676400"/>
            <a:ext cx="3657600" cy="1006475"/>
          </a:xfrm>
          <a:prstGeom prst="rect">
            <a:avLst/>
          </a:prstGeom>
          <a:solidFill>
            <a:srgbClr val="FF669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Used for signalling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within and between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ASes </a:t>
            </a:r>
          </a:p>
        </p:txBody>
      </p:sp>
      <p:grpSp>
        <p:nvGrpSpPr>
          <p:cNvPr id="51208" name="Group 24">
            <a:extLst>
              <a:ext uri="{FF2B5EF4-FFF2-40B4-BE49-F238E27FC236}">
                <a16:creationId xmlns:a16="http://schemas.microsoft.com/office/drawing/2014/main" id="{BA2399C7-EE5B-8B49-B779-69672A3C0FC9}"/>
              </a:ext>
            </a:extLst>
          </p:cNvPr>
          <p:cNvGrpSpPr>
            <a:grpSpLocks/>
          </p:cNvGrpSpPr>
          <p:nvPr/>
        </p:nvGrpSpPr>
        <p:grpSpPr bwMode="auto">
          <a:xfrm>
            <a:off x="3200400" y="5562600"/>
            <a:ext cx="5943600" cy="1016000"/>
            <a:chOff x="1584" y="3216"/>
            <a:chExt cx="3744" cy="640"/>
          </a:xfrm>
        </p:grpSpPr>
        <p:sp>
          <p:nvSpPr>
            <p:cNvPr id="51225" name="Rectangle 25">
              <a:extLst>
                <a:ext uri="{FF2B5EF4-FFF2-40B4-BE49-F238E27FC236}">
                  <a16:creationId xmlns:a16="http://schemas.microsoft.com/office/drawing/2014/main" id="{41E36E53-5E56-E24B-9CEE-ECF693ABF8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3216"/>
              <a:ext cx="3216" cy="6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宋体" charset="0"/>
                  <a:cs typeface="宋体" charset="0"/>
                </a:rPr>
                <a:t>Two reserved communities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51226" name="Rectangle 26">
              <a:extLst>
                <a:ext uri="{FF2B5EF4-FFF2-40B4-BE49-F238E27FC236}">
                  <a16:creationId xmlns:a16="http://schemas.microsoft.com/office/drawing/2014/main" id="{75449B0A-EA36-D147-965C-E185EBD1F5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3600"/>
              <a:ext cx="309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 Black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Black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Black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Black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Black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Black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Black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Black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Black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no_advertise 0xFFFFFF02: don’t pass to BGP neighbors</a:t>
              </a:r>
            </a:p>
          </p:txBody>
        </p:sp>
        <p:sp>
          <p:nvSpPr>
            <p:cNvPr id="51227" name="Rectangle 27">
              <a:extLst>
                <a:ext uri="{FF2B5EF4-FFF2-40B4-BE49-F238E27FC236}">
                  <a16:creationId xmlns:a16="http://schemas.microsoft.com/office/drawing/2014/main" id="{FBFAD093-86E6-6949-A28F-C40CA94456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3408"/>
              <a:ext cx="374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Arial Black" panose="020B0604020202020204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defRPr sz="2400">
                  <a:solidFill>
                    <a:schemeClr val="tx1"/>
                  </a:solidFill>
                  <a:latin typeface="Arial Black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Black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Black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Black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Black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Black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Black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Black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457200" marR="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no_export = 0xFFFFFF01: don’t export out of 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7691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1D8288B-7B89-1F3C-045D-09C425FE6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48E5C8-B485-E04F-89D5-D55E40A8E6A1}" type="slidenum">
              <a:rPr kumimoji="0" lang="zh-CN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125FA6-B345-AAAA-CDC1-D44638B66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" y="1874519"/>
            <a:ext cx="8549640" cy="3108960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AD51B6D7-5883-A9A3-3E4F-F085EA54F223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152400"/>
            <a:ext cx="7772400" cy="1143000"/>
          </a:xfrm>
          <a:prstGeom prst="rect">
            <a:avLst/>
          </a:prstGeom>
        </p:spPr>
        <p:txBody>
          <a:bodyPr lIns="92075" tIns="46038" rIns="92075" bIns="46038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 Black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 Black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 Black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 Black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 Black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 Black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 Black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 Black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 Black"/>
                <a:ea typeface="宋体" charset="0"/>
                <a:cs typeface="宋体" charset="0"/>
              </a:rPr>
              <a:t>BGP Communities examples</a:t>
            </a:r>
          </a:p>
        </p:txBody>
      </p:sp>
    </p:spTree>
    <p:extLst>
      <p:ext uri="{BB962C8B-B14F-4D97-AF65-F5344CB8AC3E}">
        <p14:creationId xmlns:p14="http://schemas.microsoft.com/office/powerpoint/2010/main" val="29658472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2688869-B638-FAB6-05B2-8D7C56CE1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48E5C8-B485-E04F-89D5-D55E40A8E6A1}" type="slidenum">
              <a:rPr kumimoji="0" lang="zh-CN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C73B24-F3EF-8D20-F48C-DD715F191E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82" y="951339"/>
            <a:ext cx="4944037" cy="59066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970404-EA4E-DC15-0E6A-7A6798E325D6}"/>
              </a:ext>
            </a:extLst>
          </p:cNvPr>
          <p:cNvSpPr txBox="1"/>
          <p:nvPr/>
        </p:nvSpPr>
        <p:spPr>
          <a:xfrm>
            <a:off x="4725620" y="2459504"/>
            <a:ext cx="4572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Tag customer routes with 64512:100.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Instruct Router B to only advertise routes with 64512:100.</a:t>
            </a:r>
          </a:p>
        </p:txBody>
      </p:sp>
    </p:spTree>
    <p:extLst>
      <p:ext uri="{BB962C8B-B14F-4D97-AF65-F5344CB8AC3E}">
        <p14:creationId xmlns:p14="http://schemas.microsoft.com/office/powerpoint/2010/main" val="20238283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FB5F9E-040C-D673-3709-07592139F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48E5C8-B485-E04F-89D5-D55E40A8E6A1}" type="slidenum">
              <a:rPr kumimoji="0" lang="zh-CN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80D6AD-623E-17F3-C269-8BB9749FA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25" y="680436"/>
            <a:ext cx="6438900" cy="2857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31885F-E8CF-7282-54C4-62146F30AD7A}"/>
              </a:ext>
            </a:extLst>
          </p:cNvPr>
          <p:cNvSpPr txBox="1"/>
          <p:nvPr/>
        </p:nvSpPr>
        <p:spPr>
          <a:xfrm>
            <a:off x="0" y="3537936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Instruct Router B to only advertise routes with 64512:100.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FA01C9-5BC7-BABA-71E5-C63FAB457C9C}"/>
              </a:ext>
            </a:extLst>
          </p:cNvPr>
          <p:cNvSpPr txBox="1"/>
          <p:nvPr/>
        </p:nvSpPr>
        <p:spPr>
          <a:xfrm>
            <a:off x="1805" y="-27450"/>
            <a:ext cx="62216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Tag customer routes with 64512:100. (on Router A)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8C72E1-B56D-D2B9-7FC3-BFD4D9E70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425" y="4290391"/>
            <a:ext cx="70866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1857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5D19E5-4612-404F-AA71-AA23182D8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48E5C8-B485-E04F-89D5-D55E40A8E6A1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9458" name="Picture 2" descr="Depiction of a route planned for a graceful shutdown">
            <a:extLst>
              <a:ext uri="{FF2B5EF4-FFF2-40B4-BE49-F238E27FC236}">
                <a16:creationId xmlns:a16="http://schemas.microsoft.com/office/drawing/2014/main" id="{5EE8F844-82E7-014F-BBF3-7565CCB8D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937" y="606551"/>
            <a:ext cx="6245475" cy="3348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Depiction of traffic redirection">
            <a:extLst>
              <a:ext uri="{FF2B5EF4-FFF2-40B4-BE49-F238E27FC236}">
                <a16:creationId xmlns:a16="http://schemas.microsoft.com/office/drawing/2014/main" id="{FE5541CE-8F57-1C41-BD44-C4C02239B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937" y="3509732"/>
            <a:ext cx="6245475" cy="3348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7B7E4EEE-ED10-7946-8BA8-1358F55152D0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52400"/>
            <a:ext cx="9144000" cy="1143000"/>
          </a:xfrm>
          <a:prstGeom prst="rect">
            <a:avLst/>
          </a:prstGeom>
        </p:spPr>
        <p:txBody>
          <a:bodyPr lIns="92075" tIns="46038" rIns="92075" bIns="46038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 Black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 Black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 Black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 Black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 Black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 Black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 Black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 Black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 Black"/>
                <a:ea typeface="宋体" charset="0"/>
                <a:cs typeface="宋体" charset="0"/>
              </a:rPr>
              <a:t>BGP Community attribute: Example</a:t>
            </a:r>
          </a:p>
        </p:txBody>
      </p:sp>
    </p:spTree>
    <p:extLst>
      <p:ext uri="{BB962C8B-B14F-4D97-AF65-F5344CB8AC3E}">
        <p14:creationId xmlns:p14="http://schemas.microsoft.com/office/powerpoint/2010/main" val="37780290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D898D-F9A3-E241-91D0-5625106A0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FFDE57-CFFE-814D-B3F1-3314434BC427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63202" name="Rectangle 2">
            <a:extLst>
              <a:ext uri="{FF2B5EF4-FFF2-40B4-BE49-F238E27FC236}">
                <a16:creationId xmlns:a16="http://schemas.microsoft.com/office/drawing/2014/main" id="{E8B64D47-E11D-A341-A99B-BB71C870B8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760785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A dive into the BGP policies</a:t>
            </a:r>
          </a:p>
        </p:txBody>
      </p:sp>
    </p:spTree>
    <p:extLst>
      <p:ext uri="{BB962C8B-B14F-4D97-AF65-F5344CB8AC3E}">
        <p14:creationId xmlns:p14="http://schemas.microsoft.com/office/powerpoint/2010/main" val="36865018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lide Number Placeholder 5">
            <a:extLst>
              <a:ext uri="{FF2B5EF4-FFF2-40B4-BE49-F238E27FC236}">
                <a16:creationId xmlns:a16="http://schemas.microsoft.com/office/drawing/2014/main" id="{671CE384-8B26-9E45-9578-E76E782BA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AB1E0C-D996-B64D-801A-7C78FD53F736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84354" name="Rectangle 2">
            <a:extLst>
              <a:ext uri="{FF2B5EF4-FFF2-40B4-BE49-F238E27FC236}">
                <a16:creationId xmlns:a16="http://schemas.microsoft.com/office/drawing/2014/main" id="{61EEC626-FF95-0141-8459-A77950FF3B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CN">
                <a:ea typeface="宋体" charset="0"/>
                <a:cs typeface="宋体" charset="0"/>
              </a:rPr>
              <a:t>Tweak Tweak Tweak</a:t>
            </a:r>
          </a:p>
        </p:txBody>
      </p:sp>
      <p:sp>
        <p:nvSpPr>
          <p:cNvPr id="484355" name="Rectangle 3">
            <a:extLst>
              <a:ext uri="{FF2B5EF4-FFF2-40B4-BE49-F238E27FC236}">
                <a16:creationId xmlns:a16="http://schemas.microsoft.com/office/drawing/2014/main" id="{23891C82-DFF0-4846-92D5-1E4A7FAC9C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2057400"/>
            <a:ext cx="3429000" cy="3962400"/>
          </a:xfrm>
        </p:spPr>
        <p:txBody>
          <a:bodyPr/>
          <a:lstStyle/>
          <a:p>
            <a:pPr eaLnBrk="1" hangingPunct="1"/>
            <a:r>
              <a:rPr lang="en-US" altLang="zh-CN" sz="1800">
                <a:ea typeface="宋体" panose="02010600030101010101" pitchFamily="2" charset="-122"/>
              </a:rPr>
              <a:t>For </a:t>
            </a:r>
            <a:r>
              <a:rPr lang="en-US" altLang="zh-CN" sz="1800" u="sng">
                <a:ea typeface="宋体" panose="02010600030101010101" pitchFamily="2" charset="-122"/>
              </a:rPr>
              <a:t>inbound</a:t>
            </a:r>
            <a:r>
              <a:rPr lang="en-US" altLang="zh-CN" sz="1800">
                <a:ea typeface="宋体" panose="02010600030101010101" pitchFamily="2" charset="-122"/>
              </a:rPr>
              <a:t> traffic</a:t>
            </a:r>
          </a:p>
          <a:p>
            <a:pPr lvl="1" eaLnBrk="1" hangingPunct="1"/>
            <a:r>
              <a:rPr lang="en-US" altLang="zh-CN" sz="1600">
                <a:ea typeface="宋体" panose="02010600030101010101" pitchFamily="2" charset="-122"/>
              </a:rPr>
              <a:t>Filter outbound routes</a:t>
            </a:r>
          </a:p>
          <a:p>
            <a:pPr lvl="1" eaLnBrk="1" hangingPunct="1"/>
            <a:r>
              <a:rPr lang="en-US" altLang="zh-CN" sz="1600">
                <a:ea typeface="宋体" panose="02010600030101010101" pitchFamily="2" charset="-122"/>
              </a:rPr>
              <a:t>Tweak attributes on </a:t>
            </a:r>
            <a:r>
              <a:rPr lang="en-US" altLang="zh-CN" sz="1600" u="sng">
                <a:ea typeface="宋体" panose="02010600030101010101" pitchFamily="2" charset="-122"/>
              </a:rPr>
              <a:t>outbound </a:t>
            </a:r>
            <a:r>
              <a:rPr lang="en-US" altLang="zh-CN" sz="1600">
                <a:ea typeface="宋体" panose="02010600030101010101" pitchFamily="2" charset="-122"/>
              </a:rPr>
              <a:t>routes in the hope of influencing your neighbor’s best route selection</a:t>
            </a:r>
          </a:p>
          <a:p>
            <a:pPr eaLnBrk="1" hangingPunct="1"/>
            <a:r>
              <a:rPr lang="en-US" altLang="zh-CN" sz="1800">
                <a:ea typeface="宋体" panose="02010600030101010101" pitchFamily="2" charset="-122"/>
              </a:rPr>
              <a:t>For </a:t>
            </a:r>
            <a:r>
              <a:rPr lang="en-US" altLang="zh-CN" sz="1800" u="sng">
                <a:ea typeface="宋体" panose="02010600030101010101" pitchFamily="2" charset="-122"/>
              </a:rPr>
              <a:t>outbound</a:t>
            </a:r>
            <a:r>
              <a:rPr lang="en-US" altLang="zh-CN" sz="1800">
                <a:ea typeface="宋体" panose="02010600030101010101" pitchFamily="2" charset="-122"/>
              </a:rPr>
              <a:t> traffic</a:t>
            </a:r>
          </a:p>
          <a:p>
            <a:pPr lvl="1" eaLnBrk="1" hangingPunct="1"/>
            <a:r>
              <a:rPr lang="en-US" altLang="zh-CN" sz="1600">
                <a:ea typeface="宋体" panose="02010600030101010101" pitchFamily="2" charset="-122"/>
              </a:rPr>
              <a:t>Filter </a:t>
            </a:r>
            <a:r>
              <a:rPr lang="en-US" altLang="zh-CN" sz="1600" u="sng">
                <a:ea typeface="宋体" panose="02010600030101010101" pitchFamily="2" charset="-122"/>
              </a:rPr>
              <a:t>inbound</a:t>
            </a:r>
            <a:r>
              <a:rPr lang="en-US" altLang="zh-CN" sz="1600">
                <a:ea typeface="宋体" panose="02010600030101010101" pitchFamily="2" charset="-122"/>
              </a:rPr>
              <a:t> routes</a:t>
            </a:r>
          </a:p>
          <a:p>
            <a:pPr lvl="1" eaLnBrk="1" hangingPunct="1"/>
            <a:r>
              <a:rPr lang="en-US" altLang="zh-CN" sz="1600">
                <a:ea typeface="宋体" panose="02010600030101010101" pitchFamily="2" charset="-122"/>
              </a:rPr>
              <a:t>Tweak attributes on </a:t>
            </a:r>
            <a:r>
              <a:rPr lang="en-US" altLang="zh-CN" sz="1600" u="sng">
                <a:ea typeface="宋体" panose="02010600030101010101" pitchFamily="2" charset="-122"/>
              </a:rPr>
              <a:t>inbound</a:t>
            </a:r>
            <a:r>
              <a:rPr lang="en-US" altLang="zh-CN" sz="1600">
                <a:ea typeface="宋体" panose="02010600030101010101" pitchFamily="2" charset="-122"/>
              </a:rPr>
              <a:t> routes to influence best route selection</a:t>
            </a:r>
          </a:p>
        </p:txBody>
      </p:sp>
      <p:grpSp>
        <p:nvGrpSpPr>
          <p:cNvPr id="58372" name="Group 4">
            <a:extLst>
              <a:ext uri="{FF2B5EF4-FFF2-40B4-BE49-F238E27FC236}">
                <a16:creationId xmlns:a16="http://schemas.microsoft.com/office/drawing/2014/main" id="{5E2A395C-1121-134D-979D-997C752EF75D}"/>
              </a:ext>
            </a:extLst>
          </p:cNvPr>
          <p:cNvGrpSpPr>
            <a:grpSpLocks/>
          </p:cNvGrpSpPr>
          <p:nvPr/>
        </p:nvGrpSpPr>
        <p:grpSpPr bwMode="auto">
          <a:xfrm>
            <a:off x="5334000" y="2667000"/>
            <a:ext cx="2578100" cy="2057400"/>
            <a:chOff x="4131" y="1588"/>
            <a:chExt cx="1624" cy="808"/>
          </a:xfrm>
        </p:grpSpPr>
        <p:grpSp>
          <p:nvGrpSpPr>
            <p:cNvPr id="58386" name="Group 5">
              <a:extLst>
                <a:ext uri="{FF2B5EF4-FFF2-40B4-BE49-F238E27FC236}">
                  <a16:creationId xmlns:a16="http://schemas.microsoft.com/office/drawing/2014/main" id="{6B288B6D-FDDD-C24D-9AEA-FC0F3750B4B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66" y="1588"/>
              <a:ext cx="1589" cy="808"/>
              <a:chOff x="4166" y="1588"/>
              <a:chExt cx="1589" cy="808"/>
            </a:xfrm>
          </p:grpSpPr>
          <p:sp>
            <p:nvSpPr>
              <p:cNvPr id="484358" name="Oval 6">
                <a:extLst>
                  <a:ext uri="{FF2B5EF4-FFF2-40B4-BE49-F238E27FC236}">
                    <a16:creationId xmlns:a16="http://schemas.microsoft.com/office/drawing/2014/main" id="{B7E9064E-7D28-9340-87C4-A2D246D163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02" y="1660"/>
                <a:ext cx="1362" cy="61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84359" name="Oval 7">
                <a:extLst>
                  <a:ext uri="{FF2B5EF4-FFF2-40B4-BE49-F238E27FC236}">
                    <a16:creationId xmlns:a16="http://schemas.microsoft.com/office/drawing/2014/main" id="{EB578756-8CD6-0346-9165-41B2D08F79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48" y="1660"/>
                <a:ext cx="312" cy="89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84360" name="Oval 8">
                <a:extLst>
                  <a:ext uri="{FF2B5EF4-FFF2-40B4-BE49-F238E27FC236}">
                    <a16:creationId xmlns:a16="http://schemas.microsoft.com/office/drawing/2014/main" id="{91B541D5-2FB4-D040-A3DC-636514C516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70" y="1636"/>
                <a:ext cx="448" cy="16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84361" name="Oval 9">
                <a:extLst>
                  <a:ext uri="{FF2B5EF4-FFF2-40B4-BE49-F238E27FC236}">
                    <a16:creationId xmlns:a16="http://schemas.microsoft.com/office/drawing/2014/main" id="{DAE32A05-AC62-974B-982E-C5EA7C52D7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59" y="1588"/>
                <a:ext cx="540" cy="328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84362" name="Oval 10">
                <a:extLst>
                  <a:ext uri="{FF2B5EF4-FFF2-40B4-BE49-F238E27FC236}">
                    <a16:creationId xmlns:a16="http://schemas.microsoft.com/office/drawing/2014/main" id="{3318EDE2-76E4-4340-92D1-CB355930B2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6" y="1732"/>
                <a:ext cx="996" cy="184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84363" name="Oval 11">
                <a:extLst>
                  <a:ext uri="{FF2B5EF4-FFF2-40B4-BE49-F238E27FC236}">
                    <a16:creationId xmlns:a16="http://schemas.microsoft.com/office/drawing/2014/main" id="{87D75F9D-BA71-8841-825B-1CC40A552E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68" y="2020"/>
                <a:ext cx="539" cy="37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84364" name="Oval 12">
                <a:extLst>
                  <a:ext uri="{FF2B5EF4-FFF2-40B4-BE49-F238E27FC236}">
                    <a16:creationId xmlns:a16="http://schemas.microsoft.com/office/drawing/2014/main" id="{E6B876D0-F190-0B45-A018-1B591CC873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52" y="1756"/>
                <a:ext cx="403" cy="208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84365" name="Oval 13">
                <a:extLst>
                  <a:ext uri="{FF2B5EF4-FFF2-40B4-BE49-F238E27FC236}">
                    <a16:creationId xmlns:a16="http://schemas.microsoft.com/office/drawing/2014/main" id="{B6EF2BB1-21D6-6A41-A0C5-854D289271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7" y="1852"/>
                <a:ext cx="266" cy="37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84366" name="Oval 14">
                <a:extLst>
                  <a:ext uri="{FF2B5EF4-FFF2-40B4-BE49-F238E27FC236}">
                    <a16:creationId xmlns:a16="http://schemas.microsoft.com/office/drawing/2014/main" id="{FD074087-3F84-F54A-8565-276A589DA4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98" y="2044"/>
                <a:ext cx="266" cy="1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84367" name="Oval 15">
                <a:extLst>
                  <a:ext uri="{FF2B5EF4-FFF2-40B4-BE49-F238E27FC236}">
                    <a16:creationId xmlns:a16="http://schemas.microsoft.com/office/drawing/2014/main" id="{8836EDDA-53B0-844E-8004-E42B2F6E9D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5" y="2140"/>
                <a:ext cx="266" cy="1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84368" name="Oval 16">
                <a:extLst>
                  <a:ext uri="{FF2B5EF4-FFF2-40B4-BE49-F238E27FC236}">
                    <a16:creationId xmlns:a16="http://schemas.microsoft.com/office/drawing/2014/main" id="{8E4CA9E5-9B92-3047-B4AE-EBAEAC47CD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4" y="2140"/>
                <a:ext cx="403" cy="1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  <p:grpSp>
          <p:nvGrpSpPr>
            <p:cNvPr id="58387" name="Group 17">
              <a:extLst>
                <a:ext uri="{FF2B5EF4-FFF2-40B4-BE49-F238E27FC236}">
                  <a16:creationId xmlns:a16="http://schemas.microsoft.com/office/drawing/2014/main" id="{7AB8C81F-3EC0-FC4C-8954-BA8768B9C6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31" y="1588"/>
              <a:ext cx="1589" cy="808"/>
              <a:chOff x="4131" y="1588"/>
              <a:chExt cx="1589" cy="808"/>
            </a:xfrm>
          </p:grpSpPr>
          <p:sp>
            <p:nvSpPr>
              <p:cNvPr id="484370" name="Oval 18">
                <a:extLst>
                  <a:ext uri="{FF2B5EF4-FFF2-40B4-BE49-F238E27FC236}">
                    <a16:creationId xmlns:a16="http://schemas.microsoft.com/office/drawing/2014/main" id="{3FE813FF-CBBA-5443-A09E-6E9B47F6DF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68" y="1660"/>
                <a:ext cx="1361" cy="617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84371" name="Oval 19">
                <a:extLst>
                  <a:ext uri="{FF2B5EF4-FFF2-40B4-BE49-F238E27FC236}">
                    <a16:creationId xmlns:a16="http://schemas.microsoft.com/office/drawing/2014/main" id="{D8D00ACF-6C2D-C848-A121-4E32B5914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3" y="1660"/>
                <a:ext cx="312" cy="89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84372" name="Oval 20">
                <a:extLst>
                  <a:ext uri="{FF2B5EF4-FFF2-40B4-BE49-F238E27FC236}">
                    <a16:creationId xmlns:a16="http://schemas.microsoft.com/office/drawing/2014/main" id="{16252605-BD61-D545-9459-9E69ED0285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35" y="1636"/>
                <a:ext cx="449" cy="160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84373" name="Oval 21">
                <a:extLst>
                  <a:ext uri="{FF2B5EF4-FFF2-40B4-BE49-F238E27FC236}">
                    <a16:creationId xmlns:a16="http://schemas.microsoft.com/office/drawing/2014/main" id="{8298C6A1-AA76-8C4F-A1C5-1ED9CD8BAD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24" y="1588"/>
                <a:ext cx="540" cy="328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84374" name="Oval 22">
                <a:extLst>
                  <a:ext uri="{FF2B5EF4-FFF2-40B4-BE49-F238E27FC236}">
                    <a16:creationId xmlns:a16="http://schemas.microsoft.com/office/drawing/2014/main" id="{6C03D346-9B53-0046-9976-11840AEA1E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31" y="1732"/>
                <a:ext cx="996" cy="184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84375" name="Oval 23">
                <a:extLst>
                  <a:ext uri="{FF2B5EF4-FFF2-40B4-BE49-F238E27FC236}">
                    <a16:creationId xmlns:a16="http://schemas.microsoft.com/office/drawing/2014/main" id="{01A1CC74-7F7A-3644-B575-B867EB03F9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33" y="2020"/>
                <a:ext cx="540" cy="37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84376" name="Oval 24">
                <a:extLst>
                  <a:ext uri="{FF2B5EF4-FFF2-40B4-BE49-F238E27FC236}">
                    <a16:creationId xmlns:a16="http://schemas.microsoft.com/office/drawing/2014/main" id="{604EC7E0-030B-A344-97D6-68F73B94CD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17" y="1756"/>
                <a:ext cx="403" cy="208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84377" name="Oval 25">
                <a:extLst>
                  <a:ext uri="{FF2B5EF4-FFF2-40B4-BE49-F238E27FC236}">
                    <a16:creationId xmlns:a16="http://schemas.microsoft.com/office/drawing/2014/main" id="{5A67ECE4-6237-D54E-AB92-5E70E385E1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2" y="1852"/>
                <a:ext cx="266" cy="377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84378" name="Oval 26">
                <a:extLst>
                  <a:ext uri="{FF2B5EF4-FFF2-40B4-BE49-F238E27FC236}">
                    <a16:creationId xmlns:a16="http://schemas.microsoft.com/office/drawing/2014/main" id="{24942CAA-27C9-4642-A2C3-97408E9F4B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63" y="2044"/>
                <a:ext cx="266" cy="137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84379" name="Oval 27">
                <a:extLst>
                  <a:ext uri="{FF2B5EF4-FFF2-40B4-BE49-F238E27FC236}">
                    <a16:creationId xmlns:a16="http://schemas.microsoft.com/office/drawing/2014/main" id="{B9A4997E-E818-754C-BA6D-5D92002CDC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1" y="2140"/>
                <a:ext cx="265" cy="137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84380" name="Oval 28">
                <a:extLst>
                  <a:ext uri="{FF2B5EF4-FFF2-40B4-BE49-F238E27FC236}">
                    <a16:creationId xmlns:a16="http://schemas.microsoft.com/office/drawing/2014/main" id="{159D6050-1C2C-3849-96C5-0E153E560A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0" y="2140"/>
                <a:ext cx="402" cy="137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</p:grpSp>
      <p:sp>
        <p:nvSpPr>
          <p:cNvPr id="484381" name="Line 29">
            <a:extLst>
              <a:ext uri="{FF2B5EF4-FFF2-40B4-BE49-F238E27FC236}">
                <a16:creationId xmlns:a16="http://schemas.microsoft.com/office/drawing/2014/main" id="{0E5DF79D-E3FF-D944-816A-1D1B1703861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24600" y="3962400"/>
            <a:ext cx="0" cy="121920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484382" name="Line 30">
            <a:extLst>
              <a:ext uri="{FF2B5EF4-FFF2-40B4-BE49-F238E27FC236}">
                <a16:creationId xmlns:a16="http://schemas.microsoft.com/office/drawing/2014/main" id="{B33D4918-7566-A940-ADBA-AB2D583303A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48400" y="1905000"/>
            <a:ext cx="0" cy="121920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484383" name="Line 31">
            <a:extLst>
              <a:ext uri="{FF2B5EF4-FFF2-40B4-BE49-F238E27FC236}">
                <a16:creationId xmlns:a16="http://schemas.microsoft.com/office/drawing/2014/main" id="{74A9C741-5907-6544-9D0B-58E378866BB7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9400" y="1676400"/>
            <a:ext cx="0" cy="12192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484384" name="Line 32">
            <a:extLst>
              <a:ext uri="{FF2B5EF4-FFF2-40B4-BE49-F238E27FC236}">
                <a16:creationId xmlns:a16="http://schemas.microsoft.com/office/drawing/2014/main" id="{75CCCEED-24FF-5B49-9CB0-C5ED7AE731C7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9400" y="4267200"/>
            <a:ext cx="0" cy="9906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pic>
        <p:nvPicPr>
          <p:cNvPr id="484385" name="Picture 33">
            <a:extLst>
              <a:ext uri="{FF2B5EF4-FFF2-40B4-BE49-F238E27FC236}">
                <a16:creationId xmlns:a16="http://schemas.microsoft.com/office/drawing/2014/main" id="{055A1D70-104D-DF4E-BF13-FF0752BD3985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819400"/>
            <a:ext cx="547688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84386" name="Picture 34">
            <a:extLst>
              <a:ext uri="{FF2B5EF4-FFF2-40B4-BE49-F238E27FC236}">
                <a16:creationId xmlns:a16="http://schemas.microsoft.com/office/drawing/2014/main" id="{F11657C3-A005-434A-8206-5F8ADE459957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038600"/>
            <a:ext cx="547688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84387" name="Text Box 35">
            <a:extLst>
              <a:ext uri="{FF2B5EF4-FFF2-40B4-BE49-F238E27FC236}">
                <a16:creationId xmlns:a16="http://schemas.microsoft.com/office/drawing/2014/main" id="{92A7E06A-35BC-7242-9F1F-0A00F4FE58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9325" y="2278063"/>
            <a:ext cx="12192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FF6699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outbound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FF6699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routes</a:t>
            </a:r>
          </a:p>
        </p:txBody>
      </p:sp>
      <p:sp>
        <p:nvSpPr>
          <p:cNvPr id="484388" name="Text Box 36">
            <a:extLst>
              <a:ext uri="{FF2B5EF4-FFF2-40B4-BE49-F238E27FC236}">
                <a16:creationId xmlns:a16="http://schemas.microsoft.com/office/drawing/2014/main" id="{C3E2AA27-A216-FA4F-B4DC-E63C63D68A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4419600"/>
            <a:ext cx="106203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FF6699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inbound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FF6699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routes</a:t>
            </a:r>
          </a:p>
        </p:txBody>
      </p:sp>
      <p:sp>
        <p:nvSpPr>
          <p:cNvPr id="484389" name="Text Box 37">
            <a:extLst>
              <a:ext uri="{FF2B5EF4-FFF2-40B4-BE49-F238E27FC236}">
                <a16:creationId xmlns:a16="http://schemas.microsoft.com/office/drawing/2014/main" id="{C27B2245-172B-4947-9BAF-311F5FBD6E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2438400"/>
            <a:ext cx="106203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inbound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traffic</a:t>
            </a:r>
          </a:p>
        </p:txBody>
      </p:sp>
      <p:sp>
        <p:nvSpPr>
          <p:cNvPr id="484390" name="Text Box 38">
            <a:extLst>
              <a:ext uri="{FF2B5EF4-FFF2-40B4-BE49-F238E27FC236}">
                <a16:creationId xmlns:a16="http://schemas.microsoft.com/office/drawing/2014/main" id="{97590516-D063-3241-838B-B2A80BDBA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4495800"/>
            <a:ext cx="12192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outbound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traffic</a:t>
            </a:r>
          </a:p>
        </p:txBody>
      </p:sp>
      <p:sp>
        <p:nvSpPr>
          <p:cNvPr id="484391" name="Text Box 39">
            <a:extLst>
              <a:ext uri="{FF2B5EF4-FFF2-40B4-BE49-F238E27FC236}">
                <a16:creationId xmlns:a16="http://schemas.microsoft.com/office/drawing/2014/main" id="{C41A30C7-DDCC-2941-BE0E-BEB1AE3A41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019800"/>
            <a:ext cx="2987675" cy="517525"/>
          </a:xfrm>
          <a:prstGeom prst="rect">
            <a:avLst/>
          </a:prstGeom>
          <a:solidFill>
            <a:srgbClr val="FF669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In general, an AS has more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control over outbound traffic</a:t>
            </a:r>
          </a:p>
        </p:txBody>
      </p:sp>
      <p:sp>
        <p:nvSpPr>
          <p:cNvPr id="484392" name="AutoShape 40">
            <a:extLst>
              <a:ext uri="{FF2B5EF4-FFF2-40B4-BE49-F238E27FC236}">
                <a16:creationId xmlns:a16="http://schemas.microsoft.com/office/drawing/2014/main" id="{89485099-593A-174B-B66F-47F6247D68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1828800"/>
            <a:ext cx="457200" cy="1371600"/>
          </a:xfrm>
          <a:prstGeom prst="upArrow">
            <a:avLst>
              <a:gd name="adj1" fmla="val 50000"/>
              <a:gd name="adj2" fmla="val 75000"/>
            </a:avLst>
          </a:prstGeom>
          <a:solidFill>
            <a:schemeClr val="bg1"/>
          </a:solidFill>
          <a:ln w="76200">
            <a:solidFill>
              <a:srgbClr val="FF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484393" name="AutoShape 41">
            <a:extLst>
              <a:ext uri="{FF2B5EF4-FFF2-40B4-BE49-F238E27FC236}">
                <a16:creationId xmlns:a16="http://schemas.microsoft.com/office/drawing/2014/main" id="{36C7C812-D308-714F-BDBF-45D4ACC007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3962400"/>
            <a:ext cx="457200" cy="1371600"/>
          </a:xfrm>
          <a:prstGeom prst="upArrow">
            <a:avLst>
              <a:gd name="adj1" fmla="val 50000"/>
              <a:gd name="adj2" fmla="val 75000"/>
            </a:avLst>
          </a:prstGeom>
          <a:solidFill>
            <a:schemeClr val="bg1"/>
          </a:solidFill>
          <a:ln w="76200">
            <a:solidFill>
              <a:srgbClr val="FF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2925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BGP route selection</a:t>
            </a:r>
          </a:p>
        </p:txBody>
      </p:sp>
      <p:sp>
        <p:nvSpPr>
          <p:cNvPr id="1208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2288" y="1786759"/>
            <a:ext cx="7772400" cy="4294954"/>
          </a:xfrm>
        </p:spPr>
        <p:txBody>
          <a:bodyPr/>
          <a:lstStyle/>
          <a:p>
            <a:pPr marL="346075" indent="-346075">
              <a:defRPr/>
            </a:pPr>
            <a:r>
              <a:rPr lang="en-US" dirty="0">
                <a:cs typeface="+mn-cs"/>
              </a:rPr>
              <a:t>router may learn about more than one route to destination AS, selects route based on:</a:t>
            </a:r>
          </a:p>
          <a:p>
            <a:pPr marL="1084263" lvl="1" indent="-457200">
              <a:buFont typeface="ZapfDingbats" charset="0"/>
              <a:buAutoNum type="arabicPeriod"/>
              <a:defRPr/>
            </a:pPr>
            <a:r>
              <a:rPr lang="en-US" dirty="0"/>
              <a:t>local preference value attribute: policy decision</a:t>
            </a:r>
          </a:p>
          <a:p>
            <a:pPr marL="1084263" lvl="1" indent="-457200">
              <a:buFont typeface="ZapfDingbats" charset="0"/>
              <a:buAutoNum type="arabicPeriod"/>
              <a:defRPr/>
            </a:pPr>
            <a:r>
              <a:rPr lang="en-US" dirty="0"/>
              <a:t>shortest AS-PATH </a:t>
            </a:r>
          </a:p>
          <a:p>
            <a:pPr marL="1084263" lvl="1" indent="-457200">
              <a:buFont typeface="ZapfDingbats" charset="0"/>
              <a:buAutoNum type="arabicPeriod"/>
              <a:defRPr/>
            </a:pPr>
            <a:r>
              <a:rPr lang="en-US" dirty="0"/>
              <a:t>closest NEXT-HOP router: hot potato routing</a:t>
            </a:r>
          </a:p>
          <a:p>
            <a:pPr marL="1084263" lvl="1" indent="-457200">
              <a:buFont typeface="ZapfDingbats" charset="0"/>
              <a:buAutoNum type="arabicPeriod"/>
              <a:defRPr/>
            </a:pPr>
            <a:r>
              <a:rPr lang="en-US" dirty="0"/>
              <a:t>additional criteria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43208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110B2A9D-1076-6044-A682-5D40A1E7C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80FF2E6-40A4-704D-A6F6-98370AA7162E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82306" name="Rectangle 2">
            <a:extLst>
              <a:ext uri="{FF2B5EF4-FFF2-40B4-BE49-F238E27FC236}">
                <a16:creationId xmlns:a16="http://schemas.microsoft.com/office/drawing/2014/main" id="{2296A914-F6F1-9E45-B8BA-1F75441C9D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5105400"/>
            <a:ext cx="7162800" cy="9144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482307" name="Rectangle 3">
            <a:extLst>
              <a:ext uri="{FF2B5EF4-FFF2-40B4-BE49-F238E27FC236}">
                <a16:creationId xmlns:a16="http://schemas.microsoft.com/office/drawing/2014/main" id="{04C6B37F-79DB-8642-9C91-E9781E4277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1676400"/>
            <a:ext cx="7162800" cy="9144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482308" name="Rectangle 4">
            <a:extLst>
              <a:ext uri="{FF2B5EF4-FFF2-40B4-BE49-F238E27FC236}">
                <a16:creationId xmlns:a16="http://schemas.microsoft.com/office/drawing/2014/main" id="{C8665C5C-237B-7A4C-BFB0-FBD220E84F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2895600"/>
            <a:ext cx="7162800" cy="2133600"/>
          </a:xfrm>
          <a:prstGeom prst="rect">
            <a:avLst/>
          </a:prstGeom>
          <a:solidFill>
            <a:srgbClr val="FF6699"/>
          </a:solidFill>
          <a:ln w="9525">
            <a:solidFill>
              <a:srgbClr val="FF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482309" name="Rectangle 5">
            <a:extLst>
              <a:ext uri="{FF2B5EF4-FFF2-40B4-BE49-F238E27FC236}">
                <a16:creationId xmlns:a16="http://schemas.microsoft.com/office/drawing/2014/main" id="{6086FD0A-521A-F04F-A72C-BB5A5B9ECA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382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>
                <a:ea typeface="宋体" charset="0"/>
                <a:cs typeface="宋体" charset="0"/>
              </a:rPr>
              <a:t>Route Selection Summary</a:t>
            </a:r>
          </a:p>
        </p:txBody>
      </p:sp>
      <p:sp>
        <p:nvSpPr>
          <p:cNvPr id="482310" name="Text Box 6">
            <a:extLst>
              <a:ext uri="{FF2B5EF4-FFF2-40B4-BE49-F238E27FC236}">
                <a16:creationId xmlns:a16="http://schemas.microsoft.com/office/drawing/2014/main" id="{34BEC3EE-7853-C14F-8B3C-EF1EAD278F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1981200"/>
            <a:ext cx="37163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Highest Local Preference</a:t>
            </a:r>
          </a:p>
        </p:txBody>
      </p:sp>
      <p:sp>
        <p:nvSpPr>
          <p:cNvPr id="482311" name="Text Box 7">
            <a:extLst>
              <a:ext uri="{FF2B5EF4-FFF2-40B4-BE49-F238E27FC236}">
                <a16:creationId xmlns:a16="http://schemas.microsoft.com/office/drawing/2014/main" id="{4DE332C6-B95A-F543-B1C6-E9A46E355A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2971800"/>
            <a:ext cx="2616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Shortest ASPATH</a:t>
            </a:r>
          </a:p>
        </p:txBody>
      </p:sp>
      <p:sp>
        <p:nvSpPr>
          <p:cNvPr id="482312" name="Text Box 8">
            <a:extLst>
              <a:ext uri="{FF2B5EF4-FFF2-40B4-BE49-F238E27FC236}">
                <a16:creationId xmlns:a16="http://schemas.microsoft.com/office/drawing/2014/main" id="{CC3D5AE6-E69E-7444-80D7-BF0F88C7CA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3429000"/>
            <a:ext cx="19081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Lowest MED</a:t>
            </a:r>
          </a:p>
        </p:txBody>
      </p:sp>
      <p:sp>
        <p:nvSpPr>
          <p:cNvPr id="482313" name="Text Box 9">
            <a:extLst>
              <a:ext uri="{FF2B5EF4-FFF2-40B4-BE49-F238E27FC236}">
                <a16:creationId xmlns:a16="http://schemas.microsoft.com/office/drawing/2014/main" id="{C0154C48-BF9C-2648-A3AC-A8FD1A221F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3886200"/>
            <a:ext cx="2130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i-BGP &lt; e-BGP</a:t>
            </a:r>
          </a:p>
        </p:txBody>
      </p:sp>
      <p:sp>
        <p:nvSpPr>
          <p:cNvPr id="482314" name="Text Box 10">
            <a:extLst>
              <a:ext uri="{FF2B5EF4-FFF2-40B4-BE49-F238E27FC236}">
                <a16:creationId xmlns:a16="http://schemas.microsoft.com/office/drawing/2014/main" id="{657ED359-A357-3943-A157-E6BDEA7077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4343400"/>
            <a:ext cx="25558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Lowest IGP cost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to BGP egress</a:t>
            </a:r>
          </a:p>
        </p:txBody>
      </p:sp>
      <p:sp>
        <p:nvSpPr>
          <p:cNvPr id="482315" name="Text Box 11">
            <a:extLst>
              <a:ext uri="{FF2B5EF4-FFF2-40B4-BE49-F238E27FC236}">
                <a16:creationId xmlns:a16="http://schemas.microsoft.com/office/drawing/2014/main" id="{A3D7917B-4A8C-4B4F-9C7E-16B4455D86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5334000"/>
            <a:ext cx="2514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Lowest router ID</a:t>
            </a:r>
          </a:p>
        </p:txBody>
      </p:sp>
      <p:sp>
        <p:nvSpPr>
          <p:cNvPr id="482316" name="Text Box 12">
            <a:extLst>
              <a:ext uri="{FF2B5EF4-FFF2-40B4-BE49-F238E27FC236}">
                <a16:creationId xmlns:a16="http://schemas.microsoft.com/office/drawing/2014/main" id="{728991BC-6B80-AE45-8D05-B329C17482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3810000"/>
            <a:ext cx="2571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traffic engineering </a:t>
            </a:r>
          </a:p>
        </p:txBody>
      </p:sp>
      <p:sp>
        <p:nvSpPr>
          <p:cNvPr id="482317" name="Text Box 13">
            <a:extLst>
              <a:ext uri="{FF2B5EF4-FFF2-40B4-BE49-F238E27FC236}">
                <a16:creationId xmlns:a16="http://schemas.microsoft.com/office/drawing/2014/main" id="{199BE32A-2586-DF4A-8057-C522FF5125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1981200"/>
            <a:ext cx="285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Enforce relationships</a:t>
            </a:r>
          </a:p>
        </p:txBody>
      </p:sp>
      <p:sp>
        <p:nvSpPr>
          <p:cNvPr id="482318" name="Text Box 14">
            <a:extLst>
              <a:ext uri="{FF2B5EF4-FFF2-40B4-BE49-F238E27FC236}">
                <a16:creationId xmlns:a16="http://schemas.microsoft.com/office/drawing/2014/main" id="{776C914F-FFFE-1B49-B182-428CA5D8F9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5257800"/>
            <a:ext cx="2711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Throw up hands and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break ties</a:t>
            </a:r>
          </a:p>
        </p:txBody>
      </p:sp>
      <p:sp>
        <p:nvSpPr>
          <p:cNvPr id="482319" name="AutoShape 15">
            <a:extLst>
              <a:ext uri="{FF2B5EF4-FFF2-40B4-BE49-F238E27FC236}">
                <a16:creationId xmlns:a16="http://schemas.microsoft.com/office/drawing/2014/main" id="{EC8B81B8-FB4A-F04A-AE6C-34D86B618B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905000"/>
            <a:ext cx="609600" cy="4343400"/>
          </a:xfrm>
          <a:prstGeom prst="downArrow">
            <a:avLst>
              <a:gd name="adj1" fmla="val 50000"/>
              <a:gd name="adj2" fmla="val 178125"/>
            </a:avLst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79355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Title 1"/>
          <p:cNvSpPr>
            <a:spLocks noGrp="1"/>
          </p:cNvSpPr>
          <p:nvPr>
            <p:ph type="title"/>
          </p:nvPr>
        </p:nvSpPr>
        <p:spPr>
          <a:xfrm>
            <a:off x="533400" y="87508"/>
            <a:ext cx="7772400" cy="1143000"/>
          </a:xfrm>
        </p:spPr>
        <p:txBody>
          <a:bodyPr/>
          <a:lstStyle/>
          <a:p>
            <a:r>
              <a:rPr lang="en-US"/>
              <a:t>Hot Potato Routing</a:t>
            </a:r>
          </a:p>
        </p:txBody>
      </p:sp>
      <p:sp>
        <p:nvSpPr>
          <p:cNvPr id="40" name="Content Placeholder 39"/>
          <p:cNvSpPr>
            <a:spLocks noGrp="1"/>
          </p:cNvSpPr>
          <p:nvPr>
            <p:ph idx="1"/>
          </p:nvPr>
        </p:nvSpPr>
        <p:spPr>
          <a:xfrm>
            <a:off x="914400" y="4747113"/>
            <a:ext cx="7600950" cy="82649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000" dirty="0"/>
              <a:t>2d learns (via iBGP) it can route to X via 2a or 2c</a:t>
            </a:r>
          </a:p>
          <a:p>
            <a:pPr>
              <a:defRPr/>
            </a:pPr>
            <a:r>
              <a:rPr lang="en-US" sz="2000" i="1" dirty="0">
                <a:solidFill>
                  <a:srgbClr val="000090"/>
                </a:solidFill>
              </a:rPr>
              <a:t>hot potato routing: </a:t>
            </a:r>
            <a:r>
              <a:rPr lang="en-US" sz="2000" dirty="0"/>
              <a:t>choose local gateway that has least intra-domain cost (e.g., 2d chooses 2a, even though more AS hops to </a:t>
            </a:r>
            <a:r>
              <a:rPr lang="en-US" sz="2000" i="1" dirty="0"/>
              <a:t>X</a:t>
            </a:r>
            <a:r>
              <a:rPr lang="en-US" sz="2000" dirty="0"/>
              <a:t>): don’t worry about inter-domain cost!</a:t>
            </a:r>
            <a:endParaRPr lang="en-US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83302" name="Picture 36" descr="underline_base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25708"/>
            <a:ext cx="4572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1" name="Group 120"/>
          <p:cNvGrpSpPr/>
          <p:nvPr/>
        </p:nvGrpSpPr>
        <p:grpSpPr>
          <a:xfrm>
            <a:off x="624887" y="1673230"/>
            <a:ext cx="2557336" cy="1719017"/>
            <a:chOff x="-2170772" y="2784954"/>
            <a:chExt cx="2712783" cy="1853712"/>
          </a:xfrm>
        </p:grpSpPr>
        <p:sp>
          <p:nvSpPr>
            <p:cNvPr id="122" name="Freeform 2"/>
            <p:cNvSpPr>
              <a:spLocks/>
            </p:cNvSpPr>
            <p:nvPr/>
          </p:nvSpPr>
          <p:spPr bwMode="auto">
            <a:xfrm>
              <a:off x="-2170772" y="2784954"/>
              <a:ext cx="2712783" cy="1853712"/>
            </a:xfrm>
            <a:custGeom>
              <a:avLst/>
              <a:gdLst>
                <a:gd name="T0" fmla="*/ 648763 w 10001"/>
                <a:gd name="T1" fmla="*/ 34777612 h 10125"/>
                <a:gd name="T2" fmla="*/ 115976403 w 10001"/>
                <a:gd name="T3" fmla="*/ 13733703 h 10125"/>
                <a:gd name="T4" fmla="*/ 507700960 w 10001"/>
                <a:gd name="T5" fmla="*/ 8662125 h 10125"/>
                <a:gd name="T6" fmla="*/ 810212713 w 10001"/>
                <a:gd name="T7" fmla="*/ 0 h 10125"/>
                <a:gd name="T8" fmla="*/ 1090015738 w 10001"/>
                <a:gd name="T9" fmla="*/ 8687929 h 10125"/>
                <a:gd name="T10" fmla="*/ 1310938763 w 10001"/>
                <a:gd name="T11" fmla="*/ 4279362 h 10125"/>
                <a:gd name="T12" fmla="*/ 1620263134 w 10001"/>
                <a:gd name="T13" fmla="*/ 25736690 h 10125"/>
                <a:gd name="T14" fmla="*/ 1394798364 w 10001"/>
                <a:gd name="T15" fmla="*/ 58525268 h 10125"/>
                <a:gd name="T16" fmla="*/ 1134622140 w 10001"/>
                <a:gd name="T17" fmla="*/ 80266624 h 10125"/>
                <a:gd name="T18" fmla="*/ 860820276 w 10001"/>
                <a:gd name="T19" fmla="*/ 76142271 h 10125"/>
                <a:gd name="T20" fmla="*/ 708996782 w 10001"/>
                <a:gd name="T21" fmla="*/ 85346835 h 10125"/>
                <a:gd name="T22" fmla="*/ 509322667 w 10001"/>
                <a:gd name="T23" fmla="*/ 86268164 h 10125"/>
                <a:gd name="T24" fmla="*/ 353443899 w 10001"/>
                <a:gd name="T25" fmla="*/ 67979516 h 10125"/>
                <a:gd name="T26" fmla="*/ 192536914 w 10001"/>
                <a:gd name="T27" fmla="*/ 64535347 h 10125"/>
                <a:gd name="T28" fmla="*/ 648763 w 10001"/>
                <a:gd name="T29" fmla="*/ 34777612 h 101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connsiteX0" fmla="*/ 4 w 10040"/>
                <a:gd name="connsiteY0" fmla="*/ 4039 h 10125"/>
                <a:gd name="connsiteX1" fmla="*/ 715 w 10040"/>
                <a:gd name="connsiteY1" fmla="*/ 1595 h 10125"/>
                <a:gd name="connsiteX2" fmla="*/ 3130 w 10040"/>
                <a:gd name="connsiteY2" fmla="*/ 1006 h 10125"/>
                <a:gd name="connsiteX3" fmla="*/ 4995 w 10040"/>
                <a:gd name="connsiteY3" fmla="*/ 0 h 10125"/>
                <a:gd name="connsiteX4" fmla="*/ 6720 w 10040"/>
                <a:gd name="connsiteY4" fmla="*/ 1009 h 10125"/>
                <a:gd name="connsiteX5" fmla="*/ 9989 w 10040"/>
                <a:gd name="connsiteY5" fmla="*/ 2989 h 10125"/>
                <a:gd name="connsiteX6" fmla="*/ 8599 w 10040"/>
                <a:gd name="connsiteY6" fmla="*/ 6797 h 10125"/>
                <a:gd name="connsiteX7" fmla="*/ 6995 w 10040"/>
                <a:gd name="connsiteY7" fmla="*/ 9322 h 10125"/>
                <a:gd name="connsiteX8" fmla="*/ 5307 w 10040"/>
                <a:gd name="connsiteY8" fmla="*/ 8843 h 10125"/>
                <a:gd name="connsiteX9" fmla="*/ 4371 w 10040"/>
                <a:gd name="connsiteY9" fmla="*/ 9912 h 10125"/>
                <a:gd name="connsiteX10" fmla="*/ 3140 w 10040"/>
                <a:gd name="connsiteY10" fmla="*/ 10019 h 10125"/>
                <a:gd name="connsiteX11" fmla="*/ 2179 w 10040"/>
                <a:gd name="connsiteY11" fmla="*/ 7895 h 10125"/>
                <a:gd name="connsiteX12" fmla="*/ 1187 w 10040"/>
                <a:gd name="connsiteY12" fmla="*/ 7495 h 10125"/>
                <a:gd name="connsiteX13" fmla="*/ 4 w 10040"/>
                <a:gd name="connsiteY13" fmla="*/ 4039 h 10125"/>
                <a:gd name="connsiteX0" fmla="*/ 4 w 8600"/>
                <a:gd name="connsiteY0" fmla="*/ 4042 h 10128"/>
                <a:gd name="connsiteX1" fmla="*/ 715 w 8600"/>
                <a:gd name="connsiteY1" fmla="*/ 1598 h 10128"/>
                <a:gd name="connsiteX2" fmla="*/ 3130 w 8600"/>
                <a:gd name="connsiteY2" fmla="*/ 1009 h 10128"/>
                <a:gd name="connsiteX3" fmla="*/ 4995 w 8600"/>
                <a:gd name="connsiteY3" fmla="*/ 3 h 10128"/>
                <a:gd name="connsiteX4" fmla="*/ 6720 w 8600"/>
                <a:gd name="connsiteY4" fmla="*/ 1012 h 10128"/>
                <a:gd name="connsiteX5" fmla="*/ 8599 w 8600"/>
                <a:gd name="connsiteY5" fmla="*/ 6800 h 10128"/>
                <a:gd name="connsiteX6" fmla="*/ 6995 w 8600"/>
                <a:gd name="connsiteY6" fmla="*/ 9325 h 10128"/>
                <a:gd name="connsiteX7" fmla="*/ 5307 w 8600"/>
                <a:gd name="connsiteY7" fmla="*/ 8846 h 10128"/>
                <a:gd name="connsiteX8" fmla="*/ 4371 w 8600"/>
                <a:gd name="connsiteY8" fmla="*/ 9915 h 10128"/>
                <a:gd name="connsiteX9" fmla="*/ 3140 w 8600"/>
                <a:gd name="connsiteY9" fmla="*/ 10022 h 10128"/>
                <a:gd name="connsiteX10" fmla="*/ 2179 w 8600"/>
                <a:gd name="connsiteY10" fmla="*/ 7898 h 10128"/>
                <a:gd name="connsiteX11" fmla="*/ 1187 w 8600"/>
                <a:gd name="connsiteY11" fmla="*/ 7498 h 10128"/>
                <a:gd name="connsiteX12" fmla="*/ 4 w 8600"/>
                <a:gd name="connsiteY12" fmla="*/ 4042 h 10128"/>
                <a:gd name="connsiteX0" fmla="*/ 4 w 9326"/>
                <a:gd name="connsiteY0" fmla="*/ 3988 h 9997"/>
                <a:gd name="connsiteX1" fmla="*/ 830 w 9326"/>
                <a:gd name="connsiteY1" fmla="*/ 1575 h 9997"/>
                <a:gd name="connsiteX2" fmla="*/ 3639 w 9326"/>
                <a:gd name="connsiteY2" fmla="*/ 993 h 9997"/>
                <a:gd name="connsiteX3" fmla="*/ 5807 w 9326"/>
                <a:gd name="connsiteY3" fmla="*/ 0 h 9997"/>
                <a:gd name="connsiteX4" fmla="*/ 7813 w 9326"/>
                <a:gd name="connsiteY4" fmla="*/ 996 h 9997"/>
                <a:gd name="connsiteX5" fmla="*/ 9324 w 9326"/>
                <a:gd name="connsiteY5" fmla="*/ 5746 h 9997"/>
                <a:gd name="connsiteX6" fmla="*/ 8133 w 9326"/>
                <a:gd name="connsiteY6" fmla="*/ 9204 h 9997"/>
                <a:gd name="connsiteX7" fmla="*/ 6170 w 9326"/>
                <a:gd name="connsiteY7" fmla="*/ 8731 h 9997"/>
                <a:gd name="connsiteX8" fmla="*/ 5082 w 9326"/>
                <a:gd name="connsiteY8" fmla="*/ 9787 h 9997"/>
                <a:gd name="connsiteX9" fmla="*/ 3650 w 9326"/>
                <a:gd name="connsiteY9" fmla="*/ 9892 h 9997"/>
                <a:gd name="connsiteX10" fmla="*/ 2533 w 9326"/>
                <a:gd name="connsiteY10" fmla="*/ 7795 h 9997"/>
                <a:gd name="connsiteX11" fmla="*/ 1379 w 9326"/>
                <a:gd name="connsiteY11" fmla="*/ 7400 h 9997"/>
                <a:gd name="connsiteX12" fmla="*/ 4 w 9326"/>
                <a:gd name="connsiteY12" fmla="*/ 3988 h 9997"/>
                <a:gd name="connsiteX0" fmla="*/ 4 w 10001"/>
                <a:gd name="connsiteY0" fmla="*/ 3989 h 10041"/>
                <a:gd name="connsiteX1" fmla="*/ 890 w 10001"/>
                <a:gd name="connsiteY1" fmla="*/ 1575 h 10041"/>
                <a:gd name="connsiteX2" fmla="*/ 3902 w 10001"/>
                <a:gd name="connsiteY2" fmla="*/ 993 h 10041"/>
                <a:gd name="connsiteX3" fmla="*/ 6227 w 10001"/>
                <a:gd name="connsiteY3" fmla="*/ 0 h 10041"/>
                <a:gd name="connsiteX4" fmla="*/ 8378 w 10001"/>
                <a:gd name="connsiteY4" fmla="*/ 996 h 10041"/>
                <a:gd name="connsiteX5" fmla="*/ 9998 w 10001"/>
                <a:gd name="connsiteY5" fmla="*/ 5748 h 10041"/>
                <a:gd name="connsiteX6" fmla="*/ 8721 w 10001"/>
                <a:gd name="connsiteY6" fmla="*/ 9207 h 10041"/>
                <a:gd name="connsiteX7" fmla="*/ 5449 w 10001"/>
                <a:gd name="connsiteY7" fmla="*/ 9790 h 10041"/>
                <a:gd name="connsiteX8" fmla="*/ 3914 w 10001"/>
                <a:gd name="connsiteY8" fmla="*/ 9895 h 10041"/>
                <a:gd name="connsiteX9" fmla="*/ 2716 w 10001"/>
                <a:gd name="connsiteY9" fmla="*/ 7797 h 10041"/>
                <a:gd name="connsiteX10" fmla="*/ 1479 w 10001"/>
                <a:gd name="connsiteY10" fmla="*/ 7402 h 10041"/>
                <a:gd name="connsiteX11" fmla="*/ 4 w 10001"/>
                <a:gd name="connsiteY11" fmla="*/ 3989 h 10041"/>
                <a:gd name="connsiteX0" fmla="*/ 4 w 10001"/>
                <a:gd name="connsiteY0" fmla="*/ 3989 h 14825"/>
                <a:gd name="connsiteX1" fmla="*/ 890 w 10001"/>
                <a:gd name="connsiteY1" fmla="*/ 1575 h 14825"/>
                <a:gd name="connsiteX2" fmla="*/ 3902 w 10001"/>
                <a:gd name="connsiteY2" fmla="*/ 993 h 14825"/>
                <a:gd name="connsiteX3" fmla="*/ 6227 w 10001"/>
                <a:gd name="connsiteY3" fmla="*/ 0 h 14825"/>
                <a:gd name="connsiteX4" fmla="*/ 8378 w 10001"/>
                <a:gd name="connsiteY4" fmla="*/ 996 h 14825"/>
                <a:gd name="connsiteX5" fmla="*/ 9998 w 10001"/>
                <a:gd name="connsiteY5" fmla="*/ 5748 h 14825"/>
                <a:gd name="connsiteX6" fmla="*/ 8721 w 10001"/>
                <a:gd name="connsiteY6" fmla="*/ 9207 h 14825"/>
                <a:gd name="connsiteX7" fmla="*/ 6011 w 10001"/>
                <a:gd name="connsiteY7" fmla="*/ 14823 h 14825"/>
                <a:gd name="connsiteX8" fmla="*/ 3914 w 10001"/>
                <a:gd name="connsiteY8" fmla="*/ 9895 h 14825"/>
                <a:gd name="connsiteX9" fmla="*/ 2716 w 10001"/>
                <a:gd name="connsiteY9" fmla="*/ 7797 h 14825"/>
                <a:gd name="connsiteX10" fmla="*/ 1479 w 10001"/>
                <a:gd name="connsiteY10" fmla="*/ 7402 h 14825"/>
                <a:gd name="connsiteX11" fmla="*/ 4 w 10001"/>
                <a:gd name="connsiteY11" fmla="*/ 3989 h 14825"/>
                <a:gd name="connsiteX0" fmla="*/ 4 w 10001"/>
                <a:gd name="connsiteY0" fmla="*/ 7436 h 18272"/>
                <a:gd name="connsiteX1" fmla="*/ 890 w 10001"/>
                <a:gd name="connsiteY1" fmla="*/ 5022 h 18272"/>
                <a:gd name="connsiteX2" fmla="*/ 3902 w 10001"/>
                <a:gd name="connsiteY2" fmla="*/ 4440 h 18272"/>
                <a:gd name="connsiteX3" fmla="*/ 6026 w 10001"/>
                <a:gd name="connsiteY3" fmla="*/ 0 h 18272"/>
                <a:gd name="connsiteX4" fmla="*/ 8378 w 10001"/>
                <a:gd name="connsiteY4" fmla="*/ 4443 h 18272"/>
                <a:gd name="connsiteX5" fmla="*/ 9998 w 10001"/>
                <a:gd name="connsiteY5" fmla="*/ 9195 h 18272"/>
                <a:gd name="connsiteX6" fmla="*/ 8721 w 10001"/>
                <a:gd name="connsiteY6" fmla="*/ 12654 h 18272"/>
                <a:gd name="connsiteX7" fmla="*/ 6011 w 10001"/>
                <a:gd name="connsiteY7" fmla="*/ 18270 h 18272"/>
                <a:gd name="connsiteX8" fmla="*/ 3914 w 10001"/>
                <a:gd name="connsiteY8" fmla="*/ 13342 h 18272"/>
                <a:gd name="connsiteX9" fmla="*/ 2716 w 10001"/>
                <a:gd name="connsiteY9" fmla="*/ 11244 h 18272"/>
                <a:gd name="connsiteX10" fmla="*/ 1479 w 10001"/>
                <a:gd name="connsiteY10" fmla="*/ 10849 h 18272"/>
                <a:gd name="connsiteX11" fmla="*/ 4 w 10001"/>
                <a:gd name="connsiteY11" fmla="*/ 7436 h 18272"/>
                <a:gd name="connsiteX0" fmla="*/ 1 w 9998"/>
                <a:gd name="connsiteY0" fmla="*/ 7436 h 18272"/>
                <a:gd name="connsiteX1" fmla="*/ 3899 w 9998"/>
                <a:gd name="connsiteY1" fmla="*/ 4440 h 18272"/>
                <a:gd name="connsiteX2" fmla="*/ 6023 w 9998"/>
                <a:gd name="connsiteY2" fmla="*/ 0 h 18272"/>
                <a:gd name="connsiteX3" fmla="*/ 8375 w 9998"/>
                <a:gd name="connsiteY3" fmla="*/ 4443 h 18272"/>
                <a:gd name="connsiteX4" fmla="*/ 9995 w 9998"/>
                <a:gd name="connsiteY4" fmla="*/ 9195 h 18272"/>
                <a:gd name="connsiteX5" fmla="*/ 8718 w 9998"/>
                <a:gd name="connsiteY5" fmla="*/ 12654 h 18272"/>
                <a:gd name="connsiteX6" fmla="*/ 6008 w 9998"/>
                <a:gd name="connsiteY6" fmla="*/ 18270 h 18272"/>
                <a:gd name="connsiteX7" fmla="*/ 3911 w 9998"/>
                <a:gd name="connsiteY7" fmla="*/ 13342 h 18272"/>
                <a:gd name="connsiteX8" fmla="*/ 2713 w 9998"/>
                <a:gd name="connsiteY8" fmla="*/ 11244 h 18272"/>
                <a:gd name="connsiteX9" fmla="*/ 1476 w 9998"/>
                <a:gd name="connsiteY9" fmla="*/ 10849 h 18272"/>
                <a:gd name="connsiteX10" fmla="*/ 1 w 9998"/>
                <a:gd name="connsiteY10" fmla="*/ 7436 h 18272"/>
                <a:gd name="connsiteX0" fmla="*/ 35 w 8559"/>
                <a:gd name="connsiteY0" fmla="*/ 5938 h 10000"/>
                <a:gd name="connsiteX1" fmla="*/ 2459 w 8559"/>
                <a:gd name="connsiteY1" fmla="*/ 2430 h 10000"/>
                <a:gd name="connsiteX2" fmla="*/ 4583 w 8559"/>
                <a:gd name="connsiteY2" fmla="*/ 0 h 10000"/>
                <a:gd name="connsiteX3" fmla="*/ 6936 w 8559"/>
                <a:gd name="connsiteY3" fmla="*/ 2432 h 10000"/>
                <a:gd name="connsiteX4" fmla="*/ 8556 w 8559"/>
                <a:gd name="connsiteY4" fmla="*/ 5032 h 10000"/>
                <a:gd name="connsiteX5" fmla="*/ 7279 w 8559"/>
                <a:gd name="connsiteY5" fmla="*/ 6925 h 10000"/>
                <a:gd name="connsiteX6" fmla="*/ 4568 w 8559"/>
                <a:gd name="connsiteY6" fmla="*/ 9999 h 10000"/>
                <a:gd name="connsiteX7" fmla="*/ 2471 w 8559"/>
                <a:gd name="connsiteY7" fmla="*/ 7302 h 10000"/>
                <a:gd name="connsiteX8" fmla="*/ 1273 w 8559"/>
                <a:gd name="connsiteY8" fmla="*/ 6154 h 10000"/>
                <a:gd name="connsiteX9" fmla="*/ 35 w 8559"/>
                <a:gd name="connsiteY9" fmla="*/ 5938 h 10000"/>
                <a:gd name="connsiteX0" fmla="*/ 49 w 9820"/>
                <a:gd name="connsiteY0" fmla="*/ 4655 h 10000"/>
                <a:gd name="connsiteX1" fmla="*/ 2693 w 9820"/>
                <a:gd name="connsiteY1" fmla="*/ 2430 h 10000"/>
                <a:gd name="connsiteX2" fmla="*/ 5175 w 9820"/>
                <a:gd name="connsiteY2" fmla="*/ 0 h 10000"/>
                <a:gd name="connsiteX3" fmla="*/ 7924 w 9820"/>
                <a:gd name="connsiteY3" fmla="*/ 2432 h 10000"/>
                <a:gd name="connsiteX4" fmla="*/ 9816 w 9820"/>
                <a:gd name="connsiteY4" fmla="*/ 5032 h 10000"/>
                <a:gd name="connsiteX5" fmla="*/ 8324 w 9820"/>
                <a:gd name="connsiteY5" fmla="*/ 6925 h 10000"/>
                <a:gd name="connsiteX6" fmla="*/ 5157 w 9820"/>
                <a:gd name="connsiteY6" fmla="*/ 9999 h 10000"/>
                <a:gd name="connsiteX7" fmla="*/ 2707 w 9820"/>
                <a:gd name="connsiteY7" fmla="*/ 7302 h 10000"/>
                <a:gd name="connsiteX8" fmla="*/ 1307 w 9820"/>
                <a:gd name="connsiteY8" fmla="*/ 6154 h 10000"/>
                <a:gd name="connsiteX9" fmla="*/ 49 w 9820"/>
                <a:gd name="connsiteY9" fmla="*/ 4655 h 10000"/>
                <a:gd name="connsiteX0" fmla="*/ 45 w 9995"/>
                <a:gd name="connsiteY0" fmla="*/ 4655 h 10000"/>
                <a:gd name="connsiteX1" fmla="*/ 2737 w 9995"/>
                <a:gd name="connsiteY1" fmla="*/ 2430 h 10000"/>
                <a:gd name="connsiteX2" fmla="*/ 5265 w 9995"/>
                <a:gd name="connsiteY2" fmla="*/ 0 h 10000"/>
                <a:gd name="connsiteX3" fmla="*/ 8064 w 9995"/>
                <a:gd name="connsiteY3" fmla="*/ 2432 h 10000"/>
                <a:gd name="connsiteX4" fmla="*/ 9991 w 9995"/>
                <a:gd name="connsiteY4" fmla="*/ 5032 h 10000"/>
                <a:gd name="connsiteX5" fmla="*/ 8472 w 9995"/>
                <a:gd name="connsiteY5" fmla="*/ 6925 h 10000"/>
                <a:gd name="connsiteX6" fmla="*/ 5247 w 9995"/>
                <a:gd name="connsiteY6" fmla="*/ 9999 h 10000"/>
                <a:gd name="connsiteX7" fmla="*/ 2752 w 9995"/>
                <a:gd name="connsiteY7" fmla="*/ 7302 h 10000"/>
                <a:gd name="connsiteX8" fmla="*/ 1374 w 9995"/>
                <a:gd name="connsiteY8" fmla="*/ 6984 h 10000"/>
                <a:gd name="connsiteX9" fmla="*/ 45 w 9995"/>
                <a:gd name="connsiteY9" fmla="*/ 4655 h 10000"/>
                <a:gd name="connsiteX0" fmla="*/ 45 w 10000"/>
                <a:gd name="connsiteY0" fmla="*/ 5032 h 10377"/>
                <a:gd name="connsiteX1" fmla="*/ 2738 w 10000"/>
                <a:gd name="connsiteY1" fmla="*/ 2807 h 10377"/>
                <a:gd name="connsiteX2" fmla="*/ 4886 w 10000"/>
                <a:gd name="connsiteY2" fmla="*/ 0 h 10377"/>
                <a:gd name="connsiteX3" fmla="*/ 8068 w 10000"/>
                <a:gd name="connsiteY3" fmla="*/ 2809 h 10377"/>
                <a:gd name="connsiteX4" fmla="*/ 9996 w 10000"/>
                <a:gd name="connsiteY4" fmla="*/ 5409 h 10377"/>
                <a:gd name="connsiteX5" fmla="*/ 8476 w 10000"/>
                <a:gd name="connsiteY5" fmla="*/ 7302 h 10377"/>
                <a:gd name="connsiteX6" fmla="*/ 5250 w 10000"/>
                <a:gd name="connsiteY6" fmla="*/ 10376 h 10377"/>
                <a:gd name="connsiteX7" fmla="*/ 2753 w 10000"/>
                <a:gd name="connsiteY7" fmla="*/ 7679 h 10377"/>
                <a:gd name="connsiteX8" fmla="*/ 1375 w 10000"/>
                <a:gd name="connsiteY8" fmla="*/ 7361 h 10377"/>
                <a:gd name="connsiteX9" fmla="*/ 45 w 10000"/>
                <a:gd name="connsiteY9" fmla="*/ 5032 h 10377"/>
                <a:gd name="connsiteX0" fmla="*/ 45 w 10000"/>
                <a:gd name="connsiteY0" fmla="*/ 5036 h 10381"/>
                <a:gd name="connsiteX1" fmla="*/ 2738 w 10000"/>
                <a:gd name="connsiteY1" fmla="*/ 2811 h 10381"/>
                <a:gd name="connsiteX2" fmla="*/ 4886 w 10000"/>
                <a:gd name="connsiteY2" fmla="*/ 4 h 10381"/>
                <a:gd name="connsiteX3" fmla="*/ 8068 w 10000"/>
                <a:gd name="connsiteY3" fmla="*/ 2813 h 10381"/>
                <a:gd name="connsiteX4" fmla="*/ 9996 w 10000"/>
                <a:gd name="connsiteY4" fmla="*/ 5413 h 10381"/>
                <a:gd name="connsiteX5" fmla="*/ 8476 w 10000"/>
                <a:gd name="connsiteY5" fmla="*/ 7306 h 10381"/>
                <a:gd name="connsiteX6" fmla="*/ 5250 w 10000"/>
                <a:gd name="connsiteY6" fmla="*/ 10380 h 10381"/>
                <a:gd name="connsiteX7" fmla="*/ 2753 w 10000"/>
                <a:gd name="connsiteY7" fmla="*/ 7683 h 10381"/>
                <a:gd name="connsiteX8" fmla="*/ 1375 w 10000"/>
                <a:gd name="connsiteY8" fmla="*/ 7365 h 10381"/>
                <a:gd name="connsiteX9" fmla="*/ 45 w 10000"/>
                <a:gd name="connsiteY9" fmla="*/ 5036 h 10381"/>
                <a:gd name="connsiteX0" fmla="*/ 45 w 10000"/>
                <a:gd name="connsiteY0" fmla="*/ 5036 h 10796"/>
                <a:gd name="connsiteX1" fmla="*/ 2738 w 10000"/>
                <a:gd name="connsiteY1" fmla="*/ 2811 h 10796"/>
                <a:gd name="connsiteX2" fmla="*/ 4886 w 10000"/>
                <a:gd name="connsiteY2" fmla="*/ 4 h 10796"/>
                <a:gd name="connsiteX3" fmla="*/ 8068 w 10000"/>
                <a:gd name="connsiteY3" fmla="*/ 2813 h 10796"/>
                <a:gd name="connsiteX4" fmla="*/ 9996 w 10000"/>
                <a:gd name="connsiteY4" fmla="*/ 5413 h 10796"/>
                <a:gd name="connsiteX5" fmla="*/ 8476 w 10000"/>
                <a:gd name="connsiteY5" fmla="*/ 7306 h 10796"/>
                <a:gd name="connsiteX6" fmla="*/ 5202 w 10000"/>
                <a:gd name="connsiteY6" fmla="*/ 10795 h 10796"/>
                <a:gd name="connsiteX7" fmla="*/ 2753 w 10000"/>
                <a:gd name="connsiteY7" fmla="*/ 7683 h 10796"/>
                <a:gd name="connsiteX8" fmla="*/ 1375 w 10000"/>
                <a:gd name="connsiteY8" fmla="*/ 7365 h 10796"/>
                <a:gd name="connsiteX9" fmla="*/ 45 w 10000"/>
                <a:gd name="connsiteY9" fmla="*/ 5036 h 10796"/>
                <a:gd name="connsiteX0" fmla="*/ 45 w 10000"/>
                <a:gd name="connsiteY0" fmla="*/ 5036 h 10795"/>
                <a:gd name="connsiteX1" fmla="*/ 2738 w 10000"/>
                <a:gd name="connsiteY1" fmla="*/ 2811 h 10795"/>
                <a:gd name="connsiteX2" fmla="*/ 4886 w 10000"/>
                <a:gd name="connsiteY2" fmla="*/ 4 h 10795"/>
                <a:gd name="connsiteX3" fmla="*/ 8068 w 10000"/>
                <a:gd name="connsiteY3" fmla="*/ 2813 h 10795"/>
                <a:gd name="connsiteX4" fmla="*/ 9996 w 10000"/>
                <a:gd name="connsiteY4" fmla="*/ 5413 h 10795"/>
                <a:gd name="connsiteX5" fmla="*/ 8476 w 10000"/>
                <a:gd name="connsiteY5" fmla="*/ 7306 h 10795"/>
                <a:gd name="connsiteX6" fmla="*/ 5202 w 10000"/>
                <a:gd name="connsiteY6" fmla="*/ 10795 h 10795"/>
                <a:gd name="connsiteX7" fmla="*/ 2753 w 10000"/>
                <a:gd name="connsiteY7" fmla="*/ 7683 h 10795"/>
                <a:gd name="connsiteX8" fmla="*/ 1375 w 10000"/>
                <a:gd name="connsiteY8" fmla="*/ 7365 h 10795"/>
                <a:gd name="connsiteX9" fmla="*/ 45 w 10000"/>
                <a:gd name="connsiteY9" fmla="*/ 5036 h 10795"/>
                <a:gd name="connsiteX0" fmla="*/ 45 w 10000"/>
                <a:gd name="connsiteY0" fmla="*/ 5036 h 10795"/>
                <a:gd name="connsiteX1" fmla="*/ 2738 w 10000"/>
                <a:gd name="connsiteY1" fmla="*/ 2811 h 10795"/>
                <a:gd name="connsiteX2" fmla="*/ 4886 w 10000"/>
                <a:gd name="connsiteY2" fmla="*/ 4 h 10795"/>
                <a:gd name="connsiteX3" fmla="*/ 8068 w 10000"/>
                <a:gd name="connsiteY3" fmla="*/ 2813 h 10795"/>
                <a:gd name="connsiteX4" fmla="*/ 9996 w 10000"/>
                <a:gd name="connsiteY4" fmla="*/ 5413 h 10795"/>
                <a:gd name="connsiteX5" fmla="*/ 8476 w 10000"/>
                <a:gd name="connsiteY5" fmla="*/ 7306 h 10795"/>
                <a:gd name="connsiteX6" fmla="*/ 5202 w 10000"/>
                <a:gd name="connsiteY6" fmla="*/ 10795 h 10795"/>
                <a:gd name="connsiteX7" fmla="*/ 2753 w 10000"/>
                <a:gd name="connsiteY7" fmla="*/ 7683 h 10795"/>
                <a:gd name="connsiteX8" fmla="*/ 1375 w 10000"/>
                <a:gd name="connsiteY8" fmla="*/ 7365 h 10795"/>
                <a:gd name="connsiteX9" fmla="*/ 45 w 10000"/>
                <a:gd name="connsiteY9" fmla="*/ 5036 h 10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00" h="10795">
                  <a:moveTo>
                    <a:pt x="45" y="5036"/>
                  </a:moveTo>
                  <a:cubicBezTo>
                    <a:pt x="272" y="4277"/>
                    <a:pt x="1931" y="3650"/>
                    <a:pt x="2738" y="2811"/>
                  </a:cubicBezTo>
                  <a:cubicBezTo>
                    <a:pt x="3545" y="1972"/>
                    <a:pt x="3352" y="117"/>
                    <a:pt x="4886" y="4"/>
                  </a:cubicBezTo>
                  <a:cubicBezTo>
                    <a:pt x="6420" y="-109"/>
                    <a:pt x="7216" y="1912"/>
                    <a:pt x="8068" y="2813"/>
                  </a:cubicBezTo>
                  <a:cubicBezTo>
                    <a:pt x="8920" y="3715"/>
                    <a:pt x="9928" y="3420"/>
                    <a:pt x="9996" y="5413"/>
                  </a:cubicBezTo>
                  <a:cubicBezTo>
                    <a:pt x="10064" y="7406"/>
                    <a:pt x="9275" y="6409"/>
                    <a:pt x="8476" y="7306"/>
                  </a:cubicBezTo>
                  <a:cubicBezTo>
                    <a:pt x="7677" y="8203"/>
                    <a:pt x="7086" y="10770"/>
                    <a:pt x="5202" y="10795"/>
                  </a:cubicBezTo>
                  <a:cubicBezTo>
                    <a:pt x="3318" y="10820"/>
                    <a:pt x="3391" y="8255"/>
                    <a:pt x="2753" y="7683"/>
                  </a:cubicBezTo>
                  <a:cubicBezTo>
                    <a:pt x="2115" y="7111"/>
                    <a:pt x="2326" y="7496"/>
                    <a:pt x="1375" y="7365"/>
                  </a:cubicBezTo>
                  <a:cubicBezTo>
                    <a:pt x="493" y="6773"/>
                    <a:pt x="-182" y="5795"/>
                    <a:pt x="45" y="5036"/>
                  </a:cubicBez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123" name="Group 122"/>
            <p:cNvGrpSpPr/>
            <p:nvPr/>
          </p:nvGrpSpPr>
          <p:grpSpPr>
            <a:xfrm>
              <a:off x="-1935370" y="2935816"/>
              <a:ext cx="2333625" cy="1590649"/>
              <a:chOff x="833331" y="2873352"/>
              <a:chExt cx="2333625" cy="1590649"/>
            </a:xfrm>
          </p:grpSpPr>
          <p:grpSp>
            <p:nvGrpSpPr>
              <p:cNvPr id="124" name="Group 123"/>
              <p:cNvGrpSpPr/>
              <p:nvPr/>
            </p:nvGrpSpPr>
            <p:grpSpPr>
              <a:xfrm>
                <a:off x="1736090" y="2873352"/>
                <a:ext cx="565150" cy="369332"/>
                <a:chOff x="1736090" y="2873352"/>
                <a:chExt cx="565150" cy="369332"/>
              </a:xfrm>
            </p:grpSpPr>
            <p:grpSp>
              <p:nvGrpSpPr>
                <p:cNvPr id="173" name="Group 327"/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177" name="Oval 176"/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1" i="0" u="none" strike="noStrike" kern="1200" cap="none" spc="0" normalizeH="0" baseline="0" noProof="0" dirty="0">
                      <a:ln>
                        <a:solidFill>
                          <a:srgbClr val="000000"/>
                        </a:solidFill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 Black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178" name="Rectangle 177"/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 Black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179" name="Oval 178"/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1" i="0" u="none" strike="noStrike" kern="1200" cap="none" spc="0" normalizeH="0" baseline="0" noProof="0" dirty="0">
                      <a:ln>
                        <a:solidFill>
                          <a:srgbClr val="000000"/>
                        </a:solidFill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 Black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180" name="Freeform 179"/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 Black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181" name="Freeform 180"/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 Black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182" name="Freeform 181"/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 Black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183" name="Freeform 182"/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 Black"/>
                      <a:ea typeface="ＭＳ Ｐゴシック"/>
                      <a:cs typeface="+mn-cs"/>
                    </a:endParaRPr>
                  </a:p>
                </p:txBody>
              </p:sp>
              <p:cxnSp>
                <p:nvCxnSpPr>
                  <p:cNvPr id="184" name="Straight Connector 183"/>
                  <p:cNvCxnSpPr>
                    <a:endCxn id="179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5" name="Straight Connector 184"/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74" name="Group 173"/>
                <p:cNvGrpSpPr/>
                <p:nvPr/>
              </p:nvGrpSpPr>
              <p:grpSpPr>
                <a:xfrm>
                  <a:off x="1770362" y="2873352"/>
                  <a:ext cx="441422" cy="369332"/>
                  <a:chOff x="667045" y="1708643"/>
                  <a:chExt cx="441422" cy="369332"/>
                </a:xfrm>
              </p:grpSpPr>
              <p:sp>
                <p:nvSpPr>
                  <p:cNvPr id="175" name="Oval 174"/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 Black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176" name="TextBox 175"/>
                  <p:cNvSpPr txBox="1"/>
                  <p:nvPr/>
                </p:nvSpPr>
                <p:spPr>
                  <a:xfrm>
                    <a:off x="667045" y="1708643"/>
                    <a:ext cx="44142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urier New" panose="02070309020205020404" pitchFamily="49" charset="0"/>
                        <a:ea typeface="ＭＳ Ｐゴシック" panose="020B0600070205080204" pitchFamily="34" charset="-128"/>
                        <a:cs typeface="+mn-cs"/>
                      </a:rPr>
                      <a:t>1b</a:t>
                    </a:r>
                  </a:p>
                </p:txBody>
              </p:sp>
            </p:grpSp>
          </p:grpSp>
          <p:grpSp>
            <p:nvGrpSpPr>
              <p:cNvPr id="125" name="Group 124"/>
              <p:cNvGrpSpPr/>
              <p:nvPr/>
            </p:nvGrpSpPr>
            <p:grpSpPr>
              <a:xfrm>
                <a:off x="1740320" y="4094669"/>
                <a:ext cx="565150" cy="369332"/>
                <a:chOff x="1736090" y="2873352"/>
                <a:chExt cx="565150" cy="369332"/>
              </a:xfrm>
            </p:grpSpPr>
            <p:grpSp>
              <p:nvGrpSpPr>
                <p:cNvPr id="160" name="Group 327"/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164" name="Oval 163"/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1" i="0" u="none" strike="noStrike" kern="1200" cap="none" spc="0" normalizeH="0" baseline="0" noProof="0" dirty="0">
                      <a:ln>
                        <a:solidFill>
                          <a:srgbClr val="000000"/>
                        </a:solidFill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 Black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165" name="Rectangle 164"/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 Black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166" name="Oval 165"/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1" i="0" u="none" strike="noStrike" kern="1200" cap="none" spc="0" normalizeH="0" baseline="0" noProof="0" dirty="0">
                      <a:ln>
                        <a:solidFill>
                          <a:srgbClr val="000000"/>
                        </a:solidFill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 Black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167" name="Freeform 166"/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 Black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168" name="Freeform 167"/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 Black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169" name="Freeform 168"/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 Black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170" name="Freeform 169"/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 Black"/>
                      <a:ea typeface="ＭＳ Ｐゴシック"/>
                      <a:cs typeface="+mn-cs"/>
                    </a:endParaRPr>
                  </a:p>
                </p:txBody>
              </p:sp>
              <p:cxnSp>
                <p:nvCxnSpPr>
                  <p:cNvPr id="171" name="Straight Connector 170"/>
                  <p:cNvCxnSpPr>
                    <a:endCxn id="166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2" name="Straight Connector 171"/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61" name="Group 160"/>
                <p:cNvGrpSpPr/>
                <p:nvPr/>
              </p:nvGrpSpPr>
              <p:grpSpPr>
                <a:xfrm>
                  <a:off x="1770362" y="2873352"/>
                  <a:ext cx="441422" cy="369332"/>
                  <a:chOff x="667045" y="1708643"/>
                  <a:chExt cx="441422" cy="369332"/>
                </a:xfrm>
              </p:grpSpPr>
              <p:sp>
                <p:nvSpPr>
                  <p:cNvPr id="162" name="Oval 161"/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 Black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163" name="TextBox 162"/>
                  <p:cNvSpPr txBox="1"/>
                  <p:nvPr/>
                </p:nvSpPr>
                <p:spPr>
                  <a:xfrm>
                    <a:off x="667045" y="1708643"/>
                    <a:ext cx="44142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urier New" panose="02070309020205020404" pitchFamily="49" charset="0"/>
                        <a:ea typeface="ＭＳ Ｐゴシック" panose="020B0600070205080204" pitchFamily="34" charset="-128"/>
                        <a:cs typeface="+mn-cs"/>
                      </a:rPr>
                      <a:t>1d</a:t>
                    </a:r>
                  </a:p>
                </p:txBody>
              </p:sp>
            </p:grpSp>
          </p:grpSp>
          <p:grpSp>
            <p:nvGrpSpPr>
              <p:cNvPr id="126" name="Group 125"/>
              <p:cNvGrpSpPr/>
              <p:nvPr/>
            </p:nvGrpSpPr>
            <p:grpSpPr>
              <a:xfrm>
                <a:off x="2601806" y="3485072"/>
                <a:ext cx="565150" cy="369332"/>
                <a:chOff x="1736090" y="2873352"/>
                <a:chExt cx="565150" cy="369332"/>
              </a:xfrm>
            </p:grpSpPr>
            <p:grpSp>
              <p:nvGrpSpPr>
                <p:cNvPr id="145" name="Group 327"/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149" name="Oval 148"/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1" i="0" u="none" strike="noStrike" kern="1200" cap="none" spc="0" normalizeH="0" baseline="0" noProof="0" dirty="0">
                      <a:ln>
                        <a:solidFill>
                          <a:srgbClr val="000000"/>
                        </a:solidFill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 Black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150" name="Rectangle 149"/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 Black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151" name="Oval 150"/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1" i="0" u="none" strike="noStrike" kern="1200" cap="none" spc="0" normalizeH="0" baseline="0" noProof="0" dirty="0">
                      <a:ln>
                        <a:solidFill>
                          <a:srgbClr val="000000"/>
                        </a:solidFill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 Black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152" name="Freeform 151"/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 Black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153" name="Freeform 152"/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 Black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154" name="Freeform 153"/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 Black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157" name="Freeform 156"/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 Black"/>
                      <a:ea typeface="ＭＳ Ｐゴシック"/>
                      <a:cs typeface="+mn-cs"/>
                    </a:endParaRPr>
                  </a:p>
                </p:txBody>
              </p:sp>
              <p:cxnSp>
                <p:nvCxnSpPr>
                  <p:cNvPr id="158" name="Straight Connector 157"/>
                  <p:cNvCxnSpPr>
                    <a:endCxn id="151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9" name="Straight Connector 158"/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46" name="Group 145"/>
                <p:cNvGrpSpPr/>
                <p:nvPr/>
              </p:nvGrpSpPr>
              <p:grpSpPr>
                <a:xfrm>
                  <a:off x="1770362" y="2873352"/>
                  <a:ext cx="428460" cy="369332"/>
                  <a:chOff x="667045" y="1708643"/>
                  <a:chExt cx="428460" cy="369332"/>
                </a:xfrm>
              </p:grpSpPr>
              <p:sp>
                <p:nvSpPr>
                  <p:cNvPr id="147" name="Oval 146"/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 Black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148" name="TextBox 147"/>
                  <p:cNvSpPr txBox="1"/>
                  <p:nvPr/>
                </p:nvSpPr>
                <p:spPr>
                  <a:xfrm>
                    <a:off x="667045" y="1708643"/>
                    <a:ext cx="42846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urier New" panose="02070309020205020404" pitchFamily="49" charset="0"/>
                        <a:ea typeface="ＭＳ Ｐゴシック" panose="020B0600070205080204" pitchFamily="34" charset="-128"/>
                        <a:cs typeface="+mn-cs"/>
                      </a:rPr>
                      <a:t>1c</a:t>
                    </a:r>
                  </a:p>
                </p:txBody>
              </p:sp>
            </p:grpSp>
          </p:grpSp>
          <p:grpSp>
            <p:nvGrpSpPr>
              <p:cNvPr id="127" name="Group 126"/>
              <p:cNvGrpSpPr/>
              <p:nvPr/>
            </p:nvGrpSpPr>
            <p:grpSpPr>
              <a:xfrm>
                <a:off x="833331" y="3478719"/>
                <a:ext cx="565150" cy="369332"/>
                <a:chOff x="1736090" y="2873352"/>
                <a:chExt cx="565150" cy="369332"/>
              </a:xfrm>
            </p:grpSpPr>
            <p:grpSp>
              <p:nvGrpSpPr>
                <p:cNvPr id="132" name="Group 327"/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136" name="Oval 135"/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1" i="0" u="none" strike="noStrike" kern="1200" cap="none" spc="0" normalizeH="0" baseline="0" noProof="0" dirty="0">
                      <a:ln>
                        <a:solidFill>
                          <a:srgbClr val="000000"/>
                        </a:solidFill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 Black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137" name="Rectangle 136"/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 Black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138" name="Oval 137"/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1" i="0" u="none" strike="noStrike" kern="1200" cap="none" spc="0" normalizeH="0" baseline="0" noProof="0" dirty="0">
                      <a:ln>
                        <a:solidFill>
                          <a:srgbClr val="000000"/>
                        </a:solidFill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 Black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139" name="Freeform 138"/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 Black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140" name="Freeform 139"/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 Black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141" name="Freeform 140"/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 Black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142" name="Freeform 141"/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 Black"/>
                      <a:ea typeface="ＭＳ Ｐゴシック"/>
                      <a:cs typeface="+mn-cs"/>
                    </a:endParaRPr>
                  </a:p>
                </p:txBody>
              </p:sp>
              <p:cxnSp>
                <p:nvCxnSpPr>
                  <p:cNvPr id="143" name="Straight Connector 142"/>
                  <p:cNvCxnSpPr>
                    <a:endCxn id="138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4" name="Straight Connector 143"/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33" name="Group 132"/>
                <p:cNvGrpSpPr/>
                <p:nvPr/>
              </p:nvGrpSpPr>
              <p:grpSpPr>
                <a:xfrm>
                  <a:off x="1770362" y="2873352"/>
                  <a:ext cx="441422" cy="369332"/>
                  <a:chOff x="667045" y="1708643"/>
                  <a:chExt cx="441422" cy="369332"/>
                </a:xfrm>
              </p:grpSpPr>
              <p:sp>
                <p:nvSpPr>
                  <p:cNvPr id="134" name="Oval 133"/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 Black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135" name="TextBox 134"/>
                  <p:cNvSpPr txBox="1"/>
                  <p:nvPr/>
                </p:nvSpPr>
                <p:spPr>
                  <a:xfrm>
                    <a:off x="667045" y="1708643"/>
                    <a:ext cx="44142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urier New" panose="02070309020205020404" pitchFamily="49" charset="0"/>
                        <a:ea typeface="ＭＳ Ｐゴシック" panose="020B0600070205080204" pitchFamily="34" charset="-128"/>
                        <a:cs typeface="+mn-cs"/>
                      </a:rPr>
                      <a:t>1a</a:t>
                    </a:r>
                  </a:p>
                </p:txBody>
              </p:sp>
            </p:grpSp>
          </p:grpSp>
          <p:cxnSp>
            <p:nvCxnSpPr>
              <p:cNvPr id="128" name="Straight Connector 127"/>
              <p:cNvCxnSpPr>
                <a:stCxn id="177" idx="7"/>
              </p:cNvCxnSpPr>
              <p:nvPr/>
            </p:nvCxnSpPr>
            <p:spPr bwMode="auto">
              <a:xfrm>
                <a:off x="2218708" y="3154477"/>
                <a:ext cx="480042" cy="369773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9" name="Straight Connector 128"/>
              <p:cNvCxnSpPr/>
              <p:nvPr/>
            </p:nvCxnSpPr>
            <p:spPr bwMode="auto">
              <a:xfrm>
                <a:off x="1315140" y="3783345"/>
                <a:ext cx="489235" cy="35258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0" name="Straight Connector 129"/>
              <p:cNvCxnSpPr/>
              <p:nvPr/>
            </p:nvCxnSpPr>
            <p:spPr bwMode="auto">
              <a:xfrm flipH="1">
                <a:off x="2196042" y="3783542"/>
                <a:ext cx="508002" cy="34925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1" name="Straight Connector 130"/>
              <p:cNvCxnSpPr>
                <a:endCxn id="177" idx="2"/>
              </p:cNvCxnSpPr>
              <p:nvPr/>
            </p:nvCxnSpPr>
            <p:spPr bwMode="auto">
              <a:xfrm flipV="1">
                <a:off x="1319809" y="3078707"/>
                <a:ext cx="417868" cy="457019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186" name="Freeform 2"/>
          <p:cNvSpPr>
            <a:spLocks/>
          </p:cNvSpPr>
          <p:nvPr/>
        </p:nvSpPr>
        <p:spPr bwMode="auto">
          <a:xfrm>
            <a:off x="3285692" y="2600401"/>
            <a:ext cx="2545688" cy="1720535"/>
          </a:xfrm>
          <a:custGeom>
            <a:avLst/>
            <a:gdLst>
              <a:gd name="T0" fmla="*/ 648763 w 10001"/>
              <a:gd name="T1" fmla="*/ 34777612 h 10125"/>
              <a:gd name="T2" fmla="*/ 115976403 w 10001"/>
              <a:gd name="T3" fmla="*/ 13733703 h 10125"/>
              <a:gd name="T4" fmla="*/ 507700960 w 10001"/>
              <a:gd name="T5" fmla="*/ 8662125 h 10125"/>
              <a:gd name="T6" fmla="*/ 810212713 w 10001"/>
              <a:gd name="T7" fmla="*/ 0 h 10125"/>
              <a:gd name="T8" fmla="*/ 1090015738 w 10001"/>
              <a:gd name="T9" fmla="*/ 8687929 h 10125"/>
              <a:gd name="T10" fmla="*/ 1310938763 w 10001"/>
              <a:gd name="T11" fmla="*/ 4279362 h 10125"/>
              <a:gd name="T12" fmla="*/ 1620263134 w 10001"/>
              <a:gd name="T13" fmla="*/ 25736690 h 10125"/>
              <a:gd name="T14" fmla="*/ 1394798364 w 10001"/>
              <a:gd name="T15" fmla="*/ 58525268 h 10125"/>
              <a:gd name="T16" fmla="*/ 1134622140 w 10001"/>
              <a:gd name="T17" fmla="*/ 80266624 h 10125"/>
              <a:gd name="T18" fmla="*/ 860820276 w 10001"/>
              <a:gd name="T19" fmla="*/ 76142271 h 10125"/>
              <a:gd name="T20" fmla="*/ 708996782 w 10001"/>
              <a:gd name="T21" fmla="*/ 85346835 h 10125"/>
              <a:gd name="T22" fmla="*/ 509322667 w 10001"/>
              <a:gd name="T23" fmla="*/ 86268164 h 10125"/>
              <a:gd name="T24" fmla="*/ 353443899 w 10001"/>
              <a:gd name="T25" fmla="*/ 67979516 h 10125"/>
              <a:gd name="T26" fmla="*/ 192536914 w 10001"/>
              <a:gd name="T27" fmla="*/ 64535347 h 10125"/>
              <a:gd name="T28" fmla="*/ 648763 w 10001"/>
              <a:gd name="T29" fmla="*/ 34777612 h 1012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connsiteX0" fmla="*/ 4 w 10040"/>
              <a:gd name="connsiteY0" fmla="*/ 4039 h 10125"/>
              <a:gd name="connsiteX1" fmla="*/ 715 w 10040"/>
              <a:gd name="connsiteY1" fmla="*/ 1595 h 10125"/>
              <a:gd name="connsiteX2" fmla="*/ 3130 w 10040"/>
              <a:gd name="connsiteY2" fmla="*/ 1006 h 10125"/>
              <a:gd name="connsiteX3" fmla="*/ 4995 w 10040"/>
              <a:gd name="connsiteY3" fmla="*/ 0 h 10125"/>
              <a:gd name="connsiteX4" fmla="*/ 6720 w 10040"/>
              <a:gd name="connsiteY4" fmla="*/ 1009 h 10125"/>
              <a:gd name="connsiteX5" fmla="*/ 9989 w 10040"/>
              <a:gd name="connsiteY5" fmla="*/ 2989 h 10125"/>
              <a:gd name="connsiteX6" fmla="*/ 8599 w 10040"/>
              <a:gd name="connsiteY6" fmla="*/ 6797 h 10125"/>
              <a:gd name="connsiteX7" fmla="*/ 6995 w 10040"/>
              <a:gd name="connsiteY7" fmla="*/ 9322 h 10125"/>
              <a:gd name="connsiteX8" fmla="*/ 5307 w 10040"/>
              <a:gd name="connsiteY8" fmla="*/ 8843 h 10125"/>
              <a:gd name="connsiteX9" fmla="*/ 4371 w 10040"/>
              <a:gd name="connsiteY9" fmla="*/ 9912 h 10125"/>
              <a:gd name="connsiteX10" fmla="*/ 3140 w 10040"/>
              <a:gd name="connsiteY10" fmla="*/ 10019 h 10125"/>
              <a:gd name="connsiteX11" fmla="*/ 2179 w 10040"/>
              <a:gd name="connsiteY11" fmla="*/ 7895 h 10125"/>
              <a:gd name="connsiteX12" fmla="*/ 1187 w 10040"/>
              <a:gd name="connsiteY12" fmla="*/ 7495 h 10125"/>
              <a:gd name="connsiteX13" fmla="*/ 4 w 10040"/>
              <a:gd name="connsiteY13" fmla="*/ 4039 h 10125"/>
              <a:gd name="connsiteX0" fmla="*/ 4 w 8600"/>
              <a:gd name="connsiteY0" fmla="*/ 4042 h 10128"/>
              <a:gd name="connsiteX1" fmla="*/ 715 w 8600"/>
              <a:gd name="connsiteY1" fmla="*/ 1598 h 10128"/>
              <a:gd name="connsiteX2" fmla="*/ 3130 w 8600"/>
              <a:gd name="connsiteY2" fmla="*/ 1009 h 10128"/>
              <a:gd name="connsiteX3" fmla="*/ 4995 w 8600"/>
              <a:gd name="connsiteY3" fmla="*/ 3 h 10128"/>
              <a:gd name="connsiteX4" fmla="*/ 6720 w 8600"/>
              <a:gd name="connsiteY4" fmla="*/ 1012 h 10128"/>
              <a:gd name="connsiteX5" fmla="*/ 8599 w 8600"/>
              <a:gd name="connsiteY5" fmla="*/ 6800 h 10128"/>
              <a:gd name="connsiteX6" fmla="*/ 6995 w 8600"/>
              <a:gd name="connsiteY6" fmla="*/ 9325 h 10128"/>
              <a:gd name="connsiteX7" fmla="*/ 5307 w 8600"/>
              <a:gd name="connsiteY7" fmla="*/ 8846 h 10128"/>
              <a:gd name="connsiteX8" fmla="*/ 4371 w 8600"/>
              <a:gd name="connsiteY8" fmla="*/ 9915 h 10128"/>
              <a:gd name="connsiteX9" fmla="*/ 3140 w 8600"/>
              <a:gd name="connsiteY9" fmla="*/ 10022 h 10128"/>
              <a:gd name="connsiteX10" fmla="*/ 2179 w 8600"/>
              <a:gd name="connsiteY10" fmla="*/ 7898 h 10128"/>
              <a:gd name="connsiteX11" fmla="*/ 1187 w 8600"/>
              <a:gd name="connsiteY11" fmla="*/ 7498 h 10128"/>
              <a:gd name="connsiteX12" fmla="*/ 4 w 8600"/>
              <a:gd name="connsiteY12" fmla="*/ 4042 h 10128"/>
              <a:gd name="connsiteX0" fmla="*/ 4 w 9326"/>
              <a:gd name="connsiteY0" fmla="*/ 3988 h 9997"/>
              <a:gd name="connsiteX1" fmla="*/ 830 w 9326"/>
              <a:gd name="connsiteY1" fmla="*/ 1575 h 9997"/>
              <a:gd name="connsiteX2" fmla="*/ 3639 w 9326"/>
              <a:gd name="connsiteY2" fmla="*/ 993 h 9997"/>
              <a:gd name="connsiteX3" fmla="*/ 5807 w 9326"/>
              <a:gd name="connsiteY3" fmla="*/ 0 h 9997"/>
              <a:gd name="connsiteX4" fmla="*/ 7813 w 9326"/>
              <a:gd name="connsiteY4" fmla="*/ 996 h 9997"/>
              <a:gd name="connsiteX5" fmla="*/ 9324 w 9326"/>
              <a:gd name="connsiteY5" fmla="*/ 5746 h 9997"/>
              <a:gd name="connsiteX6" fmla="*/ 8133 w 9326"/>
              <a:gd name="connsiteY6" fmla="*/ 9204 h 9997"/>
              <a:gd name="connsiteX7" fmla="*/ 6170 w 9326"/>
              <a:gd name="connsiteY7" fmla="*/ 8731 h 9997"/>
              <a:gd name="connsiteX8" fmla="*/ 5082 w 9326"/>
              <a:gd name="connsiteY8" fmla="*/ 9787 h 9997"/>
              <a:gd name="connsiteX9" fmla="*/ 3650 w 9326"/>
              <a:gd name="connsiteY9" fmla="*/ 9892 h 9997"/>
              <a:gd name="connsiteX10" fmla="*/ 2533 w 9326"/>
              <a:gd name="connsiteY10" fmla="*/ 7795 h 9997"/>
              <a:gd name="connsiteX11" fmla="*/ 1379 w 9326"/>
              <a:gd name="connsiteY11" fmla="*/ 7400 h 9997"/>
              <a:gd name="connsiteX12" fmla="*/ 4 w 9326"/>
              <a:gd name="connsiteY12" fmla="*/ 3988 h 9997"/>
              <a:gd name="connsiteX0" fmla="*/ 4 w 10001"/>
              <a:gd name="connsiteY0" fmla="*/ 3989 h 10041"/>
              <a:gd name="connsiteX1" fmla="*/ 890 w 10001"/>
              <a:gd name="connsiteY1" fmla="*/ 1575 h 10041"/>
              <a:gd name="connsiteX2" fmla="*/ 3902 w 10001"/>
              <a:gd name="connsiteY2" fmla="*/ 993 h 10041"/>
              <a:gd name="connsiteX3" fmla="*/ 6227 w 10001"/>
              <a:gd name="connsiteY3" fmla="*/ 0 h 10041"/>
              <a:gd name="connsiteX4" fmla="*/ 8378 w 10001"/>
              <a:gd name="connsiteY4" fmla="*/ 996 h 10041"/>
              <a:gd name="connsiteX5" fmla="*/ 9998 w 10001"/>
              <a:gd name="connsiteY5" fmla="*/ 5748 h 10041"/>
              <a:gd name="connsiteX6" fmla="*/ 8721 w 10001"/>
              <a:gd name="connsiteY6" fmla="*/ 9207 h 10041"/>
              <a:gd name="connsiteX7" fmla="*/ 5449 w 10001"/>
              <a:gd name="connsiteY7" fmla="*/ 9790 h 10041"/>
              <a:gd name="connsiteX8" fmla="*/ 3914 w 10001"/>
              <a:gd name="connsiteY8" fmla="*/ 9895 h 10041"/>
              <a:gd name="connsiteX9" fmla="*/ 2716 w 10001"/>
              <a:gd name="connsiteY9" fmla="*/ 7797 h 10041"/>
              <a:gd name="connsiteX10" fmla="*/ 1479 w 10001"/>
              <a:gd name="connsiteY10" fmla="*/ 7402 h 10041"/>
              <a:gd name="connsiteX11" fmla="*/ 4 w 10001"/>
              <a:gd name="connsiteY11" fmla="*/ 3989 h 10041"/>
              <a:gd name="connsiteX0" fmla="*/ 4 w 10001"/>
              <a:gd name="connsiteY0" fmla="*/ 3989 h 14825"/>
              <a:gd name="connsiteX1" fmla="*/ 890 w 10001"/>
              <a:gd name="connsiteY1" fmla="*/ 1575 h 14825"/>
              <a:gd name="connsiteX2" fmla="*/ 3902 w 10001"/>
              <a:gd name="connsiteY2" fmla="*/ 993 h 14825"/>
              <a:gd name="connsiteX3" fmla="*/ 6227 w 10001"/>
              <a:gd name="connsiteY3" fmla="*/ 0 h 14825"/>
              <a:gd name="connsiteX4" fmla="*/ 8378 w 10001"/>
              <a:gd name="connsiteY4" fmla="*/ 996 h 14825"/>
              <a:gd name="connsiteX5" fmla="*/ 9998 w 10001"/>
              <a:gd name="connsiteY5" fmla="*/ 5748 h 14825"/>
              <a:gd name="connsiteX6" fmla="*/ 8721 w 10001"/>
              <a:gd name="connsiteY6" fmla="*/ 9207 h 14825"/>
              <a:gd name="connsiteX7" fmla="*/ 6011 w 10001"/>
              <a:gd name="connsiteY7" fmla="*/ 14823 h 14825"/>
              <a:gd name="connsiteX8" fmla="*/ 3914 w 10001"/>
              <a:gd name="connsiteY8" fmla="*/ 9895 h 14825"/>
              <a:gd name="connsiteX9" fmla="*/ 2716 w 10001"/>
              <a:gd name="connsiteY9" fmla="*/ 7797 h 14825"/>
              <a:gd name="connsiteX10" fmla="*/ 1479 w 10001"/>
              <a:gd name="connsiteY10" fmla="*/ 7402 h 14825"/>
              <a:gd name="connsiteX11" fmla="*/ 4 w 10001"/>
              <a:gd name="connsiteY11" fmla="*/ 3989 h 14825"/>
              <a:gd name="connsiteX0" fmla="*/ 4 w 10001"/>
              <a:gd name="connsiteY0" fmla="*/ 7436 h 18272"/>
              <a:gd name="connsiteX1" fmla="*/ 890 w 10001"/>
              <a:gd name="connsiteY1" fmla="*/ 5022 h 18272"/>
              <a:gd name="connsiteX2" fmla="*/ 3902 w 10001"/>
              <a:gd name="connsiteY2" fmla="*/ 4440 h 18272"/>
              <a:gd name="connsiteX3" fmla="*/ 6026 w 10001"/>
              <a:gd name="connsiteY3" fmla="*/ 0 h 18272"/>
              <a:gd name="connsiteX4" fmla="*/ 8378 w 10001"/>
              <a:gd name="connsiteY4" fmla="*/ 4443 h 18272"/>
              <a:gd name="connsiteX5" fmla="*/ 9998 w 10001"/>
              <a:gd name="connsiteY5" fmla="*/ 9195 h 18272"/>
              <a:gd name="connsiteX6" fmla="*/ 8721 w 10001"/>
              <a:gd name="connsiteY6" fmla="*/ 12654 h 18272"/>
              <a:gd name="connsiteX7" fmla="*/ 6011 w 10001"/>
              <a:gd name="connsiteY7" fmla="*/ 18270 h 18272"/>
              <a:gd name="connsiteX8" fmla="*/ 3914 w 10001"/>
              <a:gd name="connsiteY8" fmla="*/ 13342 h 18272"/>
              <a:gd name="connsiteX9" fmla="*/ 2716 w 10001"/>
              <a:gd name="connsiteY9" fmla="*/ 11244 h 18272"/>
              <a:gd name="connsiteX10" fmla="*/ 1479 w 10001"/>
              <a:gd name="connsiteY10" fmla="*/ 10849 h 18272"/>
              <a:gd name="connsiteX11" fmla="*/ 4 w 10001"/>
              <a:gd name="connsiteY11" fmla="*/ 7436 h 18272"/>
              <a:gd name="connsiteX0" fmla="*/ 1 w 9998"/>
              <a:gd name="connsiteY0" fmla="*/ 7436 h 18272"/>
              <a:gd name="connsiteX1" fmla="*/ 3899 w 9998"/>
              <a:gd name="connsiteY1" fmla="*/ 4440 h 18272"/>
              <a:gd name="connsiteX2" fmla="*/ 6023 w 9998"/>
              <a:gd name="connsiteY2" fmla="*/ 0 h 18272"/>
              <a:gd name="connsiteX3" fmla="*/ 8375 w 9998"/>
              <a:gd name="connsiteY3" fmla="*/ 4443 h 18272"/>
              <a:gd name="connsiteX4" fmla="*/ 9995 w 9998"/>
              <a:gd name="connsiteY4" fmla="*/ 9195 h 18272"/>
              <a:gd name="connsiteX5" fmla="*/ 8718 w 9998"/>
              <a:gd name="connsiteY5" fmla="*/ 12654 h 18272"/>
              <a:gd name="connsiteX6" fmla="*/ 6008 w 9998"/>
              <a:gd name="connsiteY6" fmla="*/ 18270 h 18272"/>
              <a:gd name="connsiteX7" fmla="*/ 3911 w 9998"/>
              <a:gd name="connsiteY7" fmla="*/ 13342 h 18272"/>
              <a:gd name="connsiteX8" fmla="*/ 2713 w 9998"/>
              <a:gd name="connsiteY8" fmla="*/ 11244 h 18272"/>
              <a:gd name="connsiteX9" fmla="*/ 1476 w 9998"/>
              <a:gd name="connsiteY9" fmla="*/ 10849 h 18272"/>
              <a:gd name="connsiteX10" fmla="*/ 1 w 9998"/>
              <a:gd name="connsiteY10" fmla="*/ 7436 h 18272"/>
              <a:gd name="connsiteX0" fmla="*/ 35 w 8559"/>
              <a:gd name="connsiteY0" fmla="*/ 5938 h 10000"/>
              <a:gd name="connsiteX1" fmla="*/ 2459 w 8559"/>
              <a:gd name="connsiteY1" fmla="*/ 2430 h 10000"/>
              <a:gd name="connsiteX2" fmla="*/ 4583 w 8559"/>
              <a:gd name="connsiteY2" fmla="*/ 0 h 10000"/>
              <a:gd name="connsiteX3" fmla="*/ 6936 w 8559"/>
              <a:gd name="connsiteY3" fmla="*/ 2432 h 10000"/>
              <a:gd name="connsiteX4" fmla="*/ 8556 w 8559"/>
              <a:gd name="connsiteY4" fmla="*/ 5032 h 10000"/>
              <a:gd name="connsiteX5" fmla="*/ 7279 w 8559"/>
              <a:gd name="connsiteY5" fmla="*/ 6925 h 10000"/>
              <a:gd name="connsiteX6" fmla="*/ 4568 w 8559"/>
              <a:gd name="connsiteY6" fmla="*/ 9999 h 10000"/>
              <a:gd name="connsiteX7" fmla="*/ 2471 w 8559"/>
              <a:gd name="connsiteY7" fmla="*/ 7302 h 10000"/>
              <a:gd name="connsiteX8" fmla="*/ 1273 w 8559"/>
              <a:gd name="connsiteY8" fmla="*/ 6154 h 10000"/>
              <a:gd name="connsiteX9" fmla="*/ 35 w 8559"/>
              <a:gd name="connsiteY9" fmla="*/ 5938 h 10000"/>
              <a:gd name="connsiteX0" fmla="*/ 49 w 9820"/>
              <a:gd name="connsiteY0" fmla="*/ 4655 h 10000"/>
              <a:gd name="connsiteX1" fmla="*/ 2693 w 9820"/>
              <a:gd name="connsiteY1" fmla="*/ 2430 h 10000"/>
              <a:gd name="connsiteX2" fmla="*/ 5175 w 9820"/>
              <a:gd name="connsiteY2" fmla="*/ 0 h 10000"/>
              <a:gd name="connsiteX3" fmla="*/ 7924 w 9820"/>
              <a:gd name="connsiteY3" fmla="*/ 2432 h 10000"/>
              <a:gd name="connsiteX4" fmla="*/ 9816 w 9820"/>
              <a:gd name="connsiteY4" fmla="*/ 5032 h 10000"/>
              <a:gd name="connsiteX5" fmla="*/ 8324 w 9820"/>
              <a:gd name="connsiteY5" fmla="*/ 6925 h 10000"/>
              <a:gd name="connsiteX6" fmla="*/ 5157 w 9820"/>
              <a:gd name="connsiteY6" fmla="*/ 9999 h 10000"/>
              <a:gd name="connsiteX7" fmla="*/ 2707 w 9820"/>
              <a:gd name="connsiteY7" fmla="*/ 7302 h 10000"/>
              <a:gd name="connsiteX8" fmla="*/ 1307 w 9820"/>
              <a:gd name="connsiteY8" fmla="*/ 6154 h 10000"/>
              <a:gd name="connsiteX9" fmla="*/ 49 w 9820"/>
              <a:gd name="connsiteY9" fmla="*/ 4655 h 10000"/>
              <a:gd name="connsiteX0" fmla="*/ 45 w 9995"/>
              <a:gd name="connsiteY0" fmla="*/ 4655 h 10000"/>
              <a:gd name="connsiteX1" fmla="*/ 2737 w 9995"/>
              <a:gd name="connsiteY1" fmla="*/ 2430 h 10000"/>
              <a:gd name="connsiteX2" fmla="*/ 5265 w 9995"/>
              <a:gd name="connsiteY2" fmla="*/ 0 h 10000"/>
              <a:gd name="connsiteX3" fmla="*/ 8064 w 9995"/>
              <a:gd name="connsiteY3" fmla="*/ 2432 h 10000"/>
              <a:gd name="connsiteX4" fmla="*/ 9991 w 9995"/>
              <a:gd name="connsiteY4" fmla="*/ 5032 h 10000"/>
              <a:gd name="connsiteX5" fmla="*/ 8472 w 9995"/>
              <a:gd name="connsiteY5" fmla="*/ 6925 h 10000"/>
              <a:gd name="connsiteX6" fmla="*/ 5247 w 9995"/>
              <a:gd name="connsiteY6" fmla="*/ 9999 h 10000"/>
              <a:gd name="connsiteX7" fmla="*/ 2752 w 9995"/>
              <a:gd name="connsiteY7" fmla="*/ 7302 h 10000"/>
              <a:gd name="connsiteX8" fmla="*/ 1374 w 9995"/>
              <a:gd name="connsiteY8" fmla="*/ 6984 h 10000"/>
              <a:gd name="connsiteX9" fmla="*/ 45 w 9995"/>
              <a:gd name="connsiteY9" fmla="*/ 4655 h 10000"/>
              <a:gd name="connsiteX0" fmla="*/ 45 w 10000"/>
              <a:gd name="connsiteY0" fmla="*/ 5032 h 10377"/>
              <a:gd name="connsiteX1" fmla="*/ 2738 w 10000"/>
              <a:gd name="connsiteY1" fmla="*/ 2807 h 10377"/>
              <a:gd name="connsiteX2" fmla="*/ 4886 w 10000"/>
              <a:gd name="connsiteY2" fmla="*/ 0 h 10377"/>
              <a:gd name="connsiteX3" fmla="*/ 8068 w 10000"/>
              <a:gd name="connsiteY3" fmla="*/ 2809 h 10377"/>
              <a:gd name="connsiteX4" fmla="*/ 9996 w 10000"/>
              <a:gd name="connsiteY4" fmla="*/ 5409 h 10377"/>
              <a:gd name="connsiteX5" fmla="*/ 8476 w 10000"/>
              <a:gd name="connsiteY5" fmla="*/ 7302 h 10377"/>
              <a:gd name="connsiteX6" fmla="*/ 5250 w 10000"/>
              <a:gd name="connsiteY6" fmla="*/ 10376 h 10377"/>
              <a:gd name="connsiteX7" fmla="*/ 2753 w 10000"/>
              <a:gd name="connsiteY7" fmla="*/ 7679 h 10377"/>
              <a:gd name="connsiteX8" fmla="*/ 1375 w 10000"/>
              <a:gd name="connsiteY8" fmla="*/ 7361 h 10377"/>
              <a:gd name="connsiteX9" fmla="*/ 45 w 10000"/>
              <a:gd name="connsiteY9" fmla="*/ 5032 h 10377"/>
              <a:gd name="connsiteX0" fmla="*/ 45 w 10000"/>
              <a:gd name="connsiteY0" fmla="*/ 5036 h 10381"/>
              <a:gd name="connsiteX1" fmla="*/ 2738 w 10000"/>
              <a:gd name="connsiteY1" fmla="*/ 2811 h 10381"/>
              <a:gd name="connsiteX2" fmla="*/ 4886 w 10000"/>
              <a:gd name="connsiteY2" fmla="*/ 4 h 10381"/>
              <a:gd name="connsiteX3" fmla="*/ 8068 w 10000"/>
              <a:gd name="connsiteY3" fmla="*/ 2813 h 10381"/>
              <a:gd name="connsiteX4" fmla="*/ 9996 w 10000"/>
              <a:gd name="connsiteY4" fmla="*/ 5413 h 10381"/>
              <a:gd name="connsiteX5" fmla="*/ 8476 w 10000"/>
              <a:gd name="connsiteY5" fmla="*/ 7306 h 10381"/>
              <a:gd name="connsiteX6" fmla="*/ 5250 w 10000"/>
              <a:gd name="connsiteY6" fmla="*/ 10380 h 10381"/>
              <a:gd name="connsiteX7" fmla="*/ 2753 w 10000"/>
              <a:gd name="connsiteY7" fmla="*/ 7683 h 10381"/>
              <a:gd name="connsiteX8" fmla="*/ 1375 w 10000"/>
              <a:gd name="connsiteY8" fmla="*/ 7365 h 10381"/>
              <a:gd name="connsiteX9" fmla="*/ 45 w 10000"/>
              <a:gd name="connsiteY9" fmla="*/ 5036 h 10381"/>
              <a:gd name="connsiteX0" fmla="*/ 45 w 10000"/>
              <a:gd name="connsiteY0" fmla="*/ 5036 h 10796"/>
              <a:gd name="connsiteX1" fmla="*/ 2738 w 10000"/>
              <a:gd name="connsiteY1" fmla="*/ 2811 h 10796"/>
              <a:gd name="connsiteX2" fmla="*/ 4886 w 10000"/>
              <a:gd name="connsiteY2" fmla="*/ 4 h 10796"/>
              <a:gd name="connsiteX3" fmla="*/ 8068 w 10000"/>
              <a:gd name="connsiteY3" fmla="*/ 2813 h 10796"/>
              <a:gd name="connsiteX4" fmla="*/ 9996 w 10000"/>
              <a:gd name="connsiteY4" fmla="*/ 5413 h 10796"/>
              <a:gd name="connsiteX5" fmla="*/ 8476 w 10000"/>
              <a:gd name="connsiteY5" fmla="*/ 7306 h 10796"/>
              <a:gd name="connsiteX6" fmla="*/ 5202 w 10000"/>
              <a:gd name="connsiteY6" fmla="*/ 10795 h 10796"/>
              <a:gd name="connsiteX7" fmla="*/ 2753 w 10000"/>
              <a:gd name="connsiteY7" fmla="*/ 7683 h 10796"/>
              <a:gd name="connsiteX8" fmla="*/ 1375 w 10000"/>
              <a:gd name="connsiteY8" fmla="*/ 7365 h 10796"/>
              <a:gd name="connsiteX9" fmla="*/ 45 w 10000"/>
              <a:gd name="connsiteY9" fmla="*/ 5036 h 10796"/>
              <a:gd name="connsiteX0" fmla="*/ 45 w 10000"/>
              <a:gd name="connsiteY0" fmla="*/ 5036 h 10795"/>
              <a:gd name="connsiteX1" fmla="*/ 2738 w 10000"/>
              <a:gd name="connsiteY1" fmla="*/ 2811 h 10795"/>
              <a:gd name="connsiteX2" fmla="*/ 4886 w 10000"/>
              <a:gd name="connsiteY2" fmla="*/ 4 h 10795"/>
              <a:gd name="connsiteX3" fmla="*/ 8068 w 10000"/>
              <a:gd name="connsiteY3" fmla="*/ 2813 h 10795"/>
              <a:gd name="connsiteX4" fmla="*/ 9996 w 10000"/>
              <a:gd name="connsiteY4" fmla="*/ 5413 h 10795"/>
              <a:gd name="connsiteX5" fmla="*/ 8476 w 10000"/>
              <a:gd name="connsiteY5" fmla="*/ 7306 h 10795"/>
              <a:gd name="connsiteX6" fmla="*/ 5202 w 10000"/>
              <a:gd name="connsiteY6" fmla="*/ 10795 h 10795"/>
              <a:gd name="connsiteX7" fmla="*/ 2753 w 10000"/>
              <a:gd name="connsiteY7" fmla="*/ 7683 h 10795"/>
              <a:gd name="connsiteX8" fmla="*/ 1375 w 10000"/>
              <a:gd name="connsiteY8" fmla="*/ 7365 h 10795"/>
              <a:gd name="connsiteX9" fmla="*/ 45 w 10000"/>
              <a:gd name="connsiteY9" fmla="*/ 5036 h 10795"/>
              <a:gd name="connsiteX0" fmla="*/ 45 w 10000"/>
              <a:gd name="connsiteY0" fmla="*/ 5036 h 10795"/>
              <a:gd name="connsiteX1" fmla="*/ 2738 w 10000"/>
              <a:gd name="connsiteY1" fmla="*/ 2811 h 10795"/>
              <a:gd name="connsiteX2" fmla="*/ 4886 w 10000"/>
              <a:gd name="connsiteY2" fmla="*/ 4 h 10795"/>
              <a:gd name="connsiteX3" fmla="*/ 8068 w 10000"/>
              <a:gd name="connsiteY3" fmla="*/ 2813 h 10795"/>
              <a:gd name="connsiteX4" fmla="*/ 9996 w 10000"/>
              <a:gd name="connsiteY4" fmla="*/ 5413 h 10795"/>
              <a:gd name="connsiteX5" fmla="*/ 8476 w 10000"/>
              <a:gd name="connsiteY5" fmla="*/ 7306 h 10795"/>
              <a:gd name="connsiteX6" fmla="*/ 5202 w 10000"/>
              <a:gd name="connsiteY6" fmla="*/ 10795 h 10795"/>
              <a:gd name="connsiteX7" fmla="*/ 2753 w 10000"/>
              <a:gd name="connsiteY7" fmla="*/ 7683 h 10795"/>
              <a:gd name="connsiteX8" fmla="*/ 1375 w 10000"/>
              <a:gd name="connsiteY8" fmla="*/ 7365 h 10795"/>
              <a:gd name="connsiteX9" fmla="*/ 45 w 10000"/>
              <a:gd name="connsiteY9" fmla="*/ 5036 h 1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00" h="10795">
                <a:moveTo>
                  <a:pt x="45" y="5036"/>
                </a:moveTo>
                <a:cubicBezTo>
                  <a:pt x="272" y="4277"/>
                  <a:pt x="1931" y="3650"/>
                  <a:pt x="2738" y="2811"/>
                </a:cubicBezTo>
                <a:cubicBezTo>
                  <a:pt x="3545" y="1972"/>
                  <a:pt x="3352" y="117"/>
                  <a:pt x="4886" y="4"/>
                </a:cubicBezTo>
                <a:cubicBezTo>
                  <a:pt x="6420" y="-109"/>
                  <a:pt x="7216" y="1912"/>
                  <a:pt x="8068" y="2813"/>
                </a:cubicBezTo>
                <a:cubicBezTo>
                  <a:pt x="8920" y="3715"/>
                  <a:pt x="9928" y="3420"/>
                  <a:pt x="9996" y="5413"/>
                </a:cubicBezTo>
                <a:cubicBezTo>
                  <a:pt x="10064" y="7406"/>
                  <a:pt x="9275" y="6409"/>
                  <a:pt x="8476" y="7306"/>
                </a:cubicBezTo>
                <a:cubicBezTo>
                  <a:pt x="7677" y="8203"/>
                  <a:pt x="7086" y="10770"/>
                  <a:pt x="5202" y="10795"/>
                </a:cubicBezTo>
                <a:cubicBezTo>
                  <a:pt x="3318" y="10820"/>
                  <a:pt x="3391" y="8255"/>
                  <a:pt x="2753" y="7683"/>
                </a:cubicBezTo>
                <a:cubicBezTo>
                  <a:pt x="2115" y="7111"/>
                  <a:pt x="2326" y="7496"/>
                  <a:pt x="1375" y="7365"/>
                </a:cubicBezTo>
                <a:cubicBezTo>
                  <a:pt x="493" y="6773"/>
                  <a:pt x="-182" y="5795"/>
                  <a:pt x="45" y="5036"/>
                </a:cubicBez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87" name="Group 186"/>
          <p:cNvGrpSpPr/>
          <p:nvPr/>
        </p:nvGrpSpPr>
        <p:grpSpPr>
          <a:xfrm>
            <a:off x="3506594" y="2740425"/>
            <a:ext cx="2189884" cy="1476371"/>
            <a:chOff x="833331" y="2873352"/>
            <a:chExt cx="2333625" cy="1590649"/>
          </a:xfrm>
        </p:grpSpPr>
        <p:grpSp>
          <p:nvGrpSpPr>
            <p:cNvPr id="188" name="Group 187"/>
            <p:cNvGrpSpPr/>
            <p:nvPr/>
          </p:nvGrpSpPr>
          <p:grpSpPr>
            <a:xfrm>
              <a:off x="1736090" y="2873352"/>
              <a:ext cx="565150" cy="369332"/>
              <a:chOff x="1736090" y="2873352"/>
              <a:chExt cx="565150" cy="369332"/>
            </a:xfrm>
          </p:grpSpPr>
          <p:grpSp>
            <p:nvGrpSpPr>
              <p:cNvPr id="235" name="Group 327"/>
              <p:cNvGrpSpPr>
                <a:grpSpLocks/>
              </p:cNvGrpSpPr>
              <p:nvPr/>
            </p:nvGrpSpPr>
            <p:grpSpPr bwMode="auto">
              <a:xfrm>
                <a:off x="1736090" y="2893762"/>
                <a:ext cx="565150" cy="292100"/>
                <a:chOff x="1871277" y="1576300"/>
                <a:chExt cx="1128371" cy="437861"/>
              </a:xfrm>
            </p:grpSpPr>
            <p:sp>
              <p:nvSpPr>
                <p:cNvPr id="239" name="Oval 238"/>
                <p:cNvSpPr/>
                <p:nvPr/>
              </p:nvSpPr>
              <p:spPr bwMode="auto">
                <a:xfrm flipV="1">
                  <a:off x="1874446" y="1692905"/>
                  <a:ext cx="1125202" cy="3212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1" i="0" u="none" strike="noStrike" kern="120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40" name="Rectangle 239"/>
                <p:cNvSpPr/>
                <p:nvPr/>
              </p:nvSpPr>
              <p:spPr bwMode="auto">
                <a:xfrm>
                  <a:off x="1871277" y="1740499"/>
                  <a:ext cx="1128371" cy="114225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08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41" name="Oval 240"/>
                <p:cNvSpPr/>
                <p:nvPr/>
              </p:nvSpPr>
              <p:spPr bwMode="auto">
                <a:xfrm flipV="1">
                  <a:off x="1871277" y="1576300"/>
                  <a:ext cx="1125200" cy="32125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1" i="0" u="none" strike="noStrike" kern="120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42" name="Freeform 241"/>
                <p:cNvSpPr/>
                <p:nvPr/>
              </p:nvSpPr>
              <p:spPr bwMode="auto">
                <a:xfrm>
                  <a:off x="2159708" y="1673868"/>
                  <a:ext cx="548339" cy="159438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43" name="Freeform 242"/>
                <p:cNvSpPr/>
                <p:nvPr/>
              </p:nvSpPr>
              <p:spPr bwMode="auto">
                <a:xfrm>
                  <a:off x="2102655" y="1633412"/>
                  <a:ext cx="662444" cy="111846"/>
                </a:xfrm>
                <a:custGeom>
                  <a:avLst/>
                  <a:gdLst>
                    <a:gd name="connsiteX0" fmla="*/ 0 w 3645229"/>
                    <a:gd name="connsiteY0" fmla="*/ 214441 h 923747"/>
                    <a:gd name="connsiteX1" fmla="*/ 659770 w 3645229"/>
                    <a:gd name="connsiteY1" fmla="*/ 16495 h 923747"/>
                    <a:gd name="connsiteX2" fmla="*/ 1814367 w 3645229"/>
                    <a:gd name="connsiteY2" fmla="*/ 511360 h 923747"/>
                    <a:gd name="connsiteX3" fmla="*/ 2968965 w 3645229"/>
                    <a:gd name="connsiteY3" fmla="*/ 0 h 923747"/>
                    <a:gd name="connsiteX4" fmla="*/ 3645229 w 3645229"/>
                    <a:gd name="connsiteY4" fmla="*/ 197946 h 923747"/>
                    <a:gd name="connsiteX5" fmla="*/ 3199884 w 3645229"/>
                    <a:gd name="connsiteY5" fmla="*/ 461874 h 923747"/>
                    <a:gd name="connsiteX6" fmla="*/ 2985459 w 3645229"/>
                    <a:gd name="connsiteY6" fmla="*/ 379396 h 923747"/>
                    <a:gd name="connsiteX7" fmla="*/ 1830861 w 3645229"/>
                    <a:gd name="connsiteY7" fmla="*/ 923747 h 923747"/>
                    <a:gd name="connsiteX8" fmla="*/ 676264 w 3645229"/>
                    <a:gd name="connsiteY8" fmla="*/ 412387 h 923747"/>
                    <a:gd name="connsiteX9" fmla="*/ 527816 w 3645229"/>
                    <a:gd name="connsiteY9" fmla="*/ 478369 h 923747"/>
                    <a:gd name="connsiteX10" fmla="*/ 0 w 3645229"/>
                    <a:gd name="connsiteY10" fmla="*/ 21444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78369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90067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09765 w 3640627"/>
                    <a:gd name="connsiteY2" fmla="*/ 511360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3008465 w 3640627"/>
                    <a:gd name="connsiteY6" fmla="*/ 402404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723451"/>
                    <a:gd name="connsiteY0" fmla="*/ 242051 h 946755"/>
                    <a:gd name="connsiteX1" fmla="*/ 655168 w 3723451"/>
                    <a:gd name="connsiteY1" fmla="*/ 16495 h 946755"/>
                    <a:gd name="connsiteX2" fmla="*/ 1855778 w 3723451"/>
                    <a:gd name="connsiteY2" fmla="*/ 534367 h 946755"/>
                    <a:gd name="connsiteX3" fmla="*/ 2964363 w 3723451"/>
                    <a:gd name="connsiteY3" fmla="*/ 0 h 946755"/>
                    <a:gd name="connsiteX4" fmla="*/ 3723451 w 3723451"/>
                    <a:gd name="connsiteY4" fmla="*/ 220954 h 946755"/>
                    <a:gd name="connsiteX5" fmla="*/ 3195282 w 3723451"/>
                    <a:gd name="connsiteY5" fmla="*/ 461874 h 946755"/>
                    <a:gd name="connsiteX6" fmla="*/ 3008465 w 3723451"/>
                    <a:gd name="connsiteY6" fmla="*/ 402404 h 946755"/>
                    <a:gd name="connsiteX7" fmla="*/ 1876873 w 3723451"/>
                    <a:gd name="connsiteY7" fmla="*/ 946755 h 946755"/>
                    <a:gd name="connsiteX8" fmla="*/ 690067 w 3723451"/>
                    <a:gd name="connsiteY8" fmla="*/ 412387 h 946755"/>
                    <a:gd name="connsiteX9" fmla="*/ 523214 w 3723451"/>
                    <a:gd name="connsiteY9" fmla="*/ 482971 h 946755"/>
                    <a:gd name="connsiteX10" fmla="*/ 0 w 3723451"/>
                    <a:gd name="connsiteY10" fmla="*/ 242051 h 946755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08465 w 3723451"/>
                    <a:gd name="connsiteY6" fmla="*/ 388599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711613 w 3723451"/>
                    <a:gd name="connsiteY8" fmla="*/ 413055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44" name="Freeform 243"/>
                <p:cNvSpPr/>
                <p:nvPr/>
              </p:nvSpPr>
              <p:spPr bwMode="auto">
                <a:xfrm>
                  <a:off x="2536889" y="1728599"/>
                  <a:ext cx="244057" cy="97568"/>
                </a:xfrm>
                <a:custGeom>
                  <a:avLst/>
                  <a:gdLst>
                    <a:gd name="connsiteX0" fmla="*/ 55216 w 1421812"/>
                    <a:gd name="connsiteY0" fmla="*/ 0 h 800665"/>
                    <a:gd name="connsiteX1" fmla="*/ 1421812 w 1421812"/>
                    <a:gd name="connsiteY1" fmla="*/ 625807 h 800665"/>
                    <a:gd name="connsiteX2" fmla="*/ 947874 w 1421812"/>
                    <a:gd name="connsiteY2" fmla="*/ 800665 h 800665"/>
                    <a:gd name="connsiteX3" fmla="*/ 50614 w 1421812"/>
                    <a:gd name="connsiteY3" fmla="*/ 404934 h 800665"/>
                    <a:gd name="connsiteX4" fmla="*/ 0 w 1421812"/>
                    <a:gd name="connsiteY4" fmla="*/ 404934 h 800665"/>
                    <a:gd name="connsiteX5" fmla="*/ 55216 w 1421812"/>
                    <a:gd name="connsiteY5" fmla="*/ 0 h 800665"/>
                    <a:gd name="connsiteX0" fmla="*/ 4602 w 1371198"/>
                    <a:gd name="connsiteY0" fmla="*/ 0 h 800665"/>
                    <a:gd name="connsiteX1" fmla="*/ 1371198 w 1371198"/>
                    <a:gd name="connsiteY1" fmla="*/ 625807 h 800665"/>
                    <a:gd name="connsiteX2" fmla="*/ 897260 w 1371198"/>
                    <a:gd name="connsiteY2" fmla="*/ 800665 h 800665"/>
                    <a:gd name="connsiteX3" fmla="*/ 0 w 1371198"/>
                    <a:gd name="connsiteY3" fmla="*/ 404934 h 800665"/>
                    <a:gd name="connsiteX4" fmla="*/ 4602 w 1371198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9868"/>
                    <a:gd name="connsiteX1" fmla="*/ 1366596 w 1366596"/>
                    <a:gd name="connsiteY1" fmla="*/ 625807 h 809868"/>
                    <a:gd name="connsiteX2" fmla="*/ 865050 w 1366596"/>
                    <a:gd name="connsiteY2" fmla="*/ 809868 h 809868"/>
                    <a:gd name="connsiteX3" fmla="*/ 4601 w 1366596"/>
                    <a:gd name="connsiteY3" fmla="*/ 427942 h 809868"/>
                    <a:gd name="connsiteX4" fmla="*/ 0 w 1366596"/>
                    <a:gd name="connsiteY4" fmla="*/ 0 h 809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45" name="Freeform 244"/>
                <p:cNvSpPr/>
                <p:nvPr/>
              </p:nvSpPr>
              <p:spPr bwMode="auto">
                <a:xfrm>
                  <a:off x="2089977" y="1730980"/>
                  <a:ext cx="240888" cy="95187"/>
                </a:xfrm>
                <a:custGeom>
                  <a:avLst/>
                  <a:gdLst>
                    <a:gd name="connsiteX0" fmla="*/ 1329786 w 1348191"/>
                    <a:gd name="connsiteY0" fmla="*/ 0 h 809869"/>
                    <a:gd name="connsiteX1" fmla="*/ 1348191 w 1348191"/>
                    <a:gd name="connsiteY1" fmla="*/ 400333 h 809869"/>
                    <a:gd name="connsiteX2" fmla="*/ 487742 w 1348191"/>
                    <a:gd name="connsiteY2" fmla="*/ 809869 h 809869"/>
                    <a:gd name="connsiteX3" fmla="*/ 0 w 1348191"/>
                    <a:gd name="connsiteY3" fmla="*/ 630409 h 809869"/>
                    <a:gd name="connsiteX4" fmla="*/ 1329786 w 1348191"/>
                    <a:gd name="connsiteY4" fmla="*/ 0 h 809869"/>
                    <a:gd name="connsiteX0" fmla="*/ 1329786 w 1348191"/>
                    <a:gd name="connsiteY0" fmla="*/ 0 h 791462"/>
                    <a:gd name="connsiteX1" fmla="*/ 1348191 w 1348191"/>
                    <a:gd name="connsiteY1" fmla="*/ 381926 h 791462"/>
                    <a:gd name="connsiteX2" fmla="*/ 487742 w 1348191"/>
                    <a:gd name="connsiteY2" fmla="*/ 791462 h 791462"/>
                    <a:gd name="connsiteX3" fmla="*/ 0 w 1348191"/>
                    <a:gd name="connsiteY3" fmla="*/ 612002 h 791462"/>
                    <a:gd name="connsiteX4" fmla="*/ 1329786 w 1348191"/>
                    <a:gd name="connsiteY4" fmla="*/ 0 h 791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/>
                    <a:ea typeface="ＭＳ Ｐゴシック"/>
                    <a:cs typeface="+mn-cs"/>
                  </a:endParaRPr>
                </a:p>
              </p:txBody>
            </p:sp>
            <p:cxnSp>
              <p:nvCxnSpPr>
                <p:cNvPr id="246" name="Straight Connector 245"/>
                <p:cNvCxnSpPr>
                  <a:endCxn id="241" idx="2"/>
                </p:cNvCxnSpPr>
                <p:nvPr/>
              </p:nvCxnSpPr>
              <p:spPr bwMode="auto">
                <a:xfrm flipH="1" flipV="1">
                  <a:off x="1871277" y="1735739"/>
                  <a:ext cx="3169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7" name="Straight Connector 246"/>
                <p:cNvCxnSpPr/>
                <p:nvPr/>
              </p:nvCxnSpPr>
              <p:spPr bwMode="auto">
                <a:xfrm flipH="1" flipV="1">
                  <a:off x="2996477" y="1733359"/>
                  <a:ext cx="3171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6" name="Group 235"/>
              <p:cNvGrpSpPr/>
              <p:nvPr/>
            </p:nvGrpSpPr>
            <p:grpSpPr>
              <a:xfrm>
                <a:off x="1770362" y="2873352"/>
                <a:ext cx="441422" cy="369332"/>
                <a:chOff x="667045" y="1708643"/>
                <a:chExt cx="441422" cy="369332"/>
              </a:xfrm>
            </p:grpSpPr>
            <p:sp>
              <p:nvSpPr>
                <p:cNvPr id="237" name="Oval 236"/>
                <p:cNvSpPr/>
                <p:nvPr/>
              </p:nvSpPr>
              <p:spPr bwMode="auto">
                <a:xfrm>
                  <a:off x="725417" y="1787240"/>
                  <a:ext cx="356365" cy="231962"/>
                </a:xfrm>
                <a:prstGeom prst="ellipse">
                  <a:avLst/>
                </a:prstGeom>
                <a:solidFill>
                  <a:schemeClr val="bg1">
                    <a:alpha val="76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38" name="TextBox 237"/>
                <p:cNvSpPr txBox="1"/>
                <p:nvPr/>
              </p:nvSpPr>
              <p:spPr>
                <a:xfrm>
                  <a:off x="667045" y="1708643"/>
                  <a:ext cx="44142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ourier New" panose="02070309020205020404" pitchFamily="49" charset="0"/>
                      <a:ea typeface="ＭＳ Ｐゴシック" panose="020B0600070205080204" pitchFamily="34" charset="-128"/>
                      <a:cs typeface="+mn-cs"/>
                    </a:rPr>
                    <a:t>2b</a:t>
                  </a:r>
                </a:p>
              </p:txBody>
            </p:sp>
          </p:grpSp>
        </p:grpSp>
        <p:grpSp>
          <p:nvGrpSpPr>
            <p:cNvPr id="189" name="Group 188"/>
            <p:cNvGrpSpPr/>
            <p:nvPr/>
          </p:nvGrpSpPr>
          <p:grpSpPr>
            <a:xfrm>
              <a:off x="1740320" y="4094669"/>
              <a:ext cx="565150" cy="369332"/>
              <a:chOff x="1736090" y="2873352"/>
              <a:chExt cx="565150" cy="369332"/>
            </a:xfrm>
          </p:grpSpPr>
          <p:grpSp>
            <p:nvGrpSpPr>
              <p:cNvPr id="222" name="Group 327"/>
              <p:cNvGrpSpPr>
                <a:grpSpLocks/>
              </p:cNvGrpSpPr>
              <p:nvPr/>
            </p:nvGrpSpPr>
            <p:grpSpPr bwMode="auto">
              <a:xfrm>
                <a:off x="1736090" y="2893762"/>
                <a:ext cx="565150" cy="292100"/>
                <a:chOff x="1871277" y="1576300"/>
                <a:chExt cx="1128371" cy="437861"/>
              </a:xfrm>
            </p:grpSpPr>
            <p:sp>
              <p:nvSpPr>
                <p:cNvPr id="226" name="Oval 225"/>
                <p:cNvSpPr/>
                <p:nvPr/>
              </p:nvSpPr>
              <p:spPr bwMode="auto">
                <a:xfrm flipV="1">
                  <a:off x="1874446" y="1692905"/>
                  <a:ext cx="1125202" cy="3212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1" i="0" u="none" strike="noStrike" kern="120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27" name="Rectangle 226"/>
                <p:cNvSpPr/>
                <p:nvPr/>
              </p:nvSpPr>
              <p:spPr bwMode="auto">
                <a:xfrm>
                  <a:off x="1871277" y="1740499"/>
                  <a:ext cx="1128371" cy="114225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08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28" name="Oval 227"/>
                <p:cNvSpPr/>
                <p:nvPr/>
              </p:nvSpPr>
              <p:spPr bwMode="auto">
                <a:xfrm flipV="1">
                  <a:off x="1871277" y="1576300"/>
                  <a:ext cx="1125200" cy="32125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1" i="0" u="none" strike="noStrike" kern="120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29" name="Freeform 228"/>
                <p:cNvSpPr/>
                <p:nvPr/>
              </p:nvSpPr>
              <p:spPr bwMode="auto">
                <a:xfrm>
                  <a:off x="2159708" y="1673868"/>
                  <a:ext cx="548339" cy="159438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30" name="Freeform 229"/>
                <p:cNvSpPr/>
                <p:nvPr/>
              </p:nvSpPr>
              <p:spPr bwMode="auto">
                <a:xfrm>
                  <a:off x="2102655" y="1633412"/>
                  <a:ext cx="662444" cy="111846"/>
                </a:xfrm>
                <a:custGeom>
                  <a:avLst/>
                  <a:gdLst>
                    <a:gd name="connsiteX0" fmla="*/ 0 w 3645229"/>
                    <a:gd name="connsiteY0" fmla="*/ 214441 h 923747"/>
                    <a:gd name="connsiteX1" fmla="*/ 659770 w 3645229"/>
                    <a:gd name="connsiteY1" fmla="*/ 16495 h 923747"/>
                    <a:gd name="connsiteX2" fmla="*/ 1814367 w 3645229"/>
                    <a:gd name="connsiteY2" fmla="*/ 511360 h 923747"/>
                    <a:gd name="connsiteX3" fmla="*/ 2968965 w 3645229"/>
                    <a:gd name="connsiteY3" fmla="*/ 0 h 923747"/>
                    <a:gd name="connsiteX4" fmla="*/ 3645229 w 3645229"/>
                    <a:gd name="connsiteY4" fmla="*/ 197946 h 923747"/>
                    <a:gd name="connsiteX5" fmla="*/ 3199884 w 3645229"/>
                    <a:gd name="connsiteY5" fmla="*/ 461874 h 923747"/>
                    <a:gd name="connsiteX6" fmla="*/ 2985459 w 3645229"/>
                    <a:gd name="connsiteY6" fmla="*/ 379396 h 923747"/>
                    <a:gd name="connsiteX7" fmla="*/ 1830861 w 3645229"/>
                    <a:gd name="connsiteY7" fmla="*/ 923747 h 923747"/>
                    <a:gd name="connsiteX8" fmla="*/ 676264 w 3645229"/>
                    <a:gd name="connsiteY8" fmla="*/ 412387 h 923747"/>
                    <a:gd name="connsiteX9" fmla="*/ 527816 w 3645229"/>
                    <a:gd name="connsiteY9" fmla="*/ 478369 h 923747"/>
                    <a:gd name="connsiteX10" fmla="*/ 0 w 3645229"/>
                    <a:gd name="connsiteY10" fmla="*/ 21444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78369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90067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09765 w 3640627"/>
                    <a:gd name="connsiteY2" fmla="*/ 511360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3008465 w 3640627"/>
                    <a:gd name="connsiteY6" fmla="*/ 402404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723451"/>
                    <a:gd name="connsiteY0" fmla="*/ 242051 h 946755"/>
                    <a:gd name="connsiteX1" fmla="*/ 655168 w 3723451"/>
                    <a:gd name="connsiteY1" fmla="*/ 16495 h 946755"/>
                    <a:gd name="connsiteX2" fmla="*/ 1855778 w 3723451"/>
                    <a:gd name="connsiteY2" fmla="*/ 534367 h 946755"/>
                    <a:gd name="connsiteX3" fmla="*/ 2964363 w 3723451"/>
                    <a:gd name="connsiteY3" fmla="*/ 0 h 946755"/>
                    <a:gd name="connsiteX4" fmla="*/ 3723451 w 3723451"/>
                    <a:gd name="connsiteY4" fmla="*/ 220954 h 946755"/>
                    <a:gd name="connsiteX5" fmla="*/ 3195282 w 3723451"/>
                    <a:gd name="connsiteY5" fmla="*/ 461874 h 946755"/>
                    <a:gd name="connsiteX6" fmla="*/ 3008465 w 3723451"/>
                    <a:gd name="connsiteY6" fmla="*/ 402404 h 946755"/>
                    <a:gd name="connsiteX7" fmla="*/ 1876873 w 3723451"/>
                    <a:gd name="connsiteY7" fmla="*/ 946755 h 946755"/>
                    <a:gd name="connsiteX8" fmla="*/ 690067 w 3723451"/>
                    <a:gd name="connsiteY8" fmla="*/ 412387 h 946755"/>
                    <a:gd name="connsiteX9" fmla="*/ 523214 w 3723451"/>
                    <a:gd name="connsiteY9" fmla="*/ 482971 h 946755"/>
                    <a:gd name="connsiteX10" fmla="*/ 0 w 3723451"/>
                    <a:gd name="connsiteY10" fmla="*/ 242051 h 946755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08465 w 3723451"/>
                    <a:gd name="connsiteY6" fmla="*/ 388599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711613 w 3723451"/>
                    <a:gd name="connsiteY8" fmla="*/ 413055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31" name="Freeform 230"/>
                <p:cNvSpPr/>
                <p:nvPr/>
              </p:nvSpPr>
              <p:spPr bwMode="auto">
                <a:xfrm>
                  <a:off x="2536889" y="1728599"/>
                  <a:ext cx="244057" cy="97568"/>
                </a:xfrm>
                <a:custGeom>
                  <a:avLst/>
                  <a:gdLst>
                    <a:gd name="connsiteX0" fmla="*/ 55216 w 1421812"/>
                    <a:gd name="connsiteY0" fmla="*/ 0 h 800665"/>
                    <a:gd name="connsiteX1" fmla="*/ 1421812 w 1421812"/>
                    <a:gd name="connsiteY1" fmla="*/ 625807 h 800665"/>
                    <a:gd name="connsiteX2" fmla="*/ 947874 w 1421812"/>
                    <a:gd name="connsiteY2" fmla="*/ 800665 h 800665"/>
                    <a:gd name="connsiteX3" fmla="*/ 50614 w 1421812"/>
                    <a:gd name="connsiteY3" fmla="*/ 404934 h 800665"/>
                    <a:gd name="connsiteX4" fmla="*/ 0 w 1421812"/>
                    <a:gd name="connsiteY4" fmla="*/ 404934 h 800665"/>
                    <a:gd name="connsiteX5" fmla="*/ 55216 w 1421812"/>
                    <a:gd name="connsiteY5" fmla="*/ 0 h 800665"/>
                    <a:gd name="connsiteX0" fmla="*/ 4602 w 1371198"/>
                    <a:gd name="connsiteY0" fmla="*/ 0 h 800665"/>
                    <a:gd name="connsiteX1" fmla="*/ 1371198 w 1371198"/>
                    <a:gd name="connsiteY1" fmla="*/ 625807 h 800665"/>
                    <a:gd name="connsiteX2" fmla="*/ 897260 w 1371198"/>
                    <a:gd name="connsiteY2" fmla="*/ 800665 h 800665"/>
                    <a:gd name="connsiteX3" fmla="*/ 0 w 1371198"/>
                    <a:gd name="connsiteY3" fmla="*/ 404934 h 800665"/>
                    <a:gd name="connsiteX4" fmla="*/ 4602 w 1371198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9868"/>
                    <a:gd name="connsiteX1" fmla="*/ 1366596 w 1366596"/>
                    <a:gd name="connsiteY1" fmla="*/ 625807 h 809868"/>
                    <a:gd name="connsiteX2" fmla="*/ 865050 w 1366596"/>
                    <a:gd name="connsiteY2" fmla="*/ 809868 h 809868"/>
                    <a:gd name="connsiteX3" fmla="*/ 4601 w 1366596"/>
                    <a:gd name="connsiteY3" fmla="*/ 427942 h 809868"/>
                    <a:gd name="connsiteX4" fmla="*/ 0 w 1366596"/>
                    <a:gd name="connsiteY4" fmla="*/ 0 h 809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32" name="Freeform 231"/>
                <p:cNvSpPr/>
                <p:nvPr/>
              </p:nvSpPr>
              <p:spPr bwMode="auto">
                <a:xfrm>
                  <a:off x="2089977" y="1730980"/>
                  <a:ext cx="240888" cy="95187"/>
                </a:xfrm>
                <a:custGeom>
                  <a:avLst/>
                  <a:gdLst>
                    <a:gd name="connsiteX0" fmla="*/ 1329786 w 1348191"/>
                    <a:gd name="connsiteY0" fmla="*/ 0 h 809869"/>
                    <a:gd name="connsiteX1" fmla="*/ 1348191 w 1348191"/>
                    <a:gd name="connsiteY1" fmla="*/ 400333 h 809869"/>
                    <a:gd name="connsiteX2" fmla="*/ 487742 w 1348191"/>
                    <a:gd name="connsiteY2" fmla="*/ 809869 h 809869"/>
                    <a:gd name="connsiteX3" fmla="*/ 0 w 1348191"/>
                    <a:gd name="connsiteY3" fmla="*/ 630409 h 809869"/>
                    <a:gd name="connsiteX4" fmla="*/ 1329786 w 1348191"/>
                    <a:gd name="connsiteY4" fmla="*/ 0 h 809869"/>
                    <a:gd name="connsiteX0" fmla="*/ 1329786 w 1348191"/>
                    <a:gd name="connsiteY0" fmla="*/ 0 h 791462"/>
                    <a:gd name="connsiteX1" fmla="*/ 1348191 w 1348191"/>
                    <a:gd name="connsiteY1" fmla="*/ 381926 h 791462"/>
                    <a:gd name="connsiteX2" fmla="*/ 487742 w 1348191"/>
                    <a:gd name="connsiteY2" fmla="*/ 791462 h 791462"/>
                    <a:gd name="connsiteX3" fmla="*/ 0 w 1348191"/>
                    <a:gd name="connsiteY3" fmla="*/ 612002 h 791462"/>
                    <a:gd name="connsiteX4" fmla="*/ 1329786 w 1348191"/>
                    <a:gd name="connsiteY4" fmla="*/ 0 h 791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/>
                    <a:ea typeface="ＭＳ Ｐゴシック"/>
                    <a:cs typeface="+mn-cs"/>
                  </a:endParaRPr>
                </a:p>
              </p:txBody>
            </p:sp>
            <p:cxnSp>
              <p:nvCxnSpPr>
                <p:cNvPr id="233" name="Straight Connector 232"/>
                <p:cNvCxnSpPr>
                  <a:endCxn id="228" idx="2"/>
                </p:cNvCxnSpPr>
                <p:nvPr/>
              </p:nvCxnSpPr>
              <p:spPr bwMode="auto">
                <a:xfrm flipH="1" flipV="1">
                  <a:off x="1871277" y="1735739"/>
                  <a:ext cx="3169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4" name="Straight Connector 233"/>
                <p:cNvCxnSpPr/>
                <p:nvPr/>
              </p:nvCxnSpPr>
              <p:spPr bwMode="auto">
                <a:xfrm flipH="1" flipV="1">
                  <a:off x="2996477" y="1733359"/>
                  <a:ext cx="3171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3" name="Group 222"/>
              <p:cNvGrpSpPr/>
              <p:nvPr/>
            </p:nvGrpSpPr>
            <p:grpSpPr>
              <a:xfrm>
                <a:off x="1770362" y="2873352"/>
                <a:ext cx="441422" cy="369332"/>
                <a:chOff x="667045" y="1708643"/>
                <a:chExt cx="441422" cy="369332"/>
              </a:xfrm>
            </p:grpSpPr>
            <p:sp>
              <p:nvSpPr>
                <p:cNvPr id="224" name="Oval 223"/>
                <p:cNvSpPr/>
                <p:nvPr/>
              </p:nvSpPr>
              <p:spPr bwMode="auto">
                <a:xfrm>
                  <a:off x="725417" y="1787240"/>
                  <a:ext cx="356365" cy="231962"/>
                </a:xfrm>
                <a:prstGeom prst="ellipse">
                  <a:avLst/>
                </a:prstGeom>
                <a:solidFill>
                  <a:schemeClr val="bg1">
                    <a:alpha val="76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25" name="TextBox 224"/>
                <p:cNvSpPr txBox="1"/>
                <p:nvPr/>
              </p:nvSpPr>
              <p:spPr>
                <a:xfrm>
                  <a:off x="667045" y="1708643"/>
                  <a:ext cx="44142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ourier New" panose="02070309020205020404" pitchFamily="49" charset="0"/>
                      <a:ea typeface="ＭＳ Ｐゴシック" panose="020B0600070205080204" pitchFamily="34" charset="-128"/>
                      <a:cs typeface="+mn-cs"/>
                    </a:rPr>
                    <a:t>2d</a:t>
                  </a:r>
                </a:p>
              </p:txBody>
            </p:sp>
          </p:grpSp>
        </p:grpSp>
        <p:grpSp>
          <p:nvGrpSpPr>
            <p:cNvPr id="190" name="Group 189"/>
            <p:cNvGrpSpPr/>
            <p:nvPr/>
          </p:nvGrpSpPr>
          <p:grpSpPr>
            <a:xfrm>
              <a:off x="2601806" y="3485072"/>
              <a:ext cx="565150" cy="369332"/>
              <a:chOff x="1736090" y="2873352"/>
              <a:chExt cx="565150" cy="369332"/>
            </a:xfrm>
          </p:grpSpPr>
          <p:grpSp>
            <p:nvGrpSpPr>
              <p:cNvPr id="209" name="Group 327"/>
              <p:cNvGrpSpPr>
                <a:grpSpLocks/>
              </p:cNvGrpSpPr>
              <p:nvPr/>
            </p:nvGrpSpPr>
            <p:grpSpPr bwMode="auto">
              <a:xfrm>
                <a:off x="1736090" y="2893762"/>
                <a:ext cx="565150" cy="292100"/>
                <a:chOff x="1871277" y="1576300"/>
                <a:chExt cx="1128371" cy="437861"/>
              </a:xfrm>
            </p:grpSpPr>
            <p:sp>
              <p:nvSpPr>
                <p:cNvPr id="213" name="Oval 212"/>
                <p:cNvSpPr/>
                <p:nvPr/>
              </p:nvSpPr>
              <p:spPr bwMode="auto">
                <a:xfrm flipV="1">
                  <a:off x="1874446" y="1692905"/>
                  <a:ext cx="1125202" cy="3212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1" i="0" u="none" strike="noStrike" kern="120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14" name="Rectangle 213"/>
                <p:cNvSpPr/>
                <p:nvPr/>
              </p:nvSpPr>
              <p:spPr bwMode="auto">
                <a:xfrm>
                  <a:off x="1871277" y="1740499"/>
                  <a:ext cx="1128371" cy="114225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08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15" name="Oval 214"/>
                <p:cNvSpPr/>
                <p:nvPr/>
              </p:nvSpPr>
              <p:spPr bwMode="auto">
                <a:xfrm flipV="1">
                  <a:off x="1871277" y="1576300"/>
                  <a:ext cx="1125200" cy="32125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1" i="0" u="none" strike="noStrike" kern="120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16" name="Freeform 215"/>
                <p:cNvSpPr/>
                <p:nvPr/>
              </p:nvSpPr>
              <p:spPr bwMode="auto">
                <a:xfrm>
                  <a:off x="2159708" y="1673868"/>
                  <a:ext cx="548339" cy="159438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17" name="Freeform 216"/>
                <p:cNvSpPr/>
                <p:nvPr/>
              </p:nvSpPr>
              <p:spPr bwMode="auto">
                <a:xfrm>
                  <a:off x="2102655" y="1633412"/>
                  <a:ext cx="662444" cy="111846"/>
                </a:xfrm>
                <a:custGeom>
                  <a:avLst/>
                  <a:gdLst>
                    <a:gd name="connsiteX0" fmla="*/ 0 w 3645229"/>
                    <a:gd name="connsiteY0" fmla="*/ 214441 h 923747"/>
                    <a:gd name="connsiteX1" fmla="*/ 659770 w 3645229"/>
                    <a:gd name="connsiteY1" fmla="*/ 16495 h 923747"/>
                    <a:gd name="connsiteX2" fmla="*/ 1814367 w 3645229"/>
                    <a:gd name="connsiteY2" fmla="*/ 511360 h 923747"/>
                    <a:gd name="connsiteX3" fmla="*/ 2968965 w 3645229"/>
                    <a:gd name="connsiteY3" fmla="*/ 0 h 923747"/>
                    <a:gd name="connsiteX4" fmla="*/ 3645229 w 3645229"/>
                    <a:gd name="connsiteY4" fmla="*/ 197946 h 923747"/>
                    <a:gd name="connsiteX5" fmla="*/ 3199884 w 3645229"/>
                    <a:gd name="connsiteY5" fmla="*/ 461874 h 923747"/>
                    <a:gd name="connsiteX6" fmla="*/ 2985459 w 3645229"/>
                    <a:gd name="connsiteY6" fmla="*/ 379396 h 923747"/>
                    <a:gd name="connsiteX7" fmla="*/ 1830861 w 3645229"/>
                    <a:gd name="connsiteY7" fmla="*/ 923747 h 923747"/>
                    <a:gd name="connsiteX8" fmla="*/ 676264 w 3645229"/>
                    <a:gd name="connsiteY8" fmla="*/ 412387 h 923747"/>
                    <a:gd name="connsiteX9" fmla="*/ 527816 w 3645229"/>
                    <a:gd name="connsiteY9" fmla="*/ 478369 h 923747"/>
                    <a:gd name="connsiteX10" fmla="*/ 0 w 3645229"/>
                    <a:gd name="connsiteY10" fmla="*/ 21444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78369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90067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09765 w 3640627"/>
                    <a:gd name="connsiteY2" fmla="*/ 511360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3008465 w 3640627"/>
                    <a:gd name="connsiteY6" fmla="*/ 402404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723451"/>
                    <a:gd name="connsiteY0" fmla="*/ 242051 h 946755"/>
                    <a:gd name="connsiteX1" fmla="*/ 655168 w 3723451"/>
                    <a:gd name="connsiteY1" fmla="*/ 16495 h 946755"/>
                    <a:gd name="connsiteX2" fmla="*/ 1855778 w 3723451"/>
                    <a:gd name="connsiteY2" fmla="*/ 534367 h 946755"/>
                    <a:gd name="connsiteX3" fmla="*/ 2964363 w 3723451"/>
                    <a:gd name="connsiteY3" fmla="*/ 0 h 946755"/>
                    <a:gd name="connsiteX4" fmla="*/ 3723451 w 3723451"/>
                    <a:gd name="connsiteY4" fmla="*/ 220954 h 946755"/>
                    <a:gd name="connsiteX5" fmla="*/ 3195282 w 3723451"/>
                    <a:gd name="connsiteY5" fmla="*/ 461874 h 946755"/>
                    <a:gd name="connsiteX6" fmla="*/ 3008465 w 3723451"/>
                    <a:gd name="connsiteY6" fmla="*/ 402404 h 946755"/>
                    <a:gd name="connsiteX7" fmla="*/ 1876873 w 3723451"/>
                    <a:gd name="connsiteY7" fmla="*/ 946755 h 946755"/>
                    <a:gd name="connsiteX8" fmla="*/ 690067 w 3723451"/>
                    <a:gd name="connsiteY8" fmla="*/ 412387 h 946755"/>
                    <a:gd name="connsiteX9" fmla="*/ 523214 w 3723451"/>
                    <a:gd name="connsiteY9" fmla="*/ 482971 h 946755"/>
                    <a:gd name="connsiteX10" fmla="*/ 0 w 3723451"/>
                    <a:gd name="connsiteY10" fmla="*/ 242051 h 946755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08465 w 3723451"/>
                    <a:gd name="connsiteY6" fmla="*/ 388599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711613 w 3723451"/>
                    <a:gd name="connsiteY8" fmla="*/ 413055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18" name="Freeform 217"/>
                <p:cNvSpPr/>
                <p:nvPr/>
              </p:nvSpPr>
              <p:spPr bwMode="auto">
                <a:xfrm>
                  <a:off x="2536889" y="1728599"/>
                  <a:ext cx="244057" cy="97568"/>
                </a:xfrm>
                <a:custGeom>
                  <a:avLst/>
                  <a:gdLst>
                    <a:gd name="connsiteX0" fmla="*/ 55216 w 1421812"/>
                    <a:gd name="connsiteY0" fmla="*/ 0 h 800665"/>
                    <a:gd name="connsiteX1" fmla="*/ 1421812 w 1421812"/>
                    <a:gd name="connsiteY1" fmla="*/ 625807 h 800665"/>
                    <a:gd name="connsiteX2" fmla="*/ 947874 w 1421812"/>
                    <a:gd name="connsiteY2" fmla="*/ 800665 h 800665"/>
                    <a:gd name="connsiteX3" fmla="*/ 50614 w 1421812"/>
                    <a:gd name="connsiteY3" fmla="*/ 404934 h 800665"/>
                    <a:gd name="connsiteX4" fmla="*/ 0 w 1421812"/>
                    <a:gd name="connsiteY4" fmla="*/ 404934 h 800665"/>
                    <a:gd name="connsiteX5" fmla="*/ 55216 w 1421812"/>
                    <a:gd name="connsiteY5" fmla="*/ 0 h 800665"/>
                    <a:gd name="connsiteX0" fmla="*/ 4602 w 1371198"/>
                    <a:gd name="connsiteY0" fmla="*/ 0 h 800665"/>
                    <a:gd name="connsiteX1" fmla="*/ 1371198 w 1371198"/>
                    <a:gd name="connsiteY1" fmla="*/ 625807 h 800665"/>
                    <a:gd name="connsiteX2" fmla="*/ 897260 w 1371198"/>
                    <a:gd name="connsiteY2" fmla="*/ 800665 h 800665"/>
                    <a:gd name="connsiteX3" fmla="*/ 0 w 1371198"/>
                    <a:gd name="connsiteY3" fmla="*/ 404934 h 800665"/>
                    <a:gd name="connsiteX4" fmla="*/ 4602 w 1371198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9868"/>
                    <a:gd name="connsiteX1" fmla="*/ 1366596 w 1366596"/>
                    <a:gd name="connsiteY1" fmla="*/ 625807 h 809868"/>
                    <a:gd name="connsiteX2" fmla="*/ 865050 w 1366596"/>
                    <a:gd name="connsiteY2" fmla="*/ 809868 h 809868"/>
                    <a:gd name="connsiteX3" fmla="*/ 4601 w 1366596"/>
                    <a:gd name="connsiteY3" fmla="*/ 427942 h 809868"/>
                    <a:gd name="connsiteX4" fmla="*/ 0 w 1366596"/>
                    <a:gd name="connsiteY4" fmla="*/ 0 h 809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19" name="Freeform 218"/>
                <p:cNvSpPr/>
                <p:nvPr/>
              </p:nvSpPr>
              <p:spPr bwMode="auto">
                <a:xfrm>
                  <a:off x="2089977" y="1730980"/>
                  <a:ext cx="240888" cy="95187"/>
                </a:xfrm>
                <a:custGeom>
                  <a:avLst/>
                  <a:gdLst>
                    <a:gd name="connsiteX0" fmla="*/ 1329786 w 1348191"/>
                    <a:gd name="connsiteY0" fmla="*/ 0 h 809869"/>
                    <a:gd name="connsiteX1" fmla="*/ 1348191 w 1348191"/>
                    <a:gd name="connsiteY1" fmla="*/ 400333 h 809869"/>
                    <a:gd name="connsiteX2" fmla="*/ 487742 w 1348191"/>
                    <a:gd name="connsiteY2" fmla="*/ 809869 h 809869"/>
                    <a:gd name="connsiteX3" fmla="*/ 0 w 1348191"/>
                    <a:gd name="connsiteY3" fmla="*/ 630409 h 809869"/>
                    <a:gd name="connsiteX4" fmla="*/ 1329786 w 1348191"/>
                    <a:gd name="connsiteY4" fmla="*/ 0 h 809869"/>
                    <a:gd name="connsiteX0" fmla="*/ 1329786 w 1348191"/>
                    <a:gd name="connsiteY0" fmla="*/ 0 h 791462"/>
                    <a:gd name="connsiteX1" fmla="*/ 1348191 w 1348191"/>
                    <a:gd name="connsiteY1" fmla="*/ 381926 h 791462"/>
                    <a:gd name="connsiteX2" fmla="*/ 487742 w 1348191"/>
                    <a:gd name="connsiteY2" fmla="*/ 791462 h 791462"/>
                    <a:gd name="connsiteX3" fmla="*/ 0 w 1348191"/>
                    <a:gd name="connsiteY3" fmla="*/ 612002 h 791462"/>
                    <a:gd name="connsiteX4" fmla="*/ 1329786 w 1348191"/>
                    <a:gd name="connsiteY4" fmla="*/ 0 h 791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/>
                    <a:ea typeface="ＭＳ Ｐゴシック"/>
                    <a:cs typeface="+mn-cs"/>
                  </a:endParaRPr>
                </a:p>
              </p:txBody>
            </p:sp>
            <p:cxnSp>
              <p:nvCxnSpPr>
                <p:cNvPr id="220" name="Straight Connector 219"/>
                <p:cNvCxnSpPr>
                  <a:endCxn id="215" idx="2"/>
                </p:cNvCxnSpPr>
                <p:nvPr/>
              </p:nvCxnSpPr>
              <p:spPr bwMode="auto">
                <a:xfrm flipH="1" flipV="1">
                  <a:off x="1871277" y="1735739"/>
                  <a:ext cx="3169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1" name="Straight Connector 220"/>
                <p:cNvCxnSpPr/>
                <p:nvPr/>
              </p:nvCxnSpPr>
              <p:spPr bwMode="auto">
                <a:xfrm flipH="1" flipV="1">
                  <a:off x="2996477" y="1733359"/>
                  <a:ext cx="3171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0" name="Group 209"/>
              <p:cNvGrpSpPr/>
              <p:nvPr/>
            </p:nvGrpSpPr>
            <p:grpSpPr>
              <a:xfrm>
                <a:off x="1770362" y="2873352"/>
                <a:ext cx="428460" cy="369332"/>
                <a:chOff x="667045" y="1708643"/>
                <a:chExt cx="428460" cy="369332"/>
              </a:xfrm>
            </p:grpSpPr>
            <p:sp>
              <p:nvSpPr>
                <p:cNvPr id="211" name="Oval 210"/>
                <p:cNvSpPr/>
                <p:nvPr/>
              </p:nvSpPr>
              <p:spPr bwMode="auto">
                <a:xfrm>
                  <a:off x="725417" y="1787240"/>
                  <a:ext cx="356365" cy="231962"/>
                </a:xfrm>
                <a:prstGeom prst="ellipse">
                  <a:avLst/>
                </a:prstGeom>
                <a:solidFill>
                  <a:schemeClr val="bg1">
                    <a:alpha val="76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12" name="TextBox 211"/>
                <p:cNvSpPr txBox="1"/>
                <p:nvPr/>
              </p:nvSpPr>
              <p:spPr>
                <a:xfrm>
                  <a:off x="667045" y="1708643"/>
                  <a:ext cx="42846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ourier New" panose="02070309020205020404" pitchFamily="49" charset="0"/>
                      <a:ea typeface="ＭＳ Ｐゴシック" panose="020B0600070205080204" pitchFamily="34" charset="-128"/>
                      <a:cs typeface="+mn-cs"/>
                    </a:rPr>
                    <a:t>2c</a:t>
                  </a:r>
                </a:p>
              </p:txBody>
            </p:sp>
          </p:grpSp>
        </p:grpSp>
        <p:grpSp>
          <p:nvGrpSpPr>
            <p:cNvPr id="191" name="Group 190"/>
            <p:cNvGrpSpPr/>
            <p:nvPr/>
          </p:nvGrpSpPr>
          <p:grpSpPr>
            <a:xfrm>
              <a:off x="833331" y="3478719"/>
              <a:ext cx="565150" cy="369332"/>
              <a:chOff x="1736090" y="2873352"/>
              <a:chExt cx="565150" cy="369332"/>
            </a:xfrm>
          </p:grpSpPr>
          <p:grpSp>
            <p:nvGrpSpPr>
              <p:cNvPr id="196" name="Group 327"/>
              <p:cNvGrpSpPr>
                <a:grpSpLocks/>
              </p:cNvGrpSpPr>
              <p:nvPr/>
            </p:nvGrpSpPr>
            <p:grpSpPr bwMode="auto">
              <a:xfrm>
                <a:off x="1736090" y="2893762"/>
                <a:ext cx="565150" cy="292100"/>
                <a:chOff x="1871277" y="1576300"/>
                <a:chExt cx="1128371" cy="437861"/>
              </a:xfrm>
            </p:grpSpPr>
            <p:sp>
              <p:nvSpPr>
                <p:cNvPr id="200" name="Oval 199"/>
                <p:cNvSpPr/>
                <p:nvPr/>
              </p:nvSpPr>
              <p:spPr bwMode="auto">
                <a:xfrm flipV="1">
                  <a:off x="1874446" y="1692905"/>
                  <a:ext cx="1125202" cy="3212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1" i="0" u="none" strike="noStrike" kern="120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01" name="Rectangle 200"/>
                <p:cNvSpPr/>
                <p:nvPr/>
              </p:nvSpPr>
              <p:spPr bwMode="auto">
                <a:xfrm>
                  <a:off x="1871277" y="1740499"/>
                  <a:ext cx="1128371" cy="114225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08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02" name="Oval 201"/>
                <p:cNvSpPr/>
                <p:nvPr/>
              </p:nvSpPr>
              <p:spPr bwMode="auto">
                <a:xfrm flipV="1">
                  <a:off x="1871277" y="1576300"/>
                  <a:ext cx="1125200" cy="32125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1" i="0" u="none" strike="noStrike" kern="120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03" name="Freeform 202"/>
                <p:cNvSpPr/>
                <p:nvPr/>
              </p:nvSpPr>
              <p:spPr bwMode="auto">
                <a:xfrm>
                  <a:off x="2159708" y="1673868"/>
                  <a:ext cx="548339" cy="159438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04" name="Freeform 203"/>
                <p:cNvSpPr/>
                <p:nvPr/>
              </p:nvSpPr>
              <p:spPr bwMode="auto">
                <a:xfrm>
                  <a:off x="2102655" y="1633412"/>
                  <a:ext cx="662444" cy="111846"/>
                </a:xfrm>
                <a:custGeom>
                  <a:avLst/>
                  <a:gdLst>
                    <a:gd name="connsiteX0" fmla="*/ 0 w 3645229"/>
                    <a:gd name="connsiteY0" fmla="*/ 214441 h 923747"/>
                    <a:gd name="connsiteX1" fmla="*/ 659770 w 3645229"/>
                    <a:gd name="connsiteY1" fmla="*/ 16495 h 923747"/>
                    <a:gd name="connsiteX2" fmla="*/ 1814367 w 3645229"/>
                    <a:gd name="connsiteY2" fmla="*/ 511360 h 923747"/>
                    <a:gd name="connsiteX3" fmla="*/ 2968965 w 3645229"/>
                    <a:gd name="connsiteY3" fmla="*/ 0 h 923747"/>
                    <a:gd name="connsiteX4" fmla="*/ 3645229 w 3645229"/>
                    <a:gd name="connsiteY4" fmla="*/ 197946 h 923747"/>
                    <a:gd name="connsiteX5" fmla="*/ 3199884 w 3645229"/>
                    <a:gd name="connsiteY5" fmla="*/ 461874 h 923747"/>
                    <a:gd name="connsiteX6" fmla="*/ 2985459 w 3645229"/>
                    <a:gd name="connsiteY6" fmla="*/ 379396 h 923747"/>
                    <a:gd name="connsiteX7" fmla="*/ 1830861 w 3645229"/>
                    <a:gd name="connsiteY7" fmla="*/ 923747 h 923747"/>
                    <a:gd name="connsiteX8" fmla="*/ 676264 w 3645229"/>
                    <a:gd name="connsiteY8" fmla="*/ 412387 h 923747"/>
                    <a:gd name="connsiteX9" fmla="*/ 527816 w 3645229"/>
                    <a:gd name="connsiteY9" fmla="*/ 478369 h 923747"/>
                    <a:gd name="connsiteX10" fmla="*/ 0 w 3645229"/>
                    <a:gd name="connsiteY10" fmla="*/ 21444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78369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90067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09765 w 3640627"/>
                    <a:gd name="connsiteY2" fmla="*/ 511360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3008465 w 3640627"/>
                    <a:gd name="connsiteY6" fmla="*/ 402404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723451"/>
                    <a:gd name="connsiteY0" fmla="*/ 242051 h 946755"/>
                    <a:gd name="connsiteX1" fmla="*/ 655168 w 3723451"/>
                    <a:gd name="connsiteY1" fmla="*/ 16495 h 946755"/>
                    <a:gd name="connsiteX2" fmla="*/ 1855778 w 3723451"/>
                    <a:gd name="connsiteY2" fmla="*/ 534367 h 946755"/>
                    <a:gd name="connsiteX3" fmla="*/ 2964363 w 3723451"/>
                    <a:gd name="connsiteY3" fmla="*/ 0 h 946755"/>
                    <a:gd name="connsiteX4" fmla="*/ 3723451 w 3723451"/>
                    <a:gd name="connsiteY4" fmla="*/ 220954 h 946755"/>
                    <a:gd name="connsiteX5" fmla="*/ 3195282 w 3723451"/>
                    <a:gd name="connsiteY5" fmla="*/ 461874 h 946755"/>
                    <a:gd name="connsiteX6" fmla="*/ 3008465 w 3723451"/>
                    <a:gd name="connsiteY6" fmla="*/ 402404 h 946755"/>
                    <a:gd name="connsiteX7" fmla="*/ 1876873 w 3723451"/>
                    <a:gd name="connsiteY7" fmla="*/ 946755 h 946755"/>
                    <a:gd name="connsiteX8" fmla="*/ 690067 w 3723451"/>
                    <a:gd name="connsiteY8" fmla="*/ 412387 h 946755"/>
                    <a:gd name="connsiteX9" fmla="*/ 523214 w 3723451"/>
                    <a:gd name="connsiteY9" fmla="*/ 482971 h 946755"/>
                    <a:gd name="connsiteX10" fmla="*/ 0 w 3723451"/>
                    <a:gd name="connsiteY10" fmla="*/ 242051 h 946755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08465 w 3723451"/>
                    <a:gd name="connsiteY6" fmla="*/ 388599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711613 w 3723451"/>
                    <a:gd name="connsiteY8" fmla="*/ 413055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05" name="Freeform 204"/>
                <p:cNvSpPr/>
                <p:nvPr/>
              </p:nvSpPr>
              <p:spPr bwMode="auto">
                <a:xfrm>
                  <a:off x="2536889" y="1728599"/>
                  <a:ext cx="244057" cy="97568"/>
                </a:xfrm>
                <a:custGeom>
                  <a:avLst/>
                  <a:gdLst>
                    <a:gd name="connsiteX0" fmla="*/ 55216 w 1421812"/>
                    <a:gd name="connsiteY0" fmla="*/ 0 h 800665"/>
                    <a:gd name="connsiteX1" fmla="*/ 1421812 w 1421812"/>
                    <a:gd name="connsiteY1" fmla="*/ 625807 h 800665"/>
                    <a:gd name="connsiteX2" fmla="*/ 947874 w 1421812"/>
                    <a:gd name="connsiteY2" fmla="*/ 800665 h 800665"/>
                    <a:gd name="connsiteX3" fmla="*/ 50614 w 1421812"/>
                    <a:gd name="connsiteY3" fmla="*/ 404934 h 800665"/>
                    <a:gd name="connsiteX4" fmla="*/ 0 w 1421812"/>
                    <a:gd name="connsiteY4" fmla="*/ 404934 h 800665"/>
                    <a:gd name="connsiteX5" fmla="*/ 55216 w 1421812"/>
                    <a:gd name="connsiteY5" fmla="*/ 0 h 800665"/>
                    <a:gd name="connsiteX0" fmla="*/ 4602 w 1371198"/>
                    <a:gd name="connsiteY0" fmla="*/ 0 h 800665"/>
                    <a:gd name="connsiteX1" fmla="*/ 1371198 w 1371198"/>
                    <a:gd name="connsiteY1" fmla="*/ 625807 h 800665"/>
                    <a:gd name="connsiteX2" fmla="*/ 897260 w 1371198"/>
                    <a:gd name="connsiteY2" fmla="*/ 800665 h 800665"/>
                    <a:gd name="connsiteX3" fmla="*/ 0 w 1371198"/>
                    <a:gd name="connsiteY3" fmla="*/ 404934 h 800665"/>
                    <a:gd name="connsiteX4" fmla="*/ 4602 w 1371198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9868"/>
                    <a:gd name="connsiteX1" fmla="*/ 1366596 w 1366596"/>
                    <a:gd name="connsiteY1" fmla="*/ 625807 h 809868"/>
                    <a:gd name="connsiteX2" fmla="*/ 865050 w 1366596"/>
                    <a:gd name="connsiteY2" fmla="*/ 809868 h 809868"/>
                    <a:gd name="connsiteX3" fmla="*/ 4601 w 1366596"/>
                    <a:gd name="connsiteY3" fmla="*/ 427942 h 809868"/>
                    <a:gd name="connsiteX4" fmla="*/ 0 w 1366596"/>
                    <a:gd name="connsiteY4" fmla="*/ 0 h 809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06" name="Freeform 205"/>
                <p:cNvSpPr/>
                <p:nvPr/>
              </p:nvSpPr>
              <p:spPr bwMode="auto">
                <a:xfrm>
                  <a:off x="2089977" y="1730980"/>
                  <a:ext cx="240888" cy="95187"/>
                </a:xfrm>
                <a:custGeom>
                  <a:avLst/>
                  <a:gdLst>
                    <a:gd name="connsiteX0" fmla="*/ 1329786 w 1348191"/>
                    <a:gd name="connsiteY0" fmla="*/ 0 h 809869"/>
                    <a:gd name="connsiteX1" fmla="*/ 1348191 w 1348191"/>
                    <a:gd name="connsiteY1" fmla="*/ 400333 h 809869"/>
                    <a:gd name="connsiteX2" fmla="*/ 487742 w 1348191"/>
                    <a:gd name="connsiteY2" fmla="*/ 809869 h 809869"/>
                    <a:gd name="connsiteX3" fmla="*/ 0 w 1348191"/>
                    <a:gd name="connsiteY3" fmla="*/ 630409 h 809869"/>
                    <a:gd name="connsiteX4" fmla="*/ 1329786 w 1348191"/>
                    <a:gd name="connsiteY4" fmla="*/ 0 h 809869"/>
                    <a:gd name="connsiteX0" fmla="*/ 1329786 w 1348191"/>
                    <a:gd name="connsiteY0" fmla="*/ 0 h 791462"/>
                    <a:gd name="connsiteX1" fmla="*/ 1348191 w 1348191"/>
                    <a:gd name="connsiteY1" fmla="*/ 381926 h 791462"/>
                    <a:gd name="connsiteX2" fmla="*/ 487742 w 1348191"/>
                    <a:gd name="connsiteY2" fmla="*/ 791462 h 791462"/>
                    <a:gd name="connsiteX3" fmla="*/ 0 w 1348191"/>
                    <a:gd name="connsiteY3" fmla="*/ 612002 h 791462"/>
                    <a:gd name="connsiteX4" fmla="*/ 1329786 w 1348191"/>
                    <a:gd name="connsiteY4" fmla="*/ 0 h 791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/>
                    <a:ea typeface="ＭＳ Ｐゴシック"/>
                    <a:cs typeface="+mn-cs"/>
                  </a:endParaRPr>
                </a:p>
              </p:txBody>
            </p:sp>
            <p:cxnSp>
              <p:nvCxnSpPr>
                <p:cNvPr id="207" name="Straight Connector 206"/>
                <p:cNvCxnSpPr>
                  <a:endCxn id="202" idx="2"/>
                </p:cNvCxnSpPr>
                <p:nvPr/>
              </p:nvCxnSpPr>
              <p:spPr bwMode="auto">
                <a:xfrm flipH="1" flipV="1">
                  <a:off x="1871277" y="1735739"/>
                  <a:ext cx="3169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Connector 207"/>
                <p:cNvCxnSpPr/>
                <p:nvPr/>
              </p:nvCxnSpPr>
              <p:spPr bwMode="auto">
                <a:xfrm flipH="1" flipV="1">
                  <a:off x="2996477" y="1733359"/>
                  <a:ext cx="3171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7" name="Group 196"/>
              <p:cNvGrpSpPr/>
              <p:nvPr/>
            </p:nvGrpSpPr>
            <p:grpSpPr>
              <a:xfrm>
                <a:off x="1770362" y="2873352"/>
                <a:ext cx="441422" cy="369332"/>
                <a:chOff x="667045" y="1708643"/>
                <a:chExt cx="441422" cy="369332"/>
              </a:xfrm>
            </p:grpSpPr>
            <p:sp>
              <p:nvSpPr>
                <p:cNvPr id="198" name="Oval 197"/>
                <p:cNvSpPr/>
                <p:nvPr/>
              </p:nvSpPr>
              <p:spPr bwMode="auto">
                <a:xfrm>
                  <a:off x="725417" y="1787240"/>
                  <a:ext cx="356365" cy="231962"/>
                </a:xfrm>
                <a:prstGeom prst="ellipse">
                  <a:avLst/>
                </a:prstGeom>
                <a:solidFill>
                  <a:schemeClr val="bg1">
                    <a:alpha val="76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199" name="TextBox 198"/>
                <p:cNvSpPr txBox="1"/>
                <p:nvPr/>
              </p:nvSpPr>
              <p:spPr>
                <a:xfrm>
                  <a:off x="667045" y="1708643"/>
                  <a:ext cx="44142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ourier New" panose="02070309020205020404" pitchFamily="49" charset="0"/>
                      <a:ea typeface="ＭＳ Ｐゴシック" panose="020B0600070205080204" pitchFamily="34" charset="-128"/>
                      <a:cs typeface="+mn-cs"/>
                    </a:rPr>
                    <a:t>2a</a:t>
                  </a:r>
                </a:p>
              </p:txBody>
            </p:sp>
          </p:grpSp>
        </p:grpSp>
        <p:cxnSp>
          <p:nvCxnSpPr>
            <p:cNvPr id="192" name="Straight Connector 191"/>
            <p:cNvCxnSpPr>
              <a:endCxn id="225" idx="0"/>
            </p:cNvCxnSpPr>
            <p:nvPr/>
          </p:nvCxnSpPr>
          <p:spPr bwMode="auto">
            <a:xfrm>
              <a:off x="1991073" y="3173114"/>
              <a:ext cx="4230" cy="921555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3" name="Straight Connector 192"/>
            <p:cNvCxnSpPr/>
            <p:nvPr/>
          </p:nvCxnSpPr>
          <p:spPr bwMode="auto">
            <a:xfrm>
              <a:off x="2280478" y="3145660"/>
              <a:ext cx="435814" cy="35947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4" name="Straight Connector 193"/>
            <p:cNvCxnSpPr/>
            <p:nvPr/>
          </p:nvCxnSpPr>
          <p:spPr bwMode="auto">
            <a:xfrm>
              <a:off x="1300073" y="3768911"/>
              <a:ext cx="527386" cy="36820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5" name="Straight Connector 194"/>
            <p:cNvCxnSpPr/>
            <p:nvPr/>
          </p:nvCxnSpPr>
          <p:spPr bwMode="auto">
            <a:xfrm flipH="1">
              <a:off x="2194462" y="3713972"/>
              <a:ext cx="509583" cy="428945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48" name="Freeform 2"/>
          <p:cNvSpPr>
            <a:spLocks/>
          </p:cNvSpPr>
          <p:nvPr/>
        </p:nvSpPr>
        <p:spPr bwMode="auto">
          <a:xfrm>
            <a:off x="5507686" y="1532143"/>
            <a:ext cx="2575521" cy="1672516"/>
          </a:xfrm>
          <a:custGeom>
            <a:avLst/>
            <a:gdLst>
              <a:gd name="T0" fmla="*/ 648763 w 10001"/>
              <a:gd name="T1" fmla="*/ 34777612 h 10125"/>
              <a:gd name="T2" fmla="*/ 115976403 w 10001"/>
              <a:gd name="T3" fmla="*/ 13733703 h 10125"/>
              <a:gd name="T4" fmla="*/ 507700960 w 10001"/>
              <a:gd name="T5" fmla="*/ 8662125 h 10125"/>
              <a:gd name="T6" fmla="*/ 810212713 w 10001"/>
              <a:gd name="T7" fmla="*/ 0 h 10125"/>
              <a:gd name="T8" fmla="*/ 1090015738 w 10001"/>
              <a:gd name="T9" fmla="*/ 8687929 h 10125"/>
              <a:gd name="T10" fmla="*/ 1310938763 w 10001"/>
              <a:gd name="T11" fmla="*/ 4279362 h 10125"/>
              <a:gd name="T12" fmla="*/ 1620263134 w 10001"/>
              <a:gd name="T13" fmla="*/ 25736690 h 10125"/>
              <a:gd name="T14" fmla="*/ 1394798364 w 10001"/>
              <a:gd name="T15" fmla="*/ 58525268 h 10125"/>
              <a:gd name="T16" fmla="*/ 1134622140 w 10001"/>
              <a:gd name="T17" fmla="*/ 80266624 h 10125"/>
              <a:gd name="T18" fmla="*/ 860820276 w 10001"/>
              <a:gd name="T19" fmla="*/ 76142271 h 10125"/>
              <a:gd name="T20" fmla="*/ 708996782 w 10001"/>
              <a:gd name="T21" fmla="*/ 85346835 h 10125"/>
              <a:gd name="T22" fmla="*/ 509322667 w 10001"/>
              <a:gd name="T23" fmla="*/ 86268164 h 10125"/>
              <a:gd name="T24" fmla="*/ 353443899 w 10001"/>
              <a:gd name="T25" fmla="*/ 67979516 h 10125"/>
              <a:gd name="T26" fmla="*/ 192536914 w 10001"/>
              <a:gd name="T27" fmla="*/ 64535347 h 10125"/>
              <a:gd name="T28" fmla="*/ 648763 w 10001"/>
              <a:gd name="T29" fmla="*/ 34777612 h 1012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connsiteX0" fmla="*/ 4 w 10040"/>
              <a:gd name="connsiteY0" fmla="*/ 4039 h 10125"/>
              <a:gd name="connsiteX1" fmla="*/ 715 w 10040"/>
              <a:gd name="connsiteY1" fmla="*/ 1595 h 10125"/>
              <a:gd name="connsiteX2" fmla="*/ 3130 w 10040"/>
              <a:gd name="connsiteY2" fmla="*/ 1006 h 10125"/>
              <a:gd name="connsiteX3" fmla="*/ 4995 w 10040"/>
              <a:gd name="connsiteY3" fmla="*/ 0 h 10125"/>
              <a:gd name="connsiteX4" fmla="*/ 6720 w 10040"/>
              <a:gd name="connsiteY4" fmla="*/ 1009 h 10125"/>
              <a:gd name="connsiteX5" fmla="*/ 9989 w 10040"/>
              <a:gd name="connsiteY5" fmla="*/ 2989 h 10125"/>
              <a:gd name="connsiteX6" fmla="*/ 8599 w 10040"/>
              <a:gd name="connsiteY6" fmla="*/ 6797 h 10125"/>
              <a:gd name="connsiteX7" fmla="*/ 6995 w 10040"/>
              <a:gd name="connsiteY7" fmla="*/ 9322 h 10125"/>
              <a:gd name="connsiteX8" fmla="*/ 5307 w 10040"/>
              <a:gd name="connsiteY8" fmla="*/ 8843 h 10125"/>
              <a:gd name="connsiteX9" fmla="*/ 4371 w 10040"/>
              <a:gd name="connsiteY9" fmla="*/ 9912 h 10125"/>
              <a:gd name="connsiteX10" fmla="*/ 3140 w 10040"/>
              <a:gd name="connsiteY10" fmla="*/ 10019 h 10125"/>
              <a:gd name="connsiteX11" fmla="*/ 2179 w 10040"/>
              <a:gd name="connsiteY11" fmla="*/ 7895 h 10125"/>
              <a:gd name="connsiteX12" fmla="*/ 1187 w 10040"/>
              <a:gd name="connsiteY12" fmla="*/ 7495 h 10125"/>
              <a:gd name="connsiteX13" fmla="*/ 4 w 10040"/>
              <a:gd name="connsiteY13" fmla="*/ 4039 h 10125"/>
              <a:gd name="connsiteX0" fmla="*/ 4 w 8600"/>
              <a:gd name="connsiteY0" fmla="*/ 4042 h 10128"/>
              <a:gd name="connsiteX1" fmla="*/ 715 w 8600"/>
              <a:gd name="connsiteY1" fmla="*/ 1598 h 10128"/>
              <a:gd name="connsiteX2" fmla="*/ 3130 w 8600"/>
              <a:gd name="connsiteY2" fmla="*/ 1009 h 10128"/>
              <a:gd name="connsiteX3" fmla="*/ 4995 w 8600"/>
              <a:gd name="connsiteY3" fmla="*/ 3 h 10128"/>
              <a:gd name="connsiteX4" fmla="*/ 6720 w 8600"/>
              <a:gd name="connsiteY4" fmla="*/ 1012 h 10128"/>
              <a:gd name="connsiteX5" fmla="*/ 8599 w 8600"/>
              <a:gd name="connsiteY5" fmla="*/ 6800 h 10128"/>
              <a:gd name="connsiteX6" fmla="*/ 6995 w 8600"/>
              <a:gd name="connsiteY6" fmla="*/ 9325 h 10128"/>
              <a:gd name="connsiteX7" fmla="*/ 5307 w 8600"/>
              <a:gd name="connsiteY7" fmla="*/ 8846 h 10128"/>
              <a:gd name="connsiteX8" fmla="*/ 4371 w 8600"/>
              <a:gd name="connsiteY8" fmla="*/ 9915 h 10128"/>
              <a:gd name="connsiteX9" fmla="*/ 3140 w 8600"/>
              <a:gd name="connsiteY9" fmla="*/ 10022 h 10128"/>
              <a:gd name="connsiteX10" fmla="*/ 2179 w 8600"/>
              <a:gd name="connsiteY10" fmla="*/ 7898 h 10128"/>
              <a:gd name="connsiteX11" fmla="*/ 1187 w 8600"/>
              <a:gd name="connsiteY11" fmla="*/ 7498 h 10128"/>
              <a:gd name="connsiteX12" fmla="*/ 4 w 8600"/>
              <a:gd name="connsiteY12" fmla="*/ 4042 h 10128"/>
              <a:gd name="connsiteX0" fmla="*/ 4 w 9326"/>
              <a:gd name="connsiteY0" fmla="*/ 3988 h 9997"/>
              <a:gd name="connsiteX1" fmla="*/ 830 w 9326"/>
              <a:gd name="connsiteY1" fmla="*/ 1575 h 9997"/>
              <a:gd name="connsiteX2" fmla="*/ 3639 w 9326"/>
              <a:gd name="connsiteY2" fmla="*/ 993 h 9997"/>
              <a:gd name="connsiteX3" fmla="*/ 5807 w 9326"/>
              <a:gd name="connsiteY3" fmla="*/ 0 h 9997"/>
              <a:gd name="connsiteX4" fmla="*/ 7813 w 9326"/>
              <a:gd name="connsiteY4" fmla="*/ 996 h 9997"/>
              <a:gd name="connsiteX5" fmla="*/ 9324 w 9326"/>
              <a:gd name="connsiteY5" fmla="*/ 5746 h 9997"/>
              <a:gd name="connsiteX6" fmla="*/ 8133 w 9326"/>
              <a:gd name="connsiteY6" fmla="*/ 9204 h 9997"/>
              <a:gd name="connsiteX7" fmla="*/ 6170 w 9326"/>
              <a:gd name="connsiteY7" fmla="*/ 8731 h 9997"/>
              <a:gd name="connsiteX8" fmla="*/ 5082 w 9326"/>
              <a:gd name="connsiteY8" fmla="*/ 9787 h 9997"/>
              <a:gd name="connsiteX9" fmla="*/ 3650 w 9326"/>
              <a:gd name="connsiteY9" fmla="*/ 9892 h 9997"/>
              <a:gd name="connsiteX10" fmla="*/ 2533 w 9326"/>
              <a:gd name="connsiteY10" fmla="*/ 7795 h 9997"/>
              <a:gd name="connsiteX11" fmla="*/ 1379 w 9326"/>
              <a:gd name="connsiteY11" fmla="*/ 7400 h 9997"/>
              <a:gd name="connsiteX12" fmla="*/ 4 w 9326"/>
              <a:gd name="connsiteY12" fmla="*/ 3988 h 9997"/>
              <a:gd name="connsiteX0" fmla="*/ 4 w 10001"/>
              <a:gd name="connsiteY0" fmla="*/ 3989 h 10041"/>
              <a:gd name="connsiteX1" fmla="*/ 890 w 10001"/>
              <a:gd name="connsiteY1" fmla="*/ 1575 h 10041"/>
              <a:gd name="connsiteX2" fmla="*/ 3902 w 10001"/>
              <a:gd name="connsiteY2" fmla="*/ 993 h 10041"/>
              <a:gd name="connsiteX3" fmla="*/ 6227 w 10001"/>
              <a:gd name="connsiteY3" fmla="*/ 0 h 10041"/>
              <a:gd name="connsiteX4" fmla="*/ 8378 w 10001"/>
              <a:gd name="connsiteY4" fmla="*/ 996 h 10041"/>
              <a:gd name="connsiteX5" fmla="*/ 9998 w 10001"/>
              <a:gd name="connsiteY5" fmla="*/ 5748 h 10041"/>
              <a:gd name="connsiteX6" fmla="*/ 8721 w 10001"/>
              <a:gd name="connsiteY6" fmla="*/ 9207 h 10041"/>
              <a:gd name="connsiteX7" fmla="*/ 5449 w 10001"/>
              <a:gd name="connsiteY7" fmla="*/ 9790 h 10041"/>
              <a:gd name="connsiteX8" fmla="*/ 3914 w 10001"/>
              <a:gd name="connsiteY8" fmla="*/ 9895 h 10041"/>
              <a:gd name="connsiteX9" fmla="*/ 2716 w 10001"/>
              <a:gd name="connsiteY9" fmla="*/ 7797 h 10041"/>
              <a:gd name="connsiteX10" fmla="*/ 1479 w 10001"/>
              <a:gd name="connsiteY10" fmla="*/ 7402 h 10041"/>
              <a:gd name="connsiteX11" fmla="*/ 4 w 10001"/>
              <a:gd name="connsiteY11" fmla="*/ 3989 h 10041"/>
              <a:gd name="connsiteX0" fmla="*/ 4 w 10001"/>
              <a:gd name="connsiteY0" fmla="*/ 3989 h 14825"/>
              <a:gd name="connsiteX1" fmla="*/ 890 w 10001"/>
              <a:gd name="connsiteY1" fmla="*/ 1575 h 14825"/>
              <a:gd name="connsiteX2" fmla="*/ 3902 w 10001"/>
              <a:gd name="connsiteY2" fmla="*/ 993 h 14825"/>
              <a:gd name="connsiteX3" fmla="*/ 6227 w 10001"/>
              <a:gd name="connsiteY3" fmla="*/ 0 h 14825"/>
              <a:gd name="connsiteX4" fmla="*/ 8378 w 10001"/>
              <a:gd name="connsiteY4" fmla="*/ 996 h 14825"/>
              <a:gd name="connsiteX5" fmla="*/ 9998 w 10001"/>
              <a:gd name="connsiteY5" fmla="*/ 5748 h 14825"/>
              <a:gd name="connsiteX6" fmla="*/ 8721 w 10001"/>
              <a:gd name="connsiteY6" fmla="*/ 9207 h 14825"/>
              <a:gd name="connsiteX7" fmla="*/ 6011 w 10001"/>
              <a:gd name="connsiteY7" fmla="*/ 14823 h 14825"/>
              <a:gd name="connsiteX8" fmla="*/ 3914 w 10001"/>
              <a:gd name="connsiteY8" fmla="*/ 9895 h 14825"/>
              <a:gd name="connsiteX9" fmla="*/ 2716 w 10001"/>
              <a:gd name="connsiteY9" fmla="*/ 7797 h 14825"/>
              <a:gd name="connsiteX10" fmla="*/ 1479 w 10001"/>
              <a:gd name="connsiteY10" fmla="*/ 7402 h 14825"/>
              <a:gd name="connsiteX11" fmla="*/ 4 w 10001"/>
              <a:gd name="connsiteY11" fmla="*/ 3989 h 14825"/>
              <a:gd name="connsiteX0" fmla="*/ 4 w 10001"/>
              <a:gd name="connsiteY0" fmla="*/ 7436 h 18272"/>
              <a:gd name="connsiteX1" fmla="*/ 890 w 10001"/>
              <a:gd name="connsiteY1" fmla="*/ 5022 h 18272"/>
              <a:gd name="connsiteX2" fmla="*/ 3902 w 10001"/>
              <a:gd name="connsiteY2" fmla="*/ 4440 h 18272"/>
              <a:gd name="connsiteX3" fmla="*/ 6026 w 10001"/>
              <a:gd name="connsiteY3" fmla="*/ 0 h 18272"/>
              <a:gd name="connsiteX4" fmla="*/ 8378 w 10001"/>
              <a:gd name="connsiteY4" fmla="*/ 4443 h 18272"/>
              <a:gd name="connsiteX5" fmla="*/ 9998 w 10001"/>
              <a:gd name="connsiteY5" fmla="*/ 9195 h 18272"/>
              <a:gd name="connsiteX6" fmla="*/ 8721 w 10001"/>
              <a:gd name="connsiteY6" fmla="*/ 12654 h 18272"/>
              <a:gd name="connsiteX7" fmla="*/ 6011 w 10001"/>
              <a:gd name="connsiteY7" fmla="*/ 18270 h 18272"/>
              <a:gd name="connsiteX8" fmla="*/ 3914 w 10001"/>
              <a:gd name="connsiteY8" fmla="*/ 13342 h 18272"/>
              <a:gd name="connsiteX9" fmla="*/ 2716 w 10001"/>
              <a:gd name="connsiteY9" fmla="*/ 11244 h 18272"/>
              <a:gd name="connsiteX10" fmla="*/ 1479 w 10001"/>
              <a:gd name="connsiteY10" fmla="*/ 10849 h 18272"/>
              <a:gd name="connsiteX11" fmla="*/ 4 w 10001"/>
              <a:gd name="connsiteY11" fmla="*/ 7436 h 18272"/>
              <a:gd name="connsiteX0" fmla="*/ 1 w 9998"/>
              <a:gd name="connsiteY0" fmla="*/ 7436 h 18272"/>
              <a:gd name="connsiteX1" fmla="*/ 3899 w 9998"/>
              <a:gd name="connsiteY1" fmla="*/ 4440 h 18272"/>
              <a:gd name="connsiteX2" fmla="*/ 6023 w 9998"/>
              <a:gd name="connsiteY2" fmla="*/ 0 h 18272"/>
              <a:gd name="connsiteX3" fmla="*/ 8375 w 9998"/>
              <a:gd name="connsiteY3" fmla="*/ 4443 h 18272"/>
              <a:gd name="connsiteX4" fmla="*/ 9995 w 9998"/>
              <a:gd name="connsiteY4" fmla="*/ 9195 h 18272"/>
              <a:gd name="connsiteX5" fmla="*/ 8718 w 9998"/>
              <a:gd name="connsiteY5" fmla="*/ 12654 h 18272"/>
              <a:gd name="connsiteX6" fmla="*/ 6008 w 9998"/>
              <a:gd name="connsiteY6" fmla="*/ 18270 h 18272"/>
              <a:gd name="connsiteX7" fmla="*/ 3911 w 9998"/>
              <a:gd name="connsiteY7" fmla="*/ 13342 h 18272"/>
              <a:gd name="connsiteX8" fmla="*/ 2713 w 9998"/>
              <a:gd name="connsiteY8" fmla="*/ 11244 h 18272"/>
              <a:gd name="connsiteX9" fmla="*/ 1476 w 9998"/>
              <a:gd name="connsiteY9" fmla="*/ 10849 h 18272"/>
              <a:gd name="connsiteX10" fmla="*/ 1 w 9998"/>
              <a:gd name="connsiteY10" fmla="*/ 7436 h 18272"/>
              <a:gd name="connsiteX0" fmla="*/ 35 w 8559"/>
              <a:gd name="connsiteY0" fmla="*/ 5938 h 10000"/>
              <a:gd name="connsiteX1" fmla="*/ 2459 w 8559"/>
              <a:gd name="connsiteY1" fmla="*/ 2430 h 10000"/>
              <a:gd name="connsiteX2" fmla="*/ 4583 w 8559"/>
              <a:gd name="connsiteY2" fmla="*/ 0 h 10000"/>
              <a:gd name="connsiteX3" fmla="*/ 6936 w 8559"/>
              <a:gd name="connsiteY3" fmla="*/ 2432 h 10000"/>
              <a:gd name="connsiteX4" fmla="*/ 8556 w 8559"/>
              <a:gd name="connsiteY4" fmla="*/ 5032 h 10000"/>
              <a:gd name="connsiteX5" fmla="*/ 7279 w 8559"/>
              <a:gd name="connsiteY5" fmla="*/ 6925 h 10000"/>
              <a:gd name="connsiteX6" fmla="*/ 4568 w 8559"/>
              <a:gd name="connsiteY6" fmla="*/ 9999 h 10000"/>
              <a:gd name="connsiteX7" fmla="*/ 2471 w 8559"/>
              <a:gd name="connsiteY7" fmla="*/ 7302 h 10000"/>
              <a:gd name="connsiteX8" fmla="*/ 1273 w 8559"/>
              <a:gd name="connsiteY8" fmla="*/ 6154 h 10000"/>
              <a:gd name="connsiteX9" fmla="*/ 35 w 8559"/>
              <a:gd name="connsiteY9" fmla="*/ 5938 h 10000"/>
              <a:gd name="connsiteX0" fmla="*/ 49 w 9820"/>
              <a:gd name="connsiteY0" fmla="*/ 4655 h 10000"/>
              <a:gd name="connsiteX1" fmla="*/ 2693 w 9820"/>
              <a:gd name="connsiteY1" fmla="*/ 2430 h 10000"/>
              <a:gd name="connsiteX2" fmla="*/ 5175 w 9820"/>
              <a:gd name="connsiteY2" fmla="*/ 0 h 10000"/>
              <a:gd name="connsiteX3" fmla="*/ 7924 w 9820"/>
              <a:gd name="connsiteY3" fmla="*/ 2432 h 10000"/>
              <a:gd name="connsiteX4" fmla="*/ 9816 w 9820"/>
              <a:gd name="connsiteY4" fmla="*/ 5032 h 10000"/>
              <a:gd name="connsiteX5" fmla="*/ 8324 w 9820"/>
              <a:gd name="connsiteY5" fmla="*/ 6925 h 10000"/>
              <a:gd name="connsiteX6" fmla="*/ 5157 w 9820"/>
              <a:gd name="connsiteY6" fmla="*/ 9999 h 10000"/>
              <a:gd name="connsiteX7" fmla="*/ 2707 w 9820"/>
              <a:gd name="connsiteY7" fmla="*/ 7302 h 10000"/>
              <a:gd name="connsiteX8" fmla="*/ 1307 w 9820"/>
              <a:gd name="connsiteY8" fmla="*/ 6154 h 10000"/>
              <a:gd name="connsiteX9" fmla="*/ 49 w 9820"/>
              <a:gd name="connsiteY9" fmla="*/ 4655 h 10000"/>
              <a:gd name="connsiteX0" fmla="*/ 45 w 9995"/>
              <a:gd name="connsiteY0" fmla="*/ 4655 h 10000"/>
              <a:gd name="connsiteX1" fmla="*/ 2737 w 9995"/>
              <a:gd name="connsiteY1" fmla="*/ 2430 h 10000"/>
              <a:gd name="connsiteX2" fmla="*/ 5265 w 9995"/>
              <a:gd name="connsiteY2" fmla="*/ 0 h 10000"/>
              <a:gd name="connsiteX3" fmla="*/ 8064 w 9995"/>
              <a:gd name="connsiteY3" fmla="*/ 2432 h 10000"/>
              <a:gd name="connsiteX4" fmla="*/ 9991 w 9995"/>
              <a:gd name="connsiteY4" fmla="*/ 5032 h 10000"/>
              <a:gd name="connsiteX5" fmla="*/ 8472 w 9995"/>
              <a:gd name="connsiteY5" fmla="*/ 6925 h 10000"/>
              <a:gd name="connsiteX6" fmla="*/ 5247 w 9995"/>
              <a:gd name="connsiteY6" fmla="*/ 9999 h 10000"/>
              <a:gd name="connsiteX7" fmla="*/ 2752 w 9995"/>
              <a:gd name="connsiteY7" fmla="*/ 7302 h 10000"/>
              <a:gd name="connsiteX8" fmla="*/ 1374 w 9995"/>
              <a:gd name="connsiteY8" fmla="*/ 6984 h 10000"/>
              <a:gd name="connsiteX9" fmla="*/ 45 w 9995"/>
              <a:gd name="connsiteY9" fmla="*/ 4655 h 10000"/>
              <a:gd name="connsiteX0" fmla="*/ 45 w 10000"/>
              <a:gd name="connsiteY0" fmla="*/ 5032 h 10377"/>
              <a:gd name="connsiteX1" fmla="*/ 2738 w 10000"/>
              <a:gd name="connsiteY1" fmla="*/ 2807 h 10377"/>
              <a:gd name="connsiteX2" fmla="*/ 4886 w 10000"/>
              <a:gd name="connsiteY2" fmla="*/ 0 h 10377"/>
              <a:gd name="connsiteX3" fmla="*/ 8068 w 10000"/>
              <a:gd name="connsiteY3" fmla="*/ 2809 h 10377"/>
              <a:gd name="connsiteX4" fmla="*/ 9996 w 10000"/>
              <a:gd name="connsiteY4" fmla="*/ 5409 h 10377"/>
              <a:gd name="connsiteX5" fmla="*/ 8476 w 10000"/>
              <a:gd name="connsiteY5" fmla="*/ 7302 h 10377"/>
              <a:gd name="connsiteX6" fmla="*/ 5250 w 10000"/>
              <a:gd name="connsiteY6" fmla="*/ 10376 h 10377"/>
              <a:gd name="connsiteX7" fmla="*/ 2753 w 10000"/>
              <a:gd name="connsiteY7" fmla="*/ 7679 h 10377"/>
              <a:gd name="connsiteX8" fmla="*/ 1375 w 10000"/>
              <a:gd name="connsiteY8" fmla="*/ 7361 h 10377"/>
              <a:gd name="connsiteX9" fmla="*/ 45 w 10000"/>
              <a:gd name="connsiteY9" fmla="*/ 5032 h 10377"/>
              <a:gd name="connsiteX0" fmla="*/ 45 w 10000"/>
              <a:gd name="connsiteY0" fmla="*/ 5036 h 10381"/>
              <a:gd name="connsiteX1" fmla="*/ 2738 w 10000"/>
              <a:gd name="connsiteY1" fmla="*/ 2811 h 10381"/>
              <a:gd name="connsiteX2" fmla="*/ 4886 w 10000"/>
              <a:gd name="connsiteY2" fmla="*/ 4 h 10381"/>
              <a:gd name="connsiteX3" fmla="*/ 8068 w 10000"/>
              <a:gd name="connsiteY3" fmla="*/ 2813 h 10381"/>
              <a:gd name="connsiteX4" fmla="*/ 9996 w 10000"/>
              <a:gd name="connsiteY4" fmla="*/ 5413 h 10381"/>
              <a:gd name="connsiteX5" fmla="*/ 8476 w 10000"/>
              <a:gd name="connsiteY5" fmla="*/ 7306 h 10381"/>
              <a:gd name="connsiteX6" fmla="*/ 5250 w 10000"/>
              <a:gd name="connsiteY6" fmla="*/ 10380 h 10381"/>
              <a:gd name="connsiteX7" fmla="*/ 2753 w 10000"/>
              <a:gd name="connsiteY7" fmla="*/ 7683 h 10381"/>
              <a:gd name="connsiteX8" fmla="*/ 1375 w 10000"/>
              <a:gd name="connsiteY8" fmla="*/ 7365 h 10381"/>
              <a:gd name="connsiteX9" fmla="*/ 45 w 10000"/>
              <a:gd name="connsiteY9" fmla="*/ 5036 h 10381"/>
              <a:gd name="connsiteX0" fmla="*/ 45 w 10000"/>
              <a:gd name="connsiteY0" fmla="*/ 5036 h 10796"/>
              <a:gd name="connsiteX1" fmla="*/ 2738 w 10000"/>
              <a:gd name="connsiteY1" fmla="*/ 2811 h 10796"/>
              <a:gd name="connsiteX2" fmla="*/ 4886 w 10000"/>
              <a:gd name="connsiteY2" fmla="*/ 4 h 10796"/>
              <a:gd name="connsiteX3" fmla="*/ 8068 w 10000"/>
              <a:gd name="connsiteY3" fmla="*/ 2813 h 10796"/>
              <a:gd name="connsiteX4" fmla="*/ 9996 w 10000"/>
              <a:gd name="connsiteY4" fmla="*/ 5413 h 10796"/>
              <a:gd name="connsiteX5" fmla="*/ 8476 w 10000"/>
              <a:gd name="connsiteY5" fmla="*/ 7306 h 10796"/>
              <a:gd name="connsiteX6" fmla="*/ 5202 w 10000"/>
              <a:gd name="connsiteY6" fmla="*/ 10795 h 10796"/>
              <a:gd name="connsiteX7" fmla="*/ 2753 w 10000"/>
              <a:gd name="connsiteY7" fmla="*/ 7683 h 10796"/>
              <a:gd name="connsiteX8" fmla="*/ 1375 w 10000"/>
              <a:gd name="connsiteY8" fmla="*/ 7365 h 10796"/>
              <a:gd name="connsiteX9" fmla="*/ 45 w 10000"/>
              <a:gd name="connsiteY9" fmla="*/ 5036 h 10796"/>
              <a:gd name="connsiteX0" fmla="*/ 45 w 10000"/>
              <a:gd name="connsiteY0" fmla="*/ 5036 h 10795"/>
              <a:gd name="connsiteX1" fmla="*/ 2738 w 10000"/>
              <a:gd name="connsiteY1" fmla="*/ 2811 h 10795"/>
              <a:gd name="connsiteX2" fmla="*/ 4886 w 10000"/>
              <a:gd name="connsiteY2" fmla="*/ 4 h 10795"/>
              <a:gd name="connsiteX3" fmla="*/ 8068 w 10000"/>
              <a:gd name="connsiteY3" fmla="*/ 2813 h 10795"/>
              <a:gd name="connsiteX4" fmla="*/ 9996 w 10000"/>
              <a:gd name="connsiteY4" fmla="*/ 5413 h 10795"/>
              <a:gd name="connsiteX5" fmla="*/ 8476 w 10000"/>
              <a:gd name="connsiteY5" fmla="*/ 7306 h 10795"/>
              <a:gd name="connsiteX6" fmla="*/ 5202 w 10000"/>
              <a:gd name="connsiteY6" fmla="*/ 10795 h 10795"/>
              <a:gd name="connsiteX7" fmla="*/ 2753 w 10000"/>
              <a:gd name="connsiteY7" fmla="*/ 7683 h 10795"/>
              <a:gd name="connsiteX8" fmla="*/ 1375 w 10000"/>
              <a:gd name="connsiteY8" fmla="*/ 7365 h 10795"/>
              <a:gd name="connsiteX9" fmla="*/ 45 w 10000"/>
              <a:gd name="connsiteY9" fmla="*/ 5036 h 10795"/>
              <a:gd name="connsiteX0" fmla="*/ 45 w 10000"/>
              <a:gd name="connsiteY0" fmla="*/ 5036 h 10795"/>
              <a:gd name="connsiteX1" fmla="*/ 2738 w 10000"/>
              <a:gd name="connsiteY1" fmla="*/ 2811 h 10795"/>
              <a:gd name="connsiteX2" fmla="*/ 4886 w 10000"/>
              <a:gd name="connsiteY2" fmla="*/ 4 h 10795"/>
              <a:gd name="connsiteX3" fmla="*/ 8068 w 10000"/>
              <a:gd name="connsiteY3" fmla="*/ 2813 h 10795"/>
              <a:gd name="connsiteX4" fmla="*/ 9996 w 10000"/>
              <a:gd name="connsiteY4" fmla="*/ 5413 h 10795"/>
              <a:gd name="connsiteX5" fmla="*/ 8476 w 10000"/>
              <a:gd name="connsiteY5" fmla="*/ 7306 h 10795"/>
              <a:gd name="connsiteX6" fmla="*/ 5202 w 10000"/>
              <a:gd name="connsiteY6" fmla="*/ 10795 h 10795"/>
              <a:gd name="connsiteX7" fmla="*/ 2753 w 10000"/>
              <a:gd name="connsiteY7" fmla="*/ 7683 h 10795"/>
              <a:gd name="connsiteX8" fmla="*/ 1375 w 10000"/>
              <a:gd name="connsiteY8" fmla="*/ 7365 h 10795"/>
              <a:gd name="connsiteX9" fmla="*/ 45 w 10000"/>
              <a:gd name="connsiteY9" fmla="*/ 5036 h 1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00" h="10795">
                <a:moveTo>
                  <a:pt x="45" y="5036"/>
                </a:moveTo>
                <a:cubicBezTo>
                  <a:pt x="272" y="4277"/>
                  <a:pt x="1931" y="3650"/>
                  <a:pt x="2738" y="2811"/>
                </a:cubicBezTo>
                <a:cubicBezTo>
                  <a:pt x="3545" y="1972"/>
                  <a:pt x="3352" y="117"/>
                  <a:pt x="4886" y="4"/>
                </a:cubicBezTo>
                <a:cubicBezTo>
                  <a:pt x="6420" y="-109"/>
                  <a:pt x="7216" y="1912"/>
                  <a:pt x="8068" y="2813"/>
                </a:cubicBezTo>
                <a:cubicBezTo>
                  <a:pt x="8920" y="3715"/>
                  <a:pt x="9928" y="3420"/>
                  <a:pt x="9996" y="5413"/>
                </a:cubicBezTo>
                <a:cubicBezTo>
                  <a:pt x="10064" y="7406"/>
                  <a:pt x="9275" y="6409"/>
                  <a:pt x="8476" y="7306"/>
                </a:cubicBezTo>
                <a:cubicBezTo>
                  <a:pt x="7677" y="8203"/>
                  <a:pt x="7086" y="10770"/>
                  <a:pt x="5202" y="10795"/>
                </a:cubicBezTo>
                <a:cubicBezTo>
                  <a:pt x="3318" y="10820"/>
                  <a:pt x="3391" y="8255"/>
                  <a:pt x="2753" y="7683"/>
                </a:cubicBezTo>
                <a:cubicBezTo>
                  <a:pt x="2115" y="7111"/>
                  <a:pt x="2326" y="7496"/>
                  <a:pt x="1375" y="7365"/>
                </a:cubicBezTo>
                <a:cubicBezTo>
                  <a:pt x="493" y="6773"/>
                  <a:pt x="-182" y="5795"/>
                  <a:pt x="45" y="5036"/>
                </a:cubicBez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250" name="Group 249"/>
          <p:cNvGrpSpPr/>
          <p:nvPr/>
        </p:nvGrpSpPr>
        <p:grpSpPr>
          <a:xfrm>
            <a:off x="6588258" y="1668259"/>
            <a:ext cx="536554" cy="333232"/>
            <a:chOff x="1736090" y="2873352"/>
            <a:chExt cx="565150" cy="369332"/>
          </a:xfrm>
        </p:grpSpPr>
        <p:grpSp>
          <p:nvGrpSpPr>
            <p:cNvPr id="298" name="Group 327"/>
            <p:cNvGrpSpPr>
              <a:grpSpLocks/>
            </p:cNvGrpSpPr>
            <p:nvPr/>
          </p:nvGrpSpPr>
          <p:grpSpPr bwMode="auto">
            <a:xfrm>
              <a:off x="1736090" y="2893762"/>
              <a:ext cx="565150" cy="292100"/>
              <a:chOff x="1871277" y="1576300"/>
              <a:chExt cx="1128371" cy="437861"/>
            </a:xfrm>
          </p:grpSpPr>
          <p:sp>
            <p:nvSpPr>
              <p:cNvPr id="302" name="Oval 301"/>
              <p:cNvSpPr/>
              <p:nvPr/>
            </p:nvSpPr>
            <p:spPr bwMode="auto">
              <a:xfrm flipV="1">
                <a:off x="1874446" y="1692905"/>
                <a:ext cx="1125202" cy="32125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/>
                  <a:ea typeface="ＭＳ Ｐゴシック"/>
                  <a:cs typeface="+mn-cs"/>
                </a:endParaRPr>
              </a:p>
            </p:txBody>
          </p:sp>
          <p:sp>
            <p:nvSpPr>
              <p:cNvPr id="303" name="Rectangle 302"/>
              <p:cNvSpPr/>
              <p:nvPr/>
            </p:nvSpPr>
            <p:spPr bwMode="auto">
              <a:xfrm>
                <a:off x="1871277" y="1740499"/>
                <a:ext cx="1128371" cy="114225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/>
                  <a:ea typeface="ＭＳ Ｐゴシック"/>
                  <a:cs typeface="+mn-cs"/>
                </a:endParaRPr>
              </a:p>
            </p:txBody>
          </p:sp>
          <p:sp>
            <p:nvSpPr>
              <p:cNvPr id="304" name="Oval 303"/>
              <p:cNvSpPr/>
              <p:nvPr/>
            </p:nvSpPr>
            <p:spPr bwMode="auto">
              <a:xfrm flipV="1">
                <a:off x="1871277" y="1576300"/>
                <a:ext cx="1125200" cy="32125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/>
                  <a:ea typeface="ＭＳ Ｐゴシック"/>
                  <a:cs typeface="+mn-cs"/>
                </a:endParaRPr>
              </a:p>
            </p:txBody>
          </p:sp>
          <p:sp>
            <p:nvSpPr>
              <p:cNvPr id="305" name="Freeform 304"/>
              <p:cNvSpPr/>
              <p:nvPr/>
            </p:nvSpPr>
            <p:spPr bwMode="auto">
              <a:xfrm>
                <a:off x="2159708" y="1673868"/>
                <a:ext cx="548339" cy="159438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/>
                  <a:ea typeface="ＭＳ Ｐゴシック"/>
                  <a:cs typeface="+mn-cs"/>
                </a:endParaRPr>
              </a:p>
            </p:txBody>
          </p:sp>
          <p:sp>
            <p:nvSpPr>
              <p:cNvPr id="306" name="Freeform 305"/>
              <p:cNvSpPr/>
              <p:nvPr/>
            </p:nvSpPr>
            <p:spPr bwMode="auto">
              <a:xfrm>
                <a:off x="2102655" y="1633412"/>
                <a:ext cx="662444" cy="111846"/>
              </a:xfrm>
              <a:custGeom>
                <a:avLst/>
                <a:gdLst>
                  <a:gd name="connsiteX0" fmla="*/ 0 w 3645229"/>
                  <a:gd name="connsiteY0" fmla="*/ 214441 h 923747"/>
                  <a:gd name="connsiteX1" fmla="*/ 659770 w 3645229"/>
                  <a:gd name="connsiteY1" fmla="*/ 16495 h 923747"/>
                  <a:gd name="connsiteX2" fmla="*/ 1814367 w 3645229"/>
                  <a:gd name="connsiteY2" fmla="*/ 511360 h 923747"/>
                  <a:gd name="connsiteX3" fmla="*/ 2968965 w 3645229"/>
                  <a:gd name="connsiteY3" fmla="*/ 0 h 923747"/>
                  <a:gd name="connsiteX4" fmla="*/ 3645229 w 3645229"/>
                  <a:gd name="connsiteY4" fmla="*/ 197946 h 923747"/>
                  <a:gd name="connsiteX5" fmla="*/ 3199884 w 3645229"/>
                  <a:gd name="connsiteY5" fmla="*/ 461874 h 923747"/>
                  <a:gd name="connsiteX6" fmla="*/ 2985459 w 3645229"/>
                  <a:gd name="connsiteY6" fmla="*/ 379396 h 923747"/>
                  <a:gd name="connsiteX7" fmla="*/ 1830861 w 3645229"/>
                  <a:gd name="connsiteY7" fmla="*/ 923747 h 923747"/>
                  <a:gd name="connsiteX8" fmla="*/ 676264 w 3645229"/>
                  <a:gd name="connsiteY8" fmla="*/ 412387 h 923747"/>
                  <a:gd name="connsiteX9" fmla="*/ 527816 w 3645229"/>
                  <a:gd name="connsiteY9" fmla="*/ 478369 h 923747"/>
                  <a:gd name="connsiteX10" fmla="*/ 0 w 3645229"/>
                  <a:gd name="connsiteY10" fmla="*/ 21444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78369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90067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09765 w 3640627"/>
                  <a:gd name="connsiteY2" fmla="*/ 511360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3008465 w 3640627"/>
                  <a:gd name="connsiteY6" fmla="*/ 402404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723451"/>
                  <a:gd name="connsiteY0" fmla="*/ 242051 h 946755"/>
                  <a:gd name="connsiteX1" fmla="*/ 655168 w 3723451"/>
                  <a:gd name="connsiteY1" fmla="*/ 16495 h 946755"/>
                  <a:gd name="connsiteX2" fmla="*/ 1855778 w 3723451"/>
                  <a:gd name="connsiteY2" fmla="*/ 534367 h 946755"/>
                  <a:gd name="connsiteX3" fmla="*/ 2964363 w 3723451"/>
                  <a:gd name="connsiteY3" fmla="*/ 0 h 946755"/>
                  <a:gd name="connsiteX4" fmla="*/ 3723451 w 3723451"/>
                  <a:gd name="connsiteY4" fmla="*/ 220954 h 946755"/>
                  <a:gd name="connsiteX5" fmla="*/ 3195282 w 3723451"/>
                  <a:gd name="connsiteY5" fmla="*/ 461874 h 946755"/>
                  <a:gd name="connsiteX6" fmla="*/ 3008465 w 3723451"/>
                  <a:gd name="connsiteY6" fmla="*/ 402404 h 946755"/>
                  <a:gd name="connsiteX7" fmla="*/ 1876873 w 3723451"/>
                  <a:gd name="connsiteY7" fmla="*/ 946755 h 946755"/>
                  <a:gd name="connsiteX8" fmla="*/ 690067 w 3723451"/>
                  <a:gd name="connsiteY8" fmla="*/ 412387 h 946755"/>
                  <a:gd name="connsiteX9" fmla="*/ 523214 w 3723451"/>
                  <a:gd name="connsiteY9" fmla="*/ 482971 h 946755"/>
                  <a:gd name="connsiteX10" fmla="*/ 0 w 3723451"/>
                  <a:gd name="connsiteY10" fmla="*/ 242051 h 946755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08465 w 3723451"/>
                  <a:gd name="connsiteY6" fmla="*/ 388599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711613 w 3723451"/>
                  <a:gd name="connsiteY8" fmla="*/ 413055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/>
                  <a:ea typeface="ＭＳ Ｐゴシック"/>
                  <a:cs typeface="+mn-cs"/>
                </a:endParaRPr>
              </a:p>
            </p:txBody>
          </p:sp>
          <p:sp>
            <p:nvSpPr>
              <p:cNvPr id="307" name="Freeform 306"/>
              <p:cNvSpPr/>
              <p:nvPr/>
            </p:nvSpPr>
            <p:spPr bwMode="auto">
              <a:xfrm>
                <a:off x="2536889" y="1728599"/>
                <a:ext cx="244057" cy="97568"/>
              </a:xfrm>
              <a:custGeom>
                <a:avLst/>
                <a:gdLst>
                  <a:gd name="connsiteX0" fmla="*/ 55216 w 1421812"/>
                  <a:gd name="connsiteY0" fmla="*/ 0 h 800665"/>
                  <a:gd name="connsiteX1" fmla="*/ 1421812 w 1421812"/>
                  <a:gd name="connsiteY1" fmla="*/ 625807 h 800665"/>
                  <a:gd name="connsiteX2" fmla="*/ 947874 w 1421812"/>
                  <a:gd name="connsiteY2" fmla="*/ 800665 h 800665"/>
                  <a:gd name="connsiteX3" fmla="*/ 50614 w 1421812"/>
                  <a:gd name="connsiteY3" fmla="*/ 404934 h 800665"/>
                  <a:gd name="connsiteX4" fmla="*/ 0 w 1421812"/>
                  <a:gd name="connsiteY4" fmla="*/ 404934 h 800665"/>
                  <a:gd name="connsiteX5" fmla="*/ 55216 w 1421812"/>
                  <a:gd name="connsiteY5" fmla="*/ 0 h 800665"/>
                  <a:gd name="connsiteX0" fmla="*/ 4602 w 1371198"/>
                  <a:gd name="connsiteY0" fmla="*/ 0 h 800665"/>
                  <a:gd name="connsiteX1" fmla="*/ 1371198 w 1371198"/>
                  <a:gd name="connsiteY1" fmla="*/ 625807 h 800665"/>
                  <a:gd name="connsiteX2" fmla="*/ 897260 w 1371198"/>
                  <a:gd name="connsiteY2" fmla="*/ 800665 h 800665"/>
                  <a:gd name="connsiteX3" fmla="*/ 0 w 1371198"/>
                  <a:gd name="connsiteY3" fmla="*/ 404934 h 800665"/>
                  <a:gd name="connsiteX4" fmla="*/ 4602 w 1371198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9868"/>
                  <a:gd name="connsiteX1" fmla="*/ 1366596 w 1366596"/>
                  <a:gd name="connsiteY1" fmla="*/ 625807 h 809868"/>
                  <a:gd name="connsiteX2" fmla="*/ 865050 w 1366596"/>
                  <a:gd name="connsiteY2" fmla="*/ 809868 h 809868"/>
                  <a:gd name="connsiteX3" fmla="*/ 4601 w 1366596"/>
                  <a:gd name="connsiteY3" fmla="*/ 427942 h 809868"/>
                  <a:gd name="connsiteX4" fmla="*/ 0 w 1366596"/>
                  <a:gd name="connsiteY4" fmla="*/ 0 h 80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/>
                  <a:ea typeface="ＭＳ Ｐゴシック"/>
                  <a:cs typeface="+mn-cs"/>
                </a:endParaRPr>
              </a:p>
            </p:txBody>
          </p:sp>
          <p:sp>
            <p:nvSpPr>
              <p:cNvPr id="308" name="Freeform 307"/>
              <p:cNvSpPr/>
              <p:nvPr/>
            </p:nvSpPr>
            <p:spPr bwMode="auto">
              <a:xfrm>
                <a:off x="2089977" y="1730980"/>
                <a:ext cx="240888" cy="95187"/>
              </a:xfrm>
              <a:custGeom>
                <a:avLst/>
                <a:gdLst>
                  <a:gd name="connsiteX0" fmla="*/ 1329786 w 1348191"/>
                  <a:gd name="connsiteY0" fmla="*/ 0 h 809869"/>
                  <a:gd name="connsiteX1" fmla="*/ 1348191 w 1348191"/>
                  <a:gd name="connsiteY1" fmla="*/ 400333 h 809869"/>
                  <a:gd name="connsiteX2" fmla="*/ 487742 w 1348191"/>
                  <a:gd name="connsiteY2" fmla="*/ 809869 h 809869"/>
                  <a:gd name="connsiteX3" fmla="*/ 0 w 1348191"/>
                  <a:gd name="connsiteY3" fmla="*/ 630409 h 809869"/>
                  <a:gd name="connsiteX4" fmla="*/ 1329786 w 1348191"/>
                  <a:gd name="connsiteY4" fmla="*/ 0 h 809869"/>
                  <a:gd name="connsiteX0" fmla="*/ 1329786 w 1348191"/>
                  <a:gd name="connsiteY0" fmla="*/ 0 h 791462"/>
                  <a:gd name="connsiteX1" fmla="*/ 1348191 w 1348191"/>
                  <a:gd name="connsiteY1" fmla="*/ 381926 h 791462"/>
                  <a:gd name="connsiteX2" fmla="*/ 487742 w 1348191"/>
                  <a:gd name="connsiteY2" fmla="*/ 791462 h 791462"/>
                  <a:gd name="connsiteX3" fmla="*/ 0 w 1348191"/>
                  <a:gd name="connsiteY3" fmla="*/ 612002 h 791462"/>
                  <a:gd name="connsiteX4" fmla="*/ 1329786 w 1348191"/>
                  <a:gd name="connsiteY4" fmla="*/ 0 h 79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/>
                  <a:ea typeface="ＭＳ Ｐゴシック"/>
                  <a:cs typeface="+mn-cs"/>
                </a:endParaRPr>
              </a:p>
            </p:txBody>
          </p:sp>
          <p:cxnSp>
            <p:nvCxnSpPr>
              <p:cNvPr id="309" name="Straight Connector 308"/>
              <p:cNvCxnSpPr>
                <a:endCxn id="304" idx="2"/>
              </p:cNvCxnSpPr>
              <p:nvPr/>
            </p:nvCxnSpPr>
            <p:spPr bwMode="auto">
              <a:xfrm flipH="1" flipV="1">
                <a:off x="1871277" y="1735739"/>
                <a:ext cx="3169" cy="123743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" name="Straight Connector 309"/>
              <p:cNvCxnSpPr/>
              <p:nvPr/>
            </p:nvCxnSpPr>
            <p:spPr bwMode="auto">
              <a:xfrm flipH="1" flipV="1">
                <a:off x="2996477" y="1733359"/>
                <a:ext cx="3171" cy="123743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9" name="Group 298"/>
            <p:cNvGrpSpPr/>
            <p:nvPr/>
          </p:nvGrpSpPr>
          <p:grpSpPr>
            <a:xfrm>
              <a:off x="1770362" y="2873352"/>
              <a:ext cx="441422" cy="369332"/>
              <a:chOff x="667045" y="1708643"/>
              <a:chExt cx="441422" cy="369332"/>
            </a:xfrm>
          </p:grpSpPr>
          <p:sp>
            <p:nvSpPr>
              <p:cNvPr id="300" name="Oval 299"/>
              <p:cNvSpPr/>
              <p:nvPr/>
            </p:nvSpPr>
            <p:spPr bwMode="auto">
              <a:xfrm>
                <a:off x="725417" y="1787240"/>
                <a:ext cx="356365" cy="231962"/>
              </a:xfrm>
              <a:prstGeom prst="ellipse">
                <a:avLst/>
              </a:prstGeom>
              <a:solidFill>
                <a:schemeClr val="bg1">
                  <a:alpha val="76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/>
                  <a:ea typeface="ＭＳ Ｐゴシック"/>
                  <a:cs typeface="+mn-cs"/>
                </a:endParaRPr>
              </a:p>
            </p:txBody>
          </p:sp>
          <p:sp>
            <p:nvSpPr>
              <p:cNvPr id="301" name="TextBox 300"/>
              <p:cNvSpPr txBox="1"/>
              <p:nvPr/>
            </p:nvSpPr>
            <p:spPr>
              <a:xfrm>
                <a:off x="667045" y="1708643"/>
                <a:ext cx="4414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urier New" panose="02070309020205020404" pitchFamily="49" charset="0"/>
                    <a:ea typeface="ＭＳ Ｐゴシック" panose="020B0600070205080204" pitchFamily="34" charset="-128"/>
                    <a:cs typeface="+mn-cs"/>
                  </a:rPr>
                  <a:t>3b</a:t>
                </a:r>
              </a:p>
            </p:txBody>
          </p:sp>
        </p:grpSp>
      </p:grpSp>
      <p:grpSp>
        <p:nvGrpSpPr>
          <p:cNvPr id="251" name="Group 250"/>
          <p:cNvGrpSpPr/>
          <p:nvPr/>
        </p:nvGrpSpPr>
        <p:grpSpPr>
          <a:xfrm>
            <a:off x="6592274" y="2770198"/>
            <a:ext cx="536554" cy="333232"/>
            <a:chOff x="1736090" y="2873352"/>
            <a:chExt cx="565150" cy="369332"/>
          </a:xfrm>
        </p:grpSpPr>
        <p:grpSp>
          <p:nvGrpSpPr>
            <p:cNvPr id="285" name="Group 327"/>
            <p:cNvGrpSpPr>
              <a:grpSpLocks/>
            </p:cNvGrpSpPr>
            <p:nvPr/>
          </p:nvGrpSpPr>
          <p:grpSpPr bwMode="auto">
            <a:xfrm>
              <a:off x="1736090" y="2893762"/>
              <a:ext cx="565150" cy="292100"/>
              <a:chOff x="1871277" y="1576300"/>
              <a:chExt cx="1128371" cy="437861"/>
            </a:xfrm>
          </p:grpSpPr>
          <p:sp>
            <p:nvSpPr>
              <p:cNvPr id="289" name="Oval 288"/>
              <p:cNvSpPr/>
              <p:nvPr/>
            </p:nvSpPr>
            <p:spPr bwMode="auto">
              <a:xfrm flipV="1">
                <a:off x="1874446" y="1692905"/>
                <a:ext cx="1125202" cy="32125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/>
                  <a:ea typeface="ＭＳ Ｐゴシック"/>
                  <a:cs typeface="+mn-cs"/>
                </a:endParaRPr>
              </a:p>
            </p:txBody>
          </p:sp>
          <p:sp>
            <p:nvSpPr>
              <p:cNvPr id="290" name="Rectangle 289"/>
              <p:cNvSpPr/>
              <p:nvPr/>
            </p:nvSpPr>
            <p:spPr bwMode="auto">
              <a:xfrm>
                <a:off x="1871277" y="1740499"/>
                <a:ext cx="1128371" cy="114225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/>
                  <a:ea typeface="ＭＳ Ｐゴシック"/>
                  <a:cs typeface="+mn-cs"/>
                </a:endParaRPr>
              </a:p>
            </p:txBody>
          </p:sp>
          <p:sp>
            <p:nvSpPr>
              <p:cNvPr id="291" name="Oval 290"/>
              <p:cNvSpPr/>
              <p:nvPr/>
            </p:nvSpPr>
            <p:spPr bwMode="auto">
              <a:xfrm flipV="1">
                <a:off x="1871277" y="1576300"/>
                <a:ext cx="1125200" cy="32125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/>
                  <a:ea typeface="ＭＳ Ｐゴシック"/>
                  <a:cs typeface="+mn-cs"/>
                </a:endParaRPr>
              </a:p>
            </p:txBody>
          </p:sp>
          <p:sp>
            <p:nvSpPr>
              <p:cNvPr id="292" name="Freeform 291"/>
              <p:cNvSpPr/>
              <p:nvPr/>
            </p:nvSpPr>
            <p:spPr bwMode="auto">
              <a:xfrm>
                <a:off x="2159708" y="1673868"/>
                <a:ext cx="548339" cy="159438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/>
                  <a:ea typeface="ＭＳ Ｐゴシック"/>
                  <a:cs typeface="+mn-cs"/>
                </a:endParaRPr>
              </a:p>
            </p:txBody>
          </p:sp>
          <p:sp>
            <p:nvSpPr>
              <p:cNvPr id="293" name="Freeform 292"/>
              <p:cNvSpPr/>
              <p:nvPr/>
            </p:nvSpPr>
            <p:spPr bwMode="auto">
              <a:xfrm>
                <a:off x="2102655" y="1633412"/>
                <a:ext cx="662444" cy="111846"/>
              </a:xfrm>
              <a:custGeom>
                <a:avLst/>
                <a:gdLst>
                  <a:gd name="connsiteX0" fmla="*/ 0 w 3645229"/>
                  <a:gd name="connsiteY0" fmla="*/ 214441 h 923747"/>
                  <a:gd name="connsiteX1" fmla="*/ 659770 w 3645229"/>
                  <a:gd name="connsiteY1" fmla="*/ 16495 h 923747"/>
                  <a:gd name="connsiteX2" fmla="*/ 1814367 w 3645229"/>
                  <a:gd name="connsiteY2" fmla="*/ 511360 h 923747"/>
                  <a:gd name="connsiteX3" fmla="*/ 2968965 w 3645229"/>
                  <a:gd name="connsiteY3" fmla="*/ 0 h 923747"/>
                  <a:gd name="connsiteX4" fmla="*/ 3645229 w 3645229"/>
                  <a:gd name="connsiteY4" fmla="*/ 197946 h 923747"/>
                  <a:gd name="connsiteX5" fmla="*/ 3199884 w 3645229"/>
                  <a:gd name="connsiteY5" fmla="*/ 461874 h 923747"/>
                  <a:gd name="connsiteX6" fmla="*/ 2985459 w 3645229"/>
                  <a:gd name="connsiteY6" fmla="*/ 379396 h 923747"/>
                  <a:gd name="connsiteX7" fmla="*/ 1830861 w 3645229"/>
                  <a:gd name="connsiteY7" fmla="*/ 923747 h 923747"/>
                  <a:gd name="connsiteX8" fmla="*/ 676264 w 3645229"/>
                  <a:gd name="connsiteY8" fmla="*/ 412387 h 923747"/>
                  <a:gd name="connsiteX9" fmla="*/ 527816 w 3645229"/>
                  <a:gd name="connsiteY9" fmla="*/ 478369 h 923747"/>
                  <a:gd name="connsiteX10" fmla="*/ 0 w 3645229"/>
                  <a:gd name="connsiteY10" fmla="*/ 21444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78369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90067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09765 w 3640627"/>
                  <a:gd name="connsiteY2" fmla="*/ 511360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3008465 w 3640627"/>
                  <a:gd name="connsiteY6" fmla="*/ 402404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723451"/>
                  <a:gd name="connsiteY0" fmla="*/ 242051 h 946755"/>
                  <a:gd name="connsiteX1" fmla="*/ 655168 w 3723451"/>
                  <a:gd name="connsiteY1" fmla="*/ 16495 h 946755"/>
                  <a:gd name="connsiteX2" fmla="*/ 1855778 w 3723451"/>
                  <a:gd name="connsiteY2" fmla="*/ 534367 h 946755"/>
                  <a:gd name="connsiteX3" fmla="*/ 2964363 w 3723451"/>
                  <a:gd name="connsiteY3" fmla="*/ 0 h 946755"/>
                  <a:gd name="connsiteX4" fmla="*/ 3723451 w 3723451"/>
                  <a:gd name="connsiteY4" fmla="*/ 220954 h 946755"/>
                  <a:gd name="connsiteX5" fmla="*/ 3195282 w 3723451"/>
                  <a:gd name="connsiteY5" fmla="*/ 461874 h 946755"/>
                  <a:gd name="connsiteX6" fmla="*/ 3008465 w 3723451"/>
                  <a:gd name="connsiteY6" fmla="*/ 402404 h 946755"/>
                  <a:gd name="connsiteX7" fmla="*/ 1876873 w 3723451"/>
                  <a:gd name="connsiteY7" fmla="*/ 946755 h 946755"/>
                  <a:gd name="connsiteX8" fmla="*/ 690067 w 3723451"/>
                  <a:gd name="connsiteY8" fmla="*/ 412387 h 946755"/>
                  <a:gd name="connsiteX9" fmla="*/ 523214 w 3723451"/>
                  <a:gd name="connsiteY9" fmla="*/ 482971 h 946755"/>
                  <a:gd name="connsiteX10" fmla="*/ 0 w 3723451"/>
                  <a:gd name="connsiteY10" fmla="*/ 242051 h 946755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08465 w 3723451"/>
                  <a:gd name="connsiteY6" fmla="*/ 388599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711613 w 3723451"/>
                  <a:gd name="connsiteY8" fmla="*/ 413055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/>
                  <a:ea typeface="ＭＳ Ｐゴシック"/>
                  <a:cs typeface="+mn-cs"/>
                </a:endParaRPr>
              </a:p>
            </p:txBody>
          </p:sp>
          <p:sp>
            <p:nvSpPr>
              <p:cNvPr id="294" name="Freeform 293"/>
              <p:cNvSpPr/>
              <p:nvPr/>
            </p:nvSpPr>
            <p:spPr bwMode="auto">
              <a:xfrm>
                <a:off x="2536889" y="1728599"/>
                <a:ext cx="244057" cy="97568"/>
              </a:xfrm>
              <a:custGeom>
                <a:avLst/>
                <a:gdLst>
                  <a:gd name="connsiteX0" fmla="*/ 55216 w 1421812"/>
                  <a:gd name="connsiteY0" fmla="*/ 0 h 800665"/>
                  <a:gd name="connsiteX1" fmla="*/ 1421812 w 1421812"/>
                  <a:gd name="connsiteY1" fmla="*/ 625807 h 800665"/>
                  <a:gd name="connsiteX2" fmla="*/ 947874 w 1421812"/>
                  <a:gd name="connsiteY2" fmla="*/ 800665 h 800665"/>
                  <a:gd name="connsiteX3" fmla="*/ 50614 w 1421812"/>
                  <a:gd name="connsiteY3" fmla="*/ 404934 h 800665"/>
                  <a:gd name="connsiteX4" fmla="*/ 0 w 1421812"/>
                  <a:gd name="connsiteY4" fmla="*/ 404934 h 800665"/>
                  <a:gd name="connsiteX5" fmla="*/ 55216 w 1421812"/>
                  <a:gd name="connsiteY5" fmla="*/ 0 h 800665"/>
                  <a:gd name="connsiteX0" fmla="*/ 4602 w 1371198"/>
                  <a:gd name="connsiteY0" fmla="*/ 0 h 800665"/>
                  <a:gd name="connsiteX1" fmla="*/ 1371198 w 1371198"/>
                  <a:gd name="connsiteY1" fmla="*/ 625807 h 800665"/>
                  <a:gd name="connsiteX2" fmla="*/ 897260 w 1371198"/>
                  <a:gd name="connsiteY2" fmla="*/ 800665 h 800665"/>
                  <a:gd name="connsiteX3" fmla="*/ 0 w 1371198"/>
                  <a:gd name="connsiteY3" fmla="*/ 404934 h 800665"/>
                  <a:gd name="connsiteX4" fmla="*/ 4602 w 1371198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9868"/>
                  <a:gd name="connsiteX1" fmla="*/ 1366596 w 1366596"/>
                  <a:gd name="connsiteY1" fmla="*/ 625807 h 809868"/>
                  <a:gd name="connsiteX2" fmla="*/ 865050 w 1366596"/>
                  <a:gd name="connsiteY2" fmla="*/ 809868 h 809868"/>
                  <a:gd name="connsiteX3" fmla="*/ 4601 w 1366596"/>
                  <a:gd name="connsiteY3" fmla="*/ 427942 h 809868"/>
                  <a:gd name="connsiteX4" fmla="*/ 0 w 1366596"/>
                  <a:gd name="connsiteY4" fmla="*/ 0 h 80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/>
                  <a:ea typeface="ＭＳ Ｐゴシック"/>
                  <a:cs typeface="+mn-cs"/>
                </a:endParaRPr>
              </a:p>
            </p:txBody>
          </p:sp>
          <p:sp>
            <p:nvSpPr>
              <p:cNvPr id="295" name="Freeform 294"/>
              <p:cNvSpPr/>
              <p:nvPr/>
            </p:nvSpPr>
            <p:spPr bwMode="auto">
              <a:xfrm>
                <a:off x="2089977" y="1730980"/>
                <a:ext cx="240888" cy="95187"/>
              </a:xfrm>
              <a:custGeom>
                <a:avLst/>
                <a:gdLst>
                  <a:gd name="connsiteX0" fmla="*/ 1329786 w 1348191"/>
                  <a:gd name="connsiteY0" fmla="*/ 0 h 809869"/>
                  <a:gd name="connsiteX1" fmla="*/ 1348191 w 1348191"/>
                  <a:gd name="connsiteY1" fmla="*/ 400333 h 809869"/>
                  <a:gd name="connsiteX2" fmla="*/ 487742 w 1348191"/>
                  <a:gd name="connsiteY2" fmla="*/ 809869 h 809869"/>
                  <a:gd name="connsiteX3" fmla="*/ 0 w 1348191"/>
                  <a:gd name="connsiteY3" fmla="*/ 630409 h 809869"/>
                  <a:gd name="connsiteX4" fmla="*/ 1329786 w 1348191"/>
                  <a:gd name="connsiteY4" fmla="*/ 0 h 809869"/>
                  <a:gd name="connsiteX0" fmla="*/ 1329786 w 1348191"/>
                  <a:gd name="connsiteY0" fmla="*/ 0 h 791462"/>
                  <a:gd name="connsiteX1" fmla="*/ 1348191 w 1348191"/>
                  <a:gd name="connsiteY1" fmla="*/ 381926 h 791462"/>
                  <a:gd name="connsiteX2" fmla="*/ 487742 w 1348191"/>
                  <a:gd name="connsiteY2" fmla="*/ 791462 h 791462"/>
                  <a:gd name="connsiteX3" fmla="*/ 0 w 1348191"/>
                  <a:gd name="connsiteY3" fmla="*/ 612002 h 791462"/>
                  <a:gd name="connsiteX4" fmla="*/ 1329786 w 1348191"/>
                  <a:gd name="connsiteY4" fmla="*/ 0 h 79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/>
                  <a:ea typeface="ＭＳ Ｐゴシック"/>
                  <a:cs typeface="+mn-cs"/>
                </a:endParaRPr>
              </a:p>
            </p:txBody>
          </p:sp>
          <p:cxnSp>
            <p:nvCxnSpPr>
              <p:cNvPr id="296" name="Straight Connector 295"/>
              <p:cNvCxnSpPr>
                <a:endCxn id="291" idx="2"/>
              </p:cNvCxnSpPr>
              <p:nvPr/>
            </p:nvCxnSpPr>
            <p:spPr bwMode="auto">
              <a:xfrm flipH="1" flipV="1">
                <a:off x="1871277" y="1735739"/>
                <a:ext cx="3169" cy="123743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7" name="Straight Connector 296"/>
              <p:cNvCxnSpPr/>
              <p:nvPr/>
            </p:nvCxnSpPr>
            <p:spPr bwMode="auto">
              <a:xfrm flipH="1" flipV="1">
                <a:off x="2996477" y="1733359"/>
                <a:ext cx="3171" cy="123743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6" name="Group 285"/>
            <p:cNvGrpSpPr/>
            <p:nvPr/>
          </p:nvGrpSpPr>
          <p:grpSpPr>
            <a:xfrm>
              <a:off x="1770362" y="2873352"/>
              <a:ext cx="441422" cy="369332"/>
              <a:chOff x="667045" y="1708643"/>
              <a:chExt cx="441422" cy="369332"/>
            </a:xfrm>
          </p:grpSpPr>
          <p:sp>
            <p:nvSpPr>
              <p:cNvPr id="287" name="Oval 286"/>
              <p:cNvSpPr/>
              <p:nvPr/>
            </p:nvSpPr>
            <p:spPr bwMode="auto">
              <a:xfrm>
                <a:off x="725417" y="1787240"/>
                <a:ext cx="356365" cy="231962"/>
              </a:xfrm>
              <a:prstGeom prst="ellipse">
                <a:avLst/>
              </a:prstGeom>
              <a:solidFill>
                <a:schemeClr val="bg1">
                  <a:alpha val="76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/>
                  <a:ea typeface="ＭＳ Ｐゴシック"/>
                  <a:cs typeface="+mn-cs"/>
                </a:endParaRPr>
              </a:p>
            </p:txBody>
          </p:sp>
          <p:sp>
            <p:nvSpPr>
              <p:cNvPr id="288" name="TextBox 287"/>
              <p:cNvSpPr txBox="1"/>
              <p:nvPr/>
            </p:nvSpPr>
            <p:spPr>
              <a:xfrm>
                <a:off x="667045" y="1708643"/>
                <a:ext cx="4414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urier New" panose="02070309020205020404" pitchFamily="49" charset="0"/>
                    <a:ea typeface="ＭＳ Ｐゴシック" panose="020B0600070205080204" pitchFamily="34" charset="-128"/>
                    <a:cs typeface="+mn-cs"/>
                  </a:rPr>
                  <a:t>3d</a:t>
                </a:r>
              </a:p>
            </p:txBody>
          </p:sp>
        </p:grpSp>
      </p:grpSp>
      <p:grpSp>
        <p:nvGrpSpPr>
          <p:cNvPr id="252" name="Group 251"/>
          <p:cNvGrpSpPr/>
          <p:nvPr/>
        </p:nvGrpSpPr>
        <p:grpSpPr>
          <a:xfrm>
            <a:off x="7410171" y="2220186"/>
            <a:ext cx="536554" cy="333232"/>
            <a:chOff x="1736090" y="2873352"/>
            <a:chExt cx="565150" cy="369332"/>
          </a:xfrm>
        </p:grpSpPr>
        <p:grpSp>
          <p:nvGrpSpPr>
            <p:cNvPr id="272" name="Group 327"/>
            <p:cNvGrpSpPr>
              <a:grpSpLocks/>
            </p:cNvGrpSpPr>
            <p:nvPr/>
          </p:nvGrpSpPr>
          <p:grpSpPr bwMode="auto">
            <a:xfrm>
              <a:off x="1736090" y="2893762"/>
              <a:ext cx="565150" cy="292100"/>
              <a:chOff x="1871277" y="1576300"/>
              <a:chExt cx="1128371" cy="437861"/>
            </a:xfrm>
          </p:grpSpPr>
          <p:sp>
            <p:nvSpPr>
              <p:cNvPr id="276" name="Oval 275"/>
              <p:cNvSpPr/>
              <p:nvPr/>
            </p:nvSpPr>
            <p:spPr bwMode="auto">
              <a:xfrm flipV="1">
                <a:off x="1874446" y="1692905"/>
                <a:ext cx="1125202" cy="32125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/>
                  <a:ea typeface="ＭＳ Ｐゴシック"/>
                  <a:cs typeface="+mn-cs"/>
                </a:endParaRPr>
              </a:p>
            </p:txBody>
          </p:sp>
          <p:sp>
            <p:nvSpPr>
              <p:cNvPr id="277" name="Rectangle 276"/>
              <p:cNvSpPr/>
              <p:nvPr/>
            </p:nvSpPr>
            <p:spPr bwMode="auto">
              <a:xfrm>
                <a:off x="1871277" y="1740499"/>
                <a:ext cx="1128371" cy="114225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/>
                  <a:ea typeface="ＭＳ Ｐゴシック"/>
                  <a:cs typeface="+mn-cs"/>
                </a:endParaRPr>
              </a:p>
            </p:txBody>
          </p:sp>
          <p:sp>
            <p:nvSpPr>
              <p:cNvPr id="278" name="Oval 277"/>
              <p:cNvSpPr/>
              <p:nvPr/>
            </p:nvSpPr>
            <p:spPr bwMode="auto">
              <a:xfrm flipV="1">
                <a:off x="1871277" y="1576300"/>
                <a:ext cx="1125200" cy="32125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/>
                  <a:ea typeface="ＭＳ Ｐゴシック"/>
                  <a:cs typeface="+mn-cs"/>
                </a:endParaRPr>
              </a:p>
            </p:txBody>
          </p:sp>
          <p:sp>
            <p:nvSpPr>
              <p:cNvPr id="279" name="Freeform 278"/>
              <p:cNvSpPr/>
              <p:nvPr/>
            </p:nvSpPr>
            <p:spPr bwMode="auto">
              <a:xfrm>
                <a:off x="2159708" y="1673868"/>
                <a:ext cx="548339" cy="159438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/>
                  <a:ea typeface="ＭＳ Ｐゴシック"/>
                  <a:cs typeface="+mn-cs"/>
                </a:endParaRPr>
              </a:p>
            </p:txBody>
          </p:sp>
          <p:sp>
            <p:nvSpPr>
              <p:cNvPr id="280" name="Freeform 279"/>
              <p:cNvSpPr/>
              <p:nvPr/>
            </p:nvSpPr>
            <p:spPr bwMode="auto">
              <a:xfrm>
                <a:off x="2102655" y="1633412"/>
                <a:ext cx="662444" cy="111846"/>
              </a:xfrm>
              <a:custGeom>
                <a:avLst/>
                <a:gdLst>
                  <a:gd name="connsiteX0" fmla="*/ 0 w 3645229"/>
                  <a:gd name="connsiteY0" fmla="*/ 214441 h 923747"/>
                  <a:gd name="connsiteX1" fmla="*/ 659770 w 3645229"/>
                  <a:gd name="connsiteY1" fmla="*/ 16495 h 923747"/>
                  <a:gd name="connsiteX2" fmla="*/ 1814367 w 3645229"/>
                  <a:gd name="connsiteY2" fmla="*/ 511360 h 923747"/>
                  <a:gd name="connsiteX3" fmla="*/ 2968965 w 3645229"/>
                  <a:gd name="connsiteY3" fmla="*/ 0 h 923747"/>
                  <a:gd name="connsiteX4" fmla="*/ 3645229 w 3645229"/>
                  <a:gd name="connsiteY4" fmla="*/ 197946 h 923747"/>
                  <a:gd name="connsiteX5" fmla="*/ 3199884 w 3645229"/>
                  <a:gd name="connsiteY5" fmla="*/ 461874 h 923747"/>
                  <a:gd name="connsiteX6" fmla="*/ 2985459 w 3645229"/>
                  <a:gd name="connsiteY6" fmla="*/ 379396 h 923747"/>
                  <a:gd name="connsiteX7" fmla="*/ 1830861 w 3645229"/>
                  <a:gd name="connsiteY7" fmla="*/ 923747 h 923747"/>
                  <a:gd name="connsiteX8" fmla="*/ 676264 w 3645229"/>
                  <a:gd name="connsiteY8" fmla="*/ 412387 h 923747"/>
                  <a:gd name="connsiteX9" fmla="*/ 527816 w 3645229"/>
                  <a:gd name="connsiteY9" fmla="*/ 478369 h 923747"/>
                  <a:gd name="connsiteX10" fmla="*/ 0 w 3645229"/>
                  <a:gd name="connsiteY10" fmla="*/ 21444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78369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90067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09765 w 3640627"/>
                  <a:gd name="connsiteY2" fmla="*/ 511360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3008465 w 3640627"/>
                  <a:gd name="connsiteY6" fmla="*/ 402404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723451"/>
                  <a:gd name="connsiteY0" fmla="*/ 242051 h 946755"/>
                  <a:gd name="connsiteX1" fmla="*/ 655168 w 3723451"/>
                  <a:gd name="connsiteY1" fmla="*/ 16495 h 946755"/>
                  <a:gd name="connsiteX2" fmla="*/ 1855778 w 3723451"/>
                  <a:gd name="connsiteY2" fmla="*/ 534367 h 946755"/>
                  <a:gd name="connsiteX3" fmla="*/ 2964363 w 3723451"/>
                  <a:gd name="connsiteY3" fmla="*/ 0 h 946755"/>
                  <a:gd name="connsiteX4" fmla="*/ 3723451 w 3723451"/>
                  <a:gd name="connsiteY4" fmla="*/ 220954 h 946755"/>
                  <a:gd name="connsiteX5" fmla="*/ 3195282 w 3723451"/>
                  <a:gd name="connsiteY5" fmla="*/ 461874 h 946755"/>
                  <a:gd name="connsiteX6" fmla="*/ 3008465 w 3723451"/>
                  <a:gd name="connsiteY6" fmla="*/ 402404 h 946755"/>
                  <a:gd name="connsiteX7" fmla="*/ 1876873 w 3723451"/>
                  <a:gd name="connsiteY7" fmla="*/ 946755 h 946755"/>
                  <a:gd name="connsiteX8" fmla="*/ 690067 w 3723451"/>
                  <a:gd name="connsiteY8" fmla="*/ 412387 h 946755"/>
                  <a:gd name="connsiteX9" fmla="*/ 523214 w 3723451"/>
                  <a:gd name="connsiteY9" fmla="*/ 482971 h 946755"/>
                  <a:gd name="connsiteX10" fmla="*/ 0 w 3723451"/>
                  <a:gd name="connsiteY10" fmla="*/ 242051 h 946755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08465 w 3723451"/>
                  <a:gd name="connsiteY6" fmla="*/ 388599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711613 w 3723451"/>
                  <a:gd name="connsiteY8" fmla="*/ 413055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/>
                  <a:ea typeface="ＭＳ Ｐゴシック"/>
                  <a:cs typeface="+mn-cs"/>
                </a:endParaRPr>
              </a:p>
            </p:txBody>
          </p:sp>
          <p:sp>
            <p:nvSpPr>
              <p:cNvPr id="281" name="Freeform 280"/>
              <p:cNvSpPr/>
              <p:nvPr/>
            </p:nvSpPr>
            <p:spPr bwMode="auto">
              <a:xfrm>
                <a:off x="2536889" y="1728599"/>
                <a:ext cx="244057" cy="97568"/>
              </a:xfrm>
              <a:custGeom>
                <a:avLst/>
                <a:gdLst>
                  <a:gd name="connsiteX0" fmla="*/ 55216 w 1421812"/>
                  <a:gd name="connsiteY0" fmla="*/ 0 h 800665"/>
                  <a:gd name="connsiteX1" fmla="*/ 1421812 w 1421812"/>
                  <a:gd name="connsiteY1" fmla="*/ 625807 h 800665"/>
                  <a:gd name="connsiteX2" fmla="*/ 947874 w 1421812"/>
                  <a:gd name="connsiteY2" fmla="*/ 800665 h 800665"/>
                  <a:gd name="connsiteX3" fmla="*/ 50614 w 1421812"/>
                  <a:gd name="connsiteY3" fmla="*/ 404934 h 800665"/>
                  <a:gd name="connsiteX4" fmla="*/ 0 w 1421812"/>
                  <a:gd name="connsiteY4" fmla="*/ 404934 h 800665"/>
                  <a:gd name="connsiteX5" fmla="*/ 55216 w 1421812"/>
                  <a:gd name="connsiteY5" fmla="*/ 0 h 800665"/>
                  <a:gd name="connsiteX0" fmla="*/ 4602 w 1371198"/>
                  <a:gd name="connsiteY0" fmla="*/ 0 h 800665"/>
                  <a:gd name="connsiteX1" fmla="*/ 1371198 w 1371198"/>
                  <a:gd name="connsiteY1" fmla="*/ 625807 h 800665"/>
                  <a:gd name="connsiteX2" fmla="*/ 897260 w 1371198"/>
                  <a:gd name="connsiteY2" fmla="*/ 800665 h 800665"/>
                  <a:gd name="connsiteX3" fmla="*/ 0 w 1371198"/>
                  <a:gd name="connsiteY3" fmla="*/ 404934 h 800665"/>
                  <a:gd name="connsiteX4" fmla="*/ 4602 w 1371198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9868"/>
                  <a:gd name="connsiteX1" fmla="*/ 1366596 w 1366596"/>
                  <a:gd name="connsiteY1" fmla="*/ 625807 h 809868"/>
                  <a:gd name="connsiteX2" fmla="*/ 865050 w 1366596"/>
                  <a:gd name="connsiteY2" fmla="*/ 809868 h 809868"/>
                  <a:gd name="connsiteX3" fmla="*/ 4601 w 1366596"/>
                  <a:gd name="connsiteY3" fmla="*/ 427942 h 809868"/>
                  <a:gd name="connsiteX4" fmla="*/ 0 w 1366596"/>
                  <a:gd name="connsiteY4" fmla="*/ 0 h 80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/>
                  <a:ea typeface="ＭＳ Ｐゴシック"/>
                  <a:cs typeface="+mn-cs"/>
                </a:endParaRPr>
              </a:p>
            </p:txBody>
          </p:sp>
          <p:sp>
            <p:nvSpPr>
              <p:cNvPr id="282" name="Freeform 281"/>
              <p:cNvSpPr/>
              <p:nvPr/>
            </p:nvSpPr>
            <p:spPr bwMode="auto">
              <a:xfrm>
                <a:off x="2089977" y="1730980"/>
                <a:ext cx="240888" cy="95187"/>
              </a:xfrm>
              <a:custGeom>
                <a:avLst/>
                <a:gdLst>
                  <a:gd name="connsiteX0" fmla="*/ 1329786 w 1348191"/>
                  <a:gd name="connsiteY0" fmla="*/ 0 h 809869"/>
                  <a:gd name="connsiteX1" fmla="*/ 1348191 w 1348191"/>
                  <a:gd name="connsiteY1" fmla="*/ 400333 h 809869"/>
                  <a:gd name="connsiteX2" fmla="*/ 487742 w 1348191"/>
                  <a:gd name="connsiteY2" fmla="*/ 809869 h 809869"/>
                  <a:gd name="connsiteX3" fmla="*/ 0 w 1348191"/>
                  <a:gd name="connsiteY3" fmla="*/ 630409 h 809869"/>
                  <a:gd name="connsiteX4" fmla="*/ 1329786 w 1348191"/>
                  <a:gd name="connsiteY4" fmla="*/ 0 h 809869"/>
                  <a:gd name="connsiteX0" fmla="*/ 1329786 w 1348191"/>
                  <a:gd name="connsiteY0" fmla="*/ 0 h 791462"/>
                  <a:gd name="connsiteX1" fmla="*/ 1348191 w 1348191"/>
                  <a:gd name="connsiteY1" fmla="*/ 381926 h 791462"/>
                  <a:gd name="connsiteX2" fmla="*/ 487742 w 1348191"/>
                  <a:gd name="connsiteY2" fmla="*/ 791462 h 791462"/>
                  <a:gd name="connsiteX3" fmla="*/ 0 w 1348191"/>
                  <a:gd name="connsiteY3" fmla="*/ 612002 h 791462"/>
                  <a:gd name="connsiteX4" fmla="*/ 1329786 w 1348191"/>
                  <a:gd name="connsiteY4" fmla="*/ 0 h 79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/>
                  <a:ea typeface="ＭＳ Ｐゴシック"/>
                  <a:cs typeface="+mn-cs"/>
                </a:endParaRPr>
              </a:p>
            </p:txBody>
          </p:sp>
          <p:cxnSp>
            <p:nvCxnSpPr>
              <p:cNvPr id="283" name="Straight Connector 282"/>
              <p:cNvCxnSpPr>
                <a:endCxn id="278" idx="2"/>
              </p:cNvCxnSpPr>
              <p:nvPr/>
            </p:nvCxnSpPr>
            <p:spPr bwMode="auto">
              <a:xfrm flipH="1" flipV="1">
                <a:off x="1871277" y="1735739"/>
                <a:ext cx="3169" cy="123743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283"/>
              <p:cNvCxnSpPr/>
              <p:nvPr/>
            </p:nvCxnSpPr>
            <p:spPr bwMode="auto">
              <a:xfrm flipH="1" flipV="1">
                <a:off x="2996477" y="1733359"/>
                <a:ext cx="3171" cy="123743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3" name="Group 272"/>
            <p:cNvGrpSpPr/>
            <p:nvPr/>
          </p:nvGrpSpPr>
          <p:grpSpPr>
            <a:xfrm>
              <a:off x="1770362" y="2873352"/>
              <a:ext cx="428460" cy="369332"/>
              <a:chOff x="667045" y="1708643"/>
              <a:chExt cx="428460" cy="369332"/>
            </a:xfrm>
          </p:grpSpPr>
          <p:sp>
            <p:nvSpPr>
              <p:cNvPr id="274" name="Oval 273"/>
              <p:cNvSpPr/>
              <p:nvPr/>
            </p:nvSpPr>
            <p:spPr bwMode="auto">
              <a:xfrm>
                <a:off x="725417" y="1787240"/>
                <a:ext cx="356365" cy="231962"/>
              </a:xfrm>
              <a:prstGeom prst="ellipse">
                <a:avLst/>
              </a:prstGeom>
              <a:solidFill>
                <a:schemeClr val="bg1">
                  <a:alpha val="76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/>
                  <a:ea typeface="ＭＳ Ｐゴシック"/>
                  <a:cs typeface="+mn-cs"/>
                </a:endParaRPr>
              </a:p>
            </p:txBody>
          </p:sp>
          <p:sp>
            <p:nvSpPr>
              <p:cNvPr id="275" name="TextBox 274"/>
              <p:cNvSpPr txBox="1"/>
              <p:nvPr/>
            </p:nvSpPr>
            <p:spPr>
              <a:xfrm>
                <a:off x="667045" y="1708643"/>
                <a:ext cx="4284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urier New" panose="02070309020205020404" pitchFamily="49" charset="0"/>
                    <a:ea typeface="ＭＳ Ｐゴシック" panose="020B0600070205080204" pitchFamily="34" charset="-128"/>
                    <a:cs typeface="+mn-cs"/>
                  </a:rPr>
                  <a:t>3c</a:t>
                </a:r>
              </a:p>
            </p:txBody>
          </p:sp>
        </p:grpSp>
      </p:grpSp>
      <p:grpSp>
        <p:nvGrpSpPr>
          <p:cNvPr id="253" name="Group 252"/>
          <p:cNvGrpSpPr/>
          <p:nvPr/>
        </p:nvGrpSpPr>
        <p:grpSpPr>
          <a:xfrm>
            <a:off x="5731177" y="2214454"/>
            <a:ext cx="536554" cy="333232"/>
            <a:chOff x="1736090" y="2873352"/>
            <a:chExt cx="565150" cy="369332"/>
          </a:xfrm>
        </p:grpSpPr>
        <p:grpSp>
          <p:nvGrpSpPr>
            <p:cNvPr id="259" name="Group 327"/>
            <p:cNvGrpSpPr>
              <a:grpSpLocks/>
            </p:cNvGrpSpPr>
            <p:nvPr/>
          </p:nvGrpSpPr>
          <p:grpSpPr bwMode="auto">
            <a:xfrm>
              <a:off x="1736090" y="2893762"/>
              <a:ext cx="565150" cy="292100"/>
              <a:chOff x="1871277" y="1576300"/>
              <a:chExt cx="1128371" cy="437861"/>
            </a:xfrm>
          </p:grpSpPr>
          <p:sp>
            <p:nvSpPr>
              <p:cNvPr id="263" name="Oval 262"/>
              <p:cNvSpPr/>
              <p:nvPr/>
            </p:nvSpPr>
            <p:spPr bwMode="auto">
              <a:xfrm flipV="1">
                <a:off x="1874446" y="1692905"/>
                <a:ext cx="1125202" cy="32125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/>
                  <a:ea typeface="ＭＳ Ｐゴシック"/>
                  <a:cs typeface="+mn-cs"/>
                </a:endParaRPr>
              </a:p>
            </p:txBody>
          </p:sp>
          <p:sp>
            <p:nvSpPr>
              <p:cNvPr id="264" name="Rectangle 263"/>
              <p:cNvSpPr/>
              <p:nvPr/>
            </p:nvSpPr>
            <p:spPr bwMode="auto">
              <a:xfrm>
                <a:off x="1871277" y="1740499"/>
                <a:ext cx="1128371" cy="114225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/>
                  <a:ea typeface="ＭＳ Ｐゴシック"/>
                  <a:cs typeface="+mn-cs"/>
                </a:endParaRPr>
              </a:p>
            </p:txBody>
          </p:sp>
          <p:sp>
            <p:nvSpPr>
              <p:cNvPr id="265" name="Oval 264"/>
              <p:cNvSpPr/>
              <p:nvPr/>
            </p:nvSpPr>
            <p:spPr bwMode="auto">
              <a:xfrm flipV="1">
                <a:off x="1871277" y="1576300"/>
                <a:ext cx="1125200" cy="32125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/>
                  <a:ea typeface="ＭＳ Ｐゴシック"/>
                  <a:cs typeface="+mn-cs"/>
                </a:endParaRPr>
              </a:p>
            </p:txBody>
          </p:sp>
          <p:sp>
            <p:nvSpPr>
              <p:cNvPr id="266" name="Freeform 265"/>
              <p:cNvSpPr/>
              <p:nvPr/>
            </p:nvSpPr>
            <p:spPr bwMode="auto">
              <a:xfrm>
                <a:off x="2159708" y="1673868"/>
                <a:ext cx="548339" cy="159438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/>
                  <a:ea typeface="ＭＳ Ｐゴシック"/>
                  <a:cs typeface="+mn-cs"/>
                </a:endParaRPr>
              </a:p>
            </p:txBody>
          </p:sp>
          <p:sp>
            <p:nvSpPr>
              <p:cNvPr id="267" name="Freeform 266"/>
              <p:cNvSpPr/>
              <p:nvPr/>
            </p:nvSpPr>
            <p:spPr bwMode="auto">
              <a:xfrm>
                <a:off x="2102655" y="1633412"/>
                <a:ext cx="662444" cy="111846"/>
              </a:xfrm>
              <a:custGeom>
                <a:avLst/>
                <a:gdLst>
                  <a:gd name="connsiteX0" fmla="*/ 0 w 3645229"/>
                  <a:gd name="connsiteY0" fmla="*/ 214441 h 923747"/>
                  <a:gd name="connsiteX1" fmla="*/ 659770 w 3645229"/>
                  <a:gd name="connsiteY1" fmla="*/ 16495 h 923747"/>
                  <a:gd name="connsiteX2" fmla="*/ 1814367 w 3645229"/>
                  <a:gd name="connsiteY2" fmla="*/ 511360 h 923747"/>
                  <a:gd name="connsiteX3" fmla="*/ 2968965 w 3645229"/>
                  <a:gd name="connsiteY3" fmla="*/ 0 h 923747"/>
                  <a:gd name="connsiteX4" fmla="*/ 3645229 w 3645229"/>
                  <a:gd name="connsiteY4" fmla="*/ 197946 h 923747"/>
                  <a:gd name="connsiteX5" fmla="*/ 3199884 w 3645229"/>
                  <a:gd name="connsiteY5" fmla="*/ 461874 h 923747"/>
                  <a:gd name="connsiteX6" fmla="*/ 2985459 w 3645229"/>
                  <a:gd name="connsiteY6" fmla="*/ 379396 h 923747"/>
                  <a:gd name="connsiteX7" fmla="*/ 1830861 w 3645229"/>
                  <a:gd name="connsiteY7" fmla="*/ 923747 h 923747"/>
                  <a:gd name="connsiteX8" fmla="*/ 676264 w 3645229"/>
                  <a:gd name="connsiteY8" fmla="*/ 412387 h 923747"/>
                  <a:gd name="connsiteX9" fmla="*/ 527816 w 3645229"/>
                  <a:gd name="connsiteY9" fmla="*/ 478369 h 923747"/>
                  <a:gd name="connsiteX10" fmla="*/ 0 w 3645229"/>
                  <a:gd name="connsiteY10" fmla="*/ 21444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78369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90067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09765 w 3640627"/>
                  <a:gd name="connsiteY2" fmla="*/ 511360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3008465 w 3640627"/>
                  <a:gd name="connsiteY6" fmla="*/ 402404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723451"/>
                  <a:gd name="connsiteY0" fmla="*/ 242051 h 946755"/>
                  <a:gd name="connsiteX1" fmla="*/ 655168 w 3723451"/>
                  <a:gd name="connsiteY1" fmla="*/ 16495 h 946755"/>
                  <a:gd name="connsiteX2" fmla="*/ 1855778 w 3723451"/>
                  <a:gd name="connsiteY2" fmla="*/ 534367 h 946755"/>
                  <a:gd name="connsiteX3" fmla="*/ 2964363 w 3723451"/>
                  <a:gd name="connsiteY3" fmla="*/ 0 h 946755"/>
                  <a:gd name="connsiteX4" fmla="*/ 3723451 w 3723451"/>
                  <a:gd name="connsiteY4" fmla="*/ 220954 h 946755"/>
                  <a:gd name="connsiteX5" fmla="*/ 3195282 w 3723451"/>
                  <a:gd name="connsiteY5" fmla="*/ 461874 h 946755"/>
                  <a:gd name="connsiteX6" fmla="*/ 3008465 w 3723451"/>
                  <a:gd name="connsiteY6" fmla="*/ 402404 h 946755"/>
                  <a:gd name="connsiteX7" fmla="*/ 1876873 w 3723451"/>
                  <a:gd name="connsiteY7" fmla="*/ 946755 h 946755"/>
                  <a:gd name="connsiteX8" fmla="*/ 690067 w 3723451"/>
                  <a:gd name="connsiteY8" fmla="*/ 412387 h 946755"/>
                  <a:gd name="connsiteX9" fmla="*/ 523214 w 3723451"/>
                  <a:gd name="connsiteY9" fmla="*/ 482971 h 946755"/>
                  <a:gd name="connsiteX10" fmla="*/ 0 w 3723451"/>
                  <a:gd name="connsiteY10" fmla="*/ 242051 h 946755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08465 w 3723451"/>
                  <a:gd name="connsiteY6" fmla="*/ 388599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711613 w 3723451"/>
                  <a:gd name="connsiteY8" fmla="*/ 413055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/>
                  <a:ea typeface="ＭＳ Ｐゴシック"/>
                  <a:cs typeface="+mn-cs"/>
                </a:endParaRPr>
              </a:p>
            </p:txBody>
          </p:sp>
          <p:sp>
            <p:nvSpPr>
              <p:cNvPr id="268" name="Freeform 267"/>
              <p:cNvSpPr/>
              <p:nvPr/>
            </p:nvSpPr>
            <p:spPr bwMode="auto">
              <a:xfrm>
                <a:off x="2536889" y="1728599"/>
                <a:ext cx="244057" cy="97568"/>
              </a:xfrm>
              <a:custGeom>
                <a:avLst/>
                <a:gdLst>
                  <a:gd name="connsiteX0" fmla="*/ 55216 w 1421812"/>
                  <a:gd name="connsiteY0" fmla="*/ 0 h 800665"/>
                  <a:gd name="connsiteX1" fmla="*/ 1421812 w 1421812"/>
                  <a:gd name="connsiteY1" fmla="*/ 625807 h 800665"/>
                  <a:gd name="connsiteX2" fmla="*/ 947874 w 1421812"/>
                  <a:gd name="connsiteY2" fmla="*/ 800665 h 800665"/>
                  <a:gd name="connsiteX3" fmla="*/ 50614 w 1421812"/>
                  <a:gd name="connsiteY3" fmla="*/ 404934 h 800665"/>
                  <a:gd name="connsiteX4" fmla="*/ 0 w 1421812"/>
                  <a:gd name="connsiteY4" fmla="*/ 404934 h 800665"/>
                  <a:gd name="connsiteX5" fmla="*/ 55216 w 1421812"/>
                  <a:gd name="connsiteY5" fmla="*/ 0 h 800665"/>
                  <a:gd name="connsiteX0" fmla="*/ 4602 w 1371198"/>
                  <a:gd name="connsiteY0" fmla="*/ 0 h 800665"/>
                  <a:gd name="connsiteX1" fmla="*/ 1371198 w 1371198"/>
                  <a:gd name="connsiteY1" fmla="*/ 625807 h 800665"/>
                  <a:gd name="connsiteX2" fmla="*/ 897260 w 1371198"/>
                  <a:gd name="connsiteY2" fmla="*/ 800665 h 800665"/>
                  <a:gd name="connsiteX3" fmla="*/ 0 w 1371198"/>
                  <a:gd name="connsiteY3" fmla="*/ 404934 h 800665"/>
                  <a:gd name="connsiteX4" fmla="*/ 4602 w 1371198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9868"/>
                  <a:gd name="connsiteX1" fmla="*/ 1366596 w 1366596"/>
                  <a:gd name="connsiteY1" fmla="*/ 625807 h 809868"/>
                  <a:gd name="connsiteX2" fmla="*/ 865050 w 1366596"/>
                  <a:gd name="connsiteY2" fmla="*/ 809868 h 809868"/>
                  <a:gd name="connsiteX3" fmla="*/ 4601 w 1366596"/>
                  <a:gd name="connsiteY3" fmla="*/ 427942 h 809868"/>
                  <a:gd name="connsiteX4" fmla="*/ 0 w 1366596"/>
                  <a:gd name="connsiteY4" fmla="*/ 0 h 80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/>
                  <a:ea typeface="ＭＳ Ｐゴシック"/>
                  <a:cs typeface="+mn-cs"/>
                </a:endParaRPr>
              </a:p>
            </p:txBody>
          </p:sp>
          <p:sp>
            <p:nvSpPr>
              <p:cNvPr id="269" name="Freeform 268"/>
              <p:cNvSpPr/>
              <p:nvPr/>
            </p:nvSpPr>
            <p:spPr bwMode="auto">
              <a:xfrm>
                <a:off x="2089977" y="1730980"/>
                <a:ext cx="240888" cy="95187"/>
              </a:xfrm>
              <a:custGeom>
                <a:avLst/>
                <a:gdLst>
                  <a:gd name="connsiteX0" fmla="*/ 1329786 w 1348191"/>
                  <a:gd name="connsiteY0" fmla="*/ 0 h 809869"/>
                  <a:gd name="connsiteX1" fmla="*/ 1348191 w 1348191"/>
                  <a:gd name="connsiteY1" fmla="*/ 400333 h 809869"/>
                  <a:gd name="connsiteX2" fmla="*/ 487742 w 1348191"/>
                  <a:gd name="connsiteY2" fmla="*/ 809869 h 809869"/>
                  <a:gd name="connsiteX3" fmla="*/ 0 w 1348191"/>
                  <a:gd name="connsiteY3" fmla="*/ 630409 h 809869"/>
                  <a:gd name="connsiteX4" fmla="*/ 1329786 w 1348191"/>
                  <a:gd name="connsiteY4" fmla="*/ 0 h 809869"/>
                  <a:gd name="connsiteX0" fmla="*/ 1329786 w 1348191"/>
                  <a:gd name="connsiteY0" fmla="*/ 0 h 791462"/>
                  <a:gd name="connsiteX1" fmla="*/ 1348191 w 1348191"/>
                  <a:gd name="connsiteY1" fmla="*/ 381926 h 791462"/>
                  <a:gd name="connsiteX2" fmla="*/ 487742 w 1348191"/>
                  <a:gd name="connsiteY2" fmla="*/ 791462 h 791462"/>
                  <a:gd name="connsiteX3" fmla="*/ 0 w 1348191"/>
                  <a:gd name="connsiteY3" fmla="*/ 612002 h 791462"/>
                  <a:gd name="connsiteX4" fmla="*/ 1329786 w 1348191"/>
                  <a:gd name="connsiteY4" fmla="*/ 0 h 79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/>
                  <a:ea typeface="ＭＳ Ｐゴシック"/>
                  <a:cs typeface="+mn-cs"/>
                </a:endParaRPr>
              </a:p>
            </p:txBody>
          </p:sp>
          <p:cxnSp>
            <p:nvCxnSpPr>
              <p:cNvPr id="270" name="Straight Connector 269"/>
              <p:cNvCxnSpPr>
                <a:endCxn id="265" idx="2"/>
              </p:cNvCxnSpPr>
              <p:nvPr/>
            </p:nvCxnSpPr>
            <p:spPr bwMode="auto">
              <a:xfrm flipH="1" flipV="1">
                <a:off x="1871277" y="1735739"/>
                <a:ext cx="3169" cy="123743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Straight Connector 270"/>
              <p:cNvCxnSpPr/>
              <p:nvPr/>
            </p:nvCxnSpPr>
            <p:spPr bwMode="auto">
              <a:xfrm flipH="1" flipV="1">
                <a:off x="2996477" y="1733359"/>
                <a:ext cx="3171" cy="123743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0" name="Group 259"/>
            <p:cNvGrpSpPr/>
            <p:nvPr/>
          </p:nvGrpSpPr>
          <p:grpSpPr>
            <a:xfrm>
              <a:off x="1770362" y="2873352"/>
              <a:ext cx="441422" cy="369332"/>
              <a:chOff x="667045" y="1708643"/>
              <a:chExt cx="441422" cy="369332"/>
            </a:xfrm>
          </p:grpSpPr>
          <p:sp>
            <p:nvSpPr>
              <p:cNvPr id="261" name="Oval 260"/>
              <p:cNvSpPr/>
              <p:nvPr/>
            </p:nvSpPr>
            <p:spPr bwMode="auto">
              <a:xfrm>
                <a:off x="725417" y="1787240"/>
                <a:ext cx="356365" cy="231962"/>
              </a:xfrm>
              <a:prstGeom prst="ellipse">
                <a:avLst/>
              </a:prstGeom>
              <a:solidFill>
                <a:schemeClr val="bg1">
                  <a:alpha val="76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/>
                  <a:ea typeface="ＭＳ Ｐゴシック"/>
                  <a:cs typeface="+mn-cs"/>
                </a:endParaRPr>
              </a:p>
            </p:txBody>
          </p:sp>
          <p:sp>
            <p:nvSpPr>
              <p:cNvPr id="262" name="TextBox 261"/>
              <p:cNvSpPr txBox="1"/>
              <p:nvPr/>
            </p:nvSpPr>
            <p:spPr>
              <a:xfrm>
                <a:off x="667045" y="1708643"/>
                <a:ext cx="4414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urier New" panose="02070309020205020404" pitchFamily="49" charset="0"/>
                    <a:ea typeface="ＭＳ Ｐゴシック" panose="020B0600070205080204" pitchFamily="34" charset="-128"/>
                    <a:cs typeface="+mn-cs"/>
                  </a:rPr>
                  <a:t>3a</a:t>
                </a:r>
              </a:p>
            </p:txBody>
          </p:sp>
        </p:grpSp>
      </p:grpSp>
      <p:cxnSp>
        <p:nvCxnSpPr>
          <p:cNvPr id="254" name="Straight Connector 253"/>
          <p:cNvCxnSpPr/>
          <p:nvPr/>
        </p:nvCxnSpPr>
        <p:spPr bwMode="auto">
          <a:xfrm>
            <a:off x="6276273" y="2367749"/>
            <a:ext cx="1143946" cy="573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5" name="Straight Connector 254"/>
          <p:cNvCxnSpPr>
            <a:stCxn id="302" idx="7"/>
          </p:cNvCxnSpPr>
          <p:nvPr/>
        </p:nvCxnSpPr>
        <p:spPr bwMode="auto">
          <a:xfrm>
            <a:off x="7046457" y="1921905"/>
            <a:ext cx="455753" cy="33362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6" name="Straight Connector 255"/>
          <p:cNvCxnSpPr/>
          <p:nvPr/>
        </p:nvCxnSpPr>
        <p:spPr bwMode="auto">
          <a:xfrm>
            <a:off x="6174303" y="2491974"/>
            <a:ext cx="453745" cy="32216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7" name="Straight Connector 256"/>
          <p:cNvCxnSpPr/>
          <p:nvPr/>
        </p:nvCxnSpPr>
        <p:spPr bwMode="auto">
          <a:xfrm flipH="1">
            <a:off x="6162417" y="1933156"/>
            <a:ext cx="482298" cy="31511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8" name="Straight Connector 257"/>
          <p:cNvCxnSpPr/>
          <p:nvPr/>
        </p:nvCxnSpPr>
        <p:spPr bwMode="auto">
          <a:xfrm flipH="1" flipV="1">
            <a:off x="5412148" y="3178324"/>
            <a:ext cx="1295763" cy="64375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1" name="Straight Connector 310"/>
          <p:cNvCxnSpPr/>
          <p:nvPr/>
        </p:nvCxnSpPr>
        <p:spPr bwMode="auto">
          <a:xfrm flipH="1" flipV="1">
            <a:off x="3046707" y="2561763"/>
            <a:ext cx="542552" cy="78120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2" name="Straight Connector 311"/>
          <p:cNvCxnSpPr/>
          <p:nvPr/>
        </p:nvCxnSpPr>
        <p:spPr bwMode="auto">
          <a:xfrm flipV="1">
            <a:off x="5523188" y="2502881"/>
            <a:ext cx="337735" cy="82312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3" name="TextBox 312"/>
          <p:cNvSpPr txBox="1"/>
          <p:nvPr/>
        </p:nvSpPr>
        <p:spPr>
          <a:xfrm>
            <a:off x="3493291" y="2660085"/>
            <a:ext cx="6822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AS2</a:t>
            </a:r>
          </a:p>
        </p:txBody>
      </p:sp>
      <p:sp>
        <p:nvSpPr>
          <p:cNvPr id="314" name="TextBox 313"/>
          <p:cNvSpPr txBox="1"/>
          <p:nvPr/>
        </p:nvSpPr>
        <p:spPr>
          <a:xfrm>
            <a:off x="5543950" y="1573383"/>
            <a:ext cx="6822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AS3</a:t>
            </a:r>
          </a:p>
        </p:txBody>
      </p:sp>
      <p:sp>
        <p:nvSpPr>
          <p:cNvPr id="315" name="TextBox 314"/>
          <p:cNvSpPr txBox="1"/>
          <p:nvPr/>
        </p:nvSpPr>
        <p:spPr>
          <a:xfrm>
            <a:off x="707172" y="1784059"/>
            <a:ext cx="6822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AS1</a:t>
            </a:r>
          </a:p>
        </p:txBody>
      </p:sp>
      <p:grpSp>
        <p:nvGrpSpPr>
          <p:cNvPr id="316" name="Group 315"/>
          <p:cNvGrpSpPr/>
          <p:nvPr/>
        </p:nvGrpSpPr>
        <p:grpSpPr>
          <a:xfrm>
            <a:off x="7070827" y="2634990"/>
            <a:ext cx="1701734" cy="616172"/>
            <a:chOff x="7073692" y="5469792"/>
            <a:chExt cx="1701734" cy="616172"/>
          </a:xfrm>
        </p:grpSpPr>
        <p:grpSp>
          <p:nvGrpSpPr>
            <p:cNvPr id="317" name="Group 316"/>
            <p:cNvGrpSpPr/>
            <p:nvPr/>
          </p:nvGrpSpPr>
          <p:grpSpPr>
            <a:xfrm>
              <a:off x="7073692" y="5469792"/>
              <a:ext cx="1701734" cy="616172"/>
              <a:chOff x="6946249" y="5096269"/>
              <a:chExt cx="1701734" cy="616172"/>
            </a:xfrm>
          </p:grpSpPr>
          <p:sp>
            <p:nvSpPr>
              <p:cNvPr id="319" name="Freeform 2"/>
              <p:cNvSpPr>
                <a:spLocks/>
              </p:cNvSpPr>
              <p:nvPr/>
            </p:nvSpPr>
            <p:spPr bwMode="auto">
              <a:xfrm>
                <a:off x="6946249" y="5096269"/>
                <a:ext cx="1701734" cy="616172"/>
              </a:xfrm>
              <a:custGeom>
                <a:avLst/>
                <a:gdLst>
                  <a:gd name="T0" fmla="*/ 648763 w 10001"/>
                  <a:gd name="T1" fmla="*/ 34777612 h 10125"/>
                  <a:gd name="T2" fmla="*/ 115976403 w 10001"/>
                  <a:gd name="T3" fmla="*/ 13733703 h 10125"/>
                  <a:gd name="T4" fmla="*/ 507700960 w 10001"/>
                  <a:gd name="T5" fmla="*/ 8662125 h 10125"/>
                  <a:gd name="T6" fmla="*/ 810212713 w 10001"/>
                  <a:gd name="T7" fmla="*/ 0 h 10125"/>
                  <a:gd name="T8" fmla="*/ 1090015738 w 10001"/>
                  <a:gd name="T9" fmla="*/ 8687929 h 10125"/>
                  <a:gd name="T10" fmla="*/ 1310938763 w 10001"/>
                  <a:gd name="T11" fmla="*/ 4279362 h 10125"/>
                  <a:gd name="T12" fmla="*/ 1620263134 w 10001"/>
                  <a:gd name="T13" fmla="*/ 25736690 h 10125"/>
                  <a:gd name="T14" fmla="*/ 1394798364 w 10001"/>
                  <a:gd name="T15" fmla="*/ 58525268 h 10125"/>
                  <a:gd name="T16" fmla="*/ 1134622140 w 10001"/>
                  <a:gd name="T17" fmla="*/ 80266624 h 10125"/>
                  <a:gd name="T18" fmla="*/ 860820276 w 10001"/>
                  <a:gd name="T19" fmla="*/ 76142271 h 10125"/>
                  <a:gd name="T20" fmla="*/ 708996782 w 10001"/>
                  <a:gd name="T21" fmla="*/ 85346835 h 10125"/>
                  <a:gd name="T22" fmla="*/ 509322667 w 10001"/>
                  <a:gd name="T23" fmla="*/ 86268164 h 10125"/>
                  <a:gd name="T24" fmla="*/ 353443899 w 10001"/>
                  <a:gd name="T25" fmla="*/ 67979516 h 10125"/>
                  <a:gd name="T26" fmla="*/ 192536914 w 10001"/>
                  <a:gd name="T27" fmla="*/ 64535347 h 10125"/>
                  <a:gd name="T28" fmla="*/ 648763 w 10001"/>
                  <a:gd name="T29" fmla="*/ 34777612 h 1012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connsiteX0" fmla="*/ 4 w 10040"/>
                  <a:gd name="connsiteY0" fmla="*/ 4039 h 10125"/>
                  <a:gd name="connsiteX1" fmla="*/ 715 w 10040"/>
                  <a:gd name="connsiteY1" fmla="*/ 1595 h 10125"/>
                  <a:gd name="connsiteX2" fmla="*/ 3130 w 10040"/>
                  <a:gd name="connsiteY2" fmla="*/ 1006 h 10125"/>
                  <a:gd name="connsiteX3" fmla="*/ 4995 w 10040"/>
                  <a:gd name="connsiteY3" fmla="*/ 0 h 10125"/>
                  <a:gd name="connsiteX4" fmla="*/ 6720 w 10040"/>
                  <a:gd name="connsiteY4" fmla="*/ 1009 h 10125"/>
                  <a:gd name="connsiteX5" fmla="*/ 9989 w 10040"/>
                  <a:gd name="connsiteY5" fmla="*/ 2989 h 10125"/>
                  <a:gd name="connsiteX6" fmla="*/ 8599 w 10040"/>
                  <a:gd name="connsiteY6" fmla="*/ 6797 h 10125"/>
                  <a:gd name="connsiteX7" fmla="*/ 6995 w 10040"/>
                  <a:gd name="connsiteY7" fmla="*/ 9322 h 10125"/>
                  <a:gd name="connsiteX8" fmla="*/ 5307 w 10040"/>
                  <a:gd name="connsiteY8" fmla="*/ 8843 h 10125"/>
                  <a:gd name="connsiteX9" fmla="*/ 4371 w 10040"/>
                  <a:gd name="connsiteY9" fmla="*/ 9912 h 10125"/>
                  <a:gd name="connsiteX10" fmla="*/ 3140 w 10040"/>
                  <a:gd name="connsiteY10" fmla="*/ 10019 h 10125"/>
                  <a:gd name="connsiteX11" fmla="*/ 2179 w 10040"/>
                  <a:gd name="connsiteY11" fmla="*/ 7895 h 10125"/>
                  <a:gd name="connsiteX12" fmla="*/ 1187 w 10040"/>
                  <a:gd name="connsiteY12" fmla="*/ 7495 h 10125"/>
                  <a:gd name="connsiteX13" fmla="*/ 4 w 10040"/>
                  <a:gd name="connsiteY13" fmla="*/ 4039 h 10125"/>
                  <a:gd name="connsiteX0" fmla="*/ 4 w 8600"/>
                  <a:gd name="connsiteY0" fmla="*/ 4042 h 10128"/>
                  <a:gd name="connsiteX1" fmla="*/ 715 w 8600"/>
                  <a:gd name="connsiteY1" fmla="*/ 1598 h 10128"/>
                  <a:gd name="connsiteX2" fmla="*/ 3130 w 8600"/>
                  <a:gd name="connsiteY2" fmla="*/ 1009 h 10128"/>
                  <a:gd name="connsiteX3" fmla="*/ 4995 w 8600"/>
                  <a:gd name="connsiteY3" fmla="*/ 3 h 10128"/>
                  <a:gd name="connsiteX4" fmla="*/ 6720 w 8600"/>
                  <a:gd name="connsiteY4" fmla="*/ 1012 h 10128"/>
                  <a:gd name="connsiteX5" fmla="*/ 8599 w 8600"/>
                  <a:gd name="connsiteY5" fmla="*/ 6800 h 10128"/>
                  <a:gd name="connsiteX6" fmla="*/ 6995 w 8600"/>
                  <a:gd name="connsiteY6" fmla="*/ 9325 h 10128"/>
                  <a:gd name="connsiteX7" fmla="*/ 5307 w 8600"/>
                  <a:gd name="connsiteY7" fmla="*/ 8846 h 10128"/>
                  <a:gd name="connsiteX8" fmla="*/ 4371 w 8600"/>
                  <a:gd name="connsiteY8" fmla="*/ 9915 h 10128"/>
                  <a:gd name="connsiteX9" fmla="*/ 3140 w 8600"/>
                  <a:gd name="connsiteY9" fmla="*/ 10022 h 10128"/>
                  <a:gd name="connsiteX10" fmla="*/ 2179 w 8600"/>
                  <a:gd name="connsiteY10" fmla="*/ 7898 h 10128"/>
                  <a:gd name="connsiteX11" fmla="*/ 1187 w 8600"/>
                  <a:gd name="connsiteY11" fmla="*/ 7498 h 10128"/>
                  <a:gd name="connsiteX12" fmla="*/ 4 w 8600"/>
                  <a:gd name="connsiteY12" fmla="*/ 4042 h 10128"/>
                  <a:gd name="connsiteX0" fmla="*/ 4 w 9326"/>
                  <a:gd name="connsiteY0" fmla="*/ 3988 h 9997"/>
                  <a:gd name="connsiteX1" fmla="*/ 830 w 9326"/>
                  <a:gd name="connsiteY1" fmla="*/ 1575 h 9997"/>
                  <a:gd name="connsiteX2" fmla="*/ 3639 w 9326"/>
                  <a:gd name="connsiteY2" fmla="*/ 993 h 9997"/>
                  <a:gd name="connsiteX3" fmla="*/ 5807 w 9326"/>
                  <a:gd name="connsiteY3" fmla="*/ 0 h 9997"/>
                  <a:gd name="connsiteX4" fmla="*/ 7813 w 9326"/>
                  <a:gd name="connsiteY4" fmla="*/ 996 h 9997"/>
                  <a:gd name="connsiteX5" fmla="*/ 9324 w 9326"/>
                  <a:gd name="connsiteY5" fmla="*/ 5746 h 9997"/>
                  <a:gd name="connsiteX6" fmla="*/ 8133 w 9326"/>
                  <a:gd name="connsiteY6" fmla="*/ 9204 h 9997"/>
                  <a:gd name="connsiteX7" fmla="*/ 6170 w 9326"/>
                  <a:gd name="connsiteY7" fmla="*/ 8731 h 9997"/>
                  <a:gd name="connsiteX8" fmla="*/ 5082 w 9326"/>
                  <a:gd name="connsiteY8" fmla="*/ 9787 h 9997"/>
                  <a:gd name="connsiteX9" fmla="*/ 3650 w 9326"/>
                  <a:gd name="connsiteY9" fmla="*/ 9892 h 9997"/>
                  <a:gd name="connsiteX10" fmla="*/ 2533 w 9326"/>
                  <a:gd name="connsiteY10" fmla="*/ 7795 h 9997"/>
                  <a:gd name="connsiteX11" fmla="*/ 1379 w 9326"/>
                  <a:gd name="connsiteY11" fmla="*/ 7400 h 9997"/>
                  <a:gd name="connsiteX12" fmla="*/ 4 w 9326"/>
                  <a:gd name="connsiteY12" fmla="*/ 3988 h 9997"/>
                  <a:gd name="connsiteX0" fmla="*/ 4 w 10001"/>
                  <a:gd name="connsiteY0" fmla="*/ 3989 h 10041"/>
                  <a:gd name="connsiteX1" fmla="*/ 890 w 10001"/>
                  <a:gd name="connsiteY1" fmla="*/ 1575 h 10041"/>
                  <a:gd name="connsiteX2" fmla="*/ 3902 w 10001"/>
                  <a:gd name="connsiteY2" fmla="*/ 993 h 10041"/>
                  <a:gd name="connsiteX3" fmla="*/ 6227 w 10001"/>
                  <a:gd name="connsiteY3" fmla="*/ 0 h 10041"/>
                  <a:gd name="connsiteX4" fmla="*/ 8378 w 10001"/>
                  <a:gd name="connsiteY4" fmla="*/ 996 h 10041"/>
                  <a:gd name="connsiteX5" fmla="*/ 9998 w 10001"/>
                  <a:gd name="connsiteY5" fmla="*/ 5748 h 10041"/>
                  <a:gd name="connsiteX6" fmla="*/ 8721 w 10001"/>
                  <a:gd name="connsiteY6" fmla="*/ 9207 h 10041"/>
                  <a:gd name="connsiteX7" fmla="*/ 5449 w 10001"/>
                  <a:gd name="connsiteY7" fmla="*/ 9790 h 10041"/>
                  <a:gd name="connsiteX8" fmla="*/ 3914 w 10001"/>
                  <a:gd name="connsiteY8" fmla="*/ 9895 h 10041"/>
                  <a:gd name="connsiteX9" fmla="*/ 2716 w 10001"/>
                  <a:gd name="connsiteY9" fmla="*/ 7797 h 10041"/>
                  <a:gd name="connsiteX10" fmla="*/ 1479 w 10001"/>
                  <a:gd name="connsiteY10" fmla="*/ 7402 h 10041"/>
                  <a:gd name="connsiteX11" fmla="*/ 4 w 10001"/>
                  <a:gd name="connsiteY11" fmla="*/ 3989 h 10041"/>
                  <a:gd name="connsiteX0" fmla="*/ 4 w 10001"/>
                  <a:gd name="connsiteY0" fmla="*/ 3989 h 14825"/>
                  <a:gd name="connsiteX1" fmla="*/ 890 w 10001"/>
                  <a:gd name="connsiteY1" fmla="*/ 1575 h 14825"/>
                  <a:gd name="connsiteX2" fmla="*/ 3902 w 10001"/>
                  <a:gd name="connsiteY2" fmla="*/ 993 h 14825"/>
                  <a:gd name="connsiteX3" fmla="*/ 6227 w 10001"/>
                  <a:gd name="connsiteY3" fmla="*/ 0 h 14825"/>
                  <a:gd name="connsiteX4" fmla="*/ 8378 w 10001"/>
                  <a:gd name="connsiteY4" fmla="*/ 996 h 14825"/>
                  <a:gd name="connsiteX5" fmla="*/ 9998 w 10001"/>
                  <a:gd name="connsiteY5" fmla="*/ 5748 h 14825"/>
                  <a:gd name="connsiteX6" fmla="*/ 8721 w 10001"/>
                  <a:gd name="connsiteY6" fmla="*/ 9207 h 14825"/>
                  <a:gd name="connsiteX7" fmla="*/ 6011 w 10001"/>
                  <a:gd name="connsiteY7" fmla="*/ 14823 h 14825"/>
                  <a:gd name="connsiteX8" fmla="*/ 3914 w 10001"/>
                  <a:gd name="connsiteY8" fmla="*/ 9895 h 14825"/>
                  <a:gd name="connsiteX9" fmla="*/ 2716 w 10001"/>
                  <a:gd name="connsiteY9" fmla="*/ 7797 h 14825"/>
                  <a:gd name="connsiteX10" fmla="*/ 1479 w 10001"/>
                  <a:gd name="connsiteY10" fmla="*/ 7402 h 14825"/>
                  <a:gd name="connsiteX11" fmla="*/ 4 w 10001"/>
                  <a:gd name="connsiteY11" fmla="*/ 3989 h 14825"/>
                  <a:gd name="connsiteX0" fmla="*/ 4 w 10001"/>
                  <a:gd name="connsiteY0" fmla="*/ 7436 h 18272"/>
                  <a:gd name="connsiteX1" fmla="*/ 890 w 10001"/>
                  <a:gd name="connsiteY1" fmla="*/ 5022 h 18272"/>
                  <a:gd name="connsiteX2" fmla="*/ 3902 w 10001"/>
                  <a:gd name="connsiteY2" fmla="*/ 4440 h 18272"/>
                  <a:gd name="connsiteX3" fmla="*/ 6026 w 10001"/>
                  <a:gd name="connsiteY3" fmla="*/ 0 h 18272"/>
                  <a:gd name="connsiteX4" fmla="*/ 8378 w 10001"/>
                  <a:gd name="connsiteY4" fmla="*/ 4443 h 18272"/>
                  <a:gd name="connsiteX5" fmla="*/ 9998 w 10001"/>
                  <a:gd name="connsiteY5" fmla="*/ 9195 h 18272"/>
                  <a:gd name="connsiteX6" fmla="*/ 8721 w 10001"/>
                  <a:gd name="connsiteY6" fmla="*/ 12654 h 18272"/>
                  <a:gd name="connsiteX7" fmla="*/ 6011 w 10001"/>
                  <a:gd name="connsiteY7" fmla="*/ 18270 h 18272"/>
                  <a:gd name="connsiteX8" fmla="*/ 3914 w 10001"/>
                  <a:gd name="connsiteY8" fmla="*/ 13342 h 18272"/>
                  <a:gd name="connsiteX9" fmla="*/ 2716 w 10001"/>
                  <a:gd name="connsiteY9" fmla="*/ 11244 h 18272"/>
                  <a:gd name="connsiteX10" fmla="*/ 1479 w 10001"/>
                  <a:gd name="connsiteY10" fmla="*/ 10849 h 18272"/>
                  <a:gd name="connsiteX11" fmla="*/ 4 w 10001"/>
                  <a:gd name="connsiteY11" fmla="*/ 7436 h 18272"/>
                  <a:gd name="connsiteX0" fmla="*/ 1 w 9998"/>
                  <a:gd name="connsiteY0" fmla="*/ 7436 h 18272"/>
                  <a:gd name="connsiteX1" fmla="*/ 3899 w 9998"/>
                  <a:gd name="connsiteY1" fmla="*/ 4440 h 18272"/>
                  <a:gd name="connsiteX2" fmla="*/ 6023 w 9998"/>
                  <a:gd name="connsiteY2" fmla="*/ 0 h 18272"/>
                  <a:gd name="connsiteX3" fmla="*/ 8375 w 9998"/>
                  <a:gd name="connsiteY3" fmla="*/ 4443 h 18272"/>
                  <a:gd name="connsiteX4" fmla="*/ 9995 w 9998"/>
                  <a:gd name="connsiteY4" fmla="*/ 9195 h 18272"/>
                  <a:gd name="connsiteX5" fmla="*/ 8718 w 9998"/>
                  <a:gd name="connsiteY5" fmla="*/ 12654 h 18272"/>
                  <a:gd name="connsiteX6" fmla="*/ 6008 w 9998"/>
                  <a:gd name="connsiteY6" fmla="*/ 18270 h 18272"/>
                  <a:gd name="connsiteX7" fmla="*/ 3911 w 9998"/>
                  <a:gd name="connsiteY7" fmla="*/ 13342 h 18272"/>
                  <a:gd name="connsiteX8" fmla="*/ 2713 w 9998"/>
                  <a:gd name="connsiteY8" fmla="*/ 11244 h 18272"/>
                  <a:gd name="connsiteX9" fmla="*/ 1476 w 9998"/>
                  <a:gd name="connsiteY9" fmla="*/ 10849 h 18272"/>
                  <a:gd name="connsiteX10" fmla="*/ 1 w 9998"/>
                  <a:gd name="connsiteY10" fmla="*/ 7436 h 18272"/>
                  <a:gd name="connsiteX0" fmla="*/ 35 w 8559"/>
                  <a:gd name="connsiteY0" fmla="*/ 5938 h 10000"/>
                  <a:gd name="connsiteX1" fmla="*/ 2459 w 8559"/>
                  <a:gd name="connsiteY1" fmla="*/ 2430 h 10000"/>
                  <a:gd name="connsiteX2" fmla="*/ 4583 w 8559"/>
                  <a:gd name="connsiteY2" fmla="*/ 0 h 10000"/>
                  <a:gd name="connsiteX3" fmla="*/ 6936 w 8559"/>
                  <a:gd name="connsiteY3" fmla="*/ 2432 h 10000"/>
                  <a:gd name="connsiteX4" fmla="*/ 8556 w 8559"/>
                  <a:gd name="connsiteY4" fmla="*/ 5032 h 10000"/>
                  <a:gd name="connsiteX5" fmla="*/ 7279 w 8559"/>
                  <a:gd name="connsiteY5" fmla="*/ 6925 h 10000"/>
                  <a:gd name="connsiteX6" fmla="*/ 4568 w 8559"/>
                  <a:gd name="connsiteY6" fmla="*/ 9999 h 10000"/>
                  <a:gd name="connsiteX7" fmla="*/ 2471 w 8559"/>
                  <a:gd name="connsiteY7" fmla="*/ 7302 h 10000"/>
                  <a:gd name="connsiteX8" fmla="*/ 1273 w 8559"/>
                  <a:gd name="connsiteY8" fmla="*/ 6154 h 10000"/>
                  <a:gd name="connsiteX9" fmla="*/ 35 w 8559"/>
                  <a:gd name="connsiteY9" fmla="*/ 5938 h 10000"/>
                  <a:gd name="connsiteX0" fmla="*/ 49 w 9820"/>
                  <a:gd name="connsiteY0" fmla="*/ 4655 h 10000"/>
                  <a:gd name="connsiteX1" fmla="*/ 2693 w 9820"/>
                  <a:gd name="connsiteY1" fmla="*/ 2430 h 10000"/>
                  <a:gd name="connsiteX2" fmla="*/ 5175 w 9820"/>
                  <a:gd name="connsiteY2" fmla="*/ 0 h 10000"/>
                  <a:gd name="connsiteX3" fmla="*/ 7924 w 9820"/>
                  <a:gd name="connsiteY3" fmla="*/ 2432 h 10000"/>
                  <a:gd name="connsiteX4" fmla="*/ 9816 w 9820"/>
                  <a:gd name="connsiteY4" fmla="*/ 5032 h 10000"/>
                  <a:gd name="connsiteX5" fmla="*/ 8324 w 9820"/>
                  <a:gd name="connsiteY5" fmla="*/ 6925 h 10000"/>
                  <a:gd name="connsiteX6" fmla="*/ 5157 w 9820"/>
                  <a:gd name="connsiteY6" fmla="*/ 9999 h 10000"/>
                  <a:gd name="connsiteX7" fmla="*/ 2707 w 9820"/>
                  <a:gd name="connsiteY7" fmla="*/ 7302 h 10000"/>
                  <a:gd name="connsiteX8" fmla="*/ 1307 w 9820"/>
                  <a:gd name="connsiteY8" fmla="*/ 6154 h 10000"/>
                  <a:gd name="connsiteX9" fmla="*/ 49 w 9820"/>
                  <a:gd name="connsiteY9" fmla="*/ 4655 h 10000"/>
                  <a:gd name="connsiteX0" fmla="*/ 45 w 9995"/>
                  <a:gd name="connsiteY0" fmla="*/ 4655 h 10000"/>
                  <a:gd name="connsiteX1" fmla="*/ 2737 w 9995"/>
                  <a:gd name="connsiteY1" fmla="*/ 2430 h 10000"/>
                  <a:gd name="connsiteX2" fmla="*/ 5265 w 9995"/>
                  <a:gd name="connsiteY2" fmla="*/ 0 h 10000"/>
                  <a:gd name="connsiteX3" fmla="*/ 8064 w 9995"/>
                  <a:gd name="connsiteY3" fmla="*/ 2432 h 10000"/>
                  <a:gd name="connsiteX4" fmla="*/ 9991 w 9995"/>
                  <a:gd name="connsiteY4" fmla="*/ 5032 h 10000"/>
                  <a:gd name="connsiteX5" fmla="*/ 8472 w 9995"/>
                  <a:gd name="connsiteY5" fmla="*/ 6925 h 10000"/>
                  <a:gd name="connsiteX6" fmla="*/ 5247 w 9995"/>
                  <a:gd name="connsiteY6" fmla="*/ 9999 h 10000"/>
                  <a:gd name="connsiteX7" fmla="*/ 2752 w 9995"/>
                  <a:gd name="connsiteY7" fmla="*/ 7302 h 10000"/>
                  <a:gd name="connsiteX8" fmla="*/ 1374 w 9995"/>
                  <a:gd name="connsiteY8" fmla="*/ 6984 h 10000"/>
                  <a:gd name="connsiteX9" fmla="*/ 45 w 9995"/>
                  <a:gd name="connsiteY9" fmla="*/ 4655 h 10000"/>
                  <a:gd name="connsiteX0" fmla="*/ 45 w 10000"/>
                  <a:gd name="connsiteY0" fmla="*/ 5032 h 10377"/>
                  <a:gd name="connsiteX1" fmla="*/ 2738 w 10000"/>
                  <a:gd name="connsiteY1" fmla="*/ 2807 h 10377"/>
                  <a:gd name="connsiteX2" fmla="*/ 4886 w 10000"/>
                  <a:gd name="connsiteY2" fmla="*/ 0 h 10377"/>
                  <a:gd name="connsiteX3" fmla="*/ 8068 w 10000"/>
                  <a:gd name="connsiteY3" fmla="*/ 2809 h 10377"/>
                  <a:gd name="connsiteX4" fmla="*/ 9996 w 10000"/>
                  <a:gd name="connsiteY4" fmla="*/ 5409 h 10377"/>
                  <a:gd name="connsiteX5" fmla="*/ 8476 w 10000"/>
                  <a:gd name="connsiteY5" fmla="*/ 7302 h 10377"/>
                  <a:gd name="connsiteX6" fmla="*/ 5250 w 10000"/>
                  <a:gd name="connsiteY6" fmla="*/ 10376 h 10377"/>
                  <a:gd name="connsiteX7" fmla="*/ 2753 w 10000"/>
                  <a:gd name="connsiteY7" fmla="*/ 7679 h 10377"/>
                  <a:gd name="connsiteX8" fmla="*/ 1375 w 10000"/>
                  <a:gd name="connsiteY8" fmla="*/ 7361 h 10377"/>
                  <a:gd name="connsiteX9" fmla="*/ 45 w 10000"/>
                  <a:gd name="connsiteY9" fmla="*/ 5032 h 10377"/>
                  <a:gd name="connsiteX0" fmla="*/ 45 w 10000"/>
                  <a:gd name="connsiteY0" fmla="*/ 5036 h 10381"/>
                  <a:gd name="connsiteX1" fmla="*/ 2738 w 10000"/>
                  <a:gd name="connsiteY1" fmla="*/ 2811 h 10381"/>
                  <a:gd name="connsiteX2" fmla="*/ 4886 w 10000"/>
                  <a:gd name="connsiteY2" fmla="*/ 4 h 10381"/>
                  <a:gd name="connsiteX3" fmla="*/ 8068 w 10000"/>
                  <a:gd name="connsiteY3" fmla="*/ 2813 h 10381"/>
                  <a:gd name="connsiteX4" fmla="*/ 9996 w 10000"/>
                  <a:gd name="connsiteY4" fmla="*/ 5413 h 10381"/>
                  <a:gd name="connsiteX5" fmla="*/ 8476 w 10000"/>
                  <a:gd name="connsiteY5" fmla="*/ 7306 h 10381"/>
                  <a:gd name="connsiteX6" fmla="*/ 5250 w 10000"/>
                  <a:gd name="connsiteY6" fmla="*/ 10380 h 10381"/>
                  <a:gd name="connsiteX7" fmla="*/ 2753 w 10000"/>
                  <a:gd name="connsiteY7" fmla="*/ 7683 h 10381"/>
                  <a:gd name="connsiteX8" fmla="*/ 1375 w 10000"/>
                  <a:gd name="connsiteY8" fmla="*/ 7365 h 10381"/>
                  <a:gd name="connsiteX9" fmla="*/ 45 w 10000"/>
                  <a:gd name="connsiteY9" fmla="*/ 5036 h 10381"/>
                  <a:gd name="connsiteX0" fmla="*/ 45 w 10000"/>
                  <a:gd name="connsiteY0" fmla="*/ 5036 h 10796"/>
                  <a:gd name="connsiteX1" fmla="*/ 2738 w 10000"/>
                  <a:gd name="connsiteY1" fmla="*/ 2811 h 10796"/>
                  <a:gd name="connsiteX2" fmla="*/ 4886 w 10000"/>
                  <a:gd name="connsiteY2" fmla="*/ 4 h 10796"/>
                  <a:gd name="connsiteX3" fmla="*/ 8068 w 10000"/>
                  <a:gd name="connsiteY3" fmla="*/ 2813 h 10796"/>
                  <a:gd name="connsiteX4" fmla="*/ 9996 w 10000"/>
                  <a:gd name="connsiteY4" fmla="*/ 5413 h 10796"/>
                  <a:gd name="connsiteX5" fmla="*/ 8476 w 10000"/>
                  <a:gd name="connsiteY5" fmla="*/ 7306 h 10796"/>
                  <a:gd name="connsiteX6" fmla="*/ 5202 w 10000"/>
                  <a:gd name="connsiteY6" fmla="*/ 10795 h 10796"/>
                  <a:gd name="connsiteX7" fmla="*/ 2753 w 10000"/>
                  <a:gd name="connsiteY7" fmla="*/ 7683 h 10796"/>
                  <a:gd name="connsiteX8" fmla="*/ 1375 w 10000"/>
                  <a:gd name="connsiteY8" fmla="*/ 7365 h 10796"/>
                  <a:gd name="connsiteX9" fmla="*/ 45 w 10000"/>
                  <a:gd name="connsiteY9" fmla="*/ 5036 h 10796"/>
                  <a:gd name="connsiteX0" fmla="*/ 45 w 10000"/>
                  <a:gd name="connsiteY0" fmla="*/ 5036 h 10795"/>
                  <a:gd name="connsiteX1" fmla="*/ 2738 w 10000"/>
                  <a:gd name="connsiteY1" fmla="*/ 2811 h 10795"/>
                  <a:gd name="connsiteX2" fmla="*/ 4886 w 10000"/>
                  <a:gd name="connsiteY2" fmla="*/ 4 h 10795"/>
                  <a:gd name="connsiteX3" fmla="*/ 8068 w 10000"/>
                  <a:gd name="connsiteY3" fmla="*/ 2813 h 10795"/>
                  <a:gd name="connsiteX4" fmla="*/ 9996 w 10000"/>
                  <a:gd name="connsiteY4" fmla="*/ 5413 h 10795"/>
                  <a:gd name="connsiteX5" fmla="*/ 8476 w 10000"/>
                  <a:gd name="connsiteY5" fmla="*/ 7306 h 10795"/>
                  <a:gd name="connsiteX6" fmla="*/ 5202 w 10000"/>
                  <a:gd name="connsiteY6" fmla="*/ 10795 h 10795"/>
                  <a:gd name="connsiteX7" fmla="*/ 2753 w 10000"/>
                  <a:gd name="connsiteY7" fmla="*/ 7683 h 10795"/>
                  <a:gd name="connsiteX8" fmla="*/ 1375 w 10000"/>
                  <a:gd name="connsiteY8" fmla="*/ 7365 h 10795"/>
                  <a:gd name="connsiteX9" fmla="*/ 45 w 10000"/>
                  <a:gd name="connsiteY9" fmla="*/ 5036 h 10795"/>
                  <a:gd name="connsiteX0" fmla="*/ 45 w 10000"/>
                  <a:gd name="connsiteY0" fmla="*/ 5036 h 10795"/>
                  <a:gd name="connsiteX1" fmla="*/ 2738 w 10000"/>
                  <a:gd name="connsiteY1" fmla="*/ 2811 h 10795"/>
                  <a:gd name="connsiteX2" fmla="*/ 4886 w 10000"/>
                  <a:gd name="connsiteY2" fmla="*/ 4 h 10795"/>
                  <a:gd name="connsiteX3" fmla="*/ 8068 w 10000"/>
                  <a:gd name="connsiteY3" fmla="*/ 2813 h 10795"/>
                  <a:gd name="connsiteX4" fmla="*/ 9996 w 10000"/>
                  <a:gd name="connsiteY4" fmla="*/ 5413 h 10795"/>
                  <a:gd name="connsiteX5" fmla="*/ 8476 w 10000"/>
                  <a:gd name="connsiteY5" fmla="*/ 7306 h 10795"/>
                  <a:gd name="connsiteX6" fmla="*/ 5202 w 10000"/>
                  <a:gd name="connsiteY6" fmla="*/ 10795 h 10795"/>
                  <a:gd name="connsiteX7" fmla="*/ 2753 w 10000"/>
                  <a:gd name="connsiteY7" fmla="*/ 7683 h 10795"/>
                  <a:gd name="connsiteX8" fmla="*/ 1375 w 10000"/>
                  <a:gd name="connsiteY8" fmla="*/ 7365 h 10795"/>
                  <a:gd name="connsiteX9" fmla="*/ 45 w 10000"/>
                  <a:gd name="connsiteY9" fmla="*/ 5036 h 10795"/>
                  <a:gd name="connsiteX0" fmla="*/ 4 w 9959"/>
                  <a:gd name="connsiteY0" fmla="*/ 5593 h 11352"/>
                  <a:gd name="connsiteX1" fmla="*/ 1089 w 9959"/>
                  <a:gd name="connsiteY1" fmla="*/ 469 h 11352"/>
                  <a:gd name="connsiteX2" fmla="*/ 4845 w 9959"/>
                  <a:gd name="connsiteY2" fmla="*/ 561 h 11352"/>
                  <a:gd name="connsiteX3" fmla="*/ 8027 w 9959"/>
                  <a:gd name="connsiteY3" fmla="*/ 3370 h 11352"/>
                  <a:gd name="connsiteX4" fmla="*/ 9955 w 9959"/>
                  <a:gd name="connsiteY4" fmla="*/ 5970 h 11352"/>
                  <a:gd name="connsiteX5" fmla="*/ 8435 w 9959"/>
                  <a:gd name="connsiteY5" fmla="*/ 7863 h 11352"/>
                  <a:gd name="connsiteX6" fmla="*/ 5161 w 9959"/>
                  <a:gd name="connsiteY6" fmla="*/ 11352 h 11352"/>
                  <a:gd name="connsiteX7" fmla="*/ 2712 w 9959"/>
                  <a:gd name="connsiteY7" fmla="*/ 8240 h 11352"/>
                  <a:gd name="connsiteX8" fmla="*/ 1334 w 9959"/>
                  <a:gd name="connsiteY8" fmla="*/ 7922 h 11352"/>
                  <a:gd name="connsiteX9" fmla="*/ 4 w 9959"/>
                  <a:gd name="connsiteY9" fmla="*/ 5593 h 11352"/>
                  <a:gd name="connsiteX0" fmla="*/ 0 w 11223"/>
                  <a:gd name="connsiteY0" fmla="*/ 3835 h 9929"/>
                  <a:gd name="connsiteX1" fmla="*/ 2316 w 11223"/>
                  <a:gd name="connsiteY1" fmla="*/ 342 h 9929"/>
                  <a:gd name="connsiteX2" fmla="*/ 6088 w 11223"/>
                  <a:gd name="connsiteY2" fmla="*/ 423 h 9929"/>
                  <a:gd name="connsiteX3" fmla="*/ 9283 w 11223"/>
                  <a:gd name="connsiteY3" fmla="*/ 2898 h 9929"/>
                  <a:gd name="connsiteX4" fmla="*/ 11219 w 11223"/>
                  <a:gd name="connsiteY4" fmla="*/ 5188 h 9929"/>
                  <a:gd name="connsiteX5" fmla="*/ 9693 w 11223"/>
                  <a:gd name="connsiteY5" fmla="*/ 6856 h 9929"/>
                  <a:gd name="connsiteX6" fmla="*/ 6405 w 11223"/>
                  <a:gd name="connsiteY6" fmla="*/ 9929 h 9929"/>
                  <a:gd name="connsiteX7" fmla="*/ 3946 w 11223"/>
                  <a:gd name="connsiteY7" fmla="*/ 7188 h 9929"/>
                  <a:gd name="connsiteX8" fmla="*/ 2562 w 11223"/>
                  <a:gd name="connsiteY8" fmla="*/ 6908 h 9929"/>
                  <a:gd name="connsiteX9" fmla="*/ 0 w 11223"/>
                  <a:gd name="connsiteY9" fmla="*/ 3835 h 9929"/>
                  <a:gd name="connsiteX0" fmla="*/ 0 w 9999"/>
                  <a:gd name="connsiteY0" fmla="*/ 3862 h 10000"/>
                  <a:gd name="connsiteX1" fmla="*/ 2064 w 9999"/>
                  <a:gd name="connsiteY1" fmla="*/ 344 h 10000"/>
                  <a:gd name="connsiteX2" fmla="*/ 5425 w 9999"/>
                  <a:gd name="connsiteY2" fmla="*/ 426 h 10000"/>
                  <a:gd name="connsiteX3" fmla="*/ 8271 w 9999"/>
                  <a:gd name="connsiteY3" fmla="*/ 2919 h 10000"/>
                  <a:gd name="connsiteX4" fmla="*/ 9996 w 9999"/>
                  <a:gd name="connsiteY4" fmla="*/ 5225 h 10000"/>
                  <a:gd name="connsiteX5" fmla="*/ 8637 w 9999"/>
                  <a:gd name="connsiteY5" fmla="*/ 6905 h 10000"/>
                  <a:gd name="connsiteX6" fmla="*/ 5707 w 9999"/>
                  <a:gd name="connsiteY6" fmla="*/ 10000 h 10000"/>
                  <a:gd name="connsiteX7" fmla="*/ 2283 w 9999"/>
                  <a:gd name="connsiteY7" fmla="*/ 6957 h 10000"/>
                  <a:gd name="connsiteX8" fmla="*/ 0 w 9999"/>
                  <a:gd name="connsiteY8" fmla="*/ 3862 h 10000"/>
                  <a:gd name="connsiteX0" fmla="*/ 124 w 10124"/>
                  <a:gd name="connsiteY0" fmla="*/ 3862 h 10000"/>
                  <a:gd name="connsiteX1" fmla="*/ 2188 w 10124"/>
                  <a:gd name="connsiteY1" fmla="*/ 344 h 10000"/>
                  <a:gd name="connsiteX2" fmla="*/ 5550 w 10124"/>
                  <a:gd name="connsiteY2" fmla="*/ 426 h 10000"/>
                  <a:gd name="connsiteX3" fmla="*/ 8396 w 10124"/>
                  <a:gd name="connsiteY3" fmla="*/ 2919 h 10000"/>
                  <a:gd name="connsiteX4" fmla="*/ 10121 w 10124"/>
                  <a:gd name="connsiteY4" fmla="*/ 5225 h 10000"/>
                  <a:gd name="connsiteX5" fmla="*/ 8762 w 10124"/>
                  <a:gd name="connsiteY5" fmla="*/ 6905 h 10000"/>
                  <a:gd name="connsiteX6" fmla="*/ 5832 w 10124"/>
                  <a:gd name="connsiteY6" fmla="*/ 10000 h 10000"/>
                  <a:gd name="connsiteX7" fmla="*/ 124 w 10124"/>
                  <a:gd name="connsiteY7" fmla="*/ 3862 h 10000"/>
                  <a:gd name="connsiteX0" fmla="*/ 43 w 10045"/>
                  <a:gd name="connsiteY0" fmla="*/ 3862 h 6912"/>
                  <a:gd name="connsiteX1" fmla="*/ 2107 w 10045"/>
                  <a:gd name="connsiteY1" fmla="*/ 344 h 6912"/>
                  <a:gd name="connsiteX2" fmla="*/ 5469 w 10045"/>
                  <a:gd name="connsiteY2" fmla="*/ 426 h 6912"/>
                  <a:gd name="connsiteX3" fmla="*/ 8315 w 10045"/>
                  <a:gd name="connsiteY3" fmla="*/ 2919 h 6912"/>
                  <a:gd name="connsiteX4" fmla="*/ 10040 w 10045"/>
                  <a:gd name="connsiteY4" fmla="*/ 5225 h 6912"/>
                  <a:gd name="connsiteX5" fmla="*/ 8681 w 10045"/>
                  <a:gd name="connsiteY5" fmla="*/ 6905 h 6912"/>
                  <a:gd name="connsiteX6" fmla="*/ 3967 w 10045"/>
                  <a:gd name="connsiteY6" fmla="*/ 5885 h 6912"/>
                  <a:gd name="connsiteX7" fmla="*/ 43 w 10045"/>
                  <a:gd name="connsiteY7" fmla="*/ 3862 h 6912"/>
                  <a:gd name="connsiteX0" fmla="*/ 47 w 10004"/>
                  <a:gd name="connsiteY0" fmla="*/ 5106 h 9519"/>
                  <a:gd name="connsiteX1" fmla="*/ 2102 w 10004"/>
                  <a:gd name="connsiteY1" fmla="*/ 17 h 9519"/>
                  <a:gd name="connsiteX2" fmla="*/ 6651 w 10004"/>
                  <a:gd name="connsiteY2" fmla="*/ 3484 h 9519"/>
                  <a:gd name="connsiteX3" fmla="*/ 8282 w 10004"/>
                  <a:gd name="connsiteY3" fmla="*/ 3742 h 9519"/>
                  <a:gd name="connsiteX4" fmla="*/ 9999 w 10004"/>
                  <a:gd name="connsiteY4" fmla="*/ 7078 h 9519"/>
                  <a:gd name="connsiteX5" fmla="*/ 8646 w 10004"/>
                  <a:gd name="connsiteY5" fmla="*/ 9509 h 9519"/>
                  <a:gd name="connsiteX6" fmla="*/ 3953 w 10004"/>
                  <a:gd name="connsiteY6" fmla="*/ 8033 h 9519"/>
                  <a:gd name="connsiteX7" fmla="*/ 47 w 10004"/>
                  <a:gd name="connsiteY7" fmla="*/ 5106 h 9519"/>
                  <a:gd name="connsiteX0" fmla="*/ 43 w 9996"/>
                  <a:gd name="connsiteY0" fmla="*/ 6232 h 10868"/>
                  <a:gd name="connsiteX1" fmla="*/ 2097 w 9996"/>
                  <a:gd name="connsiteY1" fmla="*/ 886 h 10868"/>
                  <a:gd name="connsiteX2" fmla="*/ 5642 w 9996"/>
                  <a:gd name="connsiteY2" fmla="*/ 385 h 10868"/>
                  <a:gd name="connsiteX3" fmla="*/ 8275 w 9996"/>
                  <a:gd name="connsiteY3" fmla="*/ 4799 h 10868"/>
                  <a:gd name="connsiteX4" fmla="*/ 9991 w 9996"/>
                  <a:gd name="connsiteY4" fmla="*/ 8304 h 10868"/>
                  <a:gd name="connsiteX5" fmla="*/ 8639 w 9996"/>
                  <a:gd name="connsiteY5" fmla="*/ 10857 h 10868"/>
                  <a:gd name="connsiteX6" fmla="*/ 3947 w 9996"/>
                  <a:gd name="connsiteY6" fmla="*/ 9307 h 10868"/>
                  <a:gd name="connsiteX7" fmla="*/ 43 w 9996"/>
                  <a:gd name="connsiteY7" fmla="*/ 6232 h 10868"/>
                  <a:gd name="connsiteX0" fmla="*/ 43 w 10004"/>
                  <a:gd name="connsiteY0" fmla="*/ 5543 h 9809"/>
                  <a:gd name="connsiteX1" fmla="*/ 2098 w 10004"/>
                  <a:gd name="connsiteY1" fmla="*/ 624 h 9809"/>
                  <a:gd name="connsiteX2" fmla="*/ 5644 w 10004"/>
                  <a:gd name="connsiteY2" fmla="*/ 163 h 9809"/>
                  <a:gd name="connsiteX3" fmla="*/ 8163 w 10004"/>
                  <a:gd name="connsiteY3" fmla="*/ 1492 h 9809"/>
                  <a:gd name="connsiteX4" fmla="*/ 9995 w 10004"/>
                  <a:gd name="connsiteY4" fmla="*/ 7450 h 9809"/>
                  <a:gd name="connsiteX5" fmla="*/ 8642 w 10004"/>
                  <a:gd name="connsiteY5" fmla="*/ 9799 h 9809"/>
                  <a:gd name="connsiteX6" fmla="*/ 3949 w 10004"/>
                  <a:gd name="connsiteY6" fmla="*/ 8373 h 9809"/>
                  <a:gd name="connsiteX7" fmla="*/ 43 w 10004"/>
                  <a:gd name="connsiteY7" fmla="*/ 5543 h 9809"/>
                  <a:gd name="connsiteX0" fmla="*/ 43 w 8950"/>
                  <a:gd name="connsiteY0" fmla="*/ 5651 h 10081"/>
                  <a:gd name="connsiteX1" fmla="*/ 2097 w 8950"/>
                  <a:gd name="connsiteY1" fmla="*/ 636 h 10081"/>
                  <a:gd name="connsiteX2" fmla="*/ 5642 w 8950"/>
                  <a:gd name="connsiteY2" fmla="*/ 166 h 10081"/>
                  <a:gd name="connsiteX3" fmla="*/ 8160 w 8950"/>
                  <a:gd name="connsiteY3" fmla="*/ 1521 h 10081"/>
                  <a:gd name="connsiteX4" fmla="*/ 8473 w 8950"/>
                  <a:gd name="connsiteY4" fmla="*/ 5322 h 10081"/>
                  <a:gd name="connsiteX5" fmla="*/ 8639 w 8950"/>
                  <a:gd name="connsiteY5" fmla="*/ 9990 h 10081"/>
                  <a:gd name="connsiteX6" fmla="*/ 3947 w 8950"/>
                  <a:gd name="connsiteY6" fmla="*/ 8536 h 10081"/>
                  <a:gd name="connsiteX7" fmla="*/ 43 w 8950"/>
                  <a:gd name="connsiteY7" fmla="*/ 5651 h 10081"/>
                  <a:gd name="connsiteX0" fmla="*/ 48 w 9651"/>
                  <a:gd name="connsiteY0" fmla="*/ 5606 h 8648"/>
                  <a:gd name="connsiteX1" fmla="*/ 2343 w 9651"/>
                  <a:gd name="connsiteY1" fmla="*/ 631 h 8648"/>
                  <a:gd name="connsiteX2" fmla="*/ 6304 w 9651"/>
                  <a:gd name="connsiteY2" fmla="*/ 165 h 8648"/>
                  <a:gd name="connsiteX3" fmla="*/ 9117 w 9651"/>
                  <a:gd name="connsiteY3" fmla="*/ 1509 h 8648"/>
                  <a:gd name="connsiteX4" fmla="*/ 9467 w 9651"/>
                  <a:gd name="connsiteY4" fmla="*/ 5279 h 8648"/>
                  <a:gd name="connsiteX5" fmla="*/ 6997 w 9651"/>
                  <a:gd name="connsiteY5" fmla="*/ 8019 h 8648"/>
                  <a:gd name="connsiteX6" fmla="*/ 4410 w 9651"/>
                  <a:gd name="connsiteY6" fmla="*/ 8467 h 8648"/>
                  <a:gd name="connsiteX7" fmla="*/ 48 w 9651"/>
                  <a:gd name="connsiteY7" fmla="*/ 5606 h 8648"/>
                  <a:gd name="connsiteX0" fmla="*/ 41 w 9991"/>
                  <a:gd name="connsiteY0" fmla="*/ 6482 h 9316"/>
                  <a:gd name="connsiteX1" fmla="*/ 2419 w 9991"/>
                  <a:gd name="connsiteY1" fmla="*/ 730 h 9316"/>
                  <a:gd name="connsiteX2" fmla="*/ 6523 w 9991"/>
                  <a:gd name="connsiteY2" fmla="*/ 191 h 9316"/>
                  <a:gd name="connsiteX3" fmla="*/ 9438 w 9991"/>
                  <a:gd name="connsiteY3" fmla="*/ 1745 h 9316"/>
                  <a:gd name="connsiteX4" fmla="*/ 9800 w 9991"/>
                  <a:gd name="connsiteY4" fmla="*/ 6104 h 9316"/>
                  <a:gd name="connsiteX5" fmla="*/ 7241 w 9991"/>
                  <a:gd name="connsiteY5" fmla="*/ 9273 h 9316"/>
                  <a:gd name="connsiteX6" fmla="*/ 1411 w 9991"/>
                  <a:gd name="connsiteY6" fmla="*/ 7856 h 9316"/>
                  <a:gd name="connsiteX7" fmla="*/ 41 w 9991"/>
                  <a:gd name="connsiteY7" fmla="*/ 6482 h 9316"/>
                  <a:gd name="connsiteX0" fmla="*/ 19 w 10708"/>
                  <a:gd name="connsiteY0" fmla="*/ 7721 h 10038"/>
                  <a:gd name="connsiteX1" fmla="*/ 3129 w 10708"/>
                  <a:gd name="connsiteY1" fmla="*/ 825 h 10038"/>
                  <a:gd name="connsiteX2" fmla="*/ 7237 w 10708"/>
                  <a:gd name="connsiteY2" fmla="*/ 246 h 10038"/>
                  <a:gd name="connsiteX3" fmla="*/ 10155 w 10708"/>
                  <a:gd name="connsiteY3" fmla="*/ 1914 h 10038"/>
                  <a:gd name="connsiteX4" fmla="*/ 10517 w 10708"/>
                  <a:gd name="connsiteY4" fmla="*/ 6593 h 10038"/>
                  <a:gd name="connsiteX5" fmla="*/ 7956 w 10708"/>
                  <a:gd name="connsiteY5" fmla="*/ 9995 h 10038"/>
                  <a:gd name="connsiteX6" fmla="*/ 2120 w 10708"/>
                  <a:gd name="connsiteY6" fmla="*/ 8474 h 10038"/>
                  <a:gd name="connsiteX7" fmla="*/ 19 w 10708"/>
                  <a:gd name="connsiteY7" fmla="*/ 7721 h 10038"/>
                  <a:gd name="connsiteX0" fmla="*/ 359 w 11048"/>
                  <a:gd name="connsiteY0" fmla="*/ 7721 h 10038"/>
                  <a:gd name="connsiteX1" fmla="*/ 3469 w 11048"/>
                  <a:gd name="connsiteY1" fmla="*/ 825 h 10038"/>
                  <a:gd name="connsiteX2" fmla="*/ 7577 w 11048"/>
                  <a:gd name="connsiteY2" fmla="*/ 246 h 10038"/>
                  <a:gd name="connsiteX3" fmla="*/ 10495 w 11048"/>
                  <a:gd name="connsiteY3" fmla="*/ 1914 h 10038"/>
                  <a:gd name="connsiteX4" fmla="*/ 10857 w 11048"/>
                  <a:gd name="connsiteY4" fmla="*/ 6593 h 10038"/>
                  <a:gd name="connsiteX5" fmla="*/ 8296 w 11048"/>
                  <a:gd name="connsiteY5" fmla="*/ 9995 h 10038"/>
                  <a:gd name="connsiteX6" fmla="*/ 2460 w 11048"/>
                  <a:gd name="connsiteY6" fmla="*/ 8474 h 10038"/>
                  <a:gd name="connsiteX7" fmla="*/ 359 w 11048"/>
                  <a:gd name="connsiteY7" fmla="*/ 7721 h 10038"/>
                  <a:gd name="connsiteX0" fmla="*/ 359 w 11048"/>
                  <a:gd name="connsiteY0" fmla="*/ 8392 h 10075"/>
                  <a:gd name="connsiteX1" fmla="*/ 3469 w 11048"/>
                  <a:gd name="connsiteY1" fmla="*/ 864 h 10075"/>
                  <a:gd name="connsiteX2" fmla="*/ 7577 w 11048"/>
                  <a:gd name="connsiteY2" fmla="*/ 285 h 10075"/>
                  <a:gd name="connsiteX3" fmla="*/ 10495 w 11048"/>
                  <a:gd name="connsiteY3" fmla="*/ 1953 h 10075"/>
                  <a:gd name="connsiteX4" fmla="*/ 10857 w 11048"/>
                  <a:gd name="connsiteY4" fmla="*/ 6632 h 10075"/>
                  <a:gd name="connsiteX5" fmla="*/ 8296 w 11048"/>
                  <a:gd name="connsiteY5" fmla="*/ 10034 h 10075"/>
                  <a:gd name="connsiteX6" fmla="*/ 2460 w 11048"/>
                  <a:gd name="connsiteY6" fmla="*/ 8513 h 10075"/>
                  <a:gd name="connsiteX7" fmla="*/ 359 w 11048"/>
                  <a:gd name="connsiteY7" fmla="*/ 8392 h 10075"/>
                  <a:gd name="connsiteX0" fmla="*/ 371 w 11060"/>
                  <a:gd name="connsiteY0" fmla="*/ 8392 h 10075"/>
                  <a:gd name="connsiteX1" fmla="*/ 3481 w 11060"/>
                  <a:gd name="connsiteY1" fmla="*/ 864 h 10075"/>
                  <a:gd name="connsiteX2" fmla="*/ 7589 w 11060"/>
                  <a:gd name="connsiteY2" fmla="*/ 285 h 10075"/>
                  <a:gd name="connsiteX3" fmla="*/ 10507 w 11060"/>
                  <a:gd name="connsiteY3" fmla="*/ 1953 h 10075"/>
                  <a:gd name="connsiteX4" fmla="*/ 10869 w 11060"/>
                  <a:gd name="connsiteY4" fmla="*/ 6632 h 10075"/>
                  <a:gd name="connsiteX5" fmla="*/ 8308 w 11060"/>
                  <a:gd name="connsiteY5" fmla="*/ 10034 h 10075"/>
                  <a:gd name="connsiteX6" fmla="*/ 2472 w 11060"/>
                  <a:gd name="connsiteY6" fmla="*/ 8513 h 10075"/>
                  <a:gd name="connsiteX7" fmla="*/ 371 w 11060"/>
                  <a:gd name="connsiteY7" fmla="*/ 8392 h 10075"/>
                  <a:gd name="connsiteX0" fmla="*/ 54 w 10743"/>
                  <a:gd name="connsiteY0" fmla="*/ 9468 h 11151"/>
                  <a:gd name="connsiteX1" fmla="*/ 4027 w 10743"/>
                  <a:gd name="connsiteY1" fmla="*/ 495 h 11151"/>
                  <a:gd name="connsiteX2" fmla="*/ 7272 w 10743"/>
                  <a:gd name="connsiteY2" fmla="*/ 1361 h 11151"/>
                  <a:gd name="connsiteX3" fmla="*/ 10190 w 10743"/>
                  <a:gd name="connsiteY3" fmla="*/ 3029 h 11151"/>
                  <a:gd name="connsiteX4" fmla="*/ 10552 w 10743"/>
                  <a:gd name="connsiteY4" fmla="*/ 7708 h 11151"/>
                  <a:gd name="connsiteX5" fmla="*/ 7991 w 10743"/>
                  <a:gd name="connsiteY5" fmla="*/ 11110 h 11151"/>
                  <a:gd name="connsiteX6" fmla="*/ 2155 w 10743"/>
                  <a:gd name="connsiteY6" fmla="*/ 9589 h 11151"/>
                  <a:gd name="connsiteX7" fmla="*/ 54 w 10743"/>
                  <a:gd name="connsiteY7" fmla="*/ 9468 h 11151"/>
                  <a:gd name="connsiteX0" fmla="*/ 54 w 10743"/>
                  <a:gd name="connsiteY0" fmla="*/ 9506 h 11189"/>
                  <a:gd name="connsiteX1" fmla="*/ 4027 w 10743"/>
                  <a:gd name="connsiteY1" fmla="*/ 533 h 11189"/>
                  <a:gd name="connsiteX2" fmla="*/ 7272 w 10743"/>
                  <a:gd name="connsiteY2" fmla="*/ 1399 h 11189"/>
                  <a:gd name="connsiteX3" fmla="*/ 10190 w 10743"/>
                  <a:gd name="connsiteY3" fmla="*/ 3067 h 11189"/>
                  <a:gd name="connsiteX4" fmla="*/ 10552 w 10743"/>
                  <a:gd name="connsiteY4" fmla="*/ 7746 h 11189"/>
                  <a:gd name="connsiteX5" fmla="*/ 7991 w 10743"/>
                  <a:gd name="connsiteY5" fmla="*/ 11148 h 11189"/>
                  <a:gd name="connsiteX6" fmla="*/ 2155 w 10743"/>
                  <a:gd name="connsiteY6" fmla="*/ 9627 h 11189"/>
                  <a:gd name="connsiteX7" fmla="*/ 54 w 10743"/>
                  <a:gd name="connsiteY7" fmla="*/ 9506 h 11189"/>
                  <a:gd name="connsiteX0" fmla="*/ 40 w 11293"/>
                  <a:gd name="connsiteY0" fmla="*/ 9082 h 11127"/>
                  <a:gd name="connsiteX1" fmla="*/ 4577 w 11293"/>
                  <a:gd name="connsiteY1" fmla="*/ 470 h 11127"/>
                  <a:gd name="connsiteX2" fmla="*/ 7822 w 11293"/>
                  <a:gd name="connsiteY2" fmla="*/ 1336 h 11127"/>
                  <a:gd name="connsiteX3" fmla="*/ 10740 w 11293"/>
                  <a:gd name="connsiteY3" fmla="*/ 3004 h 11127"/>
                  <a:gd name="connsiteX4" fmla="*/ 11102 w 11293"/>
                  <a:gd name="connsiteY4" fmla="*/ 7683 h 11127"/>
                  <a:gd name="connsiteX5" fmla="*/ 8541 w 11293"/>
                  <a:gd name="connsiteY5" fmla="*/ 11085 h 11127"/>
                  <a:gd name="connsiteX6" fmla="*/ 2705 w 11293"/>
                  <a:gd name="connsiteY6" fmla="*/ 9564 h 11127"/>
                  <a:gd name="connsiteX7" fmla="*/ 40 w 11293"/>
                  <a:gd name="connsiteY7" fmla="*/ 9082 h 11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293" h="11127">
                    <a:moveTo>
                      <a:pt x="40" y="9082"/>
                    </a:moveTo>
                    <a:cubicBezTo>
                      <a:pt x="352" y="7566"/>
                      <a:pt x="3280" y="1761"/>
                      <a:pt x="4577" y="470"/>
                    </a:cubicBezTo>
                    <a:cubicBezTo>
                      <a:pt x="5874" y="-821"/>
                      <a:pt x="6795" y="914"/>
                      <a:pt x="7822" y="1336"/>
                    </a:cubicBezTo>
                    <a:cubicBezTo>
                      <a:pt x="8849" y="1758"/>
                      <a:pt x="10193" y="1947"/>
                      <a:pt x="10740" y="3004"/>
                    </a:cubicBezTo>
                    <a:cubicBezTo>
                      <a:pt x="11287" y="4061"/>
                      <a:pt x="11468" y="6337"/>
                      <a:pt x="11102" y="7683"/>
                    </a:cubicBezTo>
                    <a:cubicBezTo>
                      <a:pt x="10736" y="9030"/>
                      <a:pt x="9940" y="10771"/>
                      <a:pt x="8541" y="11085"/>
                    </a:cubicBezTo>
                    <a:cubicBezTo>
                      <a:pt x="7141" y="11398"/>
                      <a:pt x="4122" y="9898"/>
                      <a:pt x="2705" y="9564"/>
                    </a:cubicBezTo>
                    <a:cubicBezTo>
                      <a:pt x="1288" y="9230"/>
                      <a:pt x="-272" y="10598"/>
                      <a:pt x="40" y="9082"/>
                    </a:cubicBezTo>
                    <a:close/>
                  </a:path>
                </a:pathLst>
              </a:custGeom>
              <a:solidFill>
                <a:srgbClr val="66CC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grpSp>
            <p:nvGrpSpPr>
              <p:cNvPr id="320" name="Group 327"/>
              <p:cNvGrpSpPr>
                <a:grpSpLocks/>
              </p:cNvGrpSpPr>
              <p:nvPr/>
            </p:nvGrpSpPr>
            <p:grpSpPr bwMode="auto">
              <a:xfrm>
                <a:off x="7908175" y="5241780"/>
                <a:ext cx="536554" cy="263548"/>
                <a:chOff x="1871277" y="1576300"/>
                <a:chExt cx="1128371" cy="437861"/>
              </a:xfrm>
            </p:grpSpPr>
            <p:sp>
              <p:nvSpPr>
                <p:cNvPr id="324" name="Oval 323"/>
                <p:cNvSpPr/>
                <p:nvPr/>
              </p:nvSpPr>
              <p:spPr bwMode="auto">
                <a:xfrm flipV="1">
                  <a:off x="1874446" y="1692905"/>
                  <a:ext cx="1125202" cy="3212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1" i="0" u="none" strike="noStrike" kern="120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325" name="Rectangle 324"/>
                <p:cNvSpPr/>
                <p:nvPr/>
              </p:nvSpPr>
              <p:spPr bwMode="auto">
                <a:xfrm>
                  <a:off x="1871277" y="1740499"/>
                  <a:ext cx="1128371" cy="114225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08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326" name="Oval 325"/>
                <p:cNvSpPr/>
                <p:nvPr/>
              </p:nvSpPr>
              <p:spPr bwMode="auto">
                <a:xfrm flipV="1">
                  <a:off x="1871277" y="1576300"/>
                  <a:ext cx="1125200" cy="32125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1" i="0" u="none" strike="noStrike" kern="120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327" name="Freeform 326"/>
                <p:cNvSpPr/>
                <p:nvPr/>
              </p:nvSpPr>
              <p:spPr bwMode="auto">
                <a:xfrm>
                  <a:off x="2159708" y="1673868"/>
                  <a:ext cx="548339" cy="159438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328" name="Freeform 327"/>
                <p:cNvSpPr/>
                <p:nvPr/>
              </p:nvSpPr>
              <p:spPr bwMode="auto">
                <a:xfrm>
                  <a:off x="2102655" y="1633412"/>
                  <a:ext cx="662444" cy="111846"/>
                </a:xfrm>
                <a:custGeom>
                  <a:avLst/>
                  <a:gdLst>
                    <a:gd name="connsiteX0" fmla="*/ 0 w 3645229"/>
                    <a:gd name="connsiteY0" fmla="*/ 214441 h 923747"/>
                    <a:gd name="connsiteX1" fmla="*/ 659770 w 3645229"/>
                    <a:gd name="connsiteY1" fmla="*/ 16495 h 923747"/>
                    <a:gd name="connsiteX2" fmla="*/ 1814367 w 3645229"/>
                    <a:gd name="connsiteY2" fmla="*/ 511360 h 923747"/>
                    <a:gd name="connsiteX3" fmla="*/ 2968965 w 3645229"/>
                    <a:gd name="connsiteY3" fmla="*/ 0 h 923747"/>
                    <a:gd name="connsiteX4" fmla="*/ 3645229 w 3645229"/>
                    <a:gd name="connsiteY4" fmla="*/ 197946 h 923747"/>
                    <a:gd name="connsiteX5" fmla="*/ 3199884 w 3645229"/>
                    <a:gd name="connsiteY5" fmla="*/ 461874 h 923747"/>
                    <a:gd name="connsiteX6" fmla="*/ 2985459 w 3645229"/>
                    <a:gd name="connsiteY6" fmla="*/ 379396 h 923747"/>
                    <a:gd name="connsiteX7" fmla="*/ 1830861 w 3645229"/>
                    <a:gd name="connsiteY7" fmla="*/ 923747 h 923747"/>
                    <a:gd name="connsiteX8" fmla="*/ 676264 w 3645229"/>
                    <a:gd name="connsiteY8" fmla="*/ 412387 h 923747"/>
                    <a:gd name="connsiteX9" fmla="*/ 527816 w 3645229"/>
                    <a:gd name="connsiteY9" fmla="*/ 478369 h 923747"/>
                    <a:gd name="connsiteX10" fmla="*/ 0 w 3645229"/>
                    <a:gd name="connsiteY10" fmla="*/ 21444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78369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90067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09765 w 3640627"/>
                    <a:gd name="connsiteY2" fmla="*/ 511360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3008465 w 3640627"/>
                    <a:gd name="connsiteY6" fmla="*/ 402404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723451"/>
                    <a:gd name="connsiteY0" fmla="*/ 242051 h 946755"/>
                    <a:gd name="connsiteX1" fmla="*/ 655168 w 3723451"/>
                    <a:gd name="connsiteY1" fmla="*/ 16495 h 946755"/>
                    <a:gd name="connsiteX2" fmla="*/ 1855778 w 3723451"/>
                    <a:gd name="connsiteY2" fmla="*/ 534367 h 946755"/>
                    <a:gd name="connsiteX3" fmla="*/ 2964363 w 3723451"/>
                    <a:gd name="connsiteY3" fmla="*/ 0 h 946755"/>
                    <a:gd name="connsiteX4" fmla="*/ 3723451 w 3723451"/>
                    <a:gd name="connsiteY4" fmla="*/ 220954 h 946755"/>
                    <a:gd name="connsiteX5" fmla="*/ 3195282 w 3723451"/>
                    <a:gd name="connsiteY5" fmla="*/ 461874 h 946755"/>
                    <a:gd name="connsiteX6" fmla="*/ 3008465 w 3723451"/>
                    <a:gd name="connsiteY6" fmla="*/ 402404 h 946755"/>
                    <a:gd name="connsiteX7" fmla="*/ 1876873 w 3723451"/>
                    <a:gd name="connsiteY7" fmla="*/ 946755 h 946755"/>
                    <a:gd name="connsiteX8" fmla="*/ 690067 w 3723451"/>
                    <a:gd name="connsiteY8" fmla="*/ 412387 h 946755"/>
                    <a:gd name="connsiteX9" fmla="*/ 523214 w 3723451"/>
                    <a:gd name="connsiteY9" fmla="*/ 482971 h 946755"/>
                    <a:gd name="connsiteX10" fmla="*/ 0 w 3723451"/>
                    <a:gd name="connsiteY10" fmla="*/ 242051 h 946755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08465 w 3723451"/>
                    <a:gd name="connsiteY6" fmla="*/ 388599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711613 w 3723451"/>
                    <a:gd name="connsiteY8" fmla="*/ 413055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329" name="Freeform 328"/>
                <p:cNvSpPr/>
                <p:nvPr/>
              </p:nvSpPr>
              <p:spPr bwMode="auto">
                <a:xfrm>
                  <a:off x="2536889" y="1728599"/>
                  <a:ext cx="244057" cy="97568"/>
                </a:xfrm>
                <a:custGeom>
                  <a:avLst/>
                  <a:gdLst>
                    <a:gd name="connsiteX0" fmla="*/ 55216 w 1421812"/>
                    <a:gd name="connsiteY0" fmla="*/ 0 h 800665"/>
                    <a:gd name="connsiteX1" fmla="*/ 1421812 w 1421812"/>
                    <a:gd name="connsiteY1" fmla="*/ 625807 h 800665"/>
                    <a:gd name="connsiteX2" fmla="*/ 947874 w 1421812"/>
                    <a:gd name="connsiteY2" fmla="*/ 800665 h 800665"/>
                    <a:gd name="connsiteX3" fmla="*/ 50614 w 1421812"/>
                    <a:gd name="connsiteY3" fmla="*/ 404934 h 800665"/>
                    <a:gd name="connsiteX4" fmla="*/ 0 w 1421812"/>
                    <a:gd name="connsiteY4" fmla="*/ 404934 h 800665"/>
                    <a:gd name="connsiteX5" fmla="*/ 55216 w 1421812"/>
                    <a:gd name="connsiteY5" fmla="*/ 0 h 800665"/>
                    <a:gd name="connsiteX0" fmla="*/ 4602 w 1371198"/>
                    <a:gd name="connsiteY0" fmla="*/ 0 h 800665"/>
                    <a:gd name="connsiteX1" fmla="*/ 1371198 w 1371198"/>
                    <a:gd name="connsiteY1" fmla="*/ 625807 h 800665"/>
                    <a:gd name="connsiteX2" fmla="*/ 897260 w 1371198"/>
                    <a:gd name="connsiteY2" fmla="*/ 800665 h 800665"/>
                    <a:gd name="connsiteX3" fmla="*/ 0 w 1371198"/>
                    <a:gd name="connsiteY3" fmla="*/ 404934 h 800665"/>
                    <a:gd name="connsiteX4" fmla="*/ 4602 w 1371198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9868"/>
                    <a:gd name="connsiteX1" fmla="*/ 1366596 w 1366596"/>
                    <a:gd name="connsiteY1" fmla="*/ 625807 h 809868"/>
                    <a:gd name="connsiteX2" fmla="*/ 865050 w 1366596"/>
                    <a:gd name="connsiteY2" fmla="*/ 809868 h 809868"/>
                    <a:gd name="connsiteX3" fmla="*/ 4601 w 1366596"/>
                    <a:gd name="connsiteY3" fmla="*/ 427942 h 809868"/>
                    <a:gd name="connsiteX4" fmla="*/ 0 w 1366596"/>
                    <a:gd name="connsiteY4" fmla="*/ 0 h 809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330" name="Freeform 329"/>
                <p:cNvSpPr/>
                <p:nvPr/>
              </p:nvSpPr>
              <p:spPr bwMode="auto">
                <a:xfrm>
                  <a:off x="2089977" y="1730980"/>
                  <a:ext cx="240888" cy="95187"/>
                </a:xfrm>
                <a:custGeom>
                  <a:avLst/>
                  <a:gdLst>
                    <a:gd name="connsiteX0" fmla="*/ 1329786 w 1348191"/>
                    <a:gd name="connsiteY0" fmla="*/ 0 h 809869"/>
                    <a:gd name="connsiteX1" fmla="*/ 1348191 w 1348191"/>
                    <a:gd name="connsiteY1" fmla="*/ 400333 h 809869"/>
                    <a:gd name="connsiteX2" fmla="*/ 487742 w 1348191"/>
                    <a:gd name="connsiteY2" fmla="*/ 809869 h 809869"/>
                    <a:gd name="connsiteX3" fmla="*/ 0 w 1348191"/>
                    <a:gd name="connsiteY3" fmla="*/ 630409 h 809869"/>
                    <a:gd name="connsiteX4" fmla="*/ 1329786 w 1348191"/>
                    <a:gd name="connsiteY4" fmla="*/ 0 h 809869"/>
                    <a:gd name="connsiteX0" fmla="*/ 1329786 w 1348191"/>
                    <a:gd name="connsiteY0" fmla="*/ 0 h 791462"/>
                    <a:gd name="connsiteX1" fmla="*/ 1348191 w 1348191"/>
                    <a:gd name="connsiteY1" fmla="*/ 381926 h 791462"/>
                    <a:gd name="connsiteX2" fmla="*/ 487742 w 1348191"/>
                    <a:gd name="connsiteY2" fmla="*/ 791462 h 791462"/>
                    <a:gd name="connsiteX3" fmla="*/ 0 w 1348191"/>
                    <a:gd name="connsiteY3" fmla="*/ 612002 h 791462"/>
                    <a:gd name="connsiteX4" fmla="*/ 1329786 w 1348191"/>
                    <a:gd name="connsiteY4" fmla="*/ 0 h 791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/>
                    <a:ea typeface="ＭＳ Ｐゴシック"/>
                    <a:cs typeface="+mn-cs"/>
                  </a:endParaRPr>
                </a:p>
              </p:txBody>
            </p:sp>
            <p:cxnSp>
              <p:nvCxnSpPr>
                <p:cNvPr id="331" name="Straight Connector 330"/>
                <p:cNvCxnSpPr>
                  <a:endCxn id="326" idx="2"/>
                </p:cNvCxnSpPr>
                <p:nvPr/>
              </p:nvCxnSpPr>
              <p:spPr bwMode="auto">
                <a:xfrm flipH="1" flipV="1">
                  <a:off x="1871277" y="1735739"/>
                  <a:ext cx="3169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2" name="Straight Connector 331"/>
                <p:cNvCxnSpPr/>
                <p:nvPr/>
              </p:nvCxnSpPr>
              <p:spPr bwMode="auto">
                <a:xfrm flipH="1" flipV="1">
                  <a:off x="2996477" y="1733359"/>
                  <a:ext cx="3171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1" name="Group 320"/>
              <p:cNvGrpSpPr/>
              <p:nvPr/>
            </p:nvGrpSpPr>
            <p:grpSpPr>
              <a:xfrm>
                <a:off x="7876581" y="5223365"/>
                <a:ext cx="466894" cy="369332"/>
                <a:chOff x="599495" y="1708643"/>
                <a:chExt cx="491778" cy="409344"/>
              </a:xfrm>
            </p:grpSpPr>
            <p:sp>
              <p:nvSpPr>
                <p:cNvPr id="322" name="Oval 321"/>
                <p:cNvSpPr/>
                <p:nvPr/>
              </p:nvSpPr>
              <p:spPr bwMode="auto">
                <a:xfrm>
                  <a:off x="725417" y="1787240"/>
                  <a:ext cx="356365" cy="231962"/>
                </a:xfrm>
                <a:prstGeom prst="ellipse">
                  <a:avLst/>
                </a:prstGeom>
                <a:solidFill>
                  <a:schemeClr val="bg1">
                    <a:alpha val="76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Black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323" name="TextBox 322"/>
                <p:cNvSpPr txBox="1"/>
                <p:nvPr/>
              </p:nvSpPr>
              <p:spPr>
                <a:xfrm>
                  <a:off x="599495" y="1708643"/>
                  <a:ext cx="491778" cy="4093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ourier New" panose="02070309020205020404" pitchFamily="49" charset="0"/>
                      <a:ea typeface="ＭＳ Ｐゴシック" panose="020B0600070205080204" pitchFamily="34" charset="-128"/>
                      <a:cs typeface="+mn-cs"/>
                    </a:rPr>
                    <a:t>  X</a:t>
                  </a:r>
                </a:p>
              </p:txBody>
            </p:sp>
          </p:grpSp>
        </p:grpSp>
        <p:cxnSp>
          <p:nvCxnSpPr>
            <p:cNvPr id="318" name="Straight Connector 317"/>
            <p:cNvCxnSpPr/>
            <p:nvPr/>
          </p:nvCxnSpPr>
          <p:spPr bwMode="auto">
            <a:xfrm flipH="1">
              <a:off x="7133690" y="5764030"/>
              <a:ext cx="870024" cy="999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33" name="Group 332"/>
          <p:cNvGrpSpPr/>
          <p:nvPr/>
        </p:nvGrpSpPr>
        <p:grpSpPr>
          <a:xfrm>
            <a:off x="5713444" y="2600984"/>
            <a:ext cx="872159" cy="788717"/>
            <a:chOff x="5713444" y="2379268"/>
            <a:chExt cx="872159" cy="788717"/>
          </a:xfrm>
        </p:grpSpPr>
        <p:sp>
          <p:nvSpPr>
            <p:cNvPr id="334" name="AutoShape 118"/>
            <p:cNvSpPr>
              <a:spLocks noChangeArrowheads="1"/>
            </p:cNvSpPr>
            <p:nvPr/>
          </p:nvSpPr>
          <p:spPr bwMode="auto">
            <a:xfrm rot="17597965">
              <a:off x="5467382" y="2625330"/>
              <a:ext cx="768350" cy="276226"/>
            </a:xfrm>
            <a:prstGeom prst="leftArrow">
              <a:avLst>
                <a:gd name="adj1" fmla="val 50000"/>
                <a:gd name="adj2" fmla="val 69540"/>
              </a:avLst>
            </a:prstGeom>
            <a:gradFill rotWithShape="1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35" name="Text Box 119"/>
            <p:cNvSpPr txBox="1">
              <a:spLocks noChangeArrowheads="1"/>
            </p:cNvSpPr>
            <p:nvPr/>
          </p:nvSpPr>
          <p:spPr bwMode="auto">
            <a:xfrm>
              <a:off x="5848435" y="2887139"/>
              <a:ext cx="737168" cy="280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AS3,X </a:t>
              </a:r>
            </a:p>
          </p:txBody>
        </p:sp>
      </p:grpSp>
      <p:grpSp>
        <p:nvGrpSpPr>
          <p:cNvPr id="336" name="Group 335"/>
          <p:cNvGrpSpPr/>
          <p:nvPr/>
        </p:nvGrpSpPr>
        <p:grpSpPr>
          <a:xfrm>
            <a:off x="2240503" y="2660320"/>
            <a:ext cx="1126397" cy="993049"/>
            <a:chOff x="2240503" y="2438604"/>
            <a:chExt cx="1126397" cy="993049"/>
          </a:xfrm>
        </p:grpSpPr>
        <p:sp>
          <p:nvSpPr>
            <p:cNvPr id="337" name="Text Box 119"/>
            <p:cNvSpPr txBox="1">
              <a:spLocks noChangeArrowheads="1"/>
            </p:cNvSpPr>
            <p:nvPr/>
          </p:nvSpPr>
          <p:spPr bwMode="auto">
            <a:xfrm>
              <a:off x="2240503" y="3150807"/>
              <a:ext cx="1126397" cy="280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AS1,AS3,X </a:t>
              </a:r>
            </a:p>
          </p:txBody>
        </p:sp>
        <p:sp>
          <p:nvSpPr>
            <p:cNvPr id="338" name="AutoShape 118"/>
            <p:cNvSpPr>
              <a:spLocks noChangeArrowheads="1"/>
            </p:cNvSpPr>
            <p:nvPr/>
          </p:nvSpPr>
          <p:spPr bwMode="auto">
            <a:xfrm rot="14228333">
              <a:off x="2734864" y="2684666"/>
              <a:ext cx="768350" cy="276225"/>
            </a:xfrm>
            <a:prstGeom prst="leftArrow">
              <a:avLst>
                <a:gd name="adj1" fmla="val 50000"/>
                <a:gd name="adj2" fmla="val 69540"/>
              </a:avLst>
            </a:prstGeom>
            <a:gradFill rotWithShape="1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cxnSp>
        <p:nvCxnSpPr>
          <p:cNvPr id="340" name="Straight Arrow Connector 339"/>
          <p:cNvCxnSpPr/>
          <p:nvPr/>
        </p:nvCxnSpPr>
        <p:spPr bwMode="auto">
          <a:xfrm flipH="1">
            <a:off x="4912930" y="3654209"/>
            <a:ext cx="357050" cy="288595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CC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2" name="Straight Arrow Connector 341"/>
          <p:cNvCxnSpPr/>
          <p:nvPr/>
        </p:nvCxnSpPr>
        <p:spPr bwMode="auto">
          <a:xfrm>
            <a:off x="3885547" y="3671141"/>
            <a:ext cx="413648" cy="29691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CC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3" name="Straight Connector 342"/>
          <p:cNvCxnSpPr>
            <a:stCxn id="262" idx="1"/>
          </p:cNvCxnSpPr>
          <p:nvPr/>
        </p:nvCxnSpPr>
        <p:spPr bwMode="auto">
          <a:xfrm flipH="1">
            <a:off x="3046901" y="2381069"/>
            <a:ext cx="2716814" cy="14391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54" name="TextBox 353"/>
          <p:cNvSpPr txBox="1"/>
          <p:nvPr/>
        </p:nvSpPr>
        <p:spPr>
          <a:xfrm>
            <a:off x="6713852" y="3668010"/>
            <a:ext cx="18609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75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OSPF link weights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72921" y="3471742"/>
            <a:ext cx="5277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201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60606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7" name="TextBox 356"/>
          <p:cNvSpPr txBox="1"/>
          <p:nvPr/>
        </p:nvSpPr>
        <p:spPr>
          <a:xfrm>
            <a:off x="4531886" y="3127836"/>
            <a:ext cx="5277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152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60606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" name="TextBox 357"/>
          <p:cNvSpPr txBox="1"/>
          <p:nvPr/>
        </p:nvSpPr>
        <p:spPr>
          <a:xfrm>
            <a:off x="5012749" y="2966393"/>
            <a:ext cx="5144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112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60606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9" name="TextBox 358"/>
          <p:cNvSpPr txBox="1"/>
          <p:nvPr/>
        </p:nvSpPr>
        <p:spPr>
          <a:xfrm>
            <a:off x="4662388" y="3433508"/>
            <a:ext cx="5277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263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60606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2741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lide Number Placeholder 4">
            <a:extLst>
              <a:ext uri="{FF2B5EF4-FFF2-40B4-BE49-F238E27FC236}">
                <a16:creationId xmlns:a16="http://schemas.microsoft.com/office/drawing/2014/main" id="{72660282-F775-274F-BCB9-5C304219F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7795E7-C4DB-E14A-B58B-F02349CB543D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94594" name="Rectangle 2">
            <a:extLst>
              <a:ext uri="{FF2B5EF4-FFF2-40B4-BE49-F238E27FC236}">
                <a16:creationId xmlns:a16="http://schemas.microsoft.com/office/drawing/2014/main" id="{BB510825-3D45-C645-89FB-1EB49FE856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7772400" cy="685800"/>
          </a:xfrm>
        </p:spPr>
        <p:txBody>
          <a:bodyPr lIns="92075" tIns="46038" rIns="92075" bIns="46038"/>
          <a:lstStyle/>
          <a:p>
            <a:pPr eaLnBrk="1" hangingPunct="1"/>
            <a:r>
              <a:rPr lang="en-US" altLang="zh-CN" b="0">
                <a:ea typeface="宋体" panose="02010600030101010101" pitchFamily="2" charset="-122"/>
              </a:rPr>
              <a:t>Back to Frank …</a:t>
            </a:r>
            <a:endParaRPr lang="en-US" altLang="zh-CN">
              <a:ea typeface="宋体" panose="02010600030101010101" pitchFamily="2" charset="-122"/>
            </a:endParaRPr>
          </a:p>
        </p:txBody>
      </p:sp>
      <p:grpSp>
        <p:nvGrpSpPr>
          <p:cNvPr id="62467" name="Group 4">
            <a:extLst>
              <a:ext uri="{FF2B5EF4-FFF2-40B4-BE49-F238E27FC236}">
                <a16:creationId xmlns:a16="http://schemas.microsoft.com/office/drawing/2014/main" id="{7AEF1A70-71C2-FC4D-B2DE-61DC63D515F3}"/>
              </a:ext>
            </a:extLst>
          </p:cNvPr>
          <p:cNvGrpSpPr>
            <a:grpSpLocks/>
          </p:cNvGrpSpPr>
          <p:nvPr/>
        </p:nvGrpSpPr>
        <p:grpSpPr bwMode="auto">
          <a:xfrm>
            <a:off x="2667000" y="1676400"/>
            <a:ext cx="5181600" cy="984250"/>
            <a:chOff x="244" y="2596"/>
            <a:chExt cx="4120" cy="1144"/>
          </a:xfrm>
        </p:grpSpPr>
        <p:grpSp>
          <p:nvGrpSpPr>
            <p:cNvPr id="62596" name="Group 5">
              <a:extLst>
                <a:ext uri="{FF2B5EF4-FFF2-40B4-BE49-F238E27FC236}">
                  <a16:creationId xmlns:a16="http://schemas.microsoft.com/office/drawing/2014/main" id="{1E0EFD35-4AF2-5D4B-883C-1668F4E533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1" y="2596"/>
              <a:ext cx="4033" cy="1144"/>
              <a:chOff x="331" y="2596"/>
              <a:chExt cx="4033" cy="1144"/>
            </a:xfrm>
          </p:grpSpPr>
          <p:sp>
            <p:nvSpPr>
              <p:cNvPr id="494598" name="Oval 6">
                <a:extLst>
                  <a:ext uri="{FF2B5EF4-FFF2-40B4-BE49-F238E27FC236}">
                    <a16:creationId xmlns:a16="http://schemas.microsoft.com/office/drawing/2014/main" id="{CE0A55AC-432B-6E49-BAAE-9AEFCA0362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" y="2697"/>
                <a:ext cx="3460" cy="873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94599" name="Oval 7">
                <a:extLst>
                  <a:ext uri="{FF2B5EF4-FFF2-40B4-BE49-F238E27FC236}">
                    <a16:creationId xmlns:a16="http://schemas.microsoft.com/office/drawing/2014/main" id="{50D9E8B0-9CF7-AC40-9655-B96FEF2D51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1" y="2697"/>
                <a:ext cx="804" cy="12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94600" name="Oval 8">
                <a:extLst>
                  <a:ext uri="{FF2B5EF4-FFF2-40B4-BE49-F238E27FC236}">
                    <a16:creationId xmlns:a16="http://schemas.microsoft.com/office/drawing/2014/main" id="{5040C73A-00F0-3745-8BC6-B82E8D10DE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72" y="2664"/>
                <a:ext cx="1147" cy="229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94601" name="Oval 9">
                <a:extLst>
                  <a:ext uri="{FF2B5EF4-FFF2-40B4-BE49-F238E27FC236}">
                    <a16:creationId xmlns:a16="http://schemas.microsoft.com/office/drawing/2014/main" id="{3906A2DC-4D54-DE4E-9A12-0D2E7DD38D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33" y="2596"/>
                <a:ext cx="1377" cy="46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94602" name="Oval 10">
                <a:extLst>
                  <a:ext uri="{FF2B5EF4-FFF2-40B4-BE49-F238E27FC236}">
                    <a16:creationId xmlns:a16="http://schemas.microsoft.com/office/drawing/2014/main" id="{0C4DF3FA-E0CD-BD46-897D-6428F6372B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" y="2799"/>
                <a:ext cx="2533" cy="264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94603" name="Oval 11">
                <a:extLst>
                  <a:ext uri="{FF2B5EF4-FFF2-40B4-BE49-F238E27FC236}">
                    <a16:creationId xmlns:a16="http://schemas.microsoft.com/office/drawing/2014/main" id="{7F583E66-569F-FB40-8E7B-6F5BF11510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2" y="3207"/>
                <a:ext cx="1376" cy="533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94604" name="Oval 12">
                <a:extLst>
                  <a:ext uri="{FF2B5EF4-FFF2-40B4-BE49-F238E27FC236}">
                    <a16:creationId xmlns:a16="http://schemas.microsoft.com/office/drawing/2014/main" id="{3342B5F9-C9AB-EE46-8F16-62E867C55F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1" y="2832"/>
                <a:ext cx="1033" cy="29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94605" name="Oval 13">
                <a:extLst>
                  <a:ext uri="{FF2B5EF4-FFF2-40B4-BE49-F238E27FC236}">
                    <a16:creationId xmlns:a16="http://schemas.microsoft.com/office/drawing/2014/main" id="{11A6082A-C4BF-5A49-9C09-8FA853326C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2" y="2969"/>
                <a:ext cx="685" cy="53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94606" name="Oval 14">
                <a:extLst>
                  <a:ext uri="{FF2B5EF4-FFF2-40B4-BE49-F238E27FC236}">
                    <a16:creationId xmlns:a16="http://schemas.microsoft.com/office/drawing/2014/main" id="{A9B7E617-1E7A-0546-A200-CB4B4811EC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8" y="3240"/>
                <a:ext cx="688" cy="19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94607" name="Oval 15">
                <a:extLst>
                  <a:ext uri="{FF2B5EF4-FFF2-40B4-BE49-F238E27FC236}">
                    <a16:creationId xmlns:a16="http://schemas.microsoft.com/office/drawing/2014/main" id="{727C4A4E-36CA-E449-9E74-865CE1828E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0" y="3375"/>
                <a:ext cx="685" cy="19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94608" name="Oval 16">
                <a:extLst>
                  <a:ext uri="{FF2B5EF4-FFF2-40B4-BE49-F238E27FC236}">
                    <a16:creationId xmlns:a16="http://schemas.microsoft.com/office/drawing/2014/main" id="{B01D5E55-6307-2841-B87A-CFE6AFC104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6" y="3375"/>
                <a:ext cx="1033" cy="19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  <p:grpSp>
          <p:nvGrpSpPr>
            <p:cNvPr id="62597" name="Group 17">
              <a:extLst>
                <a:ext uri="{FF2B5EF4-FFF2-40B4-BE49-F238E27FC236}">
                  <a16:creationId xmlns:a16="http://schemas.microsoft.com/office/drawing/2014/main" id="{63FE7B20-50F6-2A4C-8359-B6A44A27243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4" y="2596"/>
              <a:ext cx="4033" cy="1144"/>
              <a:chOff x="244" y="2596"/>
              <a:chExt cx="4033" cy="1144"/>
            </a:xfrm>
          </p:grpSpPr>
          <p:sp>
            <p:nvSpPr>
              <p:cNvPr id="494610" name="Oval 18">
                <a:extLst>
                  <a:ext uri="{FF2B5EF4-FFF2-40B4-BE49-F238E27FC236}">
                    <a16:creationId xmlns:a16="http://schemas.microsoft.com/office/drawing/2014/main" id="{E8F7177A-0DD3-4A4A-B688-60693B1171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9" y="2697"/>
                <a:ext cx="3457" cy="873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94611" name="Oval 19">
                <a:extLst>
                  <a:ext uri="{FF2B5EF4-FFF2-40B4-BE49-F238E27FC236}">
                    <a16:creationId xmlns:a16="http://schemas.microsoft.com/office/drawing/2014/main" id="{25E605B5-B2BB-F549-92A7-CEA09270DD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3" y="2697"/>
                <a:ext cx="803" cy="127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94612" name="Oval 20">
                <a:extLst>
                  <a:ext uri="{FF2B5EF4-FFF2-40B4-BE49-F238E27FC236}">
                    <a16:creationId xmlns:a16="http://schemas.microsoft.com/office/drawing/2014/main" id="{AD1A7C61-01A5-714F-BA9E-6CDF4A39E3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2" y="2664"/>
                <a:ext cx="1150" cy="229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94613" name="Oval 21">
                <a:extLst>
                  <a:ext uri="{FF2B5EF4-FFF2-40B4-BE49-F238E27FC236}">
                    <a16:creationId xmlns:a16="http://schemas.microsoft.com/office/drawing/2014/main" id="{FB2EC03F-5AED-7443-AD4E-AFCFCA5C48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44" y="2596"/>
                <a:ext cx="1378" cy="467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94614" name="Oval 22">
                <a:extLst>
                  <a:ext uri="{FF2B5EF4-FFF2-40B4-BE49-F238E27FC236}">
                    <a16:creationId xmlns:a16="http://schemas.microsoft.com/office/drawing/2014/main" id="{0BE9C023-5172-3646-8373-89128B73A9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" y="2799"/>
                <a:ext cx="2531" cy="264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94615" name="Oval 23">
                <a:extLst>
                  <a:ext uri="{FF2B5EF4-FFF2-40B4-BE49-F238E27FC236}">
                    <a16:creationId xmlns:a16="http://schemas.microsoft.com/office/drawing/2014/main" id="{2BE71421-3FB7-EE4C-85B2-06D34770D1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14" y="3207"/>
                <a:ext cx="1378" cy="533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94616" name="Oval 24">
                <a:extLst>
                  <a:ext uri="{FF2B5EF4-FFF2-40B4-BE49-F238E27FC236}">
                    <a16:creationId xmlns:a16="http://schemas.microsoft.com/office/drawing/2014/main" id="{22EBEC7F-B09F-EB4C-B139-8F36BE6F85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44" y="2832"/>
                <a:ext cx="1033" cy="297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94617" name="Oval 25">
                <a:extLst>
                  <a:ext uri="{FF2B5EF4-FFF2-40B4-BE49-F238E27FC236}">
                    <a16:creationId xmlns:a16="http://schemas.microsoft.com/office/drawing/2014/main" id="{B8B6739F-5D69-DA47-8830-39611CC3FD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2" y="2969"/>
                <a:ext cx="688" cy="535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94618" name="Oval 26">
                <a:extLst>
                  <a:ext uri="{FF2B5EF4-FFF2-40B4-BE49-F238E27FC236}">
                    <a16:creationId xmlns:a16="http://schemas.microsoft.com/office/drawing/2014/main" id="{D4BD25F7-8AAC-494C-BBEF-FA72631C09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1" y="3240"/>
                <a:ext cx="685" cy="19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94619" name="Oval 27">
                <a:extLst>
                  <a:ext uri="{FF2B5EF4-FFF2-40B4-BE49-F238E27FC236}">
                    <a16:creationId xmlns:a16="http://schemas.microsoft.com/office/drawing/2014/main" id="{318B1D84-1BFB-AA43-A82F-C447ECE01E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4" y="3375"/>
                <a:ext cx="682" cy="19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94620" name="Oval 28">
                <a:extLst>
                  <a:ext uri="{FF2B5EF4-FFF2-40B4-BE49-F238E27FC236}">
                    <a16:creationId xmlns:a16="http://schemas.microsoft.com/office/drawing/2014/main" id="{9CADF3CE-D469-6345-B84C-F44F386307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0" y="3375"/>
                <a:ext cx="1027" cy="19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</p:grpSp>
      <p:grpSp>
        <p:nvGrpSpPr>
          <p:cNvPr id="62468" name="Group 29">
            <a:extLst>
              <a:ext uri="{FF2B5EF4-FFF2-40B4-BE49-F238E27FC236}">
                <a16:creationId xmlns:a16="http://schemas.microsoft.com/office/drawing/2014/main" id="{9C0F0374-BF21-844B-AC23-DF3BCAF0366B}"/>
              </a:ext>
            </a:extLst>
          </p:cNvPr>
          <p:cNvGrpSpPr>
            <a:grpSpLocks/>
          </p:cNvGrpSpPr>
          <p:nvPr/>
        </p:nvGrpSpPr>
        <p:grpSpPr bwMode="auto">
          <a:xfrm>
            <a:off x="4800600" y="3200400"/>
            <a:ext cx="2590800" cy="984250"/>
            <a:chOff x="244" y="2596"/>
            <a:chExt cx="4120" cy="1144"/>
          </a:xfrm>
        </p:grpSpPr>
        <p:grpSp>
          <p:nvGrpSpPr>
            <p:cNvPr id="62572" name="Group 30">
              <a:extLst>
                <a:ext uri="{FF2B5EF4-FFF2-40B4-BE49-F238E27FC236}">
                  <a16:creationId xmlns:a16="http://schemas.microsoft.com/office/drawing/2014/main" id="{8B391BB8-5E43-E84B-A2CA-E81D95C6583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1" y="2596"/>
              <a:ext cx="4033" cy="1144"/>
              <a:chOff x="331" y="2596"/>
              <a:chExt cx="4033" cy="1144"/>
            </a:xfrm>
          </p:grpSpPr>
          <p:sp>
            <p:nvSpPr>
              <p:cNvPr id="494623" name="Oval 31">
                <a:extLst>
                  <a:ext uri="{FF2B5EF4-FFF2-40B4-BE49-F238E27FC236}">
                    <a16:creationId xmlns:a16="http://schemas.microsoft.com/office/drawing/2014/main" id="{91840C45-4EE0-FE41-856D-D05319E758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3" y="2697"/>
                <a:ext cx="3461" cy="873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94624" name="Oval 32">
                <a:extLst>
                  <a:ext uri="{FF2B5EF4-FFF2-40B4-BE49-F238E27FC236}">
                    <a16:creationId xmlns:a16="http://schemas.microsoft.com/office/drawing/2014/main" id="{84BEB37F-7BAD-5D49-8493-C342C77FDA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9" y="2697"/>
                <a:ext cx="803" cy="12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94625" name="Oval 33">
                <a:extLst>
                  <a:ext uri="{FF2B5EF4-FFF2-40B4-BE49-F238E27FC236}">
                    <a16:creationId xmlns:a16="http://schemas.microsoft.com/office/drawing/2014/main" id="{B9EB713A-CB0C-1A47-888F-E71C7A120F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72" y="2664"/>
                <a:ext cx="1146" cy="229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94626" name="Oval 34">
                <a:extLst>
                  <a:ext uri="{FF2B5EF4-FFF2-40B4-BE49-F238E27FC236}">
                    <a16:creationId xmlns:a16="http://schemas.microsoft.com/office/drawing/2014/main" id="{EFE82123-E468-D349-8646-F74FD18FF9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32" y="2596"/>
                <a:ext cx="1378" cy="46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94627" name="Oval 35">
                <a:extLst>
                  <a:ext uri="{FF2B5EF4-FFF2-40B4-BE49-F238E27FC236}">
                    <a16:creationId xmlns:a16="http://schemas.microsoft.com/office/drawing/2014/main" id="{C2EA9A55-D123-9E41-82E3-23A2CC67C8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0" y="2799"/>
                <a:ext cx="2535" cy="264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94628" name="Oval 36">
                <a:extLst>
                  <a:ext uri="{FF2B5EF4-FFF2-40B4-BE49-F238E27FC236}">
                    <a16:creationId xmlns:a16="http://schemas.microsoft.com/office/drawing/2014/main" id="{4B3F8378-4C82-A54D-A567-034D1144A3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2" y="3207"/>
                <a:ext cx="1376" cy="533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94629" name="Oval 37">
                <a:extLst>
                  <a:ext uri="{FF2B5EF4-FFF2-40B4-BE49-F238E27FC236}">
                    <a16:creationId xmlns:a16="http://schemas.microsoft.com/office/drawing/2014/main" id="{40245E8A-57D2-4542-ADE1-B01F7EF671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1" y="2832"/>
                <a:ext cx="1033" cy="29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94630" name="Oval 38">
                <a:extLst>
                  <a:ext uri="{FF2B5EF4-FFF2-40B4-BE49-F238E27FC236}">
                    <a16:creationId xmlns:a16="http://schemas.microsoft.com/office/drawing/2014/main" id="{A7C2D729-DAF5-2340-966E-E0A3A20EDE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2" y="2969"/>
                <a:ext cx="684" cy="53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94631" name="Oval 39">
                <a:extLst>
                  <a:ext uri="{FF2B5EF4-FFF2-40B4-BE49-F238E27FC236}">
                    <a16:creationId xmlns:a16="http://schemas.microsoft.com/office/drawing/2014/main" id="{D6119DBD-A694-E041-B26D-B775E9992D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8" y="3240"/>
                <a:ext cx="687" cy="19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94632" name="Oval 40">
                <a:extLst>
                  <a:ext uri="{FF2B5EF4-FFF2-40B4-BE49-F238E27FC236}">
                    <a16:creationId xmlns:a16="http://schemas.microsoft.com/office/drawing/2014/main" id="{552EA9B7-FF0F-8242-A47A-1075774459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0" y="3375"/>
                <a:ext cx="684" cy="19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94633" name="Oval 41">
                <a:extLst>
                  <a:ext uri="{FF2B5EF4-FFF2-40B4-BE49-F238E27FC236}">
                    <a16:creationId xmlns:a16="http://schemas.microsoft.com/office/drawing/2014/main" id="{CEB3ADF7-AFFC-AB44-9EBF-6E7F04E6D6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6" y="3375"/>
                <a:ext cx="1033" cy="19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  <p:grpSp>
          <p:nvGrpSpPr>
            <p:cNvPr id="62573" name="Group 42">
              <a:extLst>
                <a:ext uri="{FF2B5EF4-FFF2-40B4-BE49-F238E27FC236}">
                  <a16:creationId xmlns:a16="http://schemas.microsoft.com/office/drawing/2014/main" id="{6B59AD3D-7801-2749-A325-FAFD3A182EC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4" y="2596"/>
              <a:ext cx="4033" cy="1144"/>
              <a:chOff x="244" y="2596"/>
              <a:chExt cx="4033" cy="1144"/>
            </a:xfrm>
          </p:grpSpPr>
          <p:sp>
            <p:nvSpPr>
              <p:cNvPr id="494635" name="Oval 43">
                <a:extLst>
                  <a:ext uri="{FF2B5EF4-FFF2-40B4-BE49-F238E27FC236}">
                    <a16:creationId xmlns:a16="http://schemas.microsoft.com/office/drawing/2014/main" id="{751900E8-A985-CE41-8A9B-32007C171F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0" y="2697"/>
                <a:ext cx="3456" cy="873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94636" name="Oval 44">
                <a:extLst>
                  <a:ext uri="{FF2B5EF4-FFF2-40B4-BE49-F238E27FC236}">
                    <a16:creationId xmlns:a16="http://schemas.microsoft.com/office/drawing/2014/main" id="{4DDF719B-4E09-9346-9D93-54A885E43D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3" y="2697"/>
                <a:ext cx="803" cy="127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94637" name="Oval 45">
                <a:extLst>
                  <a:ext uri="{FF2B5EF4-FFF2-40B4-BE49-F238E27FC236}">
                    <a16:creationId xmlns:a16="http://schemas.microsoft.com/office/drawing/2014/main" id="{BB556F34-10C6-3D48-8B01-9AAD1C1F47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4" y="2664"/>
                <a:ext cx="1151" cy="229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94638" name="Oval 46">
                <a:extLst>
                  <a:ext uri="{FF2B5EF4-FFF2-40B4-BE49-F238E27FC236}">
                    <a16:creationId xmlns:a16="http://schemas.microsoft.com/office/drawing/2014/main" id="{A22605B8-134E-AE43-A6D0-AD61150AF8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44" y="2596"/>
                <a:ext cx="1378" cy="467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94639" name="Oval 47">
                <a:extLst>
                  <a:ext uri="{FF2B5EF4-FFF2-40B4-BE49-F238E27FC236}">
                    <a16:creationId xmlns:a16="http://schemas.microsoft.com/office/drawing/2014/main" id="{EAD097CB-1E0E-4447-AD18-DC27D6DA3B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" y="2799"/>
                <a:ext cx="2532" cy="264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94640" name="Oval 48">
                <a:extLst>
                  <a:ext uri="{FF2B5EF4-FFF2-40B4-BE49-F238E27FC236}">
                    <a16:creationId xmlns:a16="http://schemas.microsoft.com/office/drawing/2014/main" id="{D3203433-DE44-734A-97E6-D0B15C885B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14" y="3207"/>
                <a:ext cx="1378" cy="533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94641" name="Oval 49">
                <a:extLst>
                  <a:ext uri="{FF2B5EF4-FFF2-40B4-BE49-F238E27FC236}">
                    <a16:creationId xmlns:a16="http://schemas.microsoft.com/office/drawing/2014/main" id="{996EBE22-3F7B-0247-AC03-FA2A0094FA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46" y="2832"/>
                <a:ext cx="1033" cy="297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94642" name="Oval 50">
                <a:extLst>
                  <a:ext uri="{FF2B5EF4-FFF2-40B4-BE49-F238E27FC236}">
                    <a16:creationId xmlns:a16="http://schemas.microsoft.com/office/drawing/2014/main" id="{CE7E64BF-A01E-3749-9155-761EC6667F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4" y="2969"/>
                <a:ext cx="687" cy="535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94643" name="Oval 51">
                <a:extLst>
                  <a:ext uri="{FF2B5EF4-FFF2-40B4-BE49-F238E27FC236}">
                    <a16:creationId xmlns:a16="http://schemas.microsoft.com/office/drawing/2014/main" id="{D8840E33-0DCF-D348-9C9E-9D7554A153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2" y="3240"/>
                <a:ext cx="684" cy="19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94644" name="Oval 52">
                <a:extLst>
                  <a:ext uri="{FF2B5EF4-FFF2-40B4-BE49-F238E27FC236}">
                    <a16:creationId xmlns:a16="http://schemas.microsoft.com/office/drawing/2014/main" id="{B3463630-1F46-1245-890A-EE6B4F6066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4" y="3375"/>
                <a:ext cx="682" cy="19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94645" name="Oval 53">
                <a:extLst>
                  <a:ext uri="{FF2B5EF4-FFF2-40B4-BE49-F238E27FC236}">
                    <a16:creationId xmlns:a16="http://schemas.microsoft.com/office/drawing/2014/main" id="{40EE95FD-8AF7-104E-982D-4828D85F93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0" y="3375"/>
                <a:ext cx="1030" cy="19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</p:grpSp>
      <p:grpSp>
        <p:nvGrpSpPr>
          <p:cNvPr id="62469" name="Group 54">
            <a:extLst>
              <a:ext uri="{FF2B5EF4-FFF2-40B4-BE49-F238E27FC236}">
                <a16:creationId xmlns:a16="http://schemas.microsoft.com/office/drawing/2014/main" id="{1ABDC62C-7742-604B-9DE3-78D2707B1410}"/>
              </a:ext>
            </a:extLst>
          </p:cNvPr>
          <p:cNvGrpSpPr>
            <a:grpSpLocks/>
          </p:cNvGrpSpPr>
          <p:nvPr/>
        </p:nvGrpSpPr>
        <p:grpSpPr bwMode="auto">
          <a:xfrm>
            <a:off x="5410200" y="5334000"/>
            <a:ext cx="2743200" cy="679450"/>
            <a:chOff x="244" y="2596"/>
            <a:chExt cx="4120" cy="1144"/>
          </a:xfrm>
        </p:grpSpPr>
        <p:grpSp>
          <p:nvGrpSpPr>
            <p:cNvPr id="62548" name="Group 55">
              <a:extLst>
                <a:ext uri="{FF2B5EF4-FFF2-40B4-BE49-F238E27FC236}">
                  <a16:creationId xmlns:a16="http://schemas.microsoft.com/office/drawing/2014/main" id="{7A0937B2-ABC8-DD4B-9F5D-8A6F697E2AA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1" y="2596"/>
              <a:ext cx="4033" cy="1144"/>
              <a:chOff x="331" y="2596"/>
              <a:chExt cx="4033" cy="1144"/>
            </a:xfrm>
          </p:grpSpPr>
          <p:sp>
            <p:nvSpPr>
              <p:cNvPr id="494648" name="Oval 56">
                <a:extLst>
                  <a:ext uri="{FF2B5EF4-FFF2-40B4-BE49-F238E27FC236}">
                    <a16:creationId xmlns:a16="http://schemas.microsoft.com/office/drawing/2014/main" id="{8B8B767E-D0C1-A14B-A647-BEC7786805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3" y="2698"/>
                <a:ext cx="3462" cy="874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94649" name="Oval 57">
                <a:extLst>
                  <a:ext uri="{FF2B5EF4-FFF2-40B4-BE49-F238E27FC236}">
                    <a16:creationId xmlns:a16="http://schemas.microsoft.com/office/drawing/2014/main" id="{FC48AC02-9D6B-2C43-AFCA-9CBBEE8ED2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0" y="2698"/>
                <a:ext cx="803" cy="128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94650" name="Oval 58">
                <a:extLst>
                  <a:ext uri="{FF2B5EF4-FFF2-40B4-BE49-F238E27FC236}">
                    <a16:creationId xmlns:a16="http://schemas.microsoft.com/office/drawing/2014/main" id="{BF3A7EC5-BA19-BF4B-AD3D-BC11239908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71" y="2663"/>
                <a:ext cx="1147" cy="23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94651" name="Oval 59">
                <a:extLst>
                  <a:ext uri="{FF2B5EF4-FFF2-40B4-BE49-F238E27FC236}">
                    <a16:creationId xmlns:a16="http://schemas.microsoft.com/office/drawing/2014/main" id="{3EB9FEA4-2DE3-0A40-9D82-D8D8C01830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32" y="2596"/>
                <a:ext cx="1378" cy="46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94652" name="Oval 60">
                <a:extLst>
                  <a:ext uri="{FF2B5EF4-FFF2-40B4-BE49-F238E27FC236}">
                    <a16:creationId xmlns:a16="http://schemas.microsoft.com/office/drawing/2014/main" id="{29C4A4C4-62EB-0847-8DAB-FE0BAC5013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0" y="2799"/>
                <a:ext cx="2534" cy="262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94653" name="Oval 61">
                <a:extLst>
                  <a:ext uri="{FF2B5EF4-FFF2-40B4-BE49-F238E27FC236}">
                    <a16:creationId xmlns:a16="http://schemas.microsoft.com/office/drawing/2014/main" id="{A8154FD9-E212-F241-80E5-FB5B00C1ED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1" y="3205"/>
                <a:ext cx="1378" cy="53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94654" name="Oval 62">
                <a:extLst>
                  <a:ext uri="{FF2B5EF4-FFF2-40B4-BE49-F238E27FC236}">
                    <a16:creationId xmlns:a16="http://schemas.microsoft.com/office/drawing/2014/main" id="{1D4ABDE9-83F2-504D-A9B0-4498F81BE8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2" y="2834"/>
                <a:ext cx="1032" cy="29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94655" name="Oval 63">
                <a:extLst>
                  <a:ext uri="{FF2B5EF4-FFF2-40B4-BE49-F238E27FC236}">
                    <a16:creationId xmlns:a16="http://schemas.microsoft.com/office/drawing/2014/main" id="{D79E681D-084C-D14F-A464-9EECF27C48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1" y="2970"/>
                <a:ext cx="687" cy="532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94656" name="Oval 64">
                <a:extLst>
                  <a:ext uri="{FF2B5EF4-FFF2-40B4-BE49-F238E27FC236}">
                    <a16:creationId xmlns:a16="http://schemas.microsoft.com/office/drawing/2014/main" id="{9500D722-AED2-A140-8442-82992E39A7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8" y="3240"/>
                <a:ext cx="687" cy="19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94657" name="Oval 65">
                <a:extLst>
                  <a:ext uri="{FF2B5EF4-FFF2-40B4-BE49-F238E27FC236}">
                    <a16:creationId xmlns:a16="http://schemas.microsoft.com/office/drawing/2014/main" id="{3CF88841-6830-1F4D-8670-AD8F7DF008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8" y="3374"/>
                <a:ext cx="687" cy="198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94658" name="Oval 66">
                <a:extLst>
                  <a:ext uri="{FF2B5EF4-FFF2-40B4-BE49-F238E27FC236}">
                    <a16:creationId xmlns:a16="http://schemas.microsoft.com/office/drawing/2014/main" id="{EDD65283-253F-8944-B655-508D10B73B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5" y="3374"/>
                <a:ext cx="1032" cy="198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  <p:grpSp>
          <p:nvGrpSpPr>
            <p:cNvPr id="62549" name="Group 67">
              <a:extLst>
                <a:ext uri="{FF2B5EF4-FFF2-40B4-BE49-F238E27FC236}">
                  <a16:creationId xmlns:a16="http://schemas.microsoft.com/office/drawing/2014/main" id="{ABF2771A-314B-AE46-858D-C86B762966E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4" y="2596"/>
              <a:ext cx="4033" cy="1144"/>
              <a:chOff x="244" y="2596"/>
              <a:chExt cx="4033" cy="1144"/>
            </a:xfrm>
          </p:grpSpPr>
          <p:sp>
            <p:nvSpPr>
              <p:cNvPr id="494660" name="Oval 68">
                <a:extLst>
                  <a:ext uri="{FF2B5EF4-FFF2-40B4-BE49-F238E27FC236}">
                    <a16:creationId xmlns:a16="http://schemas.microsoft.com/office/drawing/2014/main" id="{58B36D8E-74A5-7140-A3A7-7B821752BE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0" y="2698"/>
                <a:ext cx="3457" cy="874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94661" name="Oval 69">
                <a:extLst>
                  <a:ext uri="{FF2B5EF4-FFF2-40B4-BE49-F238E27FC236}">
                    <a16:creationId xmlns:a16="http://schemas.microsoft.com/office/drawing/2014/main" id="{10B81CBC-8C81-4445-A884-5601EA9144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4" y="2698"/>
                <a:ext cx="801" cy="128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94662" name="Oval 70">
                <a:extLst>
                  <a:ext uri="{FF2B5EF4-FFF2-40B4-BE49-F238E27FC236}">
                    <a16:creationId xmlns:a16="http://schemas.microsoft.com/office/drawing/2014/main" id="{B800DA9E-2C04-2E41-B43D-A2469EEB90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3" y="2663"/>
                <a:ext cx="1152" cy="230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94663" name="Oval 71">
                <a:extLst>
                  <a:ext uri="{FF2B5EF4-FFF2-40B4-BE49-F238E27FC236}">
                    <a16:creationId xmlns:a16="http://schemas.microsoft.com/office/drawing/2014/main" id="{97DDD57D-726D-8048-B329-DA06C940BC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44" y="2596"/>
                <a:ext cx="1378" cy="465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94664" name="Oval 72">
                <a:extLst>
                  <a:ext uri="{FF2B5EF4-FFF2-40B4-BE49-F238E27FC236}">
                    <a16:creationId xmlns:a16="http://schemas.microsoft.com/office/drawing/2014/main" id="{371661FC-E478-384C-B686-AB2EE718AA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" y="2799"/>
                <a:ext cx="2532" cy="262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94665" name="Oval 73">
                <a:extLst>
                  <a:ext uri="{FF2B5EF4-FFF2-40B4-BE49-F238E27FC236}">
                    <a16:creationId xmlns:a16="http://schemas.microsoft.com/office/drawing/2014/main" id="{DEDDF81C-51B4-DB45-8A3E-B48616D32F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15" y="3205"/>
                <a:ext cx="1378" cy="535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94666" name="Oval 74">
                <a:extLst>
                  <a:ext uri="{FF2B5EF4-FFF2-40B4-BE49-F238E27FC236}">
                    <a16:creationId xmlns:a16="http://schemas.microsoft.com/office/drawing/2014/main" id="{78446850-9E18-404E-92CA-A0E5B05DB7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46" y="2834"/>
                <a:ext cx="1032" cy="297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94667" name="Oval 75">
                <a:extLst>
                  <a:ext uri="{FF2B5EF4-FFF2-40B4-BE49-F238E27FC236}">
                    <a16:creationId xmlns:a16="http://schemas.microsoft.com/office/drawing/2014/main" id="{C35D6422-17EE-D44E-937D-88945592AA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3" y="2970"/>
                <a:ext cx="687" cy="532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94668" name="Oval 76">
                <a:extLst>
                  <a:ext uri="{FF2B5EF4-FFF2-40B4-BE49-F238E27FC236}">
                    <a16:creationId xmlns:a16="http://schemas.microsoft.com/office/drawing/2014/main" id="{440EA047-61A4-DB40-BBAE-D7FE03EF3C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0" y="3240"/>
                <a:ext cx="687" cy="195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94669" name="Oval 77">
                <a:extLst>
                  <a:ext uri="{FF2B5EF4-FFF2-40B4-BE49-F238E27FC236}">
                    <a16:creationId xmlns:a16="http://schemas.microsoft.com/office/drawing/2014/main" id="{4D4EB51E-C780-0B44-9BAF-A5B8004AB3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5" y="3374"/>
                <a:ext cx="682" cy="198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94670" name="Oval 78">
                <a:extLst>
                  <a:ext uri="{FF2B5EF4-FFF2-40B4-BE49-F238E27FC236}">
                    <a16:creationId xmlns:a16="http://schemas.microsoft.com/office/drawing/2014/main" id="{73102017-0D79-A64B-AEB2-3A17474126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1" y="3374"/>
                <a:ext cx="1028" cy="198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</p:grpSp>
      <p:grpSp>
        <p:nvGrpSpPr>
          <p:cNvPr id="62470" name="Group 79">
            <a:extLst>
              <a:ext uri="{FF2B5EF4-FFF2-40B4-BE49-F238E27FC236}">
                <a16:creationId xmlns:a16="http://schemas.microsoft.com/office/drawing/2014/main" id="{68B0AFE6-9A86-264F-95C4-14D03A70A035}"/>
              </a:ext>
            </a:extLst>
          </p:cNvPr>
          <p:cNvGrpSpPr>
            <a:grpSpLocks/>
          </p:cNvGrpSpPr>
          <p:nvPr/>
        </p:nvGrpSpPr>
        <p:grpSpPr bwMode="auto">
          <a:xfrm>
            <a:off x="2286000" y="5029200"/>
            <a:ext cx="2209800" cy="679450"/>
            <a:chOff x="244" y="2596"/>
            <a:chExt cx="4120" cy="1144"/>
          </a:xfrm>
        </p:grpSpPr>
        <p:grpSp>
          <p:nvGrpSpPr>
            <p:cNvPr id="62524" name="Group 80">
              <a:extLst>
                <a:ext uri="{FF2B5EF4-FFF2-40B4-BE49-F238E27FC236}">
                  <a16:creationId xmlns:a16="http://schemas.microsoft.com/office/drawing/2014/main" id="{FF72912E-ED7D-E940-9BFF-A0324CA11DA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1" y="2596"/>
              <a:ext cx="4033" cy="1144"/>
              <a:chOff x="331" y="2596"/>
              <a:chExt cx="4033" cy="1144"/>
            </a:xfrm>
          </p:grpSpPr>
          <p:sp>
            <p:nvSpPr>
              <p:cNvPr id="494673" name="Oval 81">
                <a:extLst>
                  <a:ext uri="{FF2B5EF4-FFF2-40B4-BE49-F238E27FC236}">
                    <a16:creationId xmlns:a16="http://schemas.microsoft.com/office/drawing/2014/main" id="{73098B9B-147D-B044-85FA-DBF48458E6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3" y="2698"/>
                <a:ext cx="3463" cy="874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94674" name="Oval 82">
                <a:extLst>
                  <a:ext uri="{FF2B5EF4-FFF2-40B4-BE49-F238E27FC236}">
                    <a16:creationId xmlns:a16="http://schemas.microsoft.com/office/drawing/2014/main" id="{11614FB3-FC34-C04F-9A73-41A39821A1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9" y="2698"/>
                <a:ext cx="805" cy="128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94675" name="Oval 83">
                <a:extLst>
                  <a:ext uri="{FF2B5EF4-FFF2-40B4-BE49-F238E27FC236}">
                    <a16:creationId xmlns:a16="http://schemas.microsoft.com/office/drawing/2014/main" id="{3A4F3640-7BC2-5040-97FC-6E6D5997E1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72" y="2663"/>
                <a:ext cx="1145" cy="23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94676" name="Oval 84">
                <a:extLst>
                  <a:ext uri="{FF2B5EF4-FFF2-40B4-BE49-F238E27FC236}">
                    <a16:creationId xmlns:a16="http://schemas.microsoft.com/office/drawing/2014/main" id="{B1540E4B-BF0B-B84C-878E-2C17044496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33" y="2596"/>
                <a:ext cx="1376" cy="46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94677" name="Oval 85">
                <a:extLst>
                  <a:ext uri="{FF2B5EF4-FFF2-40B4-BE49-F238E27FC236}">
                    <a16:creationId xmlns:a16="http://schemas.microsoft.com/office/drawing/2014/main" id="{1D2AD75A-26F7-3D47-8C56-2EC695DFD4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0" y="2799"/>
                <a:ext cx="2534" cy="262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94678" name="Oval 86">
                <a:extLst>
                  <a:ext uri="{FF2B5EF4-FFF2-40B4-BE49-F238E27FC236}">
                    <a16:creationId xmlns:a16="http://schemas.microsoft.com/office/drawing/2014/main" id="{2D77FCFE-61D2-D040-878C-BABCAFB78B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3" y="3205"/>
                <a:ext cx="1376" cy="53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94679" name="Oval 87">
                <a:extLst>
                  <a:ext uri="{FF2B5EF4-FFF2-40B4-BE49-F238E27FC236}">
                    <a16:creationId xmlns:a16="http://schemas.microsoft.com/office/drawing/2014/main" id="{525F4BA9-3D20-634F-B892-5A24405E1D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1" y="2834"/>
                <a:ext cx="1033" cy="29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94680" name="Oval 88">
                <a:extLst>
                  <a:ext uri="{FF2B5EF4-FFF2-40B4-BE49-F238E27FC236}">
                    <a16:creationId xmlns:a16="http://schemas.microsoft.com/office/drawing/2014/main" id="{63DC1A39-DC5C-BE44-BC37-10FA1D8BDB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1" y="2970"/>
                <a:ext cx="687" cy="532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94681" name="Oval 89">
                <a:extLst>
                  <a:ext uri="{FF2B5EF4-FFF2-40B4-BE49-F238E27FC236}">
                    <a16:creationId xmlns:a16="http://schemas.microsoft.com/office/drawing/2014/main" id="{E8F16ACE-7033-CE47-A8C6-7F6DE8CC3D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6" y="3240"/>
                <a:ext cx="690" cy="19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94682" name="Oval 90">
                <a:extLst>
                  <a:ext uri="{FF2B5EF4-FFF2-40B4-BE49-F238E27FC236}">
                    <a16:creationId xmlns:a16="http://schemas.microsoft.com/office/drawing/2014/main" id="{184AB6C1-7BFC-C447-93BA-8DED7AA96D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8" y="3374"/>
                <a:ext cx="687" cy="198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94683" name="Oval 91">
                <a:extLst>
                  <a:ext uri="{FF2B5EF4-FFF2-40B4-BE49-F238E27FC236}">
                    <a16:creationId xmlns:a16="http://schemas.microsoft.com/office/drawing/2014/main" id="{EB3D00D3-A77E-0043-9DEF-C19984745E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7" y="3374"/>
                <a:ext cx="1030" cy="198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  <p:grpSp>
          <p:nvGrpSpPr>
            <p:cNvPr id="62525" name="Group 92">
              <a:extLst>
                <a:ext uri="{FF2B5EF4-FFF2-40B4-BE49-F238E27FC236}">
                  <a16:creationId xmlns:a16="http://schemas.microsoft.com/office/drawing/2014/main" id="{98F2D2CA-4C00-AE42-9EA2-8185DF6397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4" y="2596"/>
              <a:ext cx="4033" cy="1144"/>
              <a:chOff x="244" y="2596"/>
              <a:chExt cx="4033" cy="1144"/>
            </a:xfrm>
          </p:grpSpPr>
          <p:sp>
            <p:nvSpPr>
              <p:cNvPr id="494685" name="Oval 93">
                <a:extLst>
                  <a:ext uri="{FF2B5EF4-FFF2-40B4-BE49-F238E27FC236}">
                    <a16:creationId xmlns:a16="http://schemas.microsoft.com/office/drawing/2014/main" id="{6A3454AE-614B-6C4E-9BE1-B9DA56C42F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0" y="2698"/>
                <a:ext cx="3457" cy="874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94686" name="Oval 94">
                <a:extLst>
                  <a:ext uri="{FF2B5EF4-FFF2-40B4-BE49-F238E27FC236}">
                    <a16:creationId xmlns:a16="http://schemas.microsoft.com/office/drawing/2014/main" id="{E504FC2E-B126-2D4F-8868-B310A0C328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3" y="2698"/>
                <a:ext cx="805" cy="128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94687" name="Oval 95">
                <a:extLst>
                  <a:ext uri="{FF2B5EF4-FFF2-40B4-BE49-F238E27FC236}">
                    <a16:creationId xmlns:a16="http://schemas.microsoft.com/office/drawing/2014/main" id="{BFA42DD2-A798-6346-8092-2133D7BDBF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3" y="2663"/>
                <a:ext cx="1151" cy="230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94688" name="Oval 96">
                <a:extLst>
                  <a:ext uri="{FF2B5EF4-FFF2-40B4-BE49-F238E27FC236}">
                    <a16:creationId xmlns:a16="http://schemas.microsoft.com/office/drawing/2014/main" id="{0A1DEB92-28F6-CD4B-9D06-83123C92AF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45" y="2596"/>
                <a:ext cx="1379" cy="465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94689" name="Oval 97">
                <a:extLst>
                  <a:ext uri="{FF2B5EF4-FFF2-40B4-BE49-F238E27FC236}">
                    <a16:creationId xmlns:a16="http://schemas.microsoft.com/office/drawing/2014/main" id="{4A206AEA-8EBB-5E45-8D04-39E9B168E8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" y="2799"/>
                <a:ext cx="2531" cy="262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94690" name="Oval 98">
                <a:extLst>
                  <a:ext uri="{FF2B5EF4-FFF2-40B4-BE49-F238E27FC236}">
                    <a16:creationId xmlns:a16="http://schemas.microsoft.com/office/drawing/2014/main" id="{9D3FBEF9-44AD-984B-8E92-561CD951E5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14" y="3205"/>
                <a:ext cx="1379" cy="535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94691" name="Oval 99">
                <a:extLst>
                  <a:ext uri="{FF2B5EF4-FFF2-40B4-BE49-F238E27FC236}">
                    <a16:creationId xmlns:a16="http://schemas.microsoft.com/office/drawing/2014/main" id="{D64A5FF4-73C6-8640-9B7D-82E6307C03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45" y="2834"/>
                <a:ext cx="1033" cy="297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94692" name="Oval 100">
                <a:extLst>
                  <a:ext uri="{FF2B5EF4-FFF2-40B4-BE49-F238E27FC236}">
                    <a16:creationId xmlns:a16="http://schemas.microsoft.com/office/drawing/2014/main" id="{F341DB85-0027-FB40-AC64-D9E880AE0C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2" y="2970"/>
                <a:ext cx="690" cy="532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94693" name="Oval 101">
                <a:extLst>
                  <a:ext uri="{FF2B5EF4-FFF2-40B4-BE49-F238E27FC236}">
                    <a16:creationId xmlns:a16="http://schemas.microsoft.com/office/drawing/2014/main" id="{A1F50CBC-E861-5044-8BE2-62C4762C95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1" y="3240"/>
                <a:ext cx="687" cy="195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94694" name="Oval 102">
                <a:extLst>
                  <a:ext uri="{FF2B5EF4-FFF2-40B4-BE49-F238E27FC236}">
                    <a16:creationId xmlns:a16="http://schemas.microsoft.com/office/drawing/2014/main" id="{E034883D-66F2-2D4F-9316-C0E771117F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5" y="3374"/>
                <a:ext cx="681" cy="198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94695" name="Oval 103">
                <a:extLst>
                  <a:ext uri="{FF2B5EF4-FFF2-40B4-BE49-F238E27FC236}">
                    <a16:creationId xmlns:a16="http://schemas.microsoft.com/office/drawing/2014/main" id="{FF6A0CAF-46F0-7442-8A5F-BCC0D1CF5A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1" y="3374"/>
                <a:ext cx="1027" cy="198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</p:grpSp>
      <p:sp>
        <p:nvSpPr>
          <p:cNvPr id="494696" name="Text Box 104">
            <a:extLst>
              <a:ext uri="{FF2B5EF4-FFF2-40B4-BE49-F238E27FC236}">
                <a16:creationId xmlns:a16="http://schemas.microsoft.com/office/drawing/2014/main" id="{305C2D3E-808F-404E-A810-DBF192E2AC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5486400"/>
            <a:ext cx="692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AS 1</a:t>
            </a:r>
          </a:p>
        </p:txBody>
      </p:sp>
      <p:sp>
        <p:nvSpPr>
          <p:cNvPr id="494697" name="Text Box 105">
            <a:extLst>
              <a:ext uri="{FF2B5EF4-FFF2-40B4-BE49-F238E27FC236}">
                <a16:creationId xmlns:a16="http://schemas.microsoft.com/office/drawing/2014/main" id="{4DECD149-CFC4-ED43-AB0B-6AD6064CD1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5334000"/>
            <a:ext cx="692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AS 2</a:t>
            </a:r>
          </a:p>
        </p:txBody>
      </p:sp>
      <p:sp>
        <p:nvSpPr>
          <p:cNvPr id="494698" name="Text Box 106">
            <a:extLst>
              <a:ext uri="{FF2B5EF4-FFF2-40B4-BE49-F238E27FC236}">
                <a16:creationId xmlns:a16="http://schemas.microsoft.com/office/drawing/2014/main" id="{7A277119-3077-C24E-B1B9-B2AB1E315E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1981200"/>
            <a:ext cx="692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AS 4</a:t>
            </a:r>
          </a:p>
        </p:txBody>
      </p:sp>
      <p:sp>
        <p:nvSpPr>
          <p:cNvPr id="494699" name="Text Box 107">
            <a:extLst>
              <a:ext uri="{FF2B5EF4-FFF2-40B4-BE49-F238E27FC236}">
                <a16:creationId xmlns:a16="http://schemas.microsoft.com/office/drawing/2014/main" id="{5BD32FC5-B4D5-4541-B061-6E3CF12D47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3429000"/>
            <a:ext cx="692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AS 3</a:t>
            </a:r>
          </a:p>
        </p:txBody>
      </p:sp>
      <p:sp>
        <p:nvSpPr>
          <p:cNvPr id="494700" name="Line 108">
            <a:extLst>
              <a:ext uri="{FF2B5EF4-FFF2-40B4-BE49-F238E27FC236}">
                <a16:creationId xmlns:a16="http://schemas.microsoft.com/office/drawing/2014/main" id="{91223F61-FF30-2149-AD97-F417BB283353}"/>
              </a:ext>
            </a:extLst>
          </p:cNvPr>
          <p:cNvSpPr>
            <a:spLocks noChangeShapeType="1"/>
          </p:cNvSpPr>
          <p:nvPr/>
        </p:nvSpPr>
        <p:spPr bwMode="auto">
          <a:xfrm>
            <a:off x="6324600" y="4191000"/>
            <a:ext cx="76200" cy="1143000"/>
          </a:xfrm>
          <a:prstGeom prst="line">
            <a:avLst/>
          </a:prstGeom>
          <a:noFill/>
          <a:ln w="57150" cmpd="thickThin">
            <a:solidFill>
              <a:srgbClr val="FF0033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494701" name="Line 109">
            <a:extLst>
              <a:ext uri="{FF2B5EF4-FFF2-40B4-BE49-F238E27FC236}">
                <a16:creationId xmlns:a16="http://schemas.microsoft.com/office/drawing/2014/main" id="{DCEF1183-8302-674A-A7D1-9889B8F60F7E}"/>
              </a:ext>
            </a:extLst>
          </p:cNvPr>
          <p:cNvSpPr>
            <a:spLocks noChangeShapeType="1"/>
          </p:cNvSpPr>
          <p:nvPr/>
        </p:nvSpPr>
        <p:spPr bwMode="auto">
          <a:xfrm>
            <a:off x="7315200" y="2438400"/>
            <a:ext cx="609600" cy="3124200"/>
          </a:xfrm>
          <a:prstGeom prst="line">
            <a:avLst/>
          </a:prstGeom>
          <a:noFill/>
          <a:ln w="57150" cmpd="thinThick">
            <a:solidFill>
              <a:srgbClr val="FF0033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494702" name="Line 110">
            <a:extLst>
              <a:ext uri="{FF2B5EF4-FFF2-40B4-BE49-F238E27FC236}">
                <a16:creationId xmlns:a16="http://schemas.microsoft.com/office/drawing/2014/main" id="{C5641C2D-B4DD-3C4D-891C-B3DDA418DDF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33600" y="2209800"/>
            <a:ext cx="990600" cy="914400"/>
          </a:xfrm>
          <a:prstGeom prst="line">
            <a:avLst/>
          </a:prstGeom>
          <a:noFill/>
          <a:ln w="57150" cmpd="thickThin">
            <a:solidFill>
              <a:srgbClr val="FF0033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494704" name="Line 112">
            <a:extLst>
              <a:ext uri="{FF2B5EF4-FFF2-40B4-BE49-F238E27FC236}">
                <a16:creationId xmlns:a16="http://schemas.microsoft.com/office/drawing/2014/main" id="{3957E2A1-5DEA-3543-8182-232526A87446}"/>
              </a:ext>
            </a:extLst>
          </p:cNvPr>
          <p:cNvSpPr>
            <a:spLocks noChangeShapeType="1"/>
          </p:cNvSpPr>
          <p:nvPr/>
        </p:nvSpPr>
        <p:spPr bwMode="auto">
          <a:xfrm>
            <a:off x="4343400" y="5334000"/>
            <a:ext cx="1219200" cy="228600"/>
          </a:xfrm>
          <a:prstGeom prst="line">
            <a:avLst/>
          </a:prstGeom>
          <a:noFill/>
          <a:ln w="57150" cmpd="thickThin">
            <a:solidFill>
              <a:srgbClr val="FF0033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494705" name="Rectangle 113">
            <a:extLst>
              <a:ext uri="{FF2B5EF4-FFF2-40B4-BE49-F238E27FC236}">
                <a16:creationId xmlns:a16="http://schemas.microsoft.com/office/drawing/2014/main" id="{5F952ADD-18D0-F34B-A4A2-C9C8E2BF3A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5943600"/>
            <a:ext cx="1454150" cy="3667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13.13.0.0/16</a:t>
            </a:r>
          </a:p>
        </p:txBody>
      </p:sp>
      <p:grpSp>
        <p:nvGrpSpPr>
          <p:cNvPr id="62480" name="Group 114">
            <a:extLst>
              <a:ext uri="{FF2B5EF4-FFF2-40B4-BE49-F238E27FC236}">
                <a16:creationId xmlns:a16="http://schemas.microsoft.com/office/drawing/2014/main" id="{B27DE20C-75BC-7D48-8D5E-9392EB8D52D6}"/>
              </a:ext>
            </a:extLst>
          </p:cNvPr>
          <p:cNvGrpSpPr>
            <a:grpSpLocks/>
          </p:cNvGrpSpPr>
          <p:nvPr/>
        </p:nvGrpSpPr>
        <p:grpSpPr bwMode="auto">
          <a:xfrm>
            <a:off x="0" y="3124200"/>
            <a:ext cx="3657600" cy="1517650"/>
            <a:chOff x="244" y="2596"/>
            <a:chExt cx="4120" cy="1144"/>
          </a:xfrm>
        </p:grpSpPr>
        <p:grpSp>
          <p:nvGrpSpPr>
            <p:cNvPr id="62500" name="Group 115">
              <a:extLst>
                <a:ext uri="{FF2B5EF4-FFF2-40B4-BE49-F238E27FC236}">
                  <a16:creationId xmlns:a16="http://schemas.microsoft.com/office/drawing/2014/main" id="{22497AA6-BAFE-6847-B536-9AD60EB387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1" y="2596"/>
              <a:ext cx="4033" cy="1144"/>
              <a:chOff x="331" y="2596"/>
              <a:chExt cx="4033" cy="1144"/>
            </a:xfrm>
          </p:grpSpPr>
          <p:sp>
            <p:nvSpPr>
              <p:cNvPr id="494708" name="Oval 116">
                <a:extLst>
                  <a:ext uri="{FF2B5EF4-FFF2-40B4-BE49-F238E27FC236}">
                    <a16:creationId xmlns:a16="http://schemas.microsoft.com/office/drawing/2014/main" id="{951EB73F-2B35-804D-9A67-4C701F5EA7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5" y="2698"/>
                <a:ext cx="3460" cy="874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94709" name="Oval 117">
                <a:extLst>
                  <a:ext uri="{FF2B5EF4-FFF2-40B4-BE49-F238E27FC236}">
                    <a16:creationId xmlns:a16="http://schemas.microsoft.com/office/drawing/2014/main" id="{9F4E9CFB-AC71-0548-866E-B80DCFCB1C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1" y="2698"/>
                <a:ext cx="803" cy="12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94710" name="Oval 118">
                <a:extLst>
                  <a:ext uri="{FF2B5EF4-FFF2-40B4-BE49-F238E27FC236}">
                    <a16:creationId xmlns:a16="http://schemas.microsoft.com/office/drawing/2014/main" id="{0F7E435C-85EB-B941-AED4-7559969720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73" y="2664"/>
                <a:ext cx="1146" cy="229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94711" name="Oval 119">
                <a:extLst>
                  <a:ext uri="{FF2B5EF4-FFF2-40B4-BE49-F238E27FC236}">
                    <a16:creationId xmlns:a16="http://schemas.microsoft.com/office/drawing/2014/main" id="{4B339CCA-B391-3B45-827F-CE5AA41070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34" y="2596"/>
                <a:ext cx="1377" cy="46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94712" name="Oval 120">
                <a:extLst>
                  <a:ext uri="{FF2B5EF4-FFF2-40B4-BE49-F238E27FC236}">
                    <a16:creationId xmlns:a16="http://schemas.microsoft.com/office/drawing/2014/main" id="{1A113FDD-FB1E-DA4E-8BCA-57DB3B2B38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2" y="2799"/>
                <a:ext cx="2532" cy="262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94713" name="Oval 121">
                <a:extLst>
                  <a:ext uri="{FF2B5EF4-FFF2-40B4-BE49-F238E27FC236}">
                    <a16:creationId xmlns:a16="http://schemas.microsoft.com/office/drawing/2014/main" id="{87F80E82-4772-F141-8658-EE5004C820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3" y="3206"/>
                <a:ext cx="1375" cy="534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94714" name="Oval 122">
                <a:extLst>
                  <a:ext uri="{FF2B5EF4-FFF2-40B4-BE49-F238E27FC236}">
                    <a16:creationId xmlns:a16="http://schemas.microsoft.com/office/drawing/2014/main" id="{85DB3889-A809-D84F-8BE0-6BF9AF1922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2" y="2833"/>
                <a:ext cx="1032" cy="29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94715" name="Oval 123">
                <a:extLst>
                  <a:ext uri="{FF2B5EF4-FFF2-40B4-BE49-F238E27FC236}">
                    <a16:creationId xmlns:a16="http://schemas.microsoft.com/office/drawing/2014/main" id="{390D5022-D2DE-F745-A0DC-C93D365333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2" y="2969"/>
                <a:ext cx="687" cy="534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94716" name="Oval 124">
                <a:extLst>
                  <a:ext uri="{FF2B5EF4-FFF2-40B4-BE49-F238E27FC236}">
                    <a16:creationId xmlns:a16="http://schemas.microsoft.com/office/drawing/2014/main" id="{FB1D5A3B-93D9-7841-88CD-C5DD1295B2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8" y="3240"/>
                <a:ext cx="687" cy="19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94717" name="Oval 125">
                <a:extLst>
                  <a:ext uri="{FF2B5EF4-FFF2-40B4-BE49-F238E27FC236}">
                    <a16:creationId xmlns:a16="http://schemas.microsoft.com/office/drawing/2014/main" id="{B7484452-54D0-914E-B6C5-7BAD2DC9F9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0" y="3375"/>
                <a:ext cx="685" cy="19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94718" name="Oval 126">
                <a:extLst>
                  <a:ext uri="{FF2B5EF4-FFF2-40B4-BE49-F238E27FC236}">
                    <a16:creationId xmlns:a16="http://schemas.microsoft.com/office/drawing/2014/main" id="{95698B30-5A0C-2948-BC45-839A16403C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6" y="3375"/>
                <a:ext cx="1032" cy="19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  <p:grpSp>
          <p:nvGrpSpPr>
            <p:cNvPr id="62501" name="Group 127">
              <a:extLst>
                <a:ext uri="{FF2B5EF4-FFF2-40B4-BE49-F238E27FC236}">
                  <a16:creationId xmlns:a16="http://schemas.microsoft.com/office/drawing/2014/main" id="{9B215A36-0DCE-4A4C-AE19-1AEBDC9EB60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4" y="2596"/>
              <a:ext cx="4033" cy="1144"/>
              <a:chOff x="244" y="2596"/>
              <a:chExt cx="4033" cy="1144"/>
            </a:xfrm>
          </p:grpSpPr>
          <p:sp>
            <p:nvSpPr>
              <p:cNvPr id="494720" name="Oval 128">
                <a:extLst>
                  <a:ext uri="{FF2B5EF4-FFF2-40B4-BE49-F238E27FC236}">
                    <a16:creationId xmlns:a16="http://schemas.microsoft.com/office/drawing/2014/main" id="{F22345A2-64B6-9542-9BB3-B2141707E9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9" y="2698"/>
                <a:ext cx="3457" cy="874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94721" name="Oval 129">
                <a:extLst>
                  <a:ext uri="{FF2B5EF4-FFF2-40B4-BE49-F238E27FC236}">
                    <a16:creationId xmlns:a16="http://schemas.microsoft.com/office/drawing/2014/main" id="{05E905E4-F1A4-824B-B935-C6377B0603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4" y="2698"/>
                <a:ext cx="803" cy="127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94722" name="Oval 130">
                <a:extLst>
                  <a:ext uri="{FF2B5EF4-FFF2-40B4-BE49-F238E27FC236}">
                    <a16:creationId xmlns:a16="http://schemas.microsoft.com/office/drawing/2014/main" id="{264B4998-F021-3D49-AE53-3947564AE7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3" y="2664"/>
                <a:ext cx="1150" cy="229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94723" name="Oval 131">
                <a:extLst>
                  <a:ext uri="{FF2B5EF4-FFF2-40B4-BE49-F238E27FC236}">
                    <a16:creationId xmlns:a16="http://schemas.microsoft.com/office/drawing/2014/main" id="{5BD6A65A-7774-BB44-AE5F-0FBC35AA6C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44" y="2596"/>
                <a:ext cx="1377" cy="465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94724" name="Oval 132">
                <a:extLst>
                  <a:ext uri="{FF2B5EF4-FFF2-40B4-BE49-F238E27FC236}">
                    <a16:creationId xmlns:a16="http://schemas.microsoft.com/office/drawing/2014/main" id="{252B5AB1-A3FD-0B41-A747-116565C72F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" y="2799"/>
                <a:ext cx="2530" cy="262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94725" name="Oval 133">
                <a:extLst>
                  <a:ext uri="{FF2B5EF4-FFF2-40B4-BE49-F238E27FC236}">
                    <a16:creationId xmlns:a16="http://schemas.microsoft.com/office/drawing/2014/main" id="{1D5F2F50-C5CA-8F4A-B88D-361BBF7D5D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14" y="3206"/>
                <a:ext cx="1379" cy="534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94726" name="Oval 134">
                <a:extLst>
                  <a:ext uri="{FF2B5EF4-FFF2-40B4-BE49-F238E27FC236}">
                    <a16:creationId xmlns:a16="http://schemas.microsoft.com/office/drawing/2014/main" id="{80587943-F4CC-9743-835C-02C6EBD720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43" y="2833"/>
                <a:ext cx="1034" cy="297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94727" name="Oval 135">
                <a:extLst>
                  <a:ext uri="{FF2B5EF4-FFF2-40B4-BE49-F238E27FC236}">
                    <a16:creationId xmlns:a16="http://schemas.microsoft.com/office/drawing/2014/main" id="{3BD7743B-53BD-0A43-AC3D-FCCA04B6D6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3" y="2969"/>
                <a:ext cx="687" cy="534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94728" name="Oval 136">
                <a:extLst>
                  <a:ext uri="{FF2B5EF4-FFF2-40B4-BE49-F238E27FC236}">
                    <a16:creationId xmlns:a16="http://schemas.microsoft.com/office/drawing/2014/main" id="{F5B143FB-ADE6-1A4C-AE02-436134A581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9" y="3240"/>
                <a:ext cx="687" cy="195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94729" name="Oval 137">
                <a:extLst>
                  <a:ext uri="{FF2B5EF4-FFF2-40B4-BE49-F238E27FC236}">
                    <a16:creationId xmlns:a16="http://schemas.microsoft.com/office/drawing/2014/main" id="{1A2E6848-8FFB-E241-A903-85415CF2FB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4" y="3375"/>
                <a:ext cx="681" cy="19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94730" name="Oval 138">
                <a:extLst>
                  <a:ext uri="{FF2B5EF4-FFF2-40B4-BE49-F238E27FC236}">
                    <a16:creationId xmlns:a16="http://schemas.microsoft.com/office/drawing/2014/main" id="{842BEDBF-B824-8A4F-BAD5-BBB752071E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9" y="3375"/>
                <a:ext cx="1028" cy="19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</p:grpSp>
      <p:grpSp>
        <p:nvGrpSpPr>
          <p:cNvPr id="62481" name="Group 140">
            <a:extLst>
              <a:ext uri="{FF2B5EF4-FFF2-40B4-BE49-F238E27FC236}">
                <a16:creationId xmlns:a16="http://schemas.microsoft.com/office/drawing/2014/main" id="{5632BFA9-B6B5-FD4E-83D0-FE4C22447EB1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990600"/>
            <a:ext cx="2667000" cy="762000"/>
            <a:chOff x="96" y="3744"/>
            <a:chExt cx="1680" cy="480"/>
          </a:xfrm>
        </p:grpSpPr>
        <p:sp>
          <p:nvSpPr>
            <p:cNvPr id="494733" name="Line 141">
              <a:extLst>
                <a:ext uri="{FF2B5EF4-FFF2-40B4-BE49-F238E27FC236}">
                  <a16:creationId xmlns:a16="http://schemas.microsoft.com/office/drawing/2014/main" id="{DB40FEA3-231C-774E-87D3-A23F9B2DE8A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20" y="3888"/>
              <a:ext cx="384" cy="0"/>
            </a:xfrm>
            <a:prstGeom prst="line">
              <a:avLst/>
            </a:prstGeom>
            <a:noFill/>
            <a:ln w="57150" cmpd="thickThin">
              <a:solidFill>
                <a:srgbClr val="FF3300"/>
              </a:solidFill>
              <a:round/>
              <a:headEnd type="oval" w="med" len="med"/>
              <a:tailEnd type="oval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494734" name="Text Box 142">
              <a:extLst>
                <a:ext uri="{FF2B5EF4-FFF2-40B4-BE49-F238E27FC236}">
                  <a16:creationId xmlns:a16="http://schemas.microsoft.com/office/drawing/2014/main" id="{7889E31E-C620-CA4E-B9B2-685BCDE01F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" y="3792"/>
              <a:ext cx="35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宋体" charset="0"/>
                  <a:cs typeface="宋体" charset="0"/>
                </a:rPr>
                <a:t>peer</a:t>
              </a:r>
            </a:p>
          </p:txBody>
        </p:sp>
        <p:sp>
          <p:nvSpPr>
            <p:cNvPr id="494735" name="Text Box 143">
              <a:extLst>
                <a:ext uri="{FF2B5EF4-FFF2-40B4-BE49-F238E27FC236}">
                  <a16:creationId xmlns:a16="http://schemas.microsoft.com/office/drawing/2014/main" id="{D6DF45A6-74DE-B74B-8A93-5B5F9991A3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0" y="3792"/>
              <a:ext cx="35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宋体" charset="0"/>
                  <a:cs typeface="宋体" charset="0"/>
                </a:rPr>
                <a:t>peer</a:t>
              </a:r>
            </a:p>
          </p:txBody>
        </p:sp>
        <p:sp>
          <p:nvSpPr>
            <p:cNvPr id="494736" name="Line 144">
              <a:extLst>
                <a:ext uri="{FF2B5EF4-FFF2-40B4-BE49-F238E27FC236}">
                  <a16:creationId xmlns:a16="http://schemas.microsoft.com/office/drawing/2014/main" id="{0AB99F29-DBE6-DF4F-9C10-6B311346F9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0" y="4080"/>
              <a:ext cx="432" cy="0"/>
            </a:xfrm>
            <a:prstGeom prst="line">
              <a:avLst/>
            </a:prstGeom>
            <a:noFill/>
            <a:ln w="57150" cmpd="thickThin">
              <a:solidFill>
                <a:srgbClr val="FF3300"/>
              </a:solidFill>
              <a:round/>
              <a:headEnd type="oval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494737" name="Text Box 145">
              <a:extLst>
                <a:ext uri="{FF2B5EF4-FFF2-40B4-BE49-F238E27FC236}">
                  <a16:creationId xmlns:a16="http://schemas.microsoft.com/office/drawing/2014/main" id="{8D98678A-55A0-A842-B32A-7861E4ECC0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2" y="3984"/>
              <a:ext cx="61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宋体" charset="0"/>
                  <a:cs typeface="宋体" charset="0"/>
                </a:rPr>
                <a:t>customer</a:t>
              </a:r>
            </a:p>
          </p:txBody>
        </p:sp>
        <p:sp>
          <p:nvSpPr>
            <p:cNvPr id="494738" name="Text Box 146">
              <a:extLst>
                <a:ext uri="{FF2B5EF4-FFF2-40B4-BE49-F238E27FC236}">
                  <a16:creationId xmlns:a16="http://schemas.microsoft.com/office/drawing/2014/main" id="{E5401700-60C5-7F4A-B626-2FE1F378E2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" y="3984"/>
              <a:ext cx="54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宋体" charset="0"/>
                  <a:cs typeface="宋体" charset="0"/>
                </a:rPr>
                <a:t>provider</a:t>
              </a:r>
            </a:p>
          </p:txBody>
        </p:sp>
        <p:sp>
          <p:nvSpPr>
            <p:cNvPr id="494739" name="Rectangle 147">
              <a:extLst>
                <a:ext uri="{FF2B5EF4-FFF2-40B4-BE49-F238E27FC236}">
                  <a16:creationId xmlns:a16="http://schemas.microsoft.com/office/drawing/2014/main" id="{6777D02F-8FF4-F947-8728-BDE1ECF35C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3744"/>
              <a:ext cx="1680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494740" name="Line 148">
            <a:extLst>
              <a:ext uri="{FF2B5EF4-FFF2-40B4-BE49-F238E27FC236}">
                <a16:creationId xmlns:a16="http://schemas.microsoft.com/office/drawing/2014/main" id="{B1960254-1F85-F64E-B316-4E370216CC73}"/>
              </a:ext>
            </a:extLst>
          </p:cNvPr>
          <p:cNvSpPr>
            <a:spLocks noChangeShapeType="1"/>
          </p:cNvSpPr>
          <p:nvPr/>
        </p:nvSpPr>
        <p:spPr bwMode="auto">
          <a:xfrm>
            <a:off x="3505200" y="3657600"/>
            <a:ext cx="1524000" cy="0"/>
          </a:xfrm>
          <a:prstGeom prst="line">
            <a:avLst/>
          </a:prstGeom>
          <a:noFill/>
          <a:ln w="57150" cmpd="thickThin">
            <a:solidFill>
              <a:srgbClr val="FF0033"/>
            </a:solidFill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494741" name="Text Box 149">
            <a:extLst>
              <a:ext uri="{FF2B5EF4-FFF2-40B4-BE49-F238E27FC236}">
                <a16:creationId xmlns:a16="http://schemas.microsoft.com/office/drawing/2014/main" id="{8D1CF03A-9822-4C4A-A4DA-8600A570AE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124200"/>
            <a:ext cx="1577975" cy="3048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local pref = 80</a:t>
            </a:r>
          </a:p>
        </p:txBody>
      </p:sp>
      <p:sp>
        <p:nvSpPr>
          <p:cNvPr id="494742" name="Text Box 150">
            <a:extLst>
              <a:ext uri="{FF2B5EF4-FFF2-40B4-BE49-F238E27FC236}">
                <a16:creationId xmlns:a16="http://schemas.microsoft.com/office/drawing/2014/main" id="{076E1216-0B2B-9A44-B093-019315F371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267200"/>
            <a:ext cx="1697038" cy="3048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local pref = 100</a:t>
            </a:r>
          </a:p>
        </p:txBody>
      </p:sp>
      <p:sp>
        <p:nvSpPr>
          <p:cNvPr id="494743" name="Text Box 151">
            <a:extLst>
              <a:ext uri="{FF2B5EF4-FFF2-40B4-BE49-F238E27FC236}">
                <a16:creationId xmlns:a16="http://schemas.microsoft.com/office/drawing/2014/main" id="{34497AD4-2C71-5F42-BF50-75A6829753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3581400"/>
            <a:ext cx="1577975" cy="3048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local pref = 90</a:t>
            </a:r>
          </a:p>
        </p:txBody>
      </p:sp>
      <p:sp>
        <p:nvSpPr>
          <p:cNvPr id="494703" name="Line 111">
            <a:extLst>
              <a:ext uri="{FF2B5EF4-FFF2-40B4-BE49-F238E27FC236}">
                <a16:creationId xmlns:a16="http://schemas.microsoft.com/office/drawing/2014/main" id="{4D5A678D-150A-2F41-8BFE-5BEC8D5B4EF9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0" y="4419600"/>
            <a:ext cx="228600" cy="685800"/>
          </a:xfrm>
          <a:prstGeom prst="line">
            <a:avLst/>
          </a:prstGeom>
          <a:noFill/>
          <a:ln w="57150" cmpd="thickThin">
            <a:solidFill>
              <a:srgbClr val="FF0033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494744" name="AutoShape 152">
            <a:extLst>
              <a:ext uri="{FF2B5EF4-FFF2-40B4-BE49-F238E27FC236}">
                <a16:creationId xmlns:a16="http://schemas.microsoft.com/office/drawing/2014/main" id="{3DE55ED7-A75D-3C45-BC1A-2A2BC02197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276600"/>
            <a:ext cx="609600" cy="3048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 w="57150">
            <a:solidFill>
              <a:srgbClr val="FF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494745" name="AutoShape 153">
            <a:extLst>
              <a:ext uri="{FF2B5EF4-FFF2-40B4-BE49-F238E27FC236}">
                <a16:creationId xmlns:a16="http://schemas.microsoft.com/office/drawing/2014/main" id="{6CACA52E-FEB5-D042-8BB1-3033E1F3A4A4}"/>
              </a:ext>
            </a:extLst>
          </p:cNvPr>
          <p:cNvSpPr>
            <a:spLocks noChangeArrowheads="1"/>
          </p:cNvSpPr>
          <p:nvPr/>
        </p:nvSpPr>
        <p:spPr bwMode="auto">
          <a:xfrm rot="-2781112">
            <a:off x="1981200" y="2438400"/>
            <a:ext cx="609600" cy="3048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 w="57150">
            <a:solidFill>
              <a:srgbClr val="FF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494746" name="AutoShape 154">
            <a:extLst>
              <a:ext uri="{FF2B5EF4-FFF2-40B4-BE49-F238E27FC236}">
                <a16:creationId xmlns:a16="http://schemas.microsoft.com/office/drawing/2014/main" id="{25B86441-1E6C-164C-8CF9-15415217D997}"/>
              </a:ext>
            </a:extLst>
          </p:cNvPr>
          <p:cNvSpPr>
            <a:spLocks noChangeArrowheads="1"/>
          </p:cNvSpPr>
          <p:nvPr/>
        </p:nvSpPr>
        <p:spPr bwMode="auto">
          <a:xfrm rot="4384350">
            <a:off x="1828800" y="4876800"/>
            <a:ext cx="609600" cy="3048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 w="57150">
            <a:solidFill>
              <a:srgbClr val="FF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494747" name="Rectangle 155">
            <a:extLst>
              <a:ext uri="{FF2B5EF4-FFF2-40B4-BE49-F238E27FC236}">
                <a16:creationId xmlns:a16="http://schemas.microsoft.com/office/drawing/2014/main" id="{7F989186-7EA1-9949-90D5-A0B6F93DA4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5715000"/>
            <a:ext cx="1990725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Higher Local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preference values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are more preferred</a:t>
            </a:r>
          </a:p>
        </p:txBody>
      </p:sp>
      <p:sp>
        <p:nvSpPr>
          <p:cNvPr id="494748" name="Rectangle 156">
            <a:extLst>
              <a:ext uri="{FF2B5EF4-FFF2-40B4-BE49-F238E27FC236}">
                <a16:creationId xmlns:a16="http://schemas.microsoft.com/office/drawing/2014/main" id="{F19E24C3-0F4B-0947-8313-5105779F62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1219200"/>
            <a:ext cx="4457700" cy="396875"/>
          </a:xfrm>
          <a:prstGeom prst="rect">
            <a:avLst/>
          </a:prstGeom>
          <a:solidFill>
            <a:srgbClr val="FF669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Local preference only used in iBGP</a:t>
            </a:r>
          </a:p>
        </p:txBody>
      </p:sp>
      <p:sp>
        <p:nvSpPr>
          <p:cNvPr id="494749" name="Freeform 157">
            <a:extLst>
              <a:ext uri="{FF2B5EF4-FFF2-40B4-BE49-F238E27FC236}">
                <a16:creationId xmlns:a16="http://schemas.microsoft.com/office/drawing/2014/main" id="{757A824D-06D3-BF48-8C02-7C22CDE6633E}"/>
              </a:ext>
            </a:extLst>
          </p:cNvPr>
          <p:cNvSpPr>
            <a:spLocks/>
          </p:cNvSpPr>
          <p:nvPr/>
        </p:nvSpPr>
        <p:spPr bwMode="auto">
          <a:xfrm>
            <a:off x="2514600" y="4191000"/>
            <a:ext cx="3657600" cy="1371600"/>
          </a:xfrm>
          <a:custGeom>
            <a:avLst/>
            <a:gdLst>
              <a:gd name="T0" fmla="*/ 0 w 2304"/>
              <a:gd name="T1" fmla="*/ 0 h 864"/>
              <a:gd name="T2" fmla="*/ 533400 w 2304"/>
              <a:gd name="T3" fmla="*/ 1066800 h 864"/>
              <a:gd name="T4" fmla="*/ 1676400 w 2304"/>
              <a:gd name="T5" fmla="*/ 990600 h 864"/>
              <a:gd name="T6" fmla="*/ 3657600 w 2304"/>
              <a:gd name="T7" fmla="*/ 1371600 h 86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304" h="864">
                <a:moveTo>
                  <a:pt x="0" y="0"/>
                </a:moveTo>
                <a:cubicBezTo>
                  <a:pt x="80" y="284"/>
                  <a:pt x="160" y="568"/>
                  <a:pt x="336" y="672"/>
                </a:cubicBezTo>
                <a:cubicBezTo>
                  <a:pt x="512" y="776"/>
                  <a:pt x="728" y="592"/>
                  <a:pt x="1056" y="624"/>
                </a:cubicBezTo>
                <a:cubicBezTo>
                  <a:pt x="1384" y="656"/>
                  <a:pt x="1844" y="760"/>
                  <a:pt x="2304" y="864"/>
                </a:cubicBezTo>
              </a:path>
            </a:pathLst>
          </a:custGeom>
          <a:noFill/>
          <a:ln w="76200" cmpd="sng">
            <a:solidFill>
              <a:schemeClr val="accent2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21607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lide Number Placeholder 4">
            <a:extLst>
              <a:ext uri="{FF2B5EF4-FFF2-40B4-BE49-F238E27FC236}">
                <a16:creationId xmlns:a16="http://schemas.microsoft.com/office/drawing/2014/main" id="{BB513A24-7A9D-B74E-97D2-1C3E8321B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E31A49-1639-0344-9842-2DB2514F978B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2562" name="Rectangle 2">
            <a:extLst>
              <a:ext uri="{FF2B5EF4-FFF2-40B4-BE49-F238E27FC236}">
                <a16:creationId xmlns:a16="http://schemas.microsoft.com/office/drawing/2014/main" id="{FA64A197-1701-C54D-9BD3-208926038A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915400" cy="1143000"/>
          </a:xfrm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altLang="zh-CN" sz="3200" b="0">
                <a:ea typeface="宋体" charset="0"/>
                <a:cs typeface="宋体" charset="0"/>
              </a:rPr>
              <a:t>Implementing Backup Links with Local Preference (Outbound Traffic)</a:t>
            </a:r>
            <a:r>
              <a:rPr lang="en-US" altLang="zh-CN" sz="3200"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322563" name="Rectangle 3">
            <a:extLst>
              <a:ext uri="{FF2B5EF4-FFF2-40B4-BE49-F238E27FC236}">
                <a16:creationId xmlns:a16="http://schemas.microsoft.com/office/drawing/2014/main" id="{E15DAF75-61A5-534F-9857-5AD1AE6BF7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5410200"/>
            <a:ext cx="79629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Forces </a:t>
            </a:r>
            <a:r>
              <a:rPr kumimoji="0" lang="en-US" altLang="zh-CN" sz="2000" b="1" i="0" u="sng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outbound </a:t>
            </a: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traffic to take primary link, unless link is down.</a:t>
            </a:r>
          </a:p>
        </p:txBody>
      </p:sp>
      <p:grpSp>
        <p:nvGrpSpPr>
          <p:cNvPr id="64516" name="Group 5">
            <a:extLst>
              <a:ext uri="{FF2B5EF4-FFF2-40B4-BE49-F238E27FC236}">
                <a16:creationId xmlns:a16="http://schemas.microsoft.com/office/drawing/2014/main" id="{1A1E9001-208A-0F47-8C72-384C753C8DE1}"/>
              </a:ext>
            </a:extLst>
          </p:cNvPr>
          <p:cNvGrpSpPr>
            <a:grpSpLocks/>
          </p:cNvGrpSpPr>
          <p:nvPr/>
        </p:nvGrpSpPr>
        <p:grpSpPr bwMode="auto">
          <a:xfrm>
            <a:off x="1828800" y="2057400"/>
            <a:ext cx="4876800" cy="1295400"/>
            <a:chOff x="676" y="1108"/>
            <a:chExt cx="2968" cy="1192"/>
          </a:xfrm>
        </p:grpSpPr>
        <p:grpSp>
          <p:nvGrpSpPr>
            <p:cNvPr id="64559" name="Group 6">
              <a:extLst>
                <a:ext uri="{FF2B5EF4-FFF2-40B4-BE49-F238E27FC236}">
                  <a16:creationId xmlns:a16="http://schemas.microsoft.com/office/drawing/2014/main" id="{DF80BDED-3CD0-8F48-A9B3-6FB580D0435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9" y="1108"/>
              <a:ext cx="2905" cy="1192"/>
              <a:chOff x="739" y="1108"/>
              <a:chExt cx="2905" cy="1192"/>
            </a:xfrm>
          </p:grpSpPr>
          <p:sp>
            <p:nvSpPr>
              <p:cNvPr id="322567" name="Oval 7">
                <a:extLst>
                  <a:ext uri="{FF2B5EF4-FFF2-40B4-BE49-F238E27FC236}">
                    <a16:creationId xmlns:a16="http://schemas.microsoft.com/office/drawing/2014/main" id="{3033DCD5-794B-EA47-95B0-C24EFB6185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7" y="1215"/>
                <a:ext cx="2492" cy="91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22568" name="Oval 8">
                <a:extLst>
                  <a:ext uri="{FF2B5EF4-FFF2-40B4-BE49-F238E27FC236}">
                    <a16:creationId xmlns:a16="http://schemas.microsoft.com/office/drawing/2014/main" id="{B00CCF0E-E41E-B44F-89BB-1683CDFF2F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71" y="1215"/>
                <a:ext cx="576" cy="133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22569" name="Oval 9">
                <a:extLst>
                  <a:ext uri="{FF2B5EF4-FFF2-40B4-BE49-F238E27FC236}">
                    <a16:creationId xmlns:a16="http://schemas.microsoft.com/office/drawing/2014/main" id="{AF193052-9DBC-2844-A872-B7EA0C2632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70" y="1180"/>
                <a:ext cx="825" cy="238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22570" name="Oval 10">
                <a:extLst>
                  <a:ext uri="{FF2B5EF4-FFF2-40B4-BE49-F238E27FC236}">
                    <a16:creationId xmlns:a16="http://schemas.microsoft.com/office/drawing/2014/main" id="{8DAFD7F9-7A0B-B548-AF71-5A9C9439F9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2" y="1108"/>
                <a:ext cx="991" cy="48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22571" name="Oval 11">
                <a:extLst>
                  <a:ext uri="{FF2B5EF4-FFF2-40B4-BE49-F238E27FC236}">
                    <a16:creationId xmlns:a16="http://schemas.microsoft.com/office/drawing/2014/main" id="{53F5CA41-850A-894D-8B83-24BC8F1C32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9" y="1318"/>
                <a:ext cx="1823" cy="27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22572" name="Oval 12">
                <a:extLst>
                  <a:ext uri="{FF2B5EF4-FFF2-40B4-BE49-F238E27FC236}">
                    <a16:creationId xmlns:a16="http://schemas.microsoft.com/office/drawing/2014/main" id="{93FC06E5-D16C-1A49-ACD3-816FD7F796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55" y="1743"/>
                <a:ext cx="989" cy="55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22573" name="Oval 13">
                <a:extLst>
                  <a:ext uri="{FF2B5EF4-FFF2-40B4-BE49-F238E27FC236}">
                    <a16:creationId xmlns:a16="http://schemas.microsoft.com/office/drawing/2014/main" id="{B9080761-695F-5D4A-A541-BB9C6CD6AE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3" y="1355"/>
                <a:ext cx="741" cy="31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22574" name="Oval 14">
                <a:extLst>
                  <a:ext uri="{FF2B5EF4-FFF2-40B4-BE49-F238E27FC236}">
                    <a16:creationId xmlns:a16="http://schemas.microsoft.com/office/drawing/2014/main" id="{5C03A372-416D-4E46-A1E2-FCBF69D488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6" y="1497"/>
                <a:ext cx="492" cy="55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22575" name="Oval 15">
                <a:extLst>
                  <a:ext uri="{FF2B5EF4-FFF2-40B4-BE49-F238E27FC236}">
                    <a16:creationId xmlns:a16="http://schemas.microsoft.com/office/drawing/2014/main" id="{81B5E26D-D933-944A-A673-ABC12E3973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7" y="1779"/>
                <a:ext cx="492" cy="203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22576" name="Oval 16">
                <a:extLst>
                  <a:ext uri="{FF2B5EF4-FFF2-40B4-BE49-F238E27FC236}">
                    <a16:creationId xmlns:a16="http://schemas.microsoft.com/office/drawing/2014/main" id="{3F04C996-397C-D442-AEA3-C76CE41CCC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0" y="1919"/>
                <a:ext cx="494" cy="20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22577" name="Oval 17">
                <a:extLst>
                  <a:ext uri="{FF2B5EF4-FFF2-40B4-BE49-F238E27FC236}">
                    <a16:creationId xmlns:a16="http://schemas.microsoft.com/office/drawing/2014/main" id="{D2B03D32-F40F-0147-9C01-620C03D671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87" y="1919"/>
                <a:ext cx="741" cy="20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  <p:grpSp>
          <p:nvGrpSpPr>
            <p:cNvPr id="64560" name="Group 18">
              <a:extLst>
                <a:ext uri="{FF2B5EF4-FFF2-40B4-BE49-F238E27FC236}">
                  <a16:creationId xmlns:a16="http://schemas.microsoft.com/office/drawing/2014/main" id="{355A1C27-E582-B742-92FC-1B77770485F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6" y="1108"/>
              <a:ext cx="2905" cy="1192"/>
              <a:chOff x="676" y="1108"/>
              <a:chExt cx="2905" cy="1192"/>
            </a:xfrm>
          </p:grpSpPr>
          <p:sp>
            <p:nvSpPr>
              <p:cNvPr id="322579" name="Oval 19">
                <a:extLst>
                  <a:ext uri="{FF2B5EF4-FFF2-40B4-BE49-F238E27FC236}">
                    <a16:creationId xmlns:a16="http://schemas.microsoft.com/office/drawing/2014/main" id="{7468066D-1C86-D344-AD4C-121F76C0EC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5" y="1215"/>
                <a:ext cx="2489" cy="910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22580" name="Oval 20">
                <a:extLst>
                  <a:ext uri="{FF2B5EF4-FFF2-40B4-BE49-F238E27FC236}">
                    <a16:creationId xmlns:a16="http://schemas.microsoft.com/office/drawing/2014/main" id="{0D466FFD-AC42-4246-AEC5-D2F7E67E01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8" y="1215"/>
                <a:ext cx="576" cy="133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22581" name="Oval 21">
                <a:extLst>
                  <a:ext uri="{FF2B5EF4-FFF2-40B4-BE49-F238E27FC236}">
                    <a16:creationId xmlns:a16="http://schemas.microsoft.com/office/drawing/2014/main" id="{439734C5-7ADB-4D4B-9822-C81BF81588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6" y="1180"/>
                <a:ext cx="827" cy="238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22582" name="Oval 22">
                <a:extLst>
                  <a:ext uri="{FF2B5EF4-FFF2-40B4-BE49-F238E27FC236}">
                    <a16:creationId xmlns:a16="http://schemas.microsoft.com/office/drawing/2014/main" id="{6B3A64AE-6216-764F-B8B6-73780D1B3E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8" y="1108"/>
                <a:ext cx="990" cy="48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22583" name="Oval 23">
                <a:extLst>
                  <a:ext uri="{FF2B5EF4-FFF2-40B4-BE49-F238E27FC236}">
                    <a16:creationId xmlns:a16="http://schemas.microsoft.com/office/drawing/2014/main" id="{81FBD2D2-BBC0-5F4D-8F88-3F28FC5621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" y="1318"/>
                <a:ext cx="1822" cy="27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22584" name="Oval 24">
                <a:extLst>
                  <a:ext uri="{FF2B5EF4-FFF2-40B4-BE49-F238E27FC236}">
                    <a16:creationId xmlns:a16="http://schemas.microsoft.com/office/drawing/2014/main" id="{AD312686-471B-7748-A2FD-B4BBD29D4D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92" y="1743"/>
                <a:ext cx="990" cy="557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22585" name="Oval 25">
                <a:extLst>
                  <a:ext uri="{FF2B5EF4-FFF2-40B4-BE49-F238E27FC236}">
                    <a16:creationId xmlns:a16="http://schemas.microsoft.com/office/drawing/2014/main" id="{D44BD44F-91A3-8E45-B602-4A5EC448F7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8" y="1355"/>
                <a:ext cx="743" cy="310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22586" name="Oval 26">
                <a:extLst>
                  <a:ext uri="{FF2B5EF4-FFF2-40B4-BE49-F238E27FC236}">
                    <a16:creationId xmlns:a16="http://schemas.microsoft.com/office/drawing/2014/main" id="{6B78E776-EB01-C547-96AD-6A26C2CA98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1" y="1497"/>
                <a:ext cx="492" cy="557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22587" name="Oval 27">
                <a:extLst>
                  <a:ext uri="{FF2B5EF4-FFF2-40B4-BE49-F238E27FC236}">
                    <a16:creationId xmlns:a16="http://schemas.microsoft.com/office/drawing/2014/main" id="{6E9143D7-E70C-C84F-87E3-4A3AD25729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2" y="1779"/>
                <a:ext cx="492" cy="203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22588" name="Oval 28">
                <a:extLst>
                  <a:ext uri="{FF2B5EF4-FFF2-40B4-BE49-F238E27FC236}">
                    <a16:creationId xmlns:a16="http://schemas.microsoft.com/office/drawing/2014/main" id="{7778FFA5-D457-F748-9BE5-27BE402179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59" y="1919"/>
                <a:ext cx="492" cy="20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22589" name="Oval 29">
                <a:extLst>
                  <a:ext uri="{FF2B5EF4-FFF2-40B4-BE49-F238E27FC236}">
                    <a16:creationId xmlns:a16="http://schemas.microsoft.com/office/drawing/2014/main" id="{88AC068C-6F04-EC46-8A2C-6408F97C0A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5" y="1919"/>
                <a:ext cx="740" cy="20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</p:grpSp>
      <p:sp>
        <p:nvSpPr>
          <p:cNvPr id="322591" name="Rectangle 31">
            <a:extLst>
              <a:ext uri="{FF2B5EF4-FFF2-40B4-BE49-F238E27FC236}">
                <a16:creationId xmlns:a16="http://schemas.microsoft.com/office/drawing/2014/main" id="{20ABB09F-BDA5-6043-B2CF-0AFADAD386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2209800"/>
            <a:ext cx="9747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AS 1</a:t>
            </a:r>
          </a:p>
        </p:txBody>
      </p:sp>
      <p:grpSp>
        <p:nvGrpSpPr>
          <p:cNvPr id="64518" name="Group 32">
            <a:extLst>
              <a:ext uri="{FF2B5EF4-FFF2-40B4-BE49-F238E27FC236}">
                <a16:creationId xmlns:a16="http://schemas.microsoft.com/office/drawing/2014/main" id="{AF27A115-CF81-3B4D-801D-31D0AE74BA0E}"/>
              </a:ext>
            </a:extLst>
          </p:cNvPr>
          <p:cNvGrpSpPr>
            <a:grpSpLocks/>
          </p:cNvGrpSpPr>
          <p:nvPr/>
        </p:nvGrpSpPr>
        <p:grpSpPr bwMode="auto">
          <a:xfrm>
            <a:off x="1981200" y="4038600"/>
            <a:ext cx="4648200" cy="1282700"/>
            <a:chOff x="244" y="2596"/>
            <a:chExt cx="4120" cy="1144"/>
          </a:xfrm>
        </p:grpSpPr>
        <p:grpSp>
          <p:nvGrpSpPr>
            <p:cNvPr id="64535" name="Group 33">
              <a:extLst>
                <a:ext uri="{FF2B5EF4-FFF2-40B4-BE49-F238E27FC236}">
                  <a16:creationId xmlns:a16="http://schemas.microsoft.com/office/drawing/2014/main" id="{0597EFD8-4FE9-9A4D-B32A-8B511219A17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1" y="2596"/>
              <a:ext cx="4033" cy="1144"/>
              <a:chOff x="331" y="2596"/>
              <a:chExt cx="4033" cy="1144"/>
            </a:xfrm>
          </p:grpSpPr>
          <p:sp>
            <p:nvSpPr>
              <p:cNvPr id="322594" name="Oval 34">
                <a:extLst>
                  <a:ext uri="{FF2B5EF4-FFF2-40B4-BE49-F238E27FC236}">
                    <a16:creationId xmlns:a16="http://schemas.microsoft.com/office/drawing/2014/main" id="{E21793F1-E823-0E4C-8447-5CAC57D61E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5" y="2698"/>
                <a:ext cx="3460" cy="874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22595" name="Oval 35">
                <a:extLst>
                  <a:ext uri="{FF2B5EF4-FFF2-40B4-BE49-F238E27FC236}">
                    <a16:creationId xmlns:a16="http://schemas.microsoft.com/office/drawing/2014/main" id="{9E2D0556-D475-C442-8792-9685F58919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1" y="2698"/>
                <a:ext cx="803" cy="12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22596" name="Oval 36">
                <a:extLst>
                  <a:ext uri="{FF2B5EF4-FFF2-40B4-BE49-F238E27FC236}">
                    <a16:creationId xmlns:a16="http://schemas.microsoft.com/office/drawing/2014/main" id="{4D7B08BA-A049-5040-A1D4-2398886728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72" y="2664"/>
                <a:ext cx="1147" cy="229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22597" name="Oval 37">
                <a:extLst>
                  <a:ext uri="{FF2B5EF4-FFF2-40B4-BE49-F238E27FC236}">
                    <a16:creationId xmlns:a16="http://schemas.microsoft.com/office/drawing/2014/main" id="{1A227090-0CF1-064E-B80E-A9B88547C4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33" y="2596"/>
                <a:ext cx="1378" cy="46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22598" name="Oval 38">
                <a:extLst>
                  <a:ext uri="{FF2B5EF4-FFF2-40B4-BE49-F238E27FC236}">
                    <a16:creationId xmlns:a16="http://schemas.microsoft.com/office/drawing/2014/main" id="{99C0AB41-42CF-8E41-B383-08060CEDDF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" y="2798"/>
                <a:ext cx="2533" cy="263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22599" name="Oval 39">
                <a:extLst>
                  <a:ext uri="{FF2B5EF4-FFF2-40B4-BE49-F238E27FC236}">
                    <a16:creationId xmlns:a16="http://schemas.microsoft.com/office/drawing/2014/main" id="{DE71731A-4F93-8540-8AF9-D9404397CC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2" y="3206"/>
                <a:ext cx="1376" cy="534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22600" name="Oval 40">
                <a:extLst>
                  <a:ext uri="{FF2B5EF4-FFF2-40B4-BE49-F238E27FC236}">
                    <a16:creationId xmlns:a16="http://schemas.microsoft.com/office/drawing/2014/main" id="{2C94DE07-04BD-BC44-B0BD-DB55849388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3" y="2832"/>
                <a:ext cx="1031" cy="29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22601" name="Oval 41">
                <a:extLst>
                  <a:ext uri="{FF2B5EF4-FFF2-40B4-BE49-F238E27FC236}">
                    <a16:creationId xmlns:a16="http://schemas.microsoft.com/office/drawing/2014/main" id="{6C1F0938-0019-4941-8039-07B9CDD335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2" y="2968"/>
                <a:ext cx="687" cy="53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22602" name="Oval 42">
                <a:extLst>
                  <a:ext uri="{FF2B5EF4-FFF2-40B4-BE49-F238E27FC236}">
                    <a16:creationId xmlns:a16="http://schemas.microsoft.com/office/drawing/2014/main" id="{4AFDF9DE-8CEF-0B41-9996-2106F6F4B3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8" y="3240"/>
                <a:ext cx="687" cy="19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22603" name="Oval 43">
                <a:extLst>
                  <a:ext uri="{FF2B5EF4-FFF2-40B4-BE49-F238E27FC236}">
                    <a16:creationId xmlns:a16="http://schemas.microsoft.com/office/drawing/2014/main" id="{4A268F45-C647-1F4D-8B89-A42C2F128A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0" y="3375"/>
                <a:ext cx="685" cy="19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22604" name="Oval 44">
                <a:extLst>
                  <a:ext uri="{FF2B5EF4-FFF2-40B4-BE49-F238E27FC236}">
                    <a16:creationId xmlns:a16="http://schemas.microsoft.com/office/drawing/2014/main" id="{5D55C798-0119-D144-BA69-DDD93C14F4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6" y="3375"/>
                <a:ext cx="1033" cy="19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  <p:grpSp>
          <p:nvGrpSpPr>
            <p:cNvPr id="64536" name="Group 45">
              <a:extLst>
                <a:ext uri="{FF2B5EF4-FFF2-40B4-BE49-F238E27FC236}">
                  <a16:creationId xmlns:a16="http://schemas.microsoft.com/office/drawing/2014/main" id="{119715AD-6AD5-394E-ACCD-050CB84E19E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4" y="2596"/>
              <a:ext cx="4033" cy="1144"/>
              <a:chOff x="244" y="2596"/>
              <a:chExt cx="4033" cy="1144"/>
            </a:xfrm>
          </p:grpSpPr>
          <p:sp>
            <p:nvSpPr>
              <p:cNvPr id="322606" name="Oval 46">
                <a:extLst>
                  <a:ext uri="{FF2B5EF4-FFF2-40B4-BE49-F238E27FC236}">
                    <a16:creationId xmlns:a16="http://schemas.microsoft.com/office/drawing/2014/main" id="{3EC9A2ED-3DC7-D44E-BDD2-DE41D7110F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9" y="2698"/>
                <a:ext cx="3457" cy="874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22607" name="Oval 47">
                <a:extLst>
                  <a:ext uri="{FF2B5EF4-FFF2-40B4-BE49-F238E27FC236}">
                    <a16:creationId xmlns:a16="http://schemas.microsoft.com/office/drawing/2014/main" id="{C5B81F78-44A2-BC48-BC04-C62E3CB4E6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4" y="2698"/>
                <a:ext cx="802" cy="127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22608" name="Oval 48">
                <a:extLst>
                  <a:ext uri="{FF2B5EF4-FFF2-40B4-BE49-F238E27FC236}">
                    <a16:creationId xmlns:a16="http://schemas.microsoft.com/office/drawing/2014/main" id="{789FE594-8D2C-CE4E-947B-97D80670E9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2" y="2664"/>
                <a:ext cx="1151" cy="229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22609" name="Oval 49">
                <a:extLst>
                  <a:ext uri="{FF2B5EF4-FFF2-40B4-BE49-F238E27FC236}">
                    <a16:creationId xmlns:a16="http://schemas.microsoft.com/office/drawing/2014/main" id="{A442FB59-DD86-264E-A884-244592BF4F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44" y="2596"/>
                <a:ext cx="1378" cy="46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22610" name="Oval 50">
                <a:extLst>
                  <a:ext uri="{FF2B5EF4-FFF2-40B4-BE49-F238E27FC236}">
                    <a16:creationId xmlns:a16="http://schemas.microsoft.com/office/drawing/2014/main" id="{096A5CC6-EFF7-F542-B80C-DFF663F1DA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" y="2798"/>
                <a:ext cx="2531" cy="263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22611" name="Oval 51">
                <a:extLst>
                  <a:ext uri="{FF2B5EF4-FFF2-40B4-BE49-F238E27FC236}">
                    <a16:creationId xmlns:a16="http://schemas.microsoft.com/office/drawing/2014/main" id="{BE074A09-62FF-3444-8318-D69FDB62A1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15" y="3206"/>
                <a:ext cx="1378" cy="534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22612" name="Oval 52">
                <a:extLst>
                  <a:ext uri="{FF2B5EF4-FFF2-40B4-BE49-F238E27FC236}">
                    <a16:creationId xmlns:a16="http://schemas.microsoft.com/office/drawing/2014/main" id="{591F3E57-7A3F-5E49-BF16-4E116239B7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44" y="2832"/>
                <a:ext cx="1033" cy="297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22613" name="Oval 53">
                <a:extLst>
                  <a:ext uri="{FF2B5EF4-FFF2-40B4-BE49-F238E27FC236}">
                    <a16:creationId xmlns:a16="http://schemas.microsoft.com/office/drawing/2014/main" id="{A82C2747-2414-B843-9A81-ADF8DA9E93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3" y="2968"/>
                <a:ext cx="687" cy="535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22614" name="Oval 54">
                <a:extLst>
                  <a:ext uri="{FF2B5EF4-FFF2-40B4-BE49-F238E27FC236}">
                    <a16:creationId xmlns:a16="http://schemas.microsoft.com/office/drawing/2014/main" id="{53818F67-2034-B741-999B-13AB516976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9" y="3240"/>
                <a:ext cx="687" cy="195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22615" name="Oval 55">
                <a:extLst>
                  <a:ext uri="{FF2B5EF4-FFF2-40B4-BE49-F238E27FC236}">
                    <a16:creationId xmlns:a16="http://schemas.microsoft.com/office/drawing/2014/main" id="{93150775-EFDC-BC45-A15A-5DC75BB9D6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4" y="3375"/>
                <a:ext cx="681" cy="197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22616" name="Oval 56">
                <a:extLst>
                  <a:ext uri="{FF2B5EF4-FFF2-40B4-BE49-F238E27FC236}">
                    <a16:creationId xmlns:a16="http://schemas.microsoft.com/office/drawing/2014/main" id="{AA6B200C-8126-0A47-B7EC-5C754C2728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0" y="3375"/>
                <a:ext cx="1029" cy="197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</p:grpSp>
      <p:sp>
        <p:nvSpPr>
          <p:cNvPr id="322617" name="Line 57">
            <a:extLst>
              <a:ext uri="{FF2B5EF4-FFF2-40B4-BE49-F238E27FC236}">
                <a16:creationId xmlns:a16="http://schemas.microsoft.com/office/drawing/2014/main" id="{2E6A156B-27F8-7F47-AEDE-754AD42FD49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86400" y="3048000"/>
            <a:ext cx="0" cy="990600"/>
          </a:xfrm>
          <a:prstGeom prst="line">
            <a:avLst/>
          </a:prstGeom>
          <a:noFill/>
          <a:ln w="57150" cmpd="thickThin">
            <a:solidFill>
              <a:srgbClr val="FF0033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322619" name="Line 59">
            <a:extLst>
              <a:ext uri="{FF2B5EF4-FFF2-40B4-BE49-F238E27FC236}">
                <a16:creationId xmlns:a16="http://schemas.microsoft.com/office/drawing/2014/main" id="{A0707037-DE29-7642-83F8-38528478E9A3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0250" y="3117850"/>
            <a:ext cx="0" cy="1143000"/>
          </a:xfrm>
          <a:prstGeom prst="line">
            <a:avLst/>
          </a:prstGeom>
          <a:noFill/>
          <a:ln w="57150" cmpd="thickThin">
            <a:solidFill>
              <a:srgbClr val="FF0033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pic>
        <p:nvPicPr>
          <p:cNvPr id="322620" name="Picture 60">
            <a:extLst>
              <a:ext uri="{FF2B5EF4-FFF2-40B4-BE49-F238E27FC236}">
                <a16:creationId xmlns:a16="http://schemas.microsoft.com/office/drawing/2014/main" id="{A2AD97F0-A971-0F47-AFB7-D8886D5A855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888" y="2928938"/>
            <a:ext cx="547687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22621" name="Picture 61">
            <a:extLst>
              <a:ext uri="{FF2B5EF4-FFF2-40B4-BE49-F238E27FC236}">
                <a16:creationId xmlns:a16="http://schemas.microsoft.com/office/drawing/2014/main" id="{D790D09B-688A-3045-AF00-5BB45B426409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688" y="4071938"/>
            <a:ext cx="547687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22622" name="Picture 62">
            <a:extLst>
              <a:ext uri="{FF2B5EF4-FFF2-40B4-BE49-F238E27FC236}">
                <a16:creationId xmlns:a16="http://schemas.microsoft.com/office/drawing/2014/main" id="{B20BEB08-D985-9542-9F53-52DE00177650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688" y="3995738"/>
            <a:ext cx="547687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22623" name="Picture 63">
            <a:extLst>
              <a:ext uri="{FF2B5EF4-FFF2-40B4-BE49-F238E27FC236}">
                <a16:creationId xmlns:a16="http://schemas.microsoft.com/office/drawing/2014/main" id="{905E3111-B0C2-7040-8DDF-9EA53262257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895600"/>
            <a:ext cx="547688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22624" name="Rectangle 64">
            <a:extLst>
              <a:ext uri="{FF2B5EF4-FFF2-40B4-BE49-F238E27FC236}">
                <a16:creationId xmlns:a16="http://schemas.microsoft.com/office/drawing/2014/main" id="{50CEBF1E-FA30-4F40-A338-8A9C9CB9D6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3352800"/>
            <a:ext cx="1633538" cy="4095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primary link</a:t>
            </a:r>
          </a:p>
        </p:txBody>
      </p:sp>
      <p:sp>
        <p:nvSpPr>
          <p:cNvPr id="322625" name="Rectangle 65">
            <a:extLst>
              <a:ext uri="{FF2B5EF4-FFF2-40B4-BE49-F238E27FC236}">
                <a16:creationId xmlns:a16="http://schemas.microsoft.com/office/drawing/2014/main" id="{D8B03342-1A54-0E45-84DF-3DBD2AC011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3429000"/>
            <a:ext cx="1593850" cy="4095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backup link</a:t>
            </a:r>
          </a:p>
        </p:txBody>
      </p:sp>
      <p:sp>
        <p:nvSpPr>
          <p:cNvPr id="322626" name="Rectangle 66">
            <a:extLst>
              <a:ext uri="{FF2B5EF4-FFF2-40B4-BE49-F238E27FC236}">
                <a16:creationId xmlns:a16="http://schemas.microsoft.com/office/drawing/2014/main" id="{E45616AE-ABAE-904F-BB50-DE8524D8EC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4343400"/>
            <a:ext cx="2146300" cy="517525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Set Local Pref = 100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for all routes from AS 1</a:t>
            </a:r>
          </a:p>
        </p:txBody>
      </p:sp>
      <p:sp>
        <p:nvSpPr>
          <p:cNvPr id="322627" name="Rectangle 67">
            <a:extLst>
              <a:ext uri="{FF2B5EF4-FFF2-40B4-BE49-F238E27FC236}">
                <a16:creationId xmlns:a16="http://schemas.microsoft.com/office/drawing/2014/main" id="{D75D76F7-291E-9D48-B9AC-07D2E93CA7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4495800"/>
            <a:ext cx="17684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AS 65000</a:t>
            </a:r>
          </a:p>
        </p:txBody>
      </p:sp>
      <p:sp>
        <p:nvSpPr>
          <p:cNvPr id="322628" name="Rectangle 68">
            <a:extLst>
              <a:ext uri="{FF2B5EF4-FFF2-40B4-BE49-F238E27FC236}">
                <a16:creationId xmlns:a16="http://schemas.microsoft.com/office/drawing/2014/main" id="{97A12F52-A149-E44D-84A0-C1AD179A7D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4343400"/>
            <a:ext cx="2146300" cy="517525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Set Local Pref = 50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for all routes from AS 1</a:t>
            </a:r>
          </a:p>
        </p:txBody>
      </p:sp>
      <p:sp>
        <p:nvSpPr>
          <p:cNvPr id="322629" name="AutoShape 69">
            <a:extLst>
              <a:ext uri="{FF2B5EF4-FFF2-40B4-BE49-F238E27FC236}">
                <a16:creationId xmlns:a16="http://schemas.microsoft.com/office/drawing/2014/main" id="{5D60DA23-47E4-3B47-8786-2A42C9F83B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3352800"/>
            <a:ext cx="304800" cy="533400"/>
          </a:xfrm>
          <a:prstGeom prst="downArrow">
            <a:avLst>
              <a:gd name="adj1" fmla="val 50000"/>
              <a:gd name="adj2" fmla="val 43750"/>
            </a:avLst>
          </a:prstGeom>
          <a:solidFill>
            <a:schemeClr val="bg1"/>
          </a:solidFill>
          <a:ln w="38100">
            <a:solidFill>
              <a:srgbClr val="FF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322633" name="AutoShape 73">
            <a:extLst>
              <a:ext uri="{FF2B5EF4-FFF2-40B4-BE49-F238E27FC236}">
                <a16:creationId xmlns:a16="http://schemas.microsoft.com/office/drawing/2014/main" id="{261C9708-5ACB-B840-B744-39AFEDA24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3429000"/>
            <a:ext cx="304800" cy="533400"/>
          </a:xfrm>
          <a:prstGeom prst="downArrow">
            <a:avLst>
              <a:gd name="adj1" fmla="val 50000"/>
              <a:gd name="adj2" fmla="val 43750"/>
            </a:avLst>
          </a:prstGeom>
          <a:solidFill>
            <a:schemeClr val="bg1"/>
          </a:solidFill>
          <a:ln w="38100">
            <a:solidFill>
              <a:srgbClr val="FF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322634" name="Freeform 74">
            <a:extLst>
              <a:ext uri="{FF2B5EF4-FFF2-40B4-BE49-F238E27FC236}">
                <a16:creationId xmlns:a16="http://schemas.microsoft.com/office/drawing/2014/main" id="{E1DBB9EB-BF2C-9C4C-8392-87C2AA223FD7}"/>
              </a:ext>
            </a:extLst>
          </p:cNvPr>
          <p:cNvSpPr>
            <a:spLocks/>
          </p:cNvSpPr>
          <p:nvPr/>
        </p:nvSpPr>
        <p:spPr bwMode="auto">
          <a:xfrm>
            <a:off x="2971800" y="2590800"/>
            <a:ext cx="533400" cy="2209800"/>
          </a:xfrm>
          <a:custGeom>
            <a:avLst/>
            <a:gdLst>
              <a:gd name="T0" fmla="*/ 533400 w 336"/>
              <a:gd name="T1" fmla="*/ 2209800 h 1392"/>
              <a:gd name="T2" fmla="*/ 76200 w 336"/>
              <a:gd name="T3" fmla="*/ 1447800 h 1392"/>
              <a:gd name="T4" fmla="*/ 76200 w 336"/>
              <a:gd name="T5" fmla="*/ 381000 h 1392"/>
              <a:gd name="T6" fmla="*/ 533400 w 336"/>
              <a:gd name="T7" fmla="*/ 0 h 139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36" h="1392">
                <a:moveTo>
                  <a:pt x="336" y="1392"/>
                </a:moveTo>
                <a:cubicBezTo>
                  <a:pt x="216" y="1248"/>
                  <a:pt x="96" y="1104"/>
                  <a:pt x="48" y="912"/>
                </a:cubicBezTo>
                <a:cubicBezTo>
                  <a:pt x="0" y="720"/>
                  <a:pt x="0" y="392"/>
                  <a:pt x="48" y="240"/>
                </a:cubicBezTo>
                <a:cubicBezTo>
                  <a:pt x="96" y="88"/>
                  <a:pt x="216" y="44"/>
                  <a:pt x="336" y="0"/>
                </a:cubicBezTo>
              </a:path>
            </a:pathLst>
          </a:custGeom>
          <a:noFill/>
          <a:ln w="76200" cmpd="sng">
            <a:solidFill>
              <a:schemeClr val="accent2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22636" name="Line 76">
            <a:extLst>
              <a:ext uri="{FF2B5EF4-FFF2-40B4-BE49-F238E27FC236}">
                <a16:creationId xmlns:a16="http://schemas.microsoft.com/office/drawing/2014/main" id="{6762DF4D-3692-3A41-A018-291994890B4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05200" y="4267200"/>
            <a:ext cx="1828800" cy="0"/>
          </a:xfrm>
          <a:prstGeom prst="line">
            <a:avLst/>
          </a:prstGeom>
          <a:noFill/>
          <a:ln w="57150" cmpd="thickThin">
            <a:solidFill>
              <a:srgbClr val="FF0033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5854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lide Number Placeholder 4">
            <a:extLst>
              <a:ext uri="{FF2B5EF4-FFF2-40B4-BE49-F238E27FC236}">
                <a16:creationId xmlns:a16="http://schemas.microsoft.com/office/drawing/2014/main" id="{AAEABD2C-AA50-9047-97F2-19262D74C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CE7787-6600-BC40-A00B-DFF211774BA4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74114" name="Rectangle 2">
            <a:extLst>
              <a:ext uri="{FF2B5EF4-FFF2-40B4-BE49-F238E27FC236}">
                <a16:creationId xmlns:a16="http://schemas.microsoft.com/office/drawing/2014/main" id="{66784C75-EFD3-E044-B898-8FF89F356E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915400" cy="1066800"/>
          </a:xfrm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altLang="zh-CN">
                <a:ea typeface="宋体" charset="0"/>
                <a:cs typeface="宋体" charset="0"/>
              </a:rPr>
              <a:t>Multihomed Backups </a:t>
            </a:r>
            <a:br>
              <a:rPr lang="en-US" altLang="zh-CN">
                <a:ea typeface="宋体" charset="0"/>
                <a:cs typeface="宋体" charset="0"/>
              </a:rPr>
            </a:br>
            <a:r>
              <a:rPr lang="en-US" altLang="zh-CN" b="0">
                <a:ea typeface="宋体" charset="0"/>
                <a:cs typeface="宋体" charset="0"/>
              </a:rPr>
              <a:t>(Outbound Traffic)</a:t>
            </a:r>
            <a:r>
              <a:rPr lang="en-US" altLang="zh-CN"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474115" name="Rectangle 3">
            <a:extLst>
              <a:ext uri="{FF2B5EF4-FFF2-40B4-BE49-F238E27FC236}">
                <a16:creationId xmlns:a16="http://schemas.microsoft.com/office/drawing/2014/main" id="{4AA75041-A10C-D045-840D-DFDAF9608B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5791200"/>
            <a:ext cx="79629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Forces </a:t>
            </a:r>
            <a:r>
              <a:rPr kumimoji="0" lang="en-US" altLang="zh-CN" sz="2000" b="1" i="0" u="sng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outbound </a:t>
            </a: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traffic to take primary link, unless link is down.</a:t>
            </a:r>
          </a:p>
        </p:txBody>
      </p:sp>
      <p:grpSp>
        <p:nvGrpSpPr>
          <p:cNvPr id="66564" name="Group 4">
            <a:extLst>
              <a:ext uri="{FF2B5EF4-FFF2-40B4-BE49-F238E27FC236}">
                <a16:creationId xmlns:a16="http://schemas.microsoft.com/office/drawing/2014/main" id="{EA17DE58-D4B6-9349-BB37-6A54E2ECA883}"/>
              </a:ext>
            </a:extLst>
          </p:cNvPr>
          <p:cNvGrpSpPr>
            <a:grpSpLocks/>
          </p:cNvGrpSpPr>
          <p:nvPr/>
        </p:nvGrpSpPr>
        <p:grpSpPr bwMode="auto">
          <a:xfrm>
            <a:off x="76200" y="1981200"/>
            <a:ext cx="4267200" cy="1295400"/>
            <a:chOff x="676" y="1108"/>
            <a:chExt cx="2968" cy="1192"/>
          </a:xfrm>
        </p:grpSpPr>
        <p:grpSp>
          <p:nvGrpSpPr>
            <p:cNvPr id="66634" name="Group 5">
              <a:extLst>
                <a:ext uri="{FF2B5EF4-FFF2-40B4-BE49-F238E27FC236}">
                  <a16:creationId xmlns:a16="http://schemas.microsoft.com/office/drawing/2014/main" id="{378719DA-ECAB-EC46-AFED-516379B57A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9" y="1108"/>
              <a:ext cx="2905" cy="1192"/>
              <a:chOff x="739" y="1108"/>
              <a:chExt cx="2905" cy="1192"/>
            </a:xfrm>
          </p:grpSpPr>
          <p:sp>
            <p:nvSpPr>
              <p:cNvPr id="474118" name="Oval 6">
                <a:extLst>
                  <a:ext uri="{FF2B5EF4-FFF2-40B4-BE49-F238E27FC236}">
                    <a16:creationId xmlns:a16="http://schemas.microsoft.com/office/drawing/2014/main" id="{5668355A-C155-F341-AFBF-768F3052FA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7" y="1215"/>
                <a:ext cx="2492" cy="91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4119" name="Oval 7">
                <a:extLst>
                  <a:ext uri="{FF2B5EF4-FFF2-40B4-BE49-F238E27FC236}">
                    <a16:creationId xmlns:a16="http://schemas.microsoft.com/office/drawing/2014/main" id="{7E52DE81-0B05-604D-A376-6F9568A84A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71" y="1215"/>
                <a:ext cx="575" cy="133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4120" name="Oval 8">
                <a:extLst>
                  <a:ext uri="{FF2B5EF4-FFF2-40B4-BE49-F238E27FC236}">
                    <a16:creationId xmlns:a16="http://schemas.microsoft.com/office/drawing/2014/main" id="{A303C9DA-2FDC-2444-A945-A97BA12D1F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70" y="1180"/>
                <a:ext cx="825" cy="238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4121" name="Oval 9">
                <a:extLst>
                  <a:ext uri="{FF2B5EF4-FFF2-40B4-BE49-F238E27FC236}">
                    <a16:creationId xmlns:a16="http://schemas.microsoft.com/office/drawing/2014/main" id="{9FA6500C-CC88-074E-83A0-C509755923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2" y="1108"/>
                <a:ext cx="990" cy="48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4122" name="Oval 10">
                <a:extLst>
                  <a:ext uri="{FF2B5EF4-FFF2-40B4-BE49-F238E27FC236}">
                    <a16:creationId xmlns:a16="http://schemas.microsoft.com/office/drawing/2014/main" id="{F981FD34-0F88-8449-A244-ED9E40F6D9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9" y="1318"/>
                <a:ext cx="1823" cy="27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4123" name="Oval 11">
                <a:extLst>
                  <a:ext uri="{FF2B5EF4-FFF2-40B4-BE49-F238E27FC236}">
                    <a16:creationId xmlns:a16="http://schemas.microsoft.com/office/drawing/2014/main" id="{50C5D349-9324-C04E-A911-441BF67F50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55" y="1743"/>
                <a:ext cx="988" cy="55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4124" name="Oval 12">
                <a:extLst>
                  <a:ext uri="{FF2B5EF4-FFF2-40B4-BE49-F238E27FC236}">
                    <a16:creationId xmlns:a16="http://schemas.microsoft.com/office/drawing/2014/main" id="{7BBB0C14-B1D2-BC4A-8B54-3E879A8C64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3" y="1355"/>
                <a:ext cx="741" cy="31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4125" name="Oval 13">
                <a:extLst>
                  <a:ext uri="{FF2B5EF4-FFF2-40B4-BE49-F238E27FC236}">
                    <a16:creationId xmlns:a16="http://schemas.microsoft.com/office/drawing/2014/main" id="{4C26EDEF-45EC-3143-91A2-67ACA986F7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6" y="1497"/>
                <a:ext cx="492" cy="55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4126" name="Oval 14">
                <a:extLst>
                  <a:ext uri="{FF2B5EF4-FFF2-40B4-BE49-F238E27FC236}">
                    <a16:creationId xmlns:a16="http://schemas.microsoft.com/office/drawing/2014/main" id="{8E1A9325-DAAD-2042-A307-9B0935ED5B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7" y="1779"/>
                <a:ext cx="492" cy="203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4127" name="Oval 15">
                <a:extLst>
                  <a:ext uri="{FF2B5EF4-FFF2-40B4-BE49-F238E27FC236}">
                    <a16:creationId xmlns:a16="http://schemas.microsoft.com/office/drawing/2014/main" id="{64D27676-3E33-BF40-8C6B-0801B30DAB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1" y="1919"/>
                <a:ext cx="494" cy="20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4128" name="Oval 16">
                <a:extLst>
                  <a:ext uri="{FF2B5EF4-FFF2-40B4-BE49-F238E27FC236}">
                    <a16:creationId xmlns:a16="http://schemas.microsoft.com/office/drawing/2014/main" id="{8B73A7A1-0496-6E4A-88B4-94DC8F79DD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87" y="1919"/>
                <a:ext cx="741" cy="20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  <p:grpSp>
          <p:nvGrpSpPr>
            <p:cNvPr id="66635" name="Group 17">
              <a:extLst>
                <a:ext uri="{FF2B5EF4-FFF2-40B4-BE49-F238E27FC236}">
                  <a16:creationId xmlns:a16="http://schemas.microsoft.com/office/drawing/2014/main" id="{1DC5A349-E071-4140-AD0E-ACCB720C7DB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6" y="1108"/>
              <a:ext cx="2905" cy="1192"/>
              <a:chOff x="676" y="1108"/>
              <a:chExt cx="2905" cy="1192"/>
            </a:xfrm>
          </p:grpSpPr>
          <p:sp>
            <p:nvSpPr>
              <p:cNvPr id="474130" name="Oval 18">
                <a:extLst>
                  <a:ext uri="{FF2B5EF4-FFF2-40B4-BE49-F238E27FC236}">
                    <a16:creationId xmlns:a16="http://schemas.microsoft.com/office/drawing/2014/main" id="{66178616-8C16-F34E-8C92-43BD42EE57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6" y="1215"/>
                <a:ext cx="2489" cy="910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4131" name="Oval 19">
                <a:extLst>
                  <a:ext uri="{FF2B5EF4-FFF2-40B4-BE49-F238E27FC236}">
                    <a16:creationId xmlns:a16="http://schemas.microsoft.com/office/drawing/2014/main" id="{7514BE37-2A53-EB43-9A58-F50291EFBC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8" y="1215"/>
                <a:ext cx="575" cy="133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4132" name="Oval 20">
                <a:extLst>
                  <a:ext uri="{FF2B5EF4-FFF2-40B4-BE49-F238E27FC236}">
                    <a16:creationId xmlns:a16="http://schemas.microsoft.com/office/drawing/2014/main" id="{49E98F6F-427C-6C47-AB5F-29998F37EA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6" y="1180"/>
                <a:ext cx="827" cy="238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4133" name="Oval 21">
                <a:extLst>
                  <a:ext uri="{FF2B5EF4-FFF2-40B4-BE49-F238E27FC236}">
                    <a16:creationId xmlns:a16="http://schemas.microsoft.com/office/drawing/2014/main" id="{64752768-CA25-9C4F-8237-D76C7A7495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8" y="1108"/>
                <a:ext cx="990" cy="48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4134" name="Oval 22">
                <a:extLst>
                  <a:ext uri="{FF2B5EF4-FFF2-40B4-BE49-F238E27FC236}">
                    <a16:creationId xmlns:a16="http://schemas.microsoft.com/office/drawing/2014/main" id="{4EFB73CC-48E3-0543-B858-4E0FE8ABEF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" y="1318"/>
                <a:ext cx="1822" cy="27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4135" name="Oval 23">
                <a:extLst>
                  <a:ext uri="{FF2B5EF4-FFF2-40B4-BE49-F238E27FC236}">
                    <a16:creationId xmlns:a16="http://schemas.microsoft.com/office/drawing/2014/main" id="{8FAFAE44-72C3-4B4A-A95A-BD46511F5D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92" y="1743"/>
                <a:ext cx="989" cy="557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4136" name="Oval 24">
                <a:extLst>
                  <a:ext uri="{FF2B5EF4-FFF2-40B4-BE49-F238E27FC236}">
                    <a16:creationId xmlns:a16="http://schemas.microsoft.com/office/drawing/2014/main" id="{B01E9345-02FE-4542-B8AC-2028DC331C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8" y="1355"/>
                <a:ext cx="743" cy="310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4137" name="Oval 25">
                <a:extLst>
                  <a:ext uri="{FF2B5EF4-FFF2-40B4-BE49-F238E27FC236}">
                    <a16:creationId xmlns:a16="http://schemas.microsoft.com/office/drawing/2014/main" id="{2FA954E4-E8AA-214C-9353-8D02054431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1" y="1497"/>
                <a:ext cx="492" cy="557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4138" name="Oval 26">
                <a:extLst>
                  <a:ext uri="{FF2B5EF4-FFF2-40B4-BE49-F238E27FC236}">
                    <a16:creationId xmlns:a16="http://schemas.microsoft.com/office/drawing/2014/main" id="{B2B6BFF5-FBC0-B94D-BF91-88EA78BD65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2" y="1779"/>
                <a:ext cx="492" cy="203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4139" name="Oval 27">
                <a:extLst>
                  <a:ext uri="{FF2B5EF4-FFF2-40B4-BE49-F238E27FC236}">
                    <a16:creationId xmlns:a16="http://schemas.microsoft.com/office/drawing/2014/main" id="{F1ED2AEE-8FE6-394D-BD31-92DA555BAD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59" y="1919"/>
                <a:ext cx="491" cy="20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4140" name="Oval 28">
                <a:extLst>
                  <a:ext uri="{FF2B5EF4-FFF2-40B4-BE49-F238E27FC236}">
                    <a16:creationId xmlns:a16="http://schemas.microsoft.com/office/drawing/2014/main" id="{7E7EF689-F5D5-464A-9CEB-C849CC613C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5" y="1919"/>
                <a:ext cx="740" cy="20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</p:grpSp>
      <p:sp>
        <p:nvSpPr>
          <p:cNvPr id="474141" name="Rectangle 29">
            <a:extLst>
              <a:ext uri="{FF2B5EF4-FFF2-40B4-BE49-F238E27FC236}">
                <a16:creationId xmlns:a16="http://schemas.microsoft.com/office/drawing/2014/main" id="{F3CFC2FC-E4A6-D14C-97DA-68828F08E9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2209800"/>
            <a:ext cx="9747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AS 1</a:t>
            </a:r>
          </a:p>
        </p:txBody>
      </p:sp>
      <p:grpSp>
        <p:nvGrpSpPr>
          <p:cNvPr id="66566" name="Group 30">
            <a:extLst>
              <a:ext uri="{FF2B5EF4-FFF2-40B4-BE49-F238E27FC236}">
                <a16:creationId xmlns:a16="http://schemas.microsoft.com/office/drawing/2014/main" id="{5D50C5FC-472E-6A40-AA02-6C668C3437B8}"/>
              </a:ext>
            </a:extLst>
          </p:cNvPr>
          <p:cNvGrpSpPr>
            <a:grpSpLocks/>
          </p:cNvGrpSpPr>
          <p:nvPr/>
        </p:nvGrpSpPr>
        <p:grpSpPr bwMode="auto">
          <a:xfrm>
            <a:off x="2057400" y="3962400"/>
            <a:ext cx="4648200" cy="1816100"/>
            <a:chOff x="244" y="2596"/>
            <a:chExt cx="4120" cy="1144"/>
          </a:xfrm>
        </p:grpSpPr>
        <p:grpSp>
          <p:nvGrpSpPr>
            <p:cNvPr id="66610" name="Group 31">
              <a:extLst>
                <a:ext uri="{FF2B5EF4-FFF2-40B4-BE49-F238E27FC236}">
                  <a16:creationId xmlns:a16="http://schemas.microsoft.com/office/drawing/2014/main" id="{6D2BE37A-EA85-964A-9F3C-72CAF99B381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1" y="2596"/>
              <a:ext cx="4033" cy="1144"/>
              <a:chOff x="331" y="2596"/>
              <a:chExt cx="4033" cy="1144"/>
            </a:xfrm>
          </p:grpSpPr>
          <p:sp>
            <p:nvSpPr>
              <p:cNvPr id="474144" name="Oval 32">
                <a:extLst>
                  <a:ext uri="{FF2B5EF4-FFF2-40B4-BE49-F238E27FC236}">
                    <a16:creationId xmlns:a16="http://schemas.microsoft.com/office/drawing/2014/main" id="{83573B82-FC04-A148-B01A-19AF76E004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5" y="2698"/>
                <a:ext cx="3460" cy="873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4145" name="Oval 33">
                <a:extLst>
                  <a:ext uri="{FF2B5EF4-FFF2-40B4-BE49-F238E27FC236}">
                    <a16:creationId xmlns:a16="http://schemas.microsoft.com/office/drawing/2014/main" id="{47C07C9E-928C-0C49-B7C0-4D248EE66A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1" y="2698"/>
                <a:ext cx="803" cy="12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4146" name="Oval 34">
                <a:extLst>
                  <a:ext uri="{FF2B5EF4-FFF2-40B4-BE49-F238E27FC236}">
                    <a16:creationId xmlns:a16="http://schemas.microsoft.com/office/drawing/2014/main" id="{460A1A1A-FE66-A14B-94DF-3F812BF07B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72" y="2664"/>
                <a:ext cx="1147" cy="229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4147" name="Oval 35">
                <a:extLst>
                  <a:ext uri="{FF2B5EF4-FFF2-40B4-BE49-F238E27FC236}">
                    <a16:creationId xmlns:a16="http://schemas.microsoft.com/office/drawing/2014/main" id="{47B59294-F3E6-794B-8B98-E43F0E4980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33" y="2596"/>
                <a:ext cx="1378" cy="46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4148" name="Oval 36">
                <a:extLst>
                  <a:ext uri="{FF2B5EF4-FFF2-40B4-BE49-F238E27FC236}">
                    <a16:creationId xmlns:a16="http://schemas.microsoft.com/office/drawing/2014/main" id="{E9610E5D-E992-CA4D-BE62-8DB51837F3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" y="2799"/>
                <a:ext cx="2533" cy="263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4149" name="Oval 37">
                <a:extLst>
                  <a:ext uri="{FF2B5EF4-FFF2-40B4-BE49-F238E27FC236}">
                    <a16:creationId xmlns:a16="http://schemas.microsoft.com/office/drawing/2014/main" id="{C84E45ED-C924-EE4B-9A85-61086A8BBB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2" y="3206"/>
                <a:ext cx="1376" cy="534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4150" name="Oval 38">
                <a:extLst>
                  <a:ext uri="{FF2B5EF4-FFF2-40B4-BE49-F238E27FC236}">
                    <a16:creationId xmlns:a16="http://schemas.microsoft.com/office/drawing/2014/main" id="{6ABCD086-3007-BF42-962A-16D9ABB1BE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3" y="2833"/>
                <a:ext cx="1031" cy="29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4151" name="Oval 39">
                <a:extLst>
                  <a:ext uri="{FF2B5EF4-FFF2-40B4-BE49-F238E27FC236}">
                    <a16:creationId xmlns:a16="http://schemas.microsoft.com/office/drawing/2014/main" id="{DC3C1BC8-D0F4-1640-8090-4BCAB7DB53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2" y="2969"/>
                <a:ext cx="687" cy="534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4152" name="Oval 40">
                <a:extLst>
                  <a:ext uri="{FF2B5EF4-FFF2-40B4-BE49-F238E27FC236}">
                    <a16:creationId xmlns:a16="http://schemas.microsoft.com/office/drawing/2014/main" id="{37A6FE12-CD63-1B48-A353-35E0B87B80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8" y="3240"/>
                <a:ext cx="687" cy="19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4153" name="Oval 41">
                <a:extLst>
                  <a:ext uri="{FF2B5EF4-FFF2-40B4-BE49-F238E27FC236}">
                    <a16:creationId xmlns:a16="http://schemas.microsoft.com/office/drawing/2014/main" id="{8D7B4387-16E7-1445-8470-DF463B5144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0" y="3375"/>
                <a:ext cx="685" cy="19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4154" name="Oval 42">
                <a:extLst>
                  <a:ext uri="{FF2B5EF4-FFF2-40B4-BE49-F238E27FC236}">
                    <a16:creationId xmlns:a16="http://schemas.microsoft.com/office/drawing/2014/main" id="{FD3A3CB9-C41F-FE4C-9751-FF8D0710E3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6" y="3375"/>
                <a:ext cx="1033" cy="19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  <p:grpSp>
          <p:nvGrpSpPr>
            <p:cNvPr id="66611" name="Group 43">
              <a:extLst>
                <a:ext uri="{FF2B5EF4-FFF2-40B4-BE49-F238E27FC236}">
                  <a16:creationId xmlns:a16="http://schemas.microsoft.com/office/drawing/2014/main" id="{1A3B183D-EFEA-5946-8284-3801FC3A3A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4" y="2596"/>
              <a:ext cx="4033" cy="1144"/>
              <a:chOff x="244" y="2596"/>
              <a:chExt cx="4033" cy="1144"/>
            </a:xfrm>
          </p:grpSpPr>
          <p:sp>
            <p:nvSpPr>
              <p:cNvPr id="474156" name="Oval 44">
                <a:extLst>
                  <a:ext uri="{FF2B5EF4-FFF2-40B4-BE49-F238E27FC236}">
                    <a16:creationId xmlns:a16="http://schemas.microsoft.com/office/drawing/2014/main" id="{7D6ADA21-D45C-8242-905C-D6F76E04DA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9" y="2698"/>
                <a:ext cx="3457" cy="873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4157" name="Oval 45">
                <a:extLst>
                  <a:ext uri="{FF2B5EF4-FFF2-40B4-BE49-F238E27FC236}">
                    <a16:creationId xmlns:a16="http://schemas.microsoft.com/office/drawing/2014/main" id="{AF779EC1-46F5-7A41-BE88-CB1E2A15FB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4" y="2698"/>
                <a:ext cx="802" cy="127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4158" name="Oval 46">
                <a:extLst>
                  <a:ext uri="{FF2B5EF4-FFF2-40B4-BE49-F238E27FC236}">
                    <a16:creationId xmlns:a16="http://schemas.microsoft.com/office/drawing/2014/main" id="{87EAFB5A-0631-654A-A40D-6A63B2D692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2" y="2664"/>
                <a:ext cx="1151" cy="229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4159" name="Oval 47">
                <a:extLst>
                  <a:ext uri="{FF2B5EF4-FFF2-40B4-BE49-F238E27FC236}">
                    <a16:creationId xmlns:a16="http://schemas.microsoft.com/office/drawing/2014/main" id="{F863AA2C-3484-D547-BAC0-F37C235496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44" y="2596"/>
                <a:ext cx="1378" cy="46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4160" name="Oval 48">
                <a:extLst>
                  <a:ext uri="{FF2B5EF4-FFF2-40B4-BE49-F238E27FC236}">
                    <a16:creationId xmlns:a16="http://schemas.microsoft.com/office/drawing/2014/main" id="{BEEE5E39-DD16-C744-A762-DFDADBD56A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" y="2799"/>
                <a:ext cx="2531" cy="263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4161" name="Oval 49">
                <a:extLst>
                  <a:ext uri="{FF2B5EF4-FFF2-40B4-BE49-F238E27FC236}">
                    <a16:creationId xmlns:a16="http://schemas.microsoft.com/office/drawing/2014/main" id="{482C4C3A-2BB8-AF47-A1B4-A0DE8C0F36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15" y="3206"/>
                <a:ext cx="1378" cy="534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4162" name="Oval 50">
                <a:extLst>
                  <a:ext uri="{FF2B5EF4-FFF2-40B4-BE49-F238E27FC236}">
                    <a16:creationId xmlns:a16="http://schemas.microsoft.com/office/drawing/2014/main" id="{8CFC25AF-3EAE-5041-B2FD-B6FF64FE55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44" y="2833"/>
                <a:ext cx="1033" cy="297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4163" name="Oval 51">
                <a:extLst>
                  <a:ext uri="{FF2B5EF4-FFF2-40B4-BE49-F238E27FC236}">
                    <a16:creationId xmlns:a16="http://schemas.microsoft.com/office/drawing/2014/main" id="{C0E67FAE-3C4B-B846-B3AC-7ADCED067F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3" y="2969"/>
                <a:ext cx="687" cy="534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4164" name="Oval 52">
                <a:extLst>
                  <a:ext uri="{FF2B5EF4-FFF2-40B4-BE49-F238E27FC236}">
                    <a16:creationId xmlns:a16="http://schemas.microsoft.com/office/drawing/2014/main" id="{6DFEDCD3-E82D-D044-AABD-F405A73C01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9" y="3240"/>
                <a:ext cx="687" cy="195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4165" name="Oval 53">
                <a:extLst>
                  <a:ext uri="{FF2B5EF4-FFF2-40B4-BE49-F238E27FC236}">
                    <a16:creationId xmlns:a16="http://schemas.microsoft.com/office/drawing/2014/main" id="{DC3D54F4-B215-BC4D-BAD1-1217021A82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4" y="3375"/>
                <a:ext cx="681" cy="19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4166" name="Oval 54">
                <a:extLst>
                  <a:ext uri="{FF2B5EF4-FFF2-40B4-BE49-F238E27FC236}">
                    <a16:creationId xmlns:a16="http://schemas.microsoft.com/office/drawing/2014/main" id="{AA02A483-2883-9540-B293-14B21696DA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0" y="3375"/>
                <a:ext cx="1029" cy="19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</p:grpSp>
      <p:sp>
        <p:nvSpPr>
          <p:cNvPr id="474167" name="Line 55">
            <a:extLst>
              <a:ext uri="{FF2B5EF4-FFF2-40B4-BE49-F238E27FC236}">
                <a16:creationId xmlns:a16="http://schemas.microsoft.com/office/drawing/2014/main" id="{084DB85E-89A5-E04A-BF39-C6B46B43180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86400" y="3048000"/>
            <a:ext cx="0" cy="990600"/>
          </a:xfrm>
          <a:prstGeom prst="line">
            <a:avLst/>
          </a:prstGeom>
          <a:noFill/>
          <a:ln w="57150" cmpd="thickThin">
            <a:solidFill>
              <a:srgbClr val="FF0033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474168" name="Line 56">
            <a:extLst>
              <a:ext uri="{FF2B5EF4-FFF2-40B4-BE49-F238E27FC236}">
                <a16:creationId xmlns:a16="http://schemas.microsoft.com/office/drawing/2014/main" id="{91D676FA-A1F5-9846-860F-04A0FDD8A51A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0250" y="3117850"/>
            <a:ext cx="0" cy="1143000"/>
          </a:xfrm>
          <a:prstGeom prst="line">
            <a:avLst/>
          </a:prstGeom>
          <a:noFill/>
          <a:ln w="57150" cmpd="thickThin">
            <a:solidFill>
              <a:srgbClr val="FF0033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pic>
        <p:nvPicPr>
          <p:cNvPr id="474169" name="Picture 57">
            <a:extLst>
              <a:ext uri="{FF2B5EF4-FFF2-40B4-BE49-F238E27FC236}">
                <a16:creationId xmlns:a16="http://schemas.microsoft.com/office/drawing/2014/main" id="{FFD4C68A-F676-A54D-9A0D-D79FB2D4D2C2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888" y="2928938"/>
            <a:ext cx="547687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74170" name="Picture 58">
            <a:extLst>
              <a:ext uri="{FF2B5EF4-FFF2-40B4-BE49-F238E27FC236}">
                <a16:creationId xmlns:a16="http://schemas.microsoft.com/office/drawing/2014/main" id="{0C238164-15D9-454D-A00E-A6AE78C4ABBF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688" y="4071938"/>
            <a:ext cx="547687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74171" name="Picture 59">
            <a:extLst>
              <a:ext uri="{FF2B5EF4-FFF2-40B4-BE49-F238E27FC236}">
                <a16:creationId xmlns:a16="http://schemas.microsoft.com/office/drawing/2014/main" id="{2122EA28-2D01-F74C-A567-5FDA40ABBD57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688" y="3995738"/>
            <a:ext cx="547687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74173" name="Rectangle 61">
            <a:extLst>
              <a:ext uri="{FF2B5EF4-FFF2-40B4-BE49-F238E27FC236}">
                <a16:creationId xmlns:a16="http://schemas.microsoft.com/office/drawing/2014/main" id="{EE2909FD-C134-F54C-BD76-7A2AC4D59A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3352800"/>
            <a:ext cx="1633538" cy="4095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primary link</a:t>
            </a:r>
          </a:p>
        </p:txBody>
      </p:sp>
      <p:sp>
        <p:nvSpPr>
          <p:cNvPr id="474174" name="Rectangle 62">
            <a:extLst>
              <a:ext uri="{FF2B5EF4-FFF2-40B4-BE49-F238E27FC236}">
                <a16:creationId xmlns:a16="http://schemas.microsoft.com/office/drawing/2014/main" id="{CBFD7F2E-B3EF-E545-B154-057DECC7F0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3429000"/>
            <a:ext cx="1593850" cy="4095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backup link</a:t>
            </a:r>
          </a:p>
        </p:txBody>
      </p:sp>
      <p:sp>
        <p:nvSpPr>
          <p:cNvPr id="474175" name="Rectangle 63">
            <a:extLst>
              <a:ext uri="{FF2B5EF4-FFF2-40B4-BE49-F238E27FC236}">
                <a16:creationId xmlns:a16="http://schemas.microsoft.com/office/drawing/2014/main" id="{8AE5BFC7-995B-3F4C-B68C-B4DCCEF798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4419600"/>
            <a:ext cx="2146300" cy="517525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Set Local Pref = 100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for all routes from AS 1</a:t>
            </a:r>
          </a:p>
        </p:txBody>
      </p:sp>
      <p:sp>
        <p:nvSpPr>
          <p:cNvPr id="474176" name="Rectangle 64">
            <a:extLst>
              <a:ext uri="{FF2B5EF4-FFF2-40B4-BE49-F238E27FC236}">
                <a16:creationId xmlns:a16="http://schemas.microsoft.com/office/drawing/2014/main" id="{7172B282-FD92-0C4F-92C0-606BFAF746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5375" y="5037138"/>
            <a:ext cx="9747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AS 2</a:t>
            </a:r>
          </a:p>
        </p:txBody>
      </p:sp>
      <p:sp>
        <p:nvSpPr>
          <p:cNvPr id="474177" name="Rectangle 65">
            <a:extLst>
              <a:ext uri="{FF2B5EF4-FFF2-40B4-BE49-F238E27FC236}">
                <a16:creationId xmlns:a16="http://schemas.microsoft.com/office/drawing/2014/main" id="{68A4D0DD-1FAC-2749-8850-23888C517C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4419600"/>
            <a:ext cx="2146300" cy="517525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Set Local Pref = 50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for all routes from AS 3</a:t>
            </a:r>
          </a:p>
        </p:txBody>
      </p:sp>
      <p:sp>
        <p:nvSpPr>
          <p:cNvPr id="474178" name="AutoShape 66">
            <a:extLst>
              <a:ext uri="{FF2B5EF4-FFF2-40B4-BE49-F238E27FC236}">
                <a16:creationId xmlns:a16="http://schemas.microsoft.com/office/drawing/2014/main" id="{9250C642-431D-6641-AA68-AC37AD053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3352800"/>
            <a:ext cx="304800" cy="533400"/>
          </a:xfrm>
          <a:prstGeom prst="downArrow">
            <a:avLst>
              <a:gd name="adj1" fmla="val 50000"/>
              <a:gd name="adj2" fmla="val 43750"/>
            </a:avLst>
          </a:prstGeom>
          <a:solidFill>
            <a:schemeClr val="bg1"/>
          </a:solidFill>
          <a:ln w="38100">
            <a:solidFill>
              <a:srgbClr val="FF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474179" name="AutoShape 67">
            <a:extLst>
              <a:ext uri="{FF2B5EF4-FFF2-40B4-BE49-F238E27FC236}">
                <a16:creationId xmlns:a16="http://schemas.microsoft.com/office/drawing/2014/main" id="{9308B70D-FC1D-5F43-AF57-A0984EFF42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3429000"/>
            <a:ext cx="304800" cy="533400"/>
          </a:xfrm>
          <a:prstGeom prst="downArrow">
            <a:avLst>
              <a:gd name="adj1" fmla="val 50000"/>
              <a:gd name="adj2" fmla="val 43750"/>
            </a:avLst>
          </a:prstGeom>
          <a:solidFill>
            <a:schemeClr val="bg1"/>
          </a:solidFill>
          <a:ln w="38100">
            <a:solidFill>
              <a:srgbClr val="FF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474180" name="Freeform 68">
            <a:extLst>
              <a:ext uri="{FF2B5EF4-FFF2-40B4-BE49-F238E27FC236}">
                <a16:creationId xmlns:a16="http://schemas.microsoft.com/office/drawing/2014/main" id="{602E1DC2-8858-894C-9C36-B5E0C19CD959}"/>
              </a:ext>
            </a:extLst>
          </p:cNvPr>
          <p:cNvSpPr>
            <a:spLocks/>
          </p:cNvSpPr>
          <p:nvPr/>
        </p:nvSpPr>
        <p:spPr bwMode="auto">
          <a:xfrm>
            <a:off x="2971800" y="2590800"/>
            <a:ext cx="533400" cy="2209800"/>
          </a:xfrm>
          <a:custGeom>
            <a:avLst/>
            <a:gdLst>
              <a:gd name="T0" fmla="*/ 533400 w 336"/>
              <a:gd name="T1" fmla="*/ 2209800 h 1392"/>
              <a:gd name="T2" fmla="*/ 76200 w 336"/>
              <a:gd name="T3" fmla="*/ 1447800 h 1392"/>
              <a:gd name="T4" fmla="*/ 76200 w 336"/>
              <a:gd name="T5" fmla="*/ 381000 h 1392"/>
              <a:gd name="T6" fmla="*/ 533400 w 336"/>
              <a:gd name="T7" fmla="*/ 0 h 139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36" h="1392">
                <a:moveTo>
                  <a:pt x="336" y="1392"/>
                </a:moveTo>
                <a:cubicBezTo>
                  <a:pt x="216" y="1248"/>
                  <a:pt x="96" y="1104"/>
                  <a:pt x="48" y="912"/>
                </a:cubicBezTo>
                <a:cubicBezTo>
                  <a:pt x="0" y="720"/>
                  <a:pt x="0" y="392"/>
                  <a:pt x="48" y="240"/>
                </a:cubicBezTo>
                <a:cubicBezTo>
                  <a:pt x="96" y="88"/>
                  <a:pt x="216" y="44"/>
                  <a:pt x="336" y="0"/>
                </a:cubicBezTo>
              </a:path>
            </a:pathLst>
          </a:custGeom>
          <a:noFill/>
          <a:ln w="76200" cmpd="sng">
            <a:solidFill>
              <a:schemeClr val="accent2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66580" name="Group 69">
            <a:extLst>
              <a:ext uri="{FF2B5EF4-FFF2-40B4-BE49-F238E27FC236}">
                <a16:creationId xmlns:a16="http://schemas.microsoft.com/office/drawing/2014/main" id="{6129F940-A317-D949-B738-3A389D7EF0F0}"/>
              </a:ext>
            </a:extLst>
          </p:cNvPr>
          <p:cNvGrpSpPr>
            <a:grpSpLocks/>
          </p:cNvGrpSpPr>
          <p:nvPr/>
        </p:nvGrpSpPr>
        <p:grpSpPr bwMode="auto">
          <a:xfrm>
            <a:off x="4724400" y="1981200"/>
            <a:ext cx="3657600" cy="1295400"/>
            <a:chOff x="676" y="1108"/>
            <a:chExt cx="2968" cy="1192"/>
          </a:xfrm>
        </p:grpSpPr>
        <p:grpSp>
          <p:nvGrpSpPr>
            <p:cNvPr id="66586" name="Group 70">
              <a:extLst>
                <a:ext uri="{FF2B5EF4-FFF2-40B4-BE49-F238E27FC236}">
                  <a16:creationId xmlns:a16="http://schemas.microsoft.com/office/drawing/2014/main" id="{F8AFC4A1-ACD0-8D40-8CEB-E8D960FC2FB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9" y="1108"/>
              <a:ext cx="2905" cy="1192"/>
              <a:chOff x="739" y="1108"/>
              <a:chExt cx="2905" cy="1192"/>
            </a:xfrm>
          </p:grpSpPr>
          <p:sp>
            <p:nvSpPr>
              <p:cNvPr id="474183" name="Oval 71">
                <a:extLst>
                  <a:ext uri="{FF2B5EF4-FFF2-40B4-BE49-F238E27FC236}">
                    <a16:creationId xmlns:a16="http://schemas.microsoft.com/office/drawing/2014/main" id="{A60B2BC2-BC5A-564C-84DD-F820B9ACDD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8" y="1215"/>
                <a:ext cx="2491" cy="91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4184" name="Oval 72">
                <a:extLst>
                  <a:ext uri="{FF2B5EF4-FFF2-40B4-BE49-F238E27FC236}">
                    <a16:creationId xmlns:a16="http://schemas.microsoft.com/office/drawing/2014/main" id="{81944DCB-10D8-0A41-85D6-9E8C8C01D2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71" y="1215"/>
                <a:ext cx="576" cy="133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4185" name="Oval 73">
                <a:extLst>
                  <a:ext uri="{FF2B5EF4-FFF2-40B4-BE49-F238E27FC236}">
                    <a16:creationId xmlns:a16="http://schemas.microsoft.com/office/drawing/2014/main" id="{9B0D0B27-4291-6E4E-B66D-1638CB2DB1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70" y="1180"/>
                <a:ext cx="826" cy="238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4186" name="Oval 74">
                <a:extLst>
                  <a:ext uri="{FF2B5EF4-FFF2-40B4-BE49-F238E27FC236}">
                    <a16:creationId xmlns:a16="http://schemas.microsoft.com/office/drawing/2014/main" id="{FFB1EC84-0B85-8A44-9F6E-FB5CDF09B6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2" y="1108"/>
                <a:ext cx="991" cy="48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4187" name="Oval 75">
                <a:extLst>
                  <a:ext uri="{FF2B5EF4-FFF2-40B4-BE49-F238E27FC236}">
                    <a16:creationId xmlns:a16="http://schemas.microsoft.com/office/drawing/2014/main" id="{9F0F8550-255F-DA4A-B51D-09A11B1ADD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9" y="1318"/>
                <a:ext cx="1823" cy="27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4188" name="Oval 76">
                <a:extLst>
                  <a:ext uri="{FF2B5EF4-FFF2-40B4-BE49-F238E27FC236}">
                    <a16:creationId xmlns:a16="http://schemas.microsoft.com/office/drawing/2014/main" id="{C280D0C3-FAC2-9C4C-A761-94BF2FEDAA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55" y="1743"/>
                <a:ext cx="989" cy="55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4189" name="Oval 77">
                <a:extLst>
                  <a:ext uri="{FF2B5EF4-FFF2-40B4-BE49-F238E27FC236}">
                    <a16:creationId xmlns:a16="http://schemas.microsoft.com/office/drawing/2014/main" id="{5324F976-8461-DE46-97BA-D4AFDA0CF0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3" y="1355"/>
                <a:ext cx="741" cy="31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4190" name="Oval 78">
                <a:extLst>
                  <a:ext uri="{FF2B5EF4-FFF2-40B4-BE49-F238E27FC236}">
                    <a16:creationId xmlns:a16="http://schemas.microsoft.com/office/drawing/2014/main" id="{71D378AD-57D7-094A-8BC2-A305CE3B4C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7" y="1497"/>
                <a:ext cx="492" cy="55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4191" name="Oval 79">
                <a:extLst>
                  <a:ext uri="{FF2B5EF4-FFF2-40B4-BE49-F238E27FC236}">
                    <a16:creationId xmlns:a16="http://schemas.microsoft.com/office/drawing/2014/main" id="{C57F0615-C3C9-0C40-BAAA-9D0DD5C30C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7" y="1779"/>
                <a:ext cx="492" cy="203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4192" name="Oval 80">
                <a:extLst>
                  <a:ext uri="{FF2B5EF4-FFF2-40B4-BE49-F238E27FC236}">
                    <a16:creationId xmlns:a16="http://schemas.microsoft.com/office/drawing/2014/main" id="{82EC1709-A047-F242-A46A-6F11C23115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1" y="1919"/>
                <a:ext cx="492" cy="20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4193" name="Oval 81">
                <a:extLst>
                  <a:ext uri="{FF2B5EF4-FFF2-40B4-BE49-F238E27FC236}">
                    <a16:creationId xmlns:a16="http://schemas.microsoft.com/office/drawing/2014/main" id="{18D6B140-6CAD-5743-87DA-AC2ED6E316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87" y="1919"/>
                <a:ext cx="741" cy="20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  <p:grpSp>
          <p:nvGrpSpPr>
            <p:cNvPr id="66587" name="Group 82">
              <a:extLst>
                <a:ext uri="{FF2B5EF4-FFF2-40B4-BE49-F238E27FC236}">
                  <a16:creationId xmlns:a16="http://schemas.microsoft.com/office/drawing/2014/main" id="{15C86A37-543B-7B45-A016-14E75E5FD2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6" y="1108"/>
              <a:ext cx="2905" cy="1192"/>
              <a:chOff x="676" y="1108"/>
              <a:chExt cx="2905" cy="1192"/>
            </a:xfrm>
          </p:grpSpPr>
          <p:sp>
            <p:nvSpPr>
              <p:cNvPr id="474195" name="Oval 83">
                <a:extLst>
                  <a:ext uri="{FF2B5EF4-FFF2-40B4-BE49-F238E27FC236}">
                    <a16:creationId xmlns:a16="http://schemas.microsoft.com/office/drawing/2014/main" id="{5991807A-31A3-6A4B-8E3C-C7ECB0EFF7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5" y="1215"/>
                <a:ext cx="2489" cy="910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4196" name="Oval 84">
                <a:extLst>
                  <a:ext uri="{FF2B5EF4-FFF2-40B4-BE49-F238E27FC236}">
                    <a16:creationId xmlns:a16="http://schemas.microsoft.com/office/drawing/2014/main" id="{916DF09C-42A4-7543-B6DF-326E283DEE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8" y="1215"/>
                <a:ext cx="576" cy="133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4197" name="Oval 85">
                <a:extLst>
                  <a:ext uri="{FF2B5EF4-FFF2-40B4-BE49-F238E27FC236}">
                    <a16:creationId xmlns:a16="http://schemas.microsoft.com/office/drawing/2014/main" id="{821389B1-21B9-AA4E-905B-6CEDB2B68F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7" y="1180"/>
                <a:ext cx="826" cy="238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4198" name="Oval 86">
                <a:extLst>
                  <a:ext uri="{FF2B5EF4-FFF2-40B4-BE49-F238E27FC236}">
                    <a16:creationId xmlns:a16="http://schemas.microsoft.com/office/drawing/2014/main" id="{02F339B0-F7EE-0240-907A-717296DB98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8" y="1108"/>
                <a:ext cx="989" cy="48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4199" name="Oval 87">
                <a:extLst>
                  <a:ext uri="{FF2B5EF4-FFF2-40B4-BE49-F238E27FC236}">
                    <a16:creationId xmlns:a16="http://schemas.microsoft.com/office/drawing/2014/main" id="{81FD0735-0CA8-6044-8472-D2ADF89663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" y="1318"/>
                <a:ext cx="1822" cy="27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4200" name="Oval 88">
                <a:extLst>
                  <a:ext uri="{FF2B5EF4-FFF2-40B4-BE49-F238E27FC236}">
                    <a16:creationId xmlns:a16="http://schemas.microsoft.com/office/drawing/2014/main" id="{D34714E9-C219-2745-8BB0-DCF056412B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92" y="1743"/>
                <a:ext cx="991" cy="557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4201" name="Oval 89">
                <a:extLst>
                  <a:ext uri="{FF2B5EF4-FFF2-40B4-BE49-F238E27FC236}">
                    <a16:creationId xmlns:a16="http://schemas.microsoft.com/office/drawing/2014/main" id="{2924B62C-1DBB-EA41-8BBB-20FE2EBB17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8" y="1355"/>
                <a:ext cx="743" cy="310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4202" name="Oval 90">
                <a:extLst>
                  <a:ext uri="{FF2B5EF4-FFF2-40B4-BE49-F238E27FC236}">
                    <a16:creationId xmlns:a16="http://schemas.microsoft.com/office/drawing/2014/main" id="{1556F34F-EE78-EE46-BFA3-B2319FF4AD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1" y="1497"/>
                <a:ext cx="492" cy="557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4203" name="Oval 91">
                <a:extLst>
                  <a:ext uri="{FF2B5EF4-FFF2-40B4-BE49-F238E27FC236}">
                    <a16:creationId xmlns:a16="http://schemas.microsoft.com/office/drawing/2014/main" id="{E0074E8F-A371-A142-A638-EB6BA6D166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1" y="1779"/>
                <a:ext cx="492" cy="203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4204" name="Oval 92">
                <a:extLst>
                  <a:ext uri="{FF2B5EF4-FFF2-40B4-BE49-F238E27FC236}">
                    <a16:creationId xmlns:a16="http://schemas.microsoft.com/office/drawing/2014/main" id="{66BA2DC2-17EA-674A-9058-30223A4084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0" y="1919"/>
                <a:ext cx="491" cy="20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4205" name="Oval 93">
                <a:extLst>
                  <a:ext uri="{FF2B5EF4-FFF2-40B4-BE49-F238E27FC236}">
                    <a16:creationId xmlns:a16="http://schemas.microsoft.com/office/drawing/2014/main" id="{B7185D8D-A51C-2C41-97E3-3F02B5D3BB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5" y="1919"/>
                <a:ext cx="739" cy="20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</p:grpSp>
      <p:sp>
        <p:nvSpPr>
          <p:cNvPr id="474206" name="Rectangle 94">
            <a:extLst>
              <a:ext uri="{FF2B5EF4-FFF2-40B4-BE49-F238E27FC236}">
                <a16:creationId xmlns:a16="http://schemas.microsoft.com/office/drawing/2014/main" id="{DAA06521-FA5D-FF49-810E-4AE61FFA19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2209800"/>
            <a:ext cx="9747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AS 3</a:t>
            </a:r>
          </a:p>
        </p:txBody>
      </p:sp>
      <p:pic>
        <p:nvPicPr>
          <p:cNvPr id="474172" name="Picture 60">
            <a:extLst>
              <a:ext uri="{FF2B5EF4-FFF2-40B4-BE49-F238E27FC236}">
                <a16:creationId xmlns:a16="http://schemas.microsoft.com/office/drawing/2014/main" id="{D01238B1-65BF-9646-BB77-461BF13CB778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895600"/>
            <a:ext cx="547688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74207" name="Text Box 95">
            <a:extLst>
              <a:ext uri="{FF2B5EF4-FFF2-40B4-BE49-F238E27FC236}">
                <a16:creationId xmlns:a16="http://schemas.microsoft.com/office/drawing/2014/main" id="{56C1F2CC-1CD0-2A4D-8E8D-D394CF6416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2743200"/>
            <a:ext cx="10969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provider</a:t>
            </a:r>
          </a:p>
        </p:txBody>
      </p:sp>
      <p:sp>
        <p:nvSpPr>
          <p:cNvPr id="474208" name="Text Box 96">
            <a:extLst>
              <a:ext uri="{FF2B5EF4-FFF2-40B4-BE49-F238E27FC236}">
                <a16:creationId xmlns:a16="http://schemas.microsoft.com/office/drawing/2014/main" id="{CB3F8093-8F81-CF46-B280-18EA9EA9A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2743200"/>
            <a:ext cx="10969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provider</a:t>
            </a:r>
          </a:p>
        </p:txBody>
      </p:sp>
      <p:sp>
        <p:nvSpPr>
          <p:cNvPr id="474209" name="Line 97">
            <a:extLst>
              <a:ext uri="{FF2B5EF4-FFF2-40B4-BE49-F238E27FC236}">
                <a16:creationId xmlns:a16="http://schemas.microsoft.com/office/drawing/2014/main" id="{D9ED03FA-0197-EF4D-B8D6-8EDDBEDBBC7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05200" y="4267200"/>
            <a:ext cx="1828800" cy="0"/>
          </a:xfrm>
          <a:prstGeom prst="line">
            <a:avLst/>
          </a:prstGeom>
          <a:noFill/>
          <a:ln w="57150" cmpd="thickThin">
            <a:solidFill>
              <a:srgbClr val="FF0033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2109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lide Number Placeholder 4">
            <a:extLst>
              <a:ext uri="{FF2B5EF4-FFF2-40B4-BE49-F238E27FC236}">
                <a16:creationId xmlns:a16="http://schemas.microsoft.com/office/drawing/2014/main" id="{657F2CD5-B3BD-D84A-AF3D-85E5DD2D5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1D11ED-9E65-9F4F-9E0A-7FF4A73AF838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A6B10AB5-6866-7641-94A3-1FD3782E21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8763000" cy="685800"/>
          </a:xfrm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altLang="zh-CN" sz="3200" b="0">
                <a:ea typeface="宋体" charset="0"/>
                <a:cs typeface="宋体" charset="0"/>
              </a:rPr>
              <a:t>ASPATH Attribute</a:t>
            </a:r>
            <a:endParaRPr lang="en-US" altLang="zh-CN" sz="3200">
              <a:ea typeface="宋体" charset="0"/>
              <a:cs typeface="宋体" charset="0"/>
            </a:endParaRPr>
          </a:p>
        </p:txBody>
      </p:sp>
      <p:grpSp>
        <p:nvGrpSpPr>
          <p:cNvPr id="68611" name="Group 3">
            <a:extLst>
              <a:ext uri="{FF2B5EF4-FFF2-40B4-BE49-F238E27FC236}">
                <a16:creationId xmlns:a16="http://schemas.microsoft.com/office/drawing/2014/main" id="{1CA87B53-65A7-3949-BC7E-090B1B252A23}"/>
              </a:ext>
            </a:extLst>
          </p:cNvPr>
          <p:cNvGrpSpPr>
            <a:grpSpLocks/>
          </p:cNvGrpSpPr>
          <p:nvPr/>
        </p:nvGrpSpPr>
        <p:grpSpPr bwMode="auto">
          <a:xfrm>
            <a:off x="2743200" y="3962400"/>
            <a:ext cx="2438400" cy="1511300"/>
            <a:chOff x="2547" y="3172"/>
            <a:chExt cx="1193" cy="712"/>
          </a:xfrm>
        </p:grpSpPr>
        <p:grpSp>
          <p:nvGrpSpPr>
            <p:cNvPr id="68793" name="Group 4">
              <a:extLst>
                <a:ext uri="{FF2B5EF4-FFF2-40B4-BE49-F238E27FC236}">
                  <a16:creationId xmlns:a16="http://schemas.microsoft.com/office/drawing/2014/main" id="{C9A8BF76-E25E-A145-B1F8-4E903829C20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73" y="3172"/>
              <a:ext cx="1167" cy="712"/>
              <a:chOff x="2573" y="3172"/>
              <a:chExt cx="1167" cy="712"/>
            </a:xfrm>
          </p:grpSpPr>
          <p:sp>
            <p:nvSpPr>
              <p:cNvPr id="33797" name="Oval 5">
                <a:extLst>
                  <a:ext uri="{FF2B5EF4-FFF2-40B4-BE49-F238E27FC236}">
                    <a16:creationId xmlns:a16="http://schemas.microsoft.com/office/drawing/2014/main" id="{60CCFCB9-3A5C-C541-97CA-CD6C650ED4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3" y="3236"/>
                <a:ext cx="1000" cy="54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798" name="Oval 6">
                <a:extLst>
                  <a:ext uri="{FF2B5EF4-FFF2-40B4-BE49-F238E27FC236}">
                    <a16:creationId xmlns:a16="http://schemas.microsoft.com/office/drawing/2014/main" id="{987BD9FD-1939-D545-B5BB-F94B33EA0F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07" y="3236"/>
                <a:ext cx="227" cy="7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799" name="Oval 7">
                <a:extLst>
                  <a:ext uri="{FF2B5EF4-FFF2-40B4-BE49-F238E27FC236}">
                    <a16:creationId xmlns:a16="http://schemas.microsoft.com/office/drawing/2014/main" id="{E5923211-29E1-9741-9861-048E23B0CE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0" y="3214"/>
                <a:ext cx="329" cy="14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800" name="Oval 8">
                <a:extLst>
                  <a:ext uri="{FF2B5EF4-FFF2-40B4-BE49-F238E27FC236}">
                    <a16:creationId xmlns:a16="http://schemas.microsoft.com/office/drawing/2014/main" id="{D5A87260-8744-4F47-93E4-742011D8B7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09" y="3172"/>
                <a:ext cx="395" cy="288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801" name="Oval 9">
                <a:extLst>
                  <a:ext uri="{FF2B5EF4-FFF2-40B4-BE49-F238E27FC236}">
                    <a16:creationId xmlns:a16="http://schemas.microsoft.com/office/drawing/2014/main" id="{8F72EEBC-4BA5-424E-BF83-F13CC51BF4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73" y="3299"/>
                <a:ext cx="730" cy="16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802" name="Oval 10">
                <a:extLst>
                  <a:ext uri="{FF2B5EF4-FFF2-40B4-BE49-F238E27FC236}">
                    <a16:creationId xmlns:a16="http://schemas.microsoft.com/office/drawing/2014/main" id="{5095FE8B-4A7E-8D47-9511-E342EC1C52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3554"/>
                <a:ext cx="395" cy="33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803" name="Oval 11">
                <a:extLst>
                  <a:ext uri="{FF2B5EF4-FFF2-40B4-BE49-F238E27FC236}">
                    <a16:creationId xmlns:a16="http://schemas.microsoft.com/office/drawing/2014/main" id="{7A10EAD8-67CE-0443-8F3C-6A2C9140B8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6" y="3321"/>
                <a:ext cx="294" cy="18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804" name="Oval 12">
                <a:extLst>
                  <a:ext uri="{FF2B5EF4-FFF2-40B4-BE49-F238E27FC236}">
                    <a16:creationId xmlns:a16="http://schemas.microsoft.com/office/drawing/2014/main" id="{B920D897-A887-4D43-AADD-E5C5A6A97F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9" y="3405"/>
                <a:ext cx="193" cy="33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805" name="Oval 13">
                <a:extLst>
                  <a:ext uri="{FF2B5EF4-FFF2-40B4-BE49-F238E27FC236}">
                    <a16:creationId xmlns:a16="http://schemas.microsoft.com/office/drawing/2014/main" id="{55CDAEF7-C39C-8E44-8534-E0FA4F75B8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79" y="3574"/>
                <a:ext cx="194" cy="119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806" name="Oval 14">
                <a:extLst>
                  <a:ext uri="{FF2B5EF4-FFF2-40B4-BE49-F238E27FC236}">
                    <a16:creationId xmlns:a16="http://schemas.microsoft.com/office/drawing/2014/main" id="{F66A86BF-E20A-D248-9E89-3132818BE7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8" y="3659"/>
                <a:ext cx="193" cy="119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807" name="Oval 15">
                <a:extLst>
                  <a:ext uri="{FF2B5EF4-FFF2-40B4-BE49-F238E27FC236}">
                    <a16:creationId xmlns:a16="http://schemas.microsoft.com/office/drawing/2014/main" id="{22B9B835-0FFB-0C42-ACE9-7D39D0BF54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78" y="3659"/>
                <a:ext cx="294" cy="119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  <p:grpSp>
          <p:nvGrpSpPr>
            <p:cNvPr id="68794" name="Group 16">
              <a:extLst>
                <a:ext uri="{FF2B5EF4-FFF2-40B4-BE49-F238E27FC236}">
                  <a16:creationId xmlns:a16="http://schemas.microsoft.com/office/drawing/2014/main" id="{05E75805-FBC2-7B4B-BC0D-A6CFD1781D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47" y="3172"/>
              <a:ext cx="1167" cy="712"/>
              <a:chOff x="2547" y="3172"/>
              <a:chExt cx="1167" cy="712"/>
            </a:xfrm>
          </p:grpSpPr>
          <p:sp>
            <p:nvSpPr>
              <p:cNvPr id="33809" name="Oval 17">
                <a:extLst>
                  <a:ext uri="{FF2B5EF4-FFF2-40B4-BE49-F238E27FC236}">
                    <a16:creationId xmlns:a16="http://schemas.microsoft.com/office/drawing/2014/main" id="{8B4C7A83-38E6-6A41-B97C-83A8DE90C9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8" y="3236"/>
                <a:ext cx="1000" cy="541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810" name="Oval 18">
                <a:extLst>
                  <a:ext uri="{FF2B5EF4-FFF2-40B4-BE49-F238E27FC236}">
                    <a16:creationId xmlns:a16="http://schemas.microsoft.com/office/drawing/2014/main" id="{B0E1C9AE-3DAF-E24A-A09B-99FE4ECD1D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1" y="3236"/>
                <a:ext cx="227" cy="77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811" name="Oval 19">
                <a:extLst>
                  <a:ext uri="{FF2B5EF4-FFF2-40B4-BE49-F238E27FC236}">
                    <a16:creationId xmlns:a16="http://schemas.microsoft.com/office/drawing/2014/main" id="{6A431AB3-74DB-2E4A-BEAA-0C11EF0039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86" y="3214"/>
                <a:ext cx="328" cy="141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812" name="Oval 20">
                <a:extLst>
                  <a:ext uri="{FF2B5EF4-FFF2-40B4-BE49-F238E27FC236}">
                    <a16:creationId xmlns:a16="http://schemas.microsoft.com/office/drawing/2014/main" id="{D477EF95-7983-5047-B5D9-D319AAA5A7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3172"/>
                <a:ext cx="395" cy="288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813" name="Oval 21">
                <a:extLst>
                  <a:ext uri="{FF2B5EF4-FFF2-40B4-BE49-F238E27FC236}">
                    <a16:creationId xmlns:a16="http://schemas.microsoft.com/office/drawing/2014/main" id="{7E14DCFD-91B3-2845-A924-80DB31D77F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7" y="3299"/>
                <a:ext cx="731" cy="161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814" name="Oval 22">
                <a:extLst>
                  <a:ext uri="{FF2B5EF4-FFF2-40B4-BE49-F238E27FC236}">
                    <a16:creationId xmlns:a16="http://schemas.microsoft.com/office/drawing/2014/main" id="{F17788F9-7E9C-084A-9C7A-E5B6ED715A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16" y="3554"/>
                <a:ext cx="395" cy="330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815" name="Oval 23">
                <a:extLst>
                  <a:ext uri="{FF2B5EF4-FFF2-40B4-BE49-F238E27FC236}">
                    <a16:creationId xmlns:a16="http://schemas.microsoft.com/office/drawing/2014/main" id="{913B1836-54BE-3647-96D9-B44EF4CE5D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3321"/>
                <a:ext cx="294" cy="181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816" name="Oval 24">
                <a:extLst>
                  <a:ext uri="{FF2B5EF4-FFF2-40B4-BE49-F238E27FC236}">
                    <a16:creationId xmlns:a16="http://schemas.microsoft.com/office/drawing/2014/main" id="{034523E7-E28F-F243-8F75-EE9860496A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4" y="3405"/>
                <a:ext cx="194" cy="330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817" name="Oval 25">
                <a:extLst>
                  <a:ext uri="{FF2B5EF4-FFF2-40B4-BE49-F238E27FC236}">
                    <a16:creationId xmlns:a16="http://schemas.microsoft.com/office/drawing/2014/main" id="{FABABE20-69B9-C24A-A1FF-C4EB110079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4" y="3574"/>
                <a:ext cx="193" cy="119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818" name="Oval 26">
                <a:extLst>
                  <a:ext uri="{FF2B5EF4-FFF2-40B4-BE49-F238E27FC236}">
                    <a16:creationId xmlns:a16="http://schemas.microsoft.com/office/drawing/2014/main" id="{F6980F32-87FF-BC42-A4E1-1258BE8B81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2" y="3659"/>
                <a:ext cx="194" cy="119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819" name="Oval 27">
                <a:extLst>
                  <a:ext uri="{FF2B5EF4-FFF2-40B4-BE49-F238E27FC236}">
                    <a16:creationId xmlns:a16="http://schemas.microsoft.com/office/drawing/2014/main" id="{CB828C95-1E74-2041-98FC-69E433A5A8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2" y="3659"/>
                <a:ext cx="295" cy="119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</p:grpSp>
      <p:sp>
        <p:nvSpPr>
          <p:cNvPr id="33820" name="Rectangle 28">
            <a:extLst>
              <a:ext uri="{FF2B5EF4-FFF2-40B4-BE49-F238E27FC236}">
                <a16:creationId xmlns:a16="http://schemas.microsoft.com/office/drawing/2014/main" id="{2A19A87A-63C7-1C46-A89C-73E335C70E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4191000"/>
            <a:ext cx="14716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AS7018</a:t>
            </a:r>
          </a:p>
        </p:txBody>
      </p:sp>
      <p:sp>
        <p:nvSpPr>
          <p:cNvPr id="33823" name="Rectangle 31">
            <a:extLst>
              <a:ext uri="{FF2B5EF4-FFF2-40B4-BE49-F238E27FC236}">
                <a16:creationId xmlns:a16="http://schemas.microsoft.com/office/drawing/2014/main" id="{870B2239-60D4-A94A-B756-E675CD885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4648200"/>
            <a:ext cx="1460500" cy="517525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135.207.0.0/16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AS Path = 6341</a:t>
            </a:r>
          </a:p>
        </p:txBody>
      </p:sp>
      <p:grpSp>
        <p:nvGrpSpPr>
          <p:cNvPr id="68614" name="Group 33">
            <a:extLst>
              <a:ext uri="{FF2B5EF4-FFF2-40B4-BE49-F238E27FC236}">
                <a16:creationId xmlns:a16="http://schemas.microsoft.com/office/drawing/2014/main" id="{BA3936EA-9CA6-4F4D-BA3F-B96C407B25ED}"/>
              </a:ext>
            </a:extLst>
          </p:cNvPr>
          <p:cNvGrpSpPr>
            <a:grpSpLocks/>
          </p:cNvGrpSpPr>
          <p:nvPr/>
        </p:nvGrpSpPr>
        <p:grpSpPr bwMode="auto">
          <a:xfrm>
            <a:off x="228600" y="2971800"/>
            <a:ext cx="2578100" cy="1282700"/>
            <a:chOff x="148" y="1636"/>
            <a:chExt cx="1624" cy="808"/>
          </a:xfrm>
        </p:grpSpPr>
        <p:grpSp>
          <p:nvGrpSpPr>
            <p:cNvPr id="68766" name="Group 34">
              <a:extLst>
                <a:ext uri="{FF2B5EF4-FFF2-40B4-BE49-F238E27FC236}">
                  <a16:creationId xmlns:a16="http://schemas.microsoft.com/office/drawing/2014/main" id="{F75D7A0C-0A7A-EF46-8E6D-4258D747F40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8" y="1636"/>
              <a:ext cx="1624" cy="808"/>
              <a:chOff x="148" y="1636"/>
              <a:chExt cx="1624" cy="808"/>
            </a:xfrm>
          </p:grpSpPr>
          <p:grpSp>
            <p:nvGrpSpPr>
              <p:cNvPr id="68769" name="Group 35">
                <a:extLst>
                  <a:ext uri="{FF2B5EF4-FFF2-40B4-BE49-F238E27FC236}">
                    <a16:creationId xmlns:a16="http://schemas.microsoft.com/office/drawing/2014/main" id="{E37B54A1-6E0A-EF4C-8A4B-2933FDFE0FF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3" y="1636"/>
                <a:ext cx="1589" cy="808"/>
                <a:chOff x="183" y="1636"/>
                <a:chExt cx="1589" cy="808"/>
              </a:xfrm>
            </p:grpSpPr>
            <p:sp>
              <p:nvSpPr>
                <p:cNvPr id="33828" name="Oval 36">
                  <a:extLst>
                    <a:ext uri="{FF2B5EF4-FFF2-40B4-BE49-F238E27FC236}">
                      <a16:creationId xmlns:a16="http://schemas.microsoft.com/office/drawing/2014/main" id="{66428D4E-F0DC-D34D-B3A9-A85E5797C4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" y="1708"/>
                  <a:ext cx="1362" cy="616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33829" name="Oval 37">
                  <a:extLst>
                    <a:ext uri="{FF2B5EF4-FFF2-40B4-BE49-F238E27FC236}">
                      <a16:creationId xmlns:a16="http://schemas.microsoft.com/office/drawing/2014/main" id="{1F9FFDC5-31A8-A64E-999D-C47074D7EF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5" y="1708"/>
                  <a:ext cx="312" cy="88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33830" name="Oval 38">
                  <a:extLst>
                    <a:ext uri="{FF2B5EF4-FFF2-40B4-BE49-F238E27FC236}">
                      <a16:creationId xmlns:a16="http://schemas.microsoft.com/office/drawing/2014/main" id="{80C5E17D-2C87-9A49-B052-2A57E91A15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87" y="1684"/>
                  <a:ext cx="448" cy="160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33831" name="Oval 39">
                  <a:extLst>
                    <a:ext uri="{FF2B5EF4-FFF2-40B4-BE49-F238E27FC236}">
                      <a16:creationId xmlns:a16="http://schemas.microsoft.com/office/drawing/2014/main" id="{F8A7BD65-4CEB-2D4D-B393-7704EB4E261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76" y="1636"/>
                  <a:ext cx="540" cy="328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33832" name="Oval 40">
                  <a:extLst>
                    <a:ext uri="{FF2B5EF4-FFF2-40B4-BE49-F238E27FC236}">
                      <a16:creationId xmlns:a16="http://schemas.microsoft.com/office/drawing/2014/main" id="{F32B238E-7F7D-674C-8A39-990A29FE8A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3" y="1780"/>
                  <a:ext cx="996" cy="184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33833" name="Oval 41">
                  <a:extLst>
                    <a:ext uri="{FF2B5EF4-FFF2-40B4-BE49-F238E27FC236}">
                      <a16:creationId xmlns:a16="http://schemas.microsoft.com/office/drawing/2014/main" id="{9F84FE7B-AF72-7740-9611-4302151CB2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85" y="2068"/>
                  <a:ext cx="539" cy="376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33834" name="Oval 42">
                  <a:extLst>
                    <a:ext uri="{FF2B5EF4-FFF2-40B4-BE49-F238E27FC236}">
                      <a16:creationId xmlns:a16="http://schemas.microsoft.com/office/drawing/2014/main" id="{975BAE5D-FF18-944D-9C39-BFDBF0AE051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9" y="1804"/>
                  <a:ext cx="403" cy="208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33835" name="Oval 43">
                  <a:extLst>
                    <a:ext uri="{FF2B5EF4-FFF2-40B4-BE49-F238E27FC236}">
                      <a16:creationId xmlns:a16="http://schemas.microsoft.com/office/drawing/2014/main" id="{206368F9-A687-324A-9B50-FA124036D1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4" y="1900"/>
                  <a:ext cx="266" cy="376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33836" name="Oval 44">
                  <a:extLst>
                    <a:ext uri="{FF2B5EF4-FFF2-40B4-BE49-F238E27FC236}">
                      <a16:creationId xmlns:a16="http://schemas.microsoft.com/office/drawing/2014/main" id="{0AA3F97A-9A1F-174B-9ADD-3124B3AA09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15" y="2092"/>
                  <a:ext cx="266" cy="136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33837" name="Oval 45">
                  <a:extLst>
                    <a:ext uri="{FF2B5EF4-FFF2-40B4-BE49-F238E27FC236}">
                      <a16:creationId xmlns:a16="http://schemas.microsoft.com/office/drawing/2014/main" id="{B0E41E0F-9D2E-B648-9EA1-36D929B4EB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2" y="2188"/>
                  <a:ext cx="266" cy="136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33838" name="Oval 46">
                  <a:extLst>
                    <a:ext uri="{FF2B5EF4-FFF2-40B4-BE49-F238E27FC236}">
                      <a16:creationId xmlns:a16="http://schemas.microsoft.com/office/drawing/2014/main" id="{DCA75631-A24F-BA40-8AAE-B1BE24255E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41" y="2188"/>
                  <a:ext cx="403" cy="136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charset="0"/>
                    <a:ea typeface="ＭＳ Ｐゴシック" charset="0"/>
                    <a:cs typeface="+mn-cs"/>
                  </a:endParaRPr>
                </a:p>
              </p:txBody>
            </p:sp>
          </p:grpSp>
          <p:grpSp>
            <p:nvGrpSpPr>
              <p:cNvPr id="68770" name="Group 47">
                <a:extLst>
                  <a:ext uri="{FF2B5EF4-FFF2-40B4-BE49-F238E27FC236}">
                    <a16:creationId xmlns:a16="http://schemas.microsoft.com/office/drawing/2014/main" id="{0316A463-BF42-7A43-A44F-32E8FD1596C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8" y="1636"/>
                <a:ext cx="1589" cy="808"/>
                <a:chOff x="148" y="1636"/>
                <a:chExt cx="1589" cy="808"/>
              </a:xfrm>
            </p:grpSpPr>
            <p:sp>
              <p:nvSpPr>
                <p:cNvPr id="33840" name="Oval 48">
                  <a:extLst>
                    <a:ext uri="{FF2B5EF4-FFF2-40B4-BE49-F238E27FC236}">
                      <a16:creationId xmlns:a16="http://schemas.microsoft.com/office/drawing/2014/main" id="{84C3FD22-B59D-1E4D-A9BF-38F672AAE8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5" y="1708"/>
                  <a:ext cx="1361" cy="616"/>
                </a:xfrm>
                <a:prstGeom prst="ellipse">
                  <a:avLst/>
                </a:prstGeom>
                <a:solidFill>
                  <a:srgbClr val="CCCCFF"/>
                </a:solidFill>
                <a:ln w="12700">
                  <a:solidFill>
                    <a:srgbClr val="CCCC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33841" name="Oval 49">
                  <a:extLst>
                    <a:ext uri="{FF2B5EF4-FFF2-40B4-BE49-F238E27FC236}">
                      <a16:creationId xmlns:a16="http://schemas.microsoft.com/office/drawing/2014/main" id="{8AA7A87D-38FE-574F-AD82-1512E8566D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0" y="1708"/>
                  <a:ext cx="312" cy="88"/>
                </a:xfrm>
                <a:prstGeom prst="ellipse">
                  <a:avLst/>
                </a:prstGeom>
                <a:solidFill>
                  <a:srgbClr val="CCCCFF"/>
                </a:solidFill>
                <a:ln w="12700">
                  <a:solidFill>
                    <a:srgbClr val="CCCC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33842" name="Oval 50">
                  <a:extLst>
                    <a:ext uri="{FF2B5EF4-FFF2-40B4-BE49-F238E27FC236}">
                      <a16:creationId xmlns:a16="http://schemas.microsoft.com/office/drawing/2014/main" id="{C0FD97BC-33B8-DC41-AE0B-493E93D4C1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2" y="1684"/>
                  <a:ext cx="449" cy="160"/>
                </a:xfrm>
                <a:prstGeom prst="ellipse">
                  <a:avLst/>
                </a:prstGeom>
                <a:solidFill>
                  <a:srgbClr val="CCCCFF"/>
                </a:solidFill>
                <a:ln w="12700">
                  <a:solidFill>
                    <a:srgbClr val="CCCC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33843" name="Oval 51">
                  <a:extLst>
                    <a:ext uri="{FF2B5EF4-FFF2-40B4-BE49-F238E27FC236}">
                      <a16:creationId xmlns:a16="http://schemas.microsoft.com/office/drawing/2014/main" id="{064FEDCA-E5C6-4548-863E-A0BAE07169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41" y="1636"/>
                  <a:ext cx="540" cy="328"/>
                </a:xfrm>
                <a:prstGeom prst="ellipse">
                  <a:avLst/>
                </a:prstGeom>
                <a:solidFill>
                  <a:srgbClr val="CCCCFF"/>
                </a:solidFill>
                <a:ln w="12700">
                  <a:solidFill>
                    <a:srgbClr val="CCCC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33844" name="Oval 52">
                  <a:extLst>
                    <a:ext uri="{FF2B5EF4-FFF2-40B4-BE49-F238E27FC236}">
                      <a16:creationId xmlns:a16="http://schemas.microsoft.com/office/drawing/2014/main" id="{0FCDE365-51D4-DF4A-8AAC-050CD872A3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8" y="1780"/>
                  <a:ext cx="996" cy="184"/>
                </a:xfrm>
                <a:prstGeom prst="ellipse">
                  <a:avLst/>
                </a:prstGeom>
                <a:solidFill>
                  <a:srgbClr val="CCCCFF"/>
                </a:solidFill>
                <a:ln w="12700">
                  <a:solidFill>
                    <a:srgbClr val="CCCC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33845" name="Oval 53">
                  <a:extLst>
                    <a:ext uri="{FF2B5EF4-FFF2-40B4-BE49-F238E27FC236}">
                      <a16:creationId xmlns:a16="http://schemas.microsoft.com/office/drawing/2014/main" id="{E2C0703B-8987-9D46-A77F-1FB93B2D0E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50" y="2068"/>
                  <a:ext cx="540" cy="376"/>
                </a:xfrm>
                <a:prstGeom prst="ellipse">
                  <a:avLst/>
                </a:prstGeom>
                <a:solidFill>
                  <a:srgbClr val="CCCCFF"/>
                </a:solidFill>
                <a:ln w="12700">
                  <a:solidFill>
                    <a:srgbClr val="CCCC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33846" name="Oval 54">
                  <a:extLst>
                    <a:ext uri="{FF2B5EF4-FFF2-40B4-BE49-F238E27FC236}">
                      <a16:creationId xmlns:a16="http://schemas.microsoft.com/office/drawing/2014/main" id="{77FCA52A-C4A9-9149-9093-ACDF58BCCC1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34" y="1804"/>
                  <a:ext cx="403" cy="208"/>
                </a:xfrm>
                <a:prstGeom prst="ellipse">
                  <a:avLst/>
                </a:prstGeom>
                <a:solidFill>
                  <a:srgbClr val="CCCCFF"/>
                </a:solidFill>
                <a:ln w="12700">
                  <a:solidFill>
                    <a:srgbClr val="CCCC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33847" name="Oval 55">
                  <a:extLst>
                    <a:ext uri="{FF2B5EF4-FFF2-40B4-BE49-F238E27FC236}">
                      <a16:creationId xmlns:a16="http://schemas.microsoft.com/office/drawing/2014/main" id="{2D0233F2-37D9-3240-8FE9-1299A9845F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9" y="1900"/>
                  <a:ext cx="266" cy="376"/>
                </a:xfrm>
                <a:prstGeom prst="ellipse">
                  <a:avLst/>
                </a:prstGeom>
                <a:solidFill>
                  <a:srgbClr val="CCCCFF"/>
                </a:solidFill>
                <a:ln w="12700">
                  <a:solidFill>
                    <a:srgbClr val="CCCC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33848" name="Oval 56">
                  <a:extLst>
                    <a:ext uri="{FF2B5EF4-FFF2-40B4-BE49-F238E27FC236}">
                      <a16:creationId xmlns:a16="http://schemas.microsoft.com/office/drawing/2014/main" id="{2C3858A6-AC6D-7C46-89E4-290C79B9F5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80" y="2092"/>
                  <a:ext cx="266" cy="136"/>
                </a:xfrm>
                <a:prstGeom prst="ellipse">
                  <a:avLst/>
                </a:prstGeom>
                <a:solidFill>
                  <a:srgbClr val="CCCCFF"/>
                </a:solidFill>
                <a:ln w="12700">
                  <a:solidFill>
                    <a:srgbClr val="CCCC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33849" name="Oval 57">
                  <a:extLst>
                    <a:ext uri="{FF2B5EF4-FFF2-40B4-BE49-F238E27FC236}">
                      <a16:creationId xmlns:a16="http://schemas.microsoft.com/office/drawing/2014/main" id="{9E02D107-D1D1-7541-B43D-DBD520FD49A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8" y="2188"/>
                  <a:ext cx="265" cy="136"/>
                </a:xfrm>
                <a:prstGeom prst="ellipse">
                  <a:avLst/>
                </a:prstGeom>
                <a:solidFill>
                  <a:srgbClr val="CCCCFF"/>
                </a:solidFill>
                <a:ln w="12700">
                  <a:solidFill>
                    <a:srgbClr val="CCCC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33850" name="Oval 58">
                  <a:extLst>
                    <a:ext uri="{FF2B5EF4-FFF2-40B4-BE49-F238E27FC236}">
                      <a16:creationId xmlns:a16="http://schemas.microsoft.com/office/drawing/2014/main" id="{76E805E0-D626-D84B-9647-29CDC448D8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7" y="2188"/>
                  <a:ext cx="402" cy="136"/>
                </a:xfrm>
                <a:prstGeom prst="ellipse">
                  <a:avLst/>
                </a:prstGeom>
                <a:solidFill>
                  <a:srgbClr val="CCCCFF"/>
                </a:solidFill>
                <a:ln w="12700">
                  <a:solidFill>
                    <a:srgbClr val="CCCC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charset="0"/>
                    <a:ea typeface="ＭＳ Ｐゴシック" charset="0"/>
                    <a:cs typeface="+mn-cs"/>
                  </a:endParaRPr>
                </a:p>
              </p:txBody>
            </p:sp>
          </p:grpSp>
        </p:grpSp>
        <p:sp>
          <p:nvSpPr>
            <p:cNvPr id="33851" name="Rectangle 59">
              <a:extLst>
                <a:ext uri="{FF2B5EF4-FFF2-40B4-BE49-F238E27FC236}">
                  <a16:creationId xmlns:a16="http://schemas.microsoft.com/office/drawing/2014/main" id="{52CD503C-E64B-9344-B0E9-CE77B1A50C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" y="1689"/>
              <a:ext cx="989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宋体" charset="0"/>
                  <a:cs typeface="宋体" charset="0"/>
                </a:rPr>
                <a:t>AS 1239</a:t>
              </a:r>
            </a:p>
          </p:txBody>
        </p:sp>
        <p:sp>
          <p:nvSpPr>
            <p:cNvPr id="33852" name="Rectangle 60">
              <a:extLst>
                <a:ext uri="{FF2B5EF4-FFF2-40B4-BE49-F238E27FC236}">
                  <a16:creationId xmlns:a16="http://schemas.microsoft.com/office/drawing/2014/main" id="{235A0D4E-93C3-2249-BF0D-DC0F6208B6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" y="2030"/>
              <a:ext cx="43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宋体" charset="0"/>
                  <a:cs typeface="宋体" charset="0"/>
                </a:rPr>
                <a:t>Sprint</a:t>
              </a:r>
            </a:p>
          </p:txBody>
        </p:sp>
      </p:grpSp>
      <p:grpSp>
        <p:nvGrpSpPr>
          <p:cNvPr id="68615" name="Group 61">
            <a:extLst>
              <a:ext uri="{FF2B5EF4-FFF2-40B4-BE49-F238E27FC236}">
                <a16:creationId xmlns:a16="http://schemas.microsoft.com/office/drawing/2014/main" id="{E7508999-DC8F-8D44-93C9-B9E53B8AA2AB}"/>
              </a:ext>
            </a:extLst>
          </p:cNvPr>
          <p:cNvGrpSpPr>
            <a:grpSpLocks/>
          </p:cNvGrpSpPr>
          <p:nvPr/>
        </p:nvGrpSpPr>
        <p:grpSpPr bwMode="auto">
          <a:xfrm>
            <a:off x="2368550" y="1530350"/>
            <a:ext cx="2578100" cy="1282700"/>
            <a:chOff x="1492" y="964"/>
            <a:chExt cx="1624" cy="808"/>
          </a:xfrm>
        </p:grpSpPr>
        <p:grpSp>
          <p:nvGrpSpPr>
            <p:cNvPr id="68742" name="Group 62">
              <a:extLst>
                <a:ext uri="{FF2B5EF4-FFF2-40B4-BE49-F238E27FC236}">
                  <a16:creationId xmlns:a16="http://schemas.microsoft.com/office/drawing/2014/main" id="{B837D4BD-35AA-014D-A73E-D9B798DFA89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27" y="964"/>
              <a:ext cx="1589" cy="808"/>
              <a:chOff x="1527" y="964"/>
              <a:chExt cx="1589" cy="808"/>
            </a:xfrm>
          </p:grpSpPr>
          <p:sp>
            <p:nvSpPr>
              <p:cNvPr id="33855" name="Oval 63">
                <a:extLst>
                  <a:ext uri="{FF2B5EF4-FFF2-40B4-BE49-F238E27FC236}">
                    <a16:creationId xmlns:a16="http://schemas.microsoft.com/office/drawing/2014/main" id="{8D028A47-13B1-5C44-9AB4-2C01623104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63" y="1036"/>
                <a:ext cx="1362" cy="61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856" name="Oval 64">
                <a:extLst>
                  <a:ext uri="{FF2B5EF4-FFF2-40B4-BE49-F238E27FC236}">
                    <a16:creationId xmlns:a16="http://schemas.microsoft.com/office/drawing/2014/main" id="{4B4FD3CF-59B4-3247-93A4-E70EBF7F21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09" y="1036"/>
                <a:ext cx="312" cy="88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857" name="Oval 65">
                <a:extLst>
                  <a:ext uri="{FF2B5EF4-FFF2-40B4-BE49-F238E27FC236}">
                    <a16:creationId xmlns:a16="http://schemas.microsoft.com/office/drawing/2014/main" id="{F20D0F4D-F324-8947-845F-31C6ED919A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1" y="1012"/>
                <a:ext cx="448" cy="16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858" name="Oval 66">
                <a:extLst>
                  <a:ext uri="{FF2B5EF4-FFF2-40B4-BE49-F238E27FC236}">
                    <a16:creationId xmlns:a16="http://schemas.microsoft.com/office/drawing/2014/main" id="{1725E8DD-E2E1-074C-809A-3313C9D2BA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20" y="964"/>
                <a:ext cx="540" cy="328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859" name="Oval 67">
                <a:extLst>
                  <a:ext uri="{FF2B5EF4-FFF2-40B4-BE49-F238E27FC236}">
                    <a16:creationId xmlns:a16="http://schemas.microsoft.com/office/drawing/2014/main" id="{F3B8C91F-A281-664F-B69D-F92205390C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27" y="1108"/>
                <a:ext cx="996" cy="184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860" name="Oval 68">
                <a:extLst>
                  <a:ext uri="{FF2B5EF4-FFF2-40B4-BE49-F238E27FC236}">
                    <a16:creationId xmlns:a16="http://schemas.microsoft.com/office/drawing/2014/main" id="{898A62AA-38C6-4D40-8EDD-14A559644B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29" y="1396"/>
                <a:ext cx="539" cy="37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861" name="Oval 69">
                <a:extLst>
                  <a:ext uri="{FF2B5EF4-FFF2-40B4-BE49-F238E27FC236}">
                    <a16:creationId xmlns:a16="http://schemas.microsoft.com/office/drawing/2014/main" id="{02828A8C-FE87-914B-A976-AD8C2E6DF3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3" y="1132"/>
                <a:ext cx="403" cy="208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862" name="Oval 70">
                <a:extLst>
                  <a:ext uri="{FF2B5EF4-FFF2-40B4-BE49-F238E27FC236}">
                    <a16:creationId xmlns:a16="http://schemas.microsoft.com/office/drawing/2014/main" id="{8FB7CB5F-24E7-4D49-B600-8692626836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18" y="1228"/>
                <a:ext cx="266" cy="37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863" name="Oval 71">
                <a:extLst>
                  <a:ext uri="{FF2B5EF4-FFF2-40B4-BE49-F238E27FC236}">
                    <a16:creationId xmlns:a16="http://schemas.microsoft.com/office/drawing/2014/main" id="{6EBE57EC-0F4D-324A-8ED1-67A061D821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9" y="1420"/>
                <a:ext cx="266" cy="13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864" name="Oval 72">
                <a:extLst>
                  <a:ext uri="{FF2B5EF4-FFF2-40B4-BE49-F238E27FC236}">
                    <a16:creationId xmlns:a16="http://schemas.microsoft.com/office/drawing/2014/main" id="{E53D4745-3CAC-874A-A2E3-A093098494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46" y="1516"/>
                <a:ext cx="266" cy="13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865" name="Oval 73">
                <a:extLst>
                  <a:ext uri="{FF2B5EF4-FFF2-40B4-BE49-F238E27FC236}">
                    <a16:creationId xmlns:a16="http://schemas.microsoft.com/office/drawing/2014/main" id="{B79B1102-04A6-7446-AB9E-15BE3387E1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85" y="1516"/>
                <a:ext cx="403" cy="13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  <p:grpSp>
          <p:nvGrpSpPr>
            <p:cNvPr id="68743" name="Group 74">
              <a:extLst>
                <a:ext uri="{FF2B5EF4-FFF2-40B4-BE49-F238E27FC236}">
                  <a16:creationId xmlns:a16="http://schemas.microsoft.com/office/drawing/2014/main" id="{236B25C3-446E-174A-95CD-98D0F26B0F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92" y="964"/>
              <a:ext cx="1589" cy="808"/>
              <a:chOff x="1492" y="964"/>
              <a:chExt cx="1589" cy="808"/>
            </a:xfrm>
          </p:grpSpPr>
          <p:sp>
            <p:nvSpPr>
              <p:cNvPr id="33867" name="Oval 75">
                <a:extLst>
                  <a:ext uri="{FF2B5EF4-FFF2-40B4-BE49-F238E27FC236}">
                    <a16:creationId xmlns:a16="http://schemas.microsoft.com/office/drawing/2014/main" id="{35C4C44B-C02C-A340-BA9F-AEAE1DF1D2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29" y="1036"/>
                <a:ext cx="1361" cy="61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868" name="Oval 76">
                <a:extLst>
                  <a:ext uri="{FF2B5EF4-FFF2-40B4-BE49-F238E27FC236}">
                    <a16:creationId xmlns:a16="http://schemas.microsoft.com/office/drawing/2014/main" id="{543534AD-B08C-FC48-8DC1-7F23313854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4" y="1036"/>
                <a:ext cx="312" cy="88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869" name="Oval 77">
                <a:extLst>
                  <a:ext uri="{FF2B5EF4-FFF2-40B4-BE49-F238E27FC236}">
                    <a16:creationId xmlns:a16="http://schemas.microsoft.com/office/drawing/2014/main" id="{8A669973-913B-D646-9E7E-33CDE5F26D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6" y="1012"/>
                <a:ext cx="449" cy="160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870" name="Oval 78">
                <a:extLst>
                  <a:ext uri="{FF2B5EF4-FFF2-40B4-BE49-F238E27FC236}">
                    <a16:creationId xmlns:a16="http://schemas.microsoft.com/office/drawing/2014/main" id="{CB93598F-5694-E746-82B9-F4F733EE54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5" y="964"/>
                <a:ext cx="540" cy="328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871" name="Oval 79">
                <a:extLst>
                  <a:ext uri="{FF2B5EF4-FFF2-40B4-BE49-F238E27FC236}">
                    <a16:creationId xmlns:a16="http://schemas.microsoft.com/office/drawing/2014/main" id="{27AC1631-9BD8-3A4A-837B-87CB89C510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2" y="1108"/>
                <a:ext cx="996" cy="184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872" name="Oval 80">
                <a:extLst>
                  <a:ext uri="{FF2B5EF4-FFF2-40B4-BE49-F238E27FC236}">
                    <a16:creationId xmlns:a16="http://schemas.microsoft.com/office/drawing/2014/main" id="{27FA603D-A49F-294A-AF6E-61D8301EA2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4" y="1396"/>
                <a:ext cx="540" cy="37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873" name="Oval 81">
                <a:extLst>
                  <a:ext uri="{FF2B5EF4-FFF2-40B4-BE49-F238E27FC236}">
                    <a16:creationId xmlns:a16="http://schemas.microsoft.com/office/drawing/2014/main" id="{E124B1A6-84E7-3145-BB26-1B7CCB496F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8" y="1132"/>
                <a:ext cx="403" cy="208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874" name="Oval 82">
                <a:extLst>
                  <a:ext uri="{FF2B5EF4-FFF2-40B4-BE49-F238E27FC236}">
                    <a16:creationId xmlns:a16="http://schemas.microsoft.com/office/drawing/2014/main" id="{44F26478-8F6C-FC40-BC88-D8A0B8E043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3" y="1228"/>
                <a:ext cx="266" cy="37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875" name="Oval 83">
                <a:extLst>
                  <a:ext uri="{FF2B5EF4-FFF2-40B4-BE49-F238E27FC236}">
                    <a16:creationId xmlns:a16="http://schemas.microsoft.com/office/drawing/2014/main" id="{DFB7FACC-B4D8-8342-B362-14595C8E02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24" y="1420"/>
                <a:ext cx="266" cy="13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876" name="Oval 84">
                <a:extLst>
                  <a:ext uri="{FF2B5EF4-FFF2-40B4-BE49-F238E27FC236}">
                    <a16:creationId xmlns:a16="http://schemas.microsoft.com/office/drawing/2014/main" id="{DFC7209E-0A3B-044E-9E7B-5427D43623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12" y="1516"/>
                <a:ext cx="265" cy="13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877" name="Oval 85">
                <a:extLst>
                  <a:ext uri="{FF2B5EF4-FFF2-40B4-BE49-F238E27FC236}">
                    <a16:creationId xmlns:a16="http://schemas.microsoft.com/office/drawing/2014/main" id="{FE2108FA-ECCC-CC4E-BE1F-E711EF36F9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51" y="1516"/>
                <a:ext cx="402" cy="13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</p:grpSp>
      <p:sp>
        <p:nvSpPr>
          <p:cNvPr id="33878" name="Rectangle 86">
            <a:extLst>
              <a:ext uri="{FF2B5EF4-FFF2-40B4-BE49-F238E27FC236}">
                <a16:creationId xmlns:a16="http://schemas.microsoft.com/office/drawing/2014/main" id="{350CE639-852E-AD42-BCCF-DC03F3514B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1752600"/>
            <a:ext cx="15700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AS 1755</a:t>
            </a:r>
          </a:p>
        </p:txBody>
      </p:sp>
      <p:sp>
        <p:nvSpPr>
          <p:cNvPr id="33879" name="Rectangle 87">
            <a:extLst>
              <a:ext uri="{FF2B5EF4-FFF2-40B4-BE49-F238E27FC236}">
                <a16:creationId xmlns:a16="http://schemas.microsoft.com/office/drawing/2014/main" id="{460743DD-E157-1241-A6F3-84BD4D5374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9725" y="2308225"/>
            <a:ext cx="7254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Ebone</a:t>
            </a:r>
          </a:p>
        </p:txBody>
      </p:sp>
      <p:grpSp>
        <p:nvGrpSpPr>
          <p:cNvPr id="68618" name="Group 90">
            <a:extLst>
              <a:ext uri="{FF2B5EF4-FFF2-40B4-BE49-F238E27FC236}">
                <a16:creationId xmlns:a16="http://schemas.microsoft.com/office/drawing/2014/main" id="{C8C3EF1D-5DA7-7E4E-A8AD-42ED78860960}"/>
              </a:ext>
            </a:extLst>
          </p:cNvPr>
          <p:cNvGrpSpPr>
            <a:grpSpLocks/>
          </p:cNvGrpSpPr>
          <p:nvPr/>
        </p:nvGrpSpPr>
        <p:grpSpPr bwMode="auto">
          <a:xfrm>
            <a:off x="6329363" y="539750"/>
            <a:ext cx="2578100" cy="1282700"/>
            <a:chOff x="3987" y="340"/>
            <a:chExt cx="1624" cy="808"/>
          </a:xfrm>
        </p:grpSpPr>
        <p:grpSp>
          <p:nvGrpSpPr>
            <p:cNvPr id="68718" name="Group 91">
              <a:extLst>
                <a:ext uri="{FF2B5EF4-FFF2-40B4-BE49-F238E27FC236}">
                  <a16:creationId xmlns:a16="http://schemas.microsoft.com/office/drawing/2014/main" id="{D134D513-1B59-C349-8990-77D8BF5F88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22" y="340"/>
              <a:ext cx="1589" cy="808"/>
              <a:chOff x="4022" y="340"/>
              <a:chExt cx="1589" cy="808"/>
            </a:xfrm>
          </p:grpSpPr>
          <p:sp>
            <p:nvSpPr>
              <p:cNvPr id="33884" name="Oval 92">
                <a:extLst>
                  <a:ext uri="{FF2B5EF4-FFF2-40B4-BE49-F238E27FC236}">
                    <a16:creationId xmlns:a16="http://schemas.microsoft.com/office/drawing/2014/main" id="{9C9F80CD-C4E7-3B4B-AE9D-8BC1C1A7E9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8" y="412"/>
                <a:ext cx="1362" cy="61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885" name="Oval 93">
                <a:extLst>
                  <a:ext uri="{FF2B5EF4-FFF2-40B4-BE49-F238E27FC236}">
                    <a16:creationId xmlns:a16="http://schemas.microsoft.com/office/drawing/2014/main" id="{C711596B-8013-7848-B3A2-8194D45D14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4" y="412"/>
                <a:ext cx="312" cy="88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886" name="Oval 94">
                <a:extLst>
                  <a:ext uri="{FF2B5EF4-FFF2-40B4-BE49-F238E27FC236}">
                    <a16:creationId xmlns:a16="http://schemas.microsoft.com/office/drawing/2014/main" id="{5FA458B7-9F51-6D4F-BF16-72F909462A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26" y="388"/>
                <a:ext cx="448" cy="16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887" name="Oval 95">
                <a:extLst>
                  <a:ext uri="{FF2B5EF4-FFF2-40B4-BE49-F238E27FC236}">
                    <a16:creationId xmlns:a16="http://schemas.microsoft.com/office/drawing/2014/main" id="{64A893E7-6FAE-D040-8165-0098683D54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5" y="340"/>
                <a:ext cx="540" cy="328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888" name="Oval 96">
                <a:extLst>
                  <a:ext uri="{FF2B5EF4-FFF2-40B4-BE49-F238E27FC236}">
                    <a16:creationId xmlns:a16="http://schemas.microsoft.com/office/drawing/2014/main" id="{70EEFD72-53C4-BE43-A1BE-D543C28762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2" y="484"/>
                <a:ext cx="996" cy="184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889" name="Oval 97">
                <a:extLst>
                  <a:ext uri="{FF2B5EF4-FFF2-40B4-BE49-F238E27FC236}">
                    <a16:creationId xmlns:a16="http://schemas.microsoft.com/office/drawing/2014/main" id="{754CDA2D-AD53-7F45-AFDD-56001C0242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24" y="772"/>
                <a:ext cx="539" cy="37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890" name="Oval 98">
                <a:extLst>
                  <a:ext uri="{FF2B5EF4-FFF2-40B4-BE49-F238E27FC236}">
                    <a16:creationId xmlns:a16="http://schemas.microsoft.com/office/drawing/2014/main" id="{C2971DB9-18D8-B14B-ADBC-85C0FDC21B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08" y="508"/>
                <a:ext cx="403" cy="208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891" name="Oval 99">
                <a:extLst>
                  <a:ext uri="{FF2B5EF4-FFF2-40B4-BE49-F238E27FC236}">
                    <a16:creationId xmlns:a16="http://schemas.microsoft.com/office/drawing/2014/main" id="{AFF95E8F-6C0A-0448-AB17-429D9238D8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13" y="604"/>
                <a:ext cx="266" cy="37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892" name="Oval 100">
                <a:extLst>
                  <a:ext uri="{FF2B5EF4-FFF2-40B4-BE49-F238E27FC236}">
                    <a16:creationId xmlns:a16="http://schemas.microsoft.com/office/drawing/2014/main" id="{560CB468-C728-E449-8BA6-30D9B8B867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54" y="796"/>
                <a:ext cx="266" cy="13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893" name="Oval 101">
                <a:extLst>
                  <a:ext uri="{FF2B5EF4-FFF2-40B4-BE49-F238E27FC236}">
                    <a16:creationId xmlns:a16="http://schemas.microsoft.com/office/drawing/2014/main" id="{FCED0977-2833-424C-B9C7-1E5675F8D9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41" y="892"/>
                <a:ext cx="266" cy="13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894" name="Oval 102">
                <a:extLst>
                  <a:ext uri="{FF2B5EF4-FFF2-40B4-BE49-F238E27FC236}">
                    <a16:creationId xmlns:a16="http://schemas.microsoft.com/office/drawing/2014/main" id="{C3F4AFB8-258A-BE4A-8C40-53FD330C78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80" y="892"/>
                <a:ext cx="403" cy="13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  <p:grpSp>
          <p:nvGrpSpPr>
            <p:cNvPr id="68719" name="Group 103">
              <a:extLst>
                <a:ext uri="{FF2B5EF4-FFF2-40B4-BE49-F238E27FC236}">
                  <a16:creationId xmlns:a16="http://schemas.microsoft.com/office/drawing/2014/main" id="{E995B62C-C56E-D249-B974-9F6082D71A9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87" y="340"/>
              <a:ext cx="1589" cy="808"/>
              <a:chOff x="3987" y="340"/>
              <a:chExt cx="1589" cy="808"/>
            </a:xfrm>
          </p:grpSpPr>
          <p:sp>
            <p:nvSpPr>
              <p:cNvPr id="33896" name="Oval 104">
                <a:extLst>
                  <a:ext uri="{FF2B5EF4-FFF2-40B4-BE49-F238E27FC236}">
                    <a16:creationId xmlns:a16="http://schemas.microsoft.com/office/drawing/2014/main" id="{A80451CD-94C3-BE4C-A5E8-E5782E6476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4" y="412"/>
                <a:ext cx="1361" cy="61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897" name="Oval 105">
                <a:extLst>
                  <a:ext uri="{FF2B5EF4-FFF2-40B4-BE49-F238E27FC236}">
                    <a16:creationId xmlns:a16="http://schemas.microsoft.com/office/drawing/2014/main" id="{C57FD8FD-09CF-AB48-B5A8-551D071C29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9" y="412"/>
                <a:ext cx="312" cy="88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898" name="Oval 106">
                <a:extLst>
                  <a:ext uri="{FF2B5EF4-FFF2-40B4-BE49-F238E27FC236}">
                    <a16:creationId xmlns:a16="http://schemas.microsoft.com/office/drawing/2014/main" id="{836712BE-9BB6-A14B-8293-10E52189E2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1" y="388"/>
                <a:ext cx="449" cy="160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899" name="Oval 107">
                <a:extLst>
                  <a:ext uri="{FF2B5EF4-FFF2-40B4-BE49-F238E27FC236}">
                    <a16:creationId xmlns:a16="http://schemas.microsoft.com/office/drawing/2014/main" id="{192F29AB-1B49-0B48-BC26-FFEFEAB4FF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80" y="340"/>
                <a:ext cx="540" cy="328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900" name="Oval 108">
                <a:extLst>
                  <a:ext uri="{FF2B5EF4-FFF2-40B4-BE49-F238E27FC236}">
                    <a16:creationId xmlns:a16="http://schemas.microsoft.com/office/drawing/2014/main" id="{212C7133-CF91-4C4F-ADE2-8B781F4B16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7" y="484"/>
                <a:ext cx="996" cy="184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901" name="Oval 109">
                <a:extLst>
                  <a:ext uri="{FF2B5EF4-FFF2-40B4-BE49-F238E27FC236}">
                    <a16:creationId xmlns:a16="http://schemas.microsoft.com/office/drawing/2014/main" id="{31327286-74A2-6942-9789-83384FB85B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9" y="772"/>
                <a:ext cx="540" cy="37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902" name="Oval 110">
                <a:extLst>
                  <a:ext uri="{FF2B5EF4-FFF2-40B4-BE49-F238E27FC236}">
                    <a16:creationId xmlns:a16="http://schemas.microsoft.com/office/drawing/2014/main" id="{20E345FF-B664-8743-A797-8167503419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73" y="508"/>
                <a:ext cx="403" cy="208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903" name="Oval 111">
                <a:extLst>
                  <a:ext uri="{FF2B5EF4-FFF2-40B4-BE49-F238E27FC236}">
                    <a16:creationId xmlns:a16="http://schemas.microsoft.com/office/drawing/2014/main" id="{5234F5A9-2D95-3F48-95BD-B6E19F70CC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78" y="604"/>
                <a:ext cx="266" cy="37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904" name="Oval 112">
                <a:extLst>
                  <a:ext uri="{FF2B5EF4-FFF2-40B4-BE49-F238E27FC236}">
                    <a16:creationId xmlns:a16="http://schemas.microsoft.com/office/drawing/2014/main" id="{0F44FBFF-2A2A-DD4C-A433-9E2ECA0A22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19" y="796"/>
                <a:ext cx="266" cy="13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905" name="Oval 113">
                <a:extLst>
                  <a:ext uri="{FF2B5EF4-FFF2-40B4-BE49-F238E27FC236}">
                    <a16:creationId xmlns:a16="http://schemas.microsoft.com/office/drawing/2014/main" id="{D038D392-7EF1-EA4B-A6B7-39D59859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07" y="892"/>
                <a:ext cx="265" cy="13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906" name="Oval 114">
                <a:extLst>
                  <a:ext uri="{FF2B5EF4-FFF2-40B4-BE49-F238E27FC236}">
                    <a16:creationId xmlns:a16="http://schemas.microsoft.com/office/drawing/2014/main" id="{43D6492C-2703-9142-B170-5A3B656CB5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46" y="892"/>
                <a:ext cx="402" cy="13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</p:grpSp>
      <p:sp>
        <p:nvSpPr>
          <p:cNvPr id="33911" name="Rectangle 119">
            <a:extLst>
              <a:ext uri="{FF2B5EF4-FFF2-40B4-BE49-F238E27FC236}">
                <a16:creationId xmlns:a16="http://schemas.microsoft.com/office/drawing/2014/main" id="{E744D52E-E707-3F44-865B-616269CD12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4953000"/>
            <a:ext cx="657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AT&amp;T</a:t>
            </a:r>
          </a:p>
        </p:txBody>
      </p:sp>
      <p:grpSp>
        <p:nvGrpSpPr>
          <p:cNvPr id="68620" name="Group 120">
            <a:extLst>
              <a:ext uri="{FF2B5EF4-FFF2-40B4-BE49-F238E27FC236}">
                <a16:creationId xmlns:a16="http://schemas.microsoft.com/office/drawing/2014/main" id="{9F96E736-703F-EA4E-B95C-B7E390A3451F}"/>
              </a:ext>
            </a:extLst>
          </p:cNvPr>
          <p:cNvGrpSpPr>
            <a:grpSpLocks/>
          </p:cNvGrpSpPr>
          <p:nvPr/>
        </p:nvGrpSpPr>
        <p:grpSpPr bwMode="auto">
          <a:xfrm>
            <a:off x="6786563" y="5035550"/>
            <a:ext cx="1893887" cy="1130300"/>
            <a:chOff x="4275" y="3172"/>
            <a:chExt cx="1193" cy="712"/>
          </a:xfrm>
        </p:grpSpPr>
        <p:grpSp>
          <p:nvGrpSpPr>
            <p:cNvPr id="68694" name="Group 121">
              <a:extLst>
                <a:ext uri="{FF2B5EF4-FFF2-40B4-BE49-F238E27FC236}">
                  <a16:creationId xmlns:a16="http://schemas.microsoft.com/office/drawing/2014/main" id="{BC6430AD-2E4A-FB41-997A-AB59344F33F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01" y="3172"/>
              <a:ext cx="1167" cy="712"/>
              <a:chOff x="4301" y="3172"/>
              <a:chExt cx="1167" cy="712"/>
            </a:xfrm>
          </p:grpSpPr>
          <p:sp>
            <p:nvSpPr>
              <p:cNvPr id="33914" name="Oval 122">
                <a:extLst>
                  <a:ext uri="{FF2B5EF4-FFF2-40B4-BE49-F238E27FC236}">
                    <a16:creationId xmlns:a16="http://schemas.microsoft.com/office/drawing/2014/main" id="{B12FE1B2-0958-A64D-8FD0-0B7DC2EDA1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01" y="3236"/>
                <a:ext cx="1000" cy="542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915" name="Oval 123">
                <a:extLst>
                  <a:ext uri="{FF2B5EF4-FFF2-40B4-BE49-F238E27FC236}">
                    <a16:creationId xmlns:a16="http://schemas.microsoft.com/office/drawing/2014/main" id="{ABC3E958-5E4C-934C-8989-25DCC403AF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35" y="3236"/>
                <a:ext cx="227" cy="7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916" name="Oval 124">
                <a:extLst>
                  <a:ext uri="{FF2B5EF4-FFF2-40B4-BE49-F238E27FC236}">
                    <a16:creationId xmlns:a16="http://schemas.microsoft.com/office/drawing/2014/main" id="{071BBF91-9764-704A-B074-DB4393660E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9" y="3214"/>
                <a:ext cx="328" cy="14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917" name="Oval 125">
                <a:extLst>
                  <a:ext uri="{FF2B5EF4-FFF2-40B4-BE49-F238E27FC236}">
                    <a16:creationId xmlns:a16="http://schemas.microsoft.com/office/drawing/2014/main" id="{C38A78EA-FA94-8144-B8CA-BFAD1C5AA2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37" y="3172"/>
                <a:ext cx="395" cy="288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918" name="Oval 126">
                <a:extLst>
                  <a:ext uri="{FF2B5EF4-FFF2-40B4-BE49-F238E27FC236}">
                    <a16:creationId xmlns:a16="http://schemas.microsoft.com/office/drawing/2014/main" id="{99335467-DDDB-8848-B8F1-973D59FAF8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01" y="3299"/>
                <a:ext cx="730" cy="16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919" name="Oval 127">
                <a:extLst>
                  <a:ext uri="{FF2B5EF4-FFF2-40B4-BE49-F238E27FC236}">
                    <a16:creationId xmlns:a16="http://schemas.microsoft.com/office/drawing/2014/main" id="{70A2D43C-CF7B-3649-89FB-4F394B5CFE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70" y="3554"/>
                <a:ext cx="395" cy="33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920" name="Oval 128">
                <a:extLst>
                  <a:ext uri="{FF2B5EF4-FFF2-40B4-BE49-F238E27FC236}">
                    <a16:creationId xmlns:a16="http://schemas.microsoft.com/office/drawing/2014/main" id="{3331EBB6-25B4-2D4E-9187-63946CF6A3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74" y="3321"/>
                <a:ext cx="294" cy="18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921" name="Oval 129">
                <a:extLst>
                  <a:ext uri="{FF2B5EF4-FFF2-40B4-BE49-F238E27FC236}">
                    <a16:creationId xmlns:a16="http://schemas.microsoft.com/office/drawing/2014/main" id="{BF139D3F-673E-EA49-AA08-3D27E911A3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68" y="3405"/>
                <a:ext cx="193" cy="33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922" name="Oval 130">
                <a:extLst>
                  <a:ext uri="{FF2B5EF4-FFF2-40B4-BE49-F238E27FC236}">
                    <a16:creationId xmlns:a16="http://schemas.microsoft.com/office/drawing/2014/main" id="{0AF912CD-5ADF-DD44-B9D4-3DCB4D7751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07" y="3574"/>
                <a:ext cx="194" cy="119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923" name="Oval 131">
                <a:extLst>
                  <a:ext uri="{FF2B5EF4-FFF2-40B4-BE49-F238E27FC236}">
                    <a16:creationId xmlns:a16="http://schemas.microsoft.com/office/drawing/2014/main" id="{FDE8FD52-BB35-194D-A499-999DC1461A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6" y="3659"/>
                <a:ext cx="193" cy="119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924" name="Oval 132">
                <a:extLst>
                  <a:ext uri="{FF2B5EF4-FFF2-40B4-BE49-F238E27FC236}">
                    <a16:creationId xmlns:a16="http://schemas.microsoft.com/office/drawing/2014/main" id="{B0F70657-4C90-0B4E-BA00-C2B82482DB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06" y="3659"/>
                <a:ext cx="294" cy="119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  <p:grpSp>
          <p:nvGrpSpPr>
            <p:cNvPr id="68695" name="Group 133">
              <a:extLst>
                <a:ext uri="{FF2B5EF4-FFF2-40B4-BE49-F238E27FC236}">
                  <a16:creationId xmlns:a16="http://schemas.microsoft.com/office/drawing/2014/main" id="{E4DC1CB5-16B4-CA46-B47B-0AF7030ABD1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75" y="3172"/>
              <a:ext cx="1167" cy="712"/>
              <a:chOff x="4275" y="3172"/>
              <a:chExt cx="1167" cy="712"/>
            </a:xfrm>
          </p:grpSpPr>
          <p:sp>
            <p:nvSpPr>
              <p:cNvPr id="33926" name="Oval 134">
                <a:extLst>
                  <a:ext uri="{FF2B5EF4-FFF2-40B4-BE49-F238E27FC236}">
                    <a16:creationId xmlns:a16="http://schemas.microsoft.com/office/drawing/2014/main" id="{AB40053E-8021-CA4A-8710-9472A4E975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76" y="3236"/>
                <a:ext cx="999" cy="542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927" name="Oval 135">
                <a:extLst>
                  <a:ext uri="{FF2B5EF4-FFF2-40B4-BE49-F238E27FC236}">
                    <a16:creationId xmlns:a16="http://schemas.microsoft.com/office/drawing/2014/main" id="{8720C872-2922-804E-816F-8C13F0D6EA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09" y="3236"/>
                <a:ext cx="227" cy="77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928" name="Oval 136">
                <a:extLst>
                  <a:ext uri="{FF2B5EF4-FFF2-40B4-BE49-F238E27FC236}">
                    <a16:creationId xmlns:a16="http://schemas.microsoft.com/office/drawing/2014/main" id="{7B4ABBA4-D29E-EF40-B240-7424E99D01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4" y="3214"/>
                <a:ext cx="328" cy="141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929" name="Oval 137">
                <a:extLst>
                  <a:ext uri="{FF2B5EF4-FFF2-40B4-BE49-F238E27FC236}">
                    <a16:creationId xmlns:a16="http://schemas.microsoft.com/office/drawing/2014/main" id="{A0F3358A-D758-9141-A11D-A6C8786F3D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12" y="3172"/>
                <a:ext cx="395" cy="288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930" name="Oval 138">
                <a:extLst>
                  <a:ext uri="{FF2B5EF4-FFF2-40B4-BE49-F238E27FC236}">
                    <a16:creationId xmlns:a16="http://schemas.microsoft.com/office/drawing/2014/main" id="{D815F23F-11EC-D842-BF81-1F1BDDB306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5" y="3299"/>
                <a:ext cx="731" cy="161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931" name="Oval 139">
                <a:extLst>
                  <a:ext uri="{FF2B5EF4-FFF2-40B4-BE49-F238E27FC236}">
                    <a16:creationId xmlns:a16="http://schemas.microsoft.com/office/drawing/2014/main" id="{D41F3BFF-1CD9-CB4D-9257-22B09190B6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44" y="3554"/>
                <a:ext cx="395" cy="330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932" name="Oval 140">
                <a:extLst>
                  <a:ext uri="{FF2B5EF4-FFF2-40B4-BE49-F238E27FC236}">
                    <a16:creationId xmlns:a16="http://schemas.microsoft.com/office/drawing/2014/main" id="{3AE176EC-F11C-F246-B24B-148A7155E2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48" y="3321"/>
                <a:ext cx="294" cy="181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933" name="Oval 141">
                <a:extLst>
                  <a:ext uri="{FF2B5EF4-FFF2-40B4-BE49-F238E27FC236}">
                    <a16:creationId xmlns:a16="http://schemas.microsoft.com/office/drawing/2014/main" id="{0574C7F2-5C51-174E-9E1E-E5349F714A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42" y="3405"/>
                <a:ext cx="194" cy="330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934" name="Oval 142">
                <a:extLst>
                  <a:ext uri="{FF2B5EF4-FFF2-40B4-BE49-F238E27FC236}">
                    <a16:creationId xmlns:a16="http://schemas.microsoft.com/office/drawing/2014/main" id="{5F684386-88D2-3C4D-80E4-696961A5BE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82" y="3574"/>
                <a:ext cx="193" cy="119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935" name="Oval 143">
                <a:extLst>
                  <a:ext uri="{FF2B5EF4-FFF2-40B4-BE49-F238E27FC236}">
                    <a16:creationId xmlns:a16="http://schemas.microsoft.com/office/drawing/2014/main" id="{D69EDA79-0DB3-D94B-9018-102A5E4676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0" y="3659"/>
                <a:ext cx="194" cy="119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936" name="Oval 144">
                <a:extLst>
                  <a:ext uri="{FF2B5EF4-FFF2-40B4-BE49-F238E27FC236}">
                    <a16:creationId xmlns:a16="http://schemas.microsoft.com/office/drawing/2014/main" id="{2E8D50CB-CD58-8C43-8988-430705F246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80" y="3659"/>
                <a:ext cx="295" cy="119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</p:grpSp>
      <p:sp>
        <p:nvSpPr>
          <p:cNvPr id="33937" name="Rectangle 145">
            <a:extLst>
              <a:ext uri="{FF2B5EF4-FFF2-40B4-BE49-F238E27FC236}">
                <a16:creationId xmlns:a16="http://schemas.microsoft.com/office/drawing/2014/main" id="{1BAD8887-3A8E-B543-9027-3D3D693CFA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8325" y="5119688"/>
            <a:ext cx="15700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AS 3549</a:t>
            </a:r>
          </a:p>
        </p:txBody>
      </p:sp>
      <p:sp>
        <p:nvSpPr>
          <p:cNvPr id="33938" name="Rectangle 146">
            <a:extLst>
              <a:ext uri="{FF2B5EF4-FFF2-40B4-BE49-F238E27FC236}">
                <a16:creationId xmlns:a16="http://schemas.microsoft.com/office/drawing/2014/main" id="{AF5829D4-108F-D945-81B0-4A619B42B1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5562600"/>
            <a:ext cx="16017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Global Crossing </a:t>
            </a:r>
          </a:p>
        </p:txBody>
      </p:sp>
      <p:sp>
        <p:nvSpPr>
          <p:cNvPr id="33940" name="Rectangle 148">
            <a:extLst>
              <a:ext uri="{FF2B5EF4-FFF2-40B4-BE49-F238E27FC236}">
                <a16:creationId xmlns:a16="http://schemas.microsoft.com/office/drawing/2014/main" id="{628B1AE2-B825-0841-AEAE-9392412AD5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5410200"/>
            <a:ext cx="1903413" cy="517525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135.207.0.0/16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AS Path = 7018 6341</a:t>
            </a:r>
          </a:p>
        </p:txBody>
      </p:sp>
      <p:grpSp>
        <p:nvGrpSpPr>
          <p:cNvPr id="68624" name="Group 149">
            <a:extLst>
              <a:ext uri="{FF2B5EF4-FFF2-40B4-BE49-F238E27FC236}">
                <a16:creationId xmlns:a16="http://schemas.microsoft.com/office/drawing/2014/main" id="{9B5AA2C4-4837-0149-8CE6-FC7A00029CCE}"/>
              </a:ext>
            </a:extLst>
          </p:cNvPr>
          <p:cNvGrpSpPr>
            <a:grpSpLocks/>
          </p:cNvGrpSpPr>
          <p:nvPr/>
        </p:nvGrpSpPr>
        <p:grpSpPr bwMode="auto">
          <a:xfrm>
            <a:off x="6858000" y="2743200"/>
            <a:ext cx="1898650" cy="1289050"/>
            <a:chOff x="4323" y="1828"/>
            <a:chExt cx="1193" cy="712"/>
          </a:xfrm>
        </p:grpSpPr>
        <p:grpSp>
          <p:nvGrpSpPr>
            <p:cNvPr id="68670" name="Group 150">
              <a:extLst>
                <a:ext uri="{FF2B5EF4-FFF2-40B4-BE49-F238E27FC236}">
                  <a16:creationId xmlns:a16="http://schemas.microsoft.com/office/drawing/2014/main" id="{80C291CF-BDE3-6D46-91EC-C9E56A46B6E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49" y="1828"/>
              <a:ext cx="1167" cy="712"/>
              <a:chOff x="4349" y="1828"/>
              <a:chExt cx="1167" cy="712"/>
            </a:xfrm>
          </p:grpSpPr>
          <p:sp>
            <p:nvSpPr>
              <p:cNvPr id="33943" name="Oval 151">
                <a:extLst>
                  <a:ext uri="{FF2B5EF4-FFF2-40B4-BE49-F238E27FC236}">
                    <a16:creationId xmlns:a16="http://schemas.microsoft.com/office/drawing/2014/main" id="{B3F2E8F3-0AB6-B344-A7CF-393B199769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9" y="1892"/>
                <a:ext cx="1000" cy="542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944" name="Oval 152">
                <a:extLst>
                  <a:ext uri="{FF2B5EF4-FFF2-40B4-BE49-F238E27FC236}">
                    <a16:creationId xmlns:a16="http://schemas.microsoft.com/office/drawing/2014/main" id="{2ACF1AE4-F189-AB4B-825B-3D23DAF4F7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3" y="1892"/>
                <a:ext cx="227" cy="7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945" name="Oval 153">
                <a:extLst>
                  <a:ext uri="{FF2B5EF4-FFF2-40B4-BE49-F238E27FC236}">
                    <a16:creationId xmlns:a16="http://schemas.microsoft.com/office/drawing/2014/main" id="{3F654CD1-3AD6-1340-B323-863F9D9217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87" y="1870"/>
                <a:ext cx="328" cy="14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946" name="Oval 154">
                <a:extLst>
                  <a:ext uri="{FF2B5EF4-FFF2-40B4-BE49-F238E27FC236}">
                    <a16:creationId xmlns:a16="http://schemas.microsoft.com/office/drawing/2014/main" id="{2CC72957-F343-3749-AE29-AE73DED9AC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85" y="1828"/>
                <a:ext cx="395" cy="288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947" name="Oval 155">
                <a:extLst>
                  <a:ext uri="{FF2B5EF4-FFF2-40B4-BE49-F238E27FC236}">
                    <a16:creationId xmlns:a16="http://schemas.microsoft.com/office/drawing/2014/main" id="{3CA06994-8398-0F48-8164-E9BF2DDD84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49" y="1955"/>
                <a:ext cx="730" cy="16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948" name="Oval 156">
                <a:extLst>
                  <a:ext uri="{FF2B5EF4-FFF2-40B4-BE49-F238E27FC236}">
                    <a16:creationId xmlns:a16="http://schemas.microsoft.com/office/drawing/2014/main" id="{011519A4-585C-E64D-842C-4E5E9D3233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18" y="2210"/>
                <a:ext cx="395" cy="33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949" name="Oval 157">
                <a:extLst>
                  <a:ext uri="{FF2B5EF4-FFF2-40B4-BE49-F238E27FC236}">
                    <a16:creationId xmlns:a16="http://schemas.microsoft.com/office/drawing/2014/main" id="{A75DCCE1-CC7B-1B44-A902-E66BA0A3AD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22" y="1977"/>
                <a:ext cx="294" cy="18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950" name="Oval 158">
                <a:extLst>
                  <a:ext uri="{FF2B5EF4-FFF2-40B4-BE49-F238E27FC236}">
                    <a16:creationId xmlns:a16="http://schemas.microsoft.com/office/drawing/2014/main" id="{AB491DAF-96A3-094F-B215-FB57693450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6" y="2061"/>
                <a:ext cx="194" cy="33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951" name="Oval 159">
                <a:extLst>
                  <a:ext uri="{FF2B5EF4-FFF2-40B4-BE49-F238E27FC236}">
                    <a16:creationId xmlns:a16="http://schemas.microsoft.com/office/drawing/2014/main" id="{5061434A-50F5-C54A-BD45-C434786995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55" y="2230"/>
                <a:ext cx="195" cy="119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952" name="Oval 160">
                <a:extLst>
                  <a:ext uri="{FF2B5EF4-FFF2-40B4-BE49-F238E27FC236}">
                    <a16:creationId xmlns:a16="http://schemas.microsoft.com/office/drawing/2014/main" id="{C52086BE-39B0-1245-A27C-A9FEC88F70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84" y="2315"/>
                <a:ext cx="193" cy="119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953" name="Oval 161">
                <a:extLst>
                  <a:ext uri="{FF2B5EF4-FFF2-40B4-BE49-F238E27FC236}">
                    <a16:creationId xmlns:a16="http://schemas.microsoft.com/office/drawing/2014/main" id="{09CC0931-86F7-1F49-8078-3BA2A505E6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4" y="2315"/>
                <a:ext cx="294" cy="119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  <p:grpSp>
          <p:nvGrpSpPr>
            <p:cNvPr id="68671" name="Group 162">
              <a:extLst>
                <a:ext uri="{FF2B5EF4-FFF2-40B4-BE49-F238E27FC236}">
                  <a16:creationId xmlns:a16="http://schemas.microsoft.com/office/drawing/2014/main" id="{CAA8CD0B-1744-B947-85B5-69189DDD9BE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23" y="1828"/>
              <a:ext cx="1167" cy="712"/>
              <a:chOff x="4323" y="1828"/>
              <a:chExt cx="1167" cy="712"/>
            </a:xfrm>
          </p:grpSpPr>
          <p:sp>
            <p:nvSpPr>
              <p:cNvPr id="33955" name="Oval 163">
                <a:extLst>
                  <a:ext uri="{FF2B5EF4-FFF2-40B4-BE49-F238E27FC236}">
                    <a16:creationId xmlns:a16="http://schemas.microsoft.com/office/drawing/2014/main" id="{6A4B28E3-B0AE-B24A-99E8-59694A5DF4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4" y="1892"/>
                <a:ext cx="999" cy="542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956" name="Oval 164">
                <a:extLst>
                  <a:ext uri="{FF2B5EF4-FFF2-40B4-BE49-F238E27FC236}">
                    <a16:creationId xmlns:a16="http://schemas.microsoft.com/office/drawing/2014/main" id="{50F77BE3-443C-F749-9E16-5BD08A4C25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7" y="1892"/>
                <a:ext cx="227" cy="77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957" name="Oval 165">
                <a:extLst>
                  <a:ext uri="{FF2B5EF4-FFF2-40B4-BE49-F238E27FC236}">
                    <a16:creationId xmlns:a16="http://schemas.microsoft.com/office/drawing/2014/main" id="{1D6AC548-037A-2743-8242-DF728F0D89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62" y="1870"/>
                <a:ext cx="328" cy="141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958" name="Oval 166">
                <a:extLst>
                  <a:ext uri="{FF2B5EF4-FFF2-40B4-BE49-F238E27FC236}">
                    <a16:creationId xmlns:a16="http://schemas.microsoft.com/office/drawing/2014/main" id="{AB97775D-BB6F-9344-B7B4-E5FCA02308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60" y="1828"/>
                <a:ext cx="395" cy="288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959" name="Oval 167">
                <a:extLst>
                  <a:ext uri="{FF2B5EF4-FFF2-40B4-BE49-F238E27FC236}">
                    <a16:creationId xmlns:a16="http://schemas.microsoft.com/office/drawing/2014/main" id="{71845123-E6E4-8D4F-86E6-001895445D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3" y="1955"/>
                <a:ext cx="731" cy="160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960" name="Oval 168">
                <a:extLst>
                  <a:ext uri="{FF2B5EF4-FFF2-40B4-BE49-F238E27FC236}">
                    <a16:creationId xmlns:a16="http://schemas.microsoft.com/office/drawing/2014/main" id="{404E594F-079B-6F40-B992-08041A4439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92" y="2210"/>
                <a:ext cx="395" cy="330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961" name="Oval 169">
                <a:extLst>
                  <a:ext uri="{FF2B5EF4-FFF2-40B4-BE49-F238E27FC236}">
                    <a16:creationId xmlns:a16="http://schemas.microsoft.com/office/drawing/2014/main" id="{D8E4CE3D-2686-884B-B3F6-3E82765C20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96" y="1977"/>
                <a:ext cx="294" cy="181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962" name="Oval 170">
                <a:extLst>
                  <a:ext uri="{FF2B5EF4-FFF2-40B4-BE49-F238E27FC236}">
                    <a16:creationId xmlns:a16="http://schemas.microsoft.com/office/drawing/2014/main" id="{EAD581FB-6FFA-4146-BD73-57EAC1A032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0" y="2061"/>
                <a:ext cx="195" cy="330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963" name="Oval 171">
                <a:extLst>
                  <a:ext uri="{FF2B5EF4-FFF2-40B4-BE49-F238E27FC236}">
                    <a16:creationId xmlns:a16="http://schemas.microsoft.com/office/drawing/2014/main" id="{D251230D-A653-6A4C-9CFF-46A00D048C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30" y="2230"/>
                <a:ext cx="194" cy="119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964" name="Oval 172">
                <a:extLst>
                  <a:ext uri="{FF2B5EF4-FFF2-40B4-BE49-F238E27FC236}">
                    <a16:creationId xmlns:a16="http://schemas.microsoft.com/office/drawing/2014/main" id="{11564AAD-837B-9A47-A2C7-9DC6D90845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58" y="2315"/>
                <a:ext cx="194" cy="119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965" name="Oval 173">
                <a:extLst>
                  <a:ext uri="{FF2B5EF4-FFF2-40B4-BE49-F238E27FC236}">
                    <a16:creationId xmlns:a16="http://schemas.microsoft.com/office/drawing/2014/main" id="{3D6E431A-EB95-2045-BF07-1C2D4F1CF3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28" y="2315"/>
                <a:ext cx="295" cy="119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</p:grpSp>
      <p:sp>
        <p:nvSpPr>
          <p:cNvPr id="33969" name="Rectangle 177">
            <a:extLst>
              <a:ext uri="{FF2B5EF4-FFF2-40B4-BE49-F238E27FC236}">
                <a16:creationId xmlns:a16="http://schemas.microsoft.com/office/drawing/2014/main" id="{CBF03B51-0E7B-F945-91EF-42E65F2DFE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4191000"/>
            <a:ext cx="2346325" cy="517525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135.207.0.0/16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AS Path = 3549 7018 6341</a:t>
            </a:r>
          </a:p>
        </p:txBody>
      </p:sp>
      <p:grpSp>
        <p:nvGrpSpPr>
          <p:cNvPr id="68626" name="Group 181">
            <a:extLst>
              <a:ext uri="{FF2B5EF4-FFF2-40B4-BE49-F238E27FC236}">
                <a16:creationId xmlns:a16="http://schemas.microsoft.com/office/drawing/2014/main" id="{D20B5DB2-67BB-F84D-83CE-64E9C989E877}"/>
              </a:ext>
            </a:extLst>
          </p:cNvPr>
          <p:cNvGrpSpPr>
            <a:grpSpLocks/>
          </p:cNvGrpSpPr>
          <p:nvPr/>
        </p:nvGrpSpPr>
        <p:grpSpPr bwMode="auto">
          <a:xfrm>
            <a:off x="387350" y="5181600"/>
            <a:ext cx="1898650" cy="1117600"/>
            <a:chOff x="244" y="3028"/>
            <a:chExt cx="1480" cy="904"/>
          </a:xfrm>
        </p:grpSpPr>
        <p:grpSp>
          <p:nvGrpSpPr>
            <p:cNvPr id="68646" name="Group 182">
              <a:extLst>
                <a:ext uri="{FF2B5EF4-FFF2-40B4-BE49-F238E27FC236}">
                  <a16:creationId xmlns:a16="http://schemas.microsoft.com/office/drawing/2014/main" id="{830246B0-ABA2-6D43-B25B-8CC065FA446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6" y="3028"/>
              <a:ext cx="1448" cy="904"/>
              <a:chOff x="276" y="3028"/>
              <a:chExt cx="1448" cy="904"/>
            </a:xfrm>
          </p:grpSpPr>
          <p:sp>
            <p:nvSpPr>
              <p:cNvPr id="33975" name="Oval 183">
                <a:extLst>
                  <a:ext uri="{FF2B5EF4-FFF2-40B4-BE49-F238E27FC236}">
                    <a16:creationId xmlns:a16="http://schemas.microsoft.com/office/drawing/2014/main" id="{F2DD65AD-07A0-6446-8BC8-7BE6373277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0" y="3109"/>
                <a:ext cx="1241" cy="69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976" name="Oval 184">
                <a:extLst>
                  <a:ext uri="{FF2B5EF4-FFF2-40B4-BE49-F238E27FC236}">
                    <a16:creationId xmlns:a16="http://schemas.microsoft.com/office/drawing/2014/main" id="{2F13BF5C-8813-0047-B5EC-198C0272C7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" y="3109"/>
                <a:ext cx="283" cy="99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977" name="Oval 185">
                <a:extLst>
                  <a:ext uri="{FF2B5EF4-FFF2-40B4-BE49-F238E27FC236}">
                    <a16:creationId xmlns:a16="http://schemas.microsoft.com/office/drawing/2014/main" id="{F29A914F-BBF8-A047-87B5-BC79B49A1B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91" y="3081"/>
                <a:ext cx="408" cy="18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978" name="Oval 186">
                <a:extLst>
                  <a:ext uri="{FF2B5EF4-FFF2-40B4-BE49-F238E27FC236}">
                    <a16:creationId xmlns:a16="http://schemas.microsoft.com/office/drawing/2014/main" id="{069701F7-6D0B-3E4F-9CBF-6BF1587116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6" y="3028"/>
                <a:ext cx="493" cy="36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979" name="Oval 187">
                <a:extLst>
                  <a:ext uri="{FF2B5EF4-FFF2-40B4-BE49-F238E27FC236}">
                    <a16:creationId xmlns:a16="http://schemas.microsoft.com/office/drawing/2014/main" id="{18F28528-6699-DF46-9BE4-D08685301F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" y="3189"/>
                <a:ext cx="907" cy="20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980" name="Oval 188">
                <a:extLst>
                  <a:ext uri="{FF2B5EF4-FFF2-40B4-BE49-F238E27FC236}">
                    <a16:creationId xmlns:a16="http://schemas.microsoft.com/office/drawing/2014/main" id="{924E6F46-FCEA-7E4A-A26F-09D0616070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3" y="3511"/>
                <a:ext cx="493" cy="42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981" name="Oval 189">
                <a:extLst>
                  <a:ext uri="{FF2B5EF4-FFF2-40B4-BE49-F238E27FC236}">
                    <a16:creationId xmlns:a16="http://schemas.microsoft.com/office/drawing/2014/main" id="{CCD25869-903D-084F-A9B5-3E718E8653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8" y="3215"/>
                <a:ext cx="366" cy="234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982" name="Oval 190">
                <a:extLst>
                  <a:ext uri="{FF2B5EF4-FFF2-40B4-BE49-F238E27FC236}">
                    <a16:creationId xmlns:a16="http://schemas.microsoft.com/office/drawing/2014/main" id="{96AEFFEF-DB36-DE4A-A5D1-9B44FABE70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" y="3325"/>
                <a:ext cx="241" cy="42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983" name="Oval 191">
                <a:extLst>
                  <a:ext uri="{FF2B5EF4-FFF2-40B4-BE49-F238E27FC236}">
                    <a16:creationId xmlns:a16="http://schemas.microsoft.com/office/drawing/2014/main" id="{7537B3A7-0055-C240-9FB9-0D90BA9625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9" y="3536"/>
                <a:ext cx="243" cy="154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984" name="Oval 192">
                <a:extLst>
                  <a:ext uri="{FF2B5EF4-FFF2-40B4-BE49-F238E27FC236}">
                    <a16:creationId xmlns:a16="http://schemas.microsoft.com/office/drawing/2014/main" id="{79104E13-1174-0846-BF3F-99A372FCD4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7" y="3644"/>
                <a:ext cx="241" cy="154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985" name="Oval 193">
                <a:extLst>
                  <a:ext uri="{FF2B5EF4-FFF2-40B4-BE49-F238E27FC236}">
                    <a16:creationId xmlns:a16="http://schemas.microsoft.com/office/drawing/2014/main" id="{ACFD4BBE-2038-F742-9ADE-587A504C37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0" y="3644"/>
                <a:ext cx="366" cy="154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  <p:grpSp>
          <p:nvGrpSpPr>
            <p:cNvPr id="68647" name="Group 194">
              <a:extLst>
                <a:ext uri="{FF2B5EF4-FFF2-40B4-BE49-F238E27FC236}">
                  <a16:creationId xmlns:a16="http://schemas.microsoft.com/office/drawing/2014/main" id="{24510D3B-07C2-2448-9A83-8199AC7F787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4" y="3028"/>
              <a:ext cx="1448" cy="904"/>
              <a:chOff x="244" y="3028"/>
              <a:chExt cx="1448" cy="904"/>
            </a:xfrm>
          </p:grpSpPr>
          <p:sp>
            <p:nvSpPr>
              <p:cNvPr id="33987" name="Oval 195">
                <a:extLst>
                  <a:ext uri="{FF2B5EF4-FFF2-40B4-BE49-F238E27FC236}">
                    <a16:creationId xmlns:a16="http://schemas.microsoft.com/office/drawing/2014/main" id="{88609A7B-5CC7-534D-B739-3F31620E4E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9" y="3109"/>
                <a:ext cx="1240" cy="690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988" name="Oval 196">
                <a:extLst>
                  <a:ext uri="{FF2B5EF4-FFF2-40B4-BE49-F238E27FC236}">
                    <a16:creationId xmlns:a16="http://schemas.microsoft.com/office/drawing/2014/main" id="{E6D4D597-FFA1-A14F-BDF4-0526078187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0" y="3109"/>
                <a:ext cx="283" cy="99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989" name="Oval 197">
                <a:extLst>
                  <a:ext uri="{FF2B5EF4-FFF2-40B4-BE49-F238E27FC236}">
                    <a16:creationId xmlns:a16="http://schemas.microsoft.com/office/drawing/2014/main" id="{F33E4A73-3D0E-1B4D-9CEA-B5FD0ACA93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60" y="3081"/>
                <a:ext cx="408" cy="180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990" name="Oval 198">
                <a:extLst>
                  <a:ext uri="{FF2B5EF4-FFF2-40B4-BE49-F238E27FC236}">
                    <a16:creationId xmlns:a16="http://schemas.microsoft.com/office/drawing/2014/main" id="{4A582CFB-26D8-F145-8F8E-20B46E2DF4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5" y="3028"/>
                <a:ext cx="491" cy="367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991" name="Oval 199">
                <a:extLst>
                  <a:ext uri="{FF2B5EF4-FFF2-40B4-BE49-F238E27FC236}">
                    <a16:creationId xmlns:a16="http://schemas.microsoft.com/office/drawing/2014/main" id="{B6E5C866-3633-5B45-AEC9-F9E140BB67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" y="3189"/>
                <a:ext cx="908" cy="207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992" name="Oval 200">
                <a:extLst>
                  <a:ext uri="{FF2B5EF4-FFF2-40B4-BE49-F238E27FC236}">
                    <a16:creationId xmlns:a16="http://schemas.microsoft.com/office/drawing/2014/main" id="{88F1A0EE-1F1E-154E-9AEE-741C277127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1" y="3511"/>
                <a:ext cx="493" cy="421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993" name="Oval 201">
                <a:extLst>
                  <a:ext uri="{FF2B5EF4-FFF2-40B4-BE49-F238E27FC236}">
                    <a16:creationId xmlns:a16="http://schemas.microsoft.com/office/drawing/2014/main" id="{339EED18-49D3-6A44-9259-B2E3D8FEB3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6" y="3215"/>
                <a:ext cx="366" cy="234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994" name="Oval 202">
                <a:extLst>
                  <a:ext uri="{FF2B5EF4-FFF2-40B4-BE49-F238E27FC236}">
                    <a16:creationId xmlns:a16="http://schemas.microsoft.com/office/drawing/2014/main" id="{E5CAE472-90B1-DA41-90F1-E59887F489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7" y="3325"/>
                <a:ext cx="243" cy="420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995" name="Oval 203">
                <a:extLst>
                  <a:ext uri="{FF2B5EF4-FFF2-40B4-BE49-F238E27FC236}">
                    <a16:creationId xmlns:a16="http://schemas.microsoft.com/office/drawing/2014/main" id="{5BDE0F60-E51F-1F43-8C4A-92071A7EB0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8" y="3536"/>
                <a:ext cx="241" cy="154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996" name="Oval 204">
                <a:extLst>
                  <a:ext uri="{FF2B5EF4-FFF2-40B4-BE49-F238E27FC236}">
                    <a16:creationId xmlns:a16="http://schemas.microsoft.com/office/drawing/2014/main" id="{824F505F-EFCA-304A-BCD2-0C9BC7B49F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5" y="3644"/>
                <a:ext cx="243" cy="154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3997" name="Oval 205">
                <a:extLst>
                  <a:ext uri="{FF2B5EF4-FFF2-40B4-BE49-F238E27FC236}">
                    <a16:creationId xmlns:a16="http://schemas.microsoft.com/office/drawing/2014/main" id="{C87F0C36-483D-374A-9504-46523511D8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8" y="3644"/>
                <a:ext cx="368" cy="154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</p:grpSp>
      <p:sp>
        <p:nvSpPr>
          <p:cNvPr id="33999" name="Rectangle 207">
            <a:extLst>
              <a:ext uri="{FF2B5EF4-FFF2-40B4-BE49-F238E27FC236}">
                <a16:creationId xmlns:a16="http://schemas.microsoft.com/office/drawing/2014/main" id="{02073181-4995-DA47-AEB8-979AD65F95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600" y="5246688"/>
            <a:ext cx="13303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AS 6341</a:t>
            </a:r>
          </a:p>
        </p:txBody>
      </p:sp>
      <p:sp>
        <p:nvSpPr>
          <p:cNvPr id="34000" name="Rectangle 208">
            <a:extLst>
              <a:ext uri="{FF2B5EF4-FFF2-40B4-BE49-F238E27FC236}">
                <a16:creationId xmlns:a16="http://schemas.microsoft.com/office/drawing/2014/main" id="{DB163592-E1CC-A747-85B4-D0A01C4A5C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867400"/>
            <a:ext cx="1876425" cy="39687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135.207.0.0/16</a:t>
            </a:r>
          </a:p>
        </p:txBody>
      </p:sp>
      <p:sp>
        <p:nvSpPr>
          <p:cNvPr id="34001" name="Rectangle 209">
            <a:extLst>
              <a:ext uri="{FF2B5EF4-FFF2-40B4-BE49-F238E27FC236}">
                <a16:creationId xmlns:a16="http://schemas.microsoft.com/office/drawing/2014/main" id="{26CE093F-86D8-9540-A6B3-0658E87BA9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5562600"/>
            <a:ext cx="15049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AT&amp;T Research</a:t>
            </a:r>
          </a:p>
        </p:txBody>
      </p:sp>
      <p:sp>
        <p:nvSpPr>
          <p:cNvPr id="34002" name="Rectangle 210">
            <a:extLst>
              <a:ext uri="{FF2B5EF4-FFF2-40B4-BE49-F238E27FC236}">
                <a16:creationId xmlns:a16="http://schemas.microsoft.com/office/drawing/2014/main" id="{5C11FAD4-B82E-7042-8D6D-7982346355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324600"/>
            <a:ext cx="2068513" cy="336550"/>
          </a:xfrm>
          <a:prstGeom prst="rect">
            <a:avLst/>
          </a:prstGeom>
          <a:solidFill>
            <a:srgbClr val="FF669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Prefix Originated</a:t>
            </a:r>
          </a:p>
        </p:txBody>
      </p:sp>
      <p:sp>
        <p:nvSpPr>
          <p:cNvPr id="34003" name="Rectangle 211">
            <a:extLst>
              <a:ext uri="{FF2B5EF4-FFF2-40B4-BE49-F238E27FC236}">
                <a16:creationId xmlns:a16="http://schemas.microsoft.com/office/drawing/2014/main" id="{2102F934-AF46-3D4F-90B7-CAD5E77116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2895600"/>
            <a:ext cx="17684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AS 12654</a:t>
            </a:r>
          </a:p>
        </p:txBody>
      </p:sp>
      <p:sp>
        <p:nvSpPr>
          <p:cNvPr id="34004" name="Rectangle 212">
            <a:extLst>
              <a:ext uri="{FF2B5EF4-FFF2-40B4-BE49-F238E27FC236}">
                <a16:creationId xmlns:a16="http://schemas.microsoft.com/office/drawing/2014/main" id="{F8DB4528-48CA-E947-8F8C-6AD77347D1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3276600"/>
            <a:ext cx="116998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RIPE NCC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RIS project </a:t>
            </a:r>
          </a:p>
        </p:txBody>
      </p:sp>
      <p:sp>
        <p:nvSpPr>
          <p:cNvPr id="34005" name="Rectangle 213">
            <a:extLst>
              <a:ext uri="{FF2B5EF4-FFF2-40B4-BE49-F238E27FC236}">
                <a16:creationId xmlns:a16="http://schemas.microsoft.com/office/drawing/2014/main" id="{EAF3EBE4-7F28-A74E-8BFC-4EBDD8B02F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609600"/>
            <a:ext cx="15700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AS 1129</a:t>
            </a:r>
          </a:p>
        </p:txBody>
      </p:sp>
      <p:sp>
        <p:nvSpPr>
          <p:cNvPr id="34006" name="Rectangle 214">
            <a:extLst>
              <a:ext uri="{FF2B5EF4-FFF2-40B4-BE49-F238E27FC236}">
                <a16:creationId xmlns:a16="http://schemas.microsoft.com/office/drawing/2014/main" id="{6748D01D-7DCF-E246-AF2A-9CA69CDE71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1143000"/>
            <a:ext cx="14049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Global Access</a:t>
            </a:r>
          </a:p>
        </p:txBody>
      </p:sp>
      <p:sp>
        <p:nvSpPr>
          <p:cNvPr id="34007" name="Rectangle 215">
            <a:extLst>
              <a:ext uri="{FF2B5EF4-FFF2-40B4-BE49-F238E27FC236}">
                <a16:creationId xmlns:a16="http://schemas.microsoft.com/office/drawing/2014/main" id="{1AF78D6F-1F88-ED4A-A991-BF37887089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3352800"/>
            <a:ext cx="1903413" cy="517525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135.207.0.0/16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AS Path = 7018 6341</a:t>
            </a:r>
          </a:p>
        </p:txBody>
      </p:sp>
      <p:sp>
        <p:nvSpPr>
          <p:cNvPr id="34008" name="Rectangle 216">
            <a:extLst>
              <a:ext uri="{FF2B5EF4-FFF2-40B4-BE49-F238E27FC236}">
                <a16:creationId xmlns:a16="http://schemas.microsoft.com/office/drawing/2014/main" id="{81C28EEF-C02D-FD4C-9F06-FFD3986A6E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57400"/>
            <a:ext cx="2346325" cy="517525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135.207.0.0/16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AS Path = 1239 7018 6341</a:t>
            </a:r>
          </a:p>
        </p:txBody>
      </p:sp>
      <p:sp>
        <p:nvSpPr>
          <p:cNvPr id="34009" name="Rectangle 217">
            <a:extLst>
              <a:ext uri="{FF2B5EF4-FFF2-40B4-BE49-F238E27FC236}">
                <a16:creationId xmlns:a16="http://schemas.microsoft.com/office/drawing/2014/main" id="{6E5EE6A2-FDCE-404F-BF3E-F271DD171D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838200"/>
            <a:ext cx="2789238" cy="517525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135.207.0.0/16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AS Path = 1755 1239 7018 6341</a:t>
            </a:r>
          </a:p>
        </p:txBody>
      </p:sp>
      <p:sp>
        <p:nvSpPr>
          <p:cNvPr id="34010" name="Rectangle 218">
            <a:extLst>
              <a:ext uri="{FF2B5EF4-FFF2-40B4-BE49-F238E27FC236}">
                <a16:creationId xmlns:a16="http://schemas.microsoft.com/office/drawing/2014/main" id="{66C237B1-CFE3-D647-86E6-BD1ACE05D1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2133600"/>
            <a:ext cx="3232150" cy="517525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135.207.0.0/16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AS Path = 1129 1755 1239 7018 6341</a:t>
            </a:r>
          </a:p>
        </p:txBody>
      </p:sp>
      <p:sp>
        <p:nvSpPr>
          <p:cNvPr id="34011" name="AutoShape 219">
            <a:extLst>
              <a:ext uri="{FF2B5EF4-FFF2-40B4-BE49-F238E27FC236}">
                <a16:creationId xmlns:a16="http://schemas.microsoft.com/office/drawing/2014/main" id="{E48DF810-15A0-C348-BD96-5D23D8FD5A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1600200"/>
            <a:ext cx="304800" cy="1219200"/>
          </a:xfrm>
          <a:prstGeom prst="downArrow">
            <a:avLst>
              <a:gd name="adj1" fmla="val 50000"/>
              <a:gd name="adj2" fmla="val 100000"/>
            </a:avLst>
          </a:prstGeom>
          <a:solidFill>
            <a:schemeClr val="bg1"/>
          </a:solidFill>
          <a:ln w="38100">
            <a:solidFill>
              <a:srgbClr val="FF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34012" name="AutoShape 220">
            <a:extLst>
              <a:ext uri="{FF2B5EF4-FFF2-40B4-BE49-F238E27FC236}">
                <a16:creationId xmlns:a16="http://schemas.microsoft.com/office/drawing/2014/main" id="{FC0AEEE0-5DCE-1747-BA8E-4C8D0DBE5A31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8153400" y="3886200"/>
            <a:ext cx="304800" cy="1219200"/>
          </a:xfrm>
          <a:prstGeom prst="downArrow">
            <a:avLst>
              <a:gd name="adj1" fmla="val 50000"/>
              <a:gd name="adj2" fmla="val 100000"/>
            </a:avLst>
          </a:prstGeom>
          <a:solidFill>
            <a:schemeClr val="bg1"/>
          </a:solidFill>
          <a:ln w="38100">
            <a:solidFill>
              <a:srgbClr val="FF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34013" name="AutoShape 221">
            <a:extLst>
              <a:ext uri="{FF2B5EF4-FFF2-40B4-BE49-F238E27FC236}">
                <a16:creationId xmlns:a16="http://schemas.microsoft.com/office/drawing/2014/main" id="{13B185FB-EE26-3941-91F2-C3A929AD60CC}"/>
              </a:ext>
            </a:extLst>
          </p:cNvPr>
          <p:cNvSpPr>
            <a:spLocks noChangeArrowheads="1"/>
          </p:cNvSpPr>
          <p:nvPr/>
        </p:nvSpPr>
        <p:spPr bwMode="auto">
          <a:xfrm rot="17936942" flipV="1">
            <a:off x="2743200" y="3352800"/>
            <a:ext cx="304800" cy="914400"/>
          </a:xfrm>
          <a:prstGeom prst="downArrow">
            <a:avLst>
              <a:gd name="adj1" fmla="val 50000"/>
              <a:gd name="adj2" fmla="val 75000"/>
            </a:avLst>
          </a:prstGeom>
          <a:solidFill>
            <a:schemeClr val="bg1"/>
          </a:solidFill>
          <a:ln w="38100">
            <a:solidFill>
              <a:srgbClr val="FF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34014" name="AutoShape 222">
            <a:extLst>
              <a:ext uri="{FF2B5EF4-FFF2-40B4-BE49-F238E27FC236}">
                <a16:creationId xmlns:a16="http://schemas.microsoft.com/office/drawing/2014/main" id="{8C8EF817-CF6B-B44E-AB9B-36093BF67383}"/>
              </a:ext>
            </a:extLst>
          </p:cNvPr>
          <p:cNvSpPr>
            <a:spLocks noChangeArrowheads="1"/>
          </p:cNvSpPr>
          <p:nvPr/>
        </p:nvSpPr>
        <p:spPr bwMode="auto">
          <a:xfrm rot="6518450" flipV="1">
            <a:off x="5703094" y="4317207"/>
            <a:ext cx="304800" cy="1820862"/>
          </a:xfrm>
          <a:prstGeom prst="downArrow">
            <a:avLst>
              <a:gd name="adj1" fmla="val 50000"/>
              <a:gd name="adj2" fmla="val 149349"/>
            </a:avLst>
          </a:prstGeom>
          <a:solidFill>
            <a:schemeClr val="bg1"/>
          </a:solidFill>
          <a:ln w="38100">
            <a:solidFill>
              <a:srgbClr val="FF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34015" name="AutoShape 223">
            <a:extLst>
              <a:ext uri="{FF2B5EF4-FFF2-40B4-BE49-F238E27FC236}">
                <a16:creationId xmlns:a16="http://schemas.microsoft.com/office/drawing/2014/main" id="{3BE24EF6-FADE-EB4D-9CC4-05DB40759D47}"/>
              </a:ext>
            </a:extLst>
          </p:cNvPr>
          <p:cNvSpPr>
            <a:spLocks noChangeArrowheads="1"/>
          </p:cNvSpPr>
          <p:nvPr/>
        </p:nvSpPr>
        <p:spPr bwMode="auto">
          <a:xfrm rot="3571415" flipV="1">
            <a:off x="2362200" y="4724400"/>
            <a:ext cx="304800" cy="914400"/>
          </a:xfrm>
          <a:prstGeom prst="downArrow">
            <a:avLst>
              <a:gd name="adj1" fmla="val 50000"/>
              <a:gd name="adj2" fmla="val 75000"/>
            </a:avLst>
          </a:prstGeom>
          <a:solidFill>
            <a:schemeClr val="bg1"/>
          </a:solidFill>
          <a:ln w="38100">
            <a:solidFill>
              <a:srgbClr val="FF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34016" name="AutoShape 224">
            <a:extLst>
              <a:ext uri="{FF2B5EF4-FFF2-40B4-BE49-F238E27FC236}">
                <a16:creationId xmlns:a16="http://schemas.microsoft.com/office/drawing/2014/main" id="{6A772740-9818-6843-A7E2-6ECE71317261}"/>
              </a:ext>
            </a:extLst>
          </p:cNvPr>
          <p:cNvSpPr>
            <a:spLocks noChangeArrowheads="1"/>
          </p:cNvSpPr>
          <p:nvPr/>
        </p:nvSpPr>
        <p:spPr bwMode="auto">
          <a:xfrm rot="3571415" flipV="1">
            <a:off x="2057400" y="2286000"/>
            <a:ext cx="304800" cy="914400"/>
          </a:xfrm>
          <a:prstGeom prst="downArrow">
            <a:avLst>
              <a:gd name="adj1" fmla="val 50000"/>
              <a:gd name="adj2" fmla="val 75000"/>
            </a:avLst>
          </a:prstGeom>
          <a:solidFill>
            <a:schemeClr val="bg1"/>
          </a:solidFill>
          <a:ln w="38100">
            <a:solidFill>
              <a:srgbClr val="FF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34017" name="AutoShape 225">
            <a:extLst>
              <a:ext uri="{FF2B5EF4-FFF2-40B4-BE49-F238E27FC236}">
                <a16:creationId xmlns:a16="http://schemas.microsoft.com/office/drawing/2014/main" id="{80CF2898-1AD7-9347-AC75-D6E96C09AF52}"/>
              </a:ext>
            </a:extLst>
          </p:cNvPr>
          <p:cNvSpPr>
            <a:spLocks noChangeArrowheads="1"/>
          </p:cNvSpPr>
          <p:nvPr/>
        </p:nvSpPr>
        <p:spPr bwMode="auto">
          <a:xfrm rot="4338717" flipV="1">
            <a:off x="5461000" y="522288"/>
            <a:ext cx="304800" cy="1981200"/>
          </a:xfrm>
          <a:prstGeom prst="downArrow">
            <a:avLst>
              <a:gd name="adj1" fmla="val 50000"/>
              <a:gd name="adj2" fmla="val 162500"/>
            </a:avLst>
          </a:prstGeom>
          <a:solidFill>
            <a:schemeClr val="bg1"/>
          </a:solidFill>
          <a:ln w="38100">
            <a:solidFill>
              <a:srgbClr val="FF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85561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lide Number Placeholder 4">
            <a:extLst>
              <a:ext uri="{FF2B5EF4-FFF2-40B4-BE49-F238E27FC236}">
                <a16:creationId xmlns:a16="http://schemas.microsoft.com/office/drawing/2014/main" id="{5A15B18C-A94B-D941-9AA0-D3E2F0E5F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786A7C-CAC5-8A4F-AC07-4F2004941036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133125D1-4CB7-AB46-A0B9-F60CC6A38C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381000"/>
            <a:ext cx="7772400" cy="838200"/>
          </a:xfrm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altLang="zh-CN" b="0">
                <a:ea typeface="宋体" charset="0"/>
                <a:cs typeface="宋体" charset="0"/>
              </a:rPr>
              <a:t>Interdomain Loop Prevention</a:t>
            </a:r>
            <a:endParaRPr lang="en-US" altLang="zh-CN">
              <a:ea typeface="宋体" charset="0"/>
              <a:cs typeface="宋体" charset="0"/>
            </a:endParaRP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C45EB1B0-D3AB-264A-8B7D-67FE4D4B11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048000"/>
            <a:ext cx="3978275" cy="1800225"/>
          </a:xfrm>
          <a:prstGeom prst="rect">
            <a:avLst/>
          </a:prstGeom>
          <a:solidFill>
            <a:srgbClr val="FF669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BGP at AS YYY will never accept a route with ASPATH containing YYY. </a:t>
            </a:r>
          </a:p>
        </p:txBody>
      </p:sp>
      <p:grpSp>
        <p:nvGrpSpPr>
          <p:cNvPr id="70660" name="Group 4">
            <a:extLst>
              <a:ext uri="{FF2B5EF4-FFF2-40B4-BE49-F238E27FC236}">
                <a16:creationId xmlns:a16="http://schemas.microsoft.com/office/drawing/2014/main" id="{60EC9172-FA6D-C146-93A1-F5F676715965}"/>
              </a:ext>
            </a:extLst>
          </p:cNvPr>
          <p:cNvGrpSpPr>
            <a:grpSpLocks/>
          </p:cNvGrpSpPr>
          <p:nvPr/>
        </p:nvGrpSpPr>
        <p:grpSpPr bwMode="auto">
          <a:xfrm>
            <a:off x="4730750" y="2139950"/>
            <a:ext cx="2578100" cy="1282700"/>
            <a:chOff x="2980" y="1348"/>
            <a:chExt cx="1624" cy="808"/>
          </a:xfrm>
        </p:grpSpPr>
        <p:grpSp>
          <p:nvGrpSpPr>
            <p:cNvPr id="70692" name="Group 5">
              <a:extLst>
                <a:ext uri="{FF2B5EF4-FFF2-40B4-BE49-F238E27FC236}">
                  <a16:creationId xmlns:a16="http://schemas.microsoft.com/office/drawing/2014/main" id="{3A77D1A7-7E3E-9649-8A62-E47DCB450A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15" y="1348"/>
              <a:ext cx="1589" cy="808"/>
              <a:chOff x="3015" y="1348"/>
              <a:chExt cx="1589" cy="808"/>
            </a:xfrm>
          </p:grpSpPr>
          <p:sp>
            <p:nvSpPr>
              <p:cNvPr id="35846" name="Oval 6">
                <a:extLst>
                  <a:ext uri="{FF2B5EF4-FFF2-40B4-BE49-F238E27FC236}">
                    <a16:creationId xmlns:a16="http://schemas.microsoft.com/office/drawing/2014/main" id="{5155636B-5FFC-5243-8619-D5F32317E4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1" y="1420"/>
                <a:ext cx="1362" cy="61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5847" name="Oval 7">
                <a:extLst>
                  <a:ext uri="{FF2B5EF4-FFF2-40B4-BE49-F238E27FC236}">
                    <a16:creationId xmlns:a16="http://schemas.microsoft.com/office/drawing/2014/main" id="{DED06951-7112-764B-95A4-C3F434C67C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7" y="1420"/>
                <a:ext cx="312" cy="88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5848" name="Oval 8">
                <a:extLst>
                  <a:ext uri="{FF2B5EF4-FFF2-40B4-BE49-F238E27FC236}">
                    <a16:creationId xmlns:a16="http://schemas.microsoft.com/office/drawing/2014/main" id="{342ADDC4-14B9-8543-8FCC-7A2C338E2B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19" y="1396"/>
                <a:ext cx="448" cy="16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5849" name="Oval 9">
                <a:extLst>
                  <a:ext uri="{FF2B5EF4-FFF2-40B4-BE49-F238E27FC236}">
                    <a16:creationId xmlns:a16="http://schemas.microsoft.com/office/drawing/2014/main" id="{79542C63-EC2C-7541-9265-DCB6D5E4C6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8" y="1348"/>
                <a:ext cx="540" cy="328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5850" name="Oval 10">
                <a:extLst>
                  <a:ext uri="{FF2B5EF4-FFF2-40B4-BE49-F238E27FC236}">
                    <a16:creationId xmlns:a16="http://schemas.microsoft.com/office/drawing/2014/main" id="{A8171521-18D7-AD47-992B-ABC64F0B50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5" y="1492"/>
                <a:ext cx="996" cy="184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5851" name="Oval 11">
                <a:extLst>
                  <a:ext uri="{FF2B5EF4-FFF2-40B4-BE49-F238E27FC236}">
                    <a16:creationId xmlns:a16="http://schemas.microsoft.com/office/drawing/2014/main" id="{B8C057C7-047C-BA4A-B89F-312190737F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17" y="1780"/>
                <a:ext cx="539" cy="37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5852" name="Oval 12">
                <a:extLst>
                  <a:ext uri="{FF2B5EF4-FFF2-40B4-BE49-F238E27FC236}">
                    <a16:creationId xmlns:a16="http://schemas.microsoft.com/office/drawing/2014/main" id="{0ADB7ABE-0E7B-A946-B331-BC281F6BA5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1" y="1516"/>
                <a:ext cx="403" cy="208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5853" name="Oval 13">
                <a:extLst>
                  <a:ext uri="{FF2B5EF4-FFF2-40B4-BE49-F238E27FC236}">
                    <a16:creationId xmlns:a16="http://schemas.microsoft.com/office/drawing/2014/main" id="{F0CB9C18-D5FC-EA45-92F9-A023D428BA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06" y="1612"/>
                <a:ext cx="266" cy="37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5854" name="Oval 14">
                <a:extLst>
                  <a:ext uri="{FF2B5EF4-FFF2-40B4-BE49-F238E27FC236}">
                    <a16:creationId xmlns:a16="http://schemas.microsoft.com/office/drawing/2014/main" id="{5C9CA50A-4745-F540-850F-78D1BEDB7C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7" y="1804"/>
                <a:ext cx="266" cy="13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5855" name="Oval 15">
                <a:extLst>
                  <a:ext uri="{FF2B5EF4-FFF2-40B4-BE49-F238E27FC236}">
                    <a16:creationId xmlns:a16="http://schemas.microsoft.com/office/drawing/2014/main" id="{C1435994-C1C1-5445-A20F-860D3E1E5C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4" y="1900"/>
                <a:ext cx="266" cy="13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5856" name="Oval 16">
                <a:extLst>
                  <a:ext uri="{FF2B5EF4-FFF2-40B4-BE49-F238E27FC236}">
                    <a16:creationId xmlns:a16="http://schemas.microsoft.com/office/drawing/2014/main" id="{061CD5D4-7F08-C641-90AD-7E6E720824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3" y="1900"/>
                <a:ext cx="403" cy="13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  <p:grpSp>
          <p:nvGrpSpPr>
            <p:cNvPr id="70693" name="Group 17">
              <a:extLst>
                <a:ext uri="{FF2B5EF4-FFF2-40B4-BE49-F238E27FC236}">
                  <a16:creationId xmlns:a16="http://schemas.microsoft.com/office/drawing/2014/main" id="{F58425AC-42C1-834A-81E0-F62E7179EF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80" y="1348"/>
              <a:ext cx="1589" cy="808"/>
              <a:chOff x="2980" y="1348"/>
              <a:chExt cx="1589" cy="808"/>
            </a:xfrm>
          </p:grpSpPr>
          <p:sp>
            <p:nvSpPr>
              <p:cNvPr id="35858" name="Oval 18">
                <a:extLst>
                  <a:ext uri="{FF2B5EF4-FFF2-40B4-BE49-F238E27FC236}">
                    <a16:creationId xmlns:a16="http://schemas.microsoft.com/office/drawing/2014/main" id="{72467894-85D7-FF4F-AB8C-5DD53E97C4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17" y="1420"/>
                <a:ext cx="1361" cy="61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5859" name="Oval 19">
                <a:extLst>
                  <a:ext uri="{FF2B5EF4-FFF2-40B4-BE49-F238E27FC236}">
                    <a16:creationId xmlns:a16="http://schemas.microsoft.com/office/drawing/2014/main" id="{F894EE1D-34F6-544C-8C7D-36859319FB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2" y="1420"/>
                <a:ext cx="312" cy="88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5860" name="Oval 20">
                <a:extLst>
                  <a:ext uri="{FF2B5EF4-FFF2-40B4-BE49-F238E27FC236}">
                    <a16:creationId xmlns:a16="http://schemas.microsoft.com/office/drawing/2014/main" id="{2795B520-6E5C-A246-A4C9-34749B735A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4" y="1396"/>
                <a:ext cx="449" cy="160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5861" name="Oval 21">
                <a:extLst>
                  <a:ext uri="{FF2B5EF4-FFF2-40B4-BE49-F238E27FC236}">
                    <a16:creationId xmlns:a16="http://schemas.microsoft.com/office/drawing/2014/main" id="{8ADF1118-98EB-A34D-913E-7040C8517A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73" y="1348"/>
                <a:ext cx="540" cy="328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5862" name="Oval 22">
                <a:extLst>
                  <a:ext uri="{FF2B5EF4-FFF2-40B4-BE49-F238E27FC236}">
                    <a16:creationId xmlns:a16="http://schemas.microsoft.com/office/drawing/2014/main" id="{FACA46DC-5D52-E54C-8CE3-8CD47886AA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0" y="1492"/>
                <a:ext cx="996" cy="184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5863" name="Oval 23">
                <a:extLst>
                  <a:ext uri="{FF2B5EF4-FFF2-40B4-BE49-F238E27FC236}">
                    <a16:creationId xmlns:a16="http://schemas.microsoft.com/office/drawing/2014/main" id="{D8760307-1BA4-3F47-B48A-2A0F598FD2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2" y="1780"/>
                <a:ext cx="540" cy="37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5864" name="Oval 24">
                <a:extLst>
                  <a:ext uri="{FF2B5EF4-FFF2-40B4-BE49-F238E27FC236}">
                    <a16:creationId xmlns:a16="http://schemas.microsoft.com/office/drawing/2014/main" id="{45E1F985-F389-F44A-9837-E8C9250F8A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6" y="1516"/>
                <a:ext cx="403" cy="208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5865" name="Oval 25">
                <a:extLst>
                  <a:ext uri="{FF2B5EF4-FFF2-40B4-BE49-F238E27FC236}">
                    <a16:creationId xmlns:a16="http://schemas.microsoft.com/office/drawing/2014/main" id="{A5CD315E-96B5-B644-B2ED-934B1831C7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1" y="1612"/>
                <a:ext cx="266" cy="37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5866" name="Oval 26">
                <a:extLst>
                  <a:ext uri="{FF2B5EF4-FFF2-40B4-BE49-F238E27FC236}">
                    <a16:creationId xmlns:a16="http://schemas.microsoft.com/office/drawing/2014/main" id="{0D6D9760-0F98-EE4D-AF0B-046AE62F65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2" y="1804"/>
                <a:ext cx="266" cy="13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5867" name="Oval 27">
                <a:extLst>
                  <a:ext uri="{FF2B5EF4-FFF2-40B4-BE49-F238E27FC236}">
                    <a16:creationId xmlns:a16="http://schemas.microsoft.com/office/drawing/2014/main" id="{644EAE42-207A-F042-8F37-0EB9D78F6B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00" y="1900"/>
                <a:ext cx="265" cy="13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5868" name="Oval 28">
                <a:extLst>
                  <a:ext uri="{FF2B5EF4-FFF2-40B4-BE49-F238E27FC236}">
                    <a16:creationId xmlns:a16="http://schemas.microsoft.com/office/drawing/2014/main" id="{7DE9C700-40D1-DD41-9689-95AA0B8BF9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39" y="1900"/>
                <a:ext cx="402" cy="13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</p:grpSp>
      <p:sp>
        <p:nvSpPr>
          <p:cNvPr id="35869" name="Rectangle 29">
            <a:extLst>
              <a:ext uri="{FF2B5EF4-FFF2-40B4-BE49-F238E27FC236}">
                <a16:creationId xmlns:a16="http://schemas.microsoft.com/office/drawing/2014/main" id="{03EC7D71-5271-BE43-85AF-9D19208E5D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8125" y="2300288"/>
            <a:ext cx="15700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AS 7018</a:t>
            </a:r>
          </a:p>
        </p:txBody>
      </p:sp>
      <p:sp>
        <p:nvSpPr>
          <p:cNvPr id="35871" name="Rectangle 31">
            <a:extLst>
              <a:ext uri="{FF2B5EF4-FFF2-40B4-BE49-F238E27FC236}">
                <a16:creationId xmlns:a16="http://schemas.microsoft.com/office/drawing/2014/main" id="{5BB9232B-F100-ED4D-AE3D-B288C12746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4114800"/>
            <a:ext cx="2347913" cy="517525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12.22.0.0/16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ASPATH = 1 333 7018 877</a:t>
            </a:r>
          </a:p>
        </p:txBody>
      </p:sp>
      <p:grpSp>
        <p:nvGrpSpPr>
          <p:cNvPr id="70663" name="Group 33">
            <a:extLst>
              <a:ext uri="{FF2B5EF4-FFF2-40B4-BE49-F238E27FC236}">
                <a16:creationId xmlns:a16="http://schemas.microsoft.com/office/drawing/2014/main" id="{049F9499-F4E0-F947-B65B-CFC491DB761B}"/>
              </a:ext>
            </a:extLst>
          </p:cNvPr>
          <p:cNvGrpSpPr>
            <a:grpSpLocks/>
          </p:cNvGrpSpPr>
          <p:nvPr/>
        </p:nvGrpSpPr>
        <p:grpSpPr bwMode="auto">
          <a:xfrm>
            <a:off x="4724400" y="5029200"/>
            <a:ext cx="2578100" cy="1282700"/>
            <a:chOff x="3220" y="3268"/>
            <a:chExt cx="1624" cy="808"/>
          </a:xfrm>
        </p:grpSpPr>
        <p:grpSp>
          <p:nvGrpSpPr>
            <p:cNvPr id="70668" name="Group 34">
              <a:extLst>
                <a:ext uri="{FF2B5EF4-FFF2-40B4-BE49-F238E27FC236}">
                  <a16:creationId xmlns:a16="http://schemas.microsoft.com/office/drawing/2014/main" id="{371A1C88-A1A5-164A-A831-3FE56102997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55" y="3268"/>
              <a:ext cx="1589" cy="808"/>
              <a:chOff x="3255" y="3268"/>
              <a:chExt cx="1589" cy="808"/>
            </a:xfrm>
          </p:grpSpPr>
          <p:sp>
            <p:nvSpPr>
              <p:cNvPr id="35875" name="Oval 35">
                <a:extLst>
                  <a:ext uri="{FF2B5EF4-FFF2-40B4-BE49-F238E27FC236}">
                    <a16:creationId xmlns:a16="http://schemas.microsoft.com/office/drawing/2014/main" id="{688F941A-2B50-B94A-AAEF-9F133FA092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91" y="3340"/>
                <a:ext cx="1362" cy="61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5876" name="Oval 36">
                <a:extLst>
                  <a:ext uri="{FF2B5EF4-FFF2-40B4-BE49-F238E27FC236}">
                    <a16:creationId xmlns:a16="http://schemas.microsoft.com/office/drawing/2014/main" id="{CB103A77-612D-E94C-95D2-CDE23C641B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37" y="3340"/>
                <a:ext cx="312" cy="88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5877" name="Oval 37">
                <a:extLst>
                  <a:ext uri="{FF2B5EF4-FFF2-40B4-BE49-F238E27FC236}">
                    <a16:creationId xmlns:a16="http://schemas.microsoft.com/office/drawing/2014/main" id="{3B9C30E6-8477-4041-B033-76CA95938B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9" y="3316"/>
                <a:ext cx="448" cy="16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5878" name="Oval 38">
                <a:extLst>
                  <a:ext uri="{FF2B5EF4-FFF2-40B4-BE49-F238E27FC236}">
                    <a16:creationId xmlns:a16="http://schemas.microsoft.com/office/drawing/2014/main" id="{9B56702C-0EDF-954E-B8BD-66F96A7046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8" y="3268"/>
                <a:ext cx="540" cy="328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5879" name="Oval 39">
                <a:extLst>
                  <a:ext uri="{FF2B5EF4-FFF2-40B4-BE49-F238E27FC236}">
                    <a16:creationId xmlns:a16="http://schemas.microsoft.com/office/drawing/2014/main" id="{303B52B2-4A34-EB42-8FDD-A3D2E22F35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5" y="3412"/>
                <a:ext cx="996" cy="184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5880" name="Oval 40">
                <a:extLst>
                  <a:ext uri="{FF2B5EF4-FFF2-40B4-BE49-F238E27FC236}">
                    <a16:creationId xmlns:a16="http://schemas.microsoft.com/office/drawing/2014/main" id="{21974F63-7FDC-154A-AA4E-A09737631D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7" y="3700"/>
                <a:ext cx="539" cy="37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5881" name="Oval 41">
                <a:extLst>
                  <a:ext uri="{FF2B5EF4-FFF2-40B4-BE49-F238E27FC236}">
                    <a16:creationId xmlns:a16="http://schemas.microsoft.com/office/drawing/2014/main" id="{91F493EA-D40E-A541-9917-BAB9F785A3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1" y="3436"/>
                <a:ext cx="403" cy="208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5882" name="Oval 42">
                <a:extLst>
                  <a:ext uri="{FF2B5EF4-FFF2-40B4-BE49-F238E27FC236}">
                    <a16:creationId xmlns:a16="http://schemas.microsoft.com/office/drawing/2014/main" id="{47C69A7E-E03A-7940-A116-9BEFF9654E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46" y="3532"/>
                <a:ext cx="266" cy="37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5883" name="Oval 43">
                <a:extLst>
                  <a:ext uri="{FF2B5EF4-FFF2-40B4-BE49-F238E27FC236}">
                    <a16:creationId xmlns:a16="http://schemas.microsoft.com/office/drawing/2014/main" id="{E4E3A4D1-32BD-074B-9886-5AA2AEC875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7" y="3724"/>
                <a:ext cx="266" cy="13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5884" name="Oval 44">
                <a:extLst>
                  <a:ext uri="{FF2B5EF4-FFF2-40B4-BE49-F238E27FC236}">
                    <a16:creationId xmlns:a16="http://schemas.microsoft.com/office/drawing/2014/main" id="{EB518B7A-1C5D-D544-A80B-8619B71CFD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74" y="3820"/>
                <a:ext cx="266" cy="13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5885" name="Oval 45">
                <a:extLst>
                  <a:ext uri="{FF2B5EF4-FFF2-40B4-BE49-F238E27FC236}">
                    <a16:creationId xmlns:a16="http://schemas.microsoft.com/office/drawing/2014/main" id="{38AB8F2C-B42C-E246-87CB-CBF442DEFC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3" y="3820"/>
                <a:ext cx="403" cy="13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  <p:grpSp>
          <p:nvGrpSpPr>
            <p:cNvPr id="70669" name="Group 46">
              <a:extLst>
                <a:ext uri="{FF2B5EF4-FFF2-40B4-BE49-F238E27FC236}">
                  <a16:creationId xmlns:a16="http://schemas.microsoft.com/office/drawing/2014/main" id="{90895DDE-16A4-DD4A-90B9-552E6E33AC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20" y="3268"/>
              <a:ext cx="1589" cy="808"/>
              <a:chOff x="3220" y="3268"/>
              <a:chExt cx="1589" cy="808"/>
            </a:xfrm>
          </p:grpSpPr>
          <p:sp>
            <p:nvSpPr>
              <p:cNvPr id="35887" name="Oval 47">
                <a:extLst>
                  <a:ext uri="{FF2B5EF4-FFF2-40B4-BE49-F238E27FC236}">
                    <a16:creationId xmlns:a16="http://schemas.microsoft.com/office/drawing/2014/main" id="{DCE025C1-B071-744F-9C71-B25A40C613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7" y="3340"/>
                <a:ext cx="1361" cy="61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5888" name="Oval 48">
                <a:extLst>
                  <a:ext uri="{FF2B5EF4-FFF2-40B4-BE49-F238E27FC236}">
                    <a16:creationId xmlns:a16="http://schemas.microsoft.com/office/drawing/2014/main" id="{87899F7F-C116-994A-8163-B17E6D9810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2" y="3340"/>
                <a:ext cx="312" cy="88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5889" name="Oval 49">
                <a:extLst>
                  <a:ext uri="{FF2B5EF4-FFF2-40B4-BE49-F238E27FC236}">
                    <a16:creationId xmlns:a16="http://schemas.microsoft.com/office/drawing/2014/main" id="{05B0A3DB-4C35-2A42-8EF4-17B08559E9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4" y="3316"/>
                <a:ext cx="449" cy="160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5890" name="Oval 50">
                <a:extLst>
                  <a:ext uri="{FF2B5EF4-FFF2-40B4-BE49-F238E27FC236}">
                    <a16:creationId xmlns:a16="http://schemas.microsoft.com/office/drawing/2014/main" id="{BD910DA0-EC31-0646-9009-FE16821141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3" y="3268"/>
                <a:ext cx="540" cy="328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5891" name="Oval 51">
                <a:extLst>
                  <a:ext uri="{FF2B5EF4-FFF2-40B4-BE49-F238E27FC236}">
                    <a16:creationId xmlns:a16="http://schemas.microsoft.com/office/drawing/2014/main" id="{E36C50A1-B7F2-DA4B-9E5E-A14245C104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0" y="3412"/>
                <a:ext cx="996" cy="184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5892" name="Oval 52">
                <a:extLst>
                  <a:ext uri="{FF2B5EF4-FFF2-40B4-BE49-F238E27FC236}">
                    <a16:creationId xmlns:a16="http://schemas.microsoft.com/office/drawing/2014/main" id="{D5562C14-8621-9645-B216-197273C2B5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22" y="3700"/>
                <a:ext cx="540" cy="37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5893" name="Oval 53">
                <a:extLst>
                  <a:ext uri="{FF2B5EF4-FFF2-40B4-BE49-F238E27FC236}">
                    <a16:creationId xmlns:a16="http://schemas.microsoft.com/office/drawing/2014/main" id="{BF70D3DE-2407-4846-A716-60D07A7E6C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06" y="3436"/>
                <a:ext cx="403" cy="208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5894" name="Oval 54">
                <a:extLst>
                  <a:ext uri="{FF2B5EF4-FFF2-40B4-BE49-F238E27FC236}">
                    <a16:creationId xmlns:a16="http://schemas.microsoft.com/office/drawing/2014/main" id="{0570CAEB-68F7-834A-9892-78D2A0B7D7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1" y="3532"/>
                <a:ext cx="266" cy="37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5895" name="Oval 55">
                <a:extLst>
                  <a:ext uri="{FF2B5EF4-FFF2-40B4-BE49-F238E27FC236}">
                    <a16:creationId xmlns:a16="http://schemas.microsoft.com/office/drawing/2014/main" id="{4307D147-B00E-AD47-A3B7-57CDF22B25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2" y="3724"/>
                <a:ext cx="266" cy="13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5896" name="Oval 56">
                <a:extLst>
                  <a:ext uri="{FF2B5EF4-FFF2-40B4-BE49-F238E27FC236}">
                    <a16:creationId xmlns:a16="http://schemas.microsoft.com/office/drawing/2014/main" id="{BC2C2468-F2E9-D746-8679-6366D5132F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0" y="3820"/>
                <a:ext cx="265" cy="13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5897" name="Oval 57">
                <a:extLst>
                  <a:ext uri="{FF2B5EF4-FFF2-40B4-BE49-F238E27FC236}">
                    <a16:creationId xmlns:a16="http://schemas.microsoft.com/office/drawing/2014/main" id="{AD3FFC42-E856-3344-8675-9C65113D36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9" y="3820"/>
                <a:ext cx="402" cy="13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</p:grpSp>
      <p:sp>
        <p:nvSpPr>
          <p:cNvPr id="35901" name="Rectangle 61">
            <a:extLst>
              <a:ext uri="{FF2B5EF4-FFF2-40B4-BE49-F238E27FC236}">
                <a16:creationId xmlns:a16="http://schemas.microsoft.com/office/drawing/2014/main" id="{BE093B23-A569-664D-8C98-D1C4CE43BA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3276600"/>
            <a:ext cx="1873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宋体" panose="02010600030101010101" pitchFamily="2" charset="-122"/>
                <a:cs typeface="+mn-cs"/>
              </a:rPr>
              <a:t>Don’t Accept!</a:t>
            </a:r>
          </a:p>
        </p:txBody>
      </p:sp>
      <p:pic>
        <p:nvPicPr>
          <p:cNvPr id="35902" name="Picture 62">
            <a:extLst>
              <a:ext uri="{FF2B5EF4-FFF2-40B4-BE49-F238E27FC236}">
                <a16:creationId xmlns:a16="http://schemas.microsoft.com/office/drawing/2014/main" id="{CF1F6FF8-0635-0449-884C-E2CA99730DB7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124200"/>
            <a:ext cx="547688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5903" name="AutoShape 63">
            <a:extLst>
              <a:ext uri="{FF2B5EF4-FFF2-40B4-BE49-F238E27FC236}">
                <a16:creationId xmlns:a16="http://schemas.microsoft.com/office/drawing/2014/main" id="{CF9696A3-7254-8147-A446-76939704E497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867400" y="3505200"/>
            <a:ext cx="304800" cy="1676400"/>
          </a:xfrm>
          <a:prstGeom prst="downArrow">
            <a:avLst>
              <a:gd name="adj1" fmla="val 50000"/>
              <a:gd name="adj2" fmla="val 137500"/>
            </a:avLst>
          </a:prstGeom>
          <a:solidFill>
            <a:schemeClr val="bg1"/>
          </a:solidFill>
          <a:ln w="38100">
            <a:solidFill>
              <a:srgbClr val="FF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35904" name="Rectangle 64">
            <a:extLst>
              <a:ext uri="{FF2B5EF4-FFF2-40B4-BE49-F238E27FC236}">
                <a16:creationId xmlns:a16="http://schemas.microsoft.com/office/drawing/2014/main" id="{37282A70-E68C-9D45-A8CD-63C1E38490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5334000"/>
            <a:ext cx="9747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AS 1</a:t>
            </a:r>
          </a:p>
        </p:txBody>
      </p:sp>
    </p:spTree>
    <p:extLst>
      <p:ext uri="{BB962C8B-B14F-4D97-AF65-F5344CB8AC3E}">
        <p14:creationId xmlns:p14="http://schemas.microsoft.com/office/powerpoint/2010/main" val="12357549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lide Number Placeholder 4">
            <a:extLst>
              <a:ext uri="{FF2B5EF4-FFF2-40B4-BE49-F238E27FC236}">
                <a16:creationId xmlns:a16="http://schemas.microsoft.com/office/drawing/2014/main" id="{9CD46FB8-7337-3E49-B7AE-29AD35782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7A03B0-B516-7146-A7E0-B7AC4130A8D7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22343" name="Line 103">
            <a:extLst>
              <a:ext uri="{FF2B5EF4-FFF2-40B4-BE49-F238E27FC236}">
                <a16:creationId xmlns:a16="http://schemas.microsoft.com/office/drawing/2014/main" id="{7DDDA569-25BB-F947-99DA-C57E057519C8}"/>
              </a:ext>
            </a:extLst>
          </p:cNvPr>
          <p:cNvSpPr>
            <a:spLocks noChangeShapeType="1"/>
          </p:cNvSpPr>
          <p:nvPr/>
        </p:nvSpPr>
        <p:spPr bwMode="auto">
          <a:xfrm>
            <a:off x="914400" y="3352800"/>
            <a:ext cx="7543800" cy="0"/>
          </a:xfrm>
          <a:prstGeom prst="line">
            <a:avLst/>
          </a:prstGeom>
          <a:noFill/>
          <a:ln w="57150" cmpd="thinThick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522242" name="Rectangle 2">
            <a:extLst>
              <a:ext uri="{FF2B5EF4-FFF2-40B4-BE49-F238E27FC236}">
                <a16:creationId xmlns:a16="http://schemas.microsoft.com/office/drawing/2014/main" id="{C66373F1-EEEB-2B4D-B68A-52171E69A1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305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>
                <a:ea typeface="宋体" charset="0"/>
                <a:cs typeface="宋体" charset="0"/>
              </a:rPr>
              <a:t>Traffic Often Follows ASPATH</a:t>
            </a:r>
          </a:p>
        </p:txBody>
      </p:sp>
      <p:grpSp>
        <p:nvGrpSpPr>
          <p:cNvPr id="72708" name="Group 3">
            <a:extLst>
              <a:ext uri="{FF2B5EF4-FFF2-40B4-BE49-F238E27FC236}">
                <a16:creationId xmlns:a16="http://schemas.microsoft.com/office/drawing/2014/main" id="{762B62D6-61A4-CC4F-8FA0-D18F2D6A219B}"/>
              </a:ext>
            </a:extLst>
          </p:cNvPr>
          <p:cNvGrpSpPr>
            <a:grpSpLocks/>
          </p:cNvGrpSpPr>
          <p:nvPr/>
        </p:nvGrpSpPr>
        <p:grpSpPr bwMode="auto">
          <a:xfrm>
            <a:off x="7239000" y="2895600"/>
            <a:ext cx="1524000" cy="825500"/>
            <a:chOff x="4131" y="1588"/>
            <a:chExt cx="1624" cy="808"/>
          </a:xfrm>
        </p:grpSpPr>
        <p:grpSp>
          <p:nvGrpSpPr>
            <p:cNvPr id="72793" name="Group 4">
              <a:extLst>
                <a:ext uri="{FF2B5EF4-FFF2-40B4-BE49-F238E27FC236}">
                  <a16:creationId xmlns:a16="http://schemas.microsoft.com/office/drawing/2014/main" id="{680E725B-264E-994B-9173-CB71299680B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66" y="1588"/>
              <a:ext cx="1589" cy="808"/>
              <a:chOff x="4166" y="1588"/>
              <a:chExt cx="1589" cy="808"/>
            </a:xfrm>
          </p:grpSpPr>
          <p:sp>
            <p:nvSpPr>
              <p:cNvPr id="522245" name="Oval 5">
                <a:extLst>
                  <a:ext uri="{FF2B5EF4-FFF2-40B4-BE49-F238E27FC236}">
                    <a16:creationId xmlns:a16="http://schemas.microsoft.com/office/drawing/2014/main" id="{931259C2-4B7F-764C-87F3-6E07A777FE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02" y="1659"/>
                <a:ext cx="1362" cy="61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2246" name="Oval 6">
                <a:extLst>
                  <a:ext uri="{FF2B5EF4-FFF2-40B4-BE49-F238E27FC236}">
                    <a16:creationId xmlns:a16="http://schemas.microsoft.com/office/drawing/2014/main" id="{F48088A9-1C96-324B-A70B-661E781FE5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49" y="1659"/>
                <a:ext cx="311" cy="89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2247" name="Oval 7">
                <a:extLst>
                  <a:ext uri="{FF2B5EF4-FFF2-40B4-BE49-F238E27FC236}">
                    <a16:creationId xmlns:a16="http://schemas.microsoft.com/office/drawing/2014/main" id="{25A6024C-DB05-0C4E-897F-9ED7AB6EDF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70" y="1636"/>
                <a:ext cx="448" cy="16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2248" name="Oval 8">
                <a:extLst>
                  <a:ext uri="{FF2B5EF4-FFF2-40B4-BE49-F238E27FC236}">
                    <a16:creationId xmlns:a16="http://schemas.microsoft.com/office/drawing/2014/main" id="{34A9B45C-54B3-7041-9F28-712C419875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59" y="1588"/>
                <a:ext cx="541" cy="328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2249" name="Oval 9">
                <a:extLst>
                  <a:ext uri="{FF2B5EF4-FFF2-40B4-BE49-F238E27FC236}">
                    <a16:creationId xmlns:a16="http://schemas.microsoft.com/office/drawing/2014/main" id="{A21235B3-3DBD-844A-A0FC-027AD00BB6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7" y="1733"/>
                <a:ext cx="996" cy="183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2250" name="Oval 10">
                <a:extLst>
                  <a:ext uri="{FF2B5EF4-FFF2-40B4-BE49-F238E27FC236}">
                    <a16:creationId xmlns:a16="http://schemas.microsoft.com/office/drawing/2014/main" id="{36F4FF3C-39A4-B345-A6BA-941F91990D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69" y="2020"/>
                <a:ext cx="538" cy="37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2251" name="Oval 11">
                <a:extLst>
                  <a:ext uri="{FF2B5EF4-FFF2-40B4-BE49-F238E27FC236}">
                    <a16:creationId xmlns:a16="http://schemas.microsoft.com/office/drawing/2014/main" id="{24592F77-2AF8-2147-A921-0A54CC248E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52" y="1756"/>
                <a:ext cx="403" cy="208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2252" name="Oval 12">
                <a:extLst>
                  <a:ext uri="{FF2B5EF4-FFF2-40B4-BE49-F238E27FC236}">
                    <a16:creationId xmlns:a16="http://schemas.microsoft.com/office/drawing/2014/main" id="{E8F8A876-ED65-C04B-B69C-589E55D0F0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8" y="1852"/>
                <a:ext cx="266" cy="37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2253" name="Oval 13">
                <a:extLst>
                  <a:ext uri="{FF2B5EF4-FFF2-40B4-BE49-F238E27FC236}">
                    <a16:creationId xmlns:a16="http://schemas.microsoft.com/office/drawing/2014/main" id="{5FC9EA2C-6B7F-D04A-8988-AB04CD060D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98" y="2043"/>
                <a:ext cx="266" cy="1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2254" name="Oval 14">
                <a:extLst>
                  <a:ext uri="{FF2B5EF4-FFF2-40B4-BE49-F238E27FC236}">
                    <a16:creationId xmlns:a16="http://schemas.microsoft.com/office/drawing/2014/main" id="{D5F1CBB9-49AA-E94C-AEA6-8B92510DAC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6" y="2140"/>
                <a:ext cx="266" cy="1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2255" name="Oval 15">
                <a:extLst>
                  <a:ext uri="{FF2B5EF4-FFF2-40B4-BE49-F238E27FC236}">
                    <a16:creationId xmlns:a16="http://schemas.microsoft.com/office/drawing/2014/main" id="{1C9C4DFA-928B-EF44-9B82-9B00288316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4" y="2140"/>
                <a:ext cx="403" cy="1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  <p:grpSp>
          <p:nvGrpSpPr>
            <p:cNvPr id="72794" name="Group 16">
              <a:extLst>
                <a:ext uri="{FF2B5EF4-FFF2-40B4-BE49-F238E27FC236}">
                  <a16:creationId xmlns:a16="http://schemas.microsoft.com/office/drawing/2014/main" id="{DD059676-E87E-F541-930E-E7B0CF0C83E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31" y="1588"/>
              <a:ext cx="1589" cy="808"/>
              <a:chOff x="4131" y="1588"/>
              <a:chExt cx="1589" cy="808"/>
            </a:xfrm>
          </p:grpSpPr>
          <p:sp>
            <p:nvSpPr>
              <p:cNvPr id="522257" name="Oval 17">
                <a:extLst>
                  <a:ext uri="{FF2B5EF4-FFF2-40B4-BE49-F238E27FC236}">
                    <a16:creationId xmlns:a16="http://schemas.microsoft.com/office/drawing/2014/main" id="{A64E3D47-EE1D-644D-A155-4A180F745F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68" y="1659"/>
                <a:ext cx="1360" cy="617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2258" name="Oval 18">
                <a:extLst>
                  <a:ext uri="{FF2B5EF4-FFF2-40B4-BE49-F238E27FC236}">
                    <a16:creationId xmlns:a16="http://schemas.microsoft.com/office/drawing/2014/main" id="{227A6D8F-4531-DF40-A936-3A1780C9AB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4" y="1659"/>
                <a:ext cx="311" cy="89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2259" name="Oval 19">
                <a:extLst>
                  <a:ext uri="{FF2B5EF4-FFF2-40B4-BE49-F238E27FC236}">
                    <a16:creationId xmlns:a16="http://schemas.microsoft.com/office/drawing/2014/main" id="{EC52732B-7A15-1049-8233-E2765DA612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34" y="1636"/>
                <a:ext cx="450" cy="160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2260" name="Oval 20">
                <a:extLst>
                  <a:ext uri="{FF2B5EF4-FFF2-40B4-BE49-F238E27FC236}">
                    <a16:creationId xmlns:a16="http://schemas.microsoft.com/office/drawing/2014/main" id="{C5EA43F7-D909-6449-BAB1-899ADE135B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23" y="1588"/>
                <a:ext cx="541" cy="328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2261" name="Oval 21">
                <a:extLst>
                  <a:ext uri="{FF2B5EF4-FFF2-40B4-BE49-F238E27FC236}">
                    <a16:creationId xmlns:a16="http://schemas.microsoft.com/office/drawing/2014/main" id="{B1B015F8-B5ED-5E45-9A1C-DFD28FBEEA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31" y="1733"/>
                <a:ext cx="996" cy="183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2262" name="Oval 22">
                <a:extLst>
                  <a:ext uri="{FF2B5EF4-FFF2-40B4-BE49-F238E27FC236}">
                    <a16:creationId xmlns:a16="http://schemas.microsoft.com/office/drawing/2014/main" id="{BC9943CB-9004-C449-A81E-D6619DF3C9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33" y="2020"/>
                <a:ext cx="540" cy="37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2263" name="Oval 23">
                <a:extLst>
                  <a:ext uri="{FF2B5EF4-FFF2-40B4-BE49-F238E27FC236}">
                    <a16:creationId xmlns:a16="http://schemas.microsoft.com/office/drawing/2014/main" id="{87D41C84-2525-9E4A-B250-69506A88EA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17" y="1756"/>
                <a:ext cx="403" cy="208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2264" name="Oval 24">
                <a:extLst>
                  <a:ext uri="{FF2B5EF4-FFF2-40B4-BE49-F238E27FC236}">
                    <a16:creationId xmlns:a16="http://schemas.microsoft.com/office/drawing/2014/main" id="{710A4DF9-AF58-4A4C-B877-CB0875A325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2" y="1852"/>
                <a:ext cx="266" cy="37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2265" name="Oval 25">
                <a:extLst>
                  <a:ext uri="{FF2B5EF4-FFF2-40B4-BE49-F238E27FC236}">
                    <a16:creationId xmlns:a16="http://schemas.microsoft.com/office/drawing/2014/main" id="{76FAD037-25EB-EB42-A2C1-F2A0FAF19D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63" y="2043"/>
                <a:ext cx="266" cy="137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2266" name="Oval 26">
                <a:extLst>
                  <a:ext uri="{FF2B5EF4-FFF2-40B4-BE49-F238E27FC236}">
                    <a16:creationId xmlns:a16="http://schemas.microsoft.com/office/drawing/2014/main" id="{9AF8789F-6C8C-1044-8CD4-A379CEE8E6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1" y="2140"/>
                <a:ext cx="266" cy="137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2267" name="Oval 27">
                <a:extLst>
                  <a:ext uri="{FF2B5EF4-FFF2-40B4-BE49-F238E27FC236}">
                    <a16:creationId xmlns:a16="http://schemas.microsoft.com/office/drawing/2014/main" id="{AF8CF455-E91B-A743-A326-2FB7541787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0" y="2140"/>
                <a:ext cx="401" cy="137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</p:grpSp>
      <p:grpSp>
        <p:nvGrpSpPr>
          <p:cNvPr id="72709" name="Group 28">
            <a:extLst>
              <a:ext uri="{FF2B5EF4-FFF2-40B4-BE49-F238E27FC236}">
                <a16:creationId xmlns:a16="http://schemas.microsoft.com/office/drawing/2014/main" id="{F1755EB0-8E30-BD44-BE80-A35C255CF753}"/>
              </a:ext>
            </a:extLst>
          </p:cNvPr>
          <p:cNvGrpSpPr>
            <a:grpSpLocks/>
          </p:cNvGrpSpPr>
          <p:nvPr/>
        </p:nvGrpSpPr>
        <p:grpSpPr bwMode="auto">
          <a:xfrm>
            <a:off x="4953000" y="2895600"/>
            <a:ext cx="1524000" cy="825500"/>
            <a:chOff x="4131" y="1588"/>
            <a:chExt cx="1624" cy="808"/>
          </a:xfrm>
        </p:grpSpPr>
        <p:grpSp>
          <p:nvGrpSpPr>
            <p:cNvPr id="72769" name="Group 29">
              <a:extLst>
                <a:ext uri="{FF2B5EF4-FFF2-40B4-BE49-F238E27FC236}">
                  <a16:creationId xmlns:a16="http://schemas.microsoft.com/office/drawing/2014/main" id="{868E7EF6-D41A-F143-82C6-A3C0BC53DC5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66" y="1588"/>
              <a:ext cx="1589" cy="808"/>
              <a:chOff x="4166" y="1588"/>
              <a:chExt cx="1589" cy="808"/>
            </a:xfrm>
          </p:grpSpPr>
          <p:sp>
            <p:nvSpPr>
              <p:cNvPr id="522270" name="Oval 30">
                <a:extLst>
                  <a:ext uri="{FF2B5EF4-FFF2-40B4-BE49-F238E27FC236}">
                    <a16:creationId xmlns:a16="http://schemas.microsoft.com/office/drawing/2014/main" id="{6CC34066-6871-AF46-908B-23AAACC3C5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02" y="1659"/>
                <a:ext cx="1362" cy="61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2271" name="Oval 31">
                <a:extLst>
                  <a:ext uri="{FF2B5EF4-FFF2-40B4-BE49-F238E27FC236}">
                    <a16:creationId xmlns:a16="http://schemas.microsoft.com/office/drawing/2014/main" id="{D4F995A9-A048-304A-8E73-3B911CBD4E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49" y="1659"/>
                <a:ext cx="311" cy="89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2272" name="Oval 32">
                <a:extLst>
                  <a:ext uri="{FF2B5EF4-FFF2-40B4-BE49-F238E27FC236}">
                    <a16:creationId xmlns:a16="http://schemas.microsoft.com/office/drawing/2014/main" id="{F7E74FDB-4336-B24F-8AFA-621B13F08D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70" y="1636"/>
                <a:ext cx="448" cy="16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2273" name="Oval 33">
                <a:extLst>
                  <a:ext uri="{FF2B5EF4-FFF2-40B4-BE49-F238E27FC236}">
                    <a16:creationId xmlns:a16="http://schemas.microsoft.com/office/drawing/2014/main" id="{847FD573-951E-C449-9E6E-95909FCD82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59" y="1588"/>
                <a:ext cx="541" cy="328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2274" name="Oval 34">
                <a:extLst>
                  <a:ext uri="{FF2B5EF4-FFF2-40B4-BE49-F238E27FC236}">
                    <a16:creationId xmlns:a16="http://schemas.microsoft.com/office/drawing/2014/main" id="{0380B3A1-8B5D-BB44-931B-8A31082C98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7" y="1733"/>
                <a:ext cx="996" cy="183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2275" name="Oval 35">
                <a:extLst>
                  <a:ext uri="{FF2B5EF4-FFF2-40B4-BE49-F238E27FC236}">
                    <a16:creationId xmlns:a16="http://schemas.microsoft.com/office/drawing/2014/main" id="{14793BE5-E494-6D41-B226-75C46A6DF0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69" y="2020"/>
                <a:ext cx="538" cy="37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2276" name="Oval 36">
                <a:extLst>
                  <a:ext uri="{FF2B5EF4-FFF2-40B4-BE49-F238E27FC236}">
                    <a16:creationId xmlns:a16="http://schemas.microsoft.com/office/drawing/2014/main" id="{ED5F5D24-ED0B-CE41-9278-30D8D40B9D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52" y="1756"/>
                <a:ext cx="403" cy="208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2277" name="Oval 37">
                <a:extLst>
                  <a:ext uri="{FF2B5EF4-FFF2-40B4-BE49-F238E27FC236}">
                    <a16:creationId xmlns:a16="http://schemas.microsoft.com/office/drawing/2014/main" id="{46FCCBC0-D1E5-2345-A03E-4BF677B2B2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8" y="1852"/>
                <a:ext cx="266" cy="37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2278" name="Oval 38">
                <a:extLst>
                  <a:ext uri="{FF2B5EF4-FFF2-40B4-BE49-F238E27FC236}">
                    <a16:creationId xmlns:a16="http://schemas.microsoft.com/office/drawing/2014/main" id="{D70B7FC1-0C3F-9A4E-82C7-40AAB601C9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98" y="2043"/>
                <a:ext cx="266" cy="1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2279" name="Oval 39">
                <a:extLst>
                  <a:ext uri="{FF2B5EF4-FFF2-40B4-BE49-F238E27FC236}">
                    <a16:creationId xmlns:a16="http://schemas.microsoft.com/office/drawing/2014/main" id="{15823903-0E68-4647-BBCA-CB185653FC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6" y="2140"/>
                <a:ext cx="266" cy="1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2280" name="Oval 40">
                <a:extLst>
                  <a:ext uri="{FF2B5EF4-FFF2-40B4-BE49-F238E27FC236}">
                    <a16:creationId xmlns:a16="http://schemas.microsoft.com/office/drawing/2014/main" id="{459148F1-C412-3149-AFB4-B65EA2BA4E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4" y="2140"/>
                <a:ext cx="403" cy="1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  <p:grpSp>
          <p:nvGrpSpPr>
            <p:cNvPr id="72770" name="Group 41">
              <a:extLst>
                <a:ext uri="{FF2B5EF4-FFF2-40B4-BE49-F238E27FC236}">
                  <a16:creationId xmlns:a16="http://schemas.microsoft.com/office/drawing/2014/main" id="{96767EE1-4D34-B44F-A6FD-7C0C19F166F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31" y="1588"/>
              <a:ext cx="1589" cy="808"/>
              <a:chOff x="4131" y="1588"/>
              <a:chExt cx="1589" cy="808"/>
            </a:xfrm>
          </p:grpSpPr>
          <p:sp>
            <p:nvSpPr>
              <p:cNvPr id="522282" name="Oval 42">
                <a:extLst>
                  <a:ext uri="{FF2B5EF4-FFF2-40B4-BE49-F238E27FC236}">
                    <a16:creationId xmlns:a16="http://schemas.microsoft.com/office/drawing/2014/main" id="{E832ACEA-2FA5-6C41-9488-FB4AE1CCEF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68" y="1659"/>
                <a:ext cx="1360" cy="617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2283" name="Oval 43">
                <a:extLst>
                  <a:ext uri="{FF2B5EF4-FFF2-40B4-BE49-F238E27FC236}">
                    <a16:creationId xmlns:a16="http://schemas.microsoft.com/office/drawing/2014/main" id="{EBEA05AB-0CF5-0F4C-B271-B202BD851F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4" y="1659"/>
                <a:ext cx="311" cy="89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2284" name="Oval 44">
                <a:extLst>
                  <a:ext uri="{FF2B5EF4-FFF2-40B4-BE49-F238E27FC236}">
                    <a16:creationId xmlns:a16="http://schemas.microsoft.com/office/drawing/2014/main" id="{96BE9763-DAB0-2344-A88D-9C6C0C1356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34" y="1636"/>
                <a:ext cx="450" cy="160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2285" name="Oval 45">
                <a:extLst>
                  <a:ext uri="{FF2B5EF4-FFF2-40B4-BE49-F238E27FC236}">
                    <a16:creationId xmlns:a16="http://schemas.microsoft.com/office/drawing/2014/main" id="{8D12431A-5A6E-FD47-BFFB-9CE97371DD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23" y="1588"/>
                <a:ext cx="541" cy="328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2286" name="Oval 46">
                <a:extLst>
                  <a:ext uri="{FF2B5EF4-FFF2-40B4-BE49-F238E27FC236}">
                    <a16:creationId xmlns:a16="http://schemas.microsoft.com/office/drawing/2014/main" id="{BBEA80A6-430A-B74B-AD4F-AEDBDCD76C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31" y="1733"/>
                <a:ext cx="996" cy="183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2287" name="Oval 47">
                <a:extLst>
                  <a:ext uri="{FF2B5EF4-FFF2-40B4-BE49-F238E27FC236}">
                    <a16:creationId xmlns:a16="http://schemas.microsoft.com/office/drawing/2014/main" id="{8C8BC6CC-60AB-4643-B4FF-B392825081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33" y="2020"/>
                <a:ext cx="540" cy="37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2288" name="Oval 48">
                <a:extLst>
                  <a:ext uri="{FF2B5EF4-FFF2-40B4-BE49-F238E27FC236}">
                    <a16:creationId xmlns:a16="http://schemas.microsoft.com/office/drawing/2014/main" id="{9345594F-BBCE-CF4A-930A-82FF505839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17" y="1756"/>
                <a:ext cx="403" cy="208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2289" name="Oval 49">
                <a:extLst>
                  <a:ext uri="{FF2B5EF4-FFF2-40B4-BE49-F238E27FC236}">
                    <a16:creationId xmlns:a16="http://schemas.microsoft.com/office/drawing/2014/main" id="{5D25F85D-8B4C-CA42-A419-A3FB434D37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2" y="1852"/>
                <a:ext cx="266" cy="37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2290" name="Oval 50">
                <a:extLst>
                  <a:ext uri="{FF2B5EF4-FFF2-40B4-BE49-F238E27FC236}">
                    <a16:creationId xmlns:a16="http://schemas.microsoft.com/office/drawing/2014/main" id="{79E1D2D7-EE6E-1B44-83F4-B41EDD84C3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63" y="2043"/>
                <a:ext cx="266" cy="137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2291" name="Oval 51">
                <a:extLst>
                  <a:ext uri="{FF2B5EF4-FFF2-40B4-BE49-F238E27FC236}">
                    <a16:creationId xmlns:a16="http://schemas.microsoft.com/office/drawing/2014/main" id="{8C483ED3-D01F-A943-BD21-0957EC697A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1" y="2140"/>
                <a:ext cx="266" cy="137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2292" name="Oval 52">
                <a:extLst>
                  <a:ext uri="{FF2B5EF4-FFF2-40B4-BE49-F238E27FC236}">
                    <a16:creationId xmlns:a16="http://schemas.microsoft.com/office/drawing/2014/main" id="{1032661F-0FE3-3246-BAE1-E768013DD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0" y="2140"/>
                <a:ext cx="401" cy="137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</p:grpSp>
      <p:grpSp>
        <p:nvGrpSpPr>
          <p:cNvPr id="72710" name="Group 53">
            <a:extLst>
              <a:ext uri="{FF2B5EF4-FFF2-40B4-BE49-F238E27FC236}">
                <a16:creationId xmlns:a16="http://schemas.microsoft.com/office/drawing/2014/main" id="{DF695B04-2FE5-704F-A26A-5ED652877065}"/>
              </a:ext>
            </a:extLst>
          </p:cNvPr>
          <p:cNvGrpSpPr>
            <a:grpSpLocks/>
          </p:cNvGrpSpPr>
          <p:nvPr/>
        </p:nvGrpSpPr>
        <p:grpSpPr bwMode="auto">
          <a:xfrm>
            <a:off x="2743200" y="2895600"/>
            <a:ext cx="1524000" cy="825500"/>
            <a:chOff x="4131" y="1588"/>
            <a:chExt cx="1624" cy="808"/>
          </a:xfrm>
        </p:grpSpPr>
        <p:grpSp>
          <p:nvGrpSpPr>
            <p:cNvPr id="72745" name="Group 54">
              <a:extLst>
                <a:ext uri="{FF2B5EF4-FFF2-40B4-BE49-F238E27FC236}">
                  <a16:creationId xmlns:a16="http://schemas.microsoft.com/office/drawing/2014/main" id="{8F1B99D5-4B58-DA45-8D16-36390F80B6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66" y="1588"/>
              <a:ext cx="1589" cy="808"/>
              <a:chOff x="4166" y="1588"/>
              <a:chExt cx="1589" cy="808"/>
            </a:xfrm>
          </p:grpSpPr>
          <p:sp>
            <p:nvSpPr>
              <p:cNvPr id="522295" name="Oval 55">
                <a:extLst>
                  <a:ext uri="{FF2B5EF4-FFF2-40B4-BE49-F238E27FC236}">
                    <a16:creationId xmlns:a16="http://schemas.microsoft.com/office/drawing/2014/main" id="{5BCC1DB7-15FA-E348-A5D0-6377B2E641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02" y="1659"/>
                <a:ext cx="1362" cy="61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2296" name="Oval 56">
                <a:extLst>
                  <a:ext uri="{FF2B5EF4-FFF2-40B4-BE49-F238E27FC236}">
                    <a16:creationId xmlns:a16="http://schemas.microsoft.com/office/drawing/2014/main" id="{FA2F4B07-7F1C-2743-B7DA-349890DC6D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49" y="1659"/>
                <a:ext cx="311" cy="89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2297" name="Oval 57">
                <a:extLst>
                  <a:ext uri="{FF2B5EF4-FFF2-40B4-BE49-F238E27FC236}">
                    <a16:creationId xmlns:a16="http://schemas.microsoft.com/office/drawing/2014/main" id="{10AF1AEA-2A74-4049-A229-5CBA6FD9F7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70" y="1636"/>
                <a:ext cx="448" cy="16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2298" name="Oval 58">
                <a:extLst>
                  <a:ext uri="{FF2B5EF4-FFF2-40B4-BE49-F238E27FC236}">
                    <a16:creationId xmlns:a16="http://schemas.microsoft.com/office/drawing/2014/main" id="{C027833A-3693-7640-9B3C-33010007A1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59" y="1588"/>
                <a:ext cx="541" cy="328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2299" name="Oval 59">
                <a:extLst>
                  <a:ext uri="{FF2B5EF4-FFF2-40B4-BE49-F238E27FC236}">
                    <a16:creationId xmlns:a16="http://schemas.microsoft.com/office/drawing/2014/main" id="{404D542F-2A8E-B54C-A6FD-4B957745EE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7" y="1733"/>
                <a:ext cx="996" cy="183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2300" name="Oval 60">
                <a:extLst>
                  <a:ext uri="{FF2B5EF4-FFF2-40B4-BE49-F238E27FC236}">
                    <a16:creationId xmlns:a16="http://schemas.microsoft.com/office/drawing/2014/main" id="{117EBCB4-9E68-8A41-8574-E29A712D24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69" y="2020"/>
                <a:ext cx="538" cy="37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2301" name="Oval 61">
                <a:extLst>
                  <a:ext uri="{FF2B5EF4-FFF2-40B4-BE49-F238E27FC236}">
                    <a16:creationId xmlns:a16="http://schemas.microsoft.com/office/drawing/2014/main" id="{E977D130-6CFB-F64F-84B0-B7AA065A98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52" y="1756"/>
                <a:ext cx="403" cy="208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2302" name="Oval 62">
                <a:extLst>
                  <a:ext uri="{FF2B5EF4-FFF2-40B4-BE49-F238E27FC236}">
                    <a16:creationId xmlns:a16="http://schemas.microsoft.com/office/drawing/2014/main" id="{82312485-93AA-2F45-8A8A-827B263571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8" y="1852"/>
                <a:ext cx="266" cy="37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2303" name="Oval 63">
                <a:extLst>
                  <a:ext uri="{FF2B5EF4-FFF2-40B4-BE49-F238E27FC236}">
                    <a16:creationId xmlns:a16="http://schemas.microsoft.com/office/drawing/2014/main" id="{94C5E958-5C8F-3648-B1F3-5E737DB424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98" y="2043"/>
                <a:ext cx="266" cy="1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2304" name="Oval 64">
                <a:extLst>
                  <a:ext uri="{FF2B5EF4-FFF2-40B4-BE49-F238E27FC236}">
                    <a16:creationId xmlns:a16="http://schemas.microsoft.com/office/drawing/2014/main" id="{22A5B3B2-B1A6-1F4B-8D60-7022D6053C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6" y="2140"/>
                <a:ext cx="266" cy="1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2305" name="Oval 65">
                <a:extLst>
                  <a:ext uri="{FF2B5EF4-FFF2-40B4-BE49-F238E27FC236}">
                    <a16:creationId xmlns:a16="http://schemas.microsoft.com/office/drawing/2014/main" id="{903A36DE-E23A-EF4C-9FA4-7E27767D73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4" y="2140"/>
                <a:ext cx="403" cy="1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  <p:grpSp>
          <p:nvGrpSpPr>
            <p:cNvPr id="72746" name="Group 66">
              <a:extLst>
                <a:ext uri="{FF2B5EF4-FFF2-40B4-BE49-F238E27FC236}">
                  <a16:creationId xmlns:a16="http://schemas.microsoft.com/office/drawing/2014/main" id="{DA0D51B5-985B-6C40-B338-0D7944D6C43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31" y="1588"/>
              <a:ext cx="1589" cy="808"/>
              <a:chOff x="4131" y="1588"/>
              <a:chExt cx="1589" cy="808"/>
            </a:xfrm>
          </p:grpSpPr>
          <p:sp>
            <p:nvSpPr>
              <p:cNvPr id="522307" name="Oval 67">
                <a:extLst>
                  <a:ext uri="{FF2B5EF4-FFF2-40B4-BE49-F238E27FC236}">
                    <a16:creationId xmlns:a16="http://schemas.microsoft.com/office/drawing/2014/main" id="{88F23FC3-0D25-5D42-9CCA-2C671D9736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68" y="1659"/>
                <a:ext cx="1360" cy="617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2308" name="Oval 68">
                <a:extLst>
                  <a:ext uri="{FF2B5EF4-FFF2-40B4-BE49-F238E27FC236}">
                    <a16:creationId xmlns:a16="http://schemas.microsoft.com/office/drawing/2014/main" id="{FDB36977-A1E1-8C4E-A992-7BB82093C0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4" y="1659"/>
                <a:ext cx="311" cy="89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2309" name="Oval 69">
                <a:extLst>
                  <a:ext uri="{FF2B5EF4-FFF2-40B4-BE49-F238E27FC236}">
                    <a16:creationId xmlns:a16="http://schemas.microsoft.com/office/drawing/2014/main" id="{7CC68735-18B7-6847-986A-4A40F1BD95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34" y="1636"/>
                <a:ext cx="450" cy="160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2310" name="Oval 70">
                <a:extLst>
                  <a:ext uri="{FF2B5EF4-FFF2-40B4-BE49-F238E27FC236}">
                    <a16:creationId xmlns:a16="http://schemas.microsoft.com/office/drawing/2014/main" id="{FC722D1F-D0D8-8345-86F2-52C5ED33C3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23" y="1588"/>
                <a:ext cx="541" cy="328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2311" name="Oval 71">
                <a:extLst>
                  <a:ext uri="{FF2B5EF4-FFF2-40B4-BE49-F238E27FC236}">
                    <a16:creationId xmlns:a16="http://schemas.microsoft.com/office/drawing/2014/main" id="{146B0F20-72F9-A844-9AC2-B4A0DDB72F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31" y="1733"/>
                <a:ext cx="996" cy="183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2312" name="Oval 72">
                <a:extLst>
                  <a:ext uri="{FF2B5EF4-FFF2-40B4-BE49-F238E27FC236}">
                    <a16:creationId xmlns:a16="http://schemas.microsoft.com/office/drawing/2014/main" id="{ACBEA12C-98F9-BE4E-9117-B8B17BF1EE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33" y="2020"/>
                <a:ext cx="540" cy="37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2313" name="Oval 73">
                <a:extLst>
                  <a:ext uri="{FF2B5EF4-FFF2-40B4-BE49-F238E27FC236}">
                    <a16:creationId xmlns:a16="http://schemas.microsoft.com/office/drawing/2014/main" id="{90627AAF-A9F7-844D-AD45-A6492D4845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17" y="1756"/>
                <a:ext cx="403" cy="208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2314" name="Oval 74">
                <a:extLst>
                  <a:ext uri="{FF2B5EF4-FFF2-40B4-BE49-F238E27FC236}">
                    <a16:creationId xmlns:a16="http://schemas.microsoft.com/office/drawing/2014/main" id="{D70F89AB-7A8A-0840-87F0-2BB1CD2C97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2" y="1852"/>
                <a:ext cx="266" cy="37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2315" name="Oval 75">
                <a:extLst>
                  <a:ext uri="{FF2B5EF4-FFF2-40B4-BE49-F238E27FC236}">
                    <a16:creationId xmlns:a16="http://schemas.microsoft.com/office/drawing/2014/main" id="{A0D2D338-9B85-8E45-ADAD-D0D14AEBB4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63" y="2043"/>
                <a:ext cx="266" cy="137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2316" name="Oval 76">
                <a:extLst>
                  <a:ext uri="{FF2B5EF4-FFF2-40B4-BE49-F238E27FC236}">
                    <a16:creationId xmlns:a16="http://schemas.microsoft.com/office/drawing/2014/main" id="{22CF0B09-E382-5A46-9DCF-64083A340D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1" y="2140"/>
                <a:ext cx="266" cy="137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2317" name="Oval 77">
                <a:extLst>
                  <a:ext uri="{FF2B5EF4-FFF2-40B4-BE49-F238E27FC236}">
                    <a16:creationId xmlns:a16="http://schemas.microsoft.com/office/drawing/2014/main" id="{C1F14B82-1ECA-AF48-AA31-959DF8924C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0" y="2140"/>
                <a:ext cx="401" cy="137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</p:grpSp>
      <p:grpSp>
        <p:nvGrpSpPr>
          <p:cNvPr id="72711" name="Group 78">
            <a:extLst>
              <a:ext uri="{FF2B5EF4-FFF2-40B4-BE49-F238E27FC236}">
                <a16:creationId xmlns:a16="http://schemas.microsoft.com/office/drawing/2014/main" id="{1B62B5DB-44B7-C74A-9398-845C11CA1D2B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2895600"/>
            <a:ext cx="1524000" cy="825500"/>
            <a:chOff x="4131" y="1588"/>
            <a:chExt cx="1624" cy="808"/>
          </a:xfrm>
        </p:grpSpPr>
        <p:grpSp>
          <p:nvGrpSpPr>
            <p:cNvPr id="72721" name="Group 79">
              <a:extLst>
                <a:ext uri="{FF2B5EF4-FFF2-40B4-BE49-F238E27FC236}">
                  <a16:creationId xmlns:a16="http://schemas.microsoft.com/office/drawing/2014/main" id="{2D4C26C4-CA14-6449-A4D8-012E87C6860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66" y="1588"/>
              <a:ext cx="1589" cy="808"/>
              <a:chOff x="4166" y="1588"/>
              <a:chExt cx="1589" cy="808"/>
            </a:xfrm>
          </p:grpSpPr>
          <p:sp>
            <p:nvSpPr>
              <p:cNvPr id="522320" name="Oval 80">
                <a:extLst>
                  <a:ext uri="{FF2B5EF4-FFF2-40B4-BE49-F238E27FC236}">
                    <a16:creationId xmlns:a16="http://schemas.microsoft.com/office/drawing/2014/main" id="{3CC4621B-EBF9-0540-A924-A4CFAAEEC7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02" y="1659"/>
                <a:ext cx="1362" cy="61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2321" name="Oval 81">
                <a:extLst>
                  <a:ext uri="{FF2B5EF4-FFF2-40B4-BE49-F238E27FC236}">
                    <a16:creationId xmlns:a16="http://schemas.microsoft.com/office/drawing/2014/main" id="{482BFEC5-1E4C-A04B-BA74-4D13D0786D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49" y="1659"/>
                <a:ext cx="311" cy="89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2322" name="Oval 82">
                <a:extLst>
                  <a:ext uri="{FF2B5EF4-FFF2-40B4-BE49-F238E27FC236}">
                    <a16:creationId xmlns:a16="http://schemas.microsoft.com/office/drawing/2014/main" id="{29BB80DD-E9D7-E743-97DD-1113E9DF4F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70" y="1636"/>
                <a:ext cx="448" cy="16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2323" name="Oval 83">
                <a:extLst>
                  <a:ext uri="{FF2B5EF4-FFF2-40B4-BE49-F238E27FC236}">
                    <a16:creationId xmlns:a16="http://schemas.microsoft.com/office/drawing/2014/main" id="{212BCEAE-87C4-034B-AFF5-158E2ECA4E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59" y="1588"/>
                <a:ext cx="541" cy="328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2324" name="Oval 84">
                <a:extLst>
                  <a:ext uri="{FF2B5EF4-FFF2-40B4-BE49-F238E27FC236}">
                    <a16:creationId xmlns:a16="http://schemas.microsoft.com/office/drawing/2014/main" id="{7E348CE2-5BE5-4742-8A96-6957A86494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7" y="1733"/>
                <a:ext cx="996" cy="183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2325" name="Oval 85">
                <a:extLst>
                  <a:ext uri="{FF2B5EF4-FFF2-40B4-BE49-F238E27FC236}">
                    <a16:creationId xmlns:a16="http://schemas.microsoft.com/office/drawing/2014/main" id="{A0E58EAA-0D3E-C34B-9AE3-FC73318F4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69" y="2020"/>
                <a:ext cx="538" cy="37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2326" name="Oval 86">
                <a:extLst>
                  <a:ext uri="{FF2B5EF4-FFF2-40B4-BE49-F238E27FC236}">
                    <a16:creationId xmlns:a16="http://schemas.microsoft.com/office/drawing/2014/main" id="{64895035-C581-764B-A9BD-6AD6243E55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52" y="1756"/>
                <a:ext cx="403" cy="208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2327" name="Oval 87">
                <a:extLst>
                  <a:ext uri="{FF2B5EF4-FFF2-40B4-BE49-F238E27FC236}">
                    <a16:creationId xmlns:a16="http://schemas.microsoft.com/office/drawing/2014/main" id="{61DC12EC-2D30-2B44-A9E9-D2FA537E24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8" y="1852"/>
                <a:ext cx="266" cy="37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2328" name="Oval 88">
                <a:extLst>
                  <a:ext uri="{FF2B5EF4-FFF2-40B4-BE49-F238E27FC236}">
                    <a16:creationId xmlns:a16="http://schemas.microsoft.com/office/drawing/2014/main" id="{CF7C15B7-F8B2-6D43-8B49-0A4132CE91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98" y="2043"/>
                <a:ext cx="266" cy="1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2329" name="Oval 89">
                <a:extLst>
                  <a:ext uri="{FF2B5EF4-FFF2-40B4-BE49-F238E27FC236}">
                    <a16:creationId xmlns:a16="http://schemas.microsoft.com/office/drawing/2014/main" id="{1CA12438-76CE-F24D-91E9-7702CF41A4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6" y="2140"/>
                <a:ext cx="266" cy="1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2330" name="Oval 90">
                <a:extLst>
                  <a:ext uri="{FF2B5EF4-FFF2-40B4-BE49-F238E27FC236}">
                    <a16:creationId xmlns:a16="http://schemas.microsoft.com/office/drawing/2014/main" id="{EA52FE0D-C3C5-B443-954E-CB2471C518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4" y="2140"/>
                <a:ext cx="403" cy="1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  <p:grpSp>
          <p:nvGrpSpPr>
            <p:cNvPr id="72722" name="Group 91">
              <a:extLst>
                <a:ext uri="{FF2B5EF4-FFF2-40B4-BE49-F238E27FC236}">
                  <a16:creationId xmlns:a16="http://schemas.microsoft.com/office/drawing/2014/main" id="{9F33CD78-4676-C447-92A8-9D894F648B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31" y="1588"/>
              <a:ext cx="1589" cy="808"/>
              <a:chOff x="4131" y="1588"/>
              <a:chExt cx="1589" cy="808"/>
            </a:xfrm>
          </p:grpSpPr>
          <p:sp>
            <p:nvSpPr>
              <p:cNvPr id="522332" name="Oval 92">
                <a:extLst>
                  <a:ext uri="{FF2B5EF4-FFF2-40B4-BE49-F238E27FC236}">
                    <a16:creationId xmlns:a16="http://schemas.microsoft.com/office/drawing/2014/main" id="{FF052F49-44B0-F743-BB64-3F52B6806E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68" y="1659"/>
                <a:ext cx="1360" cy="617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2333" name="Oval 93">
                <a:extLst>
                  <a:ext uri="{FF2B5EF4-FFF2-40B4-BE49-F238E27FC236}">
                    <a16:creationId xmlns:a16="http://schemas.microsoft.com/office/drawing/2014/main" id="{9968E8F3-D679-0946-AD41-227F9F4423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4" y="1659"/>
                <a:ext cx="311" cy="89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2334" name="Oval 94">
                <a:extLst>
                  <a:ext uri="{FF2B5EF4-FFF2-40B4-BE49-F238E27FC236}">
                    <a16:creationId xmlns:a16="http://schemas.microsoft.com/office/drawing/2014/main" id="{10032FA9-3632-304E-A343-B55364A541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34" y="1636"/>
                <a:ext cx="450" cy="160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2335" name="Oval 95">
                <a:extLst>
                  <a:ext uri="{FF2B5EF4-FFF2-40B4-BE49-F238E27FC236}">
                    <a16:creationId xmlns:a16="http://schemas.microsoft.com/office/drawing/2014/main" id="{158A619F-7395-D24E-9137-04086EFB2A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23" y="1588"/>
                <a:ext cx="541" cy="328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2336" name="Oval 96">
                <a:extLst>
                  <a:ext uri="{FF2B5EF4-FFF2-40B4-BE49-F238E27FC236}">
                    <a16:creationId xmlns:a16="http://schemas.microsoft.com/office/drawing/2014/main" id="{D6BB888A-A084-F54C-9852-08977074D4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31" y="1733"/>
                <a:ext cx="996" cy="183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2337" name="Oval 97">
                <a:extLst>
                  <a:ext uri="{FF2B5EF4-FFF2-40B4-BE49-F238E27FC236}">
                    <a16:creationId xmlns:a16="http://schemas.microsoft.com/office/drawing/2014/main" id="{9F853C6B-49A7-4440-A137-B7D5F92067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33" y="2020"/>
                <a:ext cx="540" cy="37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2338" name="Oval 98">
                <a:extLst>
                  <a:ext uri="{FF2B5EF4-FFF2-40B4-BE49-F238E27FC236}">
                    <a16:creationId xmlns:a16="http://schemas.microsoft.com/office/drawing/2014/main" id="{777C8637-7854-404B-BCF1-84019F3B01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17" y="1756"/>
                <a:ext cx="403" cy="208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2339" name="Oval 99">
                <a:extLst>
                  <a:ext uri="{FF2B5EF4-FFF2-40B4-BE49-F238E27FC236}">
                    <a16:creationId xmlns:a16="http://schemas.microsoft.com/office/drawing/2014/main" id="{C992B806-B1E2-B84F-A3A0-C3E6E74750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2" y="1852"/>
                <a:ext cx="266" cy="37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2340" name="Oval 100">
                <a:extLst>
                  <a:ext uri="{FF2B5EF4-FFF2-40B4-BE49-F238E27FC236}">
                    <a16:creationId xmlns:a16="http://schemas.microsoft.com/office/drawing/2014/main" id="{DAF6903B-A11B-274E-9109-F924C5F3FD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63" y="2043"/>
                <a:ext cx="266" cy="137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2341" name="Oval 101">
                <a:extLst>
                  <a:ext uri="{FF2B5EF4-FFF2-40B4-BE49-F238E27FC236}">
                    <a16:creationId xmlns:a16="http://schemas.microsoft.com/office/drawing/2014/main" id="{AA4AB653-ED24-DC4C-AB00-EFF66E088E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1" y="2140"/>
                <a:ext cx="266" cy="137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2342" name="Oval 102">
                <a:extLst>
                  <a:ext uri="{FF2B5EF4-FFF2-40B4-BE49-F238E27FC236}">
                    <a16:creationId xmlns:a16="http://schemas.microsoft.com/office/drawing/2014/main" id="{F02878BD-5497-0241-AFA4-1E93F9C2D6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0" y="2140"/>
                <a:ext cx="401" cy="137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</p:grpSp>
      <p:sp>
        <p:nvSpPr>
          <p:cNvPr id="522344" name="Text Box 104">
            <a:extLst>
              <a:ext uri="{FF2B5EF4-FFF2-40B4-BE49-F238E27FC236}">
                <a16:creationId xmlns:a16="http://schemas.microsoft.com/office/drawing/2014/main" id="{14E952A7-C805-C84D-BDCD-114E5824D8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3048000"/>
            <a:ext cx="946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AS 4</a:t>
            </a:r>
          </a:p>
        </p:txBody>
      </p:sp>
      <p:sp>
        <p:nvSpPr>
          <p:cNvPr id="522345" name="Text Box 105">
            <a:extLst>
              <a:ext uri="{FF2B5EF4-FFF2-40B4-BE49-F238E27FC236}">
                <a16:creationId xmlns:a16="http://schemas.microsoft.com/office/drawing/2014/main" id="{0BA6B0BA-7D15-BA41-B584-11FDAB2CD9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3048000"/>
            <a:ext cx="946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AS 3</a:t>
            </a:r>
          </a:p>
        </p:txBody>
      </p:sp>
      <p:sp>
        <p:nvSpPr>
          <p:cNvPr id="522346" name="Text Box 106">
            <a:extLst>
              <a:ext uri="{FF2B5EF4-FFF2-40B4-BE49-F238E27FC236}">
                <a16:creationId xmlns:a16="http://schemas.microsoft.com/office/drawing/2014/main" id="{6BF0D938-C378-2D4A-89EE-49B34AA0E9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3124200"/>
            <a:ext cx="946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AS 2</a:t>
            </a:r>
          </a:p>
        </p:txBody>
      </p:sp>
      <p:sp>
        <p:nvSpPr>
          <p:cNvPr id="522347" name="Text Box 107">
            <a:extLst>
              <a:ext uri="{FF2B5EF4-FFF2-40B4-BE49-F238E27FC236}">
                <a16:creationId xmlns:a16="http://schemas.microsoft.com/office/drawing/2014/main" id="{FB44F089-51E5-B148-B6D2-CD0A9DF2B8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048000"/>
            <a:ext cx="946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AS 1</a:t>
            </a:r>
          </a:p>
        </p:txBody>
      </p:sp>
      <p:sp>
        <p:nvSpPr>
          <p:cNvPr id="522348" name="Text Box 108">
            <a:extLst>
              <a:ext uri="{FF2B5EF4-FFF2-40B4-BE49-F238E27FC236}">
                <a16:creationId xmlns:a16="http://schemas.microsoft.com/office/drawing/2014/main" id="{7134E44F-29F0-F04E-8FDA-DA3895AAB6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530600"/>
            <a:ext cx="1600200" cy="3048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135.207.0.0/16</a:t>
            </a:r>
          </a:p>
        </p:txBody>
      </p:sp>
      <p:sp>
        <p:nvSpPr>
          <p:cNvPr id="522349" name="Text Box 109">
            <a:extLst>
              <a:ext uri="{FF2B5EF4-FFF2-40B4-BE49-F238E27FC236}">
                <a16:creationId xmlns:a16="http://schemas.microsoft.com/office/drawing/2014/main" id="{00C02C8E-C1C6-DE4C-A038-8E3666C02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2438400"/>
            <a:ext cx="1703388" cy="5175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135.207.0.0/16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ASPATH = 3 2 1</a:t>
            </a:r>
          </a:p>
        </p:txBody>
      </p:sp>
      <p:sp>
        <p:nvSpPr>
          <p:cNvPr id="522350" name="AutoShape 110">
            <a:extLst>
              <a:ext uri="{FF2B5EF4-FFF2-40B4-BE49-F238E27FC236}">
                <a16:creationId xmlns:a16="http://schemas.microsoft.com/office/drawing/2014/main" id="{40BCF9B4-A984-4746-B52E-1C6ED4E38A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2514600"/>
            <a:ext cx="1143000" cy="304800"/>
          </a:xfrm>
          <a:prstGeom prst="rightArrow">
            <a:avLst>
              <a:gd name="adj1" fmla="val 50000"/>
              <a:gd name="adj2" fmla="val 93750"/>
            </a:avLst>
          </a:prstGeom>
          <a:noFill/>
          <a:ln w="76200">
            <a:solidFill>
              <a:srgbClr val="FF66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522351" name="Line 111">
            <a:extLst>
              <a:ext uri="{FF2B5EF4-FFF2-40B4-BE49-F238E27FC236}">
                <a16:creationId xmlns:a16="http://schemas.microsoft.com/office/drawing/2014/main" id="{D1AE0778-C98A-6345-8A89-E6FE9F60B7C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371600" y="4191000"/>
            <a:ext cx="6629400" cy="0"/>
          </a:xfrm>
          <a:prstGeom prst="line">
            <a:avLst/>
          </a:prstGeom>
          <a:noFill/>
          <a:ln w="76200">
            <a:solidFill>
              <a:srgbClr val="33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522352" name="Text Box 112">
            <a:extLst>
              <a:ext uri="{FF2B5EF4-FFF2-40B4-BE49-F238E27FC236}">
                <a16:creationId xmlns:a16="http://schemas.microsoft.com/office/drawing/2014/main" id="{7B79C3EB-143C-8F49-ADEE-D0EA44BD2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4419600"/>
            <a:ext cx="1747838" cy="835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IP Packet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Dest =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135.207.44.66</a:t>
            </a:r>
          </a:p>
        </p:txBody>
      </p:sp>
    </p:spTree>
    <p:extLst>
      <p:ext uri="{BB962C8B-B14F-4D97-AF65-F5344CB8AC3E}">
        <p14:creationId xmlns:p14="http://schemas.microsoft.com/office/powerpoint/2010/main" val="2351454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230CB628-B7CB-2C48-AE95-B6592A2FD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20077B9-0CFE-4341-B9B4-D7FE69E0D5F3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9612FE41-C2B5-0D43-AB17-EDDE5EF438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7188" y="265113"/>
            <a:ext cx="8558212" cy="635000"/>
          </a:xfrm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altLang="zh-CN">
                <a:ea typeface="宋体" charset="0"/>
                <a:cs typeface="宋体" charset="0"/>
              </a:rPr>
              <a:t>Nontransit vs. Transit ASes</a:t>
            </a:r>
          </a:p>
        </p:txBody>
      </p:sp>
      <p:sp>
        <p:nvSpPr>
          <p:cNvPr id="17412" name="Line 4">
            <a:extLst>
              <a:ext uri="{FF2B5EF4-FFF2-40B4-BE49-F238E27FC236}">
                <a16:creationId xmlns:a16="http://schemas.microsoft.com/office/drawing/2014/main" id="{3164FB02-502B-4642-8722-6662A5D2A8B8}"/>
              </a:ext>
            </a:extLst>
          </p:cNvPr>
          <p:cNvSpPr>
            <a:spLocks noChangeShapeType="1"/>
          </p:cNvSpPr>
          <p:nvPr/>
        </p:nvSpPr>
        <p:spPr bwMode="auto">
          <a:xfrm>
            <a:off x="2590800" y="2895600"/>
            <a:ext cx="1447800" cy="1600200"/>
          </a:xfrm>
          <a:prstGeom prst="line">
            <a:avLst/>
          </a:prstGeom>
          <a:noFill/>
          <a:ln w="57150" cmpd="thickThin">
            <a:solidFill>
              <a:srgbClr val="FF0033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17414" name="Line 6">
            <a:extLst>
              <a:ext uri="{FF2B5EF4-FFF2-40B4-BE49-F238E27FC236}">
                <a16:creationId xmlns:a16="http://schemas.microsoft.com/office/drawing/2014/main" id="{5012BC6D-7BD2-EA46-A481-D1195057253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00600" y="2819400"/>
            <a:ext cx="762000" cy="1411288"/>
          </a:xfrm>
          <a:prstGeom prst="line">
            <a:avLst/>
          </a:prstGeom>
          <a:noFill/>
          <a:ln w="57150" cmpd="thinThick">
            <a:solidFill>
              <a:srgbClr val="FF0033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pic>
        <p:nvPicPr>
          <p:cNvPr id="17415" name="Picture 7">
            <a:extLst>
              <a:ext uri="{FF2B5EF4-FFF2-40B4-BE49-F238E27FC236}">
                <a16:creationId xmlns:a16="http://schemas.microsoft.com/office/drawing/2014/main" id="{E3CA594F-08B3-F446-8CAD-69C0F9332218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057400"/>
            <a:ext cx="2057400" cy="106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7418" name="Picture 10">
            <a:extLst>
              <a:ext uri="{FF2B5EF4-FFF2-40B4-BE49-F238E27FC236}">
                <a16:creationId xmlns:a16="http://schemas.microsoft.com/office/drawing/2014/main" id="{B5D0CF08-F83B-0840-8D36-B19615DC6257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038600"/>
            <a:ext cx="1920875" cy="1062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7420" name="Picture 12">
            <a:extLst>
              <a:ext uri="{FF2B5EF4-FFF2-40B4-BE49-F238E27FC236}">
                <a16:creationId xmlns:a16="http://schemas.microsoft.com/office/drawing/2014/main" id="{12C0916C-92A2-FF4B-A16A-F706E3A44BF2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447800"/>
            <a:ext cx="2435225" cy="164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7423" name="Line 15">
            <a:extLst>
              <a:ext uri="{FF2B5EF4-FFF2-40B4-BE49-F238E27FC236}">
                <a16:creationId xmlns:a16="http://schemas.microsoft.com/office/drawing/2014/main" id="{9F457F1A-71ED-4242-BD64-A276AC6D52B3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5000" y="1905000"/>
            <a:ext cx="2057400" cy="228600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17424" name="Line 16">
            <a:extLst>
              <a:ext uri="{FF2B5EF4-FFF2-40B4-BE49-F238E27FC236}">
                <a16:creationId xmlns:a16="http://schemas.microsoft.com/office/drawing/2014/main" id="{2EB6A620-92F0-D14F-8A63-4A8E73C18F4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29200" y="1143000"/>
            <a:ext cx="1676400" cy="3101975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17432" name="Rectangle 24">
            <a:extLst>
              <a:ext uri="{FF2B5EF4-FFF2-40B4-BE49-F238E27FC236}">
                <a16:creationId xmlns:a16="http://schemas.microsoft.com/office/drawing/2014/main" id="{BCF3A08A-8CDE-0C45-9A79-EC411F17FE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438400"/>
            <a:ext cx="831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ISP 1</a:t>
            </a:r>
          </a:p>
        </p:txBody>
      </p:sp>
      <p:sp>
        <p:nvSpPr>
          <p:cNvPr id="17435" name="Rectangle 27">
            <a:extLst>
              <a:ext uri="{FF2B5EF4-FFF2-40B4-BE49-F238E27FC236}">
                <a16:creationId xmlns:a16="http://schemas.microsoft.com/office/drawing/2014/main" id="{29AA03BA-DD1A-334D-9969-D03B55D406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2133600"/>
            <a:ext cx="831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ISP 2</a:t>
            </a:r>
          </a:p>
        </p:txBody>
      </p:sp>
      <p:sp>
        <p:nvSpPr>
          <p:cNvPr id="17436" name="Text Box 28">
            <a:extLst>
              <a:ext uri="{FF2B5EF4-FFF2-40B4-BE49-F238E27FC236}">
                <a16:creationId xmlns:a16="http://schemas.microsoft.com/office/drawing/2014/main" id="{48ED1D7D-A48D-5140-AE4C-FC2DF669AC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4419600"/>
            <a:ext cx="280035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宋体" panose="02010600030101010101" pitchFamily="2" charset="-122"/>
                <a:cs typeface="+mn-cs"/>
              </a:rPr>
              <a:t>Nontransit AS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宋体" panose="02010600030101010101" pitchFamily="2" charset="-122"/>
                <a:cs typeface="+mn-cs"/>
              </a:rPr>
              <a:t>might be a corporate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宋体" panose="02010600030101010101" pitchFamily="2" charset="-122"/>
                <a:cs typeface="+mn-cs"/>
              </a:rPr>
              <a:t>or campus network.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宋体" panose="02010600030101010101" pitchFamily="2" charset="-122"/>
                <a:cs typeface="+mn-cs"/>
              </a:rPr>
              <a:t>Could be a “content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宋体" panose="02010600030101010101" pitchFamily="2" charset="-122"/>
                <a:cs typeface="+mn-cs"/>
              </a:rPr>
              <a:t>provider”</a:t>
            </a:r>
          </a:p>
        </p:txBody>
      </p:sp>
      <p:sp>
        <p:nvSpPr>
          <p:cNvPr id="17441" name="Text Box 33">
            <a:extLst>
              <a:ext uri="{FF2B5EF4-FFF2-40B4-BE49-F238E27FC236}">
                <a16:creationId xmlns:a16="http://schemas.microsoft.com/office/drawing/2014/main" id="{B98B771F-1365-E74D-9E7B-0A6A70297B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4351338"/>
            <a:ext cx="1217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NET A</a:t>
            </a:r>
          </a:p>
        </p:txBody>
      </p:sp>
      <p:sp>
        <p:nvSpPr>
          <p:cNvPr id="17442" name="Text Box 34">
            <a:extLst>
              <a:ext uri="{FF2B5EF4-FFF2-40B4-BE49-F238E27FC236}">
                <a16:creationId xmlns:a16="http://schemas.microsoft.com/office/drawing/2014/main" id="{E807AC08-48F8-5342-A2AA-EECC8D3715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495800"/>
            <a:ext cx="390842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Traffic NEVER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flows from ISP 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through NET A to ISP 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(At least not intentionally!)</a:t>
            </a:r>
          </a:p>
        </p:txBody>
      </p:sp>
      <p:grpSp>
        <p:nvGrpSpPr>
          <p:cNvPr id="19471" name="Group 36">
            <a:extLst>
              <a:ext uri="{FF2B5EF4-FFF2-40B4-BE49-F238E27FC236}">
                <a16:creationId xmlns:a16="http://schemas.microsoft.com/office/drawing/2014/main" id="{E2AF3D3F-EB96-7741-8802-4F0CA758480E}"/>
              </a:ext>
            </a:extLst>
          </p:cNvPr>
          <p:cNvGrpSpPr>
            <a:grpSpLocks/>
          </p:cNvGrpSpPr>
          <p:nvPr/>
        </p:nvGrpSpPr>
        <p:grpSpPr bwMode="auto">
          <a:xfrm>
            <a:off x="2895600" y="5943600"/>
            <a:ext cx="3200400" cy="762000"/>
            <a:chOff x="3264" y="3456"/>
            <a:chExt cx="2016" cy="480"/>
          </a:xfrm>
        </p:grpSpPr>
        <p:sp>
          <p:nvSpPr>
            <p:cNvPr id="17427" name="Line 19">
              <a:extLst>
                <a:ext uri="{FF2B5EF4-FFF2-40B4-BE49-F238E27FC236}">
                  <a16:creationId xmlns:a16="http://schemas.microsoft.com/office/drawing/2014/main" id="{311FE14A-B7D0-3C43-84F0-C9DE6A60742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504" y="3696"/>
              <a:ext cx="880" cy="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17428" name="Rectangle 20">
              <a:extLst>
                <a:ext uri="{FF2B5EF4-FFF2-40B4-BE49-F238E27FC236}">
                  <a16:creationId xmlns:a16="http://schemas.microsoft.com/office/drawing/2014/main" id="{D8241337-5201-1849-8A47-C0892F5ABA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4" y="3566"/>
              <a:ext cx="8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宋体" charset="0"/>
                  <a:cs typeface="宋体" charset="0"/>
                </a:rPr>
                <a:t>IP traffic</a:t>
              </a:r>
            </a:p>
          </p:txBody>
        </p:sp>
        <p:sp>
          <p:nvSpPr>
            <p:cNvPr id="17443" name="Rectangle 35">
              <a:extLst>
                <a:ext uri="{FF2B5EF4-FFF2-40B4-BE49-F238E27FC236}">
                  <a16:creationId xmlns:a16="http://schemas.microsoft.com/office/drawing/2014/main" id="{62814BA8-DCE2-B047-BE49-95F9403D9B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3456"/>
              <a:ext cx="2016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17445" name="Text Box 37">
            <a:extLst>
              <a:ext uri="{FF2B5EF4-FFF2-40B4-BE49-F238E27FC236}">
                <a16:creationId xmlns:a16="http://schemas.microsoft.com/office/drawing/2014/main" id="{14C345CD-AE8A-4B4B-8CB6-1CA82C8DC9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9750" y="1981200"/>
            <a:ext cx="22542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Internet Service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providers (often)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have transit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networks</a:t>
            </a:r>
          </a:p>
        </p:txBody>
      </p:sp>
    </p:spTree>
    <p:extLst>
      <p:ext uri="{BB962C8B-B14F-4D97-AF65-F5344CB8AC3E}">
        <p14:creationId xmlns:p14="http://schemas.microsoft.com/office/powerpoint/2010/main" val="17965268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lide Number Placeholder 4">
            <a:extLst>
              <a:ext uri="{FF2B5EF4-FFF2-40B4-BE49-F238E27FC236}">
                <a16:creationId xmlns:a16="http://schemas.microsoft.com/office/drawing/2014/main" id="{CB1A7580-C22D-F843-A747-52266D097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D382B4-3570-DC4C-AF87-567769B596A9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23404" name="Line 1164">
            <a:extLst>
              <a:ext uri="{FF2B5EF4-FFF2-40B4-BE49-F238E27FC236}">
                <a16:creationId xmlns:a16="http://schemas.microsoft.com/office/drawing/2014/main" id="{E0A3D27D-1D85-F646-8197-8FB10DC7D7D5}"/>
              </a:ext>
            </a:extLst>
          </p:cNvPr>
          <p:cNvSpPr>
            <a:spLocks noChangeShapeType="1"/>
          </p:cNvSpPr>
          <p:nvPr/>
        </p:nvSpPr>
        <p:spPr bwMode="auto">
          <a:xfrm>
            <a:off x="1219200" y="3429000"/>
            <a:ext cx="990600" cy="1981200"/>
          </a:xfrm>
          <a:prstGeom prst="line">
            <a:avLst/>
          </a:prstGeom>
          <a:noFill/>
          <a:ln w="57150" cmpd="thinThick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523405" name="Line 1165">
            <a:extLst>
              <a:ext uri="{FF2B5EF4-FFF2-40B4-BE49-F238E27FC236}">
                <a16:creationId xmlns:a16="http://schemas.microsoft.com/office/drawing/2014/main" id="{743B4BA1-12BC-B540-BDDB-E907B76B511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14600" y="3429000"/>
            <a:ext cx="990600" cy="2057400"/>
          </a:xfrm>
          <a:prstGeom prst="line">
            <a:avLst/>
          </a:prstGeom>
          <a:noFill/>
          <a:ln w="57150" cmpd="thinThick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523266" name="Line 1026">
            <a:extLst>
              <a:ext uri="{FF2B5EF4-FFF2-40B4-BE49-F238E27FC236}">
                <a16:creationId xmlns:a16="http://schemas.microsoft.com/office/drawing/2014/main" id="{D46F9814-2F76-EC4F-A5C6-065922E00525}"/>
              </a:ext>
            </a:extLst>
          </p:cNvPr>
          <p:cNvSpPr>
            <a:spLocks noChangeShapeType="1"/>
          </p:cNvSpPr>
          <p:nvPr/>
        </p:nvSpPr>
        <p:spPr bwMode="auto">
          <a:xfrm>
            <a:off x="914400" y="3352800"/>
            <a:ext cx="7543800" cy="0"/>
          </a:xfrm>
          <a:prstGeom prst="line">
            <a:avLst/>
          </a:prstGeom>
          <a:noFill/>
          <a:ln w="57150" cmpd="thinThick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523267" name="Rectangle 1027">
            <a:extLst>
              <a:ext uri="{FF2B5EF4-FFF2-40B4-BE49-F238E27FC236}">
                <a16:creationId xmlns:a16="http://schemas.microsoft.com/office/drawing/2014/main" id="{EB590443-0513-BE49-96AF-62934D9F07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305800" cy="914400"/>
          </a:xfrm>
        </p:spPr>
        <p:txBody>
          <a:bodyPr/>
          <a:lstStyle/>
          <a:p>
            <a:pPr eaLnBrk="1" hangingPunct="1"/>
            <a:r>
              <a:rPr lang="zh-CN" altLang="en-US">
                <a:ea typeface="宋体" panose="02010600030101010101" pitchFamily="2" charset="-122"/>
              </a:rPr>
              <a:t>… </a:t>
            </a:r>
            <a:r>
              <a:rPr lang="en-US" altLang="zh-CN">
                <a:ea typeface="宋体" panose="02010600030101010101" pitchFamily="2" charset="-122"/>
              </a:rPr>
              <a:t>But It Might Not</a:t>
            </a:r>
          </a:p>
        </p:txBody>
      </p:sp>
      <p:grpSp>
        <p:nvGrpSpPr>
          <p:cNvPr id="73734" name="Group 1028">
            <a:extLst>
              <a:ext uri="{FF2B5EF4-FFF2-40B4-BE49-F238E27FC236}">
                <a16:creationId xmlns:a16="http://schemas.microsoft.com/office/drawing/2014/main" id="{5638B52C-D7A3-BB4F-B080-F00E9EF18C22}"/>
              </a:ext>
            </a:extLst>
          </p:cNvPr>
          <p:cNvGrpSpPr>
            <a:grpSpLocks/>
          </p:cNvGrpSpPr>
          <p:nvPr/>
        </p:nvGrpSpPr>
        <p:grpSpPr bwMode="auto">
          <a:xfrm>
            <a:off x="7239000" y="2895600"/>
            <a:ext cx="1524000" cy="825500"/>
            <a:chOff x="4131" y="1588"/>
            <a:chExt cx="1624" cy="808"/>
          </a:xfrm>
        </p:grpSpPr>
        <p:grpSp>
          <p:nvGrpSpPr>
            <p:cNvPr id="73852" name="Group 1029">
              <a:extLst>
                <a:ext uri="{FF2B5EF4-FFF2-40B4-BE49-F238E27FC236}">
                  <a16:creationId xmlns:a16="http://schemas.microsoft.com/office/drawing/2014/main" id="{53746C64-8504-6346-9FA6-599E682AB01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66" y="1588"/>
              <a:ext cx="1589" cy="808"/>
              <a:chOff x="4166" y="1588"/>
              <a:chExt cx="1589" cy="808"/>
            </a:xfrm>
          </p:grpSpPr>
          <p:sp>
            <p:nvSpPr>
              <p:cNvPr id="523270" name="Oval 1030">
                <a:extLst>
                  <a:ext uri="{FF2B5EF4-FFF2-40B4-BE49-F238E27FC236}">
                    <a16:creationId xmlns:a16="http://schemas.microsoft.com/office/drawing/2014/main" id="{51AAF62D-E24D-394F-96E9-74374C19CC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02" y="1659"/>
                <a:ext cx="1362" cy="61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3271" name="Oval 1031">
                <a:extLst>
                  <a:ext uri="{FF2B5EF4-FFF2-40B4-BE49-F238E27FC236}">
                    <a16:creationId xmlns:a16="http://schemas.microsoft.com/office/drawing/2014/main" id="{083CC6B9-33F8-1143-A98C-8D62D8E602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49" y="1659"/>
                <a:ext cx="311" cy="89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3272" name="Oval 1032">
                <a:extLst>
                  <a:ext uri="{FF2B5EF4-FFF2-40B4-BE49-F238E27FC236}">
                    <a16:creationId xmlns:a16="http://schemas.microsoft.com/office/drawing/2014/main" id="{2E14B3BD-9AE2-A347-B06B-A239EAFE43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70" y="1636"/>
                <a:ext cx="448" cy="16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3273" name="Oval 1033">
                <a:extLst>
                  <a:ext uri="{FF2B5EF4-FFF2-40B4-BE49-F238E27FC236}">
                    <a16:creationId xmlns:a16="http://schemas.microsoft.com/office/drawing/2014/main" id="{22528047-0932-F64D-86CD-B02A717BE1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59" y="1588"/>
                <a:ext cx="541" cy="328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3274" name="Oval 1034">
                <a:extLst>
                  <a:ext uri="{FF2B5EF4-FFF2-40B4-BE49-F238E27FC236}">
                    <a16:creationId xmlns:a16="http://schemas.microsoft.com/office/drawing/2014/main" id="{F777DA80-CD41-EC49-A06F-76F4C6215D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7" y="1733"/>
                <a:ext cx="996" cy="183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3275" name="Oval 1035">
                <a:extLst>
                  <a:ext uri="{FF2B5EF4-FFF2-40B4-BE49-F238E27FC236}">
                    <a16:creationId xmlns:a16="http://schemas.microsoft.com/office/drawing/2014/main" id="{4872B176-1C12-8F4F-B050-739B72B795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69" y="2020"/>
                <a:ext cx="538" cy="37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3276" name="Oval 1036">
                <a:extLst>
                  <a:ext uri="{FF2B5EF4-FFF2-40B4-BE49-F238E27FC236}">
                    <a16:creationId xmlns:a16="http://schemas.microsoft.com/office/drawing/2014/main" id="{C547AB34-2676-0D4B-87CB-D5F17753D8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52" y="1756"/>
                <a:ext cx="403" cy="208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3277" name="Oval 1037">
                <a:extLst>
                  <a:ext uri="{FF2B5EF4-FFF2-40B4-BE49-F238E27FC236}">
                    <a16:creationId xmlns:a16="http://schemas.microsoft.com/office/drawing/2014/main" id="{45D97A4D-4604-1144-BD57-7E56DE01A1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8" y="1852"/>
                <a:ext cx="266" cy="37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3278" name="Oval 1038">
                <a:extLst>
                  <a:ext uri="{FF2B5EF4-FFF2-40B4-BE49-F238E27FC236}">
                    <a16:creationId xmlns:a16="http://schemas.microsoft.com/office/drawing/2014/main" id="{677B5D8C-9546-6F4E-8BF1-5EDECFC26D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98" y="2043"/>
                <a:ext cx="266" cy="1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3279" name="Oval 1039">
                <a:extLst>
                  <a:ext uri="{FF2B5EF4-FFF2-40B4-BE49-F238E27FC236}">
                    <a16:creationId xmlns:a16="http://schemas.microsoft.com/office/drawing/2014/main" id="{6A47EE3A-75F9-BD4B-B486-2F4851B612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6" y="2140"/>
                <a:ext cx="266" cy="1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3280" name="Oval 1040">
                <a:extLst>
                  <a:ext uri="{FF2B5EF4-FFF2-40B4-BE49-F238E27FC236}">
                    <a16:creationId xmlns:a16="http://schemas.microsoft.com/office/drawing/2014/main" id="{E9FD09F4-5983-D646-BA23-EAA2FFE736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4" y="2140"/>
                <a:ext cx="403" cy="1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  <p:grpSp>
          <p:nvGrpSpPr>
            <p:cNvPr id="73853" name="Group 1041">
              <a:extLst>
                <a:ext uri="{FF2B5EF4-FFF2-40B4-BE49-F238E27FC236}">
                  <a16:creationId xmlns:a16="http://schemas.microsoft.com/office/drawing/2014/main" id="{192F9ABA-DB3E-0A4A-8FDD-C1710C8933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31" y="1588"/>
              <a:ext cx="1589" cy="808"/>
              <a:chOff x="4131" y="1588"/>
              <a:chExt cx="1589" cy="808"/>
            </a:xfrm>
          </p:grpSpPr>
          <p:sp>
            <p:nvSpPr>
              <p:cNvPr id="523282" name="Oval 1042">
                <a:extLst>
                  <a:ext uri="{FF2B5EF4-FFF2-40B4-BE49-F238E27FC236}">
                    <a16:creationId xmlns:a16="http://schemas.microsoft.com/office/drawing/2014/main" id="{A244CAAF-C2C7-9B48-A25C-A5A61A8002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68" y="1659"/>
                <a:ext cx="1360" cy="617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3283" name="Oval 1043">
                <a:extLst>
                  <a:ext uri="{FF2B5EF4-FFF2-40B4-BE49-F238E27FC236}">
                    <a16:creationId xmlns:a16="http://schemas.microsoft.com/office/drawing/2014/main" id="{3C7B4CC6-4AE3-F24F-A588-D92CFD5FFC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4" y="1659"/>
                <a:ext cx="311" cy="89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3284" name="Oval 1044">
                <a:extLst>
                  <a:ext uri="{FF2B5EF4-FFF2-40B4-BE49-F238E27FC236}">
                    <a16:creationId xmlns:a16="http://schemas.microsoft.com/office/drawing/2014/main" id="{7C64F782-B5CE-EE40-9A16-824953B596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34" y="1636"/>
                <a:ext cx="450" cy="160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3285" name="Oval 1045">
                <a:extLst>
                  <a:ext uri="{FF2B5EF4-FFF2-40B4-BE49-F238E27FC236}">
                    <a16:creationId xmlns:a16="http://schemas.microsoft.com/office/drawing/2014/main" id="{3CD4AB13-4517-1B48-A05D-1A0A0DB99C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23" y="1588"/>
                <a:ext cx="541" cy="328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3286" name="Oval 1046">
                <a:extLst>
                  <a:ext uri="{FF2B5EF4-FFF2-40B4-BE49-F238E27FC236}">
                    <a16:creationId xmlns:a16="http://schemas.microsoft.com/office/drawing/2014/main" id="{B0B62C9D-8CDE-1642-B217-07FABD115C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31" y="1733"/>
                <a:ext cx="996" cy="183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3287" name="Oval 1047">
                <a:extLst>
                  <a:ext uri="{FF2B5EF4-FFF2-40B4-BE49-F238E27FC236}">
                    <a16:creationId xmlns:a16="http://schemas.microsoft.com/office/drawing/2014/main" id="{3D6D9380-E86E-2D48-BAE7-70B0B39B55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33" y="2020"/>
                <a:ext cx="540" cy="37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3288" name="Oval 1048">
                <a:extLst>
                  <a:ext uri="{FF2B5EF4-FFF2-40B4-BE49-F238E27FC236}">
                    <a16:creationId xmlns:a16="http://schemas.microsoft.com/office/drawing/2014/main" id="{60096FA9-16D3-9940-A391-12AD87A15F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17" y="1756"/>
                <a:ext cx="403" cy="208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3289" name="Oval 1049">
                <a:extLst>
                  <a:ext uri="{FF2B5EF4-FFF2-40B4-BE49-F238E27FC236}">
                    <a16:creationId xmlns:a16="http://schemas.microsoft.com/office/drawing/2014/main" id="{96A800EA-33A0-7743-8E45-B36F4FB560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2" y="1852"/>
                <a:ext cx="266" cy="37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3290" name="Oval 1050">
                <a:extLst>
                  <a:ext uri="{FF2B5EF4-FFF2-40B4-BE49-F238E27FC236}">
                    <a16:creationId xmlns:a16="http://schemas.microsoft.com/office/drawing/2014/main" id="{DAFF48C9-702F-7042-A4C2-70A4F96238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63" y="2043"/>
                <a:ext cx="266" cy="137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3291" name="Oval 1051">
                <a:extLst>
                  <a:ext uri="{FF2B5EF4-FFF2-40B4-BE49-F238E27FC236}">
                    <a16:creationId xmlns:a16="http://schemas.microsoft.com/office/drawing/2014/main" id="{D59E1948-15D3-464B-8660-CDE2A8AB4D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1" y="2140"/>
                <a:ext cx="266" cy="137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3292" name="Oval 1052">
                <a:extLst>
                  <a:ext uri="{FF2B5EF4-FFF2-40B4-BE49-F238E27FC236}">
                    <a16:creationId xmlns:a16="http://schemas.microsoft.com/office/drawing/2014/main" id="{6E21CEE7-D4E5-9545-9543-FF1BD7490F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0" y="2140"/>
                <a:ext cx="401" cy="137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</p:grpSp>
      <p:grpSp>
        <p:nvGrpSpPr>
          <p:cNvPr id="73735" name="Group 1053">
            <a:extLst>
              <a:ext uri="{FF2B5EF4-FFF2-40B4-BE49-F238E27FC236}">
                <a16:creationId xmlns:a16="http://schemas.microsoft.com/office/drawing/2014/main" id="{DDF32BD9-7E62-524C-9226-A023201B0041}"/>
              </a:ext>
            </a:extLst>
          </p:cNvPr>
          <p:cNvGrpSpPr>
            <a:grpSpLocks/>
          </p:cNvGrpSpPr>
          <p:nvPr/>
        </p:nvGrpSpPr>
        <p:grpSpPr bwMode="auto">
          <a:xfrm>
            <a:off x="4953000" y="2895600"/>
            <a:ext cx="1524000" cy="825500"/>
            <a:chOff x="4131" y="1588"/>
            <a:chExt cx="1624" cy="808"/>
          </a:xfrm>
        </p:grpSpPr>
        <p:grpSp>
          <p:nvGrpSpPr>
            <p:cNvPr id="73828" name="Group 1054">
              <a:extLst>
                <a:ext uri="{FF2B5EF4-FFF2-40B4-BE49-F238E27FC236}">
                  <a16:creationId xmlns:a16="http://schemas.microsoft.com/office/drawing/2014/main" id="{6A69F828-A3AE-F64F-82FA-C6899EE6B85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66" y="1588"/>
              <a:ext cx="1589" cy="808"/>
              <a:chOff x="4166" y="1588"/>
              <a:chExt cx="1589" cy="808"/>
            </a:xfrm>
          </p:grpSpPr>
          <p:sp>
            <p:nvSpPr>
              <p:cNvPr id="523295" name="Oval 1055">
                <a:extLst>
                  <a:ext uri="{FF2B5EF4-FFF2-40B4-BE49-F238E27FC236}">
                    <a16:creationId xmlns:a16="http://schemas.microsoft.com/office/drawing/2014/main" id="{52C2474E-F071-4C45-B3A6-C0EBD64FAA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02" y="1659"/>
                <a:ext cx="1362" cy="61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3296" name="Oval 1056">
                <a:extLst>
                  <a:ext uri="{FF2B5EF4-FFF2-40B4-BE49-F238E27FC236}">
                    <a16:creationId xmlns:a16="http://schemas.microsoft.com/office/drawing/2014/main" id="{631A62FD-93AB-6B46-AB0C-83D1EC164C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49" y="1659"/>
                <a:ext cx="311" cy="89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3297" name="Oval 1057">
                <a:extLst>
                  <a:ext uri="{FF2B5EF4-FFF2-40B4-BE49-F238E27FC236}">
                    <a16:creationId xmlns:a16="http://schemas.microsoft.com/office/drawing/2014/main" id="{12F82952-E80D-904D-9F37-74D13DC67D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70" y="1636"/>
                <a:ext cx="448" cy="16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3298" name="Oval 1058">
                <a:extLst>
                  <a:ext uri="{FF2B5EF4-FFF2-40B4-BE49-F238E27FC236}">
                    <a16:creationId xmlns:a16="http://schemas.microsoft.com/office/drawing/2014/main" id="{191F1F39-03D4-E04F-A55D-7E734DFEF1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59" y="1588"/>
                <a:ext cx="541" cy="328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3299" name="Oval 1059">
                <a:extLst>
                  <a:ext uri="{FF2B5EF4-FFF2-40B4-BE49-F238E27FC236}">
                    <a16:creationId xmlns:a16="http://schemas.microsoft.com/office/drawing/2014/main" id="{D99BB8F7-3696-5745-886E-03BEE46650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7" y="1733"/>
                <a:ext cx="996" cy="183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3300" name="Oval 1060">
                <a:extLst>
                  <a:ext uri="{FF2B5EF4-FFF2-40B4-BE49-F238E27FC236}">
                    <a16:creationId xmlns:a16="http://schemas.microsoft.com/office/drawing/2014/main" id="{21F0B0D6-36CE-6B48-8466-A550F3531B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69" y="2020"/>
                <a:ext cx="538" cy="37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3301" name="Oval 1061">
                <a:extLst>
                  <a:ext uri="{FF2B5EF4-FFF2-40B4-BE49-F238E27FC236}">
                    <a16:creationId xmlns:a16="http://schemas.microsoft.com/office/drawing/2014/main" id="{D57F24A6-B4D7-2E4C-B6B7-F73FA66052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52" y="1756"/>
                <a:ext cx="403" cy="208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3302" name="Oval 1062">
                <a:extLst>
                  <a:ext uri="{FF2B5EF4-FFF2-40B4-BE49-F238E27FC236}">
                    <a16:creationId xmlns:a16="http://schemas.microsoft.com/office/drawing/2014/main" id="{A959B53E-06FA-D746-BFFB-7742A4CACC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8" y="1852"/>
                <a:ext cx="266" cy="37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3303" name="Oval 1063">
                <a:extLst>
                  <a:ext uri="{FF2B5EF4-FFF2-40B4-BE49-F238E27FC236}">
                    <a16:creationId xmlns:a16="http://schemas.microsoft.com/office/drawing/2014/main" id="{CE3BCE6E-E03E-4547-AE04-0E97A87652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98" y="2043"/>
                <a:ext cx="266" cy="1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3304" name="Oval 1064">
                <a:extLst>
                  <a:ext uri="{FF2B5EF4-FFF2-40B4-BE49-F238E27FC236}">
                    <a16:creationId xmlns:a16="http://schemas.microsoft.com/office/drawing/2014/main" id="{A15D385D-0C60-234D-B524-846BF3164E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6" y="2140"/>
                <a:ext cx="266" cy="1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3305" name="Oval 1065">
                <a:extLst>
                  <a:ext uri="{FF2B5EF4-FFF2-40B4-BE49-F238E27FC236}">
                    <a16:creationId xmlns:a16="http://schemas.microsoft.com/office/drawing/2014/main" id="{AF180420-E2E3-C64B-9CB8-F6D2544B99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4" y="2140"/>
                <a:ext cx="403" cy="1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  <p:grpSp>
          <p:nvGrpSpPr>
            <p:cNvPr id="73829" name="Group 1066">
              <a:extLst>
                <a:ext uri="{FF2B5EF4-FFF2-40B4-BE49-F238E27FC236}">
                  <a16:creationId xmlns:a16="http://schemas.microsoft.com/office/drawing/2014/main" id="{B650B793-90B4-774C-8409-CCD0D664B0D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31" y="1588"/>
              <a:ext cx="1589" cy="808"/>
              <a:chOff x="4131" y="1588"/>
              <a:chExt cx="1589" cy="808"/>
            </a:xfrm>
          </p:grpSpPr>
          <p:sp>
            <p:nvSpPr>
              <p:cNvPr id="523307" name="Oval 1067">
                <a:extLst>
                  <a:ext uri="{FF2B5EF4-FFF2-40B4-BE49-F238E27FC236}">
                    <a16:creationId xmlns:a16="http://schemas.microsoft.com/office/drawing/2014/main" id="{04D9112E-96F7-C843-BD7A-21D106A42B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68" y="1659"/>
                <a:ext cx="1360" cy="617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3308" name="Oval 1068">
                <a:extLst>
                  <a:ext uri="{FF2B5EF4-FFF2-40B4-BE49-F238E27FC236}">
                    <a16:creationId xmlns:a16="http://schemas.microsoft.com/office/drawing/2014/main" id="{49B29541-BD0D-D744-8111-19DCB91415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4" y="1659"/>
                <a:ext cx="311" cy="89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3309" name="Oval 1069">
                <a:extLst>
                  <a:ext uri="{FF2B5EF4-FFF2-40B4-BE49-F238E27FC236}">
                    <a16:creationId xmlns:a16="http://schemas.microsoft.com/office/drawing/2014/main" id="{07A7137B-0A2C-C24A-8493-C8870DA6FD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34" y="1636"/>
                <a:ext cx="450" cy="160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3310" name="Oval 1070">
                <a:extLst>
                  <a:ext uri="{FF2B5EF4-FFF2-40B4-BE49-F238E27FC236}">
                    <a16:creationId xmlns:a16="http://schemas.microsoft.com/office/drawing/2014/main" id="{46358614-4BFE-AA4F-B811-16B8A492BB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23" y="1588"/>
                <a:ext cx="541" cy="328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3311" name="Oval 1071">
                <a:extLst>
                  <a:ext uri="{FF2B5EF4-FFF2-40B4-BE49-F238E27FC236}">
                    <a16:creationId xmlns:a16="http://schemas.microsoft.com/office/drawing/2014/main" id="{0841BB94-C664-BC46-85FE-841BB4B187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31" y="1733"/>
                <a:ext cx="996" cy="183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3312" name="Oval 1072">
                <a:extLst>
                  <a:ext uri="{FF2B5EF4-FFF2-40B4-BE49-F238E27FC236}">
                    <a16:creationId xmlns:a16="http://schemas.microsoft.com/office/drawing/2014/main" id="{787E5D8F-0A44-3A46-87DB-9CE0FFD4DA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33" y="2020"/>
                <a:ext cx="540" cy="37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3313" name="Oval 1073">
                <a:extLst>
                  <a:ext uri="{FF2B5EF4-FFF2-40B4-BE49-F238E27FC236}">
                    <a16:creationId xmlns:a16="http://schemas.microsoft.com/office/drawing/2014/main" id="{CE29F483-C84E-7143-BAD6-C3444AB053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17" y="1756"/>
                <a:ext cx="403" cy="208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3314" name="Oval 1074">
                <a:extLst>
                  <a:ext uri="{FF2B5EF4-FFF2-40B4-BE49-F238E27FC236}">
                    <a16:creationId xmlns:a16="http://schemas.microsoft.com/office/drawing/2014/main" id="{6DF7A1C5-BAFB-BF44-82ED-BD5D868C33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2" y="1852"/>
                <a:ext cx="266" cy="37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3315" name="Oval 1075">
                <a:extLst>
                  <a:ext uri="{FF2B5EF4-FFF2-40B4-BE49-F238E27FC236}">
                    <a16:creationId xmlns:a16="http://schemas.microsoft.com/office/drawing/2014/main" id="{D8730CB1-1709-0046-95DB-DAAFD7307F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63" y="2043"/>
                <a:ext cx="266" cy="137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3316" name="Oval 1076">
                <a:extLst>
                  <a:ext uri="{FF2B5EF4-FFF2-40B4-BE49-F238E27FC236}">
                    <a16:creationId xmlns:a16="http://schemas.microsoft.com/office/drawing/2014/main" id="{5DD75679-FB10-4E40-9AB5-7368AB4156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1" y="2140"/>
                <a:ext cx="266" cy="137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3317" name="Oval 1077">
                <a:extLst>
                  <a:ext uri="{FF2B5EF4-FFF2-40B4-BE49-F238E27FC236}">
                    <a16:creationId xmlns:a16="http://schemas.microsoft.com/office/drawing/2014/main" id="{B83F731A-2BAF-8A40-B14A-60B5B16140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0" y="2140"/>
                <a:ext cx="401" cy="137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</p:grpSp>
      <p:grpSp>
        <p:nvGrpSpPr>
          <p:cNvPr id="73736" name="Group 1078">
            <a:extLst>
              <a:ext uri="{FF2B5EF4-FFF2-40B4-BE49-F238E27FC236}">
                <a16:creationId xmlns:a16="http://schemas.microsoft.com/office/drawing/2014/main" id="{1BED5179-BAA4-6242-8E8D-C219F75DA582}"/>
              </a:ext>
            </a:extLst>
          </p:cNvPr>
          <p:cNvGrpSpPr>
            <a:grpSpLocks/>
          </p:cNvGrpSpPr>
          <p:nvPr/>
        </p:nvGrpSpPr>
        <p:grpSpPr bwMode="auto">
          <a:xfrm>
            <a:off x="2743200" y="2895600"/>
            <a:ext cx="1524000" cy="825500"/>
            <a:chOff x="4131" y="1588"/>
            <a:chExt cx="1624" cy="808"/>
          </a:xfrm>
        </p:grpSpPr>
        <p:grpSp>
          <p:nvGrpSpPr>
            <p:cNvPr id="73804" name="Group 1079">
              <a:extLst>
                <a:ext uri="{FF2B5EF4-FFF2-40B4-BE49-F238E27FC236}">
                  <a16:creationId xmlns:a16="http://schemas.microsoft.com/office/drawing/2014/main" id="{E0526285-1BF7-A643-B471-BBFCDE30F4A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66" y="1588"/>
              <a:ext cx="1589" cy="808"/>
              <a:chOff x="4166" y="1588"/>
              <a:chExt cx="1589" cy="808"/>
            </a:xfrm>
          </p:grpSpPr>
          <p:sp>
            <p:nvSpPr>
              <p:cNvPr id="523320" name="Oval 1080">
                <a:extLst>
                  <a:ext uri="{FF2B5EF4-FFF2-40B4-BE49-F238E27FC236}">
                    <a16:creationId xmlns:a16="http://schemas.microsoft.com/office/drawing/2014/main" id="{B8ADBAF3-9FE5-9C48-9E4B-B9A68C510A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02" y="1659"/>
                <a:ext cx="1362" cy="61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3321" name="Oval 1081">
                <a:extLst>
                  <a:ext uri="{FF2B5EF4-FFF2-40B4-BE49-F238E27FC236}">
                    <a16:creationId xmlns:a16="http://schemas.microsoft.com/office/drawing/2014/main" id="{BF78E19B-30FA-694E-B759-153EDF96EF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49" y="1659"/>
                <a:ext cx="311" cy="89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3322" name="Oval 1082">
                <a:extLst>
                  <a:ext uri="{FF2B5EF4-FFF2-40B4-BE49-F238E27FC236}">
                    <a16:creationId xmlns:a16="http://schemas.microsoft.com/office/drawing/2014/main" id="{25843B13-9E5A-2C41-9E06-099C436FBC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70" y="1636"/>
                <a:ext cx="448" cy="16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3323" name="Oval 1083">
                <a:extLst>
                  <a:ext uri="{FF2B5EF4-FFF2-40B4-BE49-F238E27FC236}">
                    <a16:creationId xmlns:a16="http://schemas.microsoft.com/office/drawing/2014/main" id="{5FBB117A-A3BB-CF4C-B47D-EDB4B0F6A3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59" y="1588"/>
                <a:ext cx="541" cy="328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3324" name="Oval 1084">
                <a:extLst>
                  <a:ext uri="{FF2B5EF4-FFF2-40B4-BE49-F238E27FC236}">
                    <a16:creationId xmlns:a16="http://schemas.microsoft.com/office/drawing/2014/main" id="{10EA13EC-DF4F-E74E-B79E-150C9CEC76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7" y="1733"/>
                <a:ext cx="996" cy="183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3325" name="Oval 1085">
                <a:extLst>
                  <a:ext uri="{FF2B5EF4-FFF2-40B4-BE49-F238E27FC236}">
                    <a16:creationId xmlns:a16="http://schemas.microsoft.com/office/drawing/2014/main" id="{A79DF411-94F5-7C42-BB27-3CA66D20EB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69" y="2020"/>
                <a:ext cx="538" cy="37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3326" name="Oval 1086">
                <a:extLst>
                  <a:ext uri="{FF2B5EF4-FFF2-40B4-BE49-F238E27FC236}">
                    <a16:creationId xmlns:a16="http://schemas.microsoft.com/office/drawing/2014/main" id="{33A8D0A9-2FB2-C944-B3B2-66791AE2DE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52" y="1756"/>
                <a:ext cx="403" cy="208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3327" name="Oval 1087">
                <a:extLst>
                  <a:ext uri="{FF2B5EF4-FFF2-40B4-BE49-F238E27FC236}">
                    <a16:creationId xmlns:a16="http://schemas.microsoft.com/office/drawing/2014/main" id="{D89D8D3F-3372-A146-88CA-BE17E5497A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8" y="1852"/>
                <a:ext cx="266" cy="37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3328" name="Oval 1088">
                <a:extLst>
                  <a:ext uri="{FF2B5EF4-FFF2-40B4-BE49-F238E27FC236}">
                    <a16:creationId xmlns:a16="http://schemas.microsoft.com/office/drawing/2014/main" id="{DA86EA46-68D4-8640-96C7-40F2414007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98" y="2043"/>
                <a:ext cx="266" cy="1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3329" name="Oval 1089">
                <a:extLst>
                  <a:ext uri="{FF2B5EF4-FFF2-40B4-BE49-F238E27FC236}">
                    <a16:creationId xmlns:a16="http://schemas.microsoft.com/office/drawing/2014/main" id="{7D8C417B-780E-BF4F-8741-8E5FACF128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6" y="2140"/>
                <a:ext cx="266" cy="1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3330" name="Oval 1090">
                <a:extLst>
                  <a:ext uri="{FF2B5EF4-FFF2-40B4-BE49-F238E27FC236}">
                    <a16:creationId xmlns:a16="http://schemas.microsoft.com/office/drawing/2014/main" id="{AF0A61C9-B5E3-E542-8F4E-38D61B7D24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4" y="2140"/>
                <a:ext cx="403" cy="1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  <p:grpSp>
          <p:nvGrpSpPr>
            <p:cNvPr id="73805" name="Group 1091">
              <a:extLst>
                <a:ext uri="{FF2B5EF4-FFF2-40B4-BE49-F238E27FC236}">
                  <a16:creationId xmlns:a16="http://schemas.microsoft.com/office/drawing/2014/main" id="{27F6E98B-62CD-ED4E-A169-49EB1B044C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31" y="1588"/>
              <a:ext cx="1589" cy="808"/>
              <a:chOff x="4131" y="1588"/>
              <a:chExt cx="1589" cy="808"/>
            </a:xfrm>
          </p:grpSpPr>
          <p:sp>
            <p:nvSpPr>
              <p:cNvPr id="523332" name="Oval 1092">
                <a:extLst>
                  <a:ext uri="{FF2B5EF4-FFF2-40B4-BE49-F238E27FC236}">
                    <a16:creationId xmlns:a16="http://schemas.microsoft.com/office/drawing/2014/main" id="{F486A696-BE31-5643-B949-19927D841F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68" y="1659"/>
                <a:ext cx="1360" cy="617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3333" name="Oval 1093">
                <a:extLst>
                  <a:ext uri="{FF2B5EF4-FFF2-40B4-BE49-F238E27FC236}">
                    <a16:creationId xmlns:a16="http://schemas.microsoft.com/office/drawing/2014/main" id="{0F07C2F9-3051-334F-A2C5-D3E03E9D3D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4" y="1659"/>
                <a:ext cx="311" cy="89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3334" name="Oval 1094">
                <a:extLst>
                  <a:ext uri="{FF2B5EF4-FFF2-40B4-BE49-F238E27FC236}">
                    <a16:creationId xmlns:a16="http://schemas.microsoft.com/office/drawing/2014/main" id="{4EA16DE2-146D-ED42-8D51-35CB482C27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34" y="1636"/>
                <a:ext cx="450" cy="160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3335" name="Oval 1095">
                <a:extLst>
                  <a:ext uri="{FF2B5EF4-FFF2-40B4-BE49-F238E27FC236}">
                    <a16:creationId xmlns:a16="http://schemas.microsoft.com/office/drawing/2014/main" id="{BEDC75E1-B43C-0A41-9CAD-4E4AC492E5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23" y="1588"/>
                <a:ext cx="541" cy="328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3336" name="Oval 1096">
                <a:extLst>
                  <a:ext uri="{FF2B5EF4-FFF2-40B4-BE49-F238E27FC236}">
                    <a16:creationId xmlns:a16="http://schemas.microsoft.com/office/drawing/2014/main" id="{70C35A4A-3C26-4143-A89C-F4CB003A06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31" y="1733"/>
                <a:ext cx="996" cy="183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3337" name="Oval 1097">
                <a:extLst>
                  <a:ext uri="{FF2B5EF4-FFF2-40B4-BE49-F238E27FC236}">
                    <a16:creationId xmlns:a16="http://schemas.microsoft.com/office/drawing/2014/main" id="{776B35BF-FF1F-5949-BF3A-6F63D95DAC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33" y="2020"/>
                <a:ext cx="540" cy="37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3338" name="Oval 1098">
                <a:extLst>
                  <a:ext uri="{FF2B5EF4-FFF2-40B4-BE49-F238E27FC236}">
                    <a16:creationId xmlns:a16="http://schemas.microsoft.com/office/drawing/2014/main" id="{C2AB0B70-347A-F04C-86BA-038995E0E7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17" y="1756"/>
                <a:ext cx="403" cy="208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3339" name="Oval 1099">
                <a:extLst>
                  <a:ext uri="{FF2B5EF4-FFF2-40B4-BE49-F238E27FC236}">
                    <a16:creationId xmlns:a16="http://schemas.microsoft.com/office/drawing/2014/main" id="{DD13BEE4-B72D-B944-AE09-38086CCEF0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2" y="1852"/>
                <a:ext cx="266" cy="37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3340" name="Oval 1100">
                <a:extLst>
                  <a:ext uri="{FF2B5EF4-FFF2-40B4-BE49-F238E27FC236}">
                    <a16:creationId xmlns:a16="http://schemas.microsoft.com/office/drawing/2014/main" id="{AE0E841C-1839-A342-B7CC-97624A2214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63" y="2043"/>
                <a:ext cx="266" cy="137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3341" name="Oval 1101">
                <a:extLst>
                  <a:ext uri="{FF2B5EF4-FFF2-40B4-BE49-F238E27FC236}">
                    <a16:creationId xmlns:a16="http://schemas.microsoft.com/office/drawing/2014/main" id="{57380C8C-518E-5A48-BE13-731D194685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1" y="2140"/>
                <a:ext cx="266" cy="137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3342" name="Oval 1102">
                <a:extLst>
                  <a:ext uri="{FF2B5EF4-FFF2-40B4-BE49-F238E27FC236}">
                    <a16:creationId xmlns:a16="http://schemas.microsoft.com/office/drawing/2014/main" id="{B78BD047-096D-4A4B-9E80-1C4310A697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0" y="2140"/>
                <a:ext cx="401" cy="137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</p:grpSp>
      <p:grpSp>
        <p:nvGrpSpPr>
          <p:cNvPr id="73737" name="Group 1103">
            <a:extLst>
              <a:ext uri="{FF2B5EF4-FFF2-40B4-BE49-F238E27FC236}">
                <a16:creationId xmlns:a16="http://schemas.microsoft.com/office/drawing/2014/main" id="{E3BF166B-C208-554D-9EEC-6161DBD22DE8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2895600"/>
            <a:ext cx="1524000" cy="825500"/>
            <a:chOff x="4131" y="1588"/>
            <a:chExt cx="1624" cy="808"/>
          </a:xfrm>
        </p:grpSpPr>
        <p:grpSp>
          <p:nvGrpSpPr>
            <p:cNvPr id="73780" name="Group 1104">
              <a:extLst>
                <a:ext uri="{FF2B5EF4-FFF2-40B4-BE49-F238E27FC236}">
                  <a16:creationId xmlns:a16="http://schemas.microsoft.com/office/drawing/2014/main" id="{4EEAC2F8-99F6-3240-AD42-83A2EA1E4D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66" y="1588"/>
              <a:ext cx="1589" cy="808"/>
              <a:chOff x="4166" y="1588"/>
              <a:chExt cx="1589" cy="808"/>
            </a:xfrm>
          </p:grpSpPr>
          <p:sp>
            <p:nvSpPr>
              <p:cNvPr id="523345" name="Oval 1105">
                <a:extLst>
                  <a:ext uri="{FF2B5EF4-FFF2-40B4-BE49-F238E27FC236}">
                    <a16:creationId xmlns:a16="http://schemas.microsoft.com/office/drawing/2014/main" id="{B8C2AEB5-1A67-7245-B981-0F093685E3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02" y="1659"/>
                <a:ext cx="1362" cy="61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3346" name="Oval 1106">
                <a:extLst>
                  <a:ext uri="{FF2B5EF4-FFF2-40B4-BE49-F238E27FC236}">
                    <a16:creationId xmlns:a16="http://schemas.microsoft.com/office/drawing/2014/main" id="{2D046C56-66AF-5F4E-B944-7649D8A7E3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49" y="1659"/>
                <a:ext cx="311" cy="89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3347" name="Oval 1107">
                <a:extLst>
                  <a:ext uri="{FF2B5EF4-FFF2-40B4-BE49-F238E27FC236}">
                    <a16:creationId xmlns:a16="http://schemas.microsoft.com/office/drawing/2014/main" id="{683ABE3B-B154-8C4B-9834-4A2009BB5F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70" y="1636"/>
                <a:ext cx="448" cy="16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3348" name="Oval 1108">
                <a:extLst>
                  <a:ext uri="{FF2B5EF4-FFF2-40B4-BE49-F238E27FC236}">
                    <a16:creationId xmlns:a16="http://schemas.microsoft.com/office/drawing/2014/main" id="{4E23465A-D4BC-A947-8368-19D0561717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59" y="1588"/>
                <a:ext cx="541" cy="328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3349" name="Oval 1109">
                <a:extLst>
                  <a:ext uri="{FF2B5EF4-FFF2-40B4-BE49-F238E27FC236}">
                    <a16:creationId xmlns:a16="http://schemas.microsoft.com/office/drawing/2014/main" id="{3690B763-93F4-1141-A65B-5A17F79C1B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7" y="1733"/>
                <a:ext cx="996" cy="183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3350" name="Oval 1110">
                <a:extLst>
                  <a:ext uri="{FF2B5EF4-FFF2-40B4-BE49-F238E27FC236}">
                    <a16:creationId xmlns:a16="http://schemas.microsoft.com/office/drawing/2014/main" id="{2A5AD1A8-3BE3-AC4D-86F6-4191A3C251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69" y="2020"/>
                <a:ext cx="538" cy="37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3351" name="Oval 1111">
                <a:extLst>
                  <a:ext uri="{FF2B5EF4-FFF2-40B4-BE49-F238E27FC236}">
                    <a16:creationId xmlns:a16="http://schemas.microsoft.com/office/drawing/2014/main" id="{B08CD8AF-9AA9-D340-A76D-CBDFDE6DE2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52" y="1756"/>
                <a:ext cx="403" cy="208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3352" name="Oval 1112">
                <a:extLst>
                  <a:ext uri="{FF2B5EF4-FFF2-40B4-BE49-F238E27FC236}">
                    <a16:creationId xmlns:a16="http://schemas.microsoft.com/office/drawing/2014/main" id="{EE84664B-2EAD-BB47-B4F0-13017E9553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8" y="1852"/>
                <a:ext cx="266" cy="37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3353" name="Oval 1113">
                <a:extLst>
                  <a:ext uri="{FF2B5EF4-FFF2-40B4-BE49-F238E27FC236}">
                    <a16:creationId xmlns:a16="http://schemas.microsoft.com/office/drawing/2014/main" id="{6A182E73-AAB4-8C4B-9B93-2766FD57F6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98" y="2043"/>
                <a:ext cx="266" cy="1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3354" name="Oval 1114">
                <a:extLst>
                  <a:ext uri="{FF2B5EF4-FFF2-40B4-BE49-F238E27FC236}">
                    <a16:creationId xmlns:a16="http://schemas.microsoft.com/office/drawing/2014/main" id="{95583190-8707-6641-85B0-C0399D2ABC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6" y="2140"/>
                <a:ext cx="266" cy="1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3355" name="Oval 1115">
                <a:extLst>
                  <a:ext uri="{FF2B5EF4-FFF2-40B4-BE49-F238E27FC236}">
                    <a16:creationId xmlns:a16="http://schemas.microsoft.com/office/drawing/2014/main" id="{3822F340-2E4A-5844-8A93-66D6ED64F9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4" y="2140"/>
                <a:ext cx="403" cy="1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  <p:grpSp>
          <p:nvGrpSpPr>
            <p:cNvPr id="73781" name="Group 1116">
              <a:extLst>
                <a:ext uri="{FF2B5EF4-FFF2-40B4-BE49-F238E27FC236}">
                  <a16:creationId xmlns:a16="http://schemas.microsoft.com/office/drawing/2014/main" id="{F9AF14D3-BD57-CA46-A38B-D78F2D03376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31" y="1588"/>
              <a:ext cx="1589" cy="808"/>
              <a:chOff x="4131" y="1588"/>
              <a:chExt cx="1589" cy="808"/>
            </a:xfrm>
          </p:grpSpPr>
          <p:sp>
            <p:nvSpPr>
              <p:cNvPr id="523357" name="Oval 1117">
                <a:extLst>
                  <a:ext uri="{FF2B5EF4-FFF2-40B4-BE49-F238E27FC236}">
                    <a16:creationId xmlns:a16="http://schemas.microsoft.com/office/drawing/2014/main" id="{EA7B6136-627E-5A45-ACB0-7ADB673A48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68" y="1659"/>
                <a:ext cx="1360" cy="617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3358" name="Oval 1118">
                <a:extLst>
                  <a:ext uri="{FF2B5EF4-FFF2-40B4-BE49-F238E27FC236}">
                    <a16:creationId xmlns:a16="http://schemas.microsoft.com/office/drawing/2014/main" id="{8C9FDFD9-C498-E349-B3E0-ED61D59E6D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4" y="1659"/>
                <a:ext cx="311" cy="89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3359" name="Oval 1119">
                <a:extLst>
                  <a:ext uri="{FF2B5EF4-FFF2-40B4-BE49-F238E27FC236}">
                    <a16:creationId xmlns:a16="http://schemas.microsoft.com/office/drawing/2014/main" id="{A6D901D5-D7F4-DC40-9358-AA0F6ADCB8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34" y="1636"/>
                <a:ext cx="450" cy="160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3360" name="Oval 1120">
                <a:extLst>
                  <a:ext uri="{FF2B5EF4-FFF2-40B4-BE49-F238E27FC236}">
                    <a16:creationId xmlns:a16="http://schemas.microsoft.com/office/drawing/2014/main" id="{2D010666-5900-E94B-8185-9D2A43353B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23" y="1588"/>
                <a:ext cx="541" cy="328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3361" name="Oval 1121">
                <a:extLst>
                  <a:ext uri="{FF2B5EF4-FFF2-40B4-BE49-F238E27FC236}">
                    <a16:creationId xmlns:a16="http://schemas.microsoft.com/office/drawing/2014/main" id="{0B5628E8-0BD0-524D-B575-D3C19B9B8B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31" y="1733"/>
                <a:ext cx="996" cy="183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3362" name="Oval 1122">
                <a:extLst>
                  <a:ext uri="{FF2B5EF4-FFF2-40B4-BE49-F238E27FC236}">
                    <a16:creationId xmlns:a16="http://schemas.microsoft.com/office/drawing/2014/main" id="{45056423-B7FC-0244-9F1C-A734F39060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33" y="2020"/>
                <a:ext cx="540" cy="37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3363" name="Oval 1123">
                <a:extLst>
                  <a:ext uri="{FF2B5EF4-FFF2-40B4-BE49-F238E27FC236}">
                    <a16:creationId xmlns:a16="http://schemas.microsoft.com/office/drawing/2014/main" id="{03E0117D-382F-EB4F-A1C2-B10674D2EC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17" y="1756"/>
                <a:ext cx="403" cy="208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3364" name="Oval 1124">
                <a:extLst>
                  <a:ext uri="{FF2B5EF4-FFF2-40B4-BE49-F238E27FC236}">
                    <a16:creationId xmlns:a16="http://schemas.microsoft.com/office/drawing/2014/main" id="{1EB1C812-E547-4341-B5FB-16BFE3C33D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2" y="1852"/>
                <a:ext cx="266" cy="37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3365" name="Oval 1125">
                <a:extLst>
                  <a:ext uri="{FF2B5EF4-FFF2-40B4-BE49-F238E27FC236}">
                    <a16:creationId xmlns:a16="http://schemas.microsoft.com/office/drawing/2014/main" id="{1F20D1C5-CE5D-884E-B4C1-16108D9F71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63" y="2043"/>
                <a:ext cx="266" cy="137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3366" name="Oval 1126">
                <a:extLst>
                  <a:ext uri="{FF2B5EF4-FFF2-40B4-BE49-F238E27FC236}">
                    <a16:creationId xmlns:a16="http://schemas.microsoft.com/office/drawing/2014/main" id="{FF5CB28C-2ABE-C147-A89B-F11E80CE85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1" y="2140"/>
                <a:ext cx="266" cy="137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3367" name="Oval 1127">
                <a:extLst>
                  <a:ext uri="{FF2B5EF4-FFF2-40B4-BE49-F238E27FC236}">
                    <a16:creationId xmlns:a16="http://schemas.microsoft.com/office/drawing/2014/main" id="{137ACBB5-75E4-CE47-89F0-3BD93882FD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0" y="2140"/>
                <a:ext cx="401" cy="137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</p:grpSp>
      <p:sp>
        <p:nvSpPr>
          <p:cNvPr id="523368" name="Text Box 1128">
            <a:extLst>
              <a:ext uri="{FF2B5EF4-FFF2-40B4-BE49-F238E27FC236}">
                <a16:creationId xmlns:a16="http://schemas.microsoft.com/office/drawing/2014/main" id="{EC7D1E40-775E-4944-B32F-494B42F734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3048000"/>
            <a:ext cx="946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AS 4</a:t>
            </a:r>
          </a:p>
        </p:txBody>
      </p:sp>
      <p:sp>
        <p:nvSpPr>
          <p:cNvPr id="523369" name="Text Box 1129">
            <a:extLst>
              <a:ext uri="{FF2B5EF4-FFF2-40B4-BE49-F238E27FC236}">
                <a16:creationId xmlns:a16="http://schemas.microsoft.com/office/drawing/2014/main" id="{DB7BB985-CFA8-4941-998C-2591967CC4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3048000"/>
            <a:ext cx="946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AS 3</a:t>
            </a:r>
          </a:p>
        </p:txBody>
      </p:sp>
      <p:sp>
        <p:nvSpPr>
          <p:cNvPr id="523370" name="Text Box 1130">
            <a:extLst>
              <a:ext uri="{FF2B5EF4-FFF2-40B4-BE49-F238E27FC236}">
                <a16:creationId xmlns:a16="http://schemas.microsoft.com/office/drawing/2014/main" id="{49CD246E-130A-444C-9CE1-B518B7F86B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3124200"/>
            <a:ext cx="946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AS 2</a:t>
            </a:r>
          </a:p>
        </p:txBody>
      </p:sp>
      <p:sp>
        <p:nvSpPr>
          <p:cNvPr id="523371" name="Text Box 1131">
            <a:extLst>
              <a:ext uri="{FF2B5EF4-FFF2-40B4-BE49-F238E27FC236}">
                <a16:creationId xmlns:a16="http://schemas.microsoft.com/office/drawing/2014/main" id="{C1B2DC73-4EFD-1D46-9327-4AD6BBAA68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048000"/>
            <a:ext cx="946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AS 1</a:t>
            </a:r>
          </a:p>
        </p:txBody>
      </p:sp>
      <p:sp>
        <p:nvSpPr>
          <p:cNvPr id="523372" name="Text Box 1132">
            <a:extLst>
              <a:ext uri="{FF2B5EF4-FFF2-40B4-BE49-F238E27FC236}">
                <a16:creationId xmlns:a16="http://schemas.microsoft.com/office/drawing/2014/main" id="{63307BE1-6AC7-AB44-B7F4-6F829AA627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530600"/>
            <a:ext cx="1600200" cy="3048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135.207.0.0/16</a:t>
            </a:r>
          </a:p>
        </p:txBody>
      </p:sp>
      <p:sp>
        <p:nvSpPr>
          <p:cNvPr id="523373" name="Text Box 1133">
            <a:extLst>
              <a:ext uri="{FF2B5EF4-FFF2-40B4-BE49-F238E27FC236}">
                <a16:creationId xmlns:a16="http://schemas.microsoft.com/office/drawing/2014/main" id="{EBCEA43A-F115-4D46-AB7E-932841A4C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2438400"/>
            <a:ext cx="1703388" cy="5175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135.207.0.0/16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ASPATH = 3 2 1</a:t>
            </a:r>
          </a:p>
        </p:txBody>
      </p:sp>
      <p:sp>
        <p:nvSpPr>
          <p:cNvPr id="523374" name="AutoShape 1134">
            <a:extLst>
              <a:ext uri="{FF2B5EF4-FFF2-40B4-BE49-F238E27FC236}">
                <a16:creationId xmlns:a16="http://schemas.microsoft.com/office/drawing/2014/main" id="{5EF1D775-65EC-A840-8895-D6DD807CAA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2514600"/>
            <a:ext cx="1143000" cy="304800"/>
          </a:xfrm>
          <a:prstGeom prst="rightArrow">
            <a:avLst>
              <a:gd name="adj1" fmla="val 50000"/>
              <a:gd name="adj2" fmla="val 93750"/>
            </a:avLst>
          </a:prstGeom>
          <a:noFill/>
          <a:ln w="76200">
            <a:solidFill>
              <a:srgbClr val="FF66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523376" name="Text Box 1136">
            <a:extLst>
              <a:ext uri="{FF2B5EF4-FFF2-40B4-BE49-F238E27FC236}">
                <a16:creationId xmlns:a16="http://schemas.microsoft.com/office/drawing/2014/main" id="{D83323B8-E002-D248-91DD-01E65FFB8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4038600"/>
            <a:ext cx="1747838" cy="835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IP Packet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Dest =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135.207.44.66</a:t>
            </a:r>
          </a:p>
        </p:txBody>
      </p:sp>
      <p:grpSp>
        <p:nvGrpSpPr>
          <p:cNvPr id="73746" name="Group 1137">
            <a:extLst>
              <a:ext uri="{FF2B5EF4-FFF2-40B4-BE49-F238E27FC236}">
                <a16:creationId xmlns:a16="http://schemas.microsoft.com/office/drawing/2014/main" id="{1FFF1A9E-1079-9E42-97D2-D6983C3DD4E1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5257800"/>
            <a:ext cx="1524000" cy="825500"/>
            <a:chOff x="4131" y="1588"/>
            <a:chExt cx="1624" cy="808"/>
          </a:xfrm>
        </p:grpSpPr>
        <p:grpSp>
          <p:nvGrpSpPr>
            <p:cNvPr id="73756" name="Group 1138">
              <a:extLst>
                <a:ext uri="{FF2B5EF4-FFF2-40B4-BE49-F238E27FC236}">
                  <a16:creationId xmlns:a16="http://schemas.microsoft.com/office/drawing/2014/main" id="{2D495CD3-A1E7-AD4E-ADE7-BBE88D6E8C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66" y="1588"/>
              <a:ext cx="1589" cy="808"/>
              <a:chOff x="4166" y="1588"/>
              <a:chExt cx="1589" cy="808"/>
            </a:xfrm>
          </p:grpSpPr>
          <p:sp>
            <p:nvSpPr>
              <p:cNvPr id="523379" name="Oval 1139">
                <a:extLst>
                  <a:ext uri="{FF2B5EF4-FFF2-40B4-BE49-F238E27FC236}">
                    <a16:creationId xmlns:a16="http://schemas.microsoft.com/office/drawing/2014/main" id="{E4E7B6ED-8DBA-E543-8DBC-DEC36974C1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02" y="1659"/>
                <a:ext cx="1362" cy="61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3380" name="Oval 1140">
                <a:extLst>
                  <a:ext uri="{FF2B5EF4-FFF2-40B4-BE49-F238E27FC236}">
                    <a16:creationId xmlns:a16="http://schemas.microsoft.com/office/drawing/2014/main" id="{D72F2016-2AAB-DA43-BA3D-0FBD569448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49" y="1659"/>
                <a:ext cx="311" cy="89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3381" name="Oval 1141">
                <a:extLst>
                  <a:ext uri="{FF2B5EF4-FFF2-40B4-BE49-F238E27FC236}">
                    <a16:creationId xmlns:a16="http://schemas.microsoft.com/office/drawing/2014/main" id="{82AFEDB6-FDEA-4C40-BAEB-5A08D9BDF0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70" y="1636"/>
                <a:ext cx="448" cy="16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3382" name="Oval 1142">
                <a:extLst>
                  <a:ext uri="{FF2B5EF4-FFF2-40B4-BE49-F238E27FC236}">
                    <a16:creationId xmlns:a16="http://schemas.microsoft.com/office/drawing/2014/main" id="{0E60B1BF-7F86-0644-8E97-B1BDDB45F9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59" y="1588"/>
                <a:ext cx="541" cy="328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3383" name="Oval 1143">
                <a:extLst>
                  <a:ext uri="{FF2B5EF4-FFF2-40B4-BE49-F238E27FC236}">
                    <a16:creationId xmlns:a16="http://schemas.microsoft.com/office/drawing/2014/main" id="{12534767-A3E4-F749-A0DE-08202DC442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7" y="1733"/>
                <a:ext cx="996" cy="183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3384" name="Oval 1144">
                <a:extLst>
                  <a:ext uri="{FF2B5EF4-FFF2-40B4-BE49-F238E27FC236}">
                    <a16:creationId xmlns:a16="http://schemas.microsoft.com/office/drawing/2014/main" id="{92EE210A-728F-B642-8042-0CA65BE1B2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69" y="2020"/>
                <a:ext cx="538" cy="37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3385" name="Oval 1145">
                <a:extLst>
                  <a:ext uri="{FF2B5EF4-FFF2-40B4-BE49-F238E27FC236}">
                    <a16:creationId xmlns:a16="http://schemas.microsoft.com/office/drawing/2014/main" id="{25DE5BA8-9DB9-7648-B738-984F93A964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52" y="1756"/>
                <a:ext cx="403" cy="208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3386" name="Oval 1146">
                <a:extLst>
                  <a:ext uri="{FF2B5EF4-FFF2-40B4-BE49-F238E27FC236}">
                    <a16:creationId xmlns:a16="http://schemas.microsoft.com/office/drawing/2014/main" id="{86101E3E-1773-FA4F-B547-922FB437CA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8" y="1852"/>
                <a:ext cx="266" cy="37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3387" name="Oval 1147">
                <a:extLst>
                  <a:ext uri="{FF2B5EF4-FFF2-40B4-BE49-F238E27FC236}">
                    <a16:creationId xmlns:a16="http://schemas.microsoft.com/office/drawing/2014/main" id="{D197032E-5E8A-2F4B-A4C4-8CFB76DAAF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98" y="2043"/>
                <a:ext cx="266" cy="1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3388" name="Oval 1148">
                <a:extLst>
                  <a:ext uri="{FF2B5EF4-FFF2-40B4-BE49-F238E27FC236}">
                    <a16:creationId xmlns:a16="http://schemas.microsoft.com/office/drawing/2014/main" id="{2B82A798-4477-9B49-8D8B-CE0586DABB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6" y="2140"/>
                <a:ext cx="266" cy="1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3389" name="Oval 1149">
                <a:extLst>
                  <a:ext uri="{FF2B5EF4-FFF2-40B4-BE49-F238E27FC236}">
                    <a16:creationId xmlns:a16="http://schemas.microsoft.com/office/drawing/2014/main" id="{B8584CF8-698D-6D4A-8926-893CB58D18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4" y="2140"/>
                <a:ext cx="403" cy="1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  <p:grpSp>
          <p:nvGrpSpPr>
            <p:cNvPr id="73757" name="Group 1150">
              <a:extLst>
                <a:ext uri="{FF2B5EF4-FFF2-40B4-BE49-F238E27FC236}">
                  <a16:creationId xmlns:a16="http://schemas.microsoft.com/office/drawing/2014/main" id="{7F442C6A-2985-DB4F-B69B-9D20B8491ED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31" y="1588"/>
              <a:ext cx="1589" cy="808"/>
              <a:chOff x="4131" y="1588"/>
              <a:chExt cx="1589" cy="808"/>
            </a:xfrm>
          </p:grpSpPr>
          <p:sp>
            <p:nvSpPr>
              <p:cNvPr id="523391" name="Oval 1151">
                <a:extLst>
                  <a:ext uri="{FF2B5EF4-FFF2-40B4-BE49-F238E27FC236}">
                    <a16:creationId xmlns:a16="http://schemas.microsoft.com/office/drawing/2014/main" id="{A1B6A138-36EA-4240-9785-F05EAA59BE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68" y="1659"/>
                <a:ext cx="1360" cy="617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3392" name="Oval 1152">
                <a:extLst>
                  <a:ext uri="{FF2B5EF4-FFF2-40B4-BE49-F238E27FC236}">
                    <a16:creationId xmlns:a16="http://schemas.microsoft.com/office/drawing/2014/main" id="{EB9A75B3-995B-E842-ACE4-E0501DE5AF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4" y="1659"/>
                <a:ext cx="311" cy="89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3393" name="Oval 1153">
                <a:extLst>
                  <a:ext uri="{FF2B5EF4-FFF2-40B4-BE49-F238E27FC236}">
                    <a16:creationId xmlns:a16="http://schemas.microsoft.com/office/drawing/2014/main" id="{62F3D11B-445E-3948-93FE-90D84E8067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34" y="1636"/>
                <a:ext cx="450" cy="160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3394" name="Oval 1154">
                <a:extLst>
                  <a:ext uri="{FF2B5EF4-FFF2-40B4-BE49-F238E27FC236}">
                    <a16:creationId xmlns:a16="http://schemas.microsoft.com/office/drawing/2014/main" id="{8ECDF1AC-1400-F44C-A107-1D570503D8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23" y="1588"/>
                <a:ext cx="541" cy="328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3395" name="Oval 1155">
                <a:extLst>
                  <a:ext uri="{FF2B5EF4-FFF2-40B4-BE49-F238E27FC236}">
                    <a16:creationId xmlns:a16="http://schemas.microsoft.com/office/drawing/2014/main" id="{6D1A5C60-9BB2-564E-88E4-82335C2896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31" y="1733"/>
                <a:ext cx="996" cy="183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3396" name="Oval 1156">
                <a:extLst>
                  <a:ext uri="{FF2B5EF4-FFF2-40B4-BE49-F238E27FC236}">
                    <a16:creationId xmlns:a16="http://schemas.microsoft.com/office/drawing/2014/main" id="{35D8D2CC-4193-FC42-94A3-DD258E0525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33" y="2020"/>
                <a:ext cx="540" cy="37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3397" name="Oval 1157">
                <a:extLst>
                  <a:ext uri="{FF2B5EF4-FFF2-40B4-BE49-F238E27FC236}">
                    <a16:creationId xmlns:a16="http://schemas.microsoft.com/office/drawing/2014/main" id="{140D5E9C-F1A4-9046-83B5-818C8022CF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17" y="1756"/>
                <a:ext cx="403" cy="208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3398" name="Oval 1158">
                <a:extLst>
                  <a:ext uri="{FF2B5EF4-FFF2-40B4-BE49-F238E27FC236}">
                    <a16:creationId xmlns:a16="http://schemas.microsoft.com/office/drawing/2014/main" id="{D2BBDD61-F3C7-444F-9841-532BE2CC53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2" y="1852"/>
                <a:ext cx="266" cy="37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3399" name="Oval 1159">
                <a:extLst>
                  <a:ext uri="{FF2B5EF4-FFF2-40B4-BE49-F238E27FC236}">
                    <a16:creationId xmlns:a16="http://schemas.microsoft.com/office/drawing/2014/main" id="{55059653-F8D5-3144-BCBF-51B2C6929F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63" y="2043"/>
                <a:ext cx="266" cy="137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3400" name="Oval 1160">
                <a:extLst>
                  <a:ext uri="{FF2B5EF4-FFF2-40B4-BE49-F238E27FC236}">
                    <a16:creationId xmlns:a16="http://schemas.microsoft.com/office/drawing/2014/main" id="{B8788273-47A1-5A4B-B5C2-B50E15FD06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1" y="2140"/>
                <a:ext cx="266" cy="137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23401" name="Oval 1161">
                <a:extLst>
                  <a:ext uri="{FF2B5EF4-FFF2-40B4-BE49-F238E27FC236}">
                    <a16:creationId xmlns:a16="http://schemas.microsoft.com/office/drawing/2014/main" id="{5E65EE63-CB51-E44F-B84B-A7C441063B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0" y="2140"/>
                <a:ext cx="401" cy="137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</p:grpSp>
      <p:sp>
        <p:nvSpPr>
          <p:cNvPr id="523402" name="Text Box 1162">
            <a:extLst>
              <a:ext uri="{FF2B5EF4-FFF2-40B4-BE49-F238E27FC236}">
                <a16:creationId xmlns:a16="http://schemas.microsoft.com/office/drawing/2014/main" id="{36E73AEB-8263-A748-A2A2-1C94293E66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486400"/>
            <a:ext cx="946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AS 5</a:t>
            </a:r>
          </a:p>
        </p:txBody>
      </p:sp>
      <p:sp>
        <p:nvSpPr>
          <p:cNvPr id="523403" name="Text Box 1163">
            <a:extLst>
              <a:ext uri="{FF2B5EF4-FFF2-40B4-BE49-F238E27FC236}">
                <a16:creationId xmlns:a16="http://schemas.microsoft.com/office/drawing/2014/main" id="{07141459-1BDD-4447-A027-0473332B56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2590800"/>
            <a:ext cx="1719263" cy="5175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135.207.44.0/25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ASPATH = 5</a:t>
            </a:r>
          </a:p>
        </p:txBody>
      </p:sp>
      <p:sp>
        <p:nvSpPr>
          <p:cNvPr id="523406" name="Text Box 1166">
            <a:extLst>
              <a:ext uri="{FF2B5EF4-FFF2-40B4-BE49-F238E27FC236}">
                <a16:creationId xmlns:a16="http://schemas.microsoft.com/office/drawing/2014/main" id="{80F6C820-80EF-9B42-B97B-D5D28B11FD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5943600"/>
            <a:ext cx="1719263" cy="3048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135.207.44.0/25</a:t>
            </a:r>
          </a:p>
        </p:txBody>
      </p:sp>
      <p:sp>
        <p:nvSpPr>
          <p:cNvPr id="523407" name="Freeform 1167">
            <a:extLst>
              <a:ext uri="{FF2B5EF4-FFF2-40B4-BE49-F238E27FC236}">
                <a16:creationId xmlns:a16="http://schemas.microsoft.com/office/drawing/2014/main" id="{B391DE7B-1381-064D-9C73-868D6F22E6B4}"/>
              </a:ext>
            </a:extLst>
          </p:cNvPr>
          <p:cNvSpPr>
            <a:spLocks/>
          </p:cNvSpPr>
          <p:nvPr/>
        </p:nvSpPr>
        <p:spPr bwMode="auto">
          <a:xfrm>
            <a:off x="2819400" y="3708400"/>
            <a:ext cx="5105400" cy="1778000"/>
          </a:xfrm>
          <a:custGeom>
            <a:avLst/>
            <a:gdLst>
              <a:gd name="T0" fmla="*/ 5105400 w 3216"/>
              <a:gd name="T1" fmla="*/ 254000 h 1120"/>
              <a:gd name="T2" fmla="*/ 1066800 w 3216"/>
              <a:gd name="T3" fmla="*/ 254000 h 1120"/>
              <a:gd name="T4" fmla="*/ 0 w 3216"/>
              <a:gd name="T5" fmla="*/ 1778000 h 112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216" h="1120">
                <a:moveTo>
                  <a:pt x="3216" y="160"/>
                </a:moveTo>
                <a:cubicBezTo>
                  <a:pt x="2212" y="80"/>
                  <a:pt x="1208" y="0"/>
                  <a:pt x="672" y="160"/>
                </a:cubicBezTo>
                <a:cubicBezTo>
                  <a:pt x="136" y="320"/>
                  <a:pt x="68" y="720"/>
                  <a:pt x="0" y="1120"/>
                </a:cubicBezTo>
              </a:path>
            </a:pathLst>
          </a:custGeom>
          <a:noFill/>
          <a:ln w="76200" cmpd="sng">
            <a:solidFill>
              <a:srgbClr val="3333CC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23409" name="Freeform 1169">
            <a:extLst>
              <a:ext uri="{FF2B5EF4-FFF2-40B4-BE49-F238E27FC236}">
                <a16:creationId xmlns:a16="http://schemas.microsoft.com/office/drawing/2014/main" id="{9362B866-ED2A-174E-AE31-DD72D30CE958}"/>
              </a:ext>
            </a:extLst>
          </p:cNvPr>
          <p:cNvSpPr>
            <a:spLocks/>
          </p:cNvSpPr>
          <p:nvPr/>
        </p:nvSpPr>
        <p:spPr bwMode="auto">
          <a:xfrm rot="-5400000">
            <a:off x="3840956" y="3093244"/>
            <a:ext cx="1004888" cy="304800"/>
          </a:xfrm>
          <a:custGeom>
            <a:avLst/>
            <a:gdLst>
              <a:gd name="T0" fmla="*/ 0 w 681"/>
              <a:gd name="T1" fmla="*/ 146570 h 183"/>
              <a:gd name="T2" fmla="*/ 116573 w 681"/>
              <a:gd name="T3" fmla="*/ 29980 h 183"/>
              <a:gd name="T4" fmla="*/ 141658 w 681"/>
              <a:gd name="T5" fmla="*/ 73285 h 183"/>
              <a:gd name="T6" fmla="*/ 154939 w 681"/>
              <a:gd name="T7" fmla="*/ 174885 h 183"/>
              <a:gd name="T8" fmla="*/ 206585 w 681"/>
              <a:gd name="T9" fmla="*/ 159895 h 183"/>
              <a:gd name="T10" fmla="*/ 218390 w 681"/>
              <a:gd name="T11" fmla="*/ 116590 h 183"/>
              <a:gd name="T12" fmla="*/ 231670 w 681"/>
              <a:gd name="T13" fmla="*/ 58295 h 183"/>
              <a:gd name="T14" fmla="*/ 270036 w 681"/>
              <a:gd name="T15" fmla="*/ 88275 h 183"/>
              <a:gd name="T16" fmla="*/ 348243 w 681"/>
              <a:gd name="T17" fmla="*/ 218190 h 183"/>
              <a:gd name="T18" fmla="*/ 411694 w 681"/>
              <a:gd name="T19" fmla="*/ 44970 h 183"/>
              <a:gd name="T20" fmla="*/ 489901 w 681"/>
              <a:gd name="T21" fmla="*/ 248170 h 183"/>
              <a:gd name="T22" fmla="*/ 591718 w 681"/>
              <a:gd name="T23" fmla="*/ 131580 h 183"/>
              <a:gd name="T24" fmla="*/ 618279 w 681"/>
              <a:gd name="T25" fmla="*/ 189875 h 183"/>
              <a:gd name="T26" fmla="*/ 643364 w 681"/>
              <a:gd name="T27" fmla="*/ 233180 h 183"/>
              <a:gd name="T28" fmla="*/ 656645 w 681"/>
              <a:gd name="T29" fmla="*/ 189875 h 183"/>
              <a:gd name="T30" fmla="*/ 708291 w 681"/>
              <a:gd name="T31" fmla="*/ 101600 h 183"/>
              <a:gd name="T32" fmla="*/ 721572 w 681"/>
              <a:gd name="T33" fmla="*/ 276485 h 183"/>
              <a:gd name="T34" fmla="*/ 811584 w 681"/>
              <a:gd name="T35" fmla="*/ 116590 h 183"/>
              <a:gd name="T36" fmla="*/ 824864 w 681"/>
              <a:gd name="T37" fmla="*/ 159895 h 183"/>
              <a:gd name="T38" fmla="*/ 836669 w 681"/>
              <a:gd name="T39" fmla="*/ 204866 h 183"/>
              <a:gd name="T40" fmla="*/ 863230 w 681"/>
              <a:gd name="T41" fmla="*/ 159895 h 183"/>
              <a:gd name="T42" fmla="*/ 901596 w 681"/>
              <a:gd name="T43" fmla="*/ 101600 h 183"/>
              <a:gd name="T44" fmla="*/ 914876 w 681"/>
              <a:gd name="T45" fmla="*/ 189875 h 183"/>
              <a:gd name="T46" fmla="*/ 953242 w 681"/>
              <a:gd name="T47" fmla="*/ 101600 h 183"/>
              <a:gd name="T48" fmla="*/ 991608 w 681"/>
              <a:gd name="T49" fmla="*/ 44970 h 183"/>
              <a:gd name="T50" fmla="*/ 1004888 w 681"/>
              <a:gd name="T51" fmla="*/ 0 h 183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681" h="183">
                <a:moveTo>
                  <a:pt x="0" y="88"/>
                </a:moveTo>
                <a:cubicBezTo>
                  <a:pt x="54" y="34"/>
                  <a:pt x="27" y="56"/>
                  <a:pt x="79" y="18"/>
                </a:cubicBezTo>
                <a:cubicBezTo>
                  <a:pt x="85" y="27"/>
                  <a:pt x="93" y="34"/>
                  <a:pt x="96" y="44"/>
                </a:cubicBezTo>
                <a:cubicBezTo>
                  <a:pt x="102" y="64"/>
                  <a:pt x="92" y="89"/>
                  <a:pt x="105" y="105"/>
                </a:cubicBezTo>
                <a:cubicBezTo>
                  <a:pt x="113" y="114"/>
                  <a:pt x="128" y="99"/>
                  <a:pt x="140" y="96"/>
                </a:cubicBezTo>
                <a:cubicBezTo>
                  <a:pt x="143" y="87"/>
                  <a:pt x="146" y="79"/>
                  <a:pt x="148" y="70"/>
                </a:cubicBezTo>
                <a:cubicBezTo>
                  <a:pt x="151" y="58"/>
                  <a:pt x="146" y="40"/>
                  <a:pt x="157" y="35"/>
                </a:cubicBezTo>
                <a:cubicBezTo>
                  <a:pt x="166" y="30"/>
                  <a:pt x="174" y="47"/>
                  <a:pt x="183" y="53"/>
                </a:cubicBezTo>
                <a:cubicBezTo>
                  <a:pt x="194" y="107"/>
                  <a:pt x="181" y="118"/>
                  <a:pt x="236" y="131"/>
                </a:cubicBezTo>
                <a:cubicBezTo>
                  <a:pt x="273" y="94"/>
                  <a:pt x="265" y="74"/>
                  <a:pt x="279" y="27"/>
                </a:cubicBezTo>
                <a:cubicBezTo>
                  <a:pt x="313" y="61"/>
                  <a:pt x="320" y="103"/>
                  <a:pt x="332" y="149"/>
                </a:cubicBezTo>
                <a:cubicBezTo>
                  <a:pt x="362" y="129"/>
                  <a:pt x="381" y="109"/>
                  <a:pt x="401" y="79"/>
                </a:cubicBezTo>
                <a:cubicBezTo>
                  <a:pt x="407" y="91"/>
                  <a:pt x="412" y="103"/>
                  <a:pt x="419" y="114"/>
                </a:cubicBezTo>
                <a:cubicBezTo>
                  <a:pt x="424" y="123"/>
                  <a:pt x="426" y="140"/>
                  <a:pt x="436" y="140"/>
                </a:cubicBezTo>
                <a:cubicBezTo>
                  <a:pt x="445" y="140"/>
                  <a:pt x="441" y="122"/>
                  <a:pt x="445" y="114"/>
                </a:cubicBezTo>
                <a:cubicBezTo>
                  <a:pt x="455" y="96"/>
                  <a:pt x="480" y="61"/>
                  <a:pt x="480" y="61"/>
                </a:cubicBezTo>
                <a:cubicBezTo>
                  <a:pt x="483" y="96"/>
                  <a:pt x="469" y="137"/>
                  <a:pt x="489" y="166"/>
                </a:cubicBezTo>
                <a:cubicBezTo>
                  <a:pt x="501" y="183"/>
                  <a:pt x="547" y="78"/>
                  <a:pt x="550" y="70"/>
                </a:cubicBezTo>
                <a:cubicBezTo>
                  <a:pt x="553" y="79"/>
                  <a:pt x="556" y="87"/>
                  <a:pt x="559" y="96"/>
                </a:cubicBezTo>
                <a:cubicBezTo>
                  <a:pt x="562" y="105"/>
                  <a:pt x="558" y="123"/>
                  <a:pt x="567" y="123"/>
                </a:cubicBezTo>
                <a:cubicBezTo>
                  <a:pt x="578" y="123"/>
                  <a:pt x="579" y="105"/>
                  <a:pt x="585" y="96"/>
                </a:cubicBezTo>
                <a:cubicBezTo>
                  <a:pt x="593" y="84"/>
                  <a:pt x="602" y="73"/>
                  <a:pt x="611" y="61"/>
                </a:cubicBezTo>
                <a:cubicBezTo>
                  <a:pt x="614" y="79"/>
                  <a:pt x="602" y="114"/>
                  <a:pt x="620" y="114"/>
                </a:cubicBezTo>
                <a:cubicBezTo>
                  <a:pt x="640" y="114"/>
                  <a:pt x="636" y="78"/>
                  <a:pt x="646" y="61"/>
                </a:cubicBezTo>
                <a:cubicBezTo>
                  <a:pt x="653" y="49"/>
                  <a:pt x="663" y="38"/>
                  <a:pt x="672" y="27"/>
                </a:cubicBezTo>
                <a:cubicBezTo>
                  <a:pt x="675" y="18"/>
                  <a:pt x="681" y="0"/>
                  <a:pt x="681" y="0"/>
                </a:cubicBezTo>
              </a:path>
            </a:pathLst>
          </a:custGeom>
          <a:noFill/>
          <a:ln w="762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23410" name="Text Box 1170">
            <a:extLst>
              <a:ext uri="{FF2B5EF4-FFF2-40B4-BE49-F238E27FC236}">
                <a16:creationId xmlns:a16="http://schemas.microsoft.com/office/drawing/2014/main" id="{9E8C1721-9A7E-E248-AAAE-6FD687D55B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1295400"/>
            <a:ext cx="2405063" cy="825500"/>
          </a:xfrm>
          <a:prstGeom prst="rect">
            <a:avLst/>
          </a:prstGeom>
          <a:solidFill>
            <a:srgbClr val="FF669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AS 2 filters all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subnets with masks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longer than /24</a:t>
            </a:r>
          </a:p>
        </p:txBody>
      </p:sp>
      <p:sp>
        <p:nvSpPr>
          <p:cNvPr id="523411" name="AutoShape 1171">
            <a:extLst>
              <a:ext uri="{FF2B5EF4-FFF2-40B4-BE49-F238E27FC236}">
                <a16:creationId xmlns:a16="http://schemas.microsoft.com/office/drawing/2014/main" id="{21BF1DE2-89D2-1F4A-90ED-4B8B7F0EE277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4191000" y="2057400"/>
            <a:ext cx="381000" cy="609600"/>
          </a:xfrm>
          <a:prstGeom prst="triangle">
            <a:avLst>
              <a:gd name="adj" fmla="val 50000"/>
            </a:avLst>
          </a:prstGeom>
          <a:solidFill>
            <a:srgbClr val="FF6699"/>
          </a:solidFill>
          <a:ln w="9525">
            <a:solidFill>
              <a:srgbClr val="FF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523412" name="Text Box 1172">
            <a:extLst>
              <a:ext uri="{FF2B5EF4-FFF2-40B4-BE49-F238E27FC236}">
                <a16:creationId xmlns:a16="http://schemas.microsoft.com/office/drawing/2014/main" id="{CDFF343F-70EB-3D44-BCA3-D8E2E38930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1981200"/>
            <a:ext cx="1600200" cy="5175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135.207.0.0/16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ASPATH = 1</a:t>
            </a:r>
          </a:p>
        </p:txBody>
      </p:sp>
      <p:sp>
        <p:nvSpPr>
          <p:cNvPr id="523413" name="Text Box 1173">
            <a:extLst>
              <a:ext uri="{FF2B5EF4-FFF2-40B4-BE49-F238E27FC236}">
                <a16:creationId xmlns:a16="http://schemas.microsoft.com/office/drawing/2014/main" id="{DC12D77A-3240-E646-86C3-7506BD83A6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5029200"/>
            <a:ext cx="2147888" cy="155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From AS 4, it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may look like this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packet will take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path </a:t>
            </a:r>
            <a:r>
              <a:rPr kumimoji="0" lang="en-US" altLang="zh-CN" sz="16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3 2 1</a:t>
            </a: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, but it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actually takes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path </a:t>
            </a:r>
            <a:r>
              <a:rPr kumimoji="0" lang="en-US" altLang="zh-CN" sz="16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3 2 5</a:t>
            </a:r>
          </a:p>
        </p:txBody>
      </p:sp>
    </p:spTree>
    <p:extLst>
      <p:ext uri="{BB962C8B-B14F-4D97-AF65-F5344CB8AC3E}">
        <p14:creationId xmlns:p14="http://schemas.microsoft.com/office/powerpoint/2010/main" val="26823259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lide Number Placeholder 4">
            <a:extLst>
              <a:ext uri="{FF2B5EF4-FFF2-40B4-BE49-F238E27FC236}">
                <a16:creationId xmlns:a16="http://schemas.microsoft.com/office/drawing/2014/main" id="{68E459C5-2D59-6C48-BA50-7FD6DD6E2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447C26-B02B-DD49-8AC8-2E9173818AEF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74754" name="Group 55">
            <a:extLst>
              <a:ext uri="{FF2B5EF4-FFF2-40B4-BE49-F238E27FC236}">
                <a16:creationId xmlns:a16="http://schemas.microsoft.com/office/drawing/2014/main" id="{7807ACDB-C977-764A-8DC8-D529D6841C92}"/>
              </a:ext>
            </a:extLst>
          </p:cNvPr>
          <p:cNvGrpSpPr>
            <a:grpSpLocks/>
          </p:cNvGrpSpPr>
          <p:nvPr/>
        </p:nvGrpSpPr>
        <p:grpSpPr bwMode="auto">
          <a:xfrm>
            <a:off x="3352800" y="5715000"/>
            <a:ext cx="2133600" cy="685800"/>
            <a:chOff x="676" y="1108"/>
            <a:chExt cx="2968" cy="1192"/>
          </a:xfrm>
        </p:grpSpPr>
        <p:grpSp>
          <p:nvGrpSpPr>
            <p:cNvPr id="74890" name="Group 56">
              <a:extLst>
                <a:ext uri="{FF2B5EF4-FFF2-40B4-BE49-F238E27FC236}">
                  <a16:creationId xmlns:a16="http://schemas.microsoft.com/office/drawing/2014/main" id="{E0794FBA-C27F-3D41-BC71-F835CC13C49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9" y="1108"/>
              <a:ext cx="2905" cy="1192"/>
              <a:chOff x="739" y="1108"/>
              <a:chExt cx="2905" cy="1192"/>
            </a:xfrm>
          </p:grpSpPr>
          <p:sp>
            <p:nvSpPr>
              <p:cNvPr id="239673" name="Oval 57">
                <a:extLst>
                  <a:ext uri="{FF2B5EF4-FFF2-40B4-BE49-F238E27FC236}">
                    <a16:creationId xmlns:a16="http://schemas.microsoft.com/office/drawing/2014/main" id="{E0E0BC2F-CCFA-884F-8C1F-14592E0224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7" y="1213"/>
                <a:ext cx="2491" cy="91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9674" name="Oval 58">
                <a:extLst>
                  <a:ext uri="{FF2B5EF4-FFF2-40B4-BE49-F238E27FC236}">
                    <a16:creationId xmlns:a16="http://schemas.microsoft.com/office/drawing/2014/main" id="{47B58852-C482-4A4E-B16B-15BA3E5C11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71" y="1213"/>
                <a:ext cx="576" cy="13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9675" name="Oval 59">
                <a:extLst>
                  <a:ext uri="{FF2B5EF4-FFF2-40B4-BE49-F238E27FC236}">
                    <a16:creationId xmlns:a16="http://schemas.microsoft.com/office/drawing/2014/main" id="{9FBAE27C-A61C-934E-BF04-C88E1613A3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71" y="1180"/>
                <a:ext cx="824" cy="2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9676" name="Oval 60">
                <a:extLst>
                  <a:ext uri="{FF2B5EF4-FFF2-40B4-BE49-F238E27FC236}">
                    <a16:creationId xmlns:a16="http://schemas.microsoft.com/office/drawing/2014/main" id="{63725FE1-B4CF-6C46-9130-816945E017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2" y="1108"/>
                <a:ext cx="992" cy="48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9677" name="Oval 61">
                <a:extLst>
                  <a:ext uri="{FF2B5EF4-FFF2-40B4-BE49-F238E27FC236}">
                    <a16:creationId xmlns:a16="http://schemas.microsoft.com/office/drawing/2014/main" id="{32CC796B-8F60-6F4C-B790-C1BE801CBE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0" y="1318"/>
                <a:ext cx="1822" cy="27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9678" name="Oval 62">
                <a:extLst>
                  <a:ext uri="{FF2B5EF4-FFF2-40B4-BE49-F238E27FC236}">
                    <a16:creationId xmlns:a16="http://schemas.microsoft.com/office/drawing/2014/main" id="{12BBF7E2-50BC-BA49-ADDC-4D3BB57437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56" y="1743"/>
                <a:ext cx="987" cy="55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9679" name="Oval 63">
                <a:extLst>
                  <a:ext uri="{FF2B5EF4-FFF2-40B4-BE49-F238E27FC236}">
                    <a16:creationId xmlns:a16="http://schemas.microsoft.com/office/drawing/2014/main" id="{FBF5B077-2B11-DE43-9ADC-5123146371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4" y="1356"/>
                <a:ext cx="740" cy="309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9680" name="Oval 64">
                <a:extLst>
                  <a:ext uri="{FF2B5EF4-FFF2-40B4-BE49-F238E27FC236}">
                    <a16:creationId xmlns:a16="http://schemas.microsoft.com/office/drawing/2014/main" id="{C3052722-69D2-394E-A587-81BFD2C8A0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8" y="1497"/>
                <a:ext cx="490" cy="55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9681" name="Oval 65">
                <a:extLst>
                  <a:ext uri="{FF2B5EF4-FFF2-40B4-BE49-F238E27FC236}">
                    <a16:creationId xmlns:a16="http://schemas.microsoft.com/office/drawing/2014/main" id="{0DC9104B-6AD5-4F49-9ED7-081CC65D88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8" y="1779"/>
                <a:ext cx="490" cy="204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9682" name="Oval 66">
                <a:extLst>
                  <a:ext uri="{FF2B5EF4-FFF2-40B4-BE49-F238E27FC236}">
                    <a16:creationId xmlns:a16="http://schemas.microsoft.com/office/drawing/2014/main" id="{ECAB2550-1256-0542-AB4C-73E8069529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1" y="1919"/>
                <a:ext cx="495" cy="204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9683" name="Oval 67">
                <a:extLst>
                  <a:ext uri="{FF2B5EF4-FFF2-40B4-BE49-F238E27FC236}">
                    <a16:creationId xmlns:a16="http://schemas.microsoft.com/office/drawing/2014/main" id="{274FA411-B960-A34F-AAAE-0245520008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87" y="1919"/>
                <a:ext cx="742" cy="204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  <p:grpSp>
          <p:nvGrpSpPr>
            <p:cNvPr id="74891" name="Group 68">
              <a:extLst>
                <a:ext uri="{FF2B5EF4-FFF2-40B4-BE49-F238E27FC236}">
                  <a16:creationId xmlns:a16="http://schemas.microsoft.com/office/drawing/2014/main" id="{017BA87C-9979-EC4A-8672-9A94351D5D3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6" y="1108"/>
              <a:ext cx="2905" cy="1192"/>
              <a:chOff x="676" y="1108"/>
              <a:chExt cx="2905" cy="1192"/>
            </a:xfrm>
          </p:grpSpPr>
          <p:sp>
            <p:nvSpPr>
              <p:cNvPr id="239685" name="Oval 69">
                <a:extLst>
                  <a:ext uri="{FF2B5EF4-FFF2-40B4-BE49-F238E27FC236}">
                    <a16:creationId xmlns:a16="http://schemas.microsoft.com/office/drawing/2014/main" id="{24F4FC35-5AFF-2B48-8675-0FD3FFF9A6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6" y="1213"/>
                <a:ext cx="2487" cy="911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9686" name="Oval 70">
                <a:extLst>
                  <a:ext uri="{FF2B5EF4-FFF2-40B4-BE49-F238E27FC236}">
                    <a16:creationId xmlns:a16="http://schemas.microsoft.com/office/drawing/2014/main" id="{3C9D7BD5-112B-B847-912B-2FFA3816B4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7" y="1213"/>
                <a:ext cx="576" cy="135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9687" name="Oval 71">
                <a:extLst>
                  <a:ext uri="{FF2B5EF4-FFF2-40B4-BE49-F238E27FC236}">
                    <a16:creationId xmlns:a16="http://schemas.microsoft.com/office/drawing/2014/main" id="{755549AF-A7A9-1D42-93CD-06CBB62F7D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5" y="1180"/>
                <a:ext cx="828" cy="237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9688" name="Oval 72">
                <a:extLst>
                  <a:ext uri="{FF2B5EF4-FFF2-40B4-BE49-F238E27FC236}">
                    <a16:creationId xmlns:a16="http://schemas.microsoft.com/office/drawing/2014/main" id="{35681C03-8338-4347-9445-CD10F5008E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8" y="1108"/>
                <a:ext cx="989" cy="48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9689" name="Oval 73">
                <a:extLst>
                  <a:ext uri="{FF2B5EF4-FFF2-40B4-BE49-F238E27FC236}">
                    <a16:creationId xmlns:a16="http://schemas.microsoft.com/office/drawing/2014/main" id="{9B02F6E3-BBB9-2742-86B0-CACD62C4F5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" y="1318"/>
                <a:ext cx="1822" cy="27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9690" name="Oval 74">
                <a:extLst>
                  <a:ext uri="{FF2B5EF4-FFF2-40B4-BE49-F238E27FC236}">
                    <a16:creationId xmlns:a16="http://schemas.microsoft.com/office/drawing/2014/main" id="{3A7DF1AE-6853-9C43-B6A7-AEAF320258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92" y="1743"/>
                <a:ext cx="989" cy="557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9691" name="Oval 75">
                <a:extLst>
                  <a:ext uri="{FF2B5EF4-FFF2-40B4-BE49-F238E27FC236}">
                    <a16:creationId xmlns:a16="http://schemas.microsoft.com/office/drawing/2014/main" id="{4466611F-E646-EC46-AC53-80C8E22A16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8" y="1356"/>
                <a:ext cx="742" cy="309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9692" name="Oval 76">
                <a:extLst>
                  <a:ext uri="{FF2B5EF4-FFF2-40B4-BE49-F238E27FC236}">
                    <a16:creationId xmlns:a16="http://schemas.microsoft.com/office/drawing/2014/main" id="{43166118-EDE5-F546-AB85-4A4EA58D81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2" y="1497"/>
                <a:ext cx="490" cy="555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9693" name="Oval 77">
                <a:extLst>
                  <a:ext uri="{FF2B5EF4-FFF2-40B4-BE49-F238E27FC236}">
                    <a16:creationId xmlns:a16="http://schemas.microsoft.com/office/drawing/2014/main" id="{10E91638-8DD7-CE48-9FE0-0A7332D05F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2" y="1779"/>
                <a:ext cx="490" cy="204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9694" name="Oval 78">
                <a:extLst>
                  <a:ext uri="{FF2B5EF4-FFF2-40B4-BE49-F238E27FC236}">
                    <a16:creationId xmlns:a16="http://schemas.microsoft.com/office/drawing/2014/main" id="{D75286D6-58EB-1F4F-B3BD-5F15AF7B9E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59" y="1919"/>
                <a:ext cx="490" cy="204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9695" name="Oval 79">
                <a:extLst>
                  <a:ext uri="{FF2B5EF4-FFF2-40B4-BE49-F238E27FC236}">
                    <a16:creationId xmlns:a16="http://schemas.microsoft.com/office/drawing/2014/main" id="{4B34C443-E98E-4748-9333-FF38A21011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5" y="1919"/>
                <a:ext cx="740" cy="204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</p:grpSp>
      <p:sp>
        <p:nvSpPr>
          <p:cNvPr id="239778" name="Text Box 162">
            <a:extLst>
              <a:ext uri="{FF2B5EF4-FFF2-40B4-BE49-F238E27FC236}">
                <a16:creationId xmlns:a16="http://schemas.microsoft.com/office/drawing/2014/main" id="{7945C4CC-3A39-A647-8808-3839B2679B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67000"/>
            <a:ext cx="2684463" cy="3749675"/>
          </a:xfrm>
          <a:prstGeom prst="rect">
            <a:avLst/>
          </a:prstGeom>
          <a:solidFill>
            <a:srgbClr val="FF669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ea typeface="宋体" panose="02010600030101010101" pitchFamily="2" charset="-122"/>
                <a:cs typeface="+mn-cs"/>
              </a:rPr>
              <a:t>In fairness: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ea typeface="宋体" panose="02010600030101010101" pitchFamily="2" charset="-122"/>
                <a:cs typeface="+mn-cs"/>
              </a:rPr>
              <a:t>could you do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ea typeface="宋体" panose="02010600030101010101" pitchFamily="2" charset="-122"/>
                <a:cs typeface="+mn-cs"/>
              </a:rPr>
              <a:t>this “right” and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ea typeface="宋体" panose="02010600030101010101" pitchFamily="2" charset="-122"/>
                <a:cs typeface="+mn-cs"/>
              </a:rPr>
              <a:t>still scale?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ea typeface="宋体" panose="02010600030101010101" pitchFamily="2" charset="-122"/>
                <a:cs typeface="+mn-cs"/>
              </a:rPr>
              <a:t>Exporting internal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ea typeface="宋体" panose="02010600030101010101" pitchFamily="2" charset="-122"/>
                <a:cs typeface="+mn-cs"/>
              </a:rPr>
              <a:t>state would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ea typeface="宋体" panose="02010600030101010101" pitchFamily="2" charset="-122"/>
                <a:cs typeface="+mn-cs"/>
              </a:rPr>
              <a:t>dramatically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ea typeface="宋体" panose="02010600030101010101" pitchFamily="2" charset="-122"/>
                <a:cs typeface="+mn-cs"/>
              </a:rPr>
              <a:t>increase global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ea typeface="宋体" panose="02010600030101010101" pitchFamily="2" charset="-122"/>
                <a:cs typeface="+mn-cs"/>
              </a:rPr>
              <a:t>instability and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ea typeface="宋体" panose="02010600030101010101" pitchFamily="2" charset="-122"/>
                <a:cs typeface="+mn-cs"/>
              </a:rPr>
              <a:t>amount of routing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ea typeface="宋体" panose="02010600030101010101" pitchFamily="2" charset="-122"/>
                <a:cs typeface="+mn-cs"/>
              </a:rPr>
              <a:t>state</a:t>
            </a:r>
          </a:p>
        </p:txBody>
      </p:sp>
      <p:sp>
        <p:nvSpPr>
          <p:cNvPr id="239618" name="Rectangle 2">
            <a:extLst>
              <a:ext uri="{FF2B5EF4-FFF2-40B4-BE49-F238E27FC236}">
                <a16:creationId xmlns:a16="http://schemas.microsoft.com/office/drawing/2014/main" id="{CEC34D02-EE92-4946-A622-C362F4CC44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z="3200">
                <a:ea typeface="宋体" panose="02010600030101010101" pitchFamily="2" charset="-122"/>
              </a:rPr>
              <a:t>Shorter Doesn’t Always Mean Shorter</a:t>
            </a:r>
          </a:p>
        </p:txBody>
      </p:sp>
      <p:grpSp>
        <p:nvGrpSpPr>
          <p:cNvPr id="74757" name="Group 3">
            <a:extLst>
              <a:ext uri="{FF2B5EF4-FFF2-40B4-BE49-F238E27FC236}">
                <a16:creationId xmlns:a16="http://schemas.microsoft.com/office/drawing/2014/main" id="{3C8B4A61-061B-EA47-8743-8E9FE246BC32}"/>
              </a:ext>
            </a:extLst>
          </p:cNvPr>
          <p:cNvGrpSpPr>
            <a:grpSpLocks/>
          </p:cNvGrpSpPr>
          <p:nvPr/>
        </p:nvGrpSpPr>
        <p:grpSpPr bwMode="auto">
          <a:xfrm>
            <a:off x="1981200" y="1600200"/>
            <a:ext cx="4800600" cy="1752600"/>
            <a:chOff x="676" y="1108"/>
            <a:chExt cx="2968" cy="1192"/>
          </a:xfrm>
        </p:grpSpPr>
        <p:grpSp>
          <p:nvGrpSpPr>
            <p:cNvPr id="74866" name="Group 4">
              <a:extLst>
                <a:ext uri="{FF2B5EF4-FFF2-40B4-BE49-F238E27FC236}">
                  <a16:creationId xmlns:a16="http://schemas.microsoft.com/office/drawing/2014/main" id="{261684FD-4AEA-0C4C-97FC-B66B1B996C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9" y="1108"/>
              <a:ext cx="2905" cy="1192"/>
              <a:chOff x="739" y="1108"/>
              <a:chExt cx="2905" cy="1192"/>
            </a:xfrm>
          </p:grpSpPr>
          <p:sp>
            <p:nvSpPr>
              <p:cNvPr id="239621" name="Oval 5">
                <a:extLst>
                  <a:ext uri="{FF2B5EF4-FFF2-40B4-BE49-F238E27FC236}">
                    <a16:creationId xmlns:a16="http://schemas.microsoft.com/office/drawing/2014/main" id="{E920B5F7-AF69-C54B-851B-9FDFE5BED7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7" y="1214"/>
                <a:ext cx="2492" cy="91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9622" name="Oval 6">
                <a:extLst>
                  <a:ext uri="{FF2B5EF4-FFF2-40B4-BE49-F238E27FC236}">
                    <a16:creationId xmlns:a16="http://schemas.microsoft.com/office/drawing/2014/main" id="{E45D7E65-F2EF-D54B-BE5B-C9539BA0A8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71" y="1214"/>
                <a:ext cx="576" cy="133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9623" name="Oval 7">
                <a:extLst>
                  <a:ext uri="{FF2B5EF4-FFF2-40B4-BE49-F238E27FC236}">
                    <a16:creationId xmlns:a16="http://schemas.microsoft.com/office/drawing/2014/main" id="{F0C4F3DA-F64E-4244-96FC-020AEB0075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70" y="1179"/>
                <a:ext cx="824" cy="239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9624" name="Oval 8">
                <a:extLst>
                  <a:ext uri="{FF2B5EF4-FFF2-40B4-BE49-F238E27FC236}">
                    <a16:creationId xmlns:a16="http://schemas.microsoft.com/office/drawing/2014/main" id="{7485EC4B-67AD-A94C-A065-C440BB7030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2" y="1108"/>
                <a:ext cx="990" cy="48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9625" name="Oval 9">
                <a:extLst>
                  <a:ext uri="{FF2B5EF4-FFF2-40B4-BE49-F238E27FC236}">
                    <a16:creationId xmlns:a16="http://schemas.microsoft.com/office/drawing/2014/main" id="{069F5A40-F016-5449-B196-6A558142FD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9" y="1319"/>
                <a:ext cx="1824" cy="27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9626" name="Oval 10">
                <a:extLst>
                  <a:ext uri="{FF2B5EF4-FFF2-40B4-BE49-F238E27FC236}">
                    <a16:creationId xmlns:a16="http://schemas.microsoft.com/office/drawing/2014/main" id="{C884C353-775D-4140-9919-289C0E145F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55" y="1743"/>
                <a:ext cx="989" cy="55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9627" name="Oval 11">
                <a:extLst>
                  <a:ext uri="{FF2B5EF4-FFF2-40B4-BE49-F238E27FC236}">
                    <a16:creationId xmlns:a16="http://schemas.microsoft.com/office/drawing/2014/main" id="{7C256661-1297-2A46-A73A-1ACE5B5FEE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3" y="1355"/>
                <a:ext cx="741" cy="31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9628" name="Oval 12">
                <a:extLst>
                  <a:ext uri="{FF2B5EF4-FFF2-40B4-BE49-F238E27FC236}">
                    <a16:creationId xmlns:a16="http://schemas.microsoft.com/office/drawing/2014/main" id="{C7C93F0E-0495-2E42-803D-3814B9331C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6" y="1497"/>
                <a:ext cx="492" cy="55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9629" name="Oval 13">
                <a:extLst>
                  <a:ext uri="{FF2B5EF4-FFF2-40B4-BE49-F238E27FC236}">
                    <a16:creationId xmlns:a16="http://schemas.microsoft.com/office/drawing/2014/main" id="{38DEAC7C-836C-2A4D-B2FA-4D551A5237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7" y="1779"/>
                <a:ext cx="492" cy="203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9630" name="Oval 14">
                <a:extLst>
                  <a:ext uri="{FF2B5EF4-FFF2-40B4-BE49-F238E27FC236}">
                    <a16:creationId xmlns:a16="http://schemas.microsoft.com/office/drawing/2014/main" id="{B494029C-570C-D945-816A-82709D329E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1" y="1919"/>
                <a:ext cx="493" cy="20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9631" name="Oval 15">
                <a:extLst>
                  <a:ext uri="{FF2B5EF4-FFF2-40B4-BE49-F238E27FC236}">
                    <a16:creationId xmlns:a16="http://schemas.microsoft.com/office/drawing/2014/main" id="{D54C3D6E-164E-7840-9CC7-A9DF9C6BDC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87" y="1919"/>
                <a:ext cx="741" cy="20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  <p:grpSp>
          <p:nvGrpSpPr>
            <p:cNvPr id="74867" name="Group 16">
              <a:extLst>
                <a:ext uri="{FF2B5EF4-FFF2-40B4-BE49-F238E27FC236}">
                  <a16:creationId xmlns:a16="http://schemas.microsoft.com/office/drawing/2014/main" id="{1F06D3EF-1D8F-A84C-AAEA-401D90D7FA2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6" y="1108"/>
              <a:ext cx="2905" cy="1192"/>
              <a:chOff x="676" y="1108"/>
              <a:chExt cx="2905" cy="1192"/>
            </a:xfrm>
          </p:grpSpPr>
          <p:sp>
            <p:nvSpPr>
              <p:cNvPr id="239633" name="Oval 17">
                <a:extLst>
                  <a:ext uri="{FF2B5EF4-FFF2-40B4-BE49-F238E27FC236}">
                    <a16:creationId xmlns:a16="http://schemas.microsoft.com/office/drawing/2014/main" id="{EF62232D-089E-1D45-87E5-3E2EE1391E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5" y="1214"/>
                <a:ext cx="2489" cy="910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9634" name="Oval 18">
                <a:extLst>
                  <a:ext uri="{FF2B5EF4-FFF2-40B4-BE49-F238E27FC236}">
                    <a16:creationId xmlns:a16="http://schemas.microsoft.com/office/drawing/2014/main" id="{B2967B18-574B-3643-914E-EF6596F10B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8" y="1214"/>
                <a:ext cx="576" cy="133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9635" name="Oval 19">
                <a:extLst>
                  <a:ext uri="{FF2B5EF4-FFF2-40B4-BE49-F238E27FC236}">
                    <a16:creationId xmlns:a16="http://schemas.microsoft.com/office/drawing/2014/main" id="{766DC385-2772-3C4D-85E4-6B75A2D24A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6" y="1179"/>
                <a:ext cx="826" cy="239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9636" name="Oval 20">
                <a:extLst>
                  <a:ext uri="{FF2B5EF4-FFF2-40B4-BE49-F238E27FC236}">
                    <a16:creationId xmlns:a16="http://schemas.microsoft.com/office/drawing/2014/main" id="{B923B2A1-FDDC-A443-9FAA-145991BB55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8" y="1108"/>
                <a:ext cx="990" cy="48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9637" name="Oval 21">
                <a:extLst>
                  <a:ext uri="{FF2B5EF4-FFF2-40B4-BE49-F238E27FC236}">
                    <a16:creationId xmlns:a16="http://schemas.microsoft.com/office/drawing/2014/main" id="{70AB834B-01F5-3046-BDE1-4A023AB40A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" y="1319"/>
                <a:ext cx="1822" cy="275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9638" name="Oval 22">
                <a:extLst>
                  <a:ext uri="{FF2B5EF4-FFF2-40B4-BE49-F238E27FC236}">
                    <a16:creationId xmlns:a16="http://schemas.microsoft.com/office/drawing/2014/main" id="{8E564BCE-80F3-934A-A37B-00870FBD82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92" y="1743"/>
                <a:ext cx="990" cy="557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9639" name="Oval 23">
                <a:extLst>
                  <a:ext uri="{FF2B5EF4-FFF2-40B4-BE49-F238E27FC236}">
                    <a16:creationId xmlns:a16="http://schemas.microsoft.com/office/drawing/2014/main" id="{044855E7-5EB6-4745-B48E-582B71E79C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8" y="1355"/>
                <a:ext cx="743" cy="310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9640" name="Oval 24">
                <a:extLst>
                  <a:ext uri="{FF2B5EF4-FFF2-40B4-BE49-F238E27FC236}">
                    <a16:creationId xmlns:a16="http://schemas.microsoft.com/office/drawing/2014/main" id="{5786A9E2-4EB0-A744-B39C-DA2C2AACD3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1" y="1497"/>
                <a:ext cx="492" cy="55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9641" name="Oval 25">
                <a:extLst>
                  <a:ext uri="{FF2B5EF4-FFF2-40B4-BE49-F238E27FC236}">
                    <a16:creationId xmlns:a16="http://schemas.microsoft.com/office/drawing/2014/main" id="{3FE9281E-30B3-0740-B701-AE964B4615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3" y="1779"/>
                <a:ext cx="492" cy="203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9642" name="Oval 26">
                <a:extLst>
                  <a:ext uri="{FF2B5EF4-FFF2-40B4-BE49-F238E27FC236}">
                    <a16:creationId xmlns:a16="http://schemas.microsoft.com/office/drawing/2014/main" id="{28D23486-DFF1-0947-808E-497DA170CF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59" y="1919"/>
                <a:ext cx="491" cy="205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9643" name="Oval 27">
                <a:extLst>
                  <a:ext uri="{FF2B5EF4-FFF2-40B4-BE49-F238E27FC236}">
                    <a16:creationId xmlns:a16="http://schemas.microsoft.com/office/drawing/2014/main" id="{C5603B37-C6B0-FE43-8DD4-2AFE93B989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5" y="1919"/>
                <a:ext cx="740" cy="205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</p:grpSp>
      <p:grpSp>
        <p:nvGrpSpPr>
          <p:cNvPr id="74758" name="Group 29">
            <a:extLst>
              <a:ext uri="{FF2B5EF4-FFF2-40B4-BE49-F238E27FC236}">
                <a16:creationId xmlns:a16="http://schemas.microsoft.com/office/drawing/2014/main" id="{00A0FBC8-02C1-5040-AFFF-ADD7B3F204E2}"/>
              </a:ext>
            </a:extLst>
          </p:cNvPr>
          <p:cNvGrpSpPr>
            <a:grpSpLocks/>
          </p:cNvGrpSpPr>
          <p:nvPr/>
        </p:nvGrpSpPr>
        <p:grpSpPr bwMode="auto">
          <a:xfrm>
            <a:off x="2209800" y="3581400"/>
            <a:ext cx="2133600" cy="685800"/>
            <a:chOff x="676" y="1108"/>
            <a:chExt cx="2968" cy="1192"/>
          </a:xfrm>
        </p:grpSpPr>
        <p:grpSp>
          <p:nvGrpSpPr>
            <p:cNvPr id="74842" name="Group 30">
              <a:extLst>
                <a:ext uri="{FF2B5EF4-FFF2-40B4-BE49-F238E27FC236}">
                  <a16:creationId xmlns:a16="http://schemas.microsoft.com/office/drawing/2014/main" id="{DDFFB33B-913E-C346-A728-E1B2A53FB43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9" y="1108"/>
              <a:ext cx="2905" cy="1192"/>
              <a:chOff x="739" y="1108"/>
              <a:chExt cx="2905" cy="1192"/>
            </a:xfrm>
          </p:grpSpPr>
          <p:sp>
            <p:nvSpPr>
              <p:cNvPr id="239647" name="Oval 31">
                <a:extLst>
                  <a:ext uri="{FF2B5EF4-FFF2-40B4-BE49-F238E27FC236}">
                    <a16:creationId xmlns:a16="http://schemas.microsoft.com/office/drawing/2014/main" id="{2D6EFA87-B95D-7A4D-B74D-E8533ACC3E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7" y="1213"/>
                <a:ext cx="2491" cy="91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9648" name="Oval 32">
                <a:extLst>
                  <a:ext uri="{FF2B5EF4-FFF2-40B4-BE49-F238E27FC236}">
                    <a16:creationId xmlns:a16="http://schemas.microsoft.com/office/drawing/2014/main" id="{F2109F9A-1563-9448-9CD0-CD5B5FAF4E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71" y="1213"/>
                <a:ext cx="576" cy="13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9649" name="Oval 33">
                <a:extLst>
                  <a:ext uri="{FF2B5EF4-FFF2-40B4-BE49-F238E27FC236}">
                    <a16:creationId xmlns:a16="http://schemas.microsoft.com/office/drawing/2014/main" id="{080543CB-A162-5A40-9E37-929C6844BF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71" y="1180"/>
                <a:ext cx="824" cy="2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9650" name="Oval 34">
                <a:extLst>
                  <a:ext uri="{FF2B5EF4-FFF2-40B4-BE49-F238E27FC236}">
                    <a16:creationId xmlns:a16="http://schemas.microsoft.com/office/drawing/2014/main" id="{318D8997-3692-9F40-9CE6-68D6800AB0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2" y="1108"/>
                <a:ext cx="992" cy="48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9651" name="Oval 35">
                <a:extLst>
                  <a:ext uri="{FF2B5EF4-FFF2-40B4-BE49-F238E27FC236}">
                    <a16:creationId xmlns:a16="http://schemas.microsoft.com/office/drawing/2014/main" id="{8BBA13E4-8983-A347-9B6E-CE3DE02C2F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0" y="1318"/>
                <a:ext cx="1822" cy="27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9652" name="Oval 36">
                <a:extLst>
                  <a:ext uri="{FF2B5EF4-FFF2-40B4-BE49-F238E27FC236}">
                    <a16:creationId xmlns:a16="http://schemas.microsoft.com/office/drawing/2014/main" id="{EEC64D82-0A7B-504A-9C39-804D1325BC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56" y="1743"/>
                <a:ext cx="987" cy="55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9653" name="Oval 37">
                <a:extLst>
                  <a:ext uri="{FF2B5EF4-FFF2-40B4-BE49-F238E27FC236}">
                    <a16:creationId xmlns:a16="http://schemas.microsoft.com/office/drawing/2014/main" id="{4BAF4799-CA57-064C-8F5E-88451711A6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4" y="1356"/>
                <a:ext cx="740" cy="309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9654" name="Oval 38">
                <a:extLst>
                  <a:ext uri="{FF2B5EF4-FFF2-40B4-BE49-F238E27FC236}">
                    <a16:creationId xmlns:a16="http://schemas.microsoft.com/office/drawing/2014/main" id="{D2F8EFFD-A7A0-D941-89FA-9BDD74ABF6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8" y="1497"/>
                <a:ext cx="490" cy="55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9655" name="Oval 39">
                <a:extLst>
                  <a:ext uri="{FF2B5EF4-FFF2-40B4-BE49-F238E27FC236}">
                    <a16:creationId xmlns:a16="http://schemas.microsoft.com/office/drawing/2014/main" id="{2A7FEAAC-FFCB-7A4C-9931-A2EFD4DE3C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8" y="1779"/>
                <a:ext cx="490" cy="204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9656" name="Oval 40">
                <a:extLst>
                  <a:ext uri="{FF2B5EF4-FFF2-40B4-BE49-F238E27FC236}">
                    <a16:creationId xmlns:a16="http://schemas.microsoft.com/office/drawing/2014/main" id="{7C23FF78-DF29-344E-8FD1-A7F125C32F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1" y="1919"/>
                <a:ext cx="495" cy="204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9657" name="Oval 41">
                <a:extLst>
                  <a:ext uri="{FF2B5EF4-FFF2-40B4-BE49-F238E27FC236}">
                    <a16:creationId xmlns:a16="http://schemas.microsoft.com/office/drawing/2014/main" id="{594AA6E7-E553-2D40-8133-FB18F2B4B6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87" y="1919"/>
                <a:ext cx="742" cy="204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  <p:grpSp>
          <p:nvGrpSpPr>
            <p:cNvPr id="74843" name="Group 42">
              <a:extLst>
                <a:ext uri="{FF2B5EF4-FFF2-40B4-BE49-F238E27FC236}">
                  <a16:creationId xmlns:a16="http://schemas.microsoft.com/office/drawing/2014/main" id="{5B45A7F0-4A2B-884B-B59F-E14E7069E59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6" y="1108"/>
              <a:ext cx="2905" cy="1192"/>
              <a:chOff x="676" y="1108"/>
              <a:chExt cx="2905" cy="1192"/>
            </a:xfrm>
          </p:grpSpPr>
          <p:sp>
            <p:nvSpPr>
              <p:cNvPr id="239659" name="Oval 43">
                <a:extLst>
                  <a:ext uri="{FF2B5EF4-FFF2-40B4-BE49-F238E27FC236}">
                    <a16:creationId xmlns:a16="http://schemas.microsoft.com/office/drawing/2014/main" id="{DCAE6B03-5EA7-864B-8E29-E56E0B90A5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6" y="1213"/>
                <a:ext cx="2487" cy="911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9660" name="Oval 44">
                <a:extLst>
                  <a:ext uri="{FF2B5EF4-FFF2-40B4-BE49-F238E27FC236}">
                    <a16:creationId xmlns:a16="http://schemas.microsoft.com/office/drawing/2014/main" id="{D8FD3DCC-41A5-1E4D-9973-E4CE033167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7" y="1213"/>
                <a:ext cx="576" cy="135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9661" name="Oval 45">
                <a:extLst>
                  <a:ext uri="{FF2B5EF4-FFF2-40B4-BE49-F238E27FC236}">
                    <a16:creationId xmlns:a16="http://schemas.microsoft.com/office/drawing/2014/main" id="{ABC3CB58-CE4B-5D47-8958-2636DC655B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5" y="1180"/>
                <a:ext cx="828" cy="237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9662" name="Oval 46">
                <a:extLst>
                  <a:ext uri="{FF2B5EF4-FFF2-40B4-BE49-F238E27FC236}">
                    <a16:creationId xmlns:a16="http://schemas.microsoft.com/office/drawing/2014/main" id="{A677752F-A693-9B48-A27E-1737ACE67A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8" y="1108"/>
                <a:ext cx="989" cy="48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9663" name="Oval 47">
                <a:extLst>
                  <a:ext uri="{FF2B5EF4-FFF2-40B4-BE49-F238E27FC236}">
                    <a16:creationId xmlns:a16="http://schemas.microsoft.com/office/drawing/2014/main" id="{F36FFBB8-A88D-A246-A18A-B03F22CD47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" y="1318"/>
                <a:ext cx="1822" cy="27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9664" name="Oval 48">
                <a:extLst>
                  <a:ext uri="{FF2B5EF4-FFF2-40B4-BE49-F238E27FC236}">
                    <a16:creationId xmlns:a16="http://schemas.microsoft.com/office/drawing/2014/main" id="{26162CC4-2E33-1A48-9286-7592CA4CB3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92" y="1743"/>
                <a:ext cx="989" cy="557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9665" name="Oval 49">
                <a:extLst>
                  <a:ext uri="{FF2B5EF4-FFF2-40B4-BE49-F238E27FC236}">
                    <a16:creationId xmlns:a16="http://schemas.microsoft.com/office/drawing/2014/main" id="{356CB4AD-970F-C246-A5D9-2E65E45C19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8" y="1356"/>
                <a:ext cx="742" cy="309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9666" name="Oval 50">
                <a:extLst>
                  <a:ext uri="{FF2B5EF4-FFF2-40B4-BE49-F238E27FC236}">
                    <a16:creationId xmlns:a16="http://schemas.microsoft.com/office/drawing/2014/main" id="{22FEE49A-BC50-EC40-A338-23F4C5320E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2" y="1497"/>
                <a:ext cx="490" cy="555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9667" name="Oval 51">
                <a:extLst>
                  <a:ext uri="{FF2B5EF4-FFF2-40B4-BE49-F238E27FC236}">
                    <a16:creationId xmlns:a16="http://schemas.microsoft.com/office/drawing/2014/main" id="{100EC8A4-5671-3D4A-8227-E23A7A7C13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2" y="1779"/>
                <a:ext cx="490" cy="204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9668" name="Oval 52">
                <a:extLst>
                  <a:ext uri="{FF2B5EF4-FFF2-40B4-BE49-F238E27FC236}">
                    <a16:creationId xmlns:a16="http://schemas.microsoft.com/office/drawing/2014/main" id="{737B9F19-66EB-C04C-839E-DA3736588A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59" y="1919"/>
                <a:ext cx="490" cy="204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9669" name="Oval 53">
                <a:extLst>
                  <a:ext uri="{FF2B5EF4-FFF2-40B4-BE49-F238E27FC236}">
                    <a16:creationId xmlns:a16="http://schemas.microsoft.com/office/drawing/2014/main" id="{6CF1DB1F-F442-EA46-9E64-75E21EC4DC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5" y="1919"/>
                <a:ext cx="740" cy="204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</p:grpSp>
      <p:grpSp>
        <p:nvGrpSpPr>
          <p:cNvPr id="74759" name="Group 80">
            <a:extLst>
              <a:ext uri="{FF2B5EF4-FFF2-40B4-BE49-F238E27FC236}">
                <a16:creationId xmlns:a16="http://schemas.microsoft.com/office/drawing/2014/main" id="{1DC0FE23-8E55-844C-BD0C-C5B4830F8015}"/>
              </a:ext>
            </a:extLst>
          </p:cNvPr>
          <p:cNvGrpSpPr>
            <a:grpSpLocks/>
          </p:cNvGrpSpPr>
          <p:nvPr/>
        </p:nvGrpSpPr>
        <p:grpSpPr bwMode="auto">
          <a:xfrm>
            <a:off x="2667000" y="4419600"/>
            <a:ext cx="2133600" cy="685800"/>
            <a:chOff x="676" y="1108"/>
            <a:chExt cx="2968" cy="1192"/>
          </a:xfrm>
        </p:grpSpPr>
        <p:grpSp>
          <p:nvGrpSpPr>
            <p:cNvPr id="74818" name="Group 81">
              <a:extLst>
                <a:ext uri="{FF2B5EF4-FFF2-40B4-BE49-F238E27FC236}">
                  <a16:creationId xmlns:a16="http://schemas.microsoft.com/office/drawing/2014/main" id="{C4AAE6E3-5EAE-FA43-80CA-56168CDBF1B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9" y="1108"/>
              <a:ext cx="2905" cy="1192"/>
              <a:chOff x="739" y="1108"/>
              <a:chExt cx="2905" cy="1192"/>
            </a:xfrm>
          </p:grpSpPr>
          <p:sp>
            <p:nvSpPr>
              <p:cNvPr id="239698" name="Oval 82">
                <a:extLst>
                  <a:ext uri="{FF2B5EF4-FFF2-40B4-BE49-F238E27FC236}">
                    <a16:creationId xmlns:a16="http://schemas.microsoft.com/office/drawing/2014/main" id="{0DF1592E-52EF-C941-88DF-FC7A3C71F9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7" y="1213"/>
                <a:ext cx="2491" cy="91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9699" name="Oval 83">
                <a:extLst>
                  <a:ext uri="{FF2B5EF4-FFF2-40B4-BE49-F238E27FC236}">
                    <a16:creationId xmlns:a16="http://schemas.microsoft.com/office/drawing/2014/main" id="{7F89D706-7729-A645-8F4A-00F7390EF8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71" y="1213"/>
                <a:ext cx="576" cy="13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9700" name="Oval 84">
                <a:extLst>
                  <a:ext uri="{FF2B5EF4-FFF2-40B4-BE49-F238E27FC236}">
                    <a16:creationId xmlns:a16="http://schemas.microsoft.com/office/drawing/2014/main" id="{A95BAB3D-D997-4B4D-8084-CC53ECC53B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71" y="1180"/>
                <a:ext cx="824" cy="2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9701" name="Oval 85">
                <a:extLst>
                  <a:ext uri="{FF2B5EF4-FFF2-40B4-BE49-F238E27FC236}">
                    <a16:creationId xmlns:a16="http://schemas.microsoft.com/office/drawing/2014/main" id="{CE80F41D-F733-CA40-8626-5C270CA591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2" y="1108"/>
                <a:ext cx="992" cy="48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9702" name="Oval 86">
                <a:extLst>
                  <a:ext uri="{FF2B5EF4-FFF2-40B4-BE49-F238E27FC236}">
                    <a16:creationId xmlns:a16="http://schemas.microsoft.com/office/drawing/2014/main" id="{8AA40DE8-E84D-6D4A-B4C3-E69C8EC70C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0" y="1318"/>
                <a:ext cx="1822" cy="27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9703" name="Oval 87">
                <a:extLst>
                  <a:ext uri="{FF2B5EF4-FFF2-40B4-BE49-F238E27FC236}">
                    <a16:creationId xmlns:a16="http://schemas.microsoft.com/office/drawing/2014/main" id="{CF5FBD98-788E-F24D-80A7-C0DC6BCACA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56" y="1743"/>
                <a:ext cx="987" cy="55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9704" name="Oval 88">
                <a:extLst>
                  <a:ext uri="{FF2B5EF4-FFF2-40B4-BE49-F238E27FC236}">
                    <a16:creationId xmlns:a16="http://schemas.microsoft.com/office/drawing/2014/main" id="{461D3077-3584-E448-8845-F881FCC1D7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4" y="1356"/>
                <a:ext cx="740" cy="309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9705" name="Oval 89">
                <a:extLst>
                  <a:ext uri="{FF2B5EF4-FFF2-40B4-BE49-F238E27FC236}">
                    <a16:creationId xmlns:a16="http://schemas.microsoft.com/office/drawing/2014/main" id="{3E2B8535-4217-994A-B1A2-F5237877E3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8" y="1497"/>
                <a:ext cx="490" cy="55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9706" name="Oval 90">
                <a:extLst>
                  <a:ext uri="{FF2B5EF4-FFF2-40B4-BE49-F238E27FC236}">
                    <a16:creationId xmlns:a16="http://schemas.microsoft.com/office/drawing/2014/main" id="{5C5DBB45-A8B7-6C44-9DFB-9C6103C96A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8" y="1779"/>
                <a:ext cx="490" cy="204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9707" name="Oval 91">
                <a:extLst>
                  <a:ext uri="{FF2B5EF4-FFF2-40B4-BE49-F238E27FC236}">
                    <a16:creationId xmlns:a16="http://schemas.microsoft.com/office/drawing/2014/main" id="{7A457F9B-6202-E745-98BC-B578853471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1" y="1919"/>
                <a:ext cx="495" cy="204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9708" name="Oval 92">
                <a:extLst>
                  <a:ext uri="{FF2B5EF4-FFF2-40B4-BE49-F238E27FC236}">
                    <a16:creationId xmlns:a16="http://schemas.microsoft.com/office/drawing/2014/main" id="{D021EA5A-D295-C14C-8887-11D1221B61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87" y="1919"/>
                <a:ext cx="742" cy="204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  <p:grpSp>
          <p:nvGrpSpPr>
            <p:cNvPr id="74819" name="Group 93">
              <a:extLst>
                <a:ext uri="{FF2B5EF4-FFF2-40B4-BE49-F238E27FC236}">
                  <a16:creationId xmlns:a16="http://schemas.microsoft.com/office/drawing/2014/main" id="{CA748FEC-ED9F-EF40-A28D-4A0F7F6EC1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6" y="1108"/>
              <a:ext cx="2905" cy="1192"/>
              <a:chOff x="676" y="1108"/>
              <a:chExt cx="2905" cy="1192"/>
            </a:xfrm>
          </p:grpSpPr>
          <p:sp>
            <p:nvSpPr>
              <p:cNvPr id="239710" name="Oval 94">
                <a:extLst>
                  <a:ext uri="{FF2B5EF4-FFF2-40B4-BE49-F238E27FC236}">
                    <a16:creationId xmlns:a16="http://schemas.microsoft.com/office/drawing/2014/main" id="{0A59370E-D180-1643-BAC8-8B97F0F03C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6" y="1213"/>
                <a:ext cx="2487" cy="911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9711" name="Oval 95">
                <a:extLst>
                  <a:ext uri="{FF2B5EF4-FFF2-40B4-BE49-F238E27FC236}">
                    <a16:creationId xmlns:a16="http://schemas.microsoft.com/office/drawing/2014/main" id="{446D07A5-03C9-FB4C-B0EE-06802FB4FF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7" y="1213"/>
                <a:ext cx="576" cy="135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9712" name="Oval 96">
                <a:extLst>
                  <a:ext uri="{FF2B5EF4-FFF2-40B4-BE49-F238E27FC236}">
                    <a16:creationId xmlns:a16="http://schemas.microsoft.com/office/drawing/2014/main" id="{EE40EBF4-9BD1-414B-9CBA-1555557517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5" y="1180"/>
                <a:ext cx="828" cy="237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9713" name="Oval 97">
                <a:extLst>
                  <a:ext uri="{FF2B5EF4-FFF2-40B4-BE49-F238E27FC236}">
                    <a16:creationId xmlns:a16="http://schemas.microsoft.com/office/drawing/2014/main" id="{F44636E1-5E64-5642-993A-5B22081DB1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8" y="1108"/>
                <a:ext cx="989" cy="48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9714" name="Oval 98">
                <a:extLst>
                  <a:ext uri="{FF2B5EF4-FFF2-40B4-BE49-F238E27FC236}">
                    <a16:creationId xmlns:a16="http://schemas.microsoft.com/office/drawing/2014/main" id="{A9126670-8F90-B94F-8891-9A8E8F4A40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" y="1318"/>
                <a:ext cx="1822" cy="27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9715" name="Oval 99">
                <a:extLst>
                  <a:ext uri="{FF2B5EF4-FFF2-40B4-BE49-F238E27FC236}">
                    <a16:creationId xmlns:a16="http://schemas.microsoft.com/office/drawing/2014/main" id="{23A22FAB-ABD0-5E40-A5BE-920D64437C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92" y="1743"/>
                <a:ext cx="989" cy="557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9716" name="Oval 100">
                <a:extLst>
                  <a:ext uri="{FF2B5EF4-FFF2-40B4-BE49-F238E27FC236}">
                    <a16:creationId xmlns:a16="http://schemas.microsoft.com/office/drawing/2014/main" id="{FF1BCCEB-8EFF-384F-A117-F36A96AC42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8" y="1356"/>
                <a:ext cx="742" cy="309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9717" name="Oval 101">
                <a:extLst>
                  <a:ext uri="{FF2B5EF4-FFF2-40B4-BE49-F238E27FC236}">
                    <a16:creationId xmlns:a16="http://schemas.microsoft.com/office/drawing/2014/main" id="{0ADE0622-98DA-1249-846E-2CD2363BDB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2" y="1497"/>
                <a:ext cx="490" cy="555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9718" name="Oval 102">
                <a:extLst>
                  <a:ext uri="{FF2B5EF4-FFF2-40B4-BE49-F238E27FC236}">
                    <a16:creationId xmlns:a16="http://schemas.microsoft.com/office/drawing/2014/main" id="{4310D4DE-6840-1A40-B664-1C85F30145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2" y="1779"/>
                <a:ext cx="490" cy="204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9719" name="Oval 103">
                <a:extLst>
                  <a:ext uri="{FF2B5EF4-FFF2-40B4-BE49-F238E27FC236}">
                    <a16:creationId xmlns:a16="http://schemas.microsoft.com/office/drawing/2014/main" id="{20F75FEC-C8A0-7C4F-BFA8-F8CCD61911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59" y="1919"/>
                <a:ext cx="490" cy="204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9720" name="Oval 104">
                <a:extLst>
                  <a:ext uri="{FF2B5EF4-FFF2-40B4-BE49-F238E27FC236}">
                    <a16:creationId xmlns:a16="http://schemas.microsoft.com/office/drawing/2014/main" id="{126B2CF7-8CF0-864C-B930-21CD7F247A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5" y="1919"/>
                <a:ext cx="740" cy="204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</p:grpSp>
      <p:grpSp>
        <p:nvGrpSpPr>
          <p:cNvPr id="74760" name="Group 106">
            <a:extLst>
              <a:ext uri="{FF2B5EF4-FFF2-40B4-BE49-F238E27FC236}">
                <a16:creationId xmlns:a16="http://schemas.microsoft.com/office/drawing/2014/main" id="{81F6417F-5DA2-0842-8787-4C65892FECFB}"/>
              </a:ext>
            </a:extLst>
          </p:cNvPr>
          <p:cNvGrpSpPr>
            <a:grpSpLocks/>
          </p:cNvGrpSpPr>
          <p:nvPr/>
        </p:nvGrpSpPr>
        <p:grpSpPr bwMode="auto">
          <a:xfrm>
            <a:off x="6019800" y="2819400"/>
            <a:ext cx="2514600" cy="3276600"/>
            <a:chOff x="676" y="1108"/>
            <a:chExt cx="2968" cy="1192"/>
          </a:xfrm>
        </p:grpSpPr>
        <p:grpSp>
          <p:nvGrpSpPr>
            <p:cNvPr id="74794" name="Group 107">
              <a:extLst>
                <a:ext uri="{FF2B5EF4-FFF2-40B4-BE49-F238E27FC236}">
                  <a16:creationId xmlns:a16="http://schemas.microsoft.com/office/drawing/2014/main" id="{D1E0ACF3-904E-A240-8100-EE30645688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9" y="1108"/>
              <a:ext cx="2905" cy="1192"/>
              <a:chOff x="739" y="1108"/>
              <a:chExt cx="2905" cy="1192"/>
            </a:xfrm>
          </p:grpSpPr>
          <p:sp>
            <p:nvSpPr>
              <p:cNvPr id="239724" name="Oval 108">
                <a:extLst>
                  <a:ext uri="{FF2B5EF4-FFF2-40B4-BE49-F238E27FC236}">
                    <a16:creationId xmlns:a16="http://schemas.microsoft.com/office/drawing/2014/main" id="{AE03AEDB-B920-3B49-89D1-03CFBA5410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7" y="1214"/>
                <a:ext cx="2492" cy="91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9725" name="Oval 109">
                <a:extLst>
                  <a:ext uri="{FF2B5EF4-FFF2-40B4-BE49-F238E27FC236}">
                    <a16:creationId xmlns:a16="http://schemas.microsoft.com/office/drawing/2014/main" id="{DE75B5AB-603F-8249-BD31-FA3B81A03B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71" y="1214"/>
                <a:ext cx="575" cy="133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9726" name="Oval 110">
                <a:extLst>
                  <a:ext uri="{FF2B5EF4-FFF2-40B4-BE49-F238E27FC236}">
                    <a16:creationId xmlns:a16="http://schemas.microsoft.com/office/drawing/2014/main" id="{500D9FEE-BB64-7A4E-8BAB-9C19498AD4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70" y="1179"/>
                <a:ext cx="824" cy="239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9727" name="Oval 111">
                <a:extLst>
                  <a:ext uri="{FF2B5EF4-FFF2-40B4-BE49-F238E27FC236}">
                    <a16:creationId xmlns:a16="http://schemas.microsoft.com/office/drawing/2014/main" id="{8176C88D-96F8-CB42-ACA0-5064F0C336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3" y="1108"/>
                <a:ext cx="991" cy="48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9728" name="Oval 112">
                <a:extLst>
                  <a:ext uri="{FF2B5EF4-FFF2-40B4-BE49-F238E27FC236}">
                    <a16:creationId xmlns:a16="http://schemas.microsoft.com/office/drawing/2014/main" id="{B1773D3B-09D3-E244-A31F-2290F84C7D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0" y="1319"/>
                <a:ext cx="1823" cy="27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9729" name="Oval 113">
                <a:extLst>
                  <a:ext uri="{FF2B5EF4-FFF2-40B4-BE49-F238E27FC236}">
                    <a16:creationId xmlns:a16="http://schemas.microsoft.com/office/drawing/2014/main" id="{8BE988DE-357A-5145-8539-41E9F004E5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56" y="1743"/>
                <a:ext cx="987" cy="55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9730" name="Oval 114">
                <a:extLst>
                  <a:ext uri="{FF2B5EF4-FFF2-40B4-BE49-F238E27FC236}">
                    <a16:creationId xmlns:a16="http://schemas.microsoft.com/office/drawing/2014/main" id="{6B1E66E6-E344-E144-AE76-69392B6B95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4" y="1355"/>
                <a:ext cx="740" cy="31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9731" name="Oval 115">
                <a:extLst>
                  <a:ext uri="{FF2B5EF4-FFF2-40B4-BE49-F238E27FC236}">
                    <a16:creationId xmlns:a16="http://schemas.microsoft.com/office/drawing/2014/main" id="{4F61EB09-059E-C540-9A7D-EF67155EC9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6" y="1497"/>
                <a:ext cx="493" cy="55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9732" name="Oval 116">
                <a:extLst>
                  <a:ext uri="{FF2B5EF4-FFF2-40B4-BE49-F238E27FC236}">
                    <a16:creationId xmlns:a16="http://schemas.microsoft.com/office/drawing/2014/main" id="{F14BF7E4-3FB2-3D45-9A29-56C45246F6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6" y="1779"/>
                <a:ext cx="493" cy="203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9733" name="Oval 117">
                <a:extLst>
                  <a:ext uri="{FF2B5EF4-FFF2-40B4-BE49-F238E27FC236}">
                    <a16:creationId xmlns:a16="http://schemas.microsoft.com/office/drawing/2014/main" id="{4E1B71F7-3013-DE48-8FE4-68B7871F9A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2" y="1919"/>
                <a:ext cx="493" cy="20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9734" name="Oval 118">
                <a:extLst>
                  <a:ext uri="{FF2B5EF4-FFF2-40B4-BE49-F238E27FC236}">
                    <a16:creationId xmlns:a16="http://schemas.microsoft.com/office/drawing/2014/main" id="{F000E3FC-1EAD-A14E-8845-3C085251DD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88" y="1919"/>
                <a:ext cx="740" cy="20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  <p:grpSp>
          <p:nvGrpSpPr>
            <p:cNvPr id="74795" name="Group 119">
              <a:extLst>
                <a:ext uri="{FF2B5EF4-FFF2-40B4-BE49-F238E27FC236}">
                  <a16:creationId xmlns:a16="http://schemas.microsoft.com/office/drawing/2014/main" id="{9D0B5A5F-C7F5-374E-A0AD-3206AD7DA0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6" y="1108"/>
              <a:ext cx="2905" cy="1192"/>
              <a:chOff x="676" y="1108"/>
              <a:chExt cx="2905" cy="1192"/>
            </a:xfrm>
          </p:grpSpPr>
          <p:sp>
            <p:nvSpPr>
              <p:cNvPr id="239736" name="Oval 120">
                <a:extLst>
                  <a:ext uri="{FF2B5EF4-FFF2-40B4-BE49-F238E27FC236}">
                    <a16:creationId xmlns:a16="http://schemas.microsoft.com/office/drawing/2014/main" id="{D8F5E6B2-4EB9-B641-9A06-529F50F6C6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5" y="1214"/>
                <a:ext cx="2488" cy="910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9737" name="Oval 121">
                <a:extLst>
                  <a:ext uri="{FF2B5EF4-FFF2-40B4-BE49-F238E27FC236}">
                    <a16:creationId xmlns:a16="http://schemas.microsoft.com/office/drawing/2014/main" id="{581D1E04-4A17-6F4E-9895-394D1D0865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8" y="1214"/>
                <a:ext cx="575" cy="133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9738" name="Oval 122">
                <a:extLst>
                  <a:ext uri="{FF2B5EF4-FFF2-40B4-BE49-F238E27FC236}">
                    <a16:creationId xmlns:a16="http://schemas.microsoft.com/office/drawing/2014/main" id="{EFF5E2BF-4C47-7047-9963-DD0F419157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5" y="1179"/>
                <a:ext cx="828" cy="239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9739" name="Oval 123">
                <a:extLst>
                  <a:ext uri="{FF2B5EF4-FFF2-40B4-BE49-F238E27FC236}">
                    <a16:creationId xmlns:a16="http://schemas.microsoft.com/office/drawing/2014/main" id="{3D63F535-682E-DD48-A253-0B172D65B6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7" y="1108"/>
                <a:ext cx="991" cy="48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9740" name="Oval 124">
                <a:extLst>
                  <a:ext uri="{FF2B5EF4-FFF2-40B4-BE49-F238E27FC236}">
                    <a16:creationId xmlns:a16="http://schemas.microsoft.com/office/drawing/2014/main" id="{40FC63F6-F0DA-234D-B392-965ADD4513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" y="1319"/>
                <a:ext cx="1821" cy="275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9741" name="Oval 125">
                <a:extLst>
                  <a:ext uri="{FF2B5EF4-FFF2-40B4-BE49-F238E27FC236}">
                    <a16:creationId xmlns:a16="http://schemas.microsoft.com/office/drawing/2014/main" id="{77C26651-8F1F-F944-8D74-91A5EE08AC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92" y="1743"/>
                <a:ext cx="989" cy="557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9742" name="Oval 126">
                <a:extLst>
                  <a:ext uri="{FF2B5EF4-FFF2-40B4-BE49-F238E27FC236}">
                    <a16:creationId xmlns:a16="http://schemas.microsoft.com/office/drawing/2014/main" id="{7B8B1144-E9D2-4E4E-B3F0-2D30CB7F96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8" y="1355"/>
                <a:ext cx="742" cy="310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9743" name="Oval 127">
                <a:extLst>
                  <a:ext uri="{FF2B5EF4-FFF2-40B4-BE49-F238E27FC236}">
                    <a16:creationId xmlns:a16="http://schemas.microsoft.com/office/drawing/2014/main" id="{F93D55E6-8BAA-CB4A-BA3E-2F0109F2B3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1" y="1497"/>
                <a:ext cx="493" cy="55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9744" name="Oval 128">
                <a:extLst>
                  <a:ext uri="{FF2B5EF4-FFF2-40B4-BE49-F238E27FC236}">
                    <a16:creationId xmlns:a16="http://schemas.microsoft.com/office/drawing/2014/main" id="{163D0D94-66D6-E14C-92B1-78E73B2095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1" y="1779"/>
                <a:ext cx="493" cy="203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9745" name="Oval 129">
                <a:extLst>
                  <a:ext uri="{FF2B5EF4-FFF2-40B4-BE49-F238E27FC236}">
                    <a16:creationId xmlns:a16="http://schemas.microsoft.com/office/drawing/2014/main" id="{3705C5B9-EFC9-A44C-8B28-F06205C1E2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59" y="1919"/>
                <a:ext cx="491" cy="205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9746" name="Oval 130">
                <a:extLst>
                  <a:ext uri="{FF2B5EF4-FFF2-40B4-BE49-F238E27FC236}">
                    <a16:creationId xmlns:a16="http://schemas.microsoft.com/office/drawing/2014/main" id="{43DFFE3E-F76C-AE4C-A4AE-45E87AA995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4" y="1919"/>
                <a:ext cx="740" cy="205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</p:grpSp>
      <p:sp>
        <p:nvSpPr>
          <p:cNvPr id="239758" name="Line 142">
            <a:extLst>
              <a:ext uri="{FF2B5EF4-FFF2-40B4-BE49-F238E27FC236}">
                <a16:creationId xmlns:a16="http://schemas.microsoft.com/office/drawing/2014/main" id="{8E8CAB5B-CB14-F74C-90EC-A326C443835B}"/>
              </a:ext>
            </a:extLst>
          </p:cNvPr>
          <p:cNvSpPr>
            <a:spLocks noChangeShapeType="1"/>
          </p:cNvSpPr>
          <p:nvPr/>
        </p:nvSpPr>
        <p:spPr bwMode="auto">
          <a:xfrm>
            <a:off x="5562600" y="2895600"/>
            <a:ext cx="990600" cy="533400"/>
          </a:xfrm>
          <a:prstGeom prst="line">
            <a:avLst/>
          </a:prstGeom>
          <a:noFill/>
          <a:ln w="50800">
            <a:solidFill>
              <a:srgbClr val="FF0033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239759" name="Line 143">
            <a:extLst>
              <a:ext uri="{FF2B5EF4-FFF2-40B4-BE49-F238E27FC236}">
                <a16:creationId xmlns:a16="http://schemas.microsoft.com/office/drawing/2014/main" id="{0D5A5CFB-045E-0944-A34B-5C54D5C507C4}"/>
              </a:ext>
            </a:extLst>
          </p:cNvPr>
          <p:cNvSpPr>
            <a:spLocks noChangeShapeType="1"/>
          </p:cNvSpPr>
          <p:nvPr/>
        </p:nvSpPr>
        <p:spPr bwMode="auto">
          <a:xfrm>
            <a:off x="6705600" y="3429000"/>
            <a:ext cx="990600" cy="381000"/>
          </a:xfrm>
          <a:prstGeom prst="line">
            <a:avLst/>
          </a:prstGeom>
          <a:noFill/>
          <a:ln w="50800">
            <a:solidFill>
              <a:srgbClr val="FF0033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239760" name="Line 144">
            <a:extLst>
              <a:ext uri="{FF2B5EF4-FFF2-40B4-BE49-F238E27FC236}">
                <a16:creationId xmlns:a16="http://schemas.microsoft.com/office/drawing/2014/main" id="{677A49AA-F72F-1C4F-B120-4BC32375F44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29400" y="3810000"/>
            <a:ext cx="1066800" cy="228600"/>
          </a:xfrm>
          <a:prstGeom prst="line">
            <a:avLst/>
          </a:prstGeom>
          <a:noFill/>
          <a:ln w="50800">
            <a:solidFill>
              <a:srgbClr val="FF0033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239761" name="Line 145">
            <a:extLst>
              <a:ext uri="{FF2B5EF4-FFF2-40B4-BE49-F238E27FC236}">
                <a16:creationId xmlns:a16="http://schemas.microsoft.com/office/drawing/2014/main" id="{A632723C-0DA5-3E45-BB39-BE0BD1DFB9F6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9400" y="4038600"/>
            <a:ext cx="1219200" cy="228600"/>
          </a:xfrm>
          <a:prstGeom prst="line">
            <a:avLst/>
          </a:prstGeom>
          <a:noFill/>
          <a:ln w="50800">
            <a:solidFill>
              <a:srgbClr val="FF0033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239762" name="Line 146">
            <a:extLst>
              <a:ext uri="{FF2B5EF4-FFF2-40B4-BE49-F238E27FC236}">
                <a16:creationId xmlns:a16="http://schemas.microsoft.com/office/drawing/2014/main" id="{C1BC42E6-E1F1-174E-8E5E-54FCEAA693E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53200" y="4267200"/>
            <a:ext cx="1219200" cy="304800"/>
          </a:xfrm>
          <a:prstGeom prst="line">
            <a:avLst/>
          </a:prstGeom>
          <a:noFill/>
          <a:ln w="50800">
            <a:solidFill>
              <a:srgbClr val="FF0033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239763" name="Line 147">
            <a:extLst>
              <a:ext uri="{FF2B5EF4-FFF2-40B4-BE49-F238E27FC236}">
                <a16:creationId xmlns:a16="http://schemas.microsoft.com/office/drawing/2014/main" id="{D2FDFD40-5488-3D47-AF8B-BD185563B04F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9400" y="4572000"/>
            <a:ext cx="1219200" cy="228600"/>
          </a:xfrm>
          <a:prstGeom prst="line">
            <a:avLst/>
          </a:prstGeom>
          <a:noFill/>
          <a:ln w="50800">
            <a:solidFill>
              <a:srgbClr val="FF0033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239764" name="Line 148">
            <a:extLst>
              <a:ext uri="{FF2B5EF4-FFF2-40B4-BE49-F238E27FC236}">
                <a16:creationId xmlns:a16="http://schemas.microsoft.com/office/drawing/2014/main" id="{156EF80B-9299-ED4F-9D37-1EEDA42F0E4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53200" y="4724400"/>
            <a:ext cx="1219200" cy="304800"/>
          </a:xfrm>
          <a:prstGeom prst="line">
            <a:avLst/>
          </a:prstGeom>
          <a:noFill/>
          <a:ln w="50800">
            <a:solidFill>
              <a:srgbClr val="FF0033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239765" name="Line 149">
            <a:extLst>
              <a:ext uri="{FF2B5EF4-FFF2-40B4-BE49-F238E27FC236}">
                <a16:creationId xmlns:a16="http://schemas.microsoft.com/office/drawing/2014/main" id="{BE0D08EB-0BDC-3347-9498-137FF605ABD6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9400" y="5029200"/>
            <a:ext cx="1219200" cy="228600"/>
          </a:xfrm>
          <a:prstGeom prst="line">
            <a:avLst/>
          </a:prstGeom>
          <a:noFill/>
          <a:ln w="50800">
            <a:solidFill>
              <a:srgbClr val="FF0033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239766" name="Line 150">
            <a:extLst>
              <a:ext uri="{FF2B5EF4-FFF2-40B4-BE49-F238E27FC236}">
                <a16:creationId xmlns:a16="http://schemas.microsoft.com/office/drawing/2014/main" id="{565A6E2B-81F4-454A-84CF-0D09F3C6CBA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34200" y="5257800"/>
            <a:ext cx="838200" cy="381000"/>
          </a:xfrm>
          <a:prstGeom prst="line">
            <a:avLst/>
          </a:prstGeom>
          <a:noFill/>
          <a:ln w="50800">
            <a:solidFill>
              <a:srgbClr val="FF0033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239767" name="Line 151">
            <a:extLst>
              <a:ext uri="{FF2B5EF4-FFF2-40B4-BE49-F238E27FC236}">
                <a16:creationId xmlns:a16="http://schemas.microsoft.com/office/drawing/2014/main" id="{4D66867B-17FF-C54B-8CD6-069CA4C93BD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00600" y="5638800"/>
            <a:ext cx="2209800" cy="304800"/>
          </a:xfrm>
          <a:prstGeom prst="line">
            <a:avLst/>
          </a:prstGeom>
          <a:noFill/>
          <a:ln w="50800">
            <a:solidFill>
              <a:srgbClr val="FF0033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239768" name="Line 152">
            <a:extLst>
              <a:ext uri="{FF2B5EF4-FFF2-40B4-BE49-F238E27FC236}">
                <a16:creationId xmlns:a16="http://schemas.microsoft.com/office/drawing/2014/main" id="{E6D84FD7-1EE5-144A-B48C-6259EDD8BCF6}"/>
              </a:ext>
            </a:extLst>
          </p:cNvPr>
          <p:cNvSpPr>
            <a:spLocks noChangeShapeType="1"/>
          </p:cNvSpPr>
          <p:nvPr/>
        </p:nvSpPr>
        <p:spPr bwMode="auto">
          <a:xfrm>
            <a:off x="3505200" y="2971800"/>
            <a:ext cx="76200" cy="838200"/>
          </a:xfrm>
          <a:prstGeom prst="line">
            <a:avLst/>
          </a:prstGeom>
          <a:noFill/>
          <a:ln w="50800">
            <a:solidFill>
              <a:srgbClr val="FF0033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239769" name="Line 153">
            <a:extLst>
              <a:ext uri="{FF2B5EF4-FFF2-40B4-BE49-F238E27FC236}">
                <a16:creationId xmlns:a16="http://schemas.microsoft.com/office/drawing/2014/main" id="{B125EFBC-D184-9245-9037-8C598D39B436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1400" y="3733800"/>
            <a:ext cx="457200" cy="990600"/>
          </a:xfrm>
          <a:prstGeom prst="line">
            <a:avLst/>
          </a:prstGeom>
          <a:noFill/>
          <a:ln w="50800">
            <a:solidFill>
              <a:srgbClr val="FF0033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239770" name="Line 154">
            <a:extLst>
              <a:ext uri="{FF2B5EF4-FFF2-40B4-BE49-F238E27FC236}">
                <a16:creationId xmlns:a16="http://schemas.microsoft.com/office/drawing/2014/main" id="{5248E131-3DBC-6141-99BA-85CC281AFE17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4800600"/>
            <a:ext cx="533400" cy="1066800"/>
          </a:xfrm>
          <a:prstGeom prst="line">
            <a:avLst/>
          </a:prstGeom>
          <a:noFill/>
          <a:ln w="50800">
            <a:solidFill>
              <a:srgbClr val="FF0033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pic>
        <p:nvPicPr>
          <p:cNvPr id="239721" name="Picture 105">
            <a:extLst>
              <a:ext uri="{FF2B5EF4-FFF2-40B4-BE49-F238E27FC236}">
                <a16:creationId xmlns:a16="http://schemas.microsoft.com/office/drawing/2014/main" id="{702D0E9B-0014-3D4F-958C-23FF1D25A659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572000"/>
            <a:ext cx="547688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39670" name="Picture 54">
            <a:extLst>
              <a:ext uri="{FF2B5EF4-FFF2-40B4-BE49-F238E27FC236}">
                <a16:creationId xmlns:a16="http://schemas.microsoft.com/office/drawing/2014/main" id="{8320D39E-427C-7847-ABFA-61E7BB097A5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733800"/>
            <a:ext cx="547688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39644" name="Picture 28">
            <a:extLst>
              <a:ext uri="{FF2B5EF4-FFF2-40B4-BE49-F238E27FC236}">
                <a16:creationId xmlns:a16="http://schemas.microsoft.com/office/drawing/2014/main" id="{BD7F7A44-6948-4B40-88B3-56C9F5EB2029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743200"/>
            <a:ext cx="547688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39755" name="Picture 139">
            <a:extLst>
              <a:ext uri="{FF2B5EF4-FFF2-40B4-BE49-F238E27FC236}">
                <a16:creationId xmlns:a16="http://schemas.microsoft.com/office/drawing/2014/main" id="{BE34FB12-87AF-8748-BF6B-F70A244D26EE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743200"/>
            <a:ext cx="547688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39754" name="Picture 138">
            <a:extLst>
              <a:ext uri="{FF2B5EF4-FFF2-40B4-BE49-F238E27FC236}">
                <a16:creationId xmlns:a16="http://schemas.microsoft.com/office/drawing/2014/main" id="{5646ABFF-D722-6640-8CCC-368C6302B806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276600"/>
            <a:ext cx="547688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39752" name="Picture 136">
            <a:extLst>
              <a:ext uri="{FF2B5EF4-FFF2-40B4-BE49-F238E27FC236}">
                <a16:creationId xmlns:a16="http://schemas.microsoft.com/office/drawing/2014/main" id="{6CC4FE49-8C71-1544-BB93-3757E637E57C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886200"/>
            <a:ext cx="547688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39753" name="Picture 137">
            <a:extLst>
              <a:ext uri="{FF2B5EF4-FFF2-40B4-BE49-F238E27FC236}">
                <a16:creationId xmlns:a16="http://schemas.microsoft.com/office/drawing/2014/main" id="{32495BBE-4923-A347-8124-8AE3220E5EBA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657600"/>
            <a:ext cx="547688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39750" name="Picture 134">
            <a:extLst>
              <a:ext uri="{FF2B5EF4-FFF2-40B4-BE49-F238E27FC236}">
                <a16:creationId xmlns:a16="http://schemas.microsoft.com/office/drawing/2014/main" id="{5E3D6FD7-21F4-2E45-95D8-7542F89A5D0A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419600"/>
            <a:ext cx="547688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39751" name="Picture 135">
            <a:extLst>
              <a:ext uri="{FF2B5EF4-FFF2-40B4-BE49-F238E27FC236}">
                <a16:creationId xmlns:a16="http://schemas.microsoft.com/office/drawing/2014/main" id="{768ED7EB-9572-CF41-8609-A52B5F791B93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114800"/>
            <a:ext cx="547688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39749" name="Picture 133">
            <a:extLst>
              <a:ext uri="{FF2B5EF4-FFF2-40B4-BE49-F238E27FC236}">
                <a16:creationId xmlns:a16="http://schemas.microsoft.com/office/drawing/2014/main" id="{1CB6CAEE-8C21-ED4F-9279-F1DD476B60A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648200"/>
            <a:ext cx="547688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39748" name="Picture 132">
            <a:extLst>
              <a:ext uri="{FF2B5EF4-FFF2-40B4-BE49-F238E27FC236}">
                <a16:creationId xmlns:a16="http://schemas.microsoft.com/office/drawing/2014/main" id="{D571A726-B03A-A648-A604-C7A2EB43C6DE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876800"/>
            <a:ext cx="547688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39747" name="Picture 131">
            <a:extLst>
              <a:ext uri="{FF2B5EF4-FFF2-40B4-BE49-F238E27FC236}">
                <a16:creationId xmlns:a16="http://schemas.microsoft.com/office/drawing/2014/main" id="{B1284525-937B-D74D-88EE-2982BE77619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105400"/>
            <a:ext cx="547688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39757" name="Picture 141">
            <a:extLst>
              <a:ext uri="{FF2B5EF4-FFF2-40B4-BE49-F238E27FC236}">
                <a16:creationId xmlns:a16="http://schemas.microsoft.com/office/drawing/2014/main" id="{0B0CF71D-C5C1-1947-8500-C63F60E11755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486400"/>
            <a:ext cx="547688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39771" name="Rectangle 155">
            <a:extLst>
              <a:ext uri="{FF2B5EF4-FFF2-40B4-BE49-F238E27FC236}">
                <a16:creationId xmlns:a16="http://schemas.microsoft.com/office/drawing/2014/main" id="{D239292A-D120-5243-8BB9-00CE1957C1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3200400"/>
            <a:ext cx="635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AS 4</a:t>
            </a:r>
          </a:p>
        </p:txBody>
      </p:sp>
      <p:sp>
        <p:nvSpPr>
          <p:cNvPr id="239772" name="Rectangle 156">
            <a:extLst>
              <a:ext uri="{FF2B5EF4-FFF2-40B4-BE49-F238E27FC236}">
                <a16:creationId xmlns:a16="http://schemas.microsoft.com/office/drawing/2014/main" id="{38D28FB7-D833-6D4B-8927-A94E05D81B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3733800"/>
            <a:ext cx="635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AS 3</a:t>
            </a:r>
          </a:p>
        </p:txBody>
      </p:sp>
      <p:sp>
        <p:nvSpPr>
          <p:cNvPr id="239773" name="Rectangle 157">
            <a:extLst>
              <a:ext uri="{FF2B5EF4-FFF2-40B4-BE49-F238E27FC236}">
                <a16:creationId xmlns:a16="http://schemas.microsoft.com/office/drawing/2014/main" id="{C5DAAE4F-EA14-9A42-8704-8BA9172193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4572000"/>
            <a:ext cx="635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AS 2</a:t>
            </a:r>
          </a:p>
        </p:txBody>
      </p:sp>
      <p:sp>
        <p:nvSpPr>
          <p:cNvPr id="239774" name="Rectangle 158">
            <a:extLst>
              <a:ext uri="{FF2B5EF4-FFF2-40B4-BE49-F238E27FC236}">
                <a16:creationId xmlns:a16="http://schemas.microsoft.com/office/drawing/2014/main" id="{27066B2E-532C-0343-9B91-096C0789DD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6019800"/>
            <a:ext cx="635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AS 1</a:t>
            </a:r>
          </a:p>
        </p:txBody>
      </p:sp>
      <p:sp>
        <p:nvSpPr>
          <p:cNvPr id="239775" name="Text Box 159">
            <a:extLst>
              <a:ext uri="{FF2B5EF4-FFF2-40B4-BE49-F238E27FC236}">
                <a16:creationId xmlns:a16="http://schemas.microsoft.com/office/drawing/2014/main" id="{C1B81BC7-165B-CB4F-AB14-B704B87D78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1752600"/>
            <a:ext cx="3005138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   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Mr. BGP says that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    path </a:t>
            </a:r>
            <a:r>
              <a:rPr kumimoji="0" lang="en-US" altLang="zh-CN" sz="20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4 1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 is better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     than path </a:t>
            </a:r>
            <a:r>
              <a:rPr kumimoji="0" lang="en-US" altLang="zh-CN" sz="20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3 2 1</a:t>
            </a:r>
          </a:p>
        </p:txBody>
      </p:sp>
      <p:sp>
        <p:nvSpPr>
          <p:cNvPr id="239776" name="Text Box 160">
            <a:extLst>
              <a:ext uri="{FF2B5EF4-FFF2-40B4-BE49-F238E27FC236}">
                <a16:creationId xmlns:a16="http://schemas.microsoft.com/office/drawing/2014/main" id="{87C42D21-A1E7-004A-890C-91616EB1E9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2743200"/>
            <a:ext cx="928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Duh!</a:t>
            </a:r>
          </a:p>
        </p:txBody>
      </p:sp>
      <p:pic>
        <p:nvPicPr>
          <p:cNvPr id="239779" name="Picture 163">
            <a:extLst>
              <a:ext uri="{FF2B5EF4-FFF2-40B4-BE49-F238E27FC236}">
                <a16:creationId xmlns:a16="http://schemas.microsoft.com/office/drawing/2014/main" id="{EC0B5230-A481-4449-B646-4F08A6D42E8F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5791200"/>
            <a:ext cx="547688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66780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lide Number Placeholder 4">
            <a:extLst>
              <a:ext uri="{FF2B5EF4-FFF2-40B4-BE49-F238E27FC236}">
                <a16:creationId xmlns:a16="http://schemas.microsoft.com/office/drawing/2014/main" id="{D4412C53-CBC2-C641-A6F8-25DC6964C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3D62C5-2FC1-914E-A693-7EFEB5BF9C51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A90D0C0E-86B1-724C-97DA-EFFAA7B638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altLang="zh-CN">
                <a:ea typeface="宋体" charset="0"/>
                <a:cs typeface="宋体" charset="0"/>
              </a:rPr>
              <a:t>Shedding Inbound Traffic with ASPATH Padding Hack</a:t>
            </a:r>
          </a:p>
        </p:txBody>
      </p:sp>
      <p:sp>
        <p:nvSpPr>
          <p:cNvPr id="40000" name="Rectangle 64">
            <a:extLst>
              <a:ext uri="{FF2B5EF4-FFF2-40B4-BE49-F238E27FC236}">
                <a16:creationId xmlns:a16="http://schemas.microsoft.com/office/drawing/2014/main" id="{629920AB-09BC-984C-A322-77D3DD02BD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4953000"/>
            <a:ext cx="2846388" cy="1311275"/>
          </a:xfrm>
          <a:prstGeom prst="rect">
            <a:avLst/>
          </a:prstGeom>
          <a:solidFill>
            <a:srgbClr val="FF669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Padding will (usually)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force inbound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traffic from AS 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to take primary link</a:t>
            </a:r>
          </a:p>
        </p:txBody>
      </p:sp>
      <p:grpSp>
        <p:nvGrpSpPr>
          <p:cNvPr id="76804" name="Group 3">
            <a:extLst>
              <a:ext uri="{FF2B5EF4-FFF2-40B4-BE49-F238E27FC236}">
                <a16:creationId xmlns:a16="http://schemas.microsoft.com/office/drawing/2014/main" id="{56BC54EA-D636-C543-9C94-3E6DE020273F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2286000"/>
            <a:ext cx="5257800" cy="1739900"/>
            <a:chOff x="676" y="1108"/>
            <a:chExt cx="2968" cy="1192"/>
          </a:xfrm>
        </p:grpSpPr>
        <p:grpSp>
          <p:nvGrpSpPr>
            <p:cNvPr id="76849" name="Group 4">
              <a:extLst>
                <a:ext uri="{FF2B5EF4-FFF2-40B4-BE49-F238E27FC236}">
                  <a16:creationId xmlns:a16="http://schemas.microsoft.com/office/drawing/2014/main" id="{0C7B2EE4-06E5-2746-A0EA-279AD1B1A6F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9" y="1108"/>
              <a:ext cx="2905" cy="1192"/>
              <a:chOff x="739" y="1108"/>
              <a:chExt cx="2905" cy="1192"/>
            </a:xfrm>
          </p:grpSpPr>
          <p:sp>
            <p:nvSpPr>
              <p:cNvPr id="39941" name="Oval 5">
                <a:extLst>
                  <a:ext uri="{FF2B5EF4-FFF2-40B4-BE49-F238E27FC236}">
                    <a16:creationId xmlns:a16="http://schemas.microsoft.com/office/drawing/2014/main" id="{E7A3E015-FC66-894D-B3E1-66105ACC11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7" y="1213"/>
                <a:ext cx="2492" cy="91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9942" name="Oval 6">
                <a:extLst>
                  <a:ext uri="{FF2B5EF4-FFF2-40B4-BE49-F238E27FC236}">
                    <a16:creationId xmlns:a16="http://schemas.microsoft.com/office/drawing/2014/main" id="{609B4247-422D-C34B-A92C-9A187A07F8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71" y="1213"/>
                <a:ext cx="575" cy="134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9943" name="Oval 7">
                <a:extLst>
                  <a:ext uri="{FF2B5EF4-FFF2-40B4-BE49-F238E27FC236}">
                    <a16:creationId xmlns:a16="http://schemas.microsoft.com/office/drawing/2014/main" id="{F434947C-73FC-9745-8A21-23E10ACBEB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70" y="1179"/>
                <a:ext cx="825" cy="239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9944" name="Oval 8">
                <a:extLst>
                  <a:ext uri="{FF2B5EF4-FFF2-40B4-BE49-F238E27FC236}">
                    <a16:creationId xmlns:a16="http://schemas.microsoft.com/office/drawing/2014/main" id="{6DAF9A58-B111-F34D-8BC0-A09BE41F8B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2" y="1108"/>
                <a:ext cx="991" cy="48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9945" name="Oval 9">
                <a:extLst>
                  <a:ext uri="{FF2B5EF4-FFF2-40B4-BE49-F238E27FC236}">
                    <a16:creationId xmlns:a16="http://schemas.microsoft.com/office/drawing/2014/main" id="{692EDE16-6F20-D345-B982-27D144939F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9" y="1319"/>
                <a:ext cx="1823" cy="27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9946" name="Oval 10">
                <a:extLst>
                  <a:ext uri="{FF2B5EF4-FFF2-40B4-BE49-F238E27FC236}">
                    <a16:creationId xmlns:a16="http://schemas.microsoft.com/office/drawing/2014/main" id="{077C6B03-103A-054E-B108-686D9A5A1E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55" y="1743"/>
                <a:ext cx="989" cy="55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9947" name="Oval 11">
                <a:extLst>
                  <a:ext uri="{FF2B5EF4-FFF2-40B4-BE49-F238E27FC236}">
                    <a16:creationId xmlns:a16="http://schemas.microsoft.com/office/drawing/2014/main" id="{B63A0EC8-A051-E54B-86FA-3CF5DEA7CE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3" y="1355"/>
                <a:ext cx="741" cy="31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9948" name="Oval 12">
                <a:extLst>
                  <a:ext uri="{FF2B5EF4-FFF2-40B4-BE49-F238E27FC236}">
                    <a16:creationId xmlns:a16="http://schemas.microsoft.com/office/drawing/2014/main" id="{BA75826B-6857-CD43-A885-F2E8A7D314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5" y="1497"/>
                <a:ext cx="492" cy="55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9949" name="Oval 13">
                <a:extLst>
                  <a:ext uri="{FF2B5EF4-FFF2-40B4-BE49-F238E27FC236}">
                    <a16:creationId xmlns:a16="http://schemas.microsoft.com/office/drawing/2014/main" id="{6BDB2523-938B-254D-B426-74D933EEA6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7" y="1779"/>
                <a:ext cx="492" cy="203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9950" name="Oval 14">
                <a:extLst>
                  <a:ext uri="{FF2B5EF4-FFF2-40B4-BE49-F238E27FC236}">
                    <a16:creationId xmlns:a16="http://schemas.microsoft.com/office/drawing/2014/main" id="{0172DF0E-B592-5B4D-ADA3-B893711E92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1" y="1919"/>
                <a:ext cx="493" cy="204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9951" name="Oval 15">
                <a:extLst>
                  <a:ext uri="{FF2B5EF4-FFF2-40B4-BE49-F238E27FC236}">
                    <a16:creationId xmlns:a16="http://schemas.microsoft.com/office/drawing/2014/main" id="{C94D8B6B-BBA0-6D4C-BB5F-3D448AEE48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87" y="1919"/>
                <a:ext cx="741" cy="204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  <p:grpSp>
          <p:nvGrpSpPr>
            <p:cNvPr id="76850" name="Group 16">
              <a:extLst>
                <a:ext uri="{FF2B5EF4-FFF2-40B4-BE49-F238E27FC236}">
                  <a16:creationId xmlns:a16="http://schemas.microsoft.com/office/drawing/2014/main" id="{B585A9E1-170A-4A49-A4F9-D0CA2D0477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6" y="1108"/>
              <a:ext cx="2905" cy="1192"/>
              <a:chOff x="676" y="1108"/>
              <a:chExt cx="2905" cy="1192"/>
            </a:xfrm>
          </p:grpSpPr>
          <p:sp>
            <p:nvSpPr>
              <p:cNvPr id="39953" name="Oval 17">
                <a:extLst>
                  <a:ext uri="{FF2B5EF4-FFF2-40B4-BE49-F238E27FC236}">
                    <a16:creationId xmlns:a16="http://schemas.microsoft.com/office/drawing/2014/main" id="{C36D5825-C980-6C47-A575-EF9CD83E7A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5" y="1213"/>
                <a:ext cx="2489" cy="910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9954" name="Oval 18">
                <a:extLst>
                  <a:ext uri="{FF2B5EF4-FFF2-40B4-BE49-F238E27FC236}">
                    <a16:creationId xmlns:a16="http://schemas.microsoft.com/office/drawing/2014/main" id="{A08CA4D6-E5D0-6549-B217-2C187E9DFD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8" y="1213"/>
                <a:ext cx="575" cy="134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9955" name="Oval 19">
                <a:extLst>
                  <a:ext uri="{FF2B5EF4-FFF2-40B4-BE49-F238E27FC236}">
                    <a16:creationId xmlns:a16="http://schemas.microsoft.com/office/drawing/2014/main" id="{7011CB85-0FAC-684C-A175-4A2289811D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6" y="1179"/>
                <a:ext cx="827" cy="239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9956" name="Oval 20">
                <a:extLst>
                  <a:ext uri="{FF2B5EF4-FFF2-40B4-BE49-F238E27FC236}">
                    <a16:creationId xmlns:a16="http://schemas.microsoft.com/office/drawing/2014/main" id="{CD56C783-1721-F443-ADA5-8F1AE61142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9" y="1108"/>
                <a:ext cx="989" cy="48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9957" name="Oval 21">
                <a:extLst>
                  <a:ext uri="{FF2B5EF4-FFF2-40B4-BE49-F238E27FC236}">
                    <a16:creationId xmlns:a16="http://schemas.microsoft.com/office/drawing/2014/main" id="{415A2651-B815-C942-BBD4-9AA32DA4FA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" y="1319"/>
                <a:ext cx="1822" cy="275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9958" name="Oval 22">
                <a:extLst>
                  <a:ext uri="{FF2B5EF4-FFF2-40B4-BE49-F238E27FC236}">
                    <a16:creationId xmlns:a16="http://schemas.microsoft.com/office/drawing/2014/main" id="{72A75DD4-6834-814B-A04F-B76A1FB1F9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92" y="1743"/>
                <a:ext cx="990" cy="557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9959" name="Oval 23">
                <a:extLst>
                  <a:ext uri="{FF2B5EF4-FFF2-40B4-BE49-F238E27FC236}">
                    <a16:creationId xmlns:a16="http://schemas.microsoft.com/office/drawing/2014/main" id="{16224BDA-EE91-7C41-8258-896B01BF83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8" y="1355"/>
                <a:ext cx="743" cy="310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9960" name="Oval 24">
                <a:extLst>
                  <a:ext uri="{FF2B5EF4-FFF2-40B4-BE49-F238E27FC236}">
                    <a16:creationId xmlns:a16="http://schemas.microsoft.com/office/drawing/2014/main" id="{221E53A6-01C9-D843-9D9E-62BEE3BE93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1" y="1497"/>
                <a:ext cx="492" cy="55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9961" name="Oval 25">
                <a:extLst>
                  <a:ext uri="{FF2B5EF4-FFF2-40B4-BE49-F238E27FC236}">
                    <a16:creationId xmlns:a16="http://schemas.microsoft.com/office/drawing/2014/main" id="{5EBA1C09-F116-204C-838F-06CBC91F21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3" y="1779"/>
                <a:ext cx="492" cy="203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9962" name="Oval 26">
                <a:extLst>
                  <a:ext uri="{FF2B5EF4-FFF2-40B4-BE49-F238E27FC236}">
                    <a16:creationId xmlns:a16="http://schemas.microsoft.com/office/drawing/2014/main" id="{26B57010-9726-EF49-82F9-813A0D28C9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59" y="1919"/>
                <a:ext cx="491" cy="204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9963" name="Oval 27">
                <a:extLst>
                  <a:ext uri="{FF2B5EF4-FFF2-40B4-BE49-F238E27FC236}">
                    <a16:creationId xmlns:a16="http://schemas.microsoft.com/office/drawing/2014/main" id="{C872305D-1671-394B-8D03-C878F75BB8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5" y="1919"/>
                <a:ext cx="740" cy="204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</p:grpSp>
      <p:sp>
        <p:nvSpPr>
          <p:cNvPr id="39965" name="Rectangle 29">
            <a:extLst>
              <a:ext uri="{FF2B5EF4-FFF2-40B4-BE49-F238E27FC236}">
                <a16:creationId xmlns:a16="http://schemas.microsoft.com/office/drawing/2014/main" id="{11F93E18-BF3D-C64F-A7F8-483E9F8C61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2514600"/>
            <a:ext cx="10747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AS 1</a:t>
            </a:r>
          </a:p>
        </p:txBody>
      </p:sp>
      <p:grpSp>
        <p:nvGrpSpPr>
          <p:cNvPr id="76806" name="Group 30">
            <a:extLst>
              <a:ext uri="{FF2B5EF4-FFF2-40B4-BE49-F238E27FC236}">
                <a16:creationId xmlns:a16="http://schemas.microsoft.com/office/drawing/2014/main" id="{9E056890-9C40-3343-BFCF-36CB123FF7A5}"/>
              </a:ext>
            </a:extLst>
          </p:cNvPr>
          <p:cNvGrpSpPr>
            <a:grpSpLocks/>
          </p:cNvGrpSpPr>
          <p:nvPr/>
        </p:nvGrpSpPr>
        <p:grpSpPr bwMode="auto">
          <a:xfrm>
            <a:off x="838200" y="4572000"/>
            <a:ext cx="4572000" cy="1816100"/>
            <a:chOff x="244" y="2596"/>
            <a:chExt cx="4120" cy="1144"/>
          </a:xfrm>
        </p:grpSpPr>
        <p:grpSp>
          <p:nvGrpSpPr>
            <p:cNvPr id="76825" name="Group 31">
              <a:extLst>
                <a:ext uri="{FF2B5EF4-FFF2-40B4-BE49-F238E27FC236}">
                  <a16:creationId xmlns:a16="http://schemas.microsoft.com/office/drawing/2014/main" id="{A0F159F3-59A2-6349-9BC1-984677CCEB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1" y="2596"/>
              <a:ext cx="4033" cy="1144"/>
              <a:chOff x="331" y="2596"/>
              <a:chExt cx="4033" cy="1144"/>
            </a:xfrm>
          </p:grpSpPr>
          <p:sp>
            <p:nvSpPr>
              <p:cNvPr id="39968" name="Oval 32">
                <a:extLst>
                  <a:ext uri="{FF2B5EF4-FFF2-40B4-BE49-F238E27FC236}">
                    <a16:creationId xmlns:a16="http://schemas.microsoft.com/office/drawing/2014/main" id="{18DFB9D6-8F6A-5847-A9B3-5FFC610D08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5" y="2698"/>
                <a:ext cx="3461" cy="873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9969" name="Oval 33">
                <a:extLst>
                  <a:ext uri="{FF2B5EF4-FFF2-40B4-BE49-F238E27FC236}">
                    <a16:creationId xmlns:a16="http://schemas.microsoft.com/office/drawing/2014/main" id="{3729E23B-2B23-3147-8E2E-0F55E9A944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2" y="2698"/>
                <a:ext cx="803" cy="12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9970" name="Oval 34">
                <a:extLst>
                  <a:ext uri="{FF2B5EF4-FFF2-40B4-BE49-F238E27FC236}">
                    <a16:creationId xmlns:a16="http://schemas.microsoft.com/office/drawing/2014/main" id="{2AA1CDA4-6200-464B-97EB-FE8A2EED5F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72" y="2664"/>
                <a:ext cx="1147" cy="229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9971" name="Oval 35">
                <a:extLst>
                  <a:ext uri="{FF2B5EF4-FFF2-40B4-BE49-F238E27FC236}">
                    <a16:creationId xmlns:a16="http://schemas.microsoft.com/office/drawing/2014/main" id="{51EB4801-9E49-4047-B2AE-6F4F5A7B06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33" y="2596"/>
                <a:ext cx="1376" cy="46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9972" name="Oval 36">
                <a:extLst>
                  <a:ext uri="{FF2B5EF4-FFF2-40B4-BE49-F238E27FC236}">
                    <a16:creationId xmlns:a16="http://schemas.microsoft.com/office/drawing/2014/main" id="{0D5DB707-6F7D-C14E-849B-8B7A02F390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" y="2799"/>
                <a:ext cx="2534" cy="263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9973" name="Oval 37">
                <a:extLst>
                  <a:ext uri="{FF2B5EF4-FFF2-40B4-BE49-F238E27FC236}">
                    <a16:creationId xmlns:a16="http://schemas.microsoft.com/office/drawing/2014/main" id="{37DE1266-5C19-404F-9D67-AD1404A868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2" y="3206"/>
                <a:ext cx="1376" cy="534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9974" name="Oval 38">
                <a:extLst>
                  <a:ext uri="{FF2B5EF4-FFF2-40B4-BE49-F238E27FC236}">
                    <a16:creationId xmlns:a16="http://schemas.microsoft.com/office/drawing/2014/main" id="{B300EBB7-DE94-944F-A48C-F8A4306AC5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3" y="2833"/>
                <a:ext cx="1031" cy="29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9975" name="Oval 39">
                <a:extLst>
                  <a:ext uri="{FF2B5EF4-FFF2-40B4-BE49-F238E27FC236}">
                    <a16:creationId xmlns:a16="http://schemas.microsoft.com/office/drawing/2014/main" id="{456CD8F6-6C24-4448-B0B6-0A73AA658F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2" y="2969"/>
                <a:ext cx="687" cy="534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9976" name="Oval 40">
                <a:extLst>
                  <a:ext uri="{FF2B5EF4-FFF2-40B4-BE49-F238E27FC236}">
                    <a16:creationId xmlns:a16="http://schemas.microsoft.com/office/drawing/2014/main" id="{3E41647C-6021-D842-B679-009B1841F9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8" y="3240"/>
                <a:ext cx="687" cy="19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9977" name="Oval 41">
                <a:extLst>
                  <a:ext uri="{FF2B5EF4-FFF2-40B4-BE49-F238E27FC236}">
                    <a16:creationId xmlns:a16="http://schemas.microsoft.com/office/drawing/2014/main" id="{D3A7F4C5-A2A8-484E-9C55-C8D835BEF7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0" y="3375"/>
                <a:ext cx="685" cy="19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9978" name="Oval 42">
                <a:extLst>
                  <a:ext uri="{FF2B5EF4-FFF2-40B4-BE49-F238E27FC236}">
                    <a16:creationId xmlns:a16="http://schemas.microsoft.com/office/drawing/2014/main" id="{D0D97F02-D3D7-9349-967B-7CA3DC9771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6" y="3375"/>
                <a:ext cx="1031" cy="19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  <p:grpSp>
          <p:nvGrpSpPr>
            <p:cNvPr id="76826" name="Group 43">
              <a:extLst>
                <a:ext uri="{FF2B5EF4-FFF2-40B4-BE49-F238E27FC236}">
                  <a16:creationId xmlns:a16="http://schemas.microsoft.com/office/drawing/2014/main" id="{82F5F196-F74C-AF46-934D-AA604A6E53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4" y="2596"/>
              <a:ext cx="4033" cy="1144"/>
              <a:chOff x="244" y="2596"/>
              <a:chExt cx="4033" cy="1144"/>
            </a:xfrm>
          </p:grpSpPr>
          <p:sp>
            <p:nvSpPr>
              <p:cNvPr id="39980" name="Oval 44">
                <a:extLst>
                  <a:ext uri="{FF2B5EF4-FFF2-40B4-BE49-F238E27FC236}">
                    <a16:creationId xmlns:a16="http://schemas.microsoft.com/office/drawing/2014/main" id="{2ED7A785-3E3F-3743-819B-9BA0E13E2E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9" y="2698"/>
                <a:ext cx="3458" cy="873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9981" name="Oval 45">
                <a:extLst>
                  <a:ext uri="{FF2B5EF4-FFF2-40B4-BE49-F238E27FC236}">
                    <a16:creationId xmlns:a16="http://schemas.microsoft.com/office/drawing/2014/main" id="{67E67AB5-9EC8-6B4C-86D0-C43699441C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" y="2698"/>
                <a:ext cx="801" cy="127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9982" name="Oval 46">
                <a:extLst>
                  <a:ext uri="{FF2B5EF4-FFF2-40B4-BE49-F238E27FC236}">
                    <a16:creationId xmlns:a16="http://schemas.microsoft.com/office/drawing/2014/main" id="{57BC9964-9F38-AB4D-B560-D0ED65BC05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3" y="2664"/>
                <a:ext cx="1150" cy="229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9983" name="Oval 47">
                <a:extLst>
                  <a:ext uri="{FF2B5EF4-FFF2-40B4-BE49-F238E27FC236}">
                    <a16:creationId xmlns:a16="http://schemas.microsoft.com/office/drawing/2014/main" id="{5A923B54-2575-9047-9135-46C3A33DF2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43" y="2596"/>
                <a:ext cx="1379" cy="46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9984" name="Oval 48">
                <a:extLst>
                  <a:ext uri="{FF2B5EF4-FFF2-40B4-BE49-F238E27FC236}">
                    <a16:creationId xmlns:a16="http://schemas.microsoft.com/office/drawing/2014/main" id="{5C1B4779-4066-5F42-86FB-CCD16D9540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" y="2799"/>
                <a:ext cx="2531" cy="263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9985" name="Oval 49">
                <a:extLst>
                  <a:ext uri="{FF2B5EF4-FFF2-40B4-BE49-F238E27FC236}">
                    <a16:creationId xmlns:a16="http://schemas.microsoft.com/office/drawing/2014/main" id="{4E0FA04A-0137-4742-8DA1-0818FD2AAC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14" y="3206"/>
                <a:ext cx="1378" cy="534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9986" name="Oval 50">
                <a:extLst>
                  <a:ext uri="{FF2B5EF4-FFF2-40B4-BE49-F238E27FC236}">
                    <a16:creationId xmlns:a16="http://schemas.microsoft.com/office/drawing/2014/main" id="{4AE96119-65B5-124E-999D-472B72A5A8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44" y="2833"/>
                <a:ext cx="1033" cy="297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9987" name="Oval 51">
                <a:extLst>
                  <a:ext uri="{FF2B5EF4-FFF2-40B4-BE49-F238E27FC236}">
                    <a16:creationId xmlns:a16="http://schemas.microsoft.com/office/drawing/2014/main" id="{9A7CC2A2-9BDD-EF4E-A184-16868B57FE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3" y="2969"/>
                <a:ext cx="687" cy="534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9988" name="Oval 52">
                <a:extLst>
                  <a:ext uri="{FF2B5EF4-FFF2-40B4-BE49-F238E27FC236}">
                    <a16:creationId xmlns:a16="http://schemas.microsoft.com/office/drawing/2014/main" id="{12637AEB-2444-324E-AA8A-656976CC7E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0" y="3240"/>
                <a:ext cx="687" cy="195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9989" name="Oval 53">
                <a:extLst>
                  <a:ext uri="{FF2B5EF4-FFF2-40B4-BE49-F238E27FC236}">
                    <a16:creationId xmlns:a16="http://schemas.microsoft.com/office/drawing/2014/main" id="{9F0B404C-B0D4-9942-BE2A-2AC199F503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4" y="3375"/>
                <a:ext cx="682" cy="19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9990" name="Oval 54">
                <a:extLst>
                  <a:ext uri="{FF2B5EF4-FFF2-40B4-BE49-F238E27FC236}">
                    <a16:creationId xmlns:a16="http://schemas.microsoft.com/office/drawing/2014/main" id="{A1CB0DA7-628E-4149-ADE0-058E48C7A7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0" y="3375"/>
                <a:ext cx="1027" cy="19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</p:grpSp>
      <p:sp>
        <p:nvSpPr>
          <p:cNvPr id="39991" name="Line 55">
            <a:extLst>
              <a:ext uri="{FF2B5EF4-FFF2-40B4-BE49-F238E27FC236}">
                <a16:creationId xmlns:a16="http://schemas.microsoft.com/office/drawing/2014/main" id="{D6CA4355-B554-BB42-87D2-1944CA081B2D}"/>
              </a:ext>
            </a:extLst>
          </p:cNvPr>
          <p:cNvSpPr>
            <a:spLocks noChangeShapeType="1"/>
          </p:cNvSpPr>
          <p:nvPr/>
        </p:nvSpPr>
        <p:spPr bwMode="auto">
          <a:xfrm>
            <a:off x="4032250" y="3651250"/>
            <a:ext cx="82550" cy="1073150"/>
          </a:xfrm>
          <a:prstGeom prst="line">
            <a:avLst/>
          </a:prstGeom>
          <a:noFill/>
          <a:ln w="57150" cmpd="thinThick">
            <a:solidFill>
              <a:srgbClr val="FF0033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39993" name="Line 57">
            <a:extLst>
              <a:ext uri="{FF2B5EF4-FFF2-40B4-BE49-F238E27FC236}">
                <a16:creationId xmlns:a16="http://schemas.microsoft.com/office/drawing/2014/main" id="{C2E26326-9830-C14D-AD6D-97DEF622508A}"/>
              </a:ext>
            </a:extLst>
          </p:cNvPr>
          <p:cNvSpPr>
            <a:spLocks noChangeShapeType="1"/>
          </p:cNvSpPr>
          <p:nvPr/>
        </p:nvSpPr>
        <p:spPr bwMode="auto">
          <a:xfrm>
            <a:off x="2514600" y="3733800"/>
            <a:ext cx="0" cy="1143000"/>
          </a:xfrm>
          <a:prstGeom prst="line">
            <a:avLst/>
          </a:prstGeom>
          <a:noFill/>
          <a:ln w="57150" cmpd="thickThin">
            <a:solidFill>
              <a:srgbClr val="FF0033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pic>
        <p:nvPicPr>
          <p:cNvPr id="39994" name="Picture 58">
            <a:extLst>
              <a:ext uri="{FF2B5EF4-FFF2-40B4-BE49-F238E27FC236}">
                <a16:creationId xmlns:a16="http://schemas.microsoft.com/office/drawing/2014/main" id="{15B0F04C-B52A-234E-AE17-C939B6E3B5E2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581400"/>
            <a:ext cx="547688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9995" name="Picture 59">
            <a:extLst>
              <a:ext uri="{FF2B5EF4-FFF2-40B4-BE49-F238E27FC236}">
                <a16:creationId xmlns:a16="http://schemas.microsoft.com/office/drawing/2014/main" id="{19A4519D-F79E-3B40-9282-14AE64D4A7AB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648200"/>
            <a:ext cx="547688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9996" name="Picture 60">
            <a:extLst>
              <a:ext uri="{FF2B5EF4-FFF2-40B4-BE49-F238E27FC236}">
                <a16:creationId xmlns:a16="http://schemas.microsoft.com/office/drawing/2014/main" id="{F112516A-8FF6-BE40-B39A-46B5C50B001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648200"/>
            <a:ext cx="547688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9997" name="Picture 61">
            <a:extLst>
              <a:ext uri="{FF2B5EF4-FFF2-40B4-BE49-F238E27FC236}">
                <a16:creationId xmlns:a16="http://schemas.microsoft.com/office/drawing/2014/main" id="{7676A0FB-0126-9246-B011-A4C8F56FD2F5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3462338"/>
            <a:ext cx="547687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0001" name="Rectangle 65">
            <a:extLst>
              <a:ext uri="{FF2B5EF4-FFF2-40B4-BE49-F238E27FC236}">
                <a16:creationId xmlns:a16="http://schemas.microsoft.com/office/drawing/2014/main" id="{728B401B-574F-274F-A970-A73E4B4672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3962400"/>
            <a:ext cx="2058988" cy="581025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192.0.2.0/24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ASPATH = 2  2  2</a:t>
            </a:r>
          </a:p>
        </p:txBody>
      </p:sp>
      <p:sp>
        <p:nvSpPr>
          <p:cNvPr id="40002" name="Rectangle 66">
            <a:extLst>
              <a:ext uri="{FF2B5EF4-FFF2-40B4-BE49-F238E27FC236}">
                <a16:creationId xmlns:a16="http://schemas.microsoft.com/office/drawing/2014/main" id="{7CDC7497-E89B-4040-A89E-66251133BB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5486400"/>
            <a:ext cx="1757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customer</a:t>
            </a:r>
          </a:p>
        </p:txBody>
      </p:sp>
      <p:sp>
        <p:nvSpPr>
          <p:cNvPr id="40005" name="Text Box 69">
            <a:extLst>
              <a:ext uri="{FF2B5EF4-FFF2-40B4-BE49-F238E27FC236}">
                <a16:creationId xmlns:a16="http://schemas.microsoft.com/office/drawing/2014/main" id="{2E81E5EF-FD9D-4A45-BF5C-8086A5E8AF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5867400"/>
            <a:ext cx="819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AS 2</a:t>
            </a:r>
          </a:p>
        </p:txBody>
      </p:sp>
      <p:sp>
        <p:nvSpPr>
          <p:cNvPr id="40011" name="Rectangle 75">
            <a:extLst>
              <a:ext uri="{FF2B5EF4-FFF2-40B4-BE49-F238E27FC236}">
                <a16:creationId xmlns:a16="http://schemas.microsoft.com/office/drawing/2014/main" id="{FF289267-D42C-8E43-A44F-48E2A52FF5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2514600"/>
            <a:ext cx="1554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provider</a:t>
            </a:r>
          </a:p>
        </p:txBody>
      </p:sp>
      <p:sp>
        <p:nvSpPr>
          <p:cNvPr id="40013" name="Text Box 77">
            <a:extLst>
              <a:ext uri="{FF2B5EF4-FFF2-40B4-BE49-F238E27FC236}">
                <a16:creationId xmlns:a16="http://schemas.microsoft.com/office/drawing/2014/main" id="{11BDEB45-FEF3-CA4C-9E3F-D17582251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5562600"/>
            <a:ext cx="1695450" cy="36671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192.0.2.0/24</a:t>
            </a:r>
          </a:p>
        </p:txBody>
      </p:sp>
      <p:sp>
        <p:nvSpPr>
          <p:cNvPr id="40008" name="Text Box 72">
            <a:extLst>
              <a:ext uri="{FF2B5EF4-FFF2-40B4-BE49-F238E27FC236}">
                <a16:creationId xmlns:a16="http://schemas.microsoft.com/office/drawing/2014/main" id="{014218B7-195F-CB4C-96C3-C16E3CBAFB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4953000"/>
            <a:ext cx="1098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333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backup</a:t>
            </a:r>
          </a:p>
        </p:txBody>
      </p:sp>
      <p:sp>
        <p:nvSpPr>
          <p:cNvPr id="40010" name="Text Box 74">
            <a:extLst>
              <a:ext uri="{FF2B5EF4-FFF2-40B4-BE49-F238E27FC236}">
                <a16:creationId xmlns:a16="http://schemas.microsoft.com/office/drawing/2014/main" id="{07D19B47-3AAE-A34A-A455-F843469913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953000"/>
            <a:ext cx="1136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333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primary</a:t>
            </a:r>
          </a:p>
        </p:txBody>
      </p:sp>
      <p:sp>
        <p:nvSpPr>
          <p:cNvPr id="40017" name="AutoShape 81">
            <a:extLst>
              <a:ext uri="{FF2B5EF4-FFF2-40B4-BE49-F238E27FC236}">
                <a16:creationId xmlns:a16="http://schemas.microsoft.com/office/drawing/2014/main" id="{3C993186-A980-CF4E-8BDB-ED86003B37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4038600"/>
            <a:ext cx="228600" cy="533400"/>
          </a:xfrm>
          <a:prstGeom prst="upArrow">
            <a:avLst>
              <a:gd name="adj1" fmla="val 50000"/>
              <a:gd name="adj2" fmla="val 58333"/>
            </a:avLst>
          </a:prstGeom>
          <a:solidFill>
            <a:schemeClr val="bg1"/>
          </a:solidFill>
          <a:ln w="57150">
            <a:solidFill>
              <a:srgbClr val="FF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40018" name="Rectangle 82">
            <a:extLst>
              <a:ext uri="{FF2B5EF4-FFF2-40B4-BE49-F238E27FC236}">
                <a16:creationId xmlns:a16="http://schemas.microsoft.com/office/drawing/2014/main" id="{42B49E78-CF43-2346-B7DB-02A0E8BE88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4038600"/>
            <a:ext cx="1525588" cy="581025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192.0.2.0/24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ASPATH = 2</a:t>
            </a:r>
          </a:p>
        </p:txBody>
      </p:sp>
      <p:sp>
        <p:nvSpPr>
          <p:cNvPr id="40020" name="AutoShape 84">
            <a:extLst>
              <a:ext uri="{FF2B5EF4-FFF2-40B4-BE49-F238E27FC236}">
                <a16:creationId xmlns:a16="http://schemas.microsoft.com/office/drawing/2014/main" id="{3DCFF36A-DE0C-1744-A711-00C9785778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3962400"/>
            <a:ext cx="228600" cy="533400"/>
          </a:xfrm>
          <a:prstGeom prst="upArrow">
            <a:avLst>
              <a:gd name="adj1" fmla="val 50000"/>
              <a:gd name="adj2" fmla="val 58333"/>
            </a:avLst>
          </a:prstGeom>
          <a:solidFill>
            <a:schemeClr val="bg1"/>
          </a:solidFill>
          <a:ln w="57150">
            <a:solidFill>
              <a:srgbClr val="FF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40021" name="Line 85">
            <a:extLst>
              <a:ext uri="{FF2B5EF4-FFF2-40B4-BE49-F238E27FC236}">
                <a16:creationId xmlns:a16="http://schemas.microsoft.com/office/drawing/2014/main" id="{B7A8356C-F93E-2C4E-A91A-7CD6DA352A8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43200" y="3657600"/>
            <a:ext cx="1066800" cy="76200"/>
          </a:xfrm>
          <a:prstGeom prst="line">
            <a:avLst/>
          </a:prstGeom>
          <a:noFill/>
          <a:ln w="57150" cmpd="thickThin">
            <a:solidFill>
              <a:srgbClr val="FF0033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40019" name="Freeform 83">
            <a:extLst>
              <a:ext uri="{FF2B5EF4-FFF2-40B4-BE49-F238E27FC236}">
                <a16:creationId xmlns:a16="http://schemas.microsoft.com/office/drawing/2014/main" id="{137952E6-9BF4-E44D-AA9E-561C061B5D5C}"/>
              </a:ext>
            </a:extLst>
          </p:cNvPr>
          <p:cNvSpPr>
            <a:spLocks/>
          </p:cNvSpPr>
          <p:nvPr/>
        </p:nvSpPr>
        <p:spPr bwMode="auto">
          <a:xfrm>
            <a:off x="2590800" y="2971800"/>
            <a:ext cx="533400" cy="2057400"/>
          </a:xfrm>
          <a:custGeom>
            <a:avLst/>
            <a:gdLst>
              <a:gd name="T0" fmla="*/ 533400 w 336"/>
              <a:gd name="T1" fmla="*/ 0 h 1296"/>
              <a:gd name="T2" fmla="*/ 76200 w 336"/>
              <a:gd name="T3" fmla="*/ 1066800 h 1296"/>
              <a:gd name="T4" fmla="*/ 76200 w 336"/>
              <a:gd name="T5" fmla="*/ 1447800 h 1296"/>
              <a:gd name="T6" fmla="*/ 457200 w 336"/>
              <a:gd name="T7" fmla="*/ 2057400 h 129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36" h="1296">
                <a:moveTo>
                  <a:pt x="336" y="0"/>
                </a:moveTo>
                <a:cubicBezTo>
                  <a:pt x="216" y="260"/>
                  <a:pt x="96" y="520"/>
                  <a:pt x="48" y="672"/>
                </a:cubicBezTo>
                <a:cubicBezTo>
                  <a:pt x="0" y="824"/>
                  <a:pt x="8" y="808"/>
                  <a:pt x="48" y="912"/>
                </a:cubicBezTo>
                <a:cubicBezTo>
                  <a:pt x="88" y="1016"/>
                  <a:pt x="188" y="1156"/>
                  <a:pt x="288" y="1296"/>
                </a:cubicBezTo>
              </a:path>
            </a:pathLst>
          </a:custGeom>
          <a:noFill/>
          <a:ln w="76200" cmpd="sng">
            <a:solidFill>
              <a:schemeClr val="accent2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9483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lide Number Placeholder 4">
            <a:extLst>
              <a:ext uri="{FF2B5EF4-FFF2-40B4-BE49-F238E27FC236}">
                <a16:creationId xmlns:a16="http://schemas.microsoft.com/office/drawing/2014/main" id="{7053A920-D997-4848-B1CA-2E4FA98A6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8D86CB-0296-BC49-B06E-9A8D62C38B90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6354" name="Rectangle 2050">
            <a:extLst>
              <a:ext uri="{FF2B5EF4-FFF2-40B4-BE49-F238E27FC236}">
                <a16:creationId xmlns:a16="http://schemas.microsoft.com/office/drawing/2014/main" id="{6D69111C-A28A-3142-929F-1D8F221BFB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915400" cy="685800"/>
          </a:xfrm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altLang="zh-CN" sz="3200">
                <a:ea typeface="宋体" charset="0"/>
                <a:cs typeface="宋体" charset="0"/>
              </a:rPr>
              <a:t>Padding May Not Shut Off All Traffic </a:t>
            </a:r>
          </a:p>
        </p:txBody>
      </p:sp>
      <p:grpSp>
        <p:nvGrpSpPr>
          <p:cNvPr id="78851" name="Group 2123">
            <a:extLst>
              <a:ext uri="{FF2B5EF4-FFF2-40B4-BE49-F238E27FC236}">
                <a16:creationId xmlns:a16="http://schemas.microsoft.com/office/drawing/2014/main" id="{924B09E1-F912-BF48-899A-0F0E0223BE2C}"/>
              </a:ext>
            </a:extLst>
          </p:cNvPr>
          <p:cNvGrpSpPr>
            <a:grpSpLocks/>
          </p:cNvGrpSpPr>
          <p:nvPr/>
        </p:nvGrpSpPr>
        <p:grpSpPr bwMode="auto">
          <a:xfrm>
            <a:off x="3962400" y="1219200"/>
            <a:ext cx="2743200" cy="1739900"/>
            <a:chOff x="676" y="1108"/>
            <a:chExt cx="2968" cy="1192"/>
          </a:xfrm>
        </p:grpSpPr>
        <p:grpSp>
          <p:nvGrpSpPr>
            <p:cNvPr id="78925" name="Group 2124">
              <a:extLst>
                <a:ext uri="{FF2B5EF4-FFF2-40B4-BE49-F238E27FC236}">
                  <a16:creationId xmlns:a16="http://schemas.microsoft.com/office/drawing/2014/main" id="{5E885755-16A3-A848-8140-D4833C1BC24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9" y="1108"/>
              <a:ext cx="2905" cy="1192"/>
              <a:chOff x="739" y="1108"/>
              <a:chExt cx="2905" cy="1192"/>
            </a:xfrm>
          </p:grpSpPr>
          <p:sp>
            <p:nvSpPr>
              <p:cNvPr id="356429" name="Oval 2125">
                <a:extLst>
                  <a:ext uri="{FF2B5EF4-FFF2-40B4-BE49-F238E27FC236}">
                    <a16:creationId xmlns:a16="http://schemas.microsoft.com/office/drawing/2014/main" id="{027CFBB9-6D41-0A4A-A53F-2477C4543D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7" y="1213"/>
                <a:ext cx="2492" cy="91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56430" name="Oval 2126">
                <a:extLst>
                  <a:ext uri="{FF2B5EF4-FFF2-40B4-BE49-F238E27FC236}">
                    <a16:creationId xmlns:a16="http://schemas.microsoft.com/office/drawing/2014/main" id="{1DDCC44B-BA09-614A-A92A-F4B1E1E804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71" y="1213"/>
                <a:ext cx="577" cy="134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56431" name="Oval 2127">
                <a:extLst>
                  <a:ext uri="{FF2B5EF4-FFF2-40B4-BE49-F238E27FC236}">
                    <a16:creationId xmlns:a16="http://schemas.microsoft.com/office/drawing/2014/main" id="{1BFD91DE-69CF-FB43-A865-5F46A06595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71" y="1179"/>
                <a:ext cx="824" cy="239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56432" name="Oval 2128">
                <a:extLst>
                  <a:ext uri="{FF2B5EF4-FFF2-40B4-BE49-F238E27FC236}">
                    <a16:creationId xmlns:a16="http://schemas.microsoft.com/office/drawing/2014/main" id="{20B1FDDF-EF20-DC4E-B0B6-E061EE81A0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2" y="1108"/>
                <a:ext cx="991" cy="48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56433" name="Oval 2129">
                <a:extLst>
                  <a:ext uri="{FF2B5EF4-FFF2-40B4-BE49-F238E27FC236}">
                    <a16:creationId xmlns:a16="http://schemas.microsoft.com/office/drawing/2014/main" id="{12CA254F-409B-7340-922B-ED5AF5D3A8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0" y="1319"/>
                <a:ext cx="1822" cy="27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56434" name="Oval 2130">
                <a:extLst>
                  <a:ext uri="{FF2B5EF4-FFF2-40B4-BE49-F238E27FC236}">
                    <a16:creationId xmlns:a16="http://schemas.microsoft.com/office/drawing/2014/main" id="{6CF6D624-650B-0943-B518-02C66894EF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55" y="1743"/>
                <a:ext cx="989" cy="55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56435" name="Oval 2131">
                <a:extLst>
                  <a:ext uri="{FF2B5EF4-FFF2-40B4-BE49-F238E27FC236}">
                    <a16:creationId xmlns:a16="http://schemas.microsoft.com/office/drawing/2014/main" id="{7CF8F204-FCA4-E248-9F04-5E48EDFAA5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4" y="1355"/>
                <a:ext cx="740" cy="31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56436" name="Oval 2132">
                <a:extLst>
                  <a:ext uri="{FF2B5EF4-FFF2-40B4-BE49-F238E27FC236}">
                    <a16:creationId xmlns:a16="http://schemas.microsoft.com/office/drawing/2014/main" id="{7FC45FFC-217B-E648-BBAD-0B2569D006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6" y="1497"/>
                <a:ext cx="493" cy="55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56437" name="Oval 2133">
                <a:extLst>
                  <a:ext uri="{FF2B5EF4-FFF2-40B4-BE49-F238E27FC236}">
                    <a16:creationId xmlns:a16="http://schemas.microsoft.com/office/drawing/2014/main" id="{FE2E6892-D798-6E4A-BFE7-F8B04FAFB1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8" y="1779"/>
                <a:ext cx="491" cy="203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56438" name="Oval 2134">
                <a:extLst>
                  <a:ext uri="{FF2B5EF4-FFF2-40B4-BE49-F238E27FC236}">
                    <a16:creationId xmlns:a16="http://schemas.microsoft.com/office/drawing/2014/main" id="{8461C259-2A58-F24D-996C-2ADD74D4FF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2" y="1919"/>
                <a:ext cx="493" cy="204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56439" name="Oval 2135">
                <a:extLst>
                  <a:ext uri="{FF2B5EF4-FFF2-40B4-BE49-F238E27FC236}">
                    <a16:creationId xmlns:a16="http://schemas.microsoft.com/office/drawing/2014/main" id="{E5298221-46F7-AE47-85EF-BDE957C1F4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88" y="1919"/>
                <a:ext cx="740" cy="204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  <p:grpSp>
          <p:nvGrpSpPr>
            <p:cNvPr id="78926" name="Group 2136">
              <a:extLst>
                <a:ext uri="{FF2B5EF4-FFF2-40B4-BE49-F238E27FC236}">
                  <a16:creationId xmlns:a16="http://schemas.microsoft.com/office/drawing/2014/main" id="{E6A76F89-8CBB-E04A-A19D-267D4526F6F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6" y="1108"/>
              <a:ext cx="2905" cy="1192"/>
              <a:chOff x="676" y="1108"/>
              <a:chExt cx="2905" cy="1192"/>
            </a:xfrm>
          </p:grpSpPr>
          <p:sp>
            <p:nvSpPr>
              <p:cNvPr id="356441" name="Oval 2137">
                <a:extLst>
                  <a:ext uri="{FF2B5EF4-FFF2-40B4-BE49-F238E27FC236}">
                    <a16:creationId xmlns:a16="http://schemas.microsoft.com/office/drawing/2014/main" id="{B86BEA91-8C50-884A-BDE9-0228D58881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5" y="1213"/>
                <a:ext cx="2489" cy="910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56442" name="Oval 2138">
                <a:extLst>
                  <a:ext uri="{FF2B5EF4-FFF2-40B4-BE49-F238E27FC236}">
                    <a16:creationId xmlns:a16="http://schemas.microsoft.com/office/drawing/2014/main" id="{A2AF30E4-9A85-0C40-81F5-AF6AFDF237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7" y="1213"/>
                <a:ext cx="577" cy="134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56443" name="Oval 2139">
                <a:extLst>
                  <a:ext uri="{FF2B5EF4-FFF2-40B4-BE49-F238E27FC236}">
                    <a16:creationId xmlns:a16="http://schemas.microsoft.com/office/drawing/2014/main" id="{1C6371FC-E030-5745-A7E7-DEF019A2CF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5" y="1179"/>
                <a:ext cx="828" cy="239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56444" name="Oval 2140">
                <a:extLst>
                  <a:ext uri="{FF2B5EF4-FFF2-40B4-BE49-F238E27FC236}">
                    <a16:creationId xmlns:a16="http://schemas.microsoft.com/office/drawing/2014/main" id="{C90FCFA9-6718-E94A-8906-A0AA68836D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8" y="1108"/>
                <a:ext cx="989" cy="48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56445" name="Oval 2141">
                <a:extLst>
                  <a:ext uri="{FF2B5EF4-FFF2-40B4-BE49-F238E27FC236}">
                    <a16:creationId xmlns:a16="http://schemas.microsoft.com/office/drawing/2014/main" id="{EA7A7D0C-4040-364E-A68A-C3AFBEB6F4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" y="1319"/>
                <a:ext cx="1822" cy="275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56446" name="Oval 2142">
                <a:extLst>
                  <a:ext uri="{FF2B5EF4-FFF2-40B4-BE49-F238E27FC236}">
                    <a16:creationId xmlns:a16="http://schemas.microsoft.com/office/drawing/2014/main" id="{977204A1-8E68-6842-A10E-5926C90019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91" y="1743"/>
                <a:ext cx="989" cy="557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56447" name="Oval 2143">
                <a:extLst>
                  <a:ext uri="{FF2B5EF4-FFF2-40B4-BE49-F238E27FC236}">
                    <a16:creationId xmlns:a16="http://schemas.microsoft.com/office/drawing/2014/main" id="{4160E5CB-2320-6947-9CBE-D88E27DEC3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7" y="1355"/>
                <a:ext cx="744" cy="310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56448" name="Oval 2144">
                <a:extLst>
                  <a:ext uri="{FF2B5EF4-FFF2-40B4-BE49-F238E27FC236}">
                    <a16:creationId xmlns:a16="http://schemas.microsoft.com/office/drawing/2014/main" id="{B9EB4BFC-6079-9F41-B3C2-1A3B80BFAD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1" y="1497"/>
                <a:ext cx="491" cy="55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56449" name="Oval 2145">
                <a:extLst>
                  <a:ext uri="{FF2B5EF4-FFF2-40B4-BE49-F238E27FC236}">
                    <a16:creationId xmlns:a16="http://schemas.microsoft.com/office/drawing/2014/main" id="{66B2E3CF-E30C-B84B-9BE3-2B4555917E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1" y="1779"/>
                <a:ext cx="493" cy="203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56450" name="Oval 2146">
                <a:extLst>
                  <a:ext uri="{FF2B5EF4-FFF2-40B4-BE49-F238E27FC236}">
                    <a16:creationId xmlns:a16="http://schemas.microsoft.com/office/drawing/2014/main" id="{7B9916C9-C3C2-9743-A448-D3FBF213D2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58" y="1919"/>
                <a:ext cx="491" cy="204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56451" name="Oval 2147">
                <a:extLst>
                  <a:ext uri="{FF2B5EF4-FFF2-40B4-BE49-F238E27FC236}">
                    <a16:creationId xmlns:a16="http://schemas.microsoft.com/office/drawing/2014/main" id="{7AF41905-C364-284D-BCC0-97B55820BD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5" y="1919"/>
                <a:ext cx="740" cy="204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</p:grpSp>
      <p:grpSp>
        <p:nvGrpSpPr>
          <p:cNvPr id="78852" name="Group 2052">
            <a:extLst>
              <a:ext uri="{FF2B5EF4-FFF2-40B4-BE49-F238E27FC236}">
                <a16:creationId xmlns:a16="http://schemas.microsoft.com/office/drawing/2014/main" id="{B0ADCA8E-2D6B-334B-93E6-3FD392BE9D79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1295400"/>
            <a:ext cx="3200400" cy="1739900"/>
            <a:chOff x="676" y="1108"/>
            <a:chExt cx="2968" cy="1192"/>
          </a:xfrm>
        </p:grpSpPr>
        <p:grpSp>
          <p:nvGrpSpPr>
            <p:cNvPr id="78901" name="Group 2053">
              <a:extLst>
                <a:ext uri="{FF2B5EF4-FFF2-40B4-BE49-F238E27FC236}">
                  <a16:creationId xmlns:a16="http://schemas.microsoft.com/office/drawing/2014/main" id="{FA0AA535-2AFE-9147-A9BF-899894208C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9" y="1108"/>
              <a:ext cx="2905" cy="1192"/>
              <a:chOff x="739" y="1108"/>
              <a:chExt cx="2905" cy="1192"/>
            </a:xfrm>
          </p:grpSpPr>
          <p:sp>
            <p:nvSpPr>
              <p:cNvPr id="356358" name="Oval 2054">
                <a:extLst>
                  <a:ext uri="{FF2B5EF4-FFF2-40B4-BE49-F238E27FC236}">
                    <a16:creationId xmlns:a16="http://schemas.microsoft.com/office/drawing/2014/main" id="{8A6D9FE1-F49F-AC4A-80A4-2E7DCBE09F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7" y="1213"/>
                <a:ext cx="2492" cy="91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56359" name="Oval 2055">
                <a:extLst>
                  <a:ext uri="{FF2B5EF4-FFF2-40B4-BE49-F238E27FC236}">
                    <a16:creationId xmlns:a16="http://schemas.microsoft.com/office/drawing/2014/main" id="{2057C37D-EBFE-024C-AF8E-E00C9DE180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71" y="1213"/>
                <a:ext cx="577" cy="134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56360" name="Oval 2056">
                <a:extLst>
                  <a:ext uri="{FF2B5EF4-FFF2-40B4-BE49-F238E27FC236}">
                    <a16:creationId xmlns:a16="http://schemas.microsoft.com/office/drawing/2014/main" id="{EDBAF21C-73D8-5347-A90E-D78C56206D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71" y="1179"/>
                <a:ext cx="824" cy="239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56361" name="Oval 2057">
                <a:extLst>
                  <a:ext uri="{FF2B5EF4-FFF2-40B4-BE49-F238E27FC236}">
                    <a16:creationId xmlns:a16="http://schemas.microsoft.com/office/drawing/2014/main" id="{45D7EC3E-51DF-1A44-B327-26800B9BFF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3" y="1108"/>
                <a:ext cx="991" cy="48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56362" name="Oval 2058">
                <a:extLst>
                  <a:ext uri="{FF2B5EF4-FFF2-40B4-BE49-F238E27FC236}">
                    <a16:creationId xmlns:a16="http://schemas.microsoft.com/office/drawing/2014/main" id="{DD2BB44D-594D-D444-8499-8A0159D68B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9" y="1319"/>
                <a:ext cx="1823" cy="27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56363" name="Oval 2059">
                <a:extLst>
                  <a:ext uri="{FF2B5EF4-FFF2-40B4-BE49-F238E27FC236}">
                    <a16:creationId xmlns:a16="http://schemas.microsoft.com/office/drawing/2014/main" id="{AF43F6B6-2578-3643-BDDD-2A52D30D13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55" y="1743"/>
                <a:ext cx="989" cy="55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56364" name="Oval 2060">
                <a:extLst>
                  <a:ext uri="{FF2B5EF4-FFF2-40B4-BE49-F238E27FC236}">
                    <a16:creationId xmlns:a16="http://schemas.microsoft.com/office/drawing/2014/main" id="{5D4A06AB-2592-A74D-BE79-1FA66F3D19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3" y="1355"/>
                <a:ext cx="741" cy="31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56365" name="Oval 2061">
                <a:extLst>
                  <a:ext uri="{FF2B5EF4-FFF2-40B4-BE49-F238E27FC236}">
                    <a16:creationId xmlns:a16="http://schemas.microsoft.com/office/drawing/2014/main" id="{36209F4B-990B-3942-AD84-BE8CAF8192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6" y="1497"/>
                <a:ext cx="493" cy="55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56366" name="Oval 2062">
                <a:extLst>
                  <a:ext uri="{FF2B5EF4-FFF2-40B4-BE49-F238E27FC236}">
                    <a16:creationId xmlns:a16="http://schemas.microsoft.com/office/drawing/2014/main" id="{5BA1083E-FA9A-9C47-9713-271DD57156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7" y="1779"/>
                <a:ext cx="492" cy="203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56367" name="Oval 2063">
                <a:extLst>
                  <a:ext uri="{FF2B5EF4-FFF2-40B4-BE49-F238E27FC236}">
                    <a16:creationId xmlns:a16="http://schemas.microsoft.com/office/drawing/2014/main" id="{917BFB3A-BE35-4047-B547-C96FE760E5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1" y="1919"/>
                <a:ext cx="493" cy="204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56368" name="Oval 2064">
                <a:extLst>
                  <a:ext uri="{FF2B5EF4-FFF2-40B4-BE49-F238E27FC236}">
                    <a16:creationId xmlns:a16="http://schemas.microsoft.com/office/drawing/2014/main" id="{11EB93C1-34F4-F646-A898-DFE038CE44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87" y="1919"/>
                <a:ext cx="741" cy="204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  <p:grpSp>
          <p:nvGrpSpPr>
            <p:cNvPr id="78902" name="Group 2065">
              <a:extLst>
                <a:ext uri="{FF2B5EF4-FFF2-40B4-BE49-F238E27FC236}">
                  <a16:creationId xmlns:a16="http://schemas.microsoft.com/office/drawing/2014/main" id="{659F9981-4E5F-B440-A3A7-D1E9DEAFD07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6" y="1108"/>
              <a:ext cx="2905" cy="1192"/>
              <a:chOff x="676" y="1108"/>
              <a:chExt cx="2905" cy="1192"/>
            </a:xfrm>
          </p:grpSpPr>
          <p:sp>
            <p:nvSpPr>
              <p:cNvPr id="356370" name="Oval 2066">
                <a:extLst>
                  <a:ext uri="{FF2B5EF4-FFF2-40B4-BE49-F238E27FC236}">
                    <a16:creationId xmlns:a16="http://schemas.microsoft.com/office/drawing/2014/main" id="{9DEB7652-CE65-484B-9B19-39FF176CF6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5" y="1213"/>
                <a:ext cx="2490" cy="910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56371" name="Oval 2067">
                <a:extLst>
                  <a:ext uri="{FF2B5EF4-FFF2-40B4-BE49-F238E27FC236}">
                    <a16:creationId xmlns:a16="http://schemas.microsoft.com/office/drawing/2014/main" id="{2A5709C4-F3A6-EF4E-8A80-B0EE86885B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7" y="1213"/>
                <a:ext cx="577" cy="134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56372" name="Oval 2068">
                <a:extLst>
                  <a:ext uri="{FF2B5EF4-FFF2-40B4-BE49-F238E27FC236}">
                    <a16:creationId xmlns:a16="http://schemas.microsoft.com/office/drawing/2014/main" id="{B0CCB757-B112-DC49-952B-9C454FB10A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6" y="1179"/>
                <a:ext cx="827" cy="239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56373" name="Oval 2069">
                <a:extLst>
                  <a:ext uri="{FF2B5EF4-FFF2-40B4-BE49-F238E27FC236}">
                    <a16:creationId xmlns:a16="http://schemas.microsoft.com/office/drawing/2014/main" id="{ED5E4806-A38E-B44E-96CA-5CCD52F9D2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8" y="1108"/>
                <a:ext cx="989" cy="48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56374" name="Oval 2070">
                <a:extLst>
                  <a:ext uri="{FF2B5EF4-FFF2-40B4-BE49-F238E27FC236}">
                    <a16:creationId xmlns:a16="http://schemas.microsoft.com/office/drawing/2014/main" id="{5C8E689A-EB62-F442-A676-0650647B41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" y="1319"/>
                <a:ext cx="1821" cy="275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56375" name="Oval 2071">
                <a:extLst>
                  <a:ext uri="{FF2B5EF4-FFF2-40B4-BE49-F238E27FC236}">
                    <a16:creationId xmlns:a16="http://schemas.microsoft.com/office/drawing/2014/main" id="{F9658DDD-45DB-054F-AD9E-CED9BB0B7F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92" y="1743"/>
                <a:ext cx="991" cy="557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56376" name="Oval 2072">
                <a:extLst>
                  <a:ext uri="{FF2B5EF4-FFF2-40B4-BE49-F238E27FC236}">
                    <a16:creationId xmlns:a16="http://schemas.microsoft.com/office/drawing/2014/main" id="{89B71C88-F3D4-F04C-975C-803A46AFF4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7" y="1355"/>
                <a:ext cx="743" cy="310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56377" name="Oval 2073">
                <a:extLst>
                  <a:ext uri="{FF2B5EF4-FFF2-40B4-BE49-F238E27FC236}">
                    <a16:creationId xmlns:a16="http://schemas.microsoft.com/office/drawing/2014/main" id="{FB96AE47-307F-3E4D-9F19-A75EC36128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1" y="1497"/>
                <a:ext cx="492" cy="55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56378" name="Oval 2074">
                <a:extLst>
                  <a:ext uri="{FF2B5EF4-FFF2-40B4-BE49-F238E27FC236}">
                    <a16:creationId xmlns:a16="http://schemas.microsoft.com/office/drawing/2014/main" id="{98742396-B5B2-0049-8E34-EE20452681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1" y="1779"/>
                <a:ext cx="493" cy="203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56379" name="Oval 2075">
                <a:extLst>
                  <a:ext uri="{FF2B5EF4-FFF2-40B4-BE49-F238E27FC236}">
                    <a16:creationId xmlns:a16="http://schemas.microsoft.com/office/drawing/2014/main" id="{622D811D-A20B-DC49-89A9-305FD45ED4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59" y="1919"/>
                <a:ext cx="490" cy="204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56380" name="Oval 2076">
                <a:extLst>
                  <a:ext uri="{FF2B5EF4-FFF2-40B4-BE49-F238E27FC236}">
                    <a16:creationId xmlns:a16="http://schemas.microsoft.com/office/drawing/2014/main" id="{8EB45133-FF09-E54D-BD10-02982A98DE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5" y="1919"/>
                <a:ext cx="739" cy="204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</p:grpSp>
      <p:sp>
        <p:nvSpPr>
          <p:cNvPr id="356381" name="Rectangle 2077">
            <a:extLst>
              <a:ext uri="{FF2B5EF4-FFF2-40B4-BE49-F238E27FC236}">
                <a16:creationId xmlns:a16="http://schemas.microsoft.com/office/drawing/2014/main" id="{55C6A403-E076-BF4A-A7FF-3BF41D6BE2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1524000"/>
            <a:ext cx="10747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AS 1</a:t>
            </a:r>
          </a:p>
        </p:txBody>
      </p:sp>
      <p:grpSp>
        <p:nvGrpSpPr>
          <p:cNvPr id="78854" name="Group 2078">
            <a:extLst>
              <a:ext uri="{FF2B5EF4-FFF2-40B4-BE49-F238E27FC236}">
                <a16:creationId xmlns:a16="http://schemas.microsoft.com/office/drawing/2014/main" id="{164362F7-097F-5941-B32D-6E0C0634D006}"/>
              </a:ext>
            </a:extLst>
          </p:cNvPr>
          <p:cNvGrpSpPr>
            <a:grpSpLocks/>
          </p:cNvGrpSpPr>
          <p:nvPr/>
        </p:nvGrpSpPr>
        <p:grpSpPr bwMode="auto">
          <a:xfrm>
            <a:off x="685800" y="3581400"/>
            <a:ext cx="4572000" cy="1816100"/>
            <a:chOff x="244" y="2596"/>
            <a:chExt cx="4120" cy="1144"/>
          </a:xfrm>
        </p:grpSpPr>
        <p:grpSp>
          <p:nvGrpSpPr>
            <p:cNvPr id="78877" name="Group 2079">
              <a:extLst>
                <a:ext uri="{FF2B5EF4-FFF2-40B4-BE49-F238E27FC236}">
                  <a16:creationId xmlns:a16="http://schemas.microsoft.com/office/drawing/2014/main" id="{7D06D0D6-BCF1-0349-A210-53F8A3DA7E3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1" y="2596"/>
              <a:ext cx="4033" cy="1144"/>
              <a:chOff x="331" y="2596"/>
              <a:chExt cx="4033" cy="1144"/>
            </a:xfrm>
          </p:grpSpPr>
          <p:sp>
            <p:nvSpPr>
              <p:cNvPr id="356384" name="Oval 2080">
                <a:extLst>
                  <a:ext uri="{FF2B5EF4-FFF2-40B4-BE49-F238E27FC236}">
                    <a16:creationId xmlns:a16="http://schemas.microsoft.com/office/drawing/2014/main" id="{06489850-E901-8649-AFE6-3EA0300A42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5" y="2698"/>
                <a:ext cx="3461" cy="873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56385" name="Oval 2081">
                <a:extLst>
                  <a:ext uri="{FF2B5EF4-FFF2-40B4-BE49-F238E27FC236}">
                    <a16:creationId xmlns:a16="http://schemas.microsoft.com/office/drawing/2014/main" id="{CDDE5220-3EEC-2B43-ACB5-A24FA4451B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2" y="2698"/>
                <a:ext cx="803" cy="12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56386" name="Oval 2082">
                <a:extLst>
                  <a:ext uri="{FF2B5EF4-FFF2-40B4-BE49-F238E27FC236}">
                    <a16:creationId xmlns:a16="http://schemas.microsoft.com/office/drawing/2014/main" id="{32C2C89A-9072-2D41-B4C0-D8C4D73556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72" y="2664"/>
                <a:ext cx="1147" cy="229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56387" name="Oval 2083">
                <a:extLst>
                  <a:ext uri="{FF2B5EF4-FFF2-40B4-BE49-F238E27FC236}">
                    <a16:creationId xmlns:a16="http://schemas.microsoft.com/office/drawing/2014/main" id="{6D9D6505-2DA3-0042-8909-5186564771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33" y="2596"/>
                <a:ext cx="1376" cy="46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56388" name="Oval 2084">
                <a:extLst>
                  <a:ext uri="{FF2B5EF4-FFF2-40B4-BE49-F238E27FC236}">
                    <a16:creationId xmlns:a16="http://schemas.microsoft.com/office/drawing/2014/main" id="{D6E9065E-9089-4646-9BE2-529DAD9C42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" y="2799"/>
                <a:ext cx="2534" cy="263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56389" name="Oval 2085">
                <a:extLst>
                  <a:ext uri="{FF2B5EF4-FFF2-40B4-BE49-F238E27FC236}">
                    <a16:creationId xmlns:a16="http://schemas.microsoft.com/office/drawing/2014/main" id="{CD0F7ED1-05BA-5B44-A6F2-288C358285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2" y="3206"/>
                <a:ext cx="1376" cy="534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56390" name="Oval 2086">
                <a:extLst>
                  <a:ext uri="{FF2B5EF4-FFF2-40B4-BE49-F238E27FC236}">
                    <a16:creationId xmlns:a16="http://schemas.microsoft.com/office/drawing/2014/main" id="{BE00B9CA-BCB8-554E-98CF-3C4F97E61E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3" y="2833"/>
                <a:ext cx="1031" cy="29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56391" name="Oval 2087">
                <a:extLst>
                  <a:ext uri="{FF2B5EF4-FFF2-40B4-BE49-F238E27FC236}">
                    <a16:creationId xmlns:a16="http://schemas.microsoft.com/office/drawing/2014/main" id="{1F089F3B-368B-DA47-B330-4202A316CF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2" y="2969"/>
                <a:ext cx="687" cy="534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56392" name="Oval 2088">
                <a:extLst>
                  <a:ext uri="{FF2B5EF4-FFF2-40B4-BE49-F238E27FC236}">
                    <a16:creationId xmlns:a16="http://schemas.microsoft.com/office/drawing/2014/main" id="{8B191A86-31F6-9444-A826-7835BB50F7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8" y="3240"/>
                <a:ext cx="687" cy="19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56393" name="Oval 2089">
                <a:extLst>
                  <a:ext uri="{FF2B5EF4-FFF2-40B4-BE49-F238E27FC236}">
                    <a16:creationId xmlns:a16="http://schemas.microsoft.com/office/drawing/2014/main" id="{76655060-CC48-D346-814E-C1667B397F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0" y="3375"/>
                <a:ext cx="685" cy="19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56394" name="Oval 2090">
                <a:extLst>
                  <a:ext uri="{FF2B5EF4-FFF2-40B4-BE49-F238E27FC236}">
                    <a16:creationId xmlns:a16="http://schemas.microsoft.com/office/drawing/2014/main" id="{DE1600B4-AFBE-D740-BC57-71810FC2A1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6" y="3375"/>
                <a:ext cx="1031" cy="19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  <p:grpSp>
          <p:nvGrpSpPr>
            <p:cNvPr id="78878" name="Group 2091">
              <a:extLst>
                <a:ext uri="{FF2B5EF4-FFF2-40B4-BE49-F238E27FC236}">
                  <a16:creationId xmlns:a16="http://schemas.microsoft.com/office/drawing/2014/main" id="{9C763AE1-ECD1-ED46-AFB5-D8B1CFE991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4" y="2596"/>
              <a:ext cx="4033" cy="1144"/>
              <a:chOff x="244" y="2596"/>
              <a:chExt cx="4033" cy="1144"/>
            </a:xfrm>
          </p:grpSpPr>
          <p:sp>
            <p:nvSpPr>
              <p:cNvPr id="356396" name="Oval 2092">
                <a:extLst>
                  <a:ext uri="{FF2B5EF4-FFF2-40B4-BE49-F238E27FC236}">
                    <a16:creationId xmlns:a16="http://schemas.microsoft.com/office/drawing/2014/main" id="{F9B39DB2-18CC-604C-9F40-987AE8CD44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9" y="2698"/>
                <a:ext cx="3458" cy="873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56397" name="Oval 2093">
                <a:extLst>
                  <a:ext uri="{FF2B5EF4-FFF2-40B4-BE49-F238E27FC236}">
                    <a16:creationId xmlns:a16="http://schemas.microsoft.com/office/drawing/2014/main" id="{00DD649E-312C-8649-B4DF-10A756C022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" y="2698"/>
                <a:ext cx="801" cy="127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56398" name="Oval 2094">
                <a:extLst>
                  <a:ext uri="{FF2B5EF4-FFF2-40B4-BE49-F238E27FC236}">
                    <a16:creationId xmlns:a16="http://schemas.microsoft.com/office/drawing/2014/main" id="{78407CC2-3103-8C4A-87F6-055F495AF8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3" y="2664"/>
                <a:ext cx="1150" cy="229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56399" name="Oval 2095">
                <a:extLst>
                  <a:ext uri="{FF2B5EF4-FFF2-40B4-BE49-F238E27FC236}">
                    <a16:creationId xmlns:a16="http://schemas.microsoft.com/office/drawing/2014/main" id="{24F74159-C07F-EA46-8C3D-2BAFAD25AE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43" y="2596"/>
                <a:ext cx="1379" cy="46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56400" name="Oval 2096">
                <a:extLst>
                  <a:ext uri="{FF2B5EF4-FFF2-40B4-BE49-F238E27FC236}">
                    <a16:creationId xmlns:a16="http://schemas.microsoft.com/office/drawing/2014/main" id="{5D85D0AF-471C-6F44-B8B9-8360B93733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" y="2799"/>
                <a:ext cx="2531" cy="263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56401" name="Oval 2097">
                <a:extLst>
                  <a:ext uri="{FF2B5EF4-FFF2-40B4-BE49-F238E27FC236}">
                    <a16:creationId xmlns:a16="http://schemas.microsoft.com/office/drawing/2014/main" id="{D4FB4DCF-69CC-F04F-AA77-6C9BAF48E8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14" y="3206"/>
                <a:ext cx="1378" cy="534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56402" name="Oval 2098">
                <a:extLst>
                  <a:ext uri="{FF2B5EF4-FFF2-40B4-BE49-F238E27FC236}">
                    <a16:creationId xmlns:a16="http://schemas.microsoft.com/office/drawing/2014/main" id="{5AD51760-4DB2-4547-9358-79B6F24F2F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44" y="2833"/>
                <a:ext cx="1033" cy="297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56403" name="Oval 2099">
                <a:extLst>
                  <a:ext uri="{FF2B5EF4-FFF2-40B4-BE49-F238E27FC236}">
                    <a16:creationId xmlns:a16="http://schemas.microsoft.com/office/drawing/2014/main" id="{9402E43C-6EF3-1944-AF20-963942F56F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3" y="2969"/>
                <a:ext cx="687" cy="534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56404" name="Oval 2100">
                <a:extLst>
                  <a:ext uri="{FF2B5EF4-FFF2-40B4-BE49-F238E27FC236}">
                    <a16:creationId xmlns:a16="http://schemas.microsoft.com/office/drawing/2014/main" id="{F14C826B-FCA2-D246-B8C6-2862C91F18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0" y="3240"/>
                <a:ext cx="687" cy="195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56405" name="Oval 2101">
                <a:extLst>
                  <a:ext uri="{FF2B5EF4-FFF2-40B4-BE49-F238E27FC236}">
                    <a16:creationId xmlns:a16="http://schemas.microsoft.com/office/drawing/2014/main" id="{DD6E7FAD-2BCA-394A-AE0A-0C21C05DA2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4" y="3375"/>
                <a:ext cx="682" cy="19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56406" name="Oval 2102">
                <a:extLst>
                  <a:ext uri="{FF2B5EF4-FFF2-40B4-BE49-F238E27FC236}">
                    <a16:creationId xmlns:a16="http://schemas.microsoft.com/office/drawing/2014/main" id="{B97364BE-C9B8-644C-936C-1ABDF9CFB2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0" y="3375"/>
                <a:ext cx="1027" cy="19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</p:grpSp>
      <p:sp>
        <p:nvSpPr>
          <p:cNvPr id="356407" name="Line 2103">
            <a:extLst>
              <a:ext uri="{FF2B5EF4-FFF2-40B4-BE49-F238E27FC236}">
                <a16:creationId xmlns:a16="http://schemas.microsoft.com/office/drawing/2014/main" id="{211E36F5-2E17-1046-917A-0BDD8F47786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62400" y="2590800"/>
            <a:ext cx="609600" cy="1143000"/>
          </a:xfrm>
          <a:prstGeom prst="line">
            <a:avLst/>
          </a:prstGeom>
          <a:noFill/>
          <a:ln w="57150" cmpd="thickThin">
            <a:solidFill>
              <a:srgbClr val="FF0033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356408" name="Line 2104">
            <a:extLst>
              <a:ext uri="{FF2B5EF4-FFF2-40B4-BE49-F238E27FC236}">
                <a16:creationId xmlns:a16="http://schemas.microsoft.com/office/drawing/2014/main" id="{932DB6C5-84D0-0445-A6A1-0F59035D981C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2743200"/>
            <a:ext cx="0" cy="1143000"/>
          </a:xfrm>
          <a:prstGeom prst="line">
            <a:avLst/>
          </a:prstGeom>
          <a:noFill/>
          <a:ln w="57150" cmpd="thickThin">
            <a:solidFill>
              <a:srgbClr val="FF0033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pic>
        <p:nvPicPr>
          <p:cNvPr id="356409" name="Picture 2105">
            <a:extLst>
              <a:ext uri="{FF2B5EF4-FFF2-40B4-BE49-F238E27FC236}">
                <a16:creationId xmlns:a16="http://schemas.microsoft.com/office/drawing/2014/main" id="{E094BA45-38AA-BF41-9CD0-FA881347C05F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590800"/>
            <a:ext cx="547688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56410" name="Picture 2106">
            <a:extLst>
              <a:ext uri="{FF2B5EF4-FFF2-40B4-BE49-F238E27FC236}">
                <a16:creationId xmlns:a16="http://schemas.microsoft.com/office/drawing/2014/main" id="{B543BECB-F16D-F04F-AB7E-F2C24319E136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657600"/>
            <a:ext cx="547688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56411" name="Picture 2107">
            <a:extLst>
              <a:ext uri="{FF2B5EF4-FFF2-40B4-BE49-F238E27FC236}">
                <a16:creationId xmlns:a16="http://schemas.microsoft.com/office/drawing/2014/main" id="{6979D3C1-5A86-3540-A917-7B81BFBDD38F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657600"/>
            <a:ext cx="547688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56412" name="Picture 2108">
            <a:extLst>
              <a:ext uri="{FF2B5EF4-FFF2-40B4-BE49-F238E27FC236}">
                <a16:creationId xmlns:a16="http://schemas.microsoft.com/office/drawing/2014/main" id="{89B91D50-D8D5-7A4F-98EB-3001E235962D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362200"/>
            <a:ext cx="547688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56413" name="Rectangle 2109">
            <a:extLst>
              <a:ext uri="{FF2B5EF4-FFF2-40B4-BE49-F238E27FC236}">
                <a16:creationId xmlns:a16="http://schemas.microsoft.com/office/drawing/2014/main" id="{EEA24BCF-CC83-564F-AA52-35C15907CD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3048000"/>
            <a:ext cx="4157663" cy="581025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192.0.2.0/24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ASPATH = 2 2 2 2 2 2 2 2 2 2 2 2 2 2</a:t>
            </a:r>
          </a:p>
        </p:txBody>
      </p:sp>
      <p:sp>
        <p:nvSpPr>
          <p:cNvPr id="356414" name="Rectangle 2110">
            <a:extLst>
              <a:ext uri="{FF2B5EF4-FFF2-40B4-BE49-F238E27FC236}">
                <a16:creationId xmlns:a16="http://schemas.microsoft.com/office/drawing/2014/main" id="{1382729B-13C4-584A-B3C9-4D78697635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4495800"/>
            <a:ext cx="1757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customer</a:t>
            </a:r>
          </a:p>
        </p:txBody>
      </p:sp>
      <p:sp>
        <p:nvSpPr>
          <p:cNvPr id="356415" name="Text Box 2111">
            <a:extLst>
              <a:ext uri="{FF2B5EF4-FFF2-40B4-BE49-F238E27FC236}">
                <a16:creationId xmlns:a16="http://schemas.microsoft.com/office/drawing/2014/main" id="{204212C8-3380-4947-A9EE-A8CA6E187C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4876800"/>
            <a:ext cx="819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AS 2</a:t>
            </a:r>
          </a:p>
        </p:txBody>
      </p:sp>
      <p:sp>
        <p:nvSpPr>
          <p:cNvPr id="356416" name="Rectangle 2112">
            <a:extLst>
              <a:ext uri="{FF2B5EF4-FFF2-40B4-BE49-F238E27FC236}">
                <a16:creationId xmlns:a16="http://schemas.microsoft.com/office/drawing/2014/main" id="{86DFCF6E-D0E5-514B-BE67-970760AB3A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2057400"/>
            <a:ext cx="1554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provider</a:t>
            </a:r>
          </a:p>
        </p:txBody>
      </p:sp>
      <p:sp>
        <p:nvSpPr>
          <p:cNvPr id="356418" name="Text Box 2114">
            <a:extLst>
              <a:ext uri="{FF2B5EF4-FFF2-40B4-BE49-F238E27FC236}">
                <a16:creationId xmlns:a16="http://schemas.microsoft.com/office/drawing/2014/main" id="{326FD5E7-A631-E14A-AA76-A5E5C57E9A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4572000"/>
            <a:ext cx="1695450" cy="36671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192.0.2.0/24</a:t>
            </a:r>
          </a:p>
        </p:txBody>
      </p:sp>
      <p:sp>
        <p:nvSpPr>
          <p:cNvPr id="356425" name="AutoShape 2121">
            <a:extLst>
              <a:ext uri="{FF2B5EF4-FFF2-40B4-BE49-F238E27FC236}">
                <a16:creationId xmlns:a16="http://schemas.microsoft.com/office/drawing/2014/main" id="{6F749284-ADB6-624E-8C01-0B2C3853B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3048000"/>
            <a:ext cx="228600" cy="533400"/>
          </a:xfrm>
          <a:prstGeom prst="upArrow">
            <a:avLst>
              <a:gd name="adj1" fmla="val 50000"/>
              <a:gd name="adj2" fmla="val 58333"/>
            </a:avLst>
          </a:prstGeom>
          <a:solidFill>
            <a:schemeClr val="bg1"/>
          </a:solidFill>
          <a:ln w="38100">
            <a:solidFill>
              <a:srgbClr val="FF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6699"/>
              </a:solidFill>
              <a:effectLst/>
              <a:uLnTx/>
              <a:uFillTx/>
              <a:latin typeface="Arial Black" charset="0"/>
              <a:ea typeface="宋体" charset="0"/>
              <a:cs typeface="宋体" charset="0"/>
            </a:endParaRPr>
          </a:p>
        </p:txBody>
      </p:sp>
      <p:sp>
        <p:nvSpPr>
          <p:cNvPr id="356426" name="Rectangle 2122">
            <a:extLst>
              <a:ext uri="{FF2B5EF4-FFF2-40B4-BE49-F238E27FC236}">
                <a16:creationId xmlns:a16="http://schemas.microsoft.com/office/drawing/2014/main" id="{2A64E43F-3F94-3C48-A5E4-E85B396372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3048000"/>
            <a:ext cx="1525588" cy="581025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192.0.2.0/24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ASPATH = 2</a:t>
            </a:r>
          </a:p>
        </p:txBody>
      </p:sp>
      <p:sp>
        <p:nvSpPr>
          <p:cNvPr id="356452" name="Rectangle 2148">
            <a:extLst>
              <a:ext uri="{FF2B5EF4-FFF2-40B4-BE49-F238E27FC236}">
                <a16:creationId xmlns:a16="http://schemas.microsoft.com/office/drawing/2014/main" id="{DD0F6E4C-BE31-524B-9C93-52C4048F40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1524000"/>
            <a:ext cx="10747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AS 3</a:t>
            </a:r>
          </a:p>
        </p:txBody>
      </p:sp>
      <p:sp>
        <p:nvSpPr>
          <p:cNvPr id="356453" name="Rectangle 2149">
            <a:extLst>
              <a:ext uri="{FF2B5EF4-FFF2-40B4-BE49-F238E27FC236}">
                <a16:creationId xmlns:a16="http://schemas.microsoft.com/office/drawing/2014/main" id="{BF61FC99-517A-9641-BA79-5CE681E3C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1905000"/>
            <a:ext cx="1554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provider</a:t>
            </a:r>
          </a:p>
        </p:txBody>
      </p:sp>
      <p:sp>
        <p:nvSpPr>
          <p:cNvPr id="356455" name="Text Box 2151">
            <a:extLst>
              <a:ext uri="{FF2B5EF4-FFF2-40B4-BE49-F238E27FC236}">
                <a16:creationId xmlns:a16="http://schemas.microsoft.com/office/drawing/2014/main" id="{D64F5133-41B5-024F-B57D-05F5A6BF2C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5450" y="3886200"/>
            <a:ext cx="3638550" cy="2838450"/>
          </a:xfrm>
          <a:prstGeom prst="rect">
            <a:avLst/>
          </a:prstGeom>
          <a:solidFill>
            <a:srgbClr val="FF669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ea typeface="宋体" panose="02010600030101010101" pitchFamily="2" charset="-122"/>
                <a:cs typeface="+mn-cs"/>
              </a:rPr>
              <a:t>AS 3 will send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ea typeface="宋体" panose="02010600030101010101" pitchFamily="2" charset="-122"/>
                <a:cs typeface="+mn-cs"/>
              </a:rPr>
              <a:t>traffic on “backup”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ea typeface="宋体" panose="02010600030101010101" pitchFamily="2" charset="-122"/>
                <a:cs typeface="+mn-cs"/>
              </a:rPr>
              <a:t>link because it prefers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ea typeface="宋体" panose="02010600030101010101" pitchFamily="2" charset="-122"/>
                <a:cs typeface="+mn-cs"/>
              </a:rPr>
              <a:t>customer routes and local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ea typeface="宋体" panose="02010600030101010101" pitchFamily="2" charset="-122"/>
                <a:cs typeface="+mn-cs"/>
              </a:rPr>
              <a:t>preference is considered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ea typeface="宋体" panose="02010600030101010101" pitchFamily="2" charset="-122"/>
                <a:cs typeface="+mn-cs"/>
              </a:rPr>
              <a:t>before ASPATH length!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ea typeface="宋体" panose="02010600030101010101" pitchFamily="2" charset="-122"/>
                <a:cs typeface="+mn-cs"/>
              </a:rPr>
              <a:t>Padding in this way is often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ea typeface="宋体" panose="02010600030101010101" pitchFamily="2" charset="-122"/>
                <a:cs typeface="+mn-cs"/>
              </a:rPr>
              <a:t>used as a form of load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ea typeface="宋体" panose="02010600030101010101" pitchFamily="2" charset="-122"/>
                <a:cs typeface="+mn-cs"/>
              </a:rPr>
              <a:t>balancing</a:t>
            </a:r>
          </a:p>
        </p:txBody>
      </p:sp>
      <p:sp>
        <p:nvSpPr>
          <p:cNvPr id="356456" name="Freeform 2152">
            <a:extLst>
              <a:ext uri="{FF2B5EF4-FFF2-40B4-BE49-F238E27FC236}">
                <a16:creationId xmlns:a16="http://schemas.microsoft.com/office/drawing/2014/main" id="{411D5953-34FB-8445-8ABC-BE9A67FB1F7B}"/>
              </a:ext>
            </a:extLst>
          </p:cNvPr>
          <p:cNvSpPr>
            <a:spLocks/>
          </p:cNvSpPr>
          <p:nvPr/>
        </p:nvSpPr>
        <p:spPr bwMode="auto">
          <a:xfrm>
            <a:off x="3581400" y="2133600"/>
            <a:ext cx="1181100" cy="2171700"/>
          </a:xfrm>
          <a:custGeom>
            <a:avLst/>
            <a:gdLst>
              <a:gd name="T0" fmla="*/ 1143000 w 744"/>
              <a:gd name="T1" fmla="*/ 38100 h 1368"/>
              <a:gd name="T2" fmla="*/ 1066800 w 744"/>
              <a:gd name="T3" fmla="*/ 114300 h 1368"/>
              <a:gd name="T4" fmla="*/ 457200 w 744"/>
              <a:gd name="T5" fmla="*/ 723900 h 1368"/>
              <a:gd name="T6" fmla="*/ 0 w 744"/>
              <a:gd name="T7" fmla="*/ 2171700 h 136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44" h="1368">
                <a:moveTo>
                  <a:pt x="720" y="24"/>
                </a:moveTo>
                <a:cubicBezTo>
                  <a:pt x="732" y="12"/>
                  <a:pt x="744" y="0"/>
                  <a:pt x="672" y="72"/>
                </a:cubicBezTo>
                <a:cubicBezTo>
                  <a:pt x="600" y="144"/>
                  <a:pt x="400" y="240"/>
                  <a:pt x="288" y="456"/>
                </a:cubicBezTo>
                <a:cubicBezTo>
                  <a:pt x="176" y="672"/>
                  <a:pt x="88" y="1020"/>
                  <a:pt x="0" y="1368"/>
                </a:cubicBezTo>
              </a:path>
            </a:pathLst>
          </a:custGeom>
          <a:noFill/>
          <a:ln w="76200" cmpd="sng">
            <a:solidFill>
              <a:schemeClr val="accent2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6421" name="Text Box 2117">
            <a:extLst>
              <a:ext uri="{FF2B5EF4-FFF2-40B4-BE49-F238E27FC236}">
                <a16:creationId xmlns:a16="http://schemas.microsoft.com/office/drawing/2014/main" id="{E4F5DDB8-1B3F-3640-92DD-30828E1979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3962400"/>
            <a:ext cx="1098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333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backup</a:t>
            </a:r>
          </a:p>
        </p:txBody>
      </p:sp>
      <p:sp>
        <p:nvSpPr>
          <p:cNvPr id="356423" name="Text Box 2119">
            <a:extLst>
              <a:ext uri="{FF2B5EF4-FFF2-40B4-BE49-F238E27FC236}">
                <a16:creationId xmlns:a16="http://schemas.microsoft.com/office/drawing/2014/main" id="{068C42EC-444E-E14C-BC55-4CFCC343F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3962400"/>
            <a:ext cx="1136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333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primary</a:t>
            </a:r>
          </a:p>
        </p:txBody>
      </p:sp>
      <p:sp>
        <p:nvSpPr>
          <p:cNvPr id="356457" name="AutoShape 2153">
            <a:extLst>
              <a:ext uri="{FF2B5EF4-FFF2-40B4-BE49-F238E27FC236}">
                <a16:creationId xmlns:a16="http://schemas.microsoft.com/office/drawing/2014/main" id="{7A4B7341-402C-184A-9324-3419F3070197}"/>
              </a:ext>
            </a:extLst>
          </p:cNvPr>
          <p:cNvSpPr>
            <a:spLocks noChangeArrowheads="1"/>
          </p:cNvSpPr>
          <p:nvPr/>
        </p:nvSpPr>
        <p:spPr bwMode="auto">
          <a:xfrm rot="1788994">
            <a:off x="4419600" y="2895600"/>
            <a:ext cx="300038" cy="838200"/>
          </a:xfrm>
          <a:prstGeom prst="upArrow">
            <a:avLst>
              <a:gd name="adj1" fmla="val 50000"/>
              <a:gd name="adj2" fmla="val 69841"/>
            </a:avLst>
          </a:prstGeom>
          <a:solidFill>
            <a:schemeClr val="bg1"/>
          </a:solidFill>
          <a:ln w="38100">
            <a:solidFill>
              <a:srgbClr val="FF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6699"/>
              </a:solidFill>
              <a:effectLst/>
              <a:uLnTx/>
              <a:uFillTx/>
              <a:latin typeface="Arial Black" charset="0"/>
              <a:ea typeface="宋体" charset="0"/>
              <a:cs typeface="宋体" charset="0"/>
            </a:endParaRPr>
          </a:p>
        </p:txBody>
      </p:sp>
      <p:sp>
        <p:nvSpPr>
          <p:cNvPr id="356458" name="Line 2154">
            <a:extLst>
              <a:ext uri="{FF2B5EF4-FFF2-40B4-BE49-F238E27FC236}">
                <a16:creationId xmlns:a16="http://schemas.microsoft.com/office/drawing/2014/main" id="{52694274-0F67-5D49-A96C-2E5F2D05D40B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1905000"/>
            <a:ext cx="1066800" cy="0"/>
          </a:xfrm>
          <a:prstGeom prst="line">
            <a:avLst/>
          </a:prstGeom>
          <a:noFill/>
          <a:ln w="57150" cmpd="thickThin">
            <a:solidFill>
              <a:srgbClr val="FF3300"/>
            </a:solidFill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356459" name="Freeform 2155">
            <a:extLst>
              <a:ext uri="{FF2B5EF4-FFF2-40B4-BE49-F238E27FC236}">
                <a16:creationId xmlns:a16="http://schemas.microsoft.com/office/drawing/2014/main" id="{1203D713-3221-DA40-BDC0-395029344A42}"/>
              </a:ext>
            </a:extLst>
          </p:cNvPr>
          <p:cNvSpPr>
            <a:spLocks/>
          </p:cNvSpPr>
          <p:nvPr/>
        </p:nvSpPr>
        <p:spPr bwMode="auto">
          <a:xfrm>
            <a:off x="2743200" y="2514600"/>
            <a:ext cx="76200" cy="1676400"/>
          </a:xfrm>
          <a:custGeom>
            <a:avLst/>
            <a:gdLst>
              <a:gd name="T0" fmla="*/ 0 w 1"/>
              <a:gd name="T1" fmla="*/ 0 h 1056"/>
              <a:gd name="T2" fmla="*/ 0 w 1"/>
              <a:gd name="T3" fmla="*/ 1676400 h 1056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1056">
                <a:moveTo>
                  <a:pt x="0" y="0"/>
                </a:moveTo>
                <a:cubicBezTo>
                  <a:pt x="0" y="0"/>
                  <a:pt x="0" y="528"/>
                  <a:pt x="0" y="1056"/>
                </a:cubicBezTo>
              </a:path>
            </a:pathLst>
          </a:custGeom>
          <a:noFill/>
          <a:ln w="76200" cmpd="sng">
            <a:solidFill>
              <a:schemeClr val="accent2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0608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lide Number Placeholder 4">
            <a:extLst>
              <a:ext uri="{FF2B5EF4-FFF2-40B4-BE49-F238E27FC236}">
                <a16:creationId xmlns:a16="http://schemas.microsoft.com/office/drawing/2014/main" id="{D0455CC3-4D5D-BB4C-8810-1E9E5F5DC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6AE911-CE04-0348-9D19-5824821D39F7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76162" name="Rectangle 2">
            <a:extLst>
              <a:ext uri="{FF2B5EF4-FFF2-40B4-BE49-F238E27FC236}">
                <a16:creationId xmlns:a16="http://schemas.microsoft.com/office/drawing/2014/main" id="{1453434B-EB01-1D4A-B90D-2AC12302FF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915400" cy="685800"/>
          </a:xfrm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altLang="zh-CN" sz="3200">
                <a:ea typeface="宋体" charset="0"/>
                <a:cs typeface="宋体" charset="0"/>
              </a:rPr>
              <a:t>COMMUNITY Attribute to the Rescue!</a:t>
            </a:r>
          </a:p>
        </p:txBody>
      </p:sp>
      <p:grpSp>
        <p:nvGrpSpPr>
          <p:cNvPr id="80899" name="Group 3">
            <a:extLst>
              <a:ext uri="{FF2B5EF4-FFF2-40B4-BE49-F238E27FC236}">
                <a16:creationId xmlns:a16="http://schemas.microsoft.com/office/drawing/2014/main" id="{DD2FDC18-8551-1F4E-A28A-E47F18C6E083}"/>
              </a:ext>
            </a:extLst>
          </p:cNvPr>
          <p:cNvGrpSpPr>
            <a:grpSpLocks/>
          </p:cNvGrpSpPr>
          <p:nvPr/>
        </p:nvGrpSpPr>
        <p:grpSpPr bwMode="auto">
          <a:xfrm>
            <a:off x="3962400" y="1219200"/>
            <a:ext cx="2743200" cy="1739900"/>
            <a:chOff x="676" y="1108"/>
            <a:chExt cx="2968" cy="1192"/>
          </a:xfrm>
        </p:grpSpPr>
        <p:grpSp>
          <p:nvGrpSpPr>
            <p:cNvPr id="80973" name="Group 4">
              <a:extLst>
                <a:ext uri="{FF2B5EF4-FFF2-40B4-BE49-F238E27FC236}">
                  <a16:creationId xmlns:a16="http://schemas.microsoft.com/office/drawing/2014/main" id="{5EBEB791-6C8E-8942-9362-CDAB898CAA8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9" y="1108"/>
              <a:ext cx="2905" cy="1192"/>
              <a:chOff x="739" y="1108"/>
              <a:chExt cx="2905" cy="1192"/>
            </a:xfrm>
          </p:grpSpPr>
          <p:sp>
            <p:nvSpPr>
              <p:cNvPr id="476165" name="Oval 5">
                <a:extLst>
                  <a:ext uri="{FF2B5EF4-FFF2-40B4-BE49-F238E27FC236}">
                    <a16:creationId xmlns:a16="http://schemas.microsoft.com/office/drawing/2014/main" id="{12F5C973-2F57-3142-B01E-F2C2C10616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7" y="1213"/>
                <a:ext cx="2492" cy="91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6166" name="Oval 6">
                <a:extLst>
                  <a:ext uri="{FF2B5EF4-FFF2-40B4-BE49-F238E27FC236}">
                    <a16:creationId xmlns:a16="http://schemas.microsoft.com/office/drawing/2014/main" id="{EDCDA6DD-F401-1B40-B400-31E568EA3F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71" y="1213"/>
                <a:ext cx="577" cy="134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6167" name="Oval 7">
                <a:extLst>
                  <a:ext uri="{FF2B5EF4-FFF2-40B4-BE49-F238E27FC236}">
                    <a16:creationId xmlns:a16="http://schemas.microsoft.com/office/drawing/2014/main" id="{7A9D648A-1A4F-5343-9659-8F00626EF5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71" y="1179"/>
                <a:ext cx="824" cy="239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6168" name="Oval 8">
                <a:extLst>
                  <a:ext uri="{FF2B5EF4-FFF2-40B4-BE49-F238E27FC236}">
                    <a16:creationId xmlns:a16="http://schemas.microsoft.com/office/drawing/2014/main" id="{14868280-4C98-2D43-9FD7-E390569EEB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2" y="1108"/>
                <a:ext cx="991" cy="48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6169" name="Oval 9">
                <a:extLst>
                  <a:ext uri="{FF2B5EF4-FFF2-40B4-BE49-F238E27FC236}">
                    <a16:creationId xmlns:a16="http://schemas.microsoft.com/office/drawing/2014/main" id="{FF351DB5-2349-4247-AD57-BDF20733A0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0" y="1319"/>
                <a:ext cx="1822" cy="27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6170" name="Oval 10">
                <a:extLst>
                  <a:ext uri="{FF2B5EF4-FFF2-40B4-BE49-F238E27FC236}">
                    <a16:creationId xmlns:a16="http://schemas.microsoft.com/office/drawing/2014/main" id="{6BA7912B-F438-684C-9DB6-6A6710821C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55" y="1743"/>
                <a:ext cx="989" cy="55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6171" name="Oval 11">
                <a:extLst>
                  <a:ext uri="{FF2B5EF4-FFF2-40B4-BE49-F238E27FC236}">
                    <a16:creationId xmlns:a16="http://schemas.microsoft.com/office/drawing/2014/main" id="{449C876E-8A8A-F045-B7E0-AF66B31373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4" y="1355"/>
                <a:ext cx="740" cy="31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6172" name="Oval 12">
                <a:extLst>
                  <a:ext uri="{FF2B5EF4-FFF2-40B4-BE49-F238E27FC236}">
                    <a16:creationId xmlns:a16="http://schemas.microsoft.com/office/drawing/2014/main" id="{594C2994-A4DB-0B4B-A6AE-BEB07C29EF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6" y="1497"/>
                <a:ext cx="493" cy="55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6173" name="Oval 13">
                <a:extLst>
                  <a:ext uri="{FF2B5EF4-FFF2-40B4-BE49-F238E27FC236}">
                    <a16:creationId xmlns:a16="http://schemas.microsoft.com/office/drawing/2014/main" id="{1735C5C5-4953-014F-9326-D0990F6538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8" y="1779"/>
                <a:ext cx="491" cy="203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6174" name="Oval 14">
                <a:extLst>
                  <a:ext uri="{FF2B5EF4-FFF2-40B4-BE49-F238E27FC236}">
                    <a16:creationId xmlns:a16="http://schemas.microsoft.com/office/drawing/2014/main" id="{8CB6E36C-71BF-F440-8DC7-0CBA091CCA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2" y="1919"/>
                <a:ext cx="493" cy="204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6175" name="Oval 15">
                <a:extLst>
                  <a:ext uri="{FF2B5EF4-FFF2-40B4-BE49-F238E27FC236}">
                    <a16:creationId xmlns:a16="http://schemas.microsoft.com/office/drawing/2014/main" id="{333A983E-328F-BF44-9FAB-AB45EB9484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88" y="1919"/>
                <a:ext cx="740" cy="204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  <p:grpSp>
          <p:nvGrpSpPr>
            <p:cNvPr id="80974" name="Group 16">
              <a:extLst>
                <a:ext uri="{FF2B5EF4-FFF2-40B4-BE49-F238E27FC236}">
                  <a16:creationId xmlns:a16="http://schemas.microsoft.com/office/drawing/2014/main" id="{D61EA77F-0CDC-D444-9A62-74955D8EB7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6" y="1108"/>
              <a:ext cx="2905" cy="1192"/>
              <a:chOff x="676" y="1108"/>
              <a:chExt cx="2905" cy="1192"/>
            </a:xfrm>
          </p:grpSpPr>
          <p:sp>
            <p:nvSpPr>
              <p:cNvPr id="476177" name="Oval 17">
                <a:extLst>
                  <a:ext uri="{FF2B5EF4-FFF2-40B4-BE49-F238E27FC236}">
                    <a16:creationId xmlns:a16="http://schemas.microsoft.com/office/drawing/2014/main" id="{93CBBE9D-C409-7B47-8A09-12B7A2FF3A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5" y="1213"/>
                <a:ext cx="2489" cy="910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6178" name="Oval 18">
                <a:extLst>
                  <a:ext uri="{FF2B5EF4-FFF2-40B4-BE49-F238E27FC236}">
                    <a16:creationId xmlns:a16="http://schemas.microsoft.com/office/drawing/2014/main" id="{065E9298-129E-A94E-BC03-303EB56B62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7" y="1213"/>
                <a:ext cx="577" cy="134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6179" name="Oval 19">
                <a:extLst>
                  <a:ext uri="{FF2B5EF4-FFF2-40B4-BE49-F238E27FC236}">
                    <a16:creationId xmlns:a16="http://schemas.microsoft.com/office/drawing/2014/main" id="{06FDDFDA-CC57-A74B-AD5C-FE5473044A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5" y="1179"/>
                <a:ext cx="828" cy="239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6180" name="Oval 20">
                <a:extLst>
                  <a:ext uri="{FF2B5EF4-FFF2-40B4-BE49-F238E27FC236}">
                    <a16:creationId xmlns:a16="http://schemas.microsoft.com/office/drawing/2014/main" id="{6B97EF66-EA28-7843-920E-4C0625D290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8" y="1108"/>
                <a:ext cx="989" cy="48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6181" name="Oval 21">
                <a:extLst>
                  <a:ext uri="{FF2B5EF4-FFF2-40B4-BE49-F238E27FC236}">
                    <a16:creationId xmlns:a16="http://schemas.microsoft.com/office/drawing/2014/main" id="{0E400E3B-6B13-4347-A314-639FA20940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" y="1319"/>
                <a:ext cx="1822" cy="275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6182" name="Oval 22">
                <a:extLst>
                  <a:ext uri="{FF2B5EF4-FFF2-40B4-BE49-F238E27FC236}">
                    <a16:creationId xmlns:a16="http://schemas.microsoft.com/office/drawing/2014/main" id="{36614C53-A412-B949-83C6-F2A434E7E3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91" y="1743"/>
                <a:ext cx="989" cy="557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6183" name="Oval 23">
                <a:extLst>
                  <a:ext uri="{FF2B5EF4-FFF2-40B4-BE49-F238E27FC236}">
                    <a16:creationId xmlns:a16="http://schemas.microsoft.com/office/drawing/2014/main" id="{23D7DF10-F23A-6145-BE1F-818D054515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7" y="1355"/>
                <a:ext cx="744" cy="310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6184" name="Oval 24">
                <a:extLst>
                  <a:ext uri="{FF2B5EF4-FFF2-40B4-BE49-F238E27FC236}">
                    <a16:creationId xmlns:a16="http://schemas.microsoft.com/office/drawing/2014/main" id="{DBAAD715-650C-2C49-B4B3-FA32003BFB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1" y="1497"/>
                <a:ext cx="491" cy="55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6185" name="Oval 25">
                <a:extLst>
                  <a:ext uri="{FF2B5EF4-FFF2-40B4-BE49-F238E27FC236}">
                    <a16:creationId xmlns:a16="http://schemas.microsoft.com/office/drawing/2014/main" id="{E3BC5119-BEAE-7F48-A834-70397D58A4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1" y="1779"/>
                <a:ext cx="493" cy="203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6186" name="Oval 26">
                <a:extLst>
                  <a:ext uri="{FF2B5EF4-FFF2-40B4-BE49-F238E27FC236}">
                    <a16:creationId xmlns:a16="http://schemas.microsoft.com/office/drawing/2014/main" id="{152CAD6A-B150-4A4F-B504-96B38F473C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58" y="1919"/>
                <a:ext cx="491" cy="204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6187" name="Oval 27">
                <a:extLst>
                  <a:ext uri="{FF2B5EF4-FFF2-40B4-BE49-F238E27FC236}">
                    <a16:creationId xmlns:a16="http://schemas.microsoft.com/office/drawing/2014/main" id="{4DF1EEB9-1EEE-4C47-A2C7-6E84F8064D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5" y="1919"/>
                <a:ext cx="740" cy="204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</p:grpSp>
      <p:grpSp>
        <p:nvGrpSpPr>
          <p:cNvPr id="80900" name="Group 28">
            <a:extLst>
              <a:ext uri="{FF2B5EF4-FFF2-40B4-BE49-F238E27FC236}">
                <a16:creationId xmlns:a16="http://schemas.microsoft.com/office/drawing/2014/main" id="{69C35CBA-C0BA-4C41-85F7-1DB5D2E57D4E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1295400"/>
            <a:ext cx="3200400" cy="1739900"/>
            <a:chOff x="676" y="1108"/>
            <a:chExt cx="2968" cy="1192"/>
          </a:xfrm>
        </p:grpSpPr>
        <p:grpSp>
          <p:nvGrpSpPr>
            <p:cNvPr id="80949" name="Group 29">
              <a:extLst>
                <a:ext uri="{FF2B5EF4-FFF2-40B4-BE49-F238E27FC236}">
                  <a16:creationId xmlns:a16="http://schemas.microsoft.com/office/drawing/2014/main" id="{13597995-1655-5048-879A-F677DE98487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9" y="1108"/>
              <a:ext cx="2905" cy="1192"/>
              <a:chOff x="739" y="1108"/>
              <a:chExt cx="2905" cy="1192"/>
            </a:xfrm>
          </p:grpSpPr>
          <p:sp>
            <p:nvSpPr>
              <p:cNvPr id="476190" name="Oval 30">
                <a:extLst>
                  <a:ext uri="{FF2B5EF4-FFF2-40B4-BE49-F238E27FC236}">
                    <a16:creationId xmlns:a16="http://schemas.microsoft.com/office/drawing/2014/main" id="{4F7643D6-A61E-4643-A866-E9449E1330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7" y="1213"/>
                <a:ext cx="2492" cy="91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6191" name="Oval 31">
                <a:extLst>
                  <a:ext uri="{FF2B5EF4-FFF2-40B4-BE49-F238E27FC236}">
                    <a16:creationId xmlns:a16="http://schemas.microsoft.com/office/drawing/2014/main" id="{36BD4F07-9F62-7D44-97DF-0700ECC429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71" y="1213"/>
                <a:ext cx="577" cy="134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6192" name="Oval 32">
                <a:extLst>
                  <a:ext uri="{FF2B5EF4-FFF2-40B4-BE49-F238E27FC236}">
                    <a16:creationId xmlns:a16="http://schemas.microsoft.com/office/drawing/2014/main" id="{66382918-1227-BF4D-BF73-9B3A987688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71" y="1179"/>
                <a:ext cx="824" cy="239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6193" name="Oval 33">
                <a:extLst>
                  <a:ext uri="{FF2B5EF4-FFF2-40B4-BE49-F238E27FC236}">
                    <a16:creationId xmlns:a16="http://schemas.microsoft.com/office/drawing/2014/main" id="{F6E60A11-CC19-BA42-AB02-70C9290EF1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3" y="1108"/>
                <a:ext cx="991" cy="48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6194" name="Oval 34">
                <a:extLst>
                  <a:ext uri="{FF2B5EF4-FFF2-40B4-BE49-F238E27FC236}">
                    <a16:creationId xmlns:a16="http://schemas.microsoft.com/office/drawing/2014/main" id="{A7266275-AC99-5042-B909-BCE67F364D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9" y="1319"/>
                <a:ext cx="1823" cy="27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6195" name="Oval 35">
                <a:extLst>
                  <a:ext uri="{FF2B5EF4-FFF2-40B4-BE49-F238E27FC236}">
                    <a16:creationId xmlns:a16="http://schemas.microsoft.com/office/drawing/2014/main" id="{74C21CA8-E648-8B4B-BB9E-AA7D22A1EA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55" y="1743"/>
                <a:ext cx="989" cy="55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6196" name="Oval 36">
                <a:extLst>
                  <a:ext uri="{FF2B5EF4-FFF2-40B4-BE49-F238E27FC236}">
                    <a16:creationId xmlns:a16="http://schemas.microsoft.com/office/drawing/2014/main" id="{77A00077-6375-1D44-9451-96019A1A06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3" y="1355"/>
                <a:ext cx="741" cy="31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6197" name="Oval 37">
                <a:extLst>
                  <a:ext uri="{FF2B5EF4-FFF2-40B4-BE49-F238E27FC236}">
                    <a16:creationId xmlns:a16="http://schemas.microsoft.com/office/drawing/2014/main" id="{785E1E02-1CDE-6B46-9A50-62BDA769D4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6" y="1497"/>
                <a:ext cx="493" cy="55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6198" name="Oval 38">
                <a:extLst>
                  <a:ext uri="{FF2B5EF4-FFF2-40B4-BE49-F238E27FC236}">
                    <a16:creationId xmlns:a16="http://schemas.microsoft.com/office/drawing/2014/main" id="{C3F001E2-733E-5A4E-A5E6-F4D07A23FA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7" y="1779"/>
                <a:ext cx="492" cy="203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6199" name="Oval 39">
                <a:extLst>
                  <a:ext uri="{FF2B5EF4-FFF2-40B4-BE49-F238E27FC236}">
                    <a16:creationId xmlns:a16="http://schemas.microsoft.com/office/drawing/2014/main" id="{4732277A-DF5E-DD45-955D-CA79CD6EBB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1" y="1919"/>
                <a:ext cx="493" cy="204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6200" name="Oval 40">
                <a:extLst>
                  <a:ext uri="{FF2B5EF4-FFF2-40B4-BE49-F238E27FC236}">
                    <a16:creationId xmlns:a16="http://schemas.microsoft.com/office/drawing/2014/main" id="{081F9276-0B0A-D54E-9F8D-E785C20BA7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87" y="1919"/>
                <a:ext cx="741" cy="204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  <p:grpSp>
          <p:nvGrpSpPr>
            <p:cNvPr id="80950" name="Group 41">
              <a:extLst>
                <a:ext uri="{FF2B5EF4-FFF2-40B4-BE49-F238E27FC236}">
                  <a16:creationId xmlns:a16="http://schemas.microsoft.com/office/drawing/2014/main" id="{0781AAB0-4B17-2E40-8FB0-FEECF2FB81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6" y="1108"/>
              <a:ext cx="2905" cy="1192"/>
              <a:chOff x="676" y="1108"/>
              <a:chExt cx="2905" cy="1192"/>
            </a:xfrm>
          </p:grpSpPr>
          <p:sp>
            <p:nvSpPr>
              <p:cNvPr id="476202" name="Oval 42">
                <a:extLst>
                  <a:ext uri="{FF2B5EF4-FFF2-40B4-BE49-F238E27FC236}">
                    <a16:creationId xmlns:a16="http://schemas.microsoft.com/office/drawing/2014/main" id="{7FF72490-1F57-7245-B422-0FF1917986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5" y="1213"/>
                <a:ext cx="2490" cy="910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6203" name="Oval 43">
                <a:extLst>
                  <a:ext uri="{FF2B5EF4-FFF2-40B4-BE49-F238E27FC236}">
                    <a16:creationId xmlns:a16="http://schemas.microsoft.com/office/drawing/2014/main" id="{1A8923F3-94FF-7A4B-B4E3-70A7650A25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7" y="1213"/>
                <a:ext cx="577" cy="134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6204" name="Oval 44">
                <a:extLst>
                  <a:ext uri="{FF2B5EF4-FFF2-40B4-BE49-F238E27FC236}">
                    <a16:creationId xmlns:a16="http://schemas.microsoft.com/office/drawing/2014/main" id="{B44377CD-7587-264B-8F31-F770743D0F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6" y="1179"/>
                <a:ext cx="827" cy="239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6205" name="Oval 45">
                <a:extLst>
                  <a:ext uri="{FF2B5EF4-FFF2-40B4-BE49-F238E27FC236}">
                    <a16:creationId xmlns:a16="http://schemas.microsoft.com/office/drawing/2014/main" id="{9D989D0F-3EE3-4E4A-9BD7-CD35B22500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8" y="1108"/>
                <a:ext cx="989" cy="48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6206" name="Oval 46">
                <a:extLst>
                  <a:ext uri="{FF2B5EF4-FFF2-40B4-BE49-F238E27FC236}">
                    <a16:creationId xmlns:a16="http://schemas.microsoft.com/office/drawing/2014/main" id="{F48EBA17-2F5A-4E40-BE56-A298DD7D61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" y="1319"/>
                <a:ext cx="1821" cy="275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6207" name="Oval 47">
                <a:extLst>
                  <a:ext uri="{FF2B5EF4-FFF2-40B4-BE49-F238E27FC236}">
                    <a16:creationId xmlns:a16="http://schemas.microsoft.com/office/drawing/2014/main" id="{91795187-7599-5B4F-B89D-5A41BA9338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92" y="1743"/>
                <a:ext cx="991" cy="557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6208" name="Oval 48">
                <a:extLst>
                  <a:ext uri="{FF2B5EF4-FFF2-40B4-BE49-F238E27FC236}">
                    <a16:creationId xmlns:a16="http://schemas.microsoft.com/office/drawing/2014/main" id="{F9BA1D81-1151-6B41-AE02-2CECC54855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7" y="1355"/>
                <a:ext cx="743" cy="310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6209" name="Oval 49">
                <a:extLst>
                  <a:ext uri="{FF2B5EF4-FFF2-40B4-BE49-F238E27FC236}">
                    <a16:creationId xmlns:a16="http://schemas.microsoft.com/office/drawing/2014/main" id="{78FD3A00-0BD0-8A42-ACC6-19F001889F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1" y="1497"/>
                <a:ext cx="492" cy="55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6210" name="Oval 50">
                <a:extLst>
                  <a:ext uri="{FF2B5EF4-FFF2-40B4-BE49-F238E27FC236}">
                    <a16:creationId xmlns:a16="http://schemas.microsoft.com/office/drawing/2014/main" id="{2DC5A62D-36BB-EF40-B8C2-DD17EF43E7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1" y="1779"/>
                <a:ext cx="493" cy="203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6211" name="Oval 51">
                <a:extLst>
                  <a:ext uri="{FF2B5EF4-FFF2-40B4-BE49-F238E27FC236}">
                    <a16:creationId xmlns:a16="http://schemas.microsoft.com/office/drawing/2014/main" id="{0BD8DAD9-F21D-294F-921C-EBCF92D2E6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59" y="1919"/>
                <a:ext cx="490" cy="204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6212" name="Oval 52">
                <a:extLst>
                  <a:ext uri="{FF2B5EF4-FFF2-40B4-BE49-F238E27FC236}">
                    <a16:creationId xmlns:a16="http://schemas.microsoft.com/office/drawing/2014/main" id="{C7192B96-BC3C-6740-9B2B-B394A60510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5" y="1919"/>
                <a:ext cx="739" cy="204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</p:grpSp>
      <p:sp>
        <p:nvSpPr>
          <p:cNvPr id="476213" name="Rectangle 53">
            <a:extLst>
              <a:ext uri="{FF2B5EF4-FFF2-40B4-BE49-F238E27FC236}">
                <a16:creationId xmlns:a16="http://schemas.microsoft.com/office/drawing/2014/main" id="{CD6F7205-5F66-2B4A-B226-0CA63FC8D3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1524000"/>
            <a:ext cx="10747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AS 1</a:t>
            </a:r>
          </a:p>
        </p:txBody>
      </p:sp>
      <p:grpSp>
        <p:nvGrpSpPr>
          <p:cNvPr id="80902" name="Group 54">
            <a:extLst>
              <a:ext uri="{FF2B5EF4-FFF2-40B4-BE49-F238E27FC236}">
                <a16:creationId xmlns:a16="http://schemas.microsoft.com/office/drawing/2014/main" id="{986086A8-26C5-794A-95AB-276B5E307A10}"/>
              </a:ext>
            </a:extLst>
          </p:cNvPr>
          <p:cNvGrpSpPr>
            <a:grpSpLocks/>
          </p:cNvGrpSpPr>
          <p:nvPr/>
        </p:nvGrpSpPr>
        <p:grpSpPr bwMode="auto">
          <a:xfrm>
            <a:off x="685800" y="3581400"/>
            <a:ext cx="4572000" cy="1816100"/>
            <a:chOff x="244" y="2596"/>
            <a:chExt cx="4120" cy="1144"/>
          </a:xfrm>
        </p:grpSpPr>
        <p:grpSp>
          <p:nvGrpSpPr>
            <p:cNvPr id="80925" name="Group 55">
              <a:extLst>
                <a:ext uri="{FF2B5EF4-FFF2-40B4-BE49-F238E27FC236}">
                  <a16:creationId xmlns:a16="http://schemas.microsoft.com/office/drawing/2014/main" id="{1460206B-90A7-E842-87C0-B6AE7F52FB7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1" y="2596"/>
              <a:ext cx="4033" cy="1144"/>
              <a:chOff x="331" y="2596"/>
              <a:chExt cx="4033" cy="1144"/>
            </a:xfrm>
          </p:grpSpPr>
          <p:sp>
            <p:nvSpPr>
              <p:cNvPr id="476216" name="Oval 56">
                <a:extLst>
                  <a:ext uri="{FF2B5EF4-FFF2-40B4-BE49-F238E27FC236}">
                    <a16:creationId xmlns:a16="http://schemas.microsoft.com/office/drawing/2014/main" id="{908D0BBE-95A3-AB45-BF86-BF13F9199A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5" y="2698"/>
                <a:ext cx="3461" cy="873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6217" name="Oval 57">
                <a:extLst>
                  <a:ext uri="{FF2B5EF4-FFF2-40B4-BE49-F238E27FC236}">
                    <a16:creationId xmlns:a16="http://schemas.microsoft.com/office/drawing/2014/main" id="{69621C1D-E1FA-7B46-B926-999DAFBA15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2" y="2698"/>
                <a:ext cx="803" cy="12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6218" name="Oval 58">
                <a:extLst>
                  <a:ext uri="{FF2B5EF4-FFF2-40B4-BE49-F238E27FC236}">
                    <a16:creationId xmlns:a16="http://schemas.microsoft.com/office/drawing/2014/main" id="{F458CBD1-18DE-F24E-ADE2-CFA31F73B3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72" y="2664"/>
                <a:ext cx="1147" cy="229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6219" name="Oval 59">
                <a:extLst>
                  <a:ext uri="{FF2B5EF4-FFF2-40B4-BE49-F238E27FC236}">
                    <a16:creationId xmlns:a16="http://schemas.microsoft.com/office/drawing/2014/main" id="{8AC8405E-393A-9546-BE72-195E3F6BB2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33" y="2596"/>
                <a:ext cx="1376" cy="46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6220" name="Oval 60">
                <a:extLst>
                  <a:ext uri="{FF2B5EF4-FFF2-40B4-BE49-F238E27FC236}">
                    <a16:creationId xmlns:a16="http://schemas.microsoft.com/office/drawing/2014/main" id="{DA526040-DFE8-974C-8240-C57D46C739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" y="2799"/>
                <a:ext cx="2534" cy="263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6221" name="Oval 61">
                <a:extLst>
                  <a:ext uri="{FF2B5EF4-FFF2-40B4-BE49-F238E27FC236}">
                    <a16:creationId xmlns:a16="http://schemas.microsoft.com/office/drawing/2014/main" id="{F8C9CD61-54D6-4845-BFA8-6863CAD61D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2" y="3206"/>
                <a:ext cx="1376" cy="534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6222" name="Oval 62">
                <a:extLst>
                  <a:ext uri="{FF2B5EF4-FFF2-40B4-BE49-F238E27FC236}">
                    <a16:creationId xmlns:a16="http://schemas.microsoft.com/office/drawing/2014/main" id="{999DCE7E-4B97-424B-8CE1-D1A27F06AB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3" y="2833"/>
                <a:ext cx="1031" cy="29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6223" name="Oval 63">
                <a:extLst>
                  <a:ext uri="{FF2B5EF4-FFF2-40B4-BE49-F238E27FC236}">
                    <a16:creationId xmlns:a16="http://schemas.microsoft.com/office/drawing/2014/main" id="{8FC1D77C-3EB8-FE46-8F45-9D169CD2F6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2" y="2969"/>
                <a:ext cx="687" cy="534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6224" name="Oval 64">
                <a:extLst>
                  <a:ext uri="{FF2B5EF4-FFF2-40B4-BE49-F238E27FC236}">
                    <a16:creationId xmlns:a16="http://schemas.microsoft.com/office/drawing/2014/main" id="{635A3FE0-25C5-034A-9BBE-C5877D0BDC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8" y="3240"/>
                <a:ext cx="687" cy="19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6225" name="Oval 65">
                <a:extLst>
                  <a:ext uri="{FF2B5EF4-FFF2-40B4-BE49-F238E27FC236}">
                    <a16:creationId xmlns:a16="http://schemas.microsoft.com/office/drawing/2014/main" id="{0B3BEABD-94AD-3940-9390-7D7EF2A3CD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0" y="3375"/>
                <a:ext cx="685" cy="19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6226" name="Oval 66">
                <a:extLst>
                  <a:ext uri="{FF2B5EF4-FFF2-40B4-BE49-F238E27FC236}">
                    <a16:creationId xmlns:a16="http://schemas.microsoft.com/office/drawing/2014/main" id="{35716CE7-165B-C64F-AA87-3B3E20F218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6" y="3375"/>
                <a:ext cx="1031" cy="19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  <p:grpSp>
          <p:nvGrpSpPr>
            <p:cNvPr id="80926" name="Group 67">
              <a:extLst>
                <a:ext uri="{FF2B5EF4-FFF2-40B4-BE49-F238E27FC236}">
                  <a16:creationId xmlns:a16="http://schemas.microsoft.com/office/drawing/2014/main" id="{F1462500-189A-5440-A5E6-934F5999414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4" y="2596"/>
              <a:ext cx="4033" cy="1144"/>
              <a:chOff x="244" y="2596"/>
              <a:chExt cx="4033" cy="1144"/>
            </a:xfrm>
          </p:grpSpPr>
          <p:sp>
            <p:nvSpPr>
              <p:cNvPr id="476228" name="Oval 68">
                <a:extLst>
                  <a:ext uri="{FF2B5EF4-FFF2-40B4-BE49-F238E27FC236}">
                    <a16:creationId xmlns:a16="http://schemas.microsoft.com/office/drawing/2014/main" id="{DCD800E2-8F53-3A42-AE89-871788B594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9" y="2698"/>
                <a:ext cx="3458" cy="873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6229" name="Oval 69">
                <a:extLst>
                  <a:ext uri="{FF2B5EF4-FFF2-40B4-BE49-F238E27FC236}">
                    <a16:creationId xmlns:a16="http://schemas.microsoft.com/office/drawing/2014/main" id="{1D5A0AF4-E299-E24F-8B30-2C17453963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" y="2698"/>
                <a:ext cx="801" cy="127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6230" name="Oval 70">
                <a:extLst>
                  <a:ext uri="{FF2B5EF4-FFF2-40B4-BE49-F238E27FC236}">
                    <a16:creationId xmlns:a16="http://schemas.microsoft.com/office/drawing/2014/main" id="{7FE95C51-5FE2-5644-8BFD-593EACE5D1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3" y="2664"/>
                <a:ext cx="1150" cy="229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6231" name="Oval 71">
                <a:extLst>
                  <a:ext uri="{FF2B5EF4-FFF2-40B4-BE49-F238E27FC236}">
                    <a16:creationId xmlns:a16="http://schemas.microsoft.com/office/drawing/2014/main" id="{FF309938-0F25-3046-A67E-4ACEB06B2F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43" y="2596"/>
                <a:ext cx="1379" cy="46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6232" name="Oval 72">
                <a:extLst>
                  <a:ext uri="{FF2B5EF4-FFF2-40B4-BE49-F238E27FC236}">
                    <a16:creationId xmlns:a16="http://schemas.microsoft.com/office/drawing/2014/main" id="{75407C7E-B5FC-AC49-99FA-B41F18DAE4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" y="2799"/>
                <a:ext cx="2531" cy="263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6233" name="Oval 73">
                <a:extLst>
                  <a:ext uri="{FF2B5EF4-FFF2-40B4-BE49-F238E27FC236}">
                    <a16:creationId xmlns:a16="http://schemas.microsoft.com/office/drawing/2014/main" id="{7F01560C-C08D-0B42-9A1F-C2A272FCA0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14" y="3206"/>
                <a:ext cx="1378" cy="534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6234" name="Oval 74">
                <a:extLst>
                  <a:ext uri="{FF2B5EF4-FFF2-40B4-BE49-F238E27FC236}">
                    <a16:creationId xmlns:a16="http://schemas.microsoft.com/office/drawing/2014/main" id="{839AA65C-5E30-4847-88EF-71F7F927CE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44" y="2833"/>
                <a:ext cx="1033" cy="297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6235" name="Oval 75">
                <a:extLst>
                  <a:ext uri="{FF2B5EF4-FFF2-40B4-BE49-F238E27FC236}">
                    <a16:creationId xmlns:a16="http://schemas.microsoft.com/office/drawing/2014/main" id="{7DA7F131-DA4D-0749-A470-0B1C0B1577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3" y="2969"/>
                <a:ext cx="687" cy="534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6236" name="Oval 76">
                <a:extLst>
                  <a:ext uri="{FF2B5EF4-FFF2-40B4-BE49-F238E27FC236}">
                    <a16:creationId xmlns:a16="http://schemas.microsoft.com/office/drawing/2014/main" id="{3D51182C-8C77-CA46-841E-67EDE83595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0" y="3240"/>
                <a:ext cx="687" cy="195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6237" name="Oval 77">
                <a:extLst>
                  <a:ext uri="{FF2B5EF4-FFF2-40B4-BE49-F238E27FC236}">
                    <a16:creationId xmlns:a16="http://schemas.microsoft.com/office/drawing/2014/main" id="{3C74A1A6-B81B-094E-A8B7-58D863E735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4" y="3375"/>
                <a:ext cx="682" cy="19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76238" name="Oval 78">
                <a:extLst>
                  <a:ext uri="{FF2B5EF4-FFF2-40B4-BE49-F238E27FC236}">
                    <a16:creationId xmlns:a16="http://schemas.microsoft.com/office/drawing/2014/main" id="{8168666F-C541-F64A-9863-85C36FA9BD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0" y="3375"/>
                <a:ext cx="1027" cy="19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</p:grpSp>
      <p:sp>
        <p:nvSpPr>
          <p:cNvPr id="476239" name="Line 79">
            <a:extLst>
              <a:ext uri="{FF2B5EF4-FFF2-40B4-BE49-F238E27FC236}">
                <a16:creationId xmlns:a16="http://schemas.microsoft.com/office/drawing/2014/main" id="{57D9FAE7-515B-AE4A-8D0F-77508ACDC40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62400" y="2590800"/>
            <a:ext cx="609600" cy="1143000"/>
          </a:xfrm>
          <a:prstGeom prst="line">
            <a:avLst/>
          </a:prstGeom>
          <a:noFill/>
          <a:ln w="57150" cmpd="thickThin">
            <a:solidFill>
              <a:srgbClr val="FF0033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476240" name="Line 80">
            <a:extLst>
              <a:ext uri="{FF2B5EF4-FFF2-40B4-BE49-F238E27FC236}">
                <a16:creationId xmlns:a16="http://schemas.microsoft.com/office/drawing/2014/main" id="{83F70E5F-77D3-8543-9E28-528497405788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2743200"/>
            <a:ext cx="0" cy="1143000"/>
          </a:xfrm>
          <a:prstGeom prst="line">
            <a:avLst/>
          </a:prstGeom>
          <a:noFill/>
          <a:ln w="57150" cmpd="thickThin">
            <a:solidFill>
              <a:srgbClr val="FF0033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pic>
        <p:nvPicPr>
          <p:cNvPr id="476241" name="Picture 81">
            <a:extLst>
              <a:ext uri="{FF2B5EF4-FFF2-40B4-BE49-F238E27FC236}">
                <a16:creationId xmlns:a16="http://schemas.microsoft.com/office/drawing/2014/main" id="{3D1B8F9C-02E7-6040-ABF1-D631C8B7F0B6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590800"/>
            <a:ext cx="547688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76242" name="Picture 82">
            <a:extLst>
              <a:ext uri="{FF2B5EF4-FFF2-40B4-BE49-F238E27FC236}">
                <a16:creationId xmlns:a16="http://schemas.microsoft.com/office/drawing/2014/main" id="{1352B694-83B3-7C4D-A50D-ADDD40B8A300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657600"/>
            <a:ext cx="547688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76243" name="Picture 83">
            <a:extLst>
              <a:ext uri="{FF2B5EF4-FFF2-40B4-BE49-F238E27FC236}">
                <a16:creationId xmlns:a16="http://schemas.microsoft.com/office/drawing/2014/main" id="{943D9D0A-DA83-5143-861B-559764D46203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657600"/>
            <a:ext cx="547688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76244" name="Picture 84">
            <a:extLst>
              <a:ext uri="{FF2B5EF4-FFF2-40B4-BE49-F238E27FC236}">
                <a16:creationId xmlns:a16="http://schemas.microsoft.com/office/drawing/2014/main" id="{9E4C3CB1-E497-844B-99E6-BC2C2FC748A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362200"/>
            <a:ext cx="547688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76246" name="Rectangle 86">
            <a:extLst>
              <a:ext uri="{FF2B5EF4-FFF2-40B4-BE49-F238E27FC236}">
                <a16:creationId xmlns:a16="http://schemas.microsoft.com/office/drawing/2014/main" id="{369172E1-2793-2A41-8AFE-C83BDB8EC6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4495800"/>
            <a:ext cx="1757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customer</a:t>
            </a:r>
          </a:p>
        </p:txBody>
      </p:sp>
      <p:sp>
        <p:nvSpPr>
          <p:cNvPr id="476247" name="Text Box 87">
            <a:extLst>
              <a:ext uri="{FF2B5EF4-FFF2-40B4-BE49-F238E27FC236}">
                <a16:creationId xmlns:a16="http://schemas.microsoft.com/office/drawing/2014/main" id="{18712691-2C4D-A740-9509-EF3EEEAED4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4876800"/>
            <a:ext cx="819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AS 2</a:t>
            </a:r>
          </a:p>
        </p:txBody>
      </p:sp>
      <p:sp>
        <p:nvSpPr>
          <p:cNvPr id="476248" name="Rectangle 88">
            <a:extLst>
              <a:ext uri="{FF2B5EF4-FFF2-40B4-BE49-F238E27FC236}">
                <a16:creationId xmlns:a16="http://schemas.microsoft.com/office/drawing/2014/main" id="{FBF7C6E9-38D7-8D44-A1D8-99B84C7986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2057400"/>
            <a:ext cx="1554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provider</a:t>
            </a:r>
          </a:p>
        </p:txBody>
      </p:sp>
      <p:sp>
        <p:nvSpPr>
          <p:cNvPr id="476249" name="Text Box 89">
            <a:extLst>
              <a:ext uri="{FF2B5EF4-FFF2-40B4-BE49-F238E27FC236}">
                <a16:creationId xmlns:a16="http://schemas.microsoft.com/office/drawing/2014/main" id="{F02CDF65-D093-9E49-AF94-97035F4D33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4572000"/>
            <a:ext cx="1695450" cy="36671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192.0.2.0/24</a:t>
            </a:r>
          </a:p>
        </p:txBody>
      </p:sp>
      <p:sp>
        <p:nvSpPr>
          <p:cNvPr id="476250" name="AutoShape 90">
            <a:extLst>
              <a:ext uri="{FF2B5EF4-FFF2-40B4-BE49-F238E27FC236}">
                <a16:creationId xmlns:a16="http://schemas.microsoft.com/office/drawing/2014/main" id="{93191574-94D8-3849-A3AC-8E34E2BFF7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3048000"/>
            <a:ext cx="228600" cy="533400"/>
          </a:xfrm>
          <a:prstGeom prst="upArrow">
            <a:avLst>
              <a:gd name="adj1" fmla="val 50000"/>
              <a:gd name="adj2" fmla="val 58333"/>
            </a:avLst>
          </a:prstGeom>
          <a:solidFill>
            <a:schemeClr val="bg1"/>
          </a:solidFill>
          <a:ln w="38100">
            <a:solidFill>
              <a:srgbClr val="FF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6699"/>
              </a:solidFill>
              <a:effectLst/>
              <a:uLnTx/>
              <a:uFillTx/>
              <a:latin typeface="Arial Black" charset="0"/>
              <a:ea typeface="宋体" charset="0"/>
              <a:cs typeface="宋体" charset="0"/>
            </a:endParaRPr>
          </a:p>
        </p:txBody>
      </p:sp>
      <p:sp>
        <p:nvSpPr>
          <p:cNvPr id="476251" name="Rectangle 91">
            <a:extLst>
              <a:ext uri="{FF2B5EF4-FFF2-40B4-BE49-F238E27FC236}">
                <a16:creationId xmlns:a16="http://schemas.microsoft.com/office/drawing/2014/main" id="{91C54D6B-3DA1-C944-B250-358E337AEB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3048000"/>
            <a:ext cx="1525588" cy="581025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192.0.2.0/24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ASPATH = 2</a:t>
            </a:r>
          </a:p>
        </p:txBody>
      </p:sp>
      <p:sp>
        <p:nvSpPr>
          <p:cNvPr id="476252" name="Rectangle 92">
            <a:extLst>
              <a:ext uri="{FF2B5EF4-FFF2-40B4-BE49-F238E27FC236}">
                <a16:creationId xmlns:a16="http://schemas.microsoft.com/office/drawing/2014/main" id="{ACF45978-CF48-0640-BBEB-1D4F836266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1524000"/>
            <a:ext cx="10747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AS 3</a:t>
            </a:r>
          </a:p>
        </p:txBody>
      </p:sp>
      <p:sp>
        <p:nvSpPr>
          <p:cNvPr id="476253" name="Rectangle 93">
            <a:extLst>
              <a:ext uri="{FF2B5EF4-FFF2-40B4-BE49-F238E27FC236}">
                <a16:creationId xmlns:a16="http://schemas.microsoft.com/office/drawing/2014/main" id="{07D1C50D-78DC-E744-AF03-12AD57D1EB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1905000"/>
            <a:ext cx="1554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provider</a:t>
            </a:r>
          </a:p>
        </p:txBody>
      </p:sp>
      <p:sp>
        <p:nvSpPr>
          <p:cNvPr id="476256" name="Text Box 96">
            <a:extLst>
              <a:ext uri="{FF2B5EF4-FFF2-40B4-BE49-F238E27FC236}">
                <a16:creationId xmlns:a16="http://schemas.microsoft.com/office/drawing/2014/main" id="{A22EAAE7-2FC7-F448-A70E-29CB3367B7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3962400"/>
            <a:ext cx="1098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333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backup</a:t>
            </a:r>
          </a:p>
        </p:txBody>
      </p:sp>
      <p:sp>
        <p:nvSpPr>
          <p:cNvPr id="476257" name="Text Box 97">
            <a:extLst>
              <a:ext uri="{FF2B5EF4-FFF2-40B4-BE49-F238E27FC236}">
                <a16:creationId xmlns:a16="http://schemas.microsoft.com/office/drawing/2014/main" id="{B81B6DF8-FD01-854C-AE20-F90EFDB51C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3962400"/>
            <a:ext cx="1136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333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primary</a:t>
            </a:r>
          </a:p>
        </p:txBody>
      </p:sp>
      <p:sp>
        <p:nvSpPr>
          <p:cNvPr id="476258" name="AutoShape 98">
            <a:extLst>
              <a:ext uri="{FF2B5EF4-FFF2-40B4-BE49-F238E27FC236}">
                <a16:creationId xmlns:a16="http://schemas.microsoft.com/office/drawing/2014/main" id="{4E27F09A-79ED-E54F-8D57-DE6F52103901}"/>
              </a:ext>
            </a:extLst>
          </p:cNvPr>
          <p:cNvSpPr>
            <a:spLocks noChangeArrowheads="1"/>
          </p:cNvSpPr>
          <p:nvPr/>
        </p:nvSpPr>
        <p:spPr bwMode="auto">
          <a:xfrm rot="1788994">
            <a:off x="4419600" y="2895600"/>
            <a:ext cx="300038" cy="838200"/>
          </a:xfrm>
          <a:prstGeom prst="upArrow">
            <a:avLst>
              <a:gd name="adj1" fmla="val 50000"/>
              <a:gd name="adj2" fmla="val 69841"/>
            </a:avLst>
          </a:prstGeom>
          <a:solidFill>
            <a:schemeClr val="bg1"/>
          </a:solidFill>
          <a:ln w="38100">
            <a:solidFill>
              <a:srgbClr val="FF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6699"/>
              </a:solidFill>
              <a:effectLst/>
              <a:uLnTx/>
              <a:uFillTx/>
              <a:latin typeface="Arial Black" charset="0"/>
              <a:ea typeface="宋体" charset="0"/>
              <a:cs typeface="宋体" charset="0"/>
            </a:endParaRPr>
          </a:p>
        </p:txBody>
      </p:sp>
      <p:sp>
        <p:nvSpPr>
          <p:cNvPr id="476259" name="Line 99">
            <a:extLst>
              <a:ext uri="{FF2B5EF4-FFF2-40B4-BE49-F238E27FC236}">
                <a16:creationId xmlns:a16="http://schemas.microsoft.com/office/drawing/2014/main" id="{F90AF9FE-229B-A24C-B50E-298C9DB8B409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1905000"/>
            <a:ext cx="1066800" cy="0"/>
          </a:xfrm>
          <a:prstGeom prst="line">
            <a:avLst/>
          </a:prstGeom>
          <a:noFill/>
          <a:ln w="57150" cmpd="thickThin">
            <a:solidFill>
              <a:srgbClr val="FF3300"/>
            </a:solidFill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476260" name="Rectangle 100">
            <a:extLst>
              <a:ext uri="{FF2B5EF4-FFF2-40B4-BE49-F238E27FC236}">
                <a16:creationId xmlns:a16="http://schemas.microsoft.com/office/drawing/2014/main" id="{9EDC3829-0A9E-7843-8CA0-A9E4465136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2971800"/>
            <a:ext cx="2365375" cy="8255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192.0.2.0/24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ASPATH = 2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COMMUNITY = 3:70</a:t>
            </a:r>
          </a:p>
        </p:txBody>
      </p:sp>
      <p:sp>
        <p:nvSpPr>
          <p:cNvPr id="476262" name="Text Box 102">
            <a:extLst>
              <a:ext uri="{FF2B5EF4-FFF2-40B4-BE49-F238E27FC236}">
                <a16:creationId xmlns:a16="http://schemas.microsoft.com/office/drawing/2014/main" id="{BE134401-0D3B-6F4F-954A-7124DD5DFF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4343400"/>
            <a:ext cx="3717925" cy="1803400"/>
          </a:xfrm>
          <a:prstGeom prst="rect">
            <a:avLst/>
          </a:prstGeom>
          <a:solidFill>
            <a:srgbClr val="FF669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Customer import policy at AS 3: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If 3:90 in COMMUNITY then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   set local preference to 90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If 3:80 in COMMUNITY then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   set local preference to 80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If 3:70 in COMMUNITY then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   set local preference to 70 </a:t>
            </a:r>
          </a:p>
        </p:txBody>
      </p:sp>
      <p:sp>
        <p:nvSpPr>
          <p:cNvPr id="476263" name="Text Box 103">
            <a:extLst>
              <a:ext uri="{FF2B5EF4-FFF2-40B4-BE49-F238E27FC236}">
                <a16:creationId xmlns:a16="http://schemas.microsoft.com/office/drawing/2014/main" id="{32007226-B6D4-4D4D-85D5-646A6163B3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1371600"/>
            <a:ext cx="2395538" cy="1069975"/>
          </a:xfrm>
          <a:prstGeom prst="rect">
            <a:avLst/>
          </a:prstGeom>
          <a:solidFill>
            <a:srgbClr val="FF669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AS 3: normal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customer local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pref is 100,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peer local pref is 90</a:t>
            </a:r>
          </a:p>
        </p:txBody>
      </p:sp>
      <p:sp>
        <p:nvSpPr>
          <p:cNvPr id="476265" name="Freeform 105">
            <a:extLst>
              <a:ext uri="{FF2B5EF4-FFF2-40B4-BE49-F238E27FC236}">
                <a16:creationId xmlns:a16="http://schemas.microsoft.com/office/drawing/2014/main" id="{0AD2839C-7C1F-204B-9A96-255341079AE9}"/>
              </a:ext>
            </a:extLst>
          </p:cNvPr>
          <p:cNvSpPr>
            <a:spLocks/>
          </p:cNvSpPr>
          <p:nvPr/>
        </p:nvSpPr>
        <p:spPr bwMode="auto">
          <a:xfrm>
            <a:off x="2730500" y="2006600"/>
            <a:ext cx="1841500" cy="1955800"/>
          </a:xfrm>
          <a:custGeom>
            <a:avLst/>
            <a:gdLst>
              <a:gd name="T0" fmla="*/ 1841500 w 1160"/>
              <a:gd name="T1" fmla="*/ 50800 h 1232"/>
              <a:gd name="T2" fmla="*/ 317500 w 1160"/>
              <a:gd name="T3" fmla="*/ 50800 h 1232"/>
              <a:gd name="T4" fmla="*/ 88900 w 1160"/>
              <a:gd name="T5" fmla="*/ 355600 h 1232"/>
              <a:gd name="T6" fmla="*/ 12700 w 1160"/>
              <a:gd name="T7" fmla="*/ 1117600 h 1232"/>
              <a:gd name="T8" fmla="*/ 165100 w 1160"/>
              <a:gd name="T9" fmla="*/ 1955800 h 12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60" h="1232">
                <a:moveTo>
                  <a:pt x="1160" y="32"/>
                </a:moveTo>
                <a:cubicBezTo>
                  <a:pt x="772" y="16"/>
                  <a:pt x="384" y="0"/>
                  <a:pt x="200" y="32"/>
                </a:cubicBezTo>
                <a:cubicBezTo>
                  <a:pt x="16" y="64"/>
                  <a:pt x="88" y="112"/>
                  <a:pt x="56" y="224"/>
                </a:cubicBezTo>
                <a:cubicBezTo>
                  <a:pt x="24" y="336"/>
                  <a:pt x="0" y="536"/>
                  <a:pt x="8" y="704"/>
                </a:cubicBezTo>
                <a:cubicBezTo>
                  <a:pt x="16" y="872"/>
                  <a:pt x="60" y="1052"/>
                  <a:pt x="104" y="1232"/>
                </a:cubicBezTo>
              </a:path>
            </a:pathLst>
          </a:custGeom>
          <a:noFill/>
          <a:ln w="76200" cmpd="sng">
            <a:solidFill>
              <a:schemeClr val="accent2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30110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lide Number Placeholder 4">
            <a:extLst>
              <a:ext uri="{FF2B5EF4-FFF2-40B4-BE49-F238E27FC236}">
                <a16:creationId xmlns:a16="http://schemas.microsoft.com/office/drawing/2014/main" id="{1E2C9D3A-0918-E745-8D50-708618399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236F29-D811-E948-A5D4-B16D82625002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4034" name="Rectangle 2">
            <a:extLst>
              <a:ext uri="{FF2B5EF4-FFF2-40B4-BE49-F238E27FC236}">
                <a16:creationId xmlns:a16="http://schemas.microsoft.com/office/drawing/2014/main" id="{12CCAF5F-5FBB-9645-8DAE-DE3686D88E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458200" cy="762000"/>
          </a:xfrm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altLang="zh-CN" sz="2800" b="0">
                <a:ea typeface="宋体" charset="0"/>
                <a:cs typeface="宋体" charset="0"/>
              </a:rPr>
              <a:t>Hot Potato Routing: Go for the Closest Egress Point </a:t>
            </a:r>
            <a:r>
              <a:rPr lang="en-US" altLang="zh-CN" sz="2800">
                <a:ea typeface="宋体" charset="0"/>
                <a:cs typeface="宋体" charset="0"/>
              </a:rPr>
              <a:t> </a:t>
            </a:r>
          </a:p>
        </p:txBody>
      </p:sp>
      <p:grpSp>
        <p:nvGrpSpPr>
          <p:cNvPr id="82947" name="Group 3">
            <a:extLst>
              <a:ext uri="{FF2B5EF4-FFF2-40B4-BE49-F238E27FC236}">
                <a16:creationId xmlns:a16="http://schemas.microsoft.com/office/drawing/2014/main" id="{0CD25FEF-336C-D740-B842-D0788DEC60C3}"/>
              </a:ext>
            </a:extLst>
          </p:cNvPr>
          <p:cNvGrpSpPr>
            <a:grpSpLocks/>
          </p:cNvGrpSpPr>
          <p:nvPr/>
        </p:nvGrpSpPr>
        <p:grpSpPr bwMode="auto">
          <a:xfrm>
            <a:off x="1682750" y="1371600"/>
            <a:ext cx="4711700" cy="1212850"/>
            <a:chOff x="916" y="628"/>
            <a:chExt cx="2968" cy="1336"/>
          </a:xfrm>
        </p:grpSpPr>
        <p:grpSp>
          <p:nvGrpSpPr>
            <p:cNvPr id="82992" name="Group 4">
              <a:extLst>
                <a:ext uri="{FF2B5EF4-FFF2-40B4-BE49-F238E27FC236}">
                  <a16:creationId xmlns:a16="http://schemas.microsoft.com/office/drawing/2014/main" id="{14F3D0B9-2DE5-6744-AECF-36CB9409CF5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9" y="628"/>
              <a:ext cx="2905" cy="1336"/>
              <a:chOff x="979" y="628"/>
              <a:chExt cx="2905" cy="1336"/>
            </a:xfrm>
          </p:grpSpPr>
          <p:sp>
            <p:nvSpPr>
              <p:cNvPr id="44037" name="Oval 5">
                <a:extLst>
                  <a:ext uri="{FF2B5EF4-FFF2-40B4-BE49-F238E27FC236}">
                    <a16:creationId xmlns:a16="http://schemas.microsoft.com/office/drawing/2014/main" id="{F7464F48-3039-9B4D-AB2D-A9B5D72B70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27" y="745"/>
                <a:ext cx="2492" cy="102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4038" name="Oval 6">
                <a:extLst>
                  <a:ext uri="{FF2B5EF4-FFF2-40B4-BE49-F238E27FC236}">
                    <a16:creationId xmlns:a16="http://schemas.microsoft.com/office/drawing/2014/main" id="{4E2478E9-E536-C640-BCEB-420D844AE0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1" y="745"/>
                <a:ext cx="576" cy="152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4039" name="Oval 7">
                <a:extLst>
                  <a:ext uri="{FF2B5EF4-FFF2-40B4-BE49-F238E27FC236}">
                    <a16:creationId xmlns:a16="http://schemas.microsoft.com/office/drawing/2014/main" id="{E19994EC-B916-B646-84D2-B7EA5BC8EF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0" y="707"/>
                <a:ext cx="825" cy="269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4040" name="Oval 8">
                <a:extLst>
                  <a:ext uri="{FF2B5EF4-FFF2-40B4-BE49-F238E27FC236}">
                    <a16:creationId xmlns:a16="http://schemas.microsoft.com/office/drawing/2014/main" id="{32348527-8D68-5A49-9332-42CE4E36AB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2" y="628"/>
                <a:ext cx="991" cy="54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4041" name="Oval 9">
                <a:extLst>
                  <a:ext uri="{FF2B5EF4-FFF2-40B4-BE49-F238E27FC236}">
                    <a16:creationId xmlns:a16="http://schemas.microsoft.com/office/drawing/2014/main" id="{A4CA3FB6-60B2-7D4D-AABD-C19D034342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9" y="864"/>
                <a:ext cx="1823" cy="31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4042" name="Oval 10">
                <a:extLst>
                  <a:ext uri="{FF2B5EF4-FFF2-40B4-BE49-F238E27FC236}">
                    <a16:creationId xmlns:a16="http://schemas.microsoft.com/office/drawing/2014/main" id="{4927C272-187B-3640-9106-5847337021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95" y="1340"/>
                <a:ext cx="989" cy="624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4043" name="Oval 11">
                <a:extLst>
                  <a:ext uri="{FF2B5EF4-FFF2-40B4-BE49-F238E27FC236}">
                    <a16:creationId xmlns:a16="http://schemas.microsoft.com/office/drawing/2014/main" id="{3AF6CD93-6837-3243-B542-E768A6D23E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3" y="904"/>
                <a:ext cx="741" cy="348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4044" name="Oval 12">
                <a:extLst>
                  <a:ext uri="{FF2B5EF4-FFF2-40B4-BE49-F238E27FC236}">
                    <a16:creationId xmlns:a16="http://schemas.microsoft.com/office/drawing/2014/main" id="{C2176BAF-B32D-4244-84CA-A9B1D82881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6" y="1063"/>
                <a:ext cx="492" cy="624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4045" name="Oval 13">
                <a:extLst>
                  <a:ext uri="{FF2B5EF4-FFF2-40B4-BE49-F238E27FC236}">
                    <a16:creationId xmlns:a16="http://schemas.microsoft.com/office/drawing/2014/main" id="{8A036C58-4B8D-B54E-A3D5-0D53C0FD53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7" y="1378"/>
                <a:ext cx="492" cy="229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4046" name="Oval 14">
                <a:extLst>
                  <a:ext uri="{FF2B5EF4-FFF2-40B4-BE49-F238E27FC236}">
                    <a16:creationId xmlns:a16="http://schemas.microsoft.com/office/drawing/2014/main" id="{BEE6548E-C67F-3649-9CF7-4CAF24AA67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1" y="1536"/>
                <a:ext cx="493" cy="23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4047" name="Oval 15">
                <a:extLst>
                  <a:ext uri="{FF2B5EF4-FFF2-40B4-BE49-F238E27FC236}">
                    <a16:creationId xmlns:a16="http://schemas.microsoft.com/office/drawing/2014/main" id="{BD0CE264-3922-F942-8887-64B2BFC626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27" y="1536"/>
                <a:ext cx="741" cy="23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  <p:grpSp>
          <p:nvGrpSpPr>
            <p:cNvPr id="82993" name="Group 16">
              <a:extLst>
                <a:ext uri="{FF2B5EF4-FFF2-40B4-BE49-F238E27FC236}">
                  <a16:creationId xmlns:a16="http://schemas.microsoft.com/office/drawing/2014/main" id="{CD046D77-6241-5545-8B08-F30E88635F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6" y="628"/>
              <a:ext cx="2905" cy="1336"/>
              <a:chOff x="916" y="628"/>
              <a:chExt cx="2905" cy="1336"/>
            </a:xfrm>
          </p:grpSpPr>
          <p:sp>
            <p:nvSpPr>
              <p:cNvPr id="44049" name="Oval 17">
                <a:extLst>
                  <a:ext uri="{FF2B5EF4-FFF2-40B4-BE49-F238E27FC236}">
                    <a16:creationId xmlns:a16="http://schemas.microsoft.com/office/drawing/2014/main" id="{C0626AA3-A9F9-1340-8234-BEF4B962D7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65" y="745"/>
                <a:ext cx="2489" cy="1021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4050" name="Oval 18">
                <a:extLst>
                  <a:ext uri="{FF2B5EF4-FFF2-40B4-BE49-F238E27FC236}">
                    <a16:creationId xmlns:a16="http://schemas.microsoft.com/office/drawing/2014/main" id="{3330E80A-1001-1344-93A4-CBBB792B57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745"/>
                <a:ext cx="576" cy="152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4051" name="Oval 19">
                <a:extLst>
                  <a:ext uri="{FF2B5EF4-FFF2-40B4-BE49-F238E27FC236}">
                    <a16:creationId xmlns:a16="http://schemas.microsoft.com/office/drawing/2014/main" id="{3551A954-E852-ED4A-8E82-5751C94F0A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6" y="707"/>
                <a:ext cx="827" cy="269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4052" name="Oval 20">
                <a:extLst>
                  <a:ext uri="{FF2B5EF4-FFF2-40B4-BE49-F238E27FC236}">
                    <a16:creationId xmlns:a16="http://schemas.microsoft.com/office/drawing/2014/main" id="{48362A69-372F-954E-93C5-88F7ACBABD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8" y="628"/>
                <a:ext cx="990" cy="54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4053" name="Oval 21">
                <a:extLst>
                  <a:ext uri="{FF2B5EF4-FFF2-40B4-BE49-F238E27FC236}">
                    <a16:creationId xmlns:a16="http://schemas.microsoft.com/office/drawing/2014/main" id="{F5FE09AD-8448-E849-BF09-DBABC178BF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6" y="864"/>
                <a:ext cx="1822" cy="310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4054" name="Oval 22">
                <a:extLst>
                  <a:ext uri="{FF2B5EF4-FFF2-40B4-BE49-F238E27FC236}">
                    <a16:creationId xmlns:a16="http://schemas.microsoft.com/office/drawing/2014/main" id="{ECADF920-F2EB-2B4E-896D-C2A23D9310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32" y="1340"/>
                <a:ext cx="990" cy="624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4055" name="Oval 23">
                <a:extLst>
                  <a:ext uri="{FF2B5EF4-FFF2-40B4-BE49-F238E27FC236}">
                    <a16:creationId xmlns:a16="http://schemas.microsoft.com/office/drawing/2014/main" id="{3AA2E383-C74F-D84F-9EE9-FAC93693C0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8" y="904"/>
                <a:ext cx="743" cy="348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4056" name="Oval 24">
                <a:extLst>
                  <a:ext uri="{FF2B5EF4-FFF2-40B4-BE49-F238E27FC236}">
                    <a16:creationId xmlns:a16="http://schemas.microsoft.com/office/drawing/2014/main" id="{B1569E89-5C93-C246-A28D-9BABFC24B9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1" y="1063"/>
                <a:ext cx="492" cy="624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4057" name="Oval 25">
                <a:extLst>
                  <a:ext uri="{FF2B5EF4-FFF2-40B4-BE49-F238E27FC236}">
                    <a16:creationId xmlns:a16="http://schemas.microsoft.com/office/drawing/2014/main" id="{10D6AC7F-F047-7B40-98DC-353E5D6791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2" y="1378"/>
                <a:ext cx="492" cy="229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4058" name="Oval 26">
                <a:extLst>
                  <a:ext uri="{FF2B5EF4-FFF2-40B4-BE49-F238E27FC236}">
                    <a16:creationId xmlns:a16="http://schemas.microsoft.com/office/drawing/2014/main" id="{6DAEA06B-DF9C-2C43-BD9D-B9901CE0D8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9" y="1536"/>
                <a:ext cx="491" cy="231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4059" name="Oval 27">
                <a:extLst>
                  <a:ext uri="{FF2B5EF4-FFF2-40B4-BE49-F238E27FC236}">
                    <a16:creationId xmlns:a16="http://schemas.microsoft.com/office/drawing/2014/main" id="{C374ECF7-D768-7940-9644-1525233E19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5" y="1536"/>
                <a:ext cx="740" cy="231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</p:grpSp>
      <p:grpSp>
        <p:nvGrpSpPr>
          <p:cNvPr id="82948" name="Group 30">
            <a:extLst>
              <a:ext uri="{FF2B5EF4-FFF2-40B4-BE49-F238E27FC236}">
                <a16:creationId xmlns:a16="http://schemas.microsoft.com/office/drawing/2014/main" id="{5D59041B-A962-D346-8271-9C45DD49E848}"/>
              </a:ext>
            </a:extLst>
          </p:cNvPr>
          <p:cNvGrpSpPr>
            <a:grpSpLocks/>
          </p:cNvGrpSpPr>
          <p:nvPr/>
        </p:nvGrpSpPr>
        <p:grpSpPr bwMode="auto">
          <a:xfrm>
            <a:off x="1600200" y="3124200"/>
            <a:ext cx="5556250" cy="1295400"/>
            <a:chOff x="532" y="2260"/>
            <a:chExt cx="4120" cy="1144"/>
          </a:xfrm>
        </p:grpSpPr>
        <p:grpSp>
          <p:nvGrpSpPr>
            <p:cNvPr id="82968" name="Group 31">
              <a:extLst>
                <a:ext uri="{FF2B5EF4-FFF2-40B4-BE49-F238E27FC236}">
                  <a16:creationId xmlns:a16="http://schemas.microsoft.com/office/drawing/2014/main" id="{96F08004-3AAD-D24E-B78A-808B15602B7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9" y="2260"/>
              <a:ext cx="4033" cy="1144"/>
              <a:chOff x="619" y="2260"/>
              <a:chExt cx="4033" cy="1144"/>
            </a:xfrm>
          </p:grpSpPr>
          <p:sp>
            <p:nvSpPr>
              <p:cNvPr id="44064" name="Oval 32">
                <a:extLst>
                  <a:ext uri="{FF2B5EF4-FFF2-40B4-BE49-F238E27FC236}">
                    <a16:creationId xmlns:a16="http://schemas.microsoft.com/office/drawing/2014/main" id="{A31A01CD-F2BA-084F-8E5C-05DC974650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3" y="2362"/>
                <a:ext cx="3460" cy="872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4065" name="Oval 33">
                <a:extLst>
                  <a:ext uri="{FF2B5EF4-FFF2-40B4-BE49-F238E27FC236}">
                    <a16:creationId xmlns:a16="http://schemas.microsoft.com/office/drawing/2014/main" id="{3762C04B-50DB-BB4A-B4BA-C6B41EC8F0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79" y="2362"/>
                <a:ext cx="803" cy="12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4066" name="Oval 34">
                <a:extLst>
                  <a:ext uri="{FF2B5EF4-FFF2-40B4-BE49-F238E27FC236}">
                    <a16:creationId xmlns:a16="http://schemas.microsoft.com/office/drawing/2014/main" id="{E28CE22A-7E4A-3F45-B4A3-DC5822BD26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1" y="2329"/>
                <a:ext cx="1147" cy="229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4067" name="Oval 35">
                <a:extLst>
                  <a:ext uri="{FF2B5EF4-FFF2-40B4-BE49-F238E27FC236}">
                    <a16:creationId xmlns:a16="http://schemas.microsoft.com/office/drawing/2014/main" id="{AEC14067-D379-D045-A9FA-46A5DE7E69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21" y="2260"/>
                <a:ext cx="1377" cy="46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4068" name="Oval 36">
                <a:extLst>
                  <a:ext uri="{FF2B5EF4-FFF2-40B4-BE49-F238E27FC236}">
                    <a16:creationId xmlns:a16="http://schemas.microsoft.com/office/drawing/2014/main" id="{F474FEC7-3FA2-124C-98D8-4D3F2A61F4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9" y="2463"/>
                <a:ext cx="2533" cy="262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4069" name="Oval 37">
                <a:extLst>
                  <a:ext uri="{FF2B5EF4-FFF2-40B4-BE49-F238E27FC236}">
                    <a16:creationId xmlns:a16="http://schemas.microsoft.com/office/drawing/2014/main" id="{7CB5497F-9E04-4944-B59E-E6DA0402E5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90" y="2870"/>
                <a:ext cx="1376" cy="534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4070" name="Oval 38">
                <a:extLst>
                  <a:ext uri="{FF2B5EF4-FFF2-40B4-BE49-F238E27FC236}">
                    <a16:creationId xmlns:a16="http://schemas.microsoft.com/office/drawing/2014/main" id="{3DBD482E-4C01-B74B-B5B5-69A09D636D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20" y="2497"/>
                <a:ext cx="1032" cy="29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4071" name="Oval 39">
                <a:extLst>
                  <a:ext uri="{FF2B5EF4-FFF2-40B4-BE49-F238E27FC236}">
                    <a16:creationId xmlns:a16="http://schemas.microsoft.com/office/drawing/2014/main" id="{760D54A5-35D7-6942-B82D-4C49E1677B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0" y="2633"/>
                <a:ext cx="686" cy="534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4072" name="Oval 40">
                <a:extLst>
                  <a:ext uri="{FF2B5EF4-FFF2-40B4-BE49-F238E27FC236}">
                    <a16:creationId xmlns:a16="http://schemas.microsoft.com/office/drawing/2014/main" id="{A507FEC8-65BE-4B4A-99DB-0699F646A4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6" y="2904"/>
                <a:ext cx="686" cy="19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4073" name="Oval 41">
                <a:extLst>
                  <a:ext uri="{FF2B5EF4-FFF2-40B4-BE49-F238E27FC236}">
                    <a16:creationId xmlns:a16="http://schemas.microsoft.com/office/drawing/2014/main" id="{02D2FC8D-7C8E-D240-97AC-DC6A9B6E47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8" y="3039"/>
                <a:ext cx="685" cy="19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4074" name="Oval 42">
                <a:extLst>
                  <a:ext uri="{FF2B5EF4-FFF2-40B4-BE49-F238E27FC236}">
                    <a16:creationId xmlns:a16="http://schemas.microsoft.com/office/drawing/2014/main" id="{0DDD3361-A7A4-0C4F-A583-B47BD73A61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4" y="3039"/>
                <a:ext cx="1032" cy="19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  <p:grpSp>
          <p:nvGrpSpPr>
            <p:cNvPr id="82969" name="Group 43">
              <a:extLst>
                <a:ext uri="{FF2B5EF4-FFF2-40B4-BE49-F238E27FC236}">
                  <a16:creationId xmlns:a16="http://schemas.microsoft.com/office/drawing/2014/main" id="{BC4FDB4E-A018-F548-AD76-5173A638CD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2" y="2260"/>
              <a:ext cx="4033" cy="1144"/>
              <a:chOff x="532" y="2260"/>
              <a:chExt cx="4033" cy="1144"/>
            </a:xfrm>
          </p:grpSpPr>
          <p:sp>
            <p:nvSpPr>
              <p:cNvPr id="44076" name="Oval 44">
                <a:extLst>
                  <a:ext uri="{FF2B5EF4-FFF2-40B4-BE49-F238E27FC236}">
                    <a16:creationId xmlns:a16="http://schemas.microsoft.com/office/drawing/2014/main" id="{38D1A746-59D9-5D4C-BBF2-1BD8FA40FC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" y="2362"/>
                <a:ext cx="3457" cy="872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4077" name="Oval 45">
                <a:extLst>
                  <a:ext uri="{FF2B5EF4-FFF2-40B4-BE49-F238E27FC236}">
                    <a16:creationId xmlns:a16="http://schemas.microsoft.com/office/drawing/2014/main" id="{A6A77E83-801B-8C4F-84A9-AFC3522E7A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2" y="2362"/>
                <a:ext cx="802" cy="12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4078" name="Oval 46">
                <a:extLst>
                  <a:ext uri="{FF2B5EF4-FFF2-40B4-BE49-F238E27FC236}">
                    <a16:creationId xmlns:a16="http://schemas.microsoft.com/office/drawing/2014/main" id="{3EF6FADC-DBA0-2847-8FF0-822D52D5CC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1" y="2329"/>
                <a:ext cx="1150" cy="229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4079" name="Oval 47">
                <a:extLst>
                  <a:ext uri="{FF2B5EF4-FFF2-40B4-BE49-F238E27FC236}">
                    <a16:creationId xmlns:a16="http://schemas.microsoft.com/office/drawing/2014/main" id="{CFAC93E4-B613-774B-90C3-5586BD3A89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32" y="2260"/>
                <a:ext cx="1378" cy="465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4080" name="Oval 48">
                <a:extLst>
                  <a:ext uri="{FF2B5EF4-FFF2-40B4-BE49-F238E27FC236}">
                    <a16:creationId xmlns:a16="http://schemas.microsoft.com/office/drawing/2014/main" id="{C7F48B74-39C0-F349-919B-5B846416E2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2" y="2463"/>
                <a:ext cx="2531" cy="262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4081" name="Oval 49">
                <a:extLst>
                  <a:ext uri="{FF2B5EF4-FFF2-40B4-BE49-F238E27FC236}">
                    <a16:creationId xmlns:a16="http://schemas.microsoft.com/office/drawing/2014/main" id="{ECAA0B1C-0E12-8044-985E-ACF6282C4F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2" y="2870"/>
                <a:ext cx="1377" cy="534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4082" name="Oval 50">
                <a:extLst>
                  <a:ext uri="{FF2B5EF4-FFF2-40B4-BE49-F238E27FC236}">
                    <a16:creationId xmlns:a16="http://schemas.microsoft.com/office/drawing/2014/main" id="{9F1B4E8F-C7D7-5547-B0C3-549D3C586B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1" y="2497"/>
                <a:ext cx="1034" cy="297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4083" name="Oval 51">
                <a:extLst>
                  <a:ext uri="{FF2B5EF4-FFF2-40B4-BE49-F238E27FC236}">
                    <a16:creationId xmlns:a16="http://schemas.microsoft.com/office/drawing/2014/main" id="{1E32EA22-7DEB-FF4E-9222-D5824878BF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2" y="2633"/>
                <a:ext cx="686" cy="534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4084" name="Oval 52">
                <a:extLst>
                  <a:ext uri="{FF2B5EF4-FFF2-40B4-BE49-F238E27FC236}">
                    <a16:creationId xmlns:a16="http://schemas.microsoft.com/office/drawing/2014/main" id="{24FB7B1E-FF2C-F74E-AD49-8FE76035F8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8" y="2904"/>
                <a:ext cx="686" cy="195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4085" name="Oval 53">
                <a:extLst>
                  <a:ext uri="{FF2B5EF4-FFF2-40B4-BE49-F238E27FC236}">
                    <a16:creationId xmlns:a16="http://schemas.microsoft.com/office/drawing/2014/main" id="{1C337784-DAC5-FA45-91A5-0E9B748002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2" y="3039"/>
                <a:ext cx="682" cy="195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4086" name="Oval 54">
                <a:extLst>
                  <a:ext uri="{FF2B5EF4-FFF2-40B4-BE49-F238E27FC236}">
                    <a16:creationId xmlns:a16="http://schemas.microsoft.com/office/drawing/2014/main" id="{A14D7416-0611-B04A-9C77-04576C618F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8" y="3039"/>
                <a:ext cx="1028" cy="195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</p:grpSp>
      <p:sp>
        <p:nvSpPr>
          <p:cNvPr id="44087" name="Freeform 55">
            <a:extLst>
              <a:ext uri="{FF2B5EF4-FFF2-40B4-BE49-F238E27FC236}">
                <a16:creationId xmlns:a16="http://schemas.microsoft.com/office/drawing/2014/main" id="{271C14FB-2F6B-7044-AF16-F7CAB40D2EC3}"/>
              </a:ext>
            </a:extLst>
          </p:cNvPr>
          <p:cNvSpPr>
            <a:spLocks/>
          </p:cNvSpPr>
          <p:nvPr/>
        </p:nvSpPr>
        <p:spPr bwMode="auto">
          <a:xfrm>
            <a:off x="3124200" y="3505200"/>
            <a:ext cx="777875" cy="644525"/>
          </a:xfrm>
          <a:custGeom>
            <a:avLst/>
            <a:gdLst>
              <a:gd name="T0" fmla="*/ 0 w 490"/>
              <a:gd name="T1" fmla="*/ 0 h 406"/>
              <a:gd name="T2" fmla="*/ 6350 w 490"/>
              <a:gd name="T3" fmla="*/ 68263 h 406"/>
              <a:gd name="T4" fmla="*/ 6350 w 490"/>
              <a:gd name="T5" fmla="*/ 95250 h 406"/>
              <a:gd name="T6" fmla="*/ 6350 w 490"/>
              <a:gd name="T7" fmla="*/ 133350 h 406"/>
              <a:gd name="T8" fmla="*/ 6350 w 490"/>
              <a:gd name="T9" fmla="*/ 160338 h 406"/>
              <a:gd name="T10" fmla="*/ 19050 w 490"/>
              <a:gd name="T11" fmla="*/ 200025 h 406"/>
              <a:gd name="T12" fmla="*/ 71438 w 490"/>
              <a:gd name="T13" fmla="*/ 238125 h 406"/>
              <a:gd name="T14" fmla="*/ 111125 w 490"/>
              <a:gd name="T15" fmla="*/ 238125 h 406"/>
              <a:gd name="T16" fmla="*/ 149225 w 490"/>
              <a:gd name="T17" fmla="*/ 238125 h 406"/>
              <a:gd name="T18" fmla="*/ 176213 w 490"/>
              <a:gd name="T19" fmla="*/ 238125 h 406"/>
              <a:gd name="T20" fmla="*/ 241300 w 490"/>
              <a:gd name="T21" fmla="*/ 238125 h 406"/>
              <a:gd name="T22" fmla="*/ 279400 w 490"/>
              <a:gd name="T23" fmla="*/ 212725 h 406"/>
              <a:gd name="T24" fmla="*/ 293688 w 490"/>
              <a:gd name="T25" fmla="*/ 173038 h 406"/>
              <a:gd name="T26" fmla="*/ 331788 w 490"/>
              <a:gd name="T27" fmla="*/ 147638 h 406"/>
              <a:gd name="T28" fmla="*/ 371475 w 490"/>
              <a:gd name="T29" fmla="*/ 120650 h 406"/>
              <a:gd name="T30" fmla="*/ 411163 w 490"/>
              <a:gd name="T31" fmla="*/ 107950 h 406"/>
              <a:gd name="T32" fmla="*/ 461963 w 490"/>
              <a:gd name="T33" fmla="*/ 107950 h 406"/>
              <a:gd name="T34" fmla="*/ 488950 w 490"/>
              <a:gd name="T35" fmla="*/ 133350 h 406"/>
              <a:gd name="T36" fmla="*/ 501650 w 490"/>
              <a:gd name="T37" fmla="*/ 160338 h 406"/>
              <a:gd name="T38" fmla="*/ 501650 w 490"/>
              <a:gd name="T39" fmla="*/ 200025 h 406"/>
              <a:gd name="T40" fmla="*/ 501650 w 490"/>
              <a:gd name="T41" fmla="*/ 238125 h 406"/>
              <a:gd name="T42" fmla="*/ 461963 w 490"/>
              <a:gd name="T43" fmla="*/ 250825 h 406"/>
              <a:gd name="T44" fmla="*/ 436563 w 490"/>
              <a:gd name="T45" fmla="*/ 277813 h 406"/>
              <a:gd name="T46" fmla="*/ 396875 w 490"/>
              <a:gd name="T47" fmla="*/ 290513 h 406"/>
              <a:gd name="T48" fmla="*/ 358775 w 490"/>
              <a:gd name="T49" fmla="*/ 315913 h 406"/>
              <a:gd name="T50" fmla="*/ 344488 w 490"/>
              <a:gd name="T51" fmla="*/ 342900 h 406"/>
              <a:gd name="T52" fmla="*/ 319088 w 490"/>
              <a:gd name="T53" fmla="*/ 382588 h 406"/>
              <a:gd name="T54" fmla="*/ 331788 w 490"/>
              <a:gd name="T55" fmla="*/ 420688 h 406"/>
              <a:gd name="T56" fmla="*/ 358775 w 490"/>
              <a:gd name="T57" fmla="*/ 447675 h 406"/>
              <a:gd name="T58" fmla="*/ 396875 w 490"/>
              <a:gd name="T59" fmla="*/ 460375 h 406"/>
              <a:gd name="T60" fmla="*/ 423863 w 490"/>
              <a:gd name="T61" fmla="*/ 460375 h 406"/>
              <a:gd name="T62" fmla="*/ 476250 w 490"/>
              <a:gd name="T63" fmla="*/ 473075 h 406"/>
              <a:gd name="T64" fmla="*/ 528638 w 490"/>
              <a:gd name="T65" fmla="*/ 473075 h 406"/>
              <a:gd name="T66" fmla="*/ 566738 w 490"/>
              <a:gd name="T67" fmla="*/ 460375 h 406"/>
              <a:gd name="T68" fmla="*/ 593725 w 490"/>
              <a:gd name="T69" fmla="*/ 447675 h 406"/>
              <a:gd name="T70" fmla="*/ 631825 w 490"/>
              <a:gd name="T71" fmla="*/ 447675 h 406"/>
              <a:gd name="T72" fmla="*/ 631825 w 490"/>
              <a:gd name="T73" fmla="*/ 485775 h 406"/>
              <a:gd name="T74" fmla="*/ 631825 w 490"/>
              <a:gd name="T75" fmla="*/ 512763 h 406"/>
              <a:gd name="T76" fmla="*/ 631825 w 490"/>
              <a:gd name="T77" fmla="*/ 550863 h 406"/>
              <a:gd name="T78" fmla="*/ 631825 w 490"/>
              <a:gd name="T79" fmla="*/ 577850 h 406"/>
              <a:gd name="T80" fmla="*/ 631825 w 490"/>
              <a:gd name="T81" fmla="*/ 617538 h 406"/>
              <a:gd name="T82" fmla="*/ 658813 w 490"/>
              <a:gd name="T83" fmla="*/ 642938 h 406"/>
              <a:gd name="T84" fmla="*/ 711200 w 490"/>
              <a:gd name="T85" fmla="*/ 642938 h 406"/>
              <a:gd name="T86" fmla="*/ 749300 w 490"/>
              <a:gd name="T87" fmla="*/ 642938 h 406"/>
              <a:gd name="T88" fmla="*/ 776288 w 490"/>
              <a:gd name="T89" fmla="*/ 642938 h 406"/>
              <a:gd name="T90" fmla="*/ 762000 w 490"/>
              <a:gd name="T91" fmla="*/ 609600 h 40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490" h="406">
                <a:moveTo>
                  <a:pt x="0" y="0"/>
                </a:moveTo>
                <a:lnTo>
                  <a:pt x="4" y="43"/>
                </a:lnTo>
                <a:lnTo>
                  <a:pt x="4" y="60"/>
                </a:lnTo>
                <a:lnTo>
                  <a:pt x="4" y="84"/>
                </a:lnTo>
                <a:lnTo>
                  <a:pt x="4" y="101"/>
                </a:lnTo>
                <a:lnTo>
                  <a:pt x="12" y="126"/>
                </a:lnTo>
                <a:lnTo>
                  <a:pt x="45" y="150"/>
                </a:lnTo>
                <a:lnTo>
                  <a:pt x="70" y="150"/>
                </a:lnTo>
                <a:lnTo>
                  <a:pt x="94" y="150"/>
                </a:lnTo>
                <a:lnTo>
                  <a:pt x="111" y="150"/>
                </a:lnTo>
                <a:lnTo>
                  <a:pt x="152" y="150"/>
                </a:lnTo>
                <a:lnTo>
                  <a:pt x="176" y="134"/>
                </a:lnTo>
                <a:lnTo>
                  <a:pt x="185" y="109"/>
                </a:lnTo>
                <a:lnTo>
                  <a:pt x="209" y="93"/>
                </a:lnTo>
                <a:lnTo>
                  <a:pt x="234" y="76"/>
                </a:lnTo>
                <a:lnTo>
                  <a:pt x="259" y="68"/>
                </a:lnTo>
                <a:lnTo>
                  <a:pt x="291" y="68"/>
                </a:lnTo>
                <a:lnTo>
                  <a:pt x="308" y="84"/>
                </a:lnTo>
                <a:lnTo>
                  <a:pt x="316" y="101"/>
                </a:lnTo>
                <a:lnTo>
                  <a:pt x="316" y="126"/>
                </a:lnTo>
                <a:lnTo>
                  <a:pt x="316" y="150"/>
                </a:lnTo>
                <a:lnTo>
                  <a:pt x="291" y="158"/>
                </a:lnTo>
                <a:lnTo>
                  <a:pt x="275" y="175"/>
                </a:lnTo>
                <a:lnTo>
                  <a:pt x="250" y="183"/>
                </a:lnTo>
                <a:lnTo>
                  <a:pt x="226" y="199"/>
                </a:lnTo>
                <a:lnTo>
                  <a:pt x="217" y="216"/>
                </a:lnTo>
                <a:lnTo>
                  <a:pt x="201" y="241"/>
                </a:lnTo>
                <a:lnTo>
                  <a:pt x="209" y="265"/>
                </a:lnTo>
                <a:lnTo>
                  <a:pt x="226" y="282"/>
                </a:lnTo>
                <a:lnTo>
                  <a:pt x="250" y="290"/>
                </a:lnTo>
                <a:lnTo>
                  <a:pt x="267" y="290"/>
                </a:lnTo>
                <a:lnTo>
                  <a:pt x="300" y="298"/>
                </a:lnTo>
                <a:lnTo>
                  <a:pt x="333" y="298"/>
                </a:lnTo>
                <a:lnTo>
                  <a:pt x="357" y="290"/>
                </a:lnTo>
                <a:lnTo>
                  <a:pt x="374" y="282"/>
                </a:lnTo>
                <a:lnTo>
                  <a:pt x="398" y="282"/>
                </a:lnTo>
                <a:lnTo>
                  <a:pt x="398" y="306"/>
                </a:lnTo>
                <a:lnTo>
                  <a:pt x="398" y="323"/>
                </a:lnTo>
                <a:lnTo>
                  <a:pt x="398" y="347"/>
                </a:lnTo>
                <a:lnTo>
                  <a:pt x="398" y="364"/>
                </a:lnTo>
                <a:lnTo>
                  <a:pt x="398" y="389"/>
                </a:lnTo>
                <a:lnTo>
                  <a:pt x="415" y="405"/>
                </a:lnTo>
                <a:lnTo>
                  <a:pt x="448" y="405"/>
                </a:lnTo>
                <a:lnTo>
                  <a:pt x="472" y="405"/>
                </a:lnTo>
                <a:lnTo>
                  <a:pt x="489" y="405"/>
                </a:lnTo>
                <a:lnTo>
                  <a:pt x="480" y="384"/>
                </a:lnTo>
              </a:path>
            </a:pathLst>
          </a:custGeom>
          <a:noFill/>
          <a:ln w="50800" cap="flat" cmpd="sng">
            <a:solidFill>
              <a:srgbClr val="FF0033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4088" name="Line 56">
            <a:extLst>
              <a:ext uri="{FF2B5EF4-FFF2-40B4-BE49-F238E27FC236}">
                <a16:creationId xmlns:a16="http://schemas.microsoft.com/office/drawing/2014/main" id="{35AB0B3B-0048-8848-AC53-F02163F38C86}"/>
              </a:ext>
            </a:extLst>
          </p:cNvPr>
          <p:cNvSpPr>
            <a:spLocks noChangeShapeType="1"/>
          </p:cNvSpPr>
          <p:nvPr/>
        </p:nvSpPr>
        <p:spPr bwMode="auto">
          <a:xfrm>
            <a:off x="5029200" y="2133600"/>
            <a:ext cx="457200" cy="1066800"/>
          </a:xfrm>
          <a:prstGeom prst="line">
            <a:avLst/>
          </a:prstGeom>
          <a:noFill/>
          <a:ln w="57150" cmpd="thickThin">
            <a:solidFill>
              <a:srgbClr val="FF0033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44090" name="Line 58">
            <a:extLst>
              <a:ext uri="{FF2B5EF4-FFF2-40B4-BE49-F238E27FC236}">
                <a16:creationId xmlns:a16="http://schemas.microsoft.com/office/drawing/2014/main" id="{044E2B5A-B545-6043-86A0-1CE42B8C15A1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0400" y="2209800"/>
            <a:ext cx="0" cy="1143000"/>
          </a:xfrm>
          <a:prstGeom prst="line">
            <a:avLst/>
          </a:prstGeom>
          <a:noFill/>
          <a:ln w="57150" cmpd="thickThin">
            <a:solidFill>
              <a:srgbClr val="FF0033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pic>
        <p:nvPicPr>
          <p:cNvPr id="44091" name="Picture 59">
            <a:extLst>
              <a:ext uri="{FF2B5EF4-FFF2-40B4-BE49-F238E27FC236}">
                <a16:creationId xmlns:a16="http://schemas.microsoft.com/office/drawing/2014/main" id="{60A92362-58FA-2241-AF17-8D132CA234EE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038" y="2020888"/>
            <a:ext cx="547687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4092" name="Picture 60">
            <a:extLst>
              <a:ext uri="{FF2B5EF4-FFF2-40B4-BE49-F238E27FC236}">
                <a16:creationId xmlns:a16="http://schemas.microsoft.com/office/drawing/2014/main" id="{277B1B0C-D024-6642-814E-BA26CFAEDEE3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838" y="3163888"/>
            <a:ext cx="547687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4093" name="Picture 61">
            <a:extLst>
              <a:ext uri="{FF2B5EF4-FFF2-40B4-BE49-F238E27FC236}">
                <a16:creationId xmlns:a16="http://schemas.microsoft.com/office/drawing/2014/main" id="{707E6CE9-87B3-CB4A-AB10-2DA80AC305BD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838" y="3087688"/>
            <a:ext cx="547687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4094" name="Picture 62">
            <a:extLst>
              <a:ext uri="{FF2B5EF4-FFF2-40B4-BE49-F238E27FC236}">
                <a16:creationId xmlns:a16="http://schemas.microsoft.com/office/drawing/2014/main" id="{1CC89C1F-52DD-8E48-A81B-12F8099D5296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838" y="1944688"/>
            <a:ext cx="547687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4096" name="Picture 64">
            <a:extLst>
              <a:ext uri="{FF2B5EF4-FFF2-40B4-BE49-F238E27FC236}">
                <a16:creationId xmlns:a16="http://schemas.microsoft.com/office/drawing/2014/main" id="{42FAB6FC-5647-934B-A632-93F9BBB82EE5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238" y="4078288"/>
            <a:ext cx="547687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4098" name="Rectangle 66">
            <a:extLst>
              <a:ext uri="{FF2B5EF4-FFF2-40B4-BE49-F238E27FC236}">
                <a16:creationId xmlns:a16="http://schemas.microsoft.com/office/drawing/2014/main" id="{2381DB85-6BB1-5541-A2CF-9741B71F86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1447800"/>
            <a:ext cx="2000250" cy="36671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192.44.78.0/24</a:t>
            </a:r>
          </a:p>
        </p:txBody>
      </p:sp>
      <p:sp>
        <p:nvSpPr>
          <p:cNvPr id="44099" name="Rectangle 67">
            <a:extLst>
              <a:ext uri="{FF2B5EF4-FFF2-40B4-BE49-F238E27FC236}">
                <a16:creationId xmlns:a16="http://schemas.microsoft.com/office/drawing/2014/main" id="{124B9835-2A8D-A749-A15E-A75F42E8CC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9725" y="3717925"/>
            <a:ext cx="523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15</a:t>
            </a:r>
          </a:p>
        </p:txBody>
      </p:sp>
      <p:sp>
        <p:nvSpPr>
          <p:cNvPr id="44100" name="Rectangle 68">
            <a:extLst>
              <a:ext uri="{FF2B5EF4-FFF2-40B4-BE49-F238E27FC236}">
                <a16:creationId xmlns:a16="http://schemas.microsoft.com/office/drawing/2014/main" id="{3F9384E1-0F3E-FB4B-AAD8-D2DD802448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7125" y="3565525"/>
            <a:ext cx="523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56</a:t>
            </a:r>
          </a:p>
        </p:txBody>
      </p:sp>
      <p:sp>
        <p:nvSpPr>
          <p:cNvPr id="44101" name="Freeform 69">
            <a:extLst>
              <a:ext uri="{FF2B5EF4-FFF2-40B4-BE49-F238E27FC236}">
                <a16:creationId xmlns:a16="http://schemas.microsoft.com/office/drawing/2014/main" id="{3B7ED6DD-9A06-7446-B5CA-1973CE28CDD2}"/>
              </a:ext>
            </a:extLst>
          </p:cNvPr>
          <p:cNvSpPr>
            <a:spLocks/>
          </p:cNvSpPr>
          <p:nvPr/>
        </p:nvSpPr>
        <p:spPr bwMode="auto">
          <a:xfrm>
            <a:off x="4191000" y="3273425"/>
            <a:ext cx="1068388" cy="842963"/>
          </a:xfrm>
          <a:custGeom>
            <a:avLst/>
            <a:gdLst>
              <a:gd name="T0" fmla="*/ 1066800 w 673"/>
              <a:gd name="T1" fmla="*/ 79375 h 531"/>
              <a:gd name="T2" fmla="*/ 987425 w 673"/>
              <a:gd name="T3" fmla="*/ 52388 h 531"/>
              <a:gd name="T4" fmla="*/ 909638 w 673"/>
              <a:gd name="T5" fmla="*/ 26988 h 531"/>
              <a:gd name="T6" fmla="*/ 701675 w 673"/>
              <a:gd name="T7" fmla="*/ 14288 h 531"/>
              <a:gd name="T8" fmla="*/ 635000 w 673"/>
              <a:gd name="T9" fmla="*/ 0 h 531"/>
              <a:gd name="T10" fmla="*/ 609600 w 673"/>
              <a:gd name="T11" fmla="*/ 39688 h 531"/>
              <a:gd name="T12" fmla="*/ 584200 w 673"/>
              <a:gd name="T13" fmla="*/ 79375 h 531"/>
              <a:gd name="T14" fmla="*/ 557213 w 673"/>
              <a:gd name="T15" fmla="*/ 104775 h 531"/>
              <a:gd name="T16" fmla="*/ 557213 w 673"/>
              <a:gd name="T17" fmla="*/ 131763 h 531"/>
              <a:gd name="T18" fmla="*/ 544513 w 673"/>
              <a:gd name="T19" fmla="*/ 169863 h 531"/>
              <a:gd name="T20" fmla="*/ 544513 w 673"/>
              <a:gd name="T21" fmla="*/ 196850 h 531"/>
              <a:gd name="T22" fmla="*/ 557213 w 673"/>
              <a:gd name="T23" fmla="*/ 247650 h 531"/>
              <a:gd name="T24" fmla="*/ 584200 w 673"/>
              <a:gd name="T25" fmla="*/ 274638 h 531"/>
              <a:gd name="T26" fmla="*/ 622300 w 673"/>
              <a:gd name="T27" fmla="*/ 300038 h 531"/>
              <a:gd name="T28" fmla="*/ 649288 w 673"/>
              <a:gd name="T29" fmla="*/ 327025 h 531"/>
              <a:gd name="T30" fmla="*/ 622300 w 673"/>
              <a:gd name="T31" fmla="*/ 339725 h 531"/>
              <a:gd name="T32" fmla="*/ 569913 w 673"/>
              <a:gd name="T33" fmla="*/ 339725 h 531"/>
              <a:gd name="T34" fmla="*/ 517525 w 673"/>
              <a:gd name="T35" fmla="*/ 339725 h 531"/>
              <a:gd name="T36" fmla="*/ 479425 w 673"/>
              <a:gd name="T37" fmla="*/ 327025 h 531"/>
              <a:gd name="T38" fmla="*/ 452438 w 673"/>
              <a:gd name="T39" fmla="*/ 300038 h 531"/>
              <a:gd name="T40" fmla="*/ 387350 w 673"/>
              <a:gd name="T41" fmla="*/ 247650 h 531"/>
              <a:gd name="T42" fmla="*/ 349250 w 673"/>
              <a:gd name="T43" fmla="*/ 222250 h 531"/>
              <a:gd name="T44" fmla="*/ 322263 w 673"/>
              <a:gd name="T45" fmla="*/ 209550 h 531"/>
              <a:gd name="T46" fmla="*/ 282575 w 673"/>
              <a:gd name="T47" fmla="*/ 182563 h 531"/>
              <a:gd name="T48" fmla="*/ 231775 w 673"/>
              <a:gd name="T49" fmla="*/ 157163 h 531"/>
              <a:gd name="T50" fmla="*/ 204788 w 673"/>
              <a:gd name="T51" fmla="*/ 144463 h 531"/>
              <a:gd name="T52" fmla="*/ 165100 w 673"/>
              <a:gd name="T53" fmla="*/ 131763 h 531"/>
              <a:gd name="T54" fmla="*/ 127000 w 673"/>
              <a:gd name="T55" fmla="*/ 131763 h 531"/>
              <a:gd name="T56" fmla="*/ 100013 w 673"/>
              <a:gd name="T57" fmla="*/ 131763 h 531"/>
              <a:gd name="T58" fmla="*/ 61913 w 673"/>
              <a:gd name="T59" fmla="*/ 131763 h 531"/>
              <a:gd name="T60" fmla="*/ 34925 w 673"/>
              <a:gd name="T61" fmla="*/ 169863 h 531"/>
              <a:gd name="T62" fmla="*/ 22225 w 673"/>
              <a:gd name="T63" fmla="*/ 196850 h 531"/>
              <a:gd name="T64" fmla="*/ 22225 w 673"/>
              <a:gd name="T65" fmla="*/ 247650 h 531"/>
              <a:gd name="T66" fmla="*/ 22225 w 673"/>
              <a:gd name="T67" fmla="*/ 287338 h 531"/>
              <a:gd name="T68" fmla="*/ 22225 w 673"/>
              <a:gd name="T69" fmla="*/ 314325 h 531"/>
              <a:gd name="T70" fmla="*/ 49213 w 673"/>
              <a:gd name="T71" fmla="*/ 352425 h 531"/>
              <a:gd name="T72" fmla="*/ 61913 w 673"/>
              <a:gd name="T73" fmla="*/ 379413 h 531"/>
              <a:gd name="T74" fmla="*/ 100013 w 673"/>
              <a:gd name="T75" fmla="*/ 417513 h 531"/>
              <a:gd name="T76" fmla="*/ 127000 w 673"/>
              <a:gd name="T77" fmla="*/ 431800 h 531"/>
              <a:gd name="T78" fmla="*/ 179388 w 673"/>
              <a:gd name="T79" fmla="*/ 469900 h 531"/>
              <a:gd name="T80" fmla="*/ 204788 w 673"/>
              <a:gd name="T81" fmla="*/ 496888 h 531"/>
              <a:gd name="T82" fmla="*/ 231775 w 673"/>
              <a:gd name="T83" fmla="*/ 509588 h 531"/>
              <a:gd name="T84" fmla="*/ 269875 w 673"/>
              <a:gd name="T85" fmla="*/ 522288 h 531"/>
              <a:gd name="T86" fmla="*/ 296863 w 673"/>
              <a:gd name="T87" fmla="*/ 547688 h 531"/>
              <a:gd name="T88" fmla="*/ 334963 w 673"/>
              <a:gd name="T89" fmla="*/ 574675 h 531"/>
              <a:gd name="T90" fmla="*/ 334963 w 673"/>
              <a:gd name="T91" fmla="*/ 614363 h 531"/>
              <a:gd name="T92" fmla="*/ 349250 w 673"/>
              <a:gd name="T93" fmla="*/ 652463 h 531"/>
              <a:gd name="T94" fmla="*/ 349250 w 673"/>
              <a:gd name="T95" fmla="*/ 679450 h 531"/>
              <a:gd name="T96" fmla="*/ 349250 w 673"/>
              <a:gd name="T97" fmla="*/ 717550 h 531"/>
              <a:gd name="T98" fmla="*/ 322263 w 673"/>
              <a:gd name="T99" fmla="*/ 731838 h 531"/>
              <a:gd name="T100" fmla="*/ 282575 w 673"/>
              <a:gd name="T101" fmla="*/ 731838 h 531"/>
              <a:gd name="T102" fmla="*/ 244475 w 673"/>
              <a:gd name="T103" fmla="*/ 731838 h 531"/>
              <a:gd name="T104" fmla="*/ 217488 w 673"/>
              <a:gd name="T105" fmla="*/ 731838 h 531"/>
              <a:gd name="T106" fmla="*/ 179388 w 673"/>
              <a:gd name="T107" fmla="*/ 731838 h 531"/>
              <a:gd name="T108" fmla="*/ 152400 w 673"/>
              <a:gd name="T109" fmla="*/ 731838 h 531"/>
              <a:gd name="T110" fmla="*/ 100013 w 673"/>
              <a:gd name="T111" fmla="*/ 731838 h 531"/>
              <a:gd name="T112" fmla="*/ 74613 w 673"/>
              <a:gd name="T113" fmla="*/ 769938 h 531"/>
              <a:gd name="T114" fmla="*/ 49213 w 673"/>
              <a:gd name="T115" fmla="*/ 796925 h 531"/>
              <a:gd name="T116" fmla="*/ 0 w 673"/>
              <a:gd name="T117" fmla="*/ 841375 h 531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673" h="531">
                <a:moveTo>
                  <a:pt x="672" y="50"/>
                </a:moveTo>
                <a:lnTo>
                  <a:pt x="622" y="33"/>
                </a:lnTo>
                <a:lnTo>
                  <a:pt x="573" y="17"/>
                </a:lnTo>
                <a:lnTo>
                  <a:pt x="442" y="9"/>
                </a:lnTo>
                <a:lnTo>
                  <a:pt x="400" y="0"/>
                </a:lnTo>
                <a:lnTo>
                  <a:pt x="384" y="25"/>
                </a:lnTo>
                <a:lnTo>
                  <a:pt x="368" y="50"/>
                </a:lnTo>
                <a:lnTo>
                  <a:pt x="351" y="66"/>
                </a:lnTo>
                <a:lnTo>
                  <a:pt x="351" y="83"/>
                </a:lnTo>
                <a:lnTo>
                  <a:pt x="343" y="107"/>
                </a:lnTo>
                <a:lnTo>
                  <a:pt x="343" y="124"/>
                </a:lnTo>
                <a:lnTo>
                  <a:pt x="351" y="156"/>
                </a:lnTo>
                <a:lnTo>
                  <a:pt x="368" y="173"/>
                </a:lnTo>
                <a:lnTo>
                  <a:pt x="392" y="189"/>
                </a:lnTo>
                <a:lnTo>
                  <a:pt x="409" y="206"/>
                </a:lnTo>
                <a:lnTo>
                  <a:pt x="392" y="214"/>
                </a:lnTo>
                <a:lnTo>
                  <a:pt x="359" y="214"/>
                </a:lnTo>
                <a:lnTo>
                  <a:pt x="326" y="214"/>
                </a:lnTo>
                <a:lnTo>
                  <a:pt x="302" y="206"/>
                </a:lnTo>
                <a:lnTo>
                  <a:pt x="285" y="189"/>
                </a:lnTo>
                <a:lnTo>
                  <a:pt x="244" y="156"/>
                </a:lnTo>
                <a:lnTo>
                  <a:pt x="220" y="140"/>
                </a:lnTo>
                <a:lnTo>
                  <a:pt x="203" y="132"/>
                </a:lnTo>
                <a:lnTo>
                  <a:pt x="178" y="115"/>
                </a:lnTo>
                <a:lnTo>
                  <a:pt x="146" y="99"/>
                </a:lnTo>
                <a:lnTo>
                  <a:pt x="129" y="91"/>
                </a:lnTo>
                <a:lnTo>
                  <a:pt x="104" y="83"/>
                </a:lnTo>
                <a:lnTo>
                  <a:pt x="80" y="83"/>
                </a:lnTo>
                <a:lnTo>
                  <a:pt x="63" y="83"/>
                </a:lnTo>
                <a:lnTo>
                  <a:pt x="39" y="83"/>
                </a:lnTo>
                <a:lnTo>
                  <a:pt x="22" y="107"/>
                </a:lnTo>
                <a:lnTo>
                  <a:pt x="14" y="124"/>
                </a:lnTo>
                <a:lnTo>
                  <a:pt x="14" y="156"/>
                </a:lnTo>
                <a:lnTo>
                  <a:pt x="14" y="181"/>
                </a:lnTo>
                <a:lnTo>
                  <a:pt x="14" y="198"/>
                </a:lnTo>
                <a:lnTo>
                  <a:pt x="31" y="222"/>
                </a:lnTo>
                <a:lnTo>
                  <a:pt x="39" y="239"/>
                </a:lnTo>
                <a:lnTo>
                  <a:pt x="63" y="263"/>
                </a:lnTo>
                <a:lnTo>
                  <a:pt x="80" y="272"/>
                </a:lnTo>
                <a:lnTo>
                  <a:pt x="113" y="296"/>
                </a:lnTo>
                <a:lnTo>
                  <a:pt x="129" y="313"/>
                </a:lnTo>
                <a:lnTo>
                  <a:pt x="146" y="321"/>
                </a:lnTo>
                <a:lnTo>
                  <a:pt x="170" y="329"/>
                </a:lnTo>
                <a:lnTo>
                  <a:pt x="187" y="345"/>
                </a:lnTo>
                <a:lnTo>
                  <a:pt x="211" y="362"/>
                </a:lnTo>
                <a:lnTo>
                  <a:pt x="211" y="387"/>
                </a:lnTo>
                <a:lnTo>
                  <a:pt x="220" y="411"/>
                </a:lnTo>
                <a:lnTo>
                  <a:pt x="220" y="428"/>
                </a:lnTo>
                <a:lnTo>
                  <a:pt x="220" y="452"/>
                </a:lnTo>
                <a:lnTo>
                  <a:pt x="203" y="461"/>
                </a:lnTo>
                <a:lnTo>
                  <a:pt x="178" y="461"/>
                </a:lnTo>
                <a:lnTo>
                  <a:pt x="154" y="461"/>
                </a:lnTo>
                <a:lnTo>
                  <a:pt x="137" y="461"/>
                </a:lnTo>
                <a:lnTo>
                  <a:pt x="113" y="461"/>
                </a:lnTo>
                <a:lnTo>
                  <a:pt x="96" y="461"/>
                </a:lnTo>
                <a:lnTo>
                  <a:pt x="63" y="461"/>
                </a:lnTo>
                <a:lnTo>
                  <a:pt x="47" y="485"/>
                </a:lnTo>
                <a:lnTo>
                  <a:pt x="31" y="502"/>
                </a:lnTo>
                <a:lnTo>
                  <a:pt x="0" y="530"/>
                </a:lnTo>
              </a:path>
            </a:pathLst>
          </a:custGeom>
          <a:noFill/>
          <a:ln w="50800" cap="flat" cmpd="sng">
            <a:solidFill>
              <a:srgbClr val="FF0033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4109" name="AutoShape 77">
            <a:extLst>
              <a:ext uri="{FF2B5EF4-FFF2-40B4-BE49-F238E27FC236}">
                <a16:creationId xmlns:a16="http://schemas.microsoft.com/office/drawing/2014/main" id="{0FD7BDBE-3D4F-1740-8D4B-301F07FBC1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3352800"/>
            <a:ext cx="2743200" cy="990600"/>
          </a:xfrm>
          <a:prstGeom prst="leftArrow">
            <a:avLst>
              <a:gd name="adj1" fmla="val 50000"/>
              <a:gd name="adj2" fmla="val 69231"/>
            </a:avLst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IGP distances</a:t>
            </a:r>
          </a:p>
        </p:txBody>
      </p:sp>
      <p:sp>
        <p:nvSpPr>
          <p:cNvPr id="44112" name="Rectangle 80">
            <a:extLst>
              <a:ext uri="{FF2B5EF4-FFF2-40B4-BE49-F238E27FC236}">
                <a16:creationId xmlns:a16="http://schemas.microsoft.com/office/drawing/2014/main" id="{77FDD0E3-28C3-B147-8B23-254EBCD655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4800600"/>
            <a:ext cx="7315200" cy="1752600"/>
          </a:xfrm>
          <a:prstGeom prst="rect">
            <a:avLst/>
          </a:prstGeom>
          <a:solidFill>
            <a:srgbClr val="FF6699"/>
          </a:solidFill>
          <a:ln w="9525">
            <a:solidFill>
              <a:srgbClr val="FF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44113" name="AutoShape 81">
            <a:extLst>
              <a:ext uri="{FF2B5EF4-FFF2-40B4-BE49-F238E27FC236}">
                <a16:creationId xmlns:a16="http://schemas.microsoft.com/office/drawing/2014/main" id="{9C35DD92-E2F7-E540-A1BD-C2272963DC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4419600"/>
            <a:ext cx="2133600" cy="457200"/>
          </a:xfrm>
          <a:prstGeom prst="triangle">
            <a:avLst>
              <a:gd name="adj" fmla="val 50000"/>
            </a:avLst>
          </a:prstGeom>
          <a:solidFill>
            <a:srgbClr val="FF6699"/>
          </a:solidFill>
          <a:ln w="9525">
            <a:solidFill>
              <a:srgbClr val="FF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44114" name="Text Box 82">
            <a:extLst>
              <a:ext uri="{FF2B5EF4-FFF2-40B4-BE49-F238E27FC236}">
                <a16:creationId xmlns:a16="http://schemas.microsoft.com/office/drawing/2014/main" id="{E38FFE0A-8372-024D-BD90-74B6D1F155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2895600"/>
            <a:ext cx="1250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egress 1</a:t>
            </a:r>
          </a:p>
        </p:txBody>
      </p:sp>
      <p:sp>
        <p:nvSpPr>
          <p:cNvPr id="44115" name="Text Box 83">
            <a:extLst>
              <a:ext uri="{FF2B5EF4-FFF2-40B4-BE49-F238E27FC236}">
                <a16:creationId xmlns:a16="http://schemas.microsoft.com/office/drawing/2014/main" id="{913E62DF-7329-764A-9B30-49281FBF99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2819400"/>
            <a:ext cx="1250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egress 2</a:t>
            </a:r>
          </a:p>
        </p:txBody>
      </p:sp>
      <p:sp>
        <p:nvSpPr>
          <p:cNvPr id="44116" name="Text Box 84">
            <a:extLst>
              <a:ext uri="{FF2B5EF4-FFF2-40B4-BE49-F238E27FC236}">
                <a16:creationId xmlns:a16="http://schemas.microsoft.com/office/drawing/2014/main" id="{7C2761D3-B22F-F248-9D6F-411F024698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5105400"/>
            <a:ext cx="72707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This Router has two BGP routes to 192.44.78.0/24. </a:t>
            </a:r>
          </a:p>
        </p:txBody>
      </p:sp>
      <p:sp>
        <p:nvSpPr>
          <p:cNvPr id="44117" name="Text Box 85">
            <a:extLst>
              <a:ext uri="{FF2B5EF4-FFF2-40B4-BE49-F238E27FC236}">
                <a16:creationId xmlns:a16="http://schemas.microsoft.com/office/drawing/2014/main" id="{4FFFB484-28D4-AC44-94B9-27DE1CECC0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5638800"/>
            <a:ext cx="64357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Hot potato: get traffic off of your network as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Soon as possible.  Go for egress 1! </a:t>
            </a:r>
          </a:p>
        </p:txBody>
      </p:sp>
    </p:spTree>
    <p:extLst>
      <p:ext uri="{BB962C8B-B14F-4D97-AF65-F5344CB8AC3E}">
        <p14:creationId xmlns:p14="http://schemas.microsoft.com/office/powerpoint/2010/main" val="33531404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lide Number Placeholder 4">
            <a:extLst>
              <a:ext uri="{FF2B5EF4-FFF2-40B4-BE49-F238E27FC236}">
                <a16:creationId xmlns:a16="http://schemas.microsoft.com/office/drawing/2014/main" id="{36AAA54A-D2D2-1B4E-A82C-74E77BB6F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3BD609-F125-9D41-830A-5782E8AD4FB9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5394" name="Rectangle 2">
            <a:extLst>
              <a:ext uri="{FF2B5EF4-FFF2-40B4-BE49-F238E27FC236}">
                <a16:creationId xmlns:a16="http://schemas.microsoft.com/office/drawing/2014/main" id="{BBD6944E-732C-B743-9B5C-BDD4576BA3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458200" cy="762000"/>
          </a:xfrm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altLang="zh-CN" sz="2800" b="0">
                <a:ea typeface="宋体" charset="0"/>
                <a:cs typeface="宋体" charset="0"/>
              </a:rPr>
              <a:t>Getting Burned by the Hot Potato</a:t>
            </a:r>
            <a:endParaRPr lang="en-US" altLang="zh-CN" sz="2800">
              <a:ea typeface="宋体" charset="0"/>
              <a:cs typeface="宋体" charset="0"/>
            </a:endParaRPr>
          </a:p>
        </p:txBody>
      </p:sp>
      <p:grpSp>
        <p:nvGrpSpPr>
          <p:cNvPr id="84995" name="Group 3">
            <a:extLst>
              <a:ext uri="{FF2B5EF4-FFF2-40B4-BE49-F238E27FC236}">
                <a16:creationId xmlns:a16="http://schemas.microsoft.com/office/drawing/2014/main" id="{43FE0900-02AF-E946-9F7F-2348BE094BAA}"/>
              </a:ext>
            </a:extLst>
          </p:cNvPr>
          <p:cNvGrpSpPr>
            <a:grpSpLocks/>
          </p:cNvGrpSpPr>
          <p:nvPr/>
        </p:nvGrpSpPr>
        <p:grpSpPr bwMode="auto">
          <a:xfrm>
            <a:off x="1682750" y="1219200"/>
            <a:ext cx="5099050" cy="1447800"/>
            <a:chOff x="916" y="628"/>
            <a:chExt cx="2968" cy="1336"/>
          </a:xfrm>
        </p:grpSpPr>
        <p:grpSp>
          <p:nvGrpSpPr>
            <p:cNvPr id="85078" name="Group 4">
              <a:extLst>
                <a:ext uri="{FF2B5EF4-FFF2-40B4-BE49-F238E27FC236}">
                  <a16:creationId xmlns:a16="http://schemas.microsoft.com/office/drawing/2014/main" id="{9DE038F9-1E36-EA4B-A2D1-41B3AEA400E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9" y="628"/>
              <a:ext cx="2905" cy="1336"/>
              <a:chOff x="979" y="628"/>
              <a:chExt cx="2905" cy="1336"/>
            </a:xfrm>
          </p:grpSpPr>
          <p:sp>
            <p:nvSpPr>
              <p:cNvPr id="315397" name="Oval 5">
                <a:extLst>
                  <a:ext uri="{FF2B5EF4-FFF2-40B4-BE49-F238E27FC236}">
                    <a16:creationId xmlns:a16="http://schemas.microsoft.com/office/drawing/2014/main" id="{628CB242-A760-0B47-B026-FC42DCB6AA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26" y="747"/>
                <a:ext cx="2492" cy="102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5398" name="Oval 6">
                <a:extLst>
                  <a:ext uri="{FF2B5EF4-FFF2-40B4-BE49-F238E27FC236}">
                    <a16:creationId xmlns:a16="http://schemas.microsoft.com/office/drawing/2014/main" id="{3A8741AF-2D50-F34B-9C99-439FE324E5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1" y="747"/>
                <a:ext cx="577" cy="15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5399" name="Oval 7">
                <a:extLst>
                  <a:ext uri="{FF2B5EF4-FFF2-40B4-BE49-F238E27FC236}">
                    <a16:creationId xmlns:a16="http://schemas.microsoft.com/office/drawing/2014/main" id="{B7FEB6FA-6F4B-8147-80AB-287ECDA7CE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0" y="707"/>
                <a:ext cx="825" cy="27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5400" name="Oval 8">
                <a:extLst>
                  <a:ext uri="{FF2B5EF4-FFF2-40B4-BE49-F238E27FC236}">
                    <a16:creationId xmlns:a16="http://schemas.microsoft.com/office/drawing/2014/main" id="{1383E918-4D12-B14B-951B-5AF393D083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2" y="628"/>
                <a:ext cx="991" cy="54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5401" name="Oval 9">
                <a:extLst>
                  <a:ext uri="{FF2B5EF4-FFF2-40B4-BE49-F238E27FC236}">
                    <a16:creationId xmlns:a16="http://schemas.microsoft.com/office/drawing/2014/main" id="{95DBFC81-A600-E747-B522-6C9C3E9215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9" y="864"/>
                <a:ext cx="1823" cy="31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5402" name="Oval 10">
                <a:extLst>
                  <a:ext uri="{FF2B5EF4-FFF2-40B4-BE49-F238E27FC236}">
                    <a16:creationId xmlns:a16="http://schemas.microsoft.com/office/drawing/2014/main" id="{B9880BBB-9F95-484C-BE92-C1C2EF592B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95" y="1338"/>
                <a:ext cx="990" cy="62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5403" name="Oval 11">
                <a:extLst>
                  <a:ext uri="{FF2B5EF4-FFF2-40B4-BE49-F238E27FC236}">
                    <a16:creationId xmlns:a16="http://schemas.microsoft.com/office/drawing/2014/main" id="{0808DBF8-7E86-C443-B6F0-F29B4C602F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3" y="905"/>
                <a:ext cx="741" cy="349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5404" name="Oval 12">
                <a:extLst>
                  <a:ext uri="{FF2B5EF4-FFF2-40B4-BE49-F238E27FC236}">
                    <a16:creationId xmlns:a16="http://schemas.microsoft.com/office/drawing/2014/main" id="{FC2C7BB7-4C58-8946-8F29-E103FCC554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6" y="1065"/>
                <a:ext cx="492" cy="623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5405" name="Oval 13">
                <a:extLst>
                  <a:ext uri="{FF2B5EF4-FFF2-40B4-BE49-F238E27FC236}">
                    <a16:creationId xmlns:a16="http://schemas.microsoft.com/office/drawing/2014/main" id="{9DCF8FED-DD58-EC44-9648-33BD9ED83D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7" y="1380"/>
                <a:ext cx="492" cy="229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5406" name="Oval 14">
                <a:extLst>
                  <a:ext uri="{FF2B5EF4-FFF2-40B4-BE49-F238E27FC236}">
                    <a16:creationId xmlns:a16="http://schemas.microsoft.com/office/drawing/2014/main" id="{B74ED347-778D-944F-B59F-A7BA833CF2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1" y="1536"/>
                <a:ext cx="493" cy="23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5407" name="Oval 15">
                <a:extLst>
                  <a:ext uri="{FF2B5EF4-FFF2-40B4-BE49-F238E27FC236}">
                    <a16:creationId xmlns:a16="http://schemas.microsoft.com/office/drawing/2014/main" id="{90E0C583-962A-B54D-9186-9E7BAD1E06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27" y="1536"/>
                <a:ext cx="741" cy="23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  <p:grpSp>
          <p:nvGrpSpPr>
            <p:cNvPr id="85079" name="Group 16">
              <a:extLst>
                <a:ext uri="{FF2B5EF4-FFF2-40B4-BE49-F238E27FC236}">
                  <a16:creationId xmlns:a16="http://schemas.microsoft.com/office/drawing/2014/main" id="{692E95AB-61B8-EB42-84C7-24A1E240AC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6" y="628"/>
              <a:ext cx="2905" cy="1336"/>
              <a:chOff x="916" y="628"/>
              <a:chExt cx="2905" cy="1336"/>
            </a:xfrm>
          </p:grpSpPr>
          <p:sp>
            <p:nvSpPr>
              <p:cNvPr id="315409" name="Oval 17">
                <a:extLst>
                  <a:ext uri="{FF2B5EF4-FFF2-40B4-BE49-F238E27FC236}">
                    <a16:creationId xmlns:a16="http://schemas.microsoft.com/office/drawing/2014/main" id="{2098D8F2-ED56-544E-91B4-3C4D35C451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65" y="747"/>
                <a:ext cx="2489" cy="1021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5410" name="Oval 18">
                <a:extLst>
                  <a:ext uri="{FF2B5EF4-FFF2-40B4-BE49-F238E27FC236}">
                    <a16:creationId xmlns:a16="http://schemas.microsoft.com/office/drawing/2014/main" id="{B26F1608-E5A0-E84A-8E5C-D8B9787AD1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747"/>
                <a:ext cx="577" cy="151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5411" name="Oval 19">
                <a:extLst>
                  <a:ext uri="{FF2B5EF4-FFF2-40B4-BE49-F238E27FC236}">
                    <a16:creationId xmlns:a16="http://schemas.microsoft.com/office/drawing/2014/main" id="{695DA923-2207-CD4C-AF72-20778C4698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7" y="707"/>
                <a:ext cx="827" cy="270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5412" name="Oval 20">
                <a:extLst>
                  <a:ext uri="{FF2B5EF4-FFF2-40B4-BE49-F238E27FC236}">
                    <a16:creationId xmlns:a16="http://schemas.microsoft.com/office/drawing/2014/main" id="{FD426FE6-C58A-6F4A-9EC7-B16E3227A2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8" y="628"/>
                <a:ext cx="990" cy="54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5413" name="Oval 21">
                <a:extLst>
                  <a:ext uri="{FF2B5EF4-FFF2-40B4-BE49-F238E27FC236}">
                    <a16:creationId xmlns:a16="http://schemas.microsoft.com/office/drawing/2014/main" id="{91E7D315-9BF3-0D4D-85B6-A659B1ECBC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6" y="864"/>
                <a:ext cx="1822" cy="311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5414" name="Oval 22">
                <a:extLst>
                  <a:ext uri="{FF2B5EF4-FFF2-40B4-BE49-F238E27FC236}">
                    <a16:creationId xmlns:a16="http://schemas.microsoft.com/office/drawing/2014/main" id="{BA22F1A6-D5FD-9D42-9480-44323642C7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32" y="1338"/>
                <a:ext cx="991" cy="62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5415" name="Oval 23">
                <a:extLst>
                  <a:ext uri="{FF2B5EF4-FFF2-40B4-BE49-F238E27FC236}">
                    <a16:creationId xmlns:a16="http://schemas.microsoft.com/office/drawing/2014/main" id="{FC14E075-BD1C-7147-B6F0-486A4BCCC7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8" y="905"/>
                <a:ext cx="743" cy="349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5416" name="Oval 24">
                <a:extLst>
                  <a:ext uri="{FF2B5EF4-FFF2-40B4-BE49-F238E27FC236}">
                    <a16:creationId xmlns:a16="http://schemas.microsoft.com/office/drawing/2014/main" id="{BC1A1D0C-A07C-A945-AD55-481F7B1713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1" y="1065"/>
                <a:ext cx="492" cy="623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5417" name="Oval 25">
                <a:extLst>
                  <a:ext uri="{FF2B5EF4-FFF2-40B4-BE49-F238E27FC236}">
                    <a16:creationId xmlns:a16="http://schemas.microsoft.com/office/drawing/2014/main" id="{C51DC6B6-97F8-F44E-BDDA-8C62DA334A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2" y="1380"/>
                <a:ext cx="492" cy="229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5418" name="Oval 26">
                <a:extLst>
                  <a:ext uri="{FF2B5EF4-FFF2-40B4-BE49-F238E27FC236}">
                    <a16:creationId xmlns:a16="http://schemas.microsoft.com/office/drawing/2014/main" id="{AB86D32D-8A24-B94D-A053-0576EC502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9" y="1536"/>
                <a:ext cx="491" cy="231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5419" name="Oval 27">
                <a:extLst>
                  <a:ext uri="{FF2B5EF4-FFF2-40B4-BE49-F238E27FC236}">
                    <a16:creationId xmlns:a16="http://schemas.microsoft.com/office/drawing/2014/main" id="{4074A6F2-745F-4543-B5FE-5735A532E6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5" y="1536"/>
                <a:ext cx="740" cy="231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</p:grpSp>
      <p:grpSp>
        <p:nvGrpSpPr>
          <p:cNvPr id="84996" name="Group 28">
            <a:extLst>
              <a:ext uri="{FF2B5EF4-FFF2-40B4-BE49-F238E27FC236}">
                <a16:creationId xmlns:a16="http://schemas.microsoft.com/office/drawing/2014/main" id="{A1D2EED3-E568-E446-9D1A-5C4B76E018C4}"/>
              </a:ext>
            </a:extLst>
          </p:cNvPr>
          <p:cNvGrpSpPr>
            <a:grpSpLocks/>
          </p:cNvGrpSpPr>
          <p:nvPr/>
        </p:nvGrpSpPr>
        <p:grpSpPr bwMode="auto">
          <a:xfrm>
            <a:off x="1600200" y="3124200"/>
            <a:ext cx="5556250" cy="1143000"/>
            <a:chOff x="532" y="2260"/>
            <a:chExt cx="4120" cy="1144"/>
          </a:xfrm>
        </p:grpSpPr>
        <p:grpSp>
          <p:nvGrpSpPr>
            <p:cNvPr id="85054" name="Group 29">
              <a:extLst>
                <a:ext uri="{FF2B5EF4-FFF2-40B4-BE49-F238E27FC236}">
                  <a16:creationId xmlns:a16="http://schemas.microsoft.com/office/drawing/2014/main" id="{01CFA4D8-CF57-DD4C-A84B-0A96489D36D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9" y="2260"/>
              <a:ext cx="4033" cy="1144"/>
              <a:chOff x="619" y="2260"/>
              <a:chExt cx="4033" cy="1144"/>
            </a:xfrm>
          </p:grpSpPr>
          <p:sp>
            <p:nvSpPr>
              <p:cNvPr id="315422" name="Oval 30">
                <a:extLst>
                  <a:ext uri="{FF2B5EF4-FFF2-40B4-BE49-F238E27FC236}">
                    <a16:creationId xmlns:a16="http://schemas.microsoft.com/office/drawing/2014/main" id="{1D67DAF5-0164-5640-8DAE-819CF242C2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3" y="2362"/>
                <a:ext cx="3460" cy="874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5423" name="Oval 31">
                <a:extLst>
                  <a:ext uri="{FF2B5EF4-FFF2-40B4-BE49-F238E27FC236}">
                    <a16:creationId xmlns:a16="http://schemas.microsoft.com/office/drawing/2014/main" id="{3F48FF0F-D5F1-BE41-BBA0-7D7981B591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79" y="2362"/>
                <a:ext cx="803" cy="12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5424" name="Oval 32">
                <a:extLst>
                  <a:ext uri="{FF2B5EF4-FFF2-40B4-BE49-F238E27FC236}">
                    <a16:creationId xmlns:a16="http://schemas.microsoft.com/office/drawing/2014/main" id="{098197DD-F1C8-204C-9241-6DCE76767C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1" y="2328"/>
                <a:ext cx="1147" cy="229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5425" name="Oval 33">
                <a:extLst>
                  <a:ext uri="{FF2B5EF4-FFF2-40B4-BE49-F238E27FC236}">
                    <a16:creationId xmlns:a16="http://schemas.microsoft.com/office/drawing/2014/main" id="{AF05C591-676C-C043-94D3-CA96EDD38A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21" y="2260"/>
                <a:ext cx="1377" cy="46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5426" name="Oval 34">
                <a:extLst>
                  <a:ext uri="{FF2B5EF4-FFF2-40B4-BE49-F238E27FC236}">
                    <a16:creationId xmlns:a16="http://schemas.microsoft.com/office/drawing/2014/main" id="{5F0A79F2-4D95-034B-B143-1DB57CE8AE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9" y="2463"/>
                <a:ext cx="2533" cy="262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5427" name="Oval 35">
                <a:extLst>
                  <a:ext uri="{FF2B5EF4-FFF2-40B4-BE49-F238E27FC236}">
                    <a16:creationId xmlns:a16="http://schemas.microsoft.com/office/drawing/2014/main" id="{6E93B9A2-5C29-054B-AD19-E706C3E9FB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90" y="2870"/>
                <a:ext cx="1376" cy="534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5428" name="Oval 36">
                <a:extLst>
                  <a:ext uri="{FF2B5EF4-FFF2-40B4-BE49-F238E27FC236}">
                    <a16:creationId xmlns:a16="http://schemas.microsoft.com/office/drawing/2014/main" id="{3AC8ADEE-80E4-FC40-B6C4-4DFCA29586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20" y="2497"/>
                <a:ext cx="1032" cy="29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5429" name="Oval 37">
                <a:extLst>
                  <a:ext uri="{FF2B5EF4-FFF2-40B4-BE49-F238E27FC236}">
                    <a16:creationId xmlns:a16="http://schemas.microsoft.com/office/drawing/2014/main" id="{4D3EFA09-0687-9E46-8D6E-EFC589FA8A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0" y="2633"/>
                <a:ext cx="686" cy="534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5430" name="Oval 38">
                <a:extLst>
                  <a:ext uri="{FF2B5EF4-FFF2-40B4-BE49-F238E27FC236}">
                    <a16:creationId xmlns:a16="http://schemas.microsoft.com/office/drawing/2014/main" id="{39745377-9E94-7746-B133-1AB077F0F4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6" y="2904"/>
                <a:ext cx="686" cy="19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5431" name="Oval 39">
                <a:extLst>
                  <a:ext uri="{FF2B5EF4-FFF2-40B4-BE49-F238E27FC236}">
                    <a16:creationId xmlns:a16="http://schemas.microsoft.com/office/drawing/2014/main" id="{44555EA5-191D-2A4F-8140-8233D09D9D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8" y="3039"/>
                <a:ext cx="685" cy="19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5432" name="Oval 40">
                <a:extLst>
                  <a:ext uri="{FF2B5EF4-FFF2-40B4-BE49-F238E27FC236}">
                    <a16:creationId xmlns:a16="http://schemas.microsoft.com/office/drawing/2014/main" id="{25270536-9E0A-3D46-80AF-489093A3F4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4" y="3039"/>
                <a:ext cx="1032" cy="19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  <p:grpSp>
          <p:nvGrpSpPr>
            <p:cNvPr id="85055" name="Group 41">
              <a:extLst>
                <a:ext uri="{FF2B5EF4-FFF2-40B4-BE49-F238E27FC236}">
                  <a16:creationId xmlns:a16="http://schemas.microsoft.com/office/drawing/2014/main" id="{0D78427B-2CD7-6F4F-A114-A8C7EFB3A74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2" y="2260"/>
              <a:ext cx="4033" cy="1144"/>
              <a:chOff x="532" y="2260"/>
              <a:chExt cx="4033" cy="1144"/>
            </a:xfrm>
          </p:grpSpPr>
          <p:sp>
            <p:nvSpPr>
              <p:cNvPr id="315434" name="Oval 42">
                <a:extLst>
                  <a:ext uri="{FF2B5EF4-FFF2-40B4-BE49-F238E27FC236}">
                    <a16:creationId xmlns:a16="http://schemas.microsoft.com/office/drawing/2014/main" id="{E1285B7C-57CF-1046-925B-98F25F8E55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" y="2362"/>
                <a:ext cx="3457" cy="874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5435" name="Oval 43">
                <a:extLst>
                  <a:ext uri="{FF2B5EF4-FFF2-40B4-BE49-F238E27FC236}">
                    <a16:creationId xmlns:a16="http://schemas.microsoft.com/office/drawing/2014/main" id="{302BBDE9-A34C-1746-818E-4F5B6CE3EC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2" y="2362"/>
                <a:ext cx="802" cy="127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5436" name="Oval 44">
                <a:extLst>
                  <a:ext uri="{FF2B5EF4-FFF2-40B4-BE49-F238E27FC236}">
                    <a16:creationId xmlns:a16="http://schemas.microsoft.com/office/drawing/2014/main" id="{4D7ED7AD-EFD8-6841-9EC1-B3494D1900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1" y="2328"/>
                <a:ext cx="1150" cy="229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5437" name="Oval 45">
                <a:extLst>
                  <a:ext uri="{FF2B5EF4-FFF2-40B4-BE49-F238E27FC236}">
                    <a16:creationId xmlns:a16="http://schemas.microsoft.com/office/drawing/2014/main" id="{AB167576-12A9-2149-BCE2-26AA1357E2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32" y="2260"/>
                <a:ext cx="1378" cy="46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5438" name="Oval 46">
                <a:extLst>
                  <a:ext uri="{FF2B5EF4-FFF2-40B4-BE49-F238E27FC236}">
                    <a16:creationId xmlns:a16="http://schemas.microsoft.com/office/drawing/2014/main" id="{A4CEACF0-F983-684F-85B2-C1D226A883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2" y="2463"/>
                <a:ext cx="2531" cy="262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5439" name="Oval 47">
                <a:extLst>
                  <a:ext uri="{FF2B5EF4-FFF2-40B4-BE49-F238E27FC236}">
                    <a16:creationId xmlns:a16="http://schemas.microsoft.com/office/drawing/2014/main" id="{2A397182-67BC-D14F-A9E7-9D040AB19E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2" y="2870"/>
                <a:ext cx="1377" cy="534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5440" name="Oval 48">
                <a:extLst>
                  <a:ext uri="{FF2B5EF4-FFF2-40B4-BE49-F238E27FC236}">
                    <a16:creationId xmlns:a16="http://schemas.microsoft.com/office/drawing/2014/main" id="{665FE6B4-BFB9-3849-BBA6-B8CD589288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1" y="2497"/>
                <a:ext cx="1034" cy="297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5441" name="Oval 49">
                <a:extLst>
                  <a:ext uri="{FF2B5EF4-FFF2-40B4-BE49-F238E27FC236}">
                    <a16:creationId xmlns:a16="http://schemas.microsoft.com/office/drawing/2014/main" id="{0CB63B3C-EE3D-6E42-B6F8-26E7CC483B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2" y="2633"/>
                <a:ext cx="686" cy="534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5442" name="Oval 50">
                <a:extLst>
                  <a:ext uri="{FF2B5EF4-FFF2-40B4-BE49-F238E27FC236}">
                    <a16:creationId xmlns:a16="http://schemas.microsoft.com/office/drawing/2014/main" id="{0E524B2F-7596-EA45-A825-A499348163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8" y="2904"/>
                <a:ext cx="686" cy="195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5443" name="Oval 51">
                <a:extLst>
                  <a:ext uri="{FF2B5EF4-FFF2-40B4-BE49-F238E27FC236}">
                    <a16:creationId xmlns:a16="http://schemas.microsoft.com/office/drawing/2014/main" id="{CDB3CC97-6269-014D-94DB-70CC135BAD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2" y="3039"/>
                <a:ext cx="682" cy="197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5444" name="Oval 52">
                <a:extLst>
                  <a:ext uri="{FF2B5EF4-FFF2-40B4-BE49-F238E27FC236}">
                    <a16:creationId xmlns:a16="http://schemas.microsoft.com/office/drawing/2014/main" id="{BF2DB178-1962-D54D-8848-0C4E55EB11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8" y="3039"/>
                <a:ext cx="1028" cy="197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</p:grpSp>
      <p:sp>
        <p:nvSpPr>
          <p:cNvPr id="315445" name="Freeform 53">
            <a:extLst>
              <a:ext uri="{FF2B5EF4-FFF2-40B4-BE49-F238E27FC236}">
                <a16:creationId xmlns:a16="http://schemas.microsoft.com/office/drawing/2014/main" id="{5C5D17A6-5AD5-4C44-803C-AD6595AC4932}"/>
              </a:ext>
            </a:extLst>
          </p:cNvPr>
          <p:cNvSpPr>
            <a:spLocks/>
          </p:cNvSpPr>
          <p:nvPr/>
        </p:nvSpPr>
        <p:spPr bwMode="auto">
          <a:xfrm>
            <a:off x="3124200" y="3505200"/>
            <a:ext cx="777875" cy="644525"/>
          </a:xfrm>
          <a:custGeom>
            <a:avLst/>
            <a:gdLst>
              <a:gd name="T0" fmla="*/ 0 w 490"/>
              <a:gd name="T1" fmla="*/ 0 h 406"/>
              <a:gd name="T2" fmla="*/ 6350 w 490"/>
              <a:gd name="T3" fmla="*/ 68263 h 406"/>
              <a:gd name="T4" fmla="*/ 6350 w 490"/>
              <a:gd name="T5" fmla="*/ 95250 h 406"/>
              <a:gd name="T6" fmla="*/ 6350 w 490"/>
              <a:gd name="T7" fmla="*/ 133350 h 406"/>
              <a:gd name="T8" fmla="*/ 6350 w 490"/>
              <a:gd name="T9" fmla="*/ 160338 h 406"/>
              <a:gd name="T10" fmla="*/ 19050 w 490"/>
              <a:gd name="T11" fmla="*/ 200025 h 406"/>
              <a:gd name="T12" fmla="*/ 71438 w 490"/>
              <a:gd name="T13" fmla="*/ 238125 h 406"/>
              <a:gd name="T14" fmla="*/ 111125 w 490"/>
              <a:gd name="T15" fmla="*/ 238125 h 406"/>
              <a:gd name="T16" fmla="*/ 149225 w 490"/>
              <a:gd name="T17" fmla="*/ 238125 h 406"/>
              <a:gd name="T18" fmla="*/ 176213 w 490"/>
              <a:gd name="T19" fmla="*/ 238125 h 406"/>
              <a:gd name="T20" fmla="*/ 241300 w 490"/>
              <a:gd name="T21" fmla="*/ 238125 h 406"/>
              <a:gd name="T22" fmla="*/ 279400 w 490"/>
              <a:gd name="T23" fmla="*/ 212725 h 406"/>
              <a:gd name="T24" fmla="*/ 293688 w 490"/>
              <a:gd name="T25" fmla="*/ 173038 h 406"/>
              <a:gd name="T26" fmla="*/ 331788 w 490"/>
              <a:gd name="T27" fmla="*/ 147638 h 406"/>
              <a:gd name="T28" fmla="*/ 371475 w 490"/>
              <a:gd name="T29" fmla="*/ 120650 h 406"/>
              <a:gd name="T30" fmla="*/ 411163 w 490"/>
              <a:gd name="T31" fmla="*/ 107950 h 406"/>
              <a:gd name="T32" fmla="*/ 461963 w 490"/>
              <a:gd name="T33" fmla="*/ 107950 h 406"/>
              <a:gd name="T34" fmla="*/ 488950 w 490"/>
              <a:gd name="T35" fmla="*/ 133350 h 406"/>
              <a:gd name="T36" fmla="*/ 501650 w 490"/>
              <a:gd name="T37" fmla="*/ 160338 h 406"/>
              <a:gd name="T38" fmla="*/ 501650 w 490"/>
              <a:gd name="T39" fmla="*/ 200025 h 406"/>
              <a:gd name="T40" fmla="*/ 501650 w 490"/>
              <a:gd name="T41" fmla="*/ 238125 h 406"/>
              <a:gd name="T42" fmla="*/ 461963 w 490"/>
              <a:gd name="T43" fmla="*/ 250825 h 406"/>
              <a:gd name="T44" fmla="*/ 436563 w 490"/>
              <a:gd name="T45" fmla="*/ 277813 h 406"/>
              <a:gd name="T46" fmla="*/ 396875 w 490"/>
              <a:gd name="T47" fmla="*/ 290513 h 406"/>
              <a:gd name="T48" fmla="*/ 358775 w 490"/>
              <a:gd name="T49" fmla="*/ 315913 h 406"/>
              <a:gd name="T50" fmla="*/ 344488 w 490"/>
              <a:gd name="T51" fmla="*/ 342900 h 406"/>
              <a:gd name="T52" fmla="*/ 319088 w 490"/>
              <a:gd name="T53" fmla="*/ 382588 h 406"/>
              <a:gd name="T54" fmla="*/ 331788 w 490"/>
              <a:gd name="T55" fmla="*/ 420688 h 406"/>
              <a:gd name="T56" fmla="*/ 358775 w 490"/>
              <a:gd name="T57" fmla="*/ 447675 h 406"/>
              <a:gd name="T58" fmla="*/ 396875 w 490"/>
              <a:gd name="T59" fmla="*/ 460375 h 406"/>
              <a:gd name="T60" fmla="*/ 423863 w 490"/>
              <a:gd name="T61" fmla="*/ 460375 h 406"/>
              <a:gd name="T62" fmla="*/ 476250 w 490"/>
              <a:gd name="T63" fmla="*/ 473075 h 406"/>
              <a:gd name="T64" fmla="*/ 528638 w 490"/>
              <a:gd name="T65" fmla="*/ 473075 h 406"/>
              <a:gd name="T66" fmla="*/ 566738 w 490"/>
              <a:gd name="T67" fmla="*/ 460375 h 406"/>
              <a:gd name="T68" fmla="*/ 593725 w 490"/>
              <a:gd name="T69" fmla="*/ 447675 h 406"/>
              <a:gd name="T70" fmla="*/ 631825 w 490"/>
              <a:gd name="T71" fmla="*/ 447675 h 406"/>
              <a:gd name="T72" fmla="*/ 631825 w 490"/>
              <a:gd name="T73" fmla="*/ 485775 h 406"/>
              <a:gd name="T74" fmla="*/ 631825 w 490"/>
              <a:gd name="T75" fmla="*/ 512763 h 406"/>
              <a:gd name="T76" fmla="*/ 631825 w 490"/>
              <a:gd name="T77" fmla="*/ 550863 h 406"/>
              <a:gd name="T78" fmla="*/ 631825 w 490"/>
              <a:gd name="T79" fmla="*/ 577850 h 406"/>
              <a:gd name="T80" fmla="*/ 631825 w 490"/>
              <a:gd name="T81" fmla="*/ 617538 h 406"/>
              <a:gd name="T82" fmla="*/ 658813 w 490"/>
              <a:gd name="T83" fmla="*/ 642938 h 406"/>
              <a:gd name="T84" fmla="*/ 711200 w 490"/>
              <a:gd name="T85" fmla="*/ 642938 h 406"/>
              <a:gd name="T86" fmla="*/ 749300 w 490"/>
              <a:gd name="T87" fmla="*/ 642938 h 406"/>
              <a:gd name="T88" fmla="*/ 776288 w 490"/>
              <a:gd name="T89" fmla="*/ 642938 h 406"/>
              <a:gd name="T90" fmla="*/ 762000 w 490"/>
              <a:gd name="T91" fmla="*/ 609600 h 40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490" h="406">
                <a:moveTo>
                  <a:pt x="0" y="0"/>
                </a:moveTo>
                <a:lnTo>
                  <a:pt x="4" y="43"/>
                </a:lnTo>
                <a:lnTo>
                  <a:pt x="4" y="60"/>
                </a:lnTo>
                <a:lnTo>
                  <a:pt x="4" y="84"/>
                </a:lnTo>
                <a:lnTo>
                  <a:pt x="4" y="101"/>
                </a:lnTo>
                <a:lnTo>
                  <a:pt x="12" y="126"/>
                </a:lnTo>
                <a:lnTo>
                  <a:pt x="45" y="150"/>
                </a:lnTo>
                <a:lnTo>
                  <a:pt x="70" y="150"/>
                </a:lnTo>
                <a:lnTo>
                  <a:pt x="94" y="150"/>
                </a:lnTo>
                <a:lnTo>
                  <a:pt x="111" y="150"/>
                </a:lnTo>
                <a:lnTo>
                  <a:pt x="152" y="150"/>
                </a:lnTo>
                <a:lnTo>
                  <a:pt x="176" y="134"/>
                </a:lnTo>
                <a:lnTo>
                  <a:pt x="185" y="109"/>
                </a:lnTo>
                <a:lnTo>
                  <a:pt x="209" y="93"/>
                </a:lnTo>
                <a:lnTo>
                  <a:pt x="234" y="76"/>
                </a:lnTo>
                <a:lnTo>
                  <a:pt x="259" y="68"/>
                </a:lnTo>
                <a:lnTo>
                  <a:pt x="291" y="68"/>
                </a:lnTo>
                <a:lnTo>
                  <a:pt x="308" y="84"/>
                </a:lnTo>
                <a:lnTo>
                  <a:pt x="316" y="101"/>
                </a:lnTo>
                <a:lnTo>
                  <a:pt x="316" y="126"/>
                </a:lnTo>
                <a:lnTo>
                  <a:pt x="316" y="150"/>
                </a:lnTo>
                <a:lnTo>
                  <a:pt x="291" y="158"/>
                </a:lnTo>
                <a:lnTo>
                  <a:pt x="275" y="175"/>
                </a:lnTo>
                <a:lnTo>
                  <a:pt x="250" y="183"/>
                </a:lnTo>
                <a:lnTo>
                  <a:pt x="226" y="199"/>
                </a:lnTo>
                <a:lnTo>
                  <a:pt x="217" y="216"/>
                </a:lnTo>
                <a:lnTo>
                  <a:pt x="201" y="241"/>
                </a:lnTo>
                <a:lnTo>
                  <a:pt x="209" y="265"/>
                </a:lnTo>
                <a:lnTo>
                  <a:pt x="226" y="282"/>
                </a:lnTo>
                <a:lnTo>
                  <a:pt x="250" y="290"/>
                </a:lnTo>
                <a:lnTo>
                  <a:pt x="267" y="290"/>
                </a:lnTo>
                <a:lnTo>
                  <a:pt x="300" y="298"/>
                </a:lnTo>
                <a:lnTo>
                  <a:pt x="333" y="298"/>
                </a:lnTo>
                <a:lnTo>
                  <a:pt x="357" y="290"/>
                </a:lnTo>
                <a:lnTo>
                  <a:pt x="374" y="282"/>
                </a:lnTo>
                <a:lnTo>
                  <a:pt x="398" y="282"/>
                </a:lnTo>
                <a:lnTo>
                  <a:pt x="398" y="306"/>
                </a:lnTo>
                <a:lnTo>
                  <a:pt x="398" y="323"/>
                </a:lnTo>
                <a:lnTo>
                  <a:pt x="398" y="347"/>
                </a:lnTo>
                <a:lnTo>
                  <a:pt x="398" y="364"/>
                </a:lnTo>
                <a:lnTo>
                  <a:pt x="398" y="389"/>
                </a:lnTo>
                <a:lnTo>
                  <a:pt x="415" y="405"/>
                </a:lnTo>
                <a:lnTo>
                  <a:pt x="448" y="405"/>
                </a:lnTo>
                <a:lnTo>
                  <a:pt x="472" y="405"/>
                </a:lnTo>
                <a:lnTo>
                  <a:pt x="489" y="405"/>
                </a:lnTo>
                <a:lnTo>
                  <a:pt x="480" y="384"/>
                </a:lnTo>
              </a:path>
            </a:pathLst>
          </a:custGeom>
          <a:noFill/>
          <a:ln w="50800" cap="flat" cmpd="sng">
            <a:solidFill>
              <a:srgbClr val="FF0033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5446" name="Line 54">
            <a:extLst>
              <a:ext uri="{FF2B5EF4-FFF2-40B4-BE49-F238E27FC236}">
                <a16:creationId xmlns:a16="http://schemas.microsoft.com/office/drawing/2014/main" id="{27E468F4-147C-9E4D-A40F-E4ECE59B57BB}"/>
              </a:ext>
            </a:extLst>
          </p:cNvPr>
          <p:cNvSpPr>
            <a:spLocks noChangeShapeType="1"/>
          </p:cNvSpPr>
          <p:nvPr/>
        </p:nvSpPr>
        <p:spPr bwMode="auto">
          <a:xfrm>
            <a:off x="5410200" y="2209800"/>
            <a:ext cx="0" cy="990600"/>
          </a:xfrm>
          <a:prstGeom prst="line">
            <a:avLst/>
          </a:prstGeom>
          <a:noFill/>
          <a:ln w="57150" cmpd="thickThin">
            <a:solidFill>
              <a:srgbClr val="FF0033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315447" name="Line 55">
            <a:extLst>
              <a:ext uri="{FF2B5EF4-FFF2-40B4-BE49-F238E27FC236}">
                <a16:creationId xmlns:a16="http://schemas.microsoft.com/office/drawing/2014/main" id="{7E3C96A0-1CF6-8041-B3C6-2492FD75E790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0400" y="2209800"/>
            <a:ext cx="0" cy="1143000"/>
          </a:xfrm>
          <a:prstGeom prst="line">
            <a:avLst/>
          </a:prstGeom>
          <a:noFill/>
          <a:ln w="57150" cmpd="thickThin">
            <a:solidFill>
              <a:srgbClr val="FF0033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pic>
        <p:nvPicPr>
          <p:cNvPr id="315448" name="Picture 56">
            <a:extLst>
              <a:ext uri="{FF2B5EF4-FFF2-40B4-BE49-F238E27FC236}">
                <a16:creationId xmlns:a16="http://schemas.microsoft.com/office/drawing/2014/main" id="{04887863-E989-354B-99A3-03DEC27BE9AC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133600"/>
            <a:ext cx="547688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15449" name="Picture 57">
            <a:extLst>
              <a:ext uri="{FF2B5EF4-FFF2-40B4-BE49-F238E27FC236}">
                <a16:creationId xmlns:a16="http://schemas.microsoft.com/office/drawing/2014/main" id="{31CD382C-1ED5-104A-AEA6-51404015D68E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838" y="3163888"/>
            <a:ext cx="547687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15450" name="Picture 58">
            <a:extLst>
              <a:ext uri="{FF2B5EF4-FFF2-40B4-BE49-F238E27FC236}">
                <a16:creationId xmlns:a16="http://schemas.microsoft.com/office/drawing/2014/main" id="{63F9DEEB-D396-9846-9E16-39BECF0A2B3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838" y="3087688"/>
            <a:ext cx="547687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15452" name="Picture 60">
            <a:extLst>
              <a:ext uri="{FF2B5EF4-FFF2-40B4-BE49-F238E27FC236}">
                <a16:creationId xmlns:a16="http://schemas.microsoft.com/office/drawing/2014/main" id="{AB32E9AE-01DF-FE4D-80BF-ADB78B819585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238" y="4078288"/>
            <a:ext cx="547687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15454" name="Rectangle 62">
            <a:extLst>
              <a:ext uri="{FF2B5EF4-FFF2-40B4-BE49-F238E27FC236}">
                <a16:creationId xmlns:a16="http://schemas.microsoft.com/office/drawing/2014/main" id="{D96C1214-3126-0043-96CF-6C299025C9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9725" y="3717925"/>
            <a:ext cx="523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15</a:t>
            </a:r>
          </a:p>
        </p:txBody>
      </p:sp>
      <p:sp>
        <p:nvSpPr>
          <p:cNvPr id="315455" name="Rectangle 63">
            <a:extLst>
              <a:ext uri="{FF2B5EF4-FFF2-40B4-BE49-F238E27FC236}">
                <a16:creationId xmlns:a16="http://schemas.microsoft.com/office/drawing/2014/main" id="{0A8B5459-0F5F-FF4E-94B7-0FA3F610AD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7125" y="3565525"/>
            <a:ext cx="523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56</a:t>
            </a:r>
          </a:p>
        </p:txBody>
      </p:sp>
      <p:sp>
        <p:nvSpPr>
          <p:cNvPr id="315456" name="Freeform 64">
            <a:extLst>
              <a:ext uri="{FF2B5EF4-FFF2-40B4-BE49-F238E27FC236}">
                <a16:creationId xmlns:a16="http://schemas.microsoft.com/office/drawing/2014/main" id="{0618849B-E530-4D45-81A2-FBAE73ECF6DF}"/>
              </a:ext>
            </a:extLst>
          </p:cNvPr>
          <p:cNvSpPr>
            <a:spLocks/>
          </p:cNvSpPr>
          <p:nvPr/>
        </p:nvSpPr>
        <p:spPr bwMode="auto">
          <a:xfrm>
            <a:off x="4191000" y="3273425"/>
            <a:ext cx="1068388" cy="842963"/>
          </a:xfrm>
          <a:custGeom>
            <a:avLst/>
            <a:gdLst>
              <a:gd name="T0" fmla="*/ 1066800 w 673"/>
              <a:gd name="T1" fmla="*/ 79375 h 531"/>
              <a:gd name="T2" fmla="*/ 987425 w 673"/>
              <a:gd name="T3" fmla="*/ 52388 h 531"/>
              <a:gd name="T4" fmla="*/ 909638 w 673"/>
              <a:gd name="T5" fmla="*/ 26988 h 531"/>
              <a:gd name="T6" fmla="*/ 701675 w 673"/>
              <a:gd name="T7" fmla="*/ 14288 h 531"/>
              <a:gd name="T8" fmla="*/ 635000 w 673"/>
              <a:gd name="T9" fmla="*/ 0 h 531"/>
              <a:gd name="T10" fmla="*/ 609600 w 673"/>
              <a:gd name="T11" fmla="*/ 39688 h 531"/>
              <a:gd name="T12" fmla="*/ 584200 w 673"/>
              <a:gd name="T13" fmla="*/ 79375 h 531"/>
              <a:gd name="T14" fmla="*/ 557213 w 673"/>
              <a:gd name="T15" fmla="*/ 104775 h 531"/>
              <a:gd name="T16" fmla="*/ 557213 w 673"/>
              <a:gd name="T17" fmla="*/ 131763 h 531"/>
              <a:gd name="T18" fmla="*/ 544513 w 673"/>
              <a:gd name="T19" fmla="*/ 169863 h 531"/>
              <a:gd name="T20" fmla="*/ 544513 w 673"/>
              <a:gd name="T21" fmla="*/ 196850 h 531"/>
              <a:gd name="T22" fmla="*/ 557213 w 673"/>
              <a:gd name="T23" fmla="*/ 247650 h 531"/>
              <a:gd name="T24" fmla="*/ 584200 w 673"/>
              <a:gd name="T25" fmla="*/ 274638 h 531"/>
              <a:gd name="T26" fmla="*/ 622300 w 673"/>
              <a:gd name="T27" fmla="*/ 300038 h 531"/>
              <a:gd name="T28" fmla="*/ 649288 w 673"/>
              <a:gd name="T29" fmla="*/ 327025 h 531"/>
              <a:gd name="T30" fmla="*/ 622300 w 673"/>
              <a:gd name="T31" fmla="*/ 339725 h 531"/>
              <a:gd name="T32" fmla="*/ 569913 w 673"/>
              <a:gd name="T33" fmla="*/ 339725 h 531"/>
              <a:gd name="T34" fmla="*/ 517525 w 673"/>
              <a:gd name="T35" fmla="*/ 339725 h 531"/>
              <a:gd name="T36" fmla="*/ 479425 w 673"/>
              <a:gd name="T37" fmla="*/ 327025 h 531"/>
              <a:gd name="T38" fmla="*/ 452438 w 673"/>
              <a:gd name="T39" fmla="*/ 300038 h 531"/>
              <a:gd name="T40" fmla="*/ 387350 w 673"/>
              <a:gd name="T41" fmla="*/ 247650 h 531"/>
              <a:gd name="T42" fmla="*/ 349250 w 673"/>
              <a:gd name="T43" fmla="*/ 222250 h 531"/>
              <a:gd name="T44" fmla="*/ 322263 w 673"/>
              <a:gd name="T45" fmla="*/ 209550 h 531"/>
              <a:gd name="T46" fmla="*/ 282575 w 673"/>
              <a:gd name="T47" fmla="*/ 182563 h 531"/>
              <a:gd name="T48" fmla="*/ 231775 w 673"/>
              <a:gd name="T49" fmla="*/ 157163 h 531"/>
              <a:gd name="T50" fmla="*/ 204788 w 673"/>
              <a:gd name="T51" fmla="*/ 144463 h 531"/>
              <a:gd name="T52" fmla="*/ 165100 w 673"/>
              <a:gd name="T53" fmla="*/ 131763 h 531"/>
              <a:gd name="T54" fmla="*/ 127000 w 673"/>
              <a:gd name="T55" fmla="*/ 131763 h 531"/>
              <a:gd name="T56" fmla="*/ 100013 w 673"/>
              <a:gd name="T57" fmla="*/ 131763 h 531"/>
              <a:gd name="T58" fmla="*/ 61913 w 673"/>
              <a:gd name="T59" fmla="*/ 131763 h 531"/>
              <a:gd name="T60" fmla="*/ 34925 w 673"/>
              <a:gd name="T61" fmla="*/ 169863 h 531"/>
              <a:gd name="T62" fmla="*/ 22225 w 673"/>
              <a:gd name="T63" fmla="*/ 196850 h 531"/>
              <a:gd name="T64" fmla="*/ 22225 w 673"/>
              <a:gd name="T65" fmla="*/ 247650 h 531"/>
              <a:gd name="T66" fmla="*/ 22225 w 673"/>
              <a:gd name="T67" fmla="*/ 287338 h 531"/>
              <a:gd name="T68" fmla="*/ 22225 w 673"/>
              <a:gd name="T69" fmla="*/ 314325 h 531"/>
              <a:gd name="T70" fmla="*/ 49213 w 673"/>
              <a:gd name="T71" fmla="*/ 352425 h 531"/>
              <a:gd name="T72" fmla="*/ 61913 w 673"/>
              <a:gd name="T73" fmla="*/ 379413 h 531"/>
              <a:gd name="T74" fmla="*/ 100013 w 673"/>
              <a:gd name="T75" fmla="*/ 417513 h 531"/>
              <a:gd name="T76" fmla="*/ 127000 w 673"/>
              <a:gd name="T77" fmla="*/ 431800 h 531"/>
              <a:gd name="T78" fmla="*/ 179388 w 673"/>
              <a:gd name="T79" fmla="*/ 469900 h 531"/>
              <a:gd name="T80" fmla="*/ 204788 w 673"/>
              <a:gd name="T81" fmla="*/ 496888 h 531"/>
              <a:gd name="T82" fmla="*/ 231775 w 673"/>
              <a:gd name="T83" fmla="*/ 509588 h 531"/>
              <a:gd name="T84" fmla="*/ 269875 w 673"/>
              <a:gd name="T85" fmla="*/ 522288 h 531"/>
              <a:gd name="T86" fmla="*/ 296863 w 673"/>
              <a:gd name="T87" fmla="*/ 547688 h 531"/>
              <a:gd name="T88" fmla="*/ 334963 w 673"/>
              <a:gd name="T89" fmla="*/ 574675 h 531"/>
              <a:gd name="T90" fmla="*/ 334963 w 673"/>
              <a:gd name="T91" fmla="*/ 614363 h 531"/>
              <a:gd name="T92" fmla="*/ 349250 w 673"/>
              <a:gd name="T93" fmla="*/ 652463 h 531"/>
              <a:gd name="T94" fmla="*/ 349250 w 673"/>
              <a:gd name="T95" fmla="*/ 679450 h 531"/>
              <a:gd name="T96" fmla="*/ 349250 w 673"/>
              <a:gd name="T97" fmla="*/ 717550 h 531"/>
              <a:gd name="T98" fmla="*/ 322263 w 673"/>
              <a:gd name="T99" fmla="*/ 731838 h 531"/>
              <a:gd name="T100" fmla="*/ 282575 w 673"/>
              <a:gd name="T101" fmla="*/ 731838 h 531"/>
              <a:gd name="T102" fmla="*/ 244475 w 673"/>
              <a:gd name="T103" fmla="*/ 731838 h 531"/>
              <a:gd name="T104" fmla="*/ 217488 w 673"/>
              <a:gd name="T105" fmla="*/ 731838 h 531"/>
              <a:gd name="T106" fmla="*/ 179388 w 673"/>
              <a:gd name="T107" fmla="*/ 731838 h 531"/>
              <a:gd name="T108" fmla="*/ 152400 w 673"/>
              <a:gd name="T109" fmla="*/ 731838 h 531"/>
              <a:gd name="T110" fmla="*/ 100013 w 673"/>
              <a:gd name="T111" fmla="*/ 731838 h 531"/>
              <a:gd name="T112" fmla="*/ 74613 w 673"/>
              <a:gd name="T113" fmla="*/ 769938 h 531"/>
              <a:gd name="T114" fmla="*/ 49213 w 673"/>
              <a:gd name="T115" fmla="*/ 796925 h 531"/>
              <a:gd name="T116" fmla="*/ 0 w 673"/>
              <a:gd name="T117" fmla="*/ 841375 h 531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673" h="531">
                <a:moveTo>
                  <a:pt x="672" y="50"/>
                </a:moveTo>
                <a:lnTo>
                  <a:pt x="622" y="33"/>
                </a:lnTo>
                <a:lnTo>
                  <a:pt x="573" y="17"/>
                </a:lnTo>
                <a:lnTo>
                  <a:pt x="442" y="9"/>
                </a:lnTo>
                <a:lnTo>
                  <a:pt x="400" y="0"/>
                </a:lnTo>
                <a:lnTo>
                  <a:pt x="384" y="25"/>
                </a:lnTo>
                <a:lnTo>
                  <a:pt x="368" y="50"/>
                </a:lnTo>
                <a:lnTo>
                  <a:pt x="351" y="66"/>
                </a:lnTo>
                <a:lnTo>
                  <a:pt x="351" y="83"/>
                </a:lnTo>
                <a:lnTo>
                  <a:pt x="343" y="107"/>
                </a:lnTo>
                <a:lnTo>
                  <a:pt x="343" y="124"/>
                </a:lnTo>
                <a:lnTo>
                  <a:pt x="351" y="156"/>
                </a:lnTo>
                <a:lnTo>
                  <a:pt x="368" y="173"/>
                </a:lnTo>
                <a:lnTo>
                  <a:pt x="392" y="189"/>
                </a:lnTo>
                <a:lnTo>
                  <a:pt x="409" y="206"/>
                </a:lnTo>
                <a:lnTo>
                  <a:pt x="392" y="214"/>
                </a:lnTo>
                <a:lnTo>
                  <a:pt x="359" y="214"/>
                </a:lnTo>
                <a:lnTo>
                  <a:pt x="326" y="214"/>
                </a:lnTo>
                <a:lnTo>
                  <a:pt x="302" y="206"/>
                </a:lnTo>
                <a:lnTo>
                  <a:pt x="285" y="189"/>
                </a:lnTo>
                <a:lnTo>
                  <a:pt x="244" y="156"/>
                </a:lnTo>
                <a:lnTo>
                  <a:pt x="220" y="140"/>
                </a:lnTo>
                <a:lnTo>
                  <a:pt x="203" y="132"/>
                </a:lnTo>
                <a:lnTo>
                  <a:pt x="178" y="115"/>
                </a:lnTo>
                <a:lnTo>
                  <a:pt x="146" y="99"/>
                </a:lnTo>
                <a:lnTo>
                  <a:pt x="129" y="91"/>
                </a:lnTo>
                <a:lnTo>
                  <a:pt x="104" y="83"/>
                </a:lnTo>
                <a:lnTo>
                  <a:pt x="80" y="83"/>
                </a:lnTo>
                <a:lnTo>
                  <a:pt x="63" y="83"/>
                </a:lnTo>
                <a:lnTo>
                  <a:pt x="39" y="83"/>
                </a:lnTo>
                <a:lnTo>
                  <a:pt x="22" y="107"/>
                </a:lnTo>
                <a:lnTo>
                  <a:pt x="14" y="124"/>
                </a:lnTo>
                <a:lnTo>
                  <a:pt x="14" y="156"/>
                </a:lnTo>
                <a:lnTo>
                  <a:pt x="14" y="181"/>
                </a:lnTo>
                <a:lnTo>
                  <a:pt x="14" y="198"/>
                </a:lnTo>
                <a:lnTo>
                  <a:pt x="31" y="222"/>
                </a:lnTo>
                <a:lnTo>
                  <a:pt x="39" y="239"/>
                </a:lnTo>
                <a:lnTo>
                  <a:pt x="63" y="263"/>
                </a:lnTo>
                <a:lnTo>
                  <a:pt x="80" y="272"/>
                </a:lnTo>
                <a:lnTo>
                  <a:pt x="113" y="296"/>
                </a:lnTo>
                <a:lnTo>
                  <a:pt x="129" y="313"/>
                </a:lnTo>
                <a:lnTo>
                  <a:pt x="146" y="321"/>
                </a:lnTo>
                <a:lnTo>
                  <a:pt x="170" y="329"/>
                </a:lnTo>
                <a:lnTo>
                  <a:pt x="187" y="345"/>
                </a:lnTo>
                <a:lnTo>
                  <a:pt x="211" y="362"/>
                </a:lnTo>
                <a:lnTo>
                  <a:pt x="211" y="387"/>
                </a:lnTo>
                <a:lnTo>
                  <a:pt x="220" y="411"/>
                </a:lnTo>
                <a:lnTo>
                  <a:pt x="220" y="428"/>
                </a:lnTo>
                <a:lnTo>
                  <a:pt x="220" y="452"/>
                </a:lnTo>
                <a:lnTo>
                  <a:pt x="203" y="461"/>
                </a:lnTo>
                <a:lnTo>
                  <a:pt x="178" y="461"/>
                </a:lnTo>
                <a:lnTo>
                  <a:pt x="154" y="461"/>
                </a:lnTo>
                <a:lnTo>
                  <a:pt x="137" y="461"/>
                </a:lnTo>
                <a:lnTo>
                  <a:pt x="113" y="461"/>
                </a:lnTo>
                <a:lnTo>
                  <a:pt x="96" y="461"/>
                </a:lnTo>
                <a:lnTo>
                  <a:pt x="63" y="461"/>
                </a:lnTo>
                <a:lnTo>
                  <a:pt x="47" y="485"/>
                </a:lnTo>
                <a:lnTo>
                  <a:pt x="31" y="502"/>
                </a:lnTo>
                <a:lnTo>
                  <a:pt x="0" y="530"/>
                </a:lnTo>
              </a:path>
            </a:pathLst>
          </a:custGeom>
          <a:noFill/>
          <a:ln w="50800" cap="flat" cmpd="sng">
            <a:solidFill>
              <a:srgbClr val="FF0033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5465" name="Freeform 73">
            <a:extLst>
              <a:ext uri="{FF2B5EF4-FFF2-40B4-BE49-F238E27FC236}">
                <a16:creationId xmlns:a16="http://schemas.microsoft.com/office/drawing/2014/main" id="{CD8D4BC0-41B5-0E44-9DB2-38BD2BBC2703}"/>
              </a:ext>
            </a:extLst>
          </p:cNvPr>
          <p:cNvSpPr>
            <a:spLocks/>
          </p:cNvSpPr>
          <p:nvPr/>
        </p:nvSpPr>
        <p:spPr bwMode="auto">
          <a:xfrm>
            <a:off x="3276600" y="1346200"/>
            <a:ext cx="2438400" cy="787400"/>
          </a:xfrm>
          <a:custGeom>
            <a:avLst/>
            <a:gdLst>
              <a:gd name="T0" fmla="*/ 0 w 1536"/>
              <a:gd name="T1" fmla="*/ 787400 h 496"/>
              <a:gd name="T2" fmla="*/ 228600 w 1536"/>
              <a:gd name="T3" fmla="*/ 711200 h 496"/>
              <a:gd name="T4" fmla="*/ 457200 w 1536"/>
              <a:gd name="T5" fmla="*/ 330200 h 496"/>
              <a:gd name="T6" fmla="*/ 990600 w 1536"/>
              <a:gd name="T7" fmla="*/ 330200 h 496"/>
              <a:gd name="T8" fmla="*/ 1219200 w 1536"/>
              <a:gd name="T9" fmla="*/ 25400 h 496"/>
              <a:gd name="T10" fmla="*/ 1676400 w 1536"/>
              <a:gd name="T11" fmla="*/ 177800 h 496"/>
              <a:gd name="T12" fmla="*/ 2209800 w 1536"/>
              <a:gd name="T13" fmla="*/ 254000 h 496"/>
              <a:gd name="T14" fmla="*/ 2438400 w 1536"/>
              <a:gd name="T15" fmla="*/ 254000 h 49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36" h="496">
                <a:moveTo>
                  <a:pt x="0" y="496"/>
                </a:moveTo>
                <a:cubicBezTo>
                  <a:pt x="48" y="496"/>
                  <a:pt x="96" y="496"/>
                  <a:pt x="144" y="448"/>
                </a:cubicBezTo>
                <a:cubicBezTo>
                  <a:pt x="192" y="400"/>
                  <a:pt x="208" y="248"/>
                  <a:pt x="288" y="208"/>
                </a:cubicBezTo>
                <a:cubicBezTo>
                  <a:pt x="368" y="168"/>
                  <a:pt x="544" y="240"/>
                  <a:pt x="624" y="208"/>
                </a:cubicBezTo>
                <a:cubicBezTo>
                  <a:pt x="704" y="176"/>
                  <a:pt x="696" y="32"/>
                  <a:pt x="768" y="16"/>
                </a:cubicBezTo>
                <a:cubicBezTo>
                  <a:pt x="840" y="0"/>
                  <a:pt x="952" y="88"/>
                  <a:pt x="1056" y="112"/>
                </a:cubicBezTo>
                <a:cubicBezTo>
                  <a:pt x="1160" y="136"/>
                  <a:pt x="1312" y="152"/>
                  <a:pt x="1392" y="160"/>
                </a:cubicBezTo>
                <a:cubicBezTo>
                  <a:pt x="1472" y="168"/>
                  <a:pt x="1504" y="164"/>
                  <a:pt x="1536" y="160"/>
                </a:cubicBezTo>
              </a:path>
            </a:pathLst>
          </a:custGeom>
          <a:noFill/>
          <a:ln w="57150" cap="flat" cmpd="sng">
            <a:solidFill>
              <a:srgbClr val="FF33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5466" name="Freeform 74">
            <a:extLst>
              <a:ext uri="{FF2B5EF4-FFF2-40B4-BE49-F238E27FC236}">
                <a16:creationId xmlns:a16="http://schemas.microsoft.com/office/drawing/2014/main" id="{48DAAD75-B6C5-BC4D-A782-14DD6BAC9CE3}"/>
              </a:ext>
            </a:extLst>
          </p:cNvPr>
          <p:cNvSpPr>
            <a:spLocks/>
          </p:cNvSpPr>
          <p:nvPr/>
        </p:nvSpPr>
        <p:spPr bwMode="auto">
          <a:xfrm>
            <a:off x="5181600" y="1752600"/>
            <a:ext cx="762000" cy="457200"/>
          </a:xfrm>
          <a:custGeom>
            <a:avLst/>
            <a:gdLst>
              <a:gd name="T0" fmla="*/ 0 w 480"/>
              <a:gd name="T1" fmla="*/ 457200 h 288"/>
              <a:gd name="T2" fmla="*/ 533400 w 480"/>
              <a:gd name="T3" fmla="*/ 304800 h 288"/>
              <a:gd name="T4" fmla="*/ 762000 w 480"/>
              <a:gd name="T5" fmla="*/ 0 h 2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80" h="288">
                <a:moveTo>
                  <a:pt x="0" y="288"/>
                </a:moveTo>
                <a:cubicBezTo>
                  <a:pt x="128" y="264"/>
                  <a:pt x="256" y="240"/>
                  <a:pt x="336" y="192"/>
                </a:cubicBezTo>
                <a:cubicBezTo>
                  <a:pt x="416" y="144"/>
                  <a:pt x="448" y="72"/>
                  <a:pt x="480" y="0"/>
                </a:cubicBezTo>
              </a:path>
            </a:pathLst>
          </a:custGeom>
          <a:noFill/>
          <a:ln w="57150" cap="flat" cmpd="sng">
            <a:solidFill>
              <a:srgbClr val="FF33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5467" name="Rectangle 75">
            <a:extLst>
              <a:ext uri="{FF2B5EF4-FFF2-40B4-BE49-F238E27FC236}">
                <a16:creationId xmlns:a16="http://schemas.microsoft.com/office/drawing/2014/main" id="{53191D8F-FB36-BC41-ADC5-69FCBF5AC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1828800"/>
            <a:ext cx="523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17</a:t>
            </a:r>
          </a:p>
        </p:txBody>
      </p:sp>
      <p:sp>
        <p:nvSpPr>
          <p:cNvPr id="315468" name="Rectangle 76">
            <a:extLst>
              <a:ext uri="{FF2B5EF4-FFF2-40B4-BE49-F238E27FC236}">
                <a16:creationId xmlns:a16="http://schemas.microsoft.com/office/drawing/2014/main" id="{BE22786A-4B01-844F-B591-A8B75DF8E5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1447800"/>
            <a:ext cx="86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2865</a:t>
            </a:r>
          </a:p>
        </p:txBody>
      </p:sp>
      <p:pic>
        <p:nvPicPr>
          <p:cNvPr id="315451" name="Picture 59">
            <a:extLst>
              <a:ext uri="{FF2B5EF4-FFF2-40B4-BE49-F238E27FC236}">
                <a16:creationId xmlns:a16="http://schemas.microsoft.com/office/drawing/2014/main" id="{B665E246-F723-2D45-8E54-749069E099B3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057400"/>
            <a:ext cx="547688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15469" name="Text Box 77">
            <a:extLst>
              <a:ext uri="{FF2B5EF4-FFF2-40B4-BE49-F238E27FC236}">
                <a16:creationId xmlns:a16="http://schemas.microsoft.com/office/drawing/2014/main" id="{4B823880-34D0-374A-A1BE-DF035793AC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600200"/>
            <a:ext cx="2520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High bandwidth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Provider backbone</a:t>
            </a:r>
          </a:p>
        </p:txBody>
      </p:sp>
      <p:sp>
        <p:nvSpPr>
          <p:cNvPr id="315470" name="Text Box 78">
            <a:extLst>
              <a:ext uri="{FF2B5EF4-FFF2-40B4-BE49-F238E27FC236}">
                <a16:creationId xmlns:a16="http://schemas.microsoft.com/office/drawing/2014/main" id="{5F3C6CB6-4667-D944-9290-AA1B9942C9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3328988"/>
            <a:ext cx="2660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Low bandwidth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customer backbone</a:t>
            </a:r>
          </a:p>
        </p:txBody>
      </p:sp>
      <p:sp>
        <p:nvSpPr>
          <p:cNvPr id="315471" name="Freeform 79">
            <a:extLst>
              <a:ext uri="{FF2B5EF4-FFF2-40B4-BE49-F238E27FC236}">
                <a16:creationId xmlns:a16="http://schemas.microsoft.com/office/drawing/2014/main" id="{7ED96A69-1BA1-6844-8A5A-94906A912277}"/>
              </a:ext>
            </a:extLst>
          </p:cNvPr>
          <p:cNvSpPr>
            <a:spLocks/>
          </p:cNvSpPr>
          <p:nvPr/>
        </p:nvSpPr>
        <p:spPr bwMode="auto">
          <a:xfrm>
            <a:off x="3302000" y="1651000"/>
            <a:ext cx="2108200" cy="2387600"/>
          </a:xfrm>
          <a:custGeom>
            <a:avLst/>
            <a:gdLst>
              <a:gd name="T0" fmla="*/ 660400 w 1328"/>
              <a:gd name="T1" fmla="*/ 2387600 h 1504"/>
              <a:gd name="T2" fmla="*/ 203200 w 1328"/>
              <a:gd name="T3" fmla="*/ 1701800 h 1504"/>
              <a:gd name="T4" fmla="*/ 127000 w 1328"/>
              <a:gd name="T5" fmla="*/ 635000 h 1504"/>
              <a:gd name="T6" fmla="*/ 965200 w 1328"/>
              <a:gd name="T7" fmla="*/ 177800 h 1504"/>
              <a:gd name="T8" fmla="*/ 1498600 w 1328"/>
              <a:gd name="T9" fmla="*/ 25400 h 1504"/>
              <a:gd name="T10" fmla="*/ 2108200 w 1328"/>
              <a:gd name="T11" fmla="*/ 25400 h 150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28" h="1504">
                <a:moveTo>
                  <a:pt x="416" y="1504"/>
                </a:moveTo>
                <a:cubicBezTo>
                  <a:pt x="300" y="1380"/>
                  <a:pt x="184" y="1256"/>
                  <a:pt x="128" y="1072"/>
                </a:cubicBezTo>
                <a:cubicBezTo>
                  <a:pt x="72" y="888"/>
                  <a:pt x="0" y="560"/>
                  <a:pt x="80" y="400"/>
                </a:cubicBezTo>
                <a:cubicBezTo>
                  <a:pt x="160" y="240"/>
                  <a:pt x="464" y="176"/>
                  <a:pt x="608" y="112"/>
                </a:cubicBezTo>
                <a:cubicBezTo>
                  <a:pt x="752" y="48"/>
                  <a:pt x="824" y="32"/>
                  <a:pt x="944" y="16"/>
                </a:cubicBezTo>
                <a:cubicBezTo>
                  <a:pt x="1064" y="0"/>
                  <a:pt x="1196" y="8"/>
                  <a:pt x="1328" y="16"/>
                </a:cubicBezTo>
              </a:path>
            </a:pathLst>
          </a:custGeom>
          <a:noFill/>
          <a:ln w="28575" cap="flat" cmpd="sng">
            <a:solidFill>
              <a:schemeClr val="accent2"/>
            </a:solidFill>
            <a:prstDash val="lgDash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5472" name="Freeform 80">
            <a:extLst>
              <a:ext uri="{FF2B5EF4-FFF2-40B4-BE49-F238E27FC236}">
                <a16:creationId xmlns:a16="http://schemas.microsoft.com/office/drawing/2014/main" id="{CA73D2EC-9EBF-DB40-AA56-1105BCEE308D}"/>
              </a:ext>
            </a:extLst>
          </p:cNvPr>
          <p:cNvSpPr>
            <a:spLocks/>
          </p:cNvSpPr>
          <p:nvPr/>
        </p:nvSpPr>
        <p:spPr bwMode="auto">
          <a:xfrm>
            <a:off x="4191000" y="1752600"/>
            <a:ext cx="1600200" cy="2209800"/>
          </a:xfrm>
          <a:custGeom>
            <a:avLst/>
            <a:gdLst>
              <a:gd name="T0" fmla="*/ 1600200 w 1008"/>
              <a:gd name="T1" fmla="*/ 0 h 1392"/>
              <a:gd name="T2" fmla="*/ 838200 w 1008"/>
              <a:gd name="T3" fmla="*/ 381000 h 1392"/>
              <a:gd name="T4" fmla="*/ 838200 w 1008"/>
              <a:gd name="T5" fmla="*/ 1371600 h 1392"/>
              <a:gd name="T6" fmla="*/ 0 w 1008"/>
              <a:gd name="T7" fmla="*/ 2209800 h 139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08" h="1392">
                <a:moveTo>
                  <a:pt x="1008" y="0"/>
                </a:moveTo>
                <a:cubicBezTo>
                  <a:pt x="808" y="48"/>
                  <a:pt x="608" y="96"/>
                  <a:pt x="528" y="240"/>
                </a:cubicBezTo>
                <a:cubicBezTo>
                  <a:pt x="448" y="384"/>
                  <a:pt x="616" y="672"/>
                  <a:pt x="528" y="864"/>
                </a:cubicBezTo>
                <a:cubicBezTo>
                  <a:pt x="440" y="1056"/>
                  <a:pt x="220" y="1224"/>
                  <a:pt x="0" y="1392"/>
                </a:cubicBezTo>
              </a:path>
            </a:pathLst>
          </a:custGeom>
          <a:noFill/>
          <a:ln w="76200" cmpd="sng">
            <a:solidFill>
              <a:schemeClr val="accent2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5500" name="Line 108">
            <a:extLst>
              <a:ext uri="{FF2B5EF4-FFF2-40B4-BE49-F238E27FC236}">
                <a16:creationId xmlns:a16="http://schemas.microsoft.com/office/drawing/2014/main" id="{F880B02E-D218-8A4E-AC0F-C0A9832367F9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1600200"/>
            <a:ext cx="1371600" cy="0"/>
          </a:xfrm>
          <a:prstGeom prst="line">
            <a:avLst/>
          </a:prstGeom>
          <a:noFill/>
          <a:ln w="57150" cmpd="thinThick">
            <a:solidFill>
              <a:srgbClr val="FF0033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grpSp>
        <p:nvGrpSpPr>
          <p:cNvPr id="85017" name="Group 107">
            <a:extLst>
              <a:ext uri="{FF2B5EF4-FFF2-40B4-BE49-F238E27FC236}">
                <a16:creationId xmlns:a16="http://schemas.microsoft.com/office/drawing/2014/main" id="{DAD8FC91-AEEC-BC44-BFC9-F4CE1CAC3C0A}"/>
              </a:ext>
            </a:extLst>
          </p:cNvPr>
          <p:cNvGrpSpPr>
            <a:grpSpLocks/>
          </p:cNvGrpSpPr>
          <p:nvPr/>
        </p:nvGrpSpPr>
        <p:grpSpPr bwMode="auto">
          <a:xfrm>
            <a:off x="7086600" y="1066800"/>
            <a:ext cx="1905000" cy="1524000"/>
            <a:chOff x="1008" y="3264"/>
            <a:chExt cx="1200" cy="960"/>
          </a:xfrm>
        </p:grpSpPr>
        <p:grpSp>
          <p:nvGrpSpPr>
            <p:cNvPr id="85028" name="Group 81">
              <a:extLst>
                <a:ext uri="{FF2B5EF4-FFF2-40B4-BE49-F238E27FC236}">
                  <a16:creationId xmlns:a16="http://schemas.microsoft.com/office/drawing/2014/main" id="{19E95B0B-225F-584A-A1B0-1EDFFB96E1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8" y="3264"/>
              <a:ext cx="1200" cy="960"/>
              <a:chOff x="532" y="2260"/>
              <a:chExt cx="4120" cy="1144"/>
            </a:xfrm>
          </p:grpSpPr>
          <p:grpSp>
            <p:nvGrpSpPr>
              <p:cNvPr id="85030" name="Group 82">
                <a:extLst>
                  <a:ext uri="{FF2B5EF4-FFF2-40B4-BE49-F238E27FC236}">
                    <a16:creationId xmlns:a16="http://schemas.microsoft.com/office/drawing/2014/main" id="{E9860D92-770D-034C-BFDB-BB9267A2A2E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19" y="2260"/>
                <a:ext cx="4033" cy="1144"/>
                <a:chOff x="619" y="2260"/>
                <a:chExt cx="4033" cy="1144"/>
              </a:xfrm>
            </p:grpSpPr>
            <p:sp>
              <p:nvSpPr>
                <p:cNvPr id="315475" name="Oval 83">
                  <a:extLst>
                    <a:ext uri="{FF2B5EF4-FFF2-40B4-BE49-F238E27FC236}">
                      <a16:creationId xmlns:a16="http://schemas.microsoft.com/office/drawing/2014/main" id="{8718DA2E-F948-8949-991B-9994BC0D4D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1" y="2362"/>
                  <a:ext cx="3461" cy="872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315476" name="Oval 84">
                  <a:extLst>
                    <a:ext uri="{FF2B5EF4-FFF2-40B4-BE49-F238E27FC236}">
                      <a16:creationId xmlns:a16="http://schemas.microsoft.com/office/drawing/2014/main" id="{5ED376B8-9A63-7346-83A4-98F8790D62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78" y="2362"/>
                  <a:ext cx="803" cy="126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315477" name="Oval 85">
                  <a:extLst>
                    <a:ext uri="{FF2B5EF4-FFF2-40B4-BE49-F238E27FC236}">
                      <a16:creationId xmlns:a16="http://schemas.microsoft.com/office/drawing/2014/main" id="{CCC83C40-10B1-F245-8913-F54ED207AF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328"/>
                  <a:ext cx="1147" cy="229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315478" name="Oval 86">
                  <a:extLst>
                    <a:ext uri="{FF2B5EF4-FFF2-40B4-BE49-F238E27FC236}">
                      <a16:creationId xmlns:a16="http://schemas.microsoft.com/office/drawing/2014/main" id="{836F3B30-AD7B-E847-8790-2747EF2150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22" y="2260"/>
                  <a:ext cx="1377" cy="466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315479" name="Oval 87">
                  <a:extLst>
                    <a:ext uri="{FF2B5EF4-FFF2-40B4-BE49-F238E27FC236}">
                      <a16:creationId xmlns:a16="http://schemas.microsoft.com/office/drawing/2014/main" id="{46E11C3E-BEEB-9847-A1F8-2529C6F260D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8" y="2463"/>
                  <a:ext cx="2534" cy="263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315480" name="Oval 88">
                  <a:extLst>
                    <a:ext uri="{FF2B5EF4-FFF2-40B4-BE49-F238E27FC236}">
                      <a16:creationId xmlns:a16="http://schemas.microsoft.com/office/drawing/2014/main" id="{3592C713-D5FE-F544-A91B-2525BFD0A4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88" y="2870"/>
                  <a:ext cx="1377" cy="534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315481" name="Oval 89">
                  <a:extLst>
                    <a:ext uri="{FF2B5EF4-FFF2-40B4-BE49-F238E27FC236}">
                      <a16:creationId xmlns:a16="http://schemas.microsoft.com/office/drawing/2014/main" id="{E94073BD-8D5A-A440-BFDD-9FBB52270A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19" y="2497"/>
                  <a:ext cx="1033" cy="297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315482" name="Oval 90">
                  <a:extLst>
                    <a:ext uri="{FF2B5EF4-FFF2-40B4-BE49-F238E27FC236}">
                      <a16:creationId xmlns:a16="http://schemas.microsoft.com/office/drawing/2014/main" id="{F657DF80-3757-A04E-B700-C5AE9F7155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8" y="2633"/>
                  <a:ext cx="687" cy="534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315483" name="Oval 91">
                  <a:extLst>
                    <a:ext uri="{FF2B5EF4-FFF2-40B4-BE49-F238E27FC236}">
                      <a16:creationId xmlns:a16="http://schemas.microsoft.com/office/drawing/2014/main" id="{B3A61EE8-F9E2-EE49-9AE2-C6BCBF2D18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35" y="2903"/>
                  <a:ext cx="687" cy="195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315484" name="Oval 92">
                  <a:extLst>
                    <a:ext uri="{FF2B5EF4-FFF2-40B4-BE49-F238E27FC236}">
                      <a16:creationId xmlns:a16="http://schemas.microsoft.com/office/drawing/2014/main" id="{8ED9D603-5780-7844-B731-D73B675AF0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8" y="3039"/>
                  <a:ext cx="683" cy="195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315485" name="Oval 93">
                  <a:extLst>
                    <a:ext uri="{FF2B5EF4-FFF2-40B4-BE49-F238E27FC236}">
                      <a16:creationId xmlns:a16="http://schemas.microsoft.com/office/drawing/2014/main" id="{885F4C27-E802-8041-9ADA-BBCCACDDA3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45" y="3039"/>
                  <a:ext cx="1030" cy="195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charset="0"/>
                    <a:ea typeface="ＭＳ Ｐゴシック" charset="0"/>
                    <a:cs typeface="+mn-cs"/>
                  </a:endParaRPr>
                </a:p>
              </p:txBody>
            </p:sp>
          </p:grpSp>
          <p:grpSp>
            <p:nvGrpSpPr>
              <p:cNvPr id="85031" name="Group 94">
                <a:extLst>
                  <a:ext uri="{FF2B5EF4-FFF2-40B4-BE49-F238E27FC236}">
                    <a16:creationId xmlns:a16="http://schemas.microsoft.com/office/drawing/2014/main" id="{883CA1E3-E123-9949-8D54-20A28D568A3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2" y="2260"/>
                <a:ext cx="4033" cy="1144"/>
                <a:chOff x="532" y="2260"/>
                <a:chExt cx="4033" cy="1144"/>
              </a:xfrm>
            </p:grpSpPr>
            <p:sp>
              <p:nvSpPr>
                <p:cNvPr id="315487" name="Oval 95">
                  <a:extLst>
                    <a:ext uri="{FF2B5EF4-FFF2-40B4-BE49-F238E27FC236}">
                      <a16:creationId xmlns:a16="http://schemas.microsoft.com/office/drawing/2014/main" id="{CC483D04-F082-5142-9563-7B517454D6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79" y="2362"/>
                  <a:ext cx="3457" cy="872"/>
                </a:xfrm>
                <a:prstGeom prst="ellipse">
                  <a:avLst/>
                </a:prstGeom>
                <a:solidFill>
                  <a:srgbClr val="CCCCFF"/>
                </a:solidFill>
                <a:ln w="12700">
                  <a:solidFill>
                    <a:srgbClr val="CCCC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315488" name="Oval 96">
                  <a:extLst>
                    <a:ext uri="{FF2B5EF4-FFF2-40B4-BE49-F238E27FC236}">
                      <a16:creationId xmlns:a16="http://schemas.microsoft.com/office/drawing/2014/main" id="{645FF889-DB01-094E-8D5A-51E415630A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92" y="2362"/>
                  <a:ext cx="803" cy="126"/>
                </a:xfrm>
                <a:prstGeom prst="ellipse">
                  <a:avLst/>
                </a:prstGeom>
                <a:solidFill>
                  <a:srgbClr val="CCCCFF"/>
                </a:solidFill>
                <a:ln w="12700">
                  <a:solidFill>
                    <a:srgbClr val="CCCC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315489" name="Oval 97">
                  <a:extLst>
                    <a:ext uri="{FF2B5EF4-FFF2-40B4-BE49-F238E27FC236}">
                      <a16:creationId xmlns:a16="http://schemas.microsoft.com/office/drawing/2014/main" id="{5095659D-EB72-DF46-A6DD-EFBD502BB4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73" y="2328"/>
                  <a:ext cx="1150" cy="229"/>
                </a:xfrm>
                <a:prstGeom prst="ellipse">
                  <a:avLst/>
                </a:prstGeom>
                <a:solidFill>
                  <a:srgbClr val="CCCCFF"/>
                </a:solidFill>
                <a:ln w="12700">
                  <a:solidFill>
                    <a:srgbClr val="CCCC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315490" name="Oval 98">
                  <a:extLst>
                    <a:ext uri="{FF2B5EF4-FFF2-40B4-BE49-F238E27FC236}">
                      <a16:creationId xmlns:a16="http://schemas.microsoft.com/office/drawing/2014/main" id="{74787329-1038-FA48-932F-03763FF9F3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32" y="2260"/>
                  <a:ext cx="1377" cy="466"/>
                </a:xfrm>
                <a:prstGeom prst="ellipse">
                  <a:avLst/>
                </a:prstGeom>
                <a:solidFill>
                  <a:srgbClr val="CCCCFF"/>
                </a:solidFill>
                <a:ln w="12700">
                  <a:solidFill>
                    <a:srgbClr val="CCCC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315491" name="Oval 99">
                  <a:extLst>
                    <a:ext uri="{FF2B5EF4-FFF2-40B4-BE49-F238E27FC236}">
                      <a16:creationId xmlns:a16="http://schemas.microsoft.com/office/drawing/2014/main" id="{05E6E1CB-CC98-6B4F-A9C1-4D38C23188A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2" y="2463"/>
                  <a:ext cx="2530" cy="263"/>
                </a:xfrm>
                <a:prstGeom prst="ellipse">
                  <a:avLst/>
                </a:prstGeom>
                <a:solidFill>
                  <a:srgbClr val="CCCCFF"/>
                </a:solidFill>
                <a:ln w="12700">
                  <a:solidFill>
                    <a:srgbClr val="CCCC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315492" name="Oval 100">
                  <a:extLst>
                    <a:ext uri="{FF2B5EF4-FFF2-40B4-BE49-F238E27FC236}">
                      <a16:creationId xmlns:a16="http://schemas.microsoft.com/office/drawing/2014/main" id="{9E9333CC-47DA-B644-961D-4820808499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02" y="2870"/>
                  <a:ext cx="1377" cy="534"/>
                </a:xfrm>
                <a:prstGeom prst="ellipse">
                  <a:avLst/>
                </a:prstGeom>
                <a:solidFill>
                  <a:srgbClr val="CCCCFF"/>
                </a:solidFill>
                <a:ln w="12700">
                  <a:solidFill>
                    <a:srgbClr val="CCCC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315493" name="Oval 101">
                  <a:extLst>
                    <a:ext uri="{FF2B5EF4-FFF2-40B4-BE49-F238E27FC236}">
                      <a16:creationId xmlns:a16="http://schemas.microsoft.com/office/drawing/2014/main" id="{97E2D603-3FBB-3149-B238-21F8A55A2E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33" y="2497"/>
                  <a:ext cx="1033" cy="297"/>
                </a:xfrm>
                <a:prstGeom prst="ellipse">
                  <a:avLst/>
                </a:prstGeom>
                <a:solidFill>
                  <a:srgbClr val="CCCCFF"/>
                </a:solidFill>
                <a:ln w="12700">
                  <a:solidFill>
                    <a:srgbClr val="CCCC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315494" name="Oval 102">
                  <a:extLst>
                    <a:ext uri="{FF2B5EF4-FFF2-40B4-BE49-F238E27FC236}">
                      <a16:creationId xmlns:a16="http://schemas.microsoft.com/office/drawing/2014/main" id="{6D88926F-4DDD-554A-BE7F-C667A2F693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62" y="2633"/>
                  <a:ext cx="687" cy="534"/>
                </a:xfrm>
                <a:prstGeom prst="ellipse">
                  <a:avLst/>
                </a:prstGeom>
                <a:solidFill>
                  <a:srgbClr val="CCCCFF"/>
                </a:solidFill>
                <a:ln w="12700">
                  <a:solidFill>
                    <a:srgbClr val="CCCC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315495" name="Oval 103">
                  <a:extLst>
                    <a:ext uri="{FF2B5EF4-FFF2-40B4-BE49-F238E27FC236}">
                      <a16:creationId xmlns:a16="http://schemas.microsoft.com/office/drawing/2014/main" id="{012F62BF-A9C4-3F44-A0CE-359881B071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9" y="2903"/>
                  <a:ext cx="687" cy="195"/>
                </a:xfrm>
                <a:prstGeom prst="ellipse">
                  <a:avLst/>
                </a:prstGeom>
                <a:solidFill>
                  <a:srgbClr val="CCCCFF"/>
                </a:solidFill>
                <a:ln w="12700">
                  <a:solidFill>
                    <a:srgbClr val="CCCC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315496" name="Oval 104">
                  <a:extLst>
                    <a:ext uri="{FF2B5EF4-FFF2-40B4-BE49-F238E27FC236}">
                      <a16:creationId xmlns:a16="http://schemas.microsoft.com/office/drawing/2014/main" id="{AB184CFD-E44F-2045-B4A3-BED0EB2C49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42" y="3039"/>
                  <a:ext cx="683" cy="195"/>
                </a:xfrm>
                <a:prstGeom prst="ellipse">
                  <a:avLst/>
                </a:prstGeom>
                <a:solidFill>
                  <a:srgbClr val="CCCCFF"/>
                </a:solidFill>
                <a:ln w="12700">
                  <a:solidFill>
                    <a:srgbClr val="CCCC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315497" name="Oval 105">
                  <a:extLst>
                    <a:ext uri="{FF2B5EF4-FFF2-40B4-BE49-F238E27FC236}">
                      <a16:creationId xmlns:a16="http://schemas.microsoft.com/office/drawing/2014/main" id="{B973F934-FA0D-3545-B7A0-243FE87DA0E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59" y="3039"/>
                  <a:ext cx="1027" cy="195"/>
                </a:xfrm>
                <a:prstGeom prst="ellipse">
                  <a:avLst/>
                </a:prstGeom>
                <a:solidFill>
                  <a:srgbClr val="CCCCFF"/>
                </a:solidFill>
                <a:ln w="12700">
                  <a:solidFill>
                    <a:srgbClr val="CCCC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charset="0"/>
                    <a:ea typeface="ＭＳ Ｐゴシック" charset="0"/>
                    <a:cs typeface="+mn-cs"/>
                  </a:endParaRPr>
                </a:p>
              </p:txBody>
            </p:sp>
          </p:grpSp>
        </p:grpSp>
        <p:sp>
          <p:nvSpPr>
            <p:cNvPr id="315498" name="Text Box 106">
              <a:extLst>
                <a:ext uri="{FF2B5EF4-FFF2-40B4-BE49-F238E27FC236}">
                  <a16:creationId xmlns:a16="http://schemas.microsoft.com/office/drawing/2014/main" id="{59E0DA63-6807-0A4D-96DC-9516CD39A2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8" y="3456"/>
              <a:ext cx="812" cy="5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宋体" charset="0"/>
                  <a:cs typeface="宋体" charset="0"/>
                </a:rPr>
                <a:t>  </a:t>
              </a:r>
              <a:r>
                <a:rPr kumimoji="0" lang="en-US" altLang="zh-CN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宋体" charset="0"/>
                  <a:cs typeface="宋体" charset="0"/>
                </a:rPr>
                <a:t>Heavy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宋体" charset="0"/>
                  <a:cs typeface="宋体" charset="0"/>
                </a:rPr>
                <a:t>  Content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宋体" charset="0"/>
                  <a:cs typeface="宋体" charset="0"/>
                </a:rPr>
                <a:t>Web Farm</a:t>
              </a:r>
            </a:p>
          </p:txBody>
        </p:sp>
      </p:grpSp>
      <p:pic>
        <p:nvPicPr>
          <p:cNvPr id="315464" name="Picture 72">
            <a:extLst>
              <a:ext uri="{FF2B5EF4-FFF2-40B4-BE49-F238E27FC236}">
                <a16:creationId xmlns:a16="http://schemas.microsoft.com/office/drawing/2014/main" id="{5DDEC1CF-608A-5242-9D26-1EFA74CF5DDD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447800"/>
            <a:ext cx="547688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15502" name="Text Box 110">
            <a:extLst>
              <a:ext uri="{FF2B5EF4-FFF2-40B4-BE49-F238E27FC236}">
                <a16:creationId xmlns:a16="http://schemas.microsoft.com/office/drawing/2014/main" id="{55E38D41-BE48-F647-A249-35B96B0882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953000"/>
            <a:ext cx="3956050" cy="1187450"/>
          </a:xfrm>
          <a:prstGeom prst="rect">
            <a:avLst/>
          </a:prstGeom>
          <a:solidFill>
            <a:srgbClr val="FF669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Many customers want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their provider to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carry the bits! </a:t>
            </a:r>
          </a:p>
        </p:txBody>
      </p:sp>
      <p:sp>
        <p:nvSpPr>
          <p:cNvPr id="315503" name="Line 111">
            <a:extLst>
              <a:ext uri="{FF2B5EF4-FFF2-40B4-BE49-F238E27FC236}">
                <a16:creationId xmlns:a16="http://schemas.microsoft.com/office/drawing/2014/main" id="{8E134E1A-EEA7-BF46-BD87-C7217DD5D256}"/>
              </a:ext>
            </a:extLst>
          </p:cNvPr>
          <p:cNvSpPr>
            <a:spLocks noChangeShapeType="1"/>
          </p:cNvSpPr>
          <p:nvPr/>
        </p:nvSpPr>
        <p:spPr bwMode="auto">
          <a:xfrm>
            <a:off x="4953000" y="5410200"/>
            <a:ext cx="1143000" cy="0"/>
          </a:xfrm>
          <a:prstGeom prst="line">
            <a:avLst/>
          </a:prstGeom>
          <a:noFill/>
          <a:ln w="28575">
            <a:solidFill>
              <a:schemeClr val="accent2"/>
            </a:solidFill>
            <a:prstDash val="lgDash"/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315504" name="Text Box 112">
            <a:extLst>
              <a:ext uri="{FF2B5EF4-FFF2-40B4-BE49-F238E27FC236}">
                <a16:creationId xmlns:a16="http://schemas.microsoft.com/office/drawing/2014/main" id="{914BD883-645E-2748-82C3-7735D3FF8D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5181600"/>
            <a:ext cx="2266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tiny http request</a:t>
            </a:r>
          </a:p>
        </p:txBody>
      </p:sp>
      <p:sp>
        <p:nvSpPr>
          <p:cNvPr id="315505" name="Line 113">
            <a:extLst>
              <a:ext uri="{FF2B5EF4-FFF2-40B4-BE49-F238E27FC236}">
                <a16:creationId xmlns:a16="http://schemas.microsoft.com/office/drawing/2014/main" id="{854F6EF3-40C6-1B49-A918-033D464F5CB1}"/>
              </a:ext>
            </a:extLst>
          </p:cNvPr>
          <p:cNvSpPr>
            <a:spLocks noChangeShapeType="1"/>
          </p:cNvSpPr>
          <p:nvPr/>
        </p:nvSpPr>
        <p:spPr bwMode="auto">
          <a:xfrm>
            <a:off x="4953000" y="5715000"/>
            <a:ext cx="1219200" cy="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315506" name="Text Box 114">
            <a:extLst>
              <a:ext uri="{FF2B5EF4-FFF2-40B4-BE49-F238E27FC236}">
                <a16:creationId xmlns:a16="http://schemas.microsoft.com/office/drawing/2014/main" id="{41616739-F58D-1642-975D-1472B75B0C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5562600"/>
            <a:ext cx="2076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huge http reply</a:t>
            </a:r>
          </a:p>
        </p:txBody>
      </p:sp>
      <p:sp>
        <p:nvSpPr>
          <p:cNvPr id="315507" name="Rectangle 115">
            <a:extLst>
              <a:ext uri="{FF2B5EF4-FFF2-40B4-BE49-F238E27FC236}">
                <a16:creationId xmlns:a16="http://schemas.microsoft.com/office/drawing/2014/main" id="{74BB7739-E3C7-A242-84A6-59A4F8BACE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5181600"/>
            <a:ext cx="3733800" cy="838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315509" name="Text Box 117">
            <a:extLst>
              <a:ext uri="{FF2B5EF4-FFF2-40B4-BE49-F238E27FC236}">
                <a16:creationId xmlns:a16="http://schemas.microsoft.com/office/drawing/2014/main" id="{A76268D2-3734-A440-AEFE-237B945EF5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2743200"/>
            <a:ext cx="749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SFO</a:t>
            </a:r>
          </a:p>
        </p:txBody>
      </p:sp>
      <p:sp>
        <p:nvSpPr>
          <p:cNvPr id="315510" name="Text Box 118">
            <a:extLst>
              <a:ext uri="{FF2B5EF4-FFF2-40B4-BE49-F238E27FC236}">
                <a16:creationId xmlns:a16="http://schemas.microsoft.com/office/drawing/2014/main" id="{CD29A0EE-CD54-4943-9652-C6D47E61D7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2743200"/>
            <a:ext cx="7889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NYC</a:t>
            </a:r>
          </a:p>
        </p:txBody>
      </p:sp>
      <p:sp>
        <p:nvSpPr>
          <p:cNvPr id="315511" name="Text Box 119">
            <a:extLst>
              <a:ext uri="{FF2B5EF4-FFF2-40B4-BE49-F238E27FC236}">
                <a16:creationId xmlns:a16="http://schemas.microsoft.com/office/drawing/2014/main" id="{7B4337B2-5E06-E240-A262-EEF9482311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4343400"/>
            <a:ext cx="15827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San Diego</a:t>
            </a:r>
          </a:p>
        </p:txBody>
      </p:sp>
    </p:spTree>
    <p:extLst>
      <p:ext uri="{BB962C8B-B14F-4D97-AF65-F5344CB8AC3E}">
        <p14:creationId xmlns:p14="http://schemas.microsoft.com/office/powerpoint/2010/main" val="29170900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 Placeholder 4">
            <a:extLst>
              <a:ext uri="{FF2B5EF4-FFF2-40B4-BE49-F238E27FC236}">
                <a16:creationId xmlns:a16="http://schemas.microsoft.com/office/drawing/2014/main" id="{9CD711BF-2E8D-EC46-B5B2-64D64A8A4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88418E5-08AF-B440-ACD1-653832D61F59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7442" name="Rectangle 2">
            <a:extLst>
              <a:ext uri="{FF2B5EF4-FFF2-40B4-BE49-F238E27FC236}">
                <a16:creationId xmlns:a16="http://schemas.microsoft.com/office/drawing/2014/main" id="{48B400CD-CDD0-4E47-8DDE-F437B8ED52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458200" cy="914400"/>
          </a:xfrm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altLang="zh-CN" sz="2800" b="0">
                <a:ea typeface="宋体" charset="0"/>
                <a:cs typeface="宋体" charset="0"/>
              </a:rPr>
              <a:t>Cold Potato Routing with MEDs</a:t>
            </a:r>
            <a:br>
              <a:rPr lang="en-US" altLang="zh-CN" sz="2800" b="0">
                <a:ea typeface="宋体" charset="0"/>
                <a:cs typeface="宋体" charset="0"/>
              </a:rPr>
            </a:br>
            <a:r>
              <a:rPr lang="en-US" altLang="zh-CN" sz="2800" b="0">
                <a:ea typeface="宋体" charset="0"/>
                <a:cs typeface="宋体" charset="0"/>
              </a:rPr>
              <a:t>(Multi-Exit Discriminator Attribute)</a:t>
            </a:r>
            <a:endParaRPr lang="en-US" altLang="zh-CN" sz="2800">
              <a:ea typeface="宋体" charset="0"/>
              <a:cs typeface="宋体" charset="0"/>
            </a:endParaRPr>
          </a:p>
        </p:txBody>
      </p:sp>
      <p:grpSp>
        <p:nvGrpSpPr>
          <p:cNvPr id="87043" name="Group 3">
            <a:extLst>
              <a:ext uri="{FF2B5EF4-FFF2-40B4-BE49-F238E27FC236}">
                <a16:creationId xmlns:a16="http://schemas.microsoft.com/office/drawing/2014/main" id="{47C2D407-AF1C-9844-8AAB-0068B45770FE}"/>
              </a:ext>
            </a:extLst>
          </p:cNvPr>
          <p:cNvGrpSpPr>
            <a:grpSpLocks/>
          </p:cNvGrpSpPr>
          <p:nvPr/>
        </p:nvGrpSpPr>
        <p:grpSpPr bwMode="auto">
          <a:xfrm>
            <a:off x="1682750" y="1219200"/>
            <a:ext cx="5022850" cy="1447800"/>
            <a:chOff x="916" y="628"/>
            <a:chExt cx="2968" cy="1336"/>
          </a:xfrm>
        </p:grpSpPr>
        <p:grpSp>
          <p:nvGrpSpPr>
            <p:cNvPr id="87124" name="Group 4">
              <a:extLst>
                <a:ext uri="{FF2B5EF4-FFF2-40B4-BE49-F238E27FC236}">
                  <a16:creationId xmlns:a16="http://schemas.microsoft.com/office/drawing/2014/main" id="{0A855F78-FBC8-2E40-9B88-835E9AE476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9" y="628"/>
              <a:ext cx="2905" cy="1336"/>
              <a:chOff x="979" y="628"/>
              <a:chExt cx="2905" cy="1336"/>
            </a:xfrm>
          </p:grpSpPr>
          <p:sp>
            <p:nvSpPr>
              <p:cNvPr id="317445" name="Oval 5">
                <a:extLst>
                  <a:ext uri="{FF2B5EF4-FFF2-40B4-BE49-F238E27FC236}">
                    <a16:creationId xmlns:a16="http://schemas.microsoft.com/office/drawing/2014/main" id="{884AF34D-0EF6-674F-BDD2-57B3ABC846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26" y="747"/>
                <a:ext cx="2492" cy="102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7446" name="Oval 6">
                <a:extLst>
                  <a:ext uri="{FF2B5EF4-FFF2-40B4-BE49-F238E27FC236}">
                    <a16:creationId xmlns:a16="http://schemas.microsoft.com/office/drawing/2014/main" id="{CEC22F5A-D6C8-334B-AFC8-4184448D1E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1" y="747"/>
                <a:ext cx="576" cy="15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7447" name="Oval 7">
                <a:extLst>
                  <a:ext uri="{FF2B5EF4-FFF2-40B4-BE49-F238E27FC236}">
                    <a16:creationId xmlns:a16="http://schemas.microsoft.com/office/drawing/2014/main" id="{0B4A9C63-D6CB-5A46-84AF-4DAD60EE15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0" y="707"/>
                <a:ext cx="825" cy="27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7448" name="Oval 8">
                <a:extLst>
                  <a:ext uri="{FF2B5EF4-FFF2-40B4-BE49-F238E27FC236}">
                    <a16:creationId xmlns:a16="http://schemas.microsoft.com/office/drawing/2014/main" id="{62F50364-CE2E-A74E-A95A-E1663F1843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2" y="628"/>
                <a:ext cx="991" cy="54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7449" name="Oval 9">
                <a:extLst>
                  <a:ext uri="{FF2B5EF4-FFF2-40B4-BE49-F238E27FC236}">
                    <a16:creationId xmlns:a16="http://schemas.microsoft.com/office/drawing/2014/main" id="{C2F8307D-7600-8146-83EA-A2E7EF4D89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9" y="864"/>
                <a:ext cx="1823" cy="31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7450" name="Oval 10">
                <a:extLst>
                  <a:ext uri="{FF2B5EF4-FFF2-40B4-BE49-F238E27FC236}">
                    <a16:creationId xmlns:a16="http://schemas.microsoft.com/office/drawing/2014/main" id="{33827DFF-5479-2944-A1C7-BD613D8BA3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95" y="1338"/>
                <a:ext cx="989" cy="62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7451" name="Oval 11">
                <a:extLst>
                  <a:ext uri="{FF2B5EF4-FFF2-40B4-BE49-F238E27FC236}">
                    <a16:creationId xmlns:a16="http://schemas.microsoft.com/office/drawing/2014/main" id="{5E816042-328E-8843-8B99-F5C66A7D59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3" y="905"/>
                <a:ext cx="741" cy="349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7452" name="Oval 12">
                <a:extLst>
                  <a:ext uri="{FF2B5EF4-FFF2-40B4-BE49-F238E27FC236}">
                    <a16:creationId xmlns:a16="http://schemas.microsoft.com/office/drawing/2014/main" id="{B6EB8338-EEFB-4248-A0C4-96789719AE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6" y="1065"/>
                <a:ext cx="492" cy="623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7453" name="Oval 13">
                <a:extLst>
                  <a:ext uri="{FF2B5EF4-FFF2-40B4-BE49-F238E27FC236}">
                    <a16:creationId xmlns:a16="http://schemas.microsoft.com/office/drawing/2014/main" id="{E50D3C5E-4A32-6A41-8B28-5353DD71D3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7" y="1380"/>
                <a:ext cx="492" cy="229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7454" name="Oval 14">
                <a:extLst>
                  <a:ext uri="{FF2B5EF4-FFF2-40B4-BE49-F238E27FC236}">
                    <a16:creationId xmlns:a16="http://schemas.microsoft.com/office/drawing/2014/main" id="{1192C8D1-74F8-EE47-AAB5-DFC3CB5A56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0" y="1536"/>
                <a:ext cx="493" cy="23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7455" name="Oval 15">
                <a:extLst>
                  <a:ext uri="{FF2B5EF4-FFF2-40B4-BE49-F238E27FC236}">
                    <a16:creationId xmlns:a16="http://schemas.microsoft.com/office/drawing/2014/main" id="{F10104FC-992B-F34D-8E6F-88495BC402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27" y="1536"/>
                <a:ext cx="741" cy="23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  <p:grpSp>
          <p:nvGrpSpPr>
            <p:cNvPr id="87125" name="Group 16">
              <a:extLst>
                <a:ext uri="{FF2B5EF4-FFF2-40B4-BE49-F238E27FC236}">
                  <a16:creationId xmlns:a16="http://schemas.microsoft.com/office/drawing/2014/main" id="{B2E6B31C-1247-C94C-9C9F-7E9CE13C23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6" y="628"/>
              <a:ext cx="2905" cy="1336"/>
              <a:chOff x="916" y="628"/>
              <a:chExt cx="2905" cy="1336"/>
            </a:xfrm>
          </p:grpSpPr>
          <p:sp>
            <p:nvSpPr>
              <p:cNvPr id="317457" name="Oval 17">
                <a:extLst>
                  <a:ext uri="{FF2B5EF4-FFF2-40B4-BE49-F238E27FC236}">
                    <a16:creationId xmlns:a16="http://schemas.microsoft.com/office/drawing/2014/main" id="{2A737780-C3A8-8847-9B0C-6B6672D284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65" y="747"/>
                <a:ext cx="2490" cy="1021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7458" name="Oval 18">
                <a:extLst>
                  <a:ext uri="{FF2B5EF4-FFF2-40B4-BE49-F238E27FC236}">
                    <a16:creationId xmlns:a16="http://schemas.microsoft.com/office/drawing/2014/main" id="{DBE40A5E-837C-D549-A4EE-51044068B8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747"/>
                <a:ext cx="576" cy="151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7459" name="Oval 19">
                <a:extLst>
                  <a:ext uri="{FF2B5EF4-FFF2-40B4-BE49-F238E27FC236}">
                    <a16:creationId xmlns:a16="http://schemas.microsoft.com/office/drawing/2014/main" id="{0B55448B-4A3D-F048-912C-7CE10F650A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6" y="707"/>
                <a:ext cx="827" cy="270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7460" name="Oval 20">
                <a:extLst>
                  <a:ext uri="{FF2B5EF4-FFF2-40B4-BE49-F238E27FC236}">
                    <a16:creationId xmlns:a16="http://schemas.microsoft.com/office/drawing/2014/main" id="{C1F93447-3113-0845-B970-325F8E808F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9" y="628"/>
                <a:ext cx="990" cy="54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7461" name="Oval 21">
                <a:extLst>
                  <a:ext uri="{FF2B5EF4-FFF2-40B4-BE49-F238E27FC236}">
                    <a16:creationId xmlns:a16="http://schemas.microsoft.com/office/drawing/2014/main" id="{670B330D-5110-B54E-BF6E-8E71DD0726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6" y="864"/>
                <a:ext cx="1822" cy="311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7462" name="Oval 22">
                <a:extLst>
                  <a:ext uri="{FF2B5EF4-FFF2-40B4-BE49-F238E27FC236}">
                    <a16:creationId xmlns:a16="http://schemas.microsoft.com/office/drawing/2014/main" id="{F87C4FB5-2077-4340-92E4-0874D05272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32" y="1338"/>
                <a:ext cx="990" cy="62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7463" name="Oval 23">
                <a:extLst>
                  <a:ext uri="{FF2B5EF4-FFF2-40B4-BE49-F238E27FC236}">
                    <a16:creationId xmlns:a16="http://schemas.microsoft.com/office/drawing/2014/main" id="{3A59E9B7-3B92-4C4A-A895-D374AEFD93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8" y="905"/>
                <a:ext cx="743" cy="349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7464" name="Oval 24">
                <a:extLst>
                  <a:ext uri="{FF2B5EF4-FFF2-40B4-BE49-F238E27FC236}">
                    <a16:creationId xmlns:a16="http://schemas.microsoft.com/office/drawing/2014/main" id="{1F7C5B3F-499C-1B48-9F5A-58BD9D2BBE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1" y="1065"/>
                <a:ext cx="492" cy="623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7465" name="Oval 25">
                <a:extLst>
                  <a:ext uri="{FF2B5EF4-FFF2-40B4-BE49-F238E27FC236}">
                    <a16:creationId xmlns:a16="http://schemas.microsoft.com/office/drawing/2014/main" id="{110C6578-11D5-D540-B79F-4EE9B0B81A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2" y="1380"/>
                <a:ext cx="492" cy="229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7466" name="Oval 26">
                <a:extLst>
                  <a:ext uri="{FF2B5EF4-FFF2-40B4-BE49-F238E27FC236}">
                    <a16:creationId xmlns:a16="http://schemas.microsoft.com/office/drawing/2014/main" id="{0846A6BE-7C30-434D-9EEB-E0DAC459E6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9" y="1536"/>
                <a:ext cx="491" cy="231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7467" name="Oval 27">
                <a:extLst>
                  <a:ext uri="{FF2B5EF4-FFF2-40B4-BE49-F238E27FC236}">
                    <a16:creationId xmlns:a16="http://schemas.microsoft.com/office/drawing/2014/main" id="{6471DD7A-4AE2-CA46-AAF6-9074B97345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5" y="1536"/>
                <a:ext cx="740" cy="231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</p:grpSp>
      <p:grpSp>
        <p:nvGrpSpPr>
          <p:cNvPr id="87044" name="Group 28">
            <a:extLst>
              <a:ext uri="{FF2B5EF4-FFF2-40B4-BE49-F238E27FC236}">
                <a16:creationId xmlns:a16="http://schemas.microsoft.com/office/drawing/2014/main" id="{FDAA991C-DAD9-F64E-91C3-37F0C68D9511}"/>
              </a:ext>
            </a:extLst>
          </p:cNvPr>
          <p:cNvGrpSpPr>
            <a:grpSpLocks/>
          </p:cNvGrpSpPr>
          <p:nvPr/>
        </p:nvGrpSpPr>
        <p:grpSpPr bwMode="auto">
          <a:xfrm>
            <a:off x="1600200" y="3124200"/>
            <a:ext cx="5556250" cy="1295400"/>
            <a:chOff x="532" y="2260"/>
            <a:chExt cx="4120" cy="1144"/>
          </a:xfrm>
        </p:grpSpPr>
        <p:grpSp>
          <p:nvGrpSpPr>
            <p:cNvPr id="87100" name="Group 29">
              <a:extLst>
                <a:ext uri="{FF2B5EF4-FFF2-40B4-BE49-F238E27FC236}">
                  <a16:creationId xmlns:a16="http://schemas.microsoft.com/office/drawing/2014/main" id="{B55A5DE6-3079-CA48-80FB-B5F7B5D379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9" y="2260"/>
              <a:ext cx="4033" cy="1144"/>
              <a:chOff x="619" y="2260"/>
              <a:chExt cx="4033" cy="1144"/>
            </a:xfrm>
          </p:grpSpPr>
          <p:sp>
            <p:nvSpPr>
              <p:cNvPr id="317470" name="Oval 30">
                <a:extLst>
                  <a:ext uri="{FF2B5EF4-FFF2-40B4-BE49-F238E27FC236}">
                    <a16:creationId xmlns:a16="http://schemas.microsoft.com/office/drawing/2014/main" id="{938F270A-11FB-2344-9FCA-8A54BF49E1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3" y="2362"/>
                <a:ext cx="3460" cy="872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7471" name="Oval 31">
                <a:extLst>
                  <a:ext uri="{FF2B5EF4-FFF2-40B4-BE49-F238E27FC236}">
                    <a16:creationId xmlns:a16="http://schemas.microsoft.com/office/drawing/2014/main" id="{94A9EA81-363F-EE4B-8E2B-F0214490F3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79" y="2362"/>
                <a:ext cx="803" cy="12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7472" name="Oval 32">
                <a:extLst>
                  <a:ext uri="{FF2B5EF4-FFF2-40B4-BE49-F238E27FC236}">
                    <a16:creationId xmlns:a16="http://schemas.microsoft.com/office/drawing/2014/main" id="{EA0F0FD9-0BAC-5C44-8A15-AB022C07C5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1" y="2329"/>
                <a:ext cx="1147" cy="229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7473" name="Oval 33">
                <a:extLst>
                  <a:ext uri="{FF2B5EF4-FFF2-40B4-BE49-F238E27FC236}">
                    <a16:creationId xmlns:a16="http://schemas.microsoft.com/office/drawing/2014/main" id="{AAB2BD6F-66E4-E045-BDC1-D4767BFA7A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21" y="2260"/>
                <a:ext cx="1377" cy="46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7474" name="Oval 34">
                <a:extLst>
                  <a:ext uri="{FF2B5EF4-FFF2-40B4-BE49-F238E27FC236}">
                    <a16:creationId xmlns:a16="http://schemas.microsoft.com/office/drawing/2014/main" id="{DD637D90-9043-E548-A0BC-0C6AB15FBA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9" y="2463"/>
                <a:ext cx="2533" cy="262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7475" name="Oval 35">
                <a:extLst>
                  <a:ext uri="{FF2B5EF4-FFF2-40B4-BE49-F238E27FC236}">
                    <a16:creationId xmlns:a16="http://schemas.microsoft.com/office/drawing/2014/main" id="{9B7B4D63-B48F-204B-A63A-039EC24215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90" y="2870"/>
                <a:ext cx="1376" cy="534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7476" name="Oval 36">
                <a:extLst>
                  <a:ext uri="{FF2B5EF4-FFF2-40B4-BE49-F238E27FC236}">
                    <a16:creationId xmlns:a16="http://schemas.microsoft.com/office/drawing/2014/main" id="{92A6D175-AAD7-DF47-9FF6-04469DA18D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20" y="2497"/>
                <a:ext cx="1032" cy="29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7477" name="Oval 37">
                <a:extLst>
                  <a:ext uri="{FF2B5EF4-FFF2-40B4-BE49-F238E27FC236}">
                    <a16:creationId xmlns:a16="http://schemas.microsoft.com/office/drawing/2014/main" id="{C9FE46A9-E726-AE42-9633-CB1CB95CD9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0" y="2633"/>
                <a:ext cx="686" cy="534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7478" name="Oval 38">
                <a:extLst>
                  <a:ext uri="{FF2B5EF4-FFF2-40B4-BE49-F238E27FC236}">
                    <a16:creationId xmlns:a16="http://schemas.microsoft.com/office/drawing/2014/main" id="{69CB3E9D-3BC6-D14C-93C8-860BE410CB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6" y="2904"/>
                <a:ext cx="686" cy="19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7479" name="Oval 39">
                <a:extLst>
                  <a:ext uri="{FF2B5EF4-FFF2-40B4-BE49-F238E27FC236}">
                    <a16:creationId xmlns:a16="http://schemas.microsoft.com/office/drawing/2014/main" id="{271343FC-5AC1-6C4C-BDC5-B009C2CAF9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8" y="3039"/>
                <a:ext cx="685" cy="19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7480" name="Oval 40">
                <a:extLst>
                  <a:ext uri="{FF2B5EF4-FFF2-40B4-BE49-F238E27FC236}">
                    <a16:creationId xmlns:a16="http://schemas.microsoft.com/office/drawing/2014/main" id="{492BED51-B607-CF41-B687-33B8C8C31F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4" y="3039"/>
                <a:ext cx="1032" cy="19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  <p:grpSp>
          <p:nvGrpSpPr>
            <p:cNvPr id="87101" name="Group 41">
              <a:extLst>
                <a:ext uri="{FF2B5EF4-FFF2-40B4-BE49-F238E27FC236}">
                  <a16:creationId xmlns:a16="http://schemas.microsoft.com/office/drawing/2014/main" id="{1F17E890-F563-4642-B17A-6231F5410A7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2" y="2260"/>
              <a:ext cx="4033" cy="1144"/>
              <a:chOff x="532" y="2260"/>
              <a:chExt cx="4033" cy="1144"/>
            </a:xfrm>
          </p:grpSpPr>
          <p:sp>
            <p:nvSpPr>
              <p:cNvPr id="317482" name="Oval 42">
                <a:extLst>
                  <a:ext uri="{FF2B5EF4-FFF2-40B4-BE49-F238E27FC236}">
                    <a16:creationId xmlns:a16="http://schemas.microsoft.com/office/drawing/2014/main" id="{C340C7F2-3C10-D149-AED1-C52A6B68C1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" y="2362"/>
                <a:ext cx="3457" cy="872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7483" name="Oval 43">
                <a:extLst>
                  <a:ext uri="{FF2B5EF4-FFF2-40B4-BE49-F238E27FC236}">
                    <a16:creationId xmlns:a16="http://schemas.microsoft.com/office/drawing/2014/main" id="{9664EE10-BB3B-2641-823D-665ECB3FA4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2" y="2362"/>
                <a:ext cx="802" cy="126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7484" name="Oval 44">
                <a:extLst>
                  <a:ext uri="{FF2B5EF4-FFF2-40B4-BE49-F238E27FC236}">
                    <a16:creationId xmlns:a16="http://schemas.microsoft.com/office/drawing/2014/main" id="{4B47F742-A562-134B-8383-3A42C52FD7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1" y="2329"/>
                <a:ext cx="1150" cy="229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7485" name="Oval 45">
                <a:extLst>
                  <a:ext uri="{FF2B5EF4-FFF2-40B4-BE49-F238E27FC236}">
                    <a16:creationId xmlns:a16="http://schemas.microsoft.com/office/drawing/2014/main" id="{29E69998-D538-9F4B-BE30-C727F9183B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32" y="2260"/>
                <a:ext cx="1378" cy="465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7486" name="Oval 46">
                <a:extLst>
                  <a:ext uri="{FF2B5EF4-FFF2-40B4-BE49-F238E27FC236}">
                    <a16:creationId xmlns:a16="http://schemas.microsoft.com/office/drawing/2014/main" id="{714AAAB9-F971-B54C-848F-CA15E5E131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2" y="2463"/>
                <a:ext cx="2531" cy="262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7487" name="Oval 47">
                <a:extLst>
                  <a:ext uri="{FF2B5EF4-FFF2-40B4-BE49-F238E27FC236}">
                    <a16:creationId xmlns:a16="http://schemas.microsoft.com/office/drawing/2014/main" id="{2CE6C443-5817-A04B-B2BE-16F21D3675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2" y="2870"/>
                <a:ext cx="1377" cy="534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7488" name="Oval 48">
                <a:extLst>
                  <a:ext uri="{FF2B5EF4-FFF2-40B4-BE49-F238E27FC236}">
                    <a16:creationId xmlns:a16="http://schemas.microsoft.com/office/drawing/2014/main" id="{8BECD14F-CAD6-0C45-AD1C-D81BC07C57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1" y="2497"/>
                <a:ext cx="1034" cy="297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7489" name="Oval 49">
                <a:extLst>
                  <a:ext uri="{FF2B5EF4-FFF2-40B4-BE49-F238E27FC236}">
                    <a16:creationId xmlns:a16="http://schemas.microsoft.com/office/drawing/2014/main" id="{7CA9497C-6661-354E-9940-FC8067FCA7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2" y="2633"/>
                <a:ext cx="686" cy="534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7490" name="Oval 50">
                <a:extLst>
                  <a:ext uri="{FF2B5EF4-FFF2-40B4-BE49-F238E27FC236}">
                    <a16:creationId xmlns:a16="http://schemas.microsoft.com/office/drawing/2014/main" id="{8A725F17-6996-2743-ACA1-F079122979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8" y="2904"/>
                <a:ext cx="686" cy="195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7491" name="Oval 51">
                <a:extLst>
                  <a:ext uri="{FF2B5EF4-FFF2-40B4-BE49-F238E27FC236}">
                    <a16:creationId xmlns:a16="http://schemas.microsoft.com/office/drawing/2014/main" id="{FAC865B6-2AF3-BD46-A9E8-A62184A09C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2" y="3039"/>
                <a:ext cx="682" cy="195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17492" name="Oval 52">
                <a:extLst>
                  <a:ext uri="{FF2B5EF4-FFF2-40B4-BE49-F238E27FC236}">
                    <a16:creationId xmlns:a16="http://schemas.microsoft.com/office/drawing/2014/main" id="{C428201D-77C3-D44C-A448-FCCD36E0DB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8" y="3039"/>
                <a:ext cx="1028" cy="195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CC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ＭＳ Ｐゴシック" charset="0"/>
                  <a:cs typeface="+mn-cs"/>
                </a:endParaRPr>
              </a:p>
            </p:txBody>
          </p:sp>
        </p:grpSp>
      </p:grpSp>
      <p:sp>
        <p:nvSpPr>
          <p:cNvPr id="317493" name="Freeform 53">
            <a:extLst>
              <a:ext uri="{FF2B5EF4-FFF2-40B4-BE49-F238E27FC236}">
                <a16:creationId xmlns:a16="http://schemas.microsoft.com/office/drawing/2014/main" id="{EBC046AF-3F14-BC44-8A16-A82282859E37}"/>
              </a:ext>
            </a:extLst>
          </p:cNvPr>
          <p:cNvSpPr>
            <a:spLocks/>
          </p:cNvSpPr>
          <p:nvPr/>
        </p:nvSpPr>
        <p:spPr bwMode="auto">
          <a:xfrm>
            <a:off x="3124200" y="3505200"/>
            <a:ext cx="777875" cy="644525"/>
          </a:xfrm>
          <a:custGeom>
            <a:avLst/>
            <a:gdLst>
              <a:gd name="T0" fmla="*/ 0 w 490"/>
              <a:gd name="T1" fmla="*/ 0 h 406"/>
              <a:gd name="T2" fmla="*/ 6350 w 490"/>
              <a:gd name="T3" fmla="*/ 68263 h 406"/>
              <a:gd name="T4" fmla="*/ 6350 w 490"/>
              <a:gd name="T5" fmla="*/ 95250 h 406"/>
              <a:gd name="T6" fmla="*/ 6350 w 490"/>
              <a:gd name="T7" fmla="*/ 133350 h 406"/>
              <a:gd name="T8" fmla="*/ 6350 w 490"/>
              <a:gd name="T9" fmla="*/ 160338 h 406"/>
              <a:gd name="T10" fmla="*/ 19050 w 490"/>
              <a:gd name="T11" fmla="*/ 200025 h 406"/>
              <a:gd name="T12" fmla="*/ 71438 w 490"/>
              <a:gd name="T13" fmla="*/ 238125 h 406"/>
              <a:gd name="T14" fmla="*/ 111125 w 490"/>
              <a:gd name="T15" fmla="*/ 238125 h 406"/>
              <a:gd name="T16" fmla="*/ 149225 w 490"/>
              <a:gd name="T17" fmla="*/ 238125 h 406"/>
              <a:gd name="T18" fmla="*/ 176213 w 490"/>
              <a:gd name="T19" fmla="*/ 238125 h 406"/>
              <a:gd name="T20" fmla="*/ 241300 w 490"/>
              <a:gd name="T21" fmla="*/ 238125 h 406"/>
              <a:gd name="T22" fmla="*/ 279400 w 490"/>
              <a:gd name="T23" fmla="*/ 212725 h 406"/>
              <a:gd name="T24" fmla="*/ 293688 w 490"/>
              <a:gd name="T25" fmla="*/ 173038 h 406"/>
              <a:gd name="T26" fmla="*/ 331788 w 490"/>
              <a:gd name="T27" fmla="*/ 147638 h 406"/>
              <a:gd name="T28" fmla="*/ 371475 w 490"/>
              <a:gd name="T29" fmla="*/ 120650 h 406"/>
              <a:gd name="T30" fmla="*/ 411163 w 490"/>
              <a:gd name="T31" fmla="*/ 107950 h 406"/>
              <a:gd name="T32" fmla="*/ 461963 w 490"/>
              <a:gd name="T33" fmla="*/ 107950 h 406"/>
              <a:gd name="T34" fmla="*/ 488950 w 490"/>
              <a:gd name="T35" fmla="*/ 133350 h 406"/>
              <a:gd name="T36" fmla="*/ 501650 w 490"/>
              <a:gd name="T37" fmla="*/ 160338 h 406"/>
              <a:gd name="T38" fmla="*/ 501650 w 490"/>
              <a:gd name="T39" fmla="*/ 200025 h 406"/>
              <a:gd name="T40" fmla="*/ 501650 w 490"/>
              <a:gd name="T41" fmla="*/ 238125 h 406"/>
              <a:gd name="T42" fmla="*/ 461963 w 490"/>
              <a:gd name="T43" fmla="*/ 250825 h 406"/>
              <a:gd name="T44" fmla="*/ 436563 w 490"/>
              <a:gd name="T45" fmla="*/ 277813 h 406"/>
              <a:gd name="T46" fmla="*/ 396875 w 490"/>
              <a:gd name="T47" fmla="*/ 290513 h 406"/>
              <a:gd name="T48" fmla="*/ 358775 w 490"/>
              <a:gd name="T49" fmla="*/ 315913 h 406"/>
              <a:gd name="T50" fmla="*/ 344488 w 490"/>
              <a:gd name="T51" fmla="*/ 342900 h 406"/>
              <a:gd name="T52" fmla="*/ 319088 w 490"/>
              <a:gd name="T53" fmla="*/ 382588 h 406"/>
              <a:gd name="T54" fmla="*/ 331788 w 490"/>
              <a:gd name="T55" fmla="*/ 420688 h 406"/>
              <a:gd name="T56" fmla="*/ 358775 w 490"/>
              <a:gd name="T57" fmla="*/ 447675 h 406"/>
              <a:gd name="T58" fmla="*/ 396875 w 490"/>
              <a:gd name="T59" fmla="*/ 460375 h 406"/>
              <a:gd name="T60" fmla="*/ 423863 w 490"/>
              <a:gd name="T61" fmla="*/ 460375 h 406"/>
              <a:gd name="T62" fmla="*/ 476250 w 490"/>
              <a:gd name="T63" fmla="*/ 473075 h 406"/>
              <a:gd name="T64" fmla="*/ 528638 w 490"/>
              <a:gd name="T65" fmla="*/ 473075 h 406"/>
              <a:gd name="T66" fmla="*/ 566738 w 490"/>
              <a:gd name="T67" fmla="*/ 460375 h 406"/>
              <a:gd name="T68" fmla="*/ 593725 w 490"/>
              <a:gd name="T69" fmla="*/ 447675 h 406"/>
              <a:gd name="T70" fmla="*/ 631825 w 490"/>
              <a:gd name="T71" fmla="*/ 447675 h 406"/>
              <a:gd name="T72" fmla="*/ 631825 w 490"/>
              <a:gd name="T73" fmla="*/ 485775 h 406"/>
              <a:gd name="T74" fmla="*/ 631825 w 490"/>
              <a:gd name="T75" fmla="*/ 512763 h 406"/>
              <a:gd name="T76" fmla="*/ 631825 w 490"/>
              <a:gd name="T77" fmla="*/ 550863 h 406"/>
              <a:gd name="T78" fmla="*/ 631825 w 490"/>
              <a:gd name="T79" fmla="*/ 577850 h 406"/>
              <a:gd name="T80" fmla="*/ 631825 w 490"/>
              <a:gd name="T81" fmla="*/ 617538 h 406"/>
              <a:gd name="T82" fmla="*/ 658813 w 490"/>
              <a:gd name="T83" fmla="*/ 642938 h 406"/>
              <a:gd name="T84" fmla="*/ 711200 w 490"/>
              <a:gd name="T85" fmla="*/ 642938 h 406"/>
              <a:gd name="T86" fmla="*/ 749300 w 490"/>
              <a:gd name="T87" fmla="*/ 642938 h 406"/>
              <a:gd name="T88" fmla="*/ 776288 w 490"/>
              <a:gd name="T89" fmla="*/ 642938 h 406"/>
              <a:gd name="T90" fmla="*/ 762000 w 490"/>
              <a:gd name="T91" fmla="*/ 609600 h 40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490" h="406">
                <a:moveTo>
                  <a:pt x="0" y="0"/>
                </a:moveTo>
                <a:lnTo>
                  <a:pt x="4" y="43"/>
                </a:lnTo>
                <a:lnTo>
                  <a:pt x="4" y="60"/>
                </a:lnTo>
                <a:lnTo>
                  <a:pt x="4" y="84"/>
                </a:lnTo>
                <a:lnTo>
                  <a:pt x="4" y="101"/>
                </a:lnTo>
                <a:lnTo>
                  <a:pt x="12" y="126"/>
                </a:lnTo>
                <a:lnTo>
                  <a:pt x="45" y="150"/>
                </a:lnTo>
                <a:lnTo>
                  <a:pt x="70" y="150"/>
                </a:lnTo>
                <a:lnTo>
                  <a:pt x="94" y="150"/>
                </a:lnTo>
                <a:lnTo>
                  <a:pt x="111" y="150"/>
                </a:lnTo>
                <a:lnTo>
                  <a:pt x="152" y="150"/>
                </a:lnTo>
                <a:lnTo>
                  <a:pt x="176" y="134"/>
                </a:lnTo>
                <a:lnTo>
                  <a:pt x="185" y="109"/>
                </a:lnTo>
                <a:lnTo>
                  <a:pt x="209" y="93"/>
                </a:lnTo>
                <a:lnTo>
                  <a:pt x="234" y="76"/>
                </a:lnTo>
                <a:lnTo>
                  <a:pt x="259" y="68"/>
                </a:lnTo>
                <a:lnTo>
                  <a:pt x="291" y="68"/>
                </a:lnTo>
                <a:lnTo>
                  <a:pt x="308" y="84"/>
                </a:lnTo>
                <a:lnTo>
                  <a:pt x="316" y="101"/>
                </a:lnTo>
                <a:lnTo>
                  <a:pt x="316" y="126"/>
                </a:lnTo>
                <a:lnTo>
                  <a:pt x="316" y="150"/>
                </a:lnTo>
                <a:lnTo>
                  <a:pt x="291" y="158"/>
                </a:lnTo>
                <a:lnTo>
                  <a:pt x="275" y="175"/>
                </a:lnTo>
                <a:lnTo>
                  <a:pt x="250" y="183"/>
                </a:lnTo>
                <a:lnTo>
                  <a:pt x="226" y="199"/>
                </a:lnTo>
                <a:lnTo>
                  <a:pt x="217" y="216"/>
                </a:lnTo>
                <a:lnTo>
                  <a:pt x="201" y="241"/>
                </a:lnTo>
                <a:lnTo>
                  <a:pt x="209" y="265"/>
                </a:lnTo>
                <a:lnTo>
                  <a:pt x="226" y="282"/>
                </a:lnTo>
                <a:lnTo>
                  <a:pt x="250" y="290"/>
                </a:lnTo>
                <a:lnTo>
                  <a:pt x="267" y="290"/>
                </a:lnTo>
                <a:lnTo>
                  <a:pt x="300" y="298"/>
                </a:lnTo>
                <a:lnTo>
                  <a:pt x="333" y="298"/>
                </a:lnTo>
                <a:lnTo>
                  <a:pt x="357" y="290"/>
                </a:lnTo>
                <a:lnTo>
                  <a:pt x="374" y="282"/>
                </a:lnTo>
                <a:lnTo>
                  <a:pt x="398" y="282"/>
                </a:lnTo>
                <a:lnTo>
                  <a:pt x="398" y="306"/>
                </a:lnTo>
                <a:lnTo>
                  <a:pt x="398" y="323"/>
                </a:lnTo>
                <a:lnTo>
                  <a:pt x="398" y="347"/>
                </a:lnTo>
                <a:lnTo>
                  <a:pt x="398" y="364"/>
                </a:lnTo>
                <a:lnTo>
                  <a:pt x="398" y="389"/>
                </a:lnTo>
                <a:lnTo>
                  <a:pt x="415" y="405"/>
                </a:lnTo>
                <a:lnTo>
                  <a:pt x="448" y="405"/>
                </a:lnTo>
                <a:lnTo>
                  <a:pt x="472" y="405"/>
                </a:lnTo>
                <a:lnTo>
                  <a:pt x="489" y="405"/>
                </a:lnTo>
                <a:lnTo>
                  <a:pt x="480" y="384"/>
                </a:lnTo>
              </a:path>
            </a:pathLst>
          </a:custGeom>
          <a:noFill/>
          <a:ln w="50800" cap="flat" cmpd="sng">
            <a:solidFill>
              <a:srgbClr val="FF0033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494" name="Line 54">
            <a:extLst>
              <a:ext uri="{FF2B5EF4-FFF2-40B4-BE49-F238E27FC236}">
                <a16:creationId xmlns:a16="http://schemas.microsoft.com/office/drawing/2014/main" id="{14D9526F-48A9-234E-BB22-4C2A20D05EFB}"/>
              </a:ext>
            </a:extLst>
          </p:cNvPr>
          <p:cNvSpPr>
            <a:spLocks noChangeShapeType="1"/>
          </p:cNvSpPr>
          <p:nvPr/>
        </p:nvSpPr>
        <p:spPr bwMode="auto">
          <a:xfrm>
            <a:off x="5410200" y="2209800"/>
            <a:ext cx="0" cy="990600"/>
          </a:xfrm>
          <a:prstGeom prst="line">
            <a:avLst/>
          </a:prstGeom>
          <a:noFill/>
          <a:ln w="57150" cmpd="thinThick">
            <a:solidFill>
              <a:srgbClr val="FF0033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317495" name="Line 55">
            <a:extLst>
              <a:ext uri="{FF2B5EF4-FFF2-40B4-BE49-F238E27FC236}">
                <a16:creationId xmlns:a16="http://schemas.microsoft.com/office/drawing/2014/main" id="{AD2F586F-D518-4A44-AD3E-740814337BE0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0400" y="2209800"/>
            <a:ext cx="0" cy="1143000"/>
          </a:xfrm>
          <a:prstGeom prst="line">
            <a:avLst/>
          </a:prstGeom>
          <a:noFill/>
          <a:ln w="57150" cmpd="thinThick">
            <a:solidFill>
              <a:srgbClr val="FF0033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pic>
        <p:nvPicPr>
          <p:cNvPr id="317496" name="Picture 56">
            <a:extLst>
              <a:ext uri="{FF2B5EF4-FFF2-40B4-BE49-F238E27FC236}">
                <a16:creationId xmlns:a16="http://schemas.microsoft.com/office/drawing/2014/main" id="{8570EB75-4490-2643-850B-40AEB9E44133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133600"/>
            <a:ext cx="547688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17497" name="Picture 57">
            <a:extLst>
              <a:ext uri="{FF2B5EF4-FFF2-40B4-BE49-F238E27FC236}">
                <a16:creationId xmlns:a16="http://schemas.microsoft.com/office/drawing/2014/main" id="{9C2C405F-E8D0-4449-8F70-DCA4F80CC452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838" y="3163888"/>
            <a:ext cx="547687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17498" name="Picture 58">
            <a:extLst>
              <a:ext uri="{FF2B5EF4-FFF2-40B4-BE49-F238E27FC236}">
                <a16:creationId xmlns:a16="http://schemas.microsoft.com/office/drawing/2014/main" id="{5346ABD1-1148-CF46-B075-94E9AE41A228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838" y="3087688"/>
            <a:ext cx="547687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17499" name="Picture 59">
            <a:extLst>
              <a:ext uri="{FF2B5EF4-FFF2-40B4-BE49-F238E27FC236}">
                <a16:creationId xmlns:a16="http://schemas.microsoft.com/office/drawing/2014/main" id="{EDC66687-8309-B746-AF4A-647D47A3D27C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238" y="4078288"/>
            <a:ext cx="547687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17500" name="Rectangle 60">
            <a:extLst>
              <a:ext uri="{FF2B5EF4-FFF2-40B4-BE49-F238E27FC236}">
                <a16:creationId xmlns:a16="http://schemas.microsoft.com/office/drawing/2014/main" id="{5F7AB728-EB6C-054C-A4CF-DCB1F87B55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9725" y="3717925"/>
            <a:ext cx="523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15</a:t>
            </a:r>
          </a:p>
        </p:txBody>
      </p:sp>
      <p:sp>
        <p:nvSpPr>
          <p:cNvPr id="317501" name="Rectangle 61">
            <a:extLst>
              <a:ext uri="{FF2B5EF4-FFF2-40B4-BE49-F238E27FC236}">
                <a16:creationId xmlns:a16="http://schemas.microsoft.com/office/drawing/2014/main" id="{4068D105-2E1C-1A40-9F9A-F7658F245D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7125" y="3565525"/>
            <a:ext cx="523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56</a:t>
            </a:r>
          </a:p>
        </p:txBody>
      </p:sp>
      <p:sp>
        <p:nvSpPr>
          <p:cNvPr id="317502" name="Freeform 62">
            <a:extLst>
              <a:ext uri="{FF2B5EF4-FFF2-40B4-BE49-F238E27FC236}">
                <a16:creationId xmlns:a16="http://schemas.microsoft.com/office/drawing/2014/main" id="{59204647-26DE-8049-BCBB-A22C4A3B9D50}"/>
              </a:ext>
            </a:extLst>
          </p:cNvPr>
          <p:cNvSpPr>
            <a:spLocks/>
          </p:cNvSpPr>
          <p:nvPr/>
        </p:nvSpPr>
        <p:spPr bwMode="auto">
          <a:xfrm>
            <a:off x="4191000" y="3273425"/>
            <a:ext cx="1068388" cy="842963"/>
          </a:xfrm>
          <a:custGeom>
            <a:avLst/>
            <a:gdLst>
              <a:gd name="T0" fmla="*/ 1066800 w 673"/>
              <a:gd name="T1" fmla="*/ 79375 h 531"/>
              <a:gd name="T2" fmla="*/ 987425 w 673"/>
              <a:gd name="T3" fmla="*/ 52388 h 531"/>
              <a:gd name="T4" fmla="*/ 909638 w 673"/>
              <a:gd name="T5" fmla="*/ 26988 h 531"/>
              <a:gd name="T6" fmla="*/ 701675 w 673"/>
              <a:gd name="T7" fmla="*/ 14288 h 531"/>
              <a:gd name="T8" fmla="*/ 635000 w 673"/>
              <a:gd name="T9" fmla="*/ 0 h 531"/>
              <a:gd name="T10" fmla="*/ 609600 w 673"/>
              <a:gd name="T11" fmla="*/ 39688 h 531"/>
              <a:gd name="T12" fmla="*/ 584200 w 673"/>
              <a:gd name="T13" fmla="*/ 79375 h 531"/>
              <a:gd name="T14" fmla="*/ 557213 w 673"/>
              <a:gd name="T15" fmla="*/ 104775 h 531"/>
              <a:gd name="T16" fmla="*/ 557213 w 673"/>
              <a:gd name="T17" fmla="*/ 131763 h 531"/>
              <a:gd name="T18" fmla="*/ 544513 w 673"/>
              <a:gd name="T19" fmla="*/ 169863 h 531"/>
              <a:gd name="T20" fmla="*/ 544513 w 673"/>
              <a:gd name="T21" fmla="*/ 196850 h 531"/>
              <a:gd name="T22" fmla="*/ 557213 w 673"/>
              <a:gd name="T23" fmla="*/ 247650 h 531"/>
              <a:gd name="T24" fmla="*/ 584200 w 673"/>
              <a:gd name="T25" fmla="*/ 274638 h 531"/>
              <a:gd name="T26" fmla="*/ 622300 w 673"/>
              <a:gd name="T27" fmla="*/ 300038 h 531"/>
              <a:gd name="T28" fmla="*/ 649288 w 673"/>
              <a:gd name="T29" fmla="*/ 327025 h 531"/>
              <a:gd name="T30" fmla="*/ 622300 w 673"/>
              <a:gd name="T31" fmla="*/ 339725 h 531"/>
              <a:gd name="T32" fmla="*/ 569913 w 673"/>
              <a:gd name="T33" fmla="*/ 339725 h 531"/>
              <a:gd name="T34" fmla="*/ 517525 w 673"/>
              <a:gd name="T35" fmla="*/ 339725 h 531"/>
              <a:gd name="T36" fmla="*/ 479425 w 673"/>
              <a:gd name="T37" fmla="*/ 327025 h 531"/>
              <a:gd name="T38" fmla="*/ 452438 w 673"/>
              <a:gd name="T39" fmla="*/ 300038 h 531"/>
              <a:gd name="T40" fmla="*/ 387350 w 673"/>
              <a:gd name="T41" fmla="*/ 247650 h 531"/>
              <a:gd name="T42" fmla="*/ 349250 w 673"/>
              <a:gd name="T43" fmla="*/ 222250 h 531"/>
              <a:gd name="T44" fmla="*/ 322263 w 673"/>
              <a:gd name="T45" fmla="*/ 209550 h 531"/>
              <a:gd name="T46" fmla="*/ 282575 w 673"/>
              <a:gd name="T47" fmla="*/ 182563 h 531"/>
              <a:gd name="T48" fmla="*/ 231775 w 673"/>
              <a:gd name="T49" fmla="*/ 157163 h 531"/>
              <a:gd name="T50" fmla="*/ 204788 w 673"/>
              <a:gd name="T51" fmla="*/ 144463 h 531"/>
              <a:gd name="T52" fmla="*/ 165100 w 673"/>
              <a:gd name="T53" fmla="*/ 131763 h 531"/>
              <a:gd name="T54" fmla="*/ 127000 w 673"/>
              <a:gd name="T55" fmla="*/ 131763 h 531"/>
              <a:gd name="T56" fmla="*/ 100013 w 673"/>
              <a:gd name="T57" fmla="*/ 131763 h 531"/>
              <a:gd name="T58" fmla="*/ 61913 w 673"/>
              <a:gd name="T59" fmla="*/ 131763 h 531"/>
              <a:gd name="T60" fmla="*/ 34925 w 673"/>
              <a:gd name="T61" fmla="*/ 169863 h 531"/>
              <a:gd name="T62" fmla="*/ 22225 w 673"/>
              <a:gd name="T63" fmla="*/ 196850 h 531"/>
              <a:gd name="T64" fmla="*/ 22225 w 673"/>
              <a:gd name="T65" fmla="*/ 247650 h 531"/>
              <a:gd name="T66" fmla="*/ 22225 w 673"/>
              <a:gd name="T67" fmla="*/ 287338 h 531"/>
              <a:gd name="T68" fmla="*/ 22225 w 673"/>
              <a:gd name="T69" fmla="*/ 314325 h 531"/>
              <a:gd name="T70" fmla="*/ 49213 w 673"/>
              <a:gd name="T71" fmla="*/ 352425 h 531"/>
              <a:gd name="T72" fmla="*/ 61913 w 673"/>
              <a:gd name="T73" fmla="*/ 379413 h 531"/>
              <a:gd name="T74" fmla="*/ 100013 w 673"/>
              <a:gd name="T75" fmla="*/ 417513 h 531"/>
              <a:gd name="T76" fmla="*/ 127000 w 673"/>
              <a:gd name="T77" fmla="*/ 431800 h 531"/>
              <a:gd name="T78" fmla="*/ 179388 w 673"/>
              <a:gd name="T79" fmla="*/ 469900 h 531"/>
              <a:gd name="T80" fmla="*/ 204788 w 673"/>
              <a:gd name="T81" fmla="*/ 496888 h 531"/>
              <a:gd name="T82" fmla="*/ 231775 w 673"/>
              <a:gd name="T83" fmla="*/ 509588 h 531"/>
              <a:gd name="T84" fmla="*/ 269875 w 673"/>
              <a:gd name="T85" fmla="*/ 522288 h 531"/>
              <a:gd name="T86" fmla="*/ 296863 w 673"/>
              <a:gd name="T87" fmla="*/ 547688 h 531"/>
              <a:gd name="T88" fmla="*/ 334963 w 673"/>
              <a:gd name="T89" fmla="*/ 574675 h 531"/>
              <a:gd name="T90" fmla="*/ 334963 w 673"/>
              <a:gd name="T91" fmla="*/ 614363 h 531"/>
              <a:gd name="T92" fmla="*/ 349250 w 673"/>
              <a:gd name="T93" fmla="*/ 652463 h 531"/>
              <a:gd name="T94" fmla="*/ 349250 w 673"/>
              <a:gd name="T95" fmla="*/ 679450 h 531"/>
              <a:gd name="T96" fmla="*/ 349250 w 673"/>
              <a:gd name="T97" fmla="*/ 717550 h 531"/>
              <a:gd name="T98" fmla="*/ 322263 w 673"/>
              <a:gd name="T99" fmla="*/ 731838 h 531"/>
              <a:gd name="T100" fmla="*/ 282575 w 673"/>
              <a:gd name="T101" fmla="*/ 731838 h 531"/>
              <a:gd name="T102" fmla="*/ 244475 w 673"/>
              <a:gd name="T103" fmla="*/ 731838 h 531"/>
              <a:gd name="T104" fmla="*/ 217488 w 673"/>
              <a:gd name="T105" fmla="*/ 731838 h 531"/>
              <a:gd name="T106" fmla="*/ 179388 w 673"/>
              <a:gd name="T107" fmla="*/ 731838 h 531"/>
              <a:gd name="T108" fmla="*/ 152400 w 673"/>
              <a:gd name="T109" fmla="*/ 731838 h 531"/>
              <a:gd name="T110" fmla="*/ 100013 w 673"/>
              <a:gd name="T111" fmla="*/ 731838 h 531"/>
              <a:gd name="T112" fmla="*/ 74613 w 673"/>
              <a:gd name="T113" fmla="*/ 769938 h 531"/>
              <a:gd name="T114" fmla="*/ 49213 w 673"/>
              <a:gd name="T115" fmla="*/ 796925 h 531"/>
              <a:gd name="T116" fmla="*/ 0 w 673"/>
              <a:gd name="T117" fmla="*/ 841375 h 531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673" h="531">
                <a:moveTo>
                  <a:pt x="672" y="50"/>
                </a:moveTo>
                <a:lnTo>
                  <a:pt x="622" y="33"/>
                </a:lnTo>
                <a:lnTo>
                  <a:pt x="573" y="17"/>
                </a:lnTo>
                <a:lnTo>
                  <a:pt x="442" y="9"/>
                </a:lnTo>
                <a:lnTo>
                  <a:pt x="400" y="0"/>
                </a:lnTo>
                <a:lnTo>
                  <a:pt x="384" y="25"/>
                </a:lnTo>
                <a:lnTo>
                  <a:pt x="368" y="50"/>
                </a:lnTo>
                <a:lnTo>
                  <a:pt x="351" y="66"/>
                </a:lnTo>
                <a:lnTo>
                  <a:pt x="351" y="83"/>
                </a:lnTo>
                <a:lnTo>
                  <a:pt x="343" y="107"/>
                </a:lnTo>
                <a:lnTo>
                  <a:pt x="343" y="124"/>
                </a:lnTo>
                <a:lnTo>
                  <a:pt x="351" y="156"/>
                </a:lnTo>
                <a:lnTo>
                  <a:pt x="368" y="173"/>
                </a:lnTo>
                <a:lnTo>
                  <a:pt x="392" y="189"/>
                </a:lnTo>
                <a:lnTo>
                  <a:pt x="409" y="206"/>
                </a:lnTo>
                <a:lnTo>
                  <a:pt x="392" y="214"/>
                </a:lnTo>
                <a:lnTo>
                  <a:pt x="359" y="214"/>
                </a:lnTo>
                <a:lnTo>
                  <a:pt x="326" y="214"/>
                </a:lnTo>
                <a:lnTo>
                  <a:pt x="302" y="206"/>
                </a:lnTo>
                <a:lnTo>
                  <a:pt x="285" y="189"/>
                </a:lnTo>
                <a:lnTo>
                  <a:pt x="244" y="156"/>
                </a:lnTo>
                <a:lnTo>
                  <a:pt x="220" y="140"/>
                </a:lnTo>
                <a:lnTo>
                  <a:pt x="203" y="132"/>
                </a:lnTo>
                <a:lnTo>
                  <a:pt x="178" y="115"/>
                </a:lnTo>
                <a:lnTo>
                  <a:pt x="146" y="99"/>
                </a:lnTo>
                <a:lnTo>
                  <a:pt x="129" y="91"/>
                </a:lnTo>
                <a:lnTo>
                  <a:pt x="104" y="83"/>
                </a:lnTo>
                <a:lnTo>
                  <a:pt x="80" y="83"/>
                </a:lnTo>
                <a:lnTo>
                  <a:pt x="63" y="83"/>
                </a:lnTo>
                <a:lnTo>
                  <a:pt x="39" y="83"/>
                </a:lnTo>
                <a:lnTo>
                  <a:pt x="22" y="107"/>
                </a:lnTo>
                <a:lnTo>
                  <a:pt x="14" y="124"/>
                </a:lnTo>
                <a:lnTo>
                  <a:pt x="14" y="156"/>
                </a:lnTo>
                <a:lnTo>
                  <a:pt x="14" y="181"/>
                </a:lnTo>
                <a:lnTo>
                  <a:pt x="14" y="198"/>
                </a:lnTo>
                <a:lnTo>
                  <a:pt x="31" y="222"/>
                </a:lnTo>
                <a:lnTo>
                  <a:pt x="39" y="239"/>
                </a:lnTo>
                <a:lnTo>
                  <a:pt x="63" y="263"/>
                </a:lnTo>
                <a:lnTo>
                  <a:pt x="80" y="272"/>
                </a:lnTo>
                <a:lnTo>
                  <a:pt x="113" y="296"/>
                </a:lnTo>
                <a:lnTo>
                  <a:pt x="129" y="313"/>
                </a:lnTo>
                <a:lnTo>
                  <a:pt x="146" y="321"/>
                </a:lnTo>
                <a:lnTo>
                  <a:pt x="170" y="329"/>
                </a:lnTo>
                <a:lnTo>
                  <a:pt x="187" y="345"/>
                </a:lnTo>
                <a:lnTo>
                  <a:pt x="211" y="362"/>
                </a:lnTo>
                <a:lnTo>
                  <a:pt x="211" y="387"/>
                </a:lnTo>
                <a:lnTo>
                  <a:pt x="220" y="411"/>
                </a:lnTo>
                <a:lnTo>
                  <a:pt x="220" y="428"/>
                </a:lnTo>
                <a:lnTo>
                  <a:pt x="220" y="452"/>
                </a:lnTo>
                <a:lnTo>
                  <a:pt x="203" y="461"/>
                </a:lnTo>
                <a:lnTo>
                  <a:pt x="178" y="461"/>
                </a:lnTo>
                <a:lnTo>
                  <a:pt x="154" y="461"/>
                </a:lnTo>
                <a:lnTo>
                  <a:pt x="137" y="461"/>
                </a:lnTo>
                <a:lnTo>
                  <a:pt x="113" y="461"/>
                </a:lnTo>
                <a:lnTo>
                  <a:pt x="96" y="461"/>
                </a:lnTo>
                <a:lnTo>
                  <a:pt x="63" y="461"/>
                </a:lnTo>
                <a:lnTo>
                  <a:pt x="47" y="485"/>
                </a:lnTo>
                <a:lnTo>
                  <a:pt x="31" y="502"/>
                </a:lnTo>
                <a:lnTo>
                  <a:pt x="0" y="530"/>
                </a:lnTo>
              </a:path>
            </a:pathLst>
          </a:custGeom>
          <a:noFill/>
          <a:ln w="50800" cap="flat" cmpd="sng">
            <a:solidFill>
              <a:srgbClr val="FF0033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503" name="Freeform 63">
            <a:extLst>
              <a:ext uri="{FF2B5EF4-FFF2-40B4-BE49-F238E27FC236}">
                <a16:creationId xmlns:a16="http://schemas.microsoft.com/office/drawing/2014/main" id="{CECFED79-0EEA-DC46-82EE-144367C9B4C7}"/>
              </a:ext>
            </a:extLst>
          </p:cNvPr>
          <p:cNvSpPr>
            <a:spLocks/>
          </p:cNvSpPr>
          <p:nvPr/>
        </p:nvSpPr>
        <p:spPr bwMode="auto">
          <a:xfrm>
            <a:off x="3276600" y="1346200"/>
            <a:ext cx="2438400" cy="787400"/>
          </a:xfrm>
          <a:custGeom>
            <a:avLst/>
            <a:gdLst>
              <a:gd name="T0" fmla="*/ 0 w 1536"/>
              <a:gd name="T1" fmla="*/ 787400 h 496"/>
              <a:gd name="T2" fmla="*/ 228600 w 1536"/>
              <a:gd name="T3" fmla="*/ 711200 h 496"/>
              <a:gd name="T4" fmla="*/ 457200 w 1536"/>
              <a:gd name="T5" fmla="*/ 330200 h 496"/>
              <a:gd name="T6" fmla="*/ 990600 w 1536"/>
              <a:gd name="T7" fmla="*/ 330200 h 496"/>
              <a:gd name="T8" fmla="*/ 1219200 w 1536"/>
              <a:gd name="T9" fmla="*/ 25400 h 496"/>
              <a:gd name="T10" fmla="*/ 1676400 w 1536"/>
              <a:gd name="T11" fmla="*/ 177800 h 496"/>
              <a:gd name="T12" fmla="*/ 2209800 w 1536"/>
              <a:gd name="T13" fmla="*/ 254000 h 496"/>
              <a:gd name="T14" fmla="*/ 2438400 w 1536"/>
              <a:gd name="T15" fmla="*/ 254000 h 49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36" h="496">
                <a:moveTo>
                  <a:pt x="0" y="496"/>
                </a:moveTo>
                <a:cubicBezTo>
                  <a:pt x="48" y="496"/>
                  <a:pt x="96" y="496"/>
                  <a:pt x="144" y="448"/>
                </a:cubicBezTo>
                <a:cubicBezTo>
                  <a:pt x="192" y="400"/>
                  <a:pt x="208" y="248"/>
                  <a:pt x="288" y="208"/>
                </a:cubicBezTo>
                <a:cubicBezTo>
                  <a:pt x="368" y="168"/>
                  <a:pt x="544" y="240"/>
                  <a:pt x="624" y="208"/>
                </a:cubicBezTo>
                <a:cubicBezTo>
                  <a:pt x="704" y="176"/>
                  <a:pt x="696" y="32"/>
                  <a:pt x="768" y="16"/>
                </a:cubicBezTo>
                <a:cubicBezTo>
                  <a:pt x="840" y="0"/>
                  <a:pt x="952" y="88"/>
                  <a:pt x="1056" y="112"/>
                </a:cubicBezTo>
                <a:cubicBezTo>
                  <a:pt x="1160" y="136"/>
                  <a:pt x="1312" y="152"/>
                  <a:pt x="1392" y="160"/>
                </a:cubicBezTo>
                <a:cubicBezTo>
                  <a:pt x="1472" y="168"/>
                  <a:pt x="1504" y="164"/>
                  <a:pt x="1536" y="160"/>
                </a:cubicBezTo>
              </a:path>
            </a:pathLst>
          </a:custGeom>
          <a:noFill/>
          <a:ln w="57150" cap="flat" cmpd="sng">
            <a:solidFill>
              <a:srgbClr val="FF33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504" name="Freeform 64">
            <a:extLst>
              <a:ext uri="{FF2B5EF4-FFF2-40B4-BE49-F238E27FC236}">
                <a16:creationId xmlns:a16="http://schemas.microsoft.com/office/drawing/2014/main" id="{D4610AD7-2BCB-264B-B178-5D2FDBD1B88A}"/>
              </a:ext>
            </a:extLst>
          </p:cNvPr>
          <p:cNvSpPr>
            <a:spLocks/>
          </p:cNvSpPr>
          <p:nvPr/>
        </p:nvSpPr>
        <p:spPr bwMode="auto">
          <a:xfrm>
            <a:off x="5181600" y="1752600"/>
            <a:ext cx="762000" cy="457200"/>
          </a:xfrm>
          <a:custGeom>
            <a:avLst/>
            <a:gdLst>
              <a:gd name="T0" fmla="*/ 0 w 480"/>
              <a:gd name="T1" fmla="*/ 457200 h 288"/>
              <a:gd name="T2" fmla="*/ 533400 w 480"/>
              <a:gd name="T3" fmla="*/ 304800 h 288"/>
              <a:gd name="T4" fmla="*/ 762000 w 480"/>
              <a:gd name="T5" fmla="*/ 0 h 2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80" h="288">
                <a:moveTo>
                  <a:pt x="0" y="288"/>
                </a:moveTo>
                <a:cubicBezTo>
                  <a:pt x="128" y="264"/>
                  <a:pt x="256" y="240"/>
                  <a:pt x="336" y="192"/>
                </a:cubicBezTo>
                <a:cubicBezTo>
                  <a:pt x="416" y="144"/>
                  <a:pt x="448" y="72"/>
                  <a:pt x="480" y="0"/>
                </a:cubicBezTo>
              </a:path>
            </a:pathLst>
          </a:custGeom>
          <a:noFill/>
          <a:ln w="57150" cap="flat" cmpd="sng">
            <a:solidFill>
              <a:srgbClr val="FF33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505" name="Rectangle 65">
            <a:extLst>
              <a:ext uri="{FF2B5EF4-FFF2-40B4-BE49-F238E27FC236}">
                <a16:creationId xmlns:a16="http://schemas.microsoft.com/office/drawing/2014/main" id="{A590789E-D40A-C64B-89D8-994391C025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1828800"/>
            <a:ext cx="523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17</a:t>
            </a:r>
          </a:p>
        </p:txBody>
      </p:sp>
      <p:sp>
        <p:nvSpPr>
          <p:cNvPr id="317506" name="Rectangle 66">
            <a:extLst>
              <a:ext uri="{FF2B5EF4-FFF2-40B4-BE49-F238E27FC236}">
                <a16:creationId xmlns:a16="http://schemas.microsoft.com/office/drawing/2014/main" id="{BB8F351D-C26B-3F42-9E2A-1D31A278FB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1447800"/>
            <a:ext cx="86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2865</a:t>
            </a:r>
          </a:p>
        </p:txBody>
      </p:sp>
      <p:pic>
        <p:nvPicPr>
          <p:cNvPr id="317507" name="Picture 67">
            <a:extLst>
              <a:ext uri="{FF2B5EF4-FFF2-40B4-BE49-F238E27FC236}">
                <a16:creationId xmlns:a16="http://schemas.microsoft.com/office/drawing/2014/main" id="{C981F940-FD37-4344-907D-7CD43A3BDD6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057400"/>
            <a:ext cx="547688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17510" name="Freeform 70">
            <a:extLst>
              <a:ext uri="{FF2B5EF4-FFF2-40B4-BE49-F238E27FC236}">
                <a16:creationId xmlns:a16="http://schemas.microsoft.com/office/drawing/2014/main" id="{AC754141-16F0-604F-98BD-1A0576750C14}"/>
              </a:ext>
            </a:extLst>
          </p:cNvPr>
          <p:cNvSpPr>
            <a:spLocks/>
          </p:cNvSpPr>
          <p:nvPr/>
        </p:nvSpPr>
        <p:spPr bwMode="auto">
          <a:xfrm>
            <a:off x="3302000" y="1651000"/>
            <a:ext cx="2108200" cy="2387600"/>
          </a:xfrm>
          <a:custGeom>
            <a:avLst/>
            <a:gdLst>
              <a:gd name="T0" fmla="*/ 660400 w 1328"/>
              <a:gd name="T1" fmla="*/ 2387600 h 1504"/>
              <a:gd name="T2" fmla="*/ 203200 w 1328"/>
              <a:gd name="T3" fmla="*/ 1701800 h 1504"/>
              <a:gd name="T4" fmla="*/ 127000 w 1328"/>
              <a:gd name="T5" fmla="*/ 635000 h 1504"/>
              <a:gd name="T6" fmla="*/ 965200 w 1328"/>
              <a:gd name="T7" fmla="*/ 177800 h 1504"/>
              <a:gd name="T8" fmla="*/ 1498600 w 1328"/>
              <a:gd name="T9" fmla="*/ 25400 h 1504"/>
              <a:gd name="T10" fmla="*/ 2108200 w 1328"/>
              <a:gd name="T11" fmla="*/ 25400 h 150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28" h="1504">
                <a:moveTo>
                  <a:pt x="416" y="1504"/>
                </a:moveTo>
                <a:cubicBezTo>
                  <a:pt x="300" y="1380"/>
                  <a:pt x="184" y="1256"/>
                  <a:pt x="128" y="1072"/>
                </a:cubicBezTo>
                <a:cubicBezTo>
                  <a:pt x="72" y="888"/>
                  <a:pt x="0" y="560"/>
                  <a:pt x="80" y="400"/>
                </a:cubicBezTo>
                <a:cubicBezTo>
                  <a:pt x="160" y="240"/>
                  <a:pt x="464" y="176"/>
                  <a:pt x="608" y="112"/>
                </a:cubicBezTo>
                <a:cubicBezTo>
                  <a:pt x="752" y="48"/>
                  <a:pt x="824" y="32"/>
                  <a:pt x="944" y="16"/>
                </a:cubicBezTo>
                <a:cubicBezTo>
                  <a:pt x="1064" y="0"/>
                  <a:pt x="1196" y="8"/>
                  <a:pt x="1328" y="16"/>
                </a:cubicBezTo>
              </a:path>
            </a:pathLst>
          </a:custGeom>
          <a:noFill/>
          <a:ln w="28575" cap="flat" cmpd="sng">
            <a:solidFill>
              <a:schemeClr val="accent2"/>
            </a:solidFill>
            <a:prstDash val="lgDash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512" name="Line 72">
            <a:extLst>
              <a:ext uri="{FF2B5EF4-FFF2-40B4-BE49-F238E27FC236}">
                <a16:creationId xmlns:a16="http://schemas.microsoft.com/office/drawing/2014/main" id="{B05C3A9A-0C62-7C4C-9AB9-1C3C1AF6D39B}"/>
              </a:ext>
            </a:extLst>
          </p:cNvPr>
          <p:cNvSpPr>
            <a:spLocks noChangeShapeType="1"/>
          </p:cNvSpPr>
          <p:nvPr/>
        </p:nvSpPr>
        <p:spPr bwMode="auto">
          <a:xfrm>
            <a:off x="6019800" y="1600200"/>
            <a:ext cx="1447800" cy="0"/>
          </a:xfrm>
          <a:prstGeom prst="line">
            <a:avLst/>
          </a:prstGeom>
          <a:noFill/>
          <a:ln w="57150" cmpd="thickThin">
            <a:solidFill>
              <a:srgbClr val="FF0033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grpSp>
        <p:nvGrpSpPr>
          <p:cNvPr id="87062" name="Group 73">
            <a:extLst>
              <a:ext uri="{FF2B5EF4-FFF2-40B4-BE49-F238E27FC236}">
                <a16:creationId xmlns:a16="http://schemas.microsoft.com/office/drawing/2014/main" id="{611E3E2B-34E7-D645-AE83-2993E2AC7AFA}"/>
              </a:ext>
            </a:extLst>
          </p:cNvPr>
          <p:cNvGrpSpPr>
            <a:grpSpLocks/>
          </p:cNvGrpSpPr>
          <p:nvPr/>
        </p:nvGrpSpPr>
        <p:grpSpPr bwMode="auto">
          <a:xfrm>
            <a:off x="7086600" y="1066800"/>
            <a:ext cx="1905000" cy="1524000"/>
            <a:chOff x="1008" y="3264"/>
            <a:chExt cx="1200" cy="960"/>
          </a:xfrm>
        </p:grpSpPr>
        <p:grpSp>
          <p:nvGrpSpPr>
            <p:cNvPr id="87074" name="Group 74">
              <a:extLst>
                <a:ext uri="{FF2B5EF4-FFF2-40B4-BE49-F238E27FC236}">
                  <a16:creationId xmlns:a16="http://schemas.microsoft.com/office/drawing/2014/main" id="{45D8AF79-CA63-8D4E-AAA3-31F3A8415AE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8" y="3264"/>
              <a:ext cx="1200" cy="960"/>
              <a:chOff x="532" y="2260"/>
              <a:chExt cx="4120" cy="1144"/>
            </a:xfrm>
          </p:grpSpPr>
          <p:grpSp>
            <p:nvGrpSpPr>
              <p:cNvPr id="87076" name="Group 75">
                <a:extLst>
                  <a:ext uri="{FF2B5EF4-FFF2-40B4-BE49-F238E27FC236}">
                    <a16:creationId xmlns:a16="http://schemas.microsoft.com/office/drawing/2014/main" id="{FD3EDA35-4F08-DC40-BC28-20FB4856D59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19" y="2260"/>
                <a:ext cx="4033" cy="1144"/>
                <a:chOff x="619" y="2260"/>
                <a:chExt cx="4033" cy="1144"/>
              </a:xfrm>
            </p:grpSpPr>
            <p:sp>
              <p:nvSpPr>
                <p:cNvPr id="317516" name="Oval 76">
                  <a:extLst>
                    <a:ext uri="{FF2B5EF4-FFF2-40B4-BE49-F238E27FC236}">
                      <a16:creationId xmlns:a16="http://schemas.microsoft.com/office/drawing/2014/main" id="{5A675EBA-4045-E540-A831-EEE98405B5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1" y="2362"/>
                  <a:ext cx="3461" cy="872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317517" name="Oval 77">
                  <a:extLst>
                    <a:ext uri="{FF2B5EF4-FFF2-40B4-BE49-F238E27FC236}">
                      <a16:creationId xmlns:a16="http://schemas.microsoft.com/office/drawing/2014/main" id="{055CADD9-8816-834D-9FF5-52037B6F45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78" y="2362"/>
                  <a:ext cx="803" cy="126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317518" name="Oval 78">
                  <a:extLst>
                    <a:ext uri="{FF2B5EF4-FFF2-40B4-BE49-F238E27FC236}">
                      <a16:creationId xmlns:a16="http://schemas.microsoft.com/office/drawing/2014/main" id="{9D28FDE6-EB9E-014B-9DD0-C4615FDB16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328"/>
                  <a:ext cx="1147" cy="229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317519" name="Oval 79">
                  <a:extLst>
                    <a:ext uri="{FF2B5EF4-FFF2-40B4-BE49-F238E27FC236}">
                      <a16:creationId xmlns:a16="http://schemas.microsoft.com/office/drawing/2014/main" id="{0602FF02-8DD0-3841-AA94-F48C52301F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22" y="2260"/>
                  <a:ext cx="1377" cy="466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317520" name="Oval 80">
                  <a:extLst>
                    <a:ext uri="{FF2B5EF4-FFF2-40B4-BE49-F238E27FC236}">
                      <a16:creationId xmlns:a16="http://schemas.microsoft.com/office/drawing/2014/main" id="{6F070EA5-A4D6-594A-844E-76869E6573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8" y="2463"/>
                  <a:ext cx="2534" cy="263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317521" name="Oval 81">
                  <a:extLst>
                    <a:ext uri="{FF2B5EF4-FFF2-40B4-BE49-F238E27FC236}">
                      <a16:creationId xmlns:a16="http://schemas.microsoft.com/office/drawing/2014/main" id="{4041DF13-E242-2C46-B271-DFFC900F16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88" y="2870"/>
                  <a:ext cx="1377" cy="534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317522" name="Oval 82">
                  <a:extLst>
                    <a:ext uri="{FF2B5EF4-FFF2-40B4-BE49-F238E27FC236}">
                      <a16:creationId xmlns:a16="http://schemas.microsoft.com/office/drawing/2014/main" id="{A5BFDE38-A59F-E243-9E35-6F25887A7A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19" y="2497"/>
                  <a:ext cx="1033" cy="297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317523" name="Oval 83">
                  <a:extLst>
                    <a:ext uri="{FF2B5EF4-FFF2-40B4-BE49-F238E27FC236}">
                      <a16:creationId xmlns:a16="http://schemas.microsoft.com/office/drawing/2014/main" id="{E8B43192-C437-8042-BC3D-91FC44E344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8" y="2633"/>
                  <a:ext cx="687" cy="534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317524" name="Oval 84">
                  <a:extLst>
                    <a:ext uri="{FF2B5EF4-FFF2-40B4-BE49-F238E27FC236}">
                      <a16:creationId xmlns:a16="http://schemas.microsoft.com/office/drawing/2014/main" id="{39CB0EE8-127E-C04E-BC8E-7EB4D529D7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35" y="2903"/>
                  <a:ext cx="687" cy="195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317525" name="Oval 85">
                  <a:extLst>
                    <a:ext uri="{FF2B5EF4-FFF2-40B4-BE49-F238E27FC236}">
                      <a16:creationId xmlns:a16="http://schemas.microsoft.com/office/drawing/2014/main" id="{72ED5E45-00CE-944A-988B-0109ACA5A2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8" y="3039"/>
                  <a:ext cx="683" cy="195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317526" name="Oval 86">
                  <a:extLst>
                    <a:ext uri="{FF2B5EF4-FFF2-40B4-BE49-F238E27FC236}">
                      <a16:creationId xmlns:a16="http://schemas.microsoft.com/office/drawing/2014/main" id="{E8765962-56D8-B247-8963-49848B8F529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45" y="3039"/>
                  <a:ext cx="1030" cy="195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charset="0"/>
                    <a:ea typeface="ＭＳ Ｐゴシック" charset="0"/>
                    <a:cs typeface="+mn-cs"/>
                  </a:endParaRPr>
                </a:p>
              </p:txBody>
            </p:sp>
          </p:grpSp>
          <p:grpSp>
            <p:nvGrpSpPr>
              <p:cNvPr id="87077" name="Group 87">
                <a:extLst>
                  <a:ext uri="{FF2B5EF4-FFF2-40B4-BE49-F238E27FC236}">
                    <a16:creationId xmlns:a16="http://schemas.microsoft.com/office/drawing/2014/main" id="{98FA1C9F-C03C-6540-82F8-7C85CB07B9E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2" y="2260"/>
                <a:ext cx="4033" cy="1144"/>
                <a:chOff x="532" y="2260"/>
                <a:chExt cx="4033" cy="1144"/>
              </a:xfrm>
            </p:grpSpPr>
            <p:sp>
              <p:nvSpPr>
                <p:cNvPr id="317528" name="Oval 88">
                  <a:extLst>
                    <a:ext uri="{FF2B5EF4-FFF2-40B4-BE49-F238E27FC236}">
                      <a16:creationId xmlns:a16="http://schemas.microsoft.com/office/drawing/2014/main" id="{B55C5789-BEE7-CF40-8C51-97CFA60D8F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79" y="2362"/>
                  <a:ext cx="3457" cy="872"/>
                </a:xfrm>
                <a:prstGeom prst="ellipse">
                  <a:avLst/>
                </a:prstGeom>
                <a:solidFill>
                  <a:srgbClr val="CCCCFF"/>
                </a:solidFill>
                <a:ln w="12700">
                  <a:solidFill>
                    <a:srgbClr val="CCCC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317529" name="Oval 89">
                  <a:extLst>
                    <a:ext uri="{FF2B5EF4-FFF2-40B4-BE49-F238E27FC236}">
                      <a16:creationId xmlns:a16="http://schemas.microsoft.com/office/drawing/2014/main" id="{93BE116A-A5D7-2740-A206-70196362BC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92" y="2362"/>
                  <a:ext cx="803" cy="126"/>
                </a:xfrm>
                <a:prstGeom prst="ellipse">
                  <a:avLst/>
                </a:prstGeom>
                <a:solidFill>
                  <a:srgbClr val="CCCCFF"/>
                </a:solidFill>
                <a:ln w="12700">
                  <a:solidFill>
                    <a:srgbClr val="CCCC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317530" name="Oval 90">
                  <a:extLst>
                    <a:ext uri="{FF2B5EF4-FFF2-40B4-BE49-F238E27FC236}">
                      <a16:creationId xmlns:a16="http://schemas.microsoft.com/office/drawing/2014/main" id="{557324F2-4AAC-1844-8176-3A780FAC51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73" y="2328"/>
                  <a:ext cx="1150" cy="229"/>
                </a:xfrm>
                <a:prstGeom prst="ellipse">
                  <a:avLst/>
                </a:prstGeom>
                <a:solidFill>
                  <a:srgbClr val="CCCCFF"/>
                </a:solidFill>
                <a:ln w="12700">
                  <a:solidFill>
                    <a:srgbClr val="CCCC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317531" name="Oval 91">
                  <a:extLst>
                    <a:ext uri="{FF2B5EF4-FFF2-40B4-BE49-F238E27FC236}">
                      <a16:creationId xmlns:a16="http://schemas.microsoft.com/office/drawing/2014/main" id="{3CCC6DD7-C607-284C-A72F-3382DCBC0D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32" y="2260"/>
                  <a:ext cx="1377" cy="466"/>
                </a:xfrm>
                <a:prstGeom prst="ellipse">
                  <a:avLst/>
                </a:prstGeom>
                <a:solidFill>
                  <a:srgbClr val="CCCCFF"/>
                </a:solidFill>
                <a:ln w="12700">
                  <a:solidFill>
                    <a:srgbClr val="CCCC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317532" name="Oval 92">
                  <a:extLst>
                    <a:ext uri="{FF2B5EF4-FFF2-40B4-BE49-F238E27FC236}">
                      <a16:creationId xmlns:a16="http://schemas.microsoft.com/office/drawing/2014/main" id="{6BBC5F54-6DDA-AA4E-949A-F25847D911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2" y="2463"/>
                  <a:ext cx="2530" cy="263"/>
                </a:xfrm>
                <a:prstGeom prst="ellipse">
                  <a:avLst/>
                </a:prstGeom>
                <a:solidFill>
                  <a:srgbClr val="CCCCFF"/>
                </a:solidFill>
                <a:ln w="12700">
                  <a:solidFill>
                    <a:srgbClr val="CCCC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317533" name="Oval 93">
                  <a:extLst>
                    <a:ext uri="{FF2B5EF4-FFF2-40B4-BE49-F238E27FC236}">
                      <a16:creationId xmlns:a16="http://schemas.microsoft.com/office/drawing/2014/main" id="{75760069-7530-1941-9DED-0B9B5D8466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02" y="2870"/>
                  <a:ext cx="1377" cy="534"/>
                </a:xfrm>
                <a:prstGeom prst="ellipse">
                  <a:avLst/>
                </a:prstGeom>
                <a:solidFill>
                  <a:srgbClr val="CCCCFF"/>
                </a:solidFill>
                <a:ln w="12700">
                  <a:solidFill>
                    <a:srgbClr val="CCCC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317534" name="Oval 94">
                  <a:extLst>
                    <a:ext uri="{FF2B5EF4-FFF2-40B4-BE49-F238E27FC236}">
                      <a16:creationId xmlns:a16="http://schemas.microsoft.com/office/drawing/2014/main" id="{E4AABA07-427F-A04C-B659-9572899B67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33" y="2497"/>
                  <a:ext cx="1033" cy="297"/>
                </a:xfrm>
                <a:prstGeom prst="ellipse">
                  <a:avLst/>
                </a:prstGeom>
                <a:solidFill>
                  <a:srgbClr val="CCCCFF"/>
                </a:solidFill>
                <a:ln w="12700">
                  <a:solidFill>
                    <a:srgbClr val="CCCC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317535" name="Oval 95">
                  <a:extLst>
                    <a:ext uri="{FF2B5EF4-FFF2-40B4-BE49-F238E27FC236}">
                      <a16:creationId xmlns:a16="http://schemas.microsoft.com/office/drawing/2014/main" id="{6984746F-A90F-4543-ABB8-26C81923AB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62" y="2633"/>
                  <a:ext cx="687" cy="534"/>
                </a:xfrm>
                <a:prstGeom prst="ellipse">
                  <a:avLst/>
                </a:prstGeom>
                <a:solidFill>
                  <a:srgbClr val="CCCCFF"/>
                </a:solidFill>
                <a:ln w="12700">
                  <a:solidFill>
                    <a:srgbClr val="CCCC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317536" name="Oval 96">
                  <a:extLst>
                    <a:ext uri="{FF2B5EF4-FFF2-40B4-BE49-F238E27FC236}">
                      <a16:creationId xmlns:a16="http://schemas.microsoft.com/office/drawing/2014/main" id="{ED44F3C5-356D-7B45-A1C0-68728CAE34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9" y="2903"/>
                  <a:ext cx="687" cy="195"/>
                </a:xfrm>
                <a:prstGeom prst="ellipse">
                  <a:avLst/>
                </a:prstGeom>
                <a:solidFill>
                  <a:srgbClr val="CCCCFF"/>
                </a:solidFill>
                <a:ln w="12700">
                  <a:solidFill>
                    <a:srgbClr val="CCCC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317537" name="Oval 97">
                  <a:extLst>
                    <a:ext uri="{FF2B5EF4-FFF2-40B4-BE49-F238E27FC236}">
                      <a16:creationId xmlns:a16="http://schemas.microsoft.com/office/drawing/2014/main" id="{BBDDB73A-0254-F34C-A33F-630D5E86A1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42" y="3039"/>
                  <a:ext cx="683" cy="195"/>
                </a:xfrm>
                <a:prstGeom prst="ellipse">
                  <a:avLst/>
                </a:prstGeom>
                <a:solidFill>
                  <a:srgbClr val="CCCCFF"/>
                </a:solidFill>
                <a:ln w="12700">
                  <a:solidFill>
                    <a:srgbClr val="CCCC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charset="0"/>
                    <a:ea typeface="ＭＳ Ｐゴシック" charset="0"/>
                    <a:cs typeface="+mn-cs"/>
                  </a:endParaRPr>
                </a:p>
              </p:txBody>
            </p:sp>
            <p:sp>
              <p:nvSpPr>
                <p:cNvPr id="317538" name="Oval 98">
                  <a:extLst>
                    <a:ext uri="{FF2B5EF4-FFF2-40B4-BE49-F238E27FC236}">
                      <a16:creationId xmlns:a16="http://schemas.microsoft.com/office/drawing/2014/main" id="{49F59A84-0AF3-3040-A460-D7AF587CA5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59" y="3039"/>
                  <a:ext cx="1027" cy="195"/>
                </a:xfrm>
                <a:prstGeom prst="ellipse">
                  <a:avLst/>
                </a:prstGeom>
                <a:solidFill>
                  <a:srgbClr val="CCCCFF"/>
                </a:solidFill>
                <a:ln w="12700">
                  <a:solidFill>
                    <a:srgbClr val="CCCC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charset="0"/>
                    <a:ea typeface="ＭＳ Ｐゴシック" charset="0"/>
                    <a:cs typeface="+mn-cs"/>
                  </a:endParaRPr>
                </a:p>
              </p:txBody>
            </p:sp>
          </p:grpSp>
        </p:grpSp>
        <p:sp>
          <p:nvSpPr>
            <p:cNvPr id="317539" name="Text Box 99">
              <a:extLst>
                <a:ext uri="{FF2B5EF4-FFF2-40B4-BE49-F238E27FC236}">
                  <a16:creationId xmlns:a16="http://schemas.microsoft.com/office/drawing/2014/main" id="{3274D7E2-2044-A845-BCCF-7CD2F77448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8" y="3456"/>
              <a:ext cx="812" cy="5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宋体" charset="0"/>
                  <a:cs typeface="宋体" charset="0"/>
                </a:rPr>
                <a:t>  </a:t>
              </a:r>
              <a:r>
                <a:rPr kumimoji="0" lang="en-US" altLang="zh-CN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宋体" charset="0"/>
                  <a:cs typeface="宋体" charset="0"/>
                </a:rPr>
                <a:t>Heavy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宋体" charset="0"/>
                  <a:cs typeface="宋体" charset="0"/>
                </a:rPr>
                <a:t>  Content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宋体" charset="0"/>
                  <a:cs typeface="宋体" charset="0"/>
                </a:rPr>
                <a:t>Web Farm</a:t>
              </a:r>
            </a:p>
          </p:txBody>
        </p:sp>
      </p:grpSp>
      <p:pic>
        <p:nvPicPr>
          <p:cNvPr id="317540" name="Picture 100">
            <a:extLst>
              <a:ext uri="{FF2B5EF4-FFF2-40B4-BE49-F238E27FC236}">
                <a16:creationId xmlns:a16="http://schemas.microsoft.com/office/drawing/2014/main" id="{F8BF633B-AC8F-4A4B-8A22-73BE295565E8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447800"/>
            <a:ext cx="547688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17542" name="AutoShape 102">
            <a:extLst>
              <a:ext uri="{FF2B5EF4-FFF2-40B4-BE49-F238E27FC236}">
                <a16:creationId xmlns:a16="http://schemas.microsoft.com/office/drawing/2014/main" id="{A2EB07AA-0344-534F-9AC5-06A072C5FD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514600"/>
            <a:ext cx="228600" cy="609600"/>
          </a:xfrm>
          <a:prstGeom prst="upArrow">
            <a:avLst>
              <a:gd name="adj1" fmla="val 50000"/>
              <a:gd name="adj2" fmla="val 66667"/>
            </a:avLst>
          </a:prstGeom>
          <a:solidFill>
            <a:schemeClr val="bg1"/>
          </a:solidFill>
          <a:ln w="38100">
            <a:solidFill>
              <a:srgbClr val="FF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317543" name="Freeform 103">
            <a:extLst>
              <a:ext uri="{FF2B5EF4-FFF2-40B4-BE49-F238E27FC236}">
                <a16:creationId xmlns:a16="http://schemas.microsoft.com/office/drawing/2014/main" id="{A8505046-6273-694F-9FB0-D42110664964}"/>
              </a:ext>
            </a:extLst>
          </p:cNvPr>
          <p:cNvSpPr>
            <a:spLocks/>
          </p:cNvSpPr>
          <p:nvPr/>
        </p:nvSpPr>
        <p:spPr bwMode="auto">
          <a:xfrm>
            <a:off x="3403600" y="1752600"/>
            <a:ext cx="2159000" cy="2209800"/>
          </a:xfrm>
          <a:custGeom>
            <a:avLst/>
            <a:gdLst>
              <a:gd name="T0" fmla="*/ 2159000 w 1360"/>
              <a:gd name="T1" fmla="*/ 0 h 1392"/>
              <a:gd name="T2" fmla="*/ 1397000 w 1360"/>
              <a:gd name="T3" fmla="*/ 152400 h 1392"/>
              <a:gd name="T4" fmla="*/ 177800 w 1360"/>
              <a:gd name="T5" fmla="*/ 533400 h 1392"/>
              <a:gd name="T6" fmla="*/ 330200 w 1360"/>
              <a:gd name="T7" fmla="*/ 1676400 h 1392"/>
              <a:gd name="T8" fmla="*/ 635000 w 1360"/>
              <a:gd name="T9" fmla="*/ 2209800 h 13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60" h="1392">
                <a:moveTo>
                  <a:pt x="1360" y="0"/>
                </a:moveTo>
                <a:cubicBezTo>
                  <a:pt x="1224" y="20"/>
                  <a:pt x="1088" y="40"/>
                  <a:pt x="880" y="96"/>
                </a:cubicBezTo>
                <a:cubicBezTo>
                  <a:pt x="672" y="152"/>
                  <a:pt x="224" y="176"/>
                  <a:pt x="112" y="336"/>
                </a:cubicBezTo>
                <a:cubicBezTo>
                  <a:pt x="0" y="496"/>
                  <a:pt x="160" y="880"/>
                  <a:pt x="208" y="1056"/>
                </a:cubicBezTo>
                <a:cubicBezTo>
                  <a:pt x="256" y="1232"/>
                  <a:pt x="328" y="1312"/>
                  <a:pt x="400" y="1392"/>
                </a:cubicBezTo>
              </a:path>
            </a:pathLst>
          </a:custGeom>
          <a:noFill/>
          <a:ln w="76200" cmpd="sng">
            <a:solidFill>
              <a:schemeClr val="accent2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544" name="Rectangle 104">
            <a:extLst>
              <a:ext uri="{FF2B5EF4-FFF2-40B4-BE49-F238E27FC236}">
                <a16:creationId xmlns:a16="http://schemas.microsoft.com/office/drawing/2014/main" id="{64974067-21C5-E149-A344-96CCA8F719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4267200"/>
            <a:ext cx="1600200" cy="304800"/>
          </a:xfrm>
          <a:prstGeom prst="rect">
            <a:avLst/>
          </a:prstGeom>
          <a:solidFill>
            <a:srgbClr val="3333CC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192.44.78.0/24</a:t>
            </a:r>
          </a:p>
        </p:txBody>
      </p:sp>
      <p:sp>
        <p:nvSpPr>
          <p:cNvPr id="317545" name="Rectangle 105">
            <a:extLst>
              <a:ext uri="{FF2B5EF4-FFF2-40B4-BE49-F238E27FC236}">
                <a16:creationId xmlns:a16="http://schemas.microsoft.com/office/drawing/2014/main" id="{A1317945-C0B8-8446-9AA1-F032078899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2590800"/>
            <a:ext cx="1795463" cy="581025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192.44.78.0/24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MED = 15</a:t>
            </a:r>
          </a:p>
        </p:txBody>
      </p:sp>
      <p:sp>
        <p:nvSpPr>
          <p:cNvPr id="317546" name="Rectangle 106">
            <a:extLst>
              <a:ext uri="{FF2B5EF4-FFF2-40B4-BE49-F238E27FC236}">
                <a16:creationId xmlns:a16="http://schemas.microsoft.com/office/drawing/2014/main" id="{808BEBC3-7393-BE49-AC9A-A89898A274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2514600"/>
            <a:ext cx="1795463" cy="581025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192.44.78.0/24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MED = 56</a:t>
            </a:r>
          </a:p>
        </p:txBody>
      </p:sp>
      <p:sp>
        <p:nvSpPr>
          <p:cNvPr id="317549" name="Text Box 109">
            <a:extLst>
              <a:ext uri="{FF2B5EF4-FFF2-40B4-BE49-F238E27FC236}">
                <a16:creationId xmlns:a16="http://schemas.microsoft.com/office/drawing/2014/main" id="{40CE29CC-E57D-D241-99F5-37B9EC82DB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800600"/>
            <a:ext cx="8764588" cy="822325"/>
          </a:xfrm>
          <a:prstGeom prst="rect">
            <a:avLst/>
          </a:prstGeom>
          <a:solidFill>
            <a:srgbClr val="FF669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This means that MEDs must be considered BEFORE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IGP distance!</a:t>
            </a:r>
          </a:p>
        </p:txBody>
      </p:sp>
      <p:sp>
        <p:nvSpPr>
          <p:cNvPr id="317550" name="Rectangle 110">
            <a:extLst>
              <a:ext uri="{FF2B5EF4-FFF2-40B4-BE49-F238E27FC236}">
                <a16:creationId xmlns:a16="http://schemas.microsoft.com/office/drawing/2014/main" id="{2D9FC0F7-3702-BD4D-A638-B9927A2F4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371600"/>
            <a:ext cx="141763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Prefer lower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MED values</a:t>
            </a:r>
          </a:p>
        </p:txBody>
      </p:sp>
      <p:sp>
        <p:nvSpPr>
          <p:cNvPr id="317551" name="Text Box 111">
            <a:extLst>
              <a:ext uri="{FF2B5EF4-FFF2-40B4-BE49-F238E27FC236}">
                <a16:creationId xmlns:a16="http://schemas.microsoft.com/office/drawing/2014/main" id="{61BB9DF6-1763-954B-806D-61E67A4FD4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867400"/>
            <a:ext cx="6038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Note1 : some providers will not listen to MEDs </a:t>
            </a:r>
          </a:p>
        </p:txBody>
      </p:sp>
      <p:sp>
        <p:nvSpPr>
          <p:cNvPr id="317552" name="AutoShape 112">
            <a:extLst>
              <a:ext uri="{FF2B5EF4-FFF2-40B4-BE49-F238E27FC236}">
                <a16:creationId xmlns:a16="http://schemas.microsoft.com/office/drawing/2014/main" id="{CCD586CB-90A4-FB42-9E28-34CF665A97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438400"/>
            <a:ext cx="228600" cy="609600"/>
          </a:xfrm>
          <a:prstGeom prst="upArrow">
            <a:avLst>
              <a:gd name="adj1" fmla="val 50000"/>
              <a:gd name="adj2" fmla="val 66667"/>
            </a:avLst>
          </a:prstGeom>
          <a:solidFill>
            <a:schemeClr val="bg1"/>
          </a:solidFill>
          <a:ln w="38100">
            <a:solidFill>
              <a:srgbClr val="FF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317553" name="Text Box 113">
            <a:extLst>
              <a:ext uri="{FF2B5EF4-FFF2-40B4-BE49-F238E27FC236}">
                <a16:creationId xmlns:a16="http://schemas.microsoft.com/office/drawing/2014/main" id="{CBD9FD51-A2FD-CC45-B216-AECB189786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248400"/>
            <a:ext cx="5975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Note2 : MEDs need not be tied to IGP distance</a:t>
            </a:r>
          </a:p>
        </p:txBody>
      </p:sp>
    </p:spTree>
    <p:extLst>
      <p:ext uri="{BB962C8B-B14F-4D97-AF65-F5344CB8AC3E}">
        <p14:creationId xmlns:p14="http://schemas.microsoft.com/office/powerpoint/2010/main" val="23863289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DE279B7C-36D0-9345-B0B8-F6815B1A9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307210-9EDD-E341-AF8C-F12913162293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36555" name="Rectangle 11">
            <a:extLst>
              <a:ext uri="{FF2B5EF4-FFF2-40B4-BE49-F238E27FC236}">
                <a16:creationId xmlns:a16="http://schemas.microsoft.com/office/drawing/2014/main" id="{F9BF9F46-3FB6-9645-B466-49F006DE38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5105400"/>
            <a:ext cx="7162800" cy="9144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236554" name="Rectangle 10">
            <a:extLst>
              <a:ext uri="{FF2B5EF4-FFF2-40B4-BE49-F238E27FC236}">
                <a16:creationId xmlns:a16="http://schemas.microsoft.com/office/drawing/2014/main" id="{BB1C6404-E153-DE46-98C8-5D5A12A7D5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1676400"/>
            <a:ext cx="7162800" cy="9144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236553" name="Rectangle 9">
            <a:extLst>
              <a:ext uri="{FF2B5EF4-FFF2-40B4-BE49-F238E27FC236}">
                <a16:creationId xmlns:a16="http://schemas.microsoft.com/office/drawing/2014/main" id="{96C9D4C5-858C-A448-960D-74ED105DB0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2895600"/>
            <a:ext cx="7162800" cy="2133600"/>
          </a:xfrm>
          <a:prstGeom prst="rect">
            <a:avLst/>
          </a:prstGeom>
          <a:solidFill>
            <a:srgbClr val="FF6699"/>
          </a:solidFill>
          <a:ln w="9525">
            <a:solidFill>
              <a:srgbClr val="FF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236546" name="Rectangle 2">
            <a:extLst>
              <a:ext uri="{FF2B5EF4-FFF2-40B4-BE49-F238E27FC236}">
                <a16:creationId xmlns:a16="http://schemas.microsoft.com/office/drawing/2014/main" id="{6A01524D-0981-F146-9B13-4C773EFDB1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382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>
                <a:ea typeface="宋体" charset="0"/>
                <a:cs typeface="宋体" charset="0"/>
              </a:rPr>
              <a:t>Route Selection Summary</a:t>
            </a:r>
          </a:p>
        </p:txBody>
      </p:sp>
      <p:sp>
        <p:nvSpPr>
          <p:cNvPr id="236547" name="Text Box 3">
            <a:extLst>
              <a:ext uri="{FF2B5EF4-FFF2-40B4-BE49-F238E27FC236}">
                <a16:creationId xmlns:a16="http://schemas.microsoft.com/office/drawing/2014/main" id="{0149687F-3B6B-034F-AE45-AA858E1AE1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1981200"/>
            <a:ext cx="37163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Highest Local Preference</a:t>
            </a:r>
          </a:p>
        </p:txBody>
      </p:sp>
      <p:sp>
        <p:nvSpPr>
          <p:cNvPr id="236548" name="Text Box 4">
            <a:extLst>
              <a:ext uri="{FF2B5EF4-FFF2-40B4-BE49-F238E27FC236}">
                <a16:creationId xmlns:a16="http://schemas.microsoft.com/office/drawing/2014/main" id="{F14F487D-9F99-B04E-8F80-EDF7C6A271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2971800"/>
            <a:ext cx="2616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Shortest ASPATH</a:t>
            </a:r>
          </a:p>
        </p:txBody>
      </p:sp>
      <p:sp>
        <p:nvSpPr>
          <p:cNvPr id="236549" name="Text Box 5">
            <a:extLst>
              <a:ext uri="{FF2B5EF4-FFF2-40B4-BE49-F238E27FC236}">
                <a16:creationId xmlns:a16="http://schemas.microsoft.com/office/drawing/2014/main" id="{19C3DFA1-33CB-864B-9C36-7573B73A7E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3429000"/>
            <a:ext cx="19081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Lowest MED</a:t>
            </a:r>
          </a:p>
        </p:txBody>
      </p:sp>
      <p:sp>
        <p:nvSpPr>
          <p:cNvPr id="236550" name="Text Box 6">
            <a:extLst>
              <a:ext uri="{FF2B5EF4-FFF2-40B4-BE49-F238E27FC236}">
                <a16:creationId xmlns:a16="http://schemas.microsoft.com/office/drawing/2014/main" id="{449C3EE7-98B8-7843-9FD8-D2C34996EF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3886200"/>
            <a:ext cx="2130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i-BGP &lt; e-BGP</a:t>
            </a:r>
          </a:p>
        </p:txBody>
      </p:sp>
      <p:sp>
        <p:nvSpPr>
          <p:cNvPr id="236551" name="Text Box 7">
            <a:extLst>
              <a:ext uri="{FF2B5EF4-FFF2-40B4-BE49-F238E27FC236}">
                <a16:creationId xmlns:a16="http://schemas.microsoft.com/office/drawing/2014/main" id="{58EDE7D7-0BC8-9046-B9D3-3E392BB8DF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4343400"/>
            <a:ext cx="25558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Lowest IGP cost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to BGP egress</a:t>
            </a:r>
          </a:p>
        </p:txBody>
      </p:sp>
      <p:sp>
        <p:nvSpPr>
          <p:cNvPr id="236552" name="Text Box 8">
            <a:extLst>
              <a:ext uri="{FF2B5EF4-FFF2-40B4-BE49-F238E27FC236}">
                <a16:creationId xmlns:a16="http://schemas.microsoft.com/office/drawing/2014/main" id="{FC7E7A5D-6DDB-2F41-860A-59AFDD05D0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5334000"/>
            <a:ext cx="2514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Lowest router ID</a:t>
            </a:r>
          </a:p>
        </p:txBody>
      </p:sp>
      <p:sp>
        <p:nvSpPr>
          <p:cNvPr id="236556" name="Text Box 12">
            <a:extLst>
              <a:ext uri="{FF2B5EF4-FFF2-40B4-BE49-F238E27FC236}">
                <a16:creationId xmlns:a16="http://schemas.microsoft.com/office/drawing/2014/main" id="{3A19D3F8-452D-BD40-8465-373E122984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3810000"/>
            <a:ext cx="23050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traffic engineering </a:t>
            </a:r>
          </a:p>
        </p:txBody>
      </p:sp>
      <p:sp>
        <p:nvSpPr>
          <p:cNvPr id="236557" name="Text Box 13">
            <a:extLst>
              <a:ext uri="{FF2B5EF4-FFF2-40B4-BE49-F238E27FC236}">
                <a16:creationId xmlns:a16="http://schemas.microsoft.com/office/drawing/2014/main" id="{8299896F-63A0-034B-8391-41FBEFE7E3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1981200"/>
            <a:ext cx="25527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Enforce relationships</a:t>
            </a:r>
          </a:p>
        </p:txBody>
      </p:sp>
      <p:sp>
        <p:nvSpPr>
          <p:cNvPr id="236558" name="Text Box 14">
            <a:extLst>
              <a:ext uri="{FF2B5EF4-FFF2-40B4-BE49-F238E27FC236}">
                <a16:creationId xmlns:a16="http://schemas.microsoft.com/office/drawing/2014/main" id="{F975054A-024E-C845-B152-1CACA8DA6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5257800"/>
            <a:ext cx="242728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Throw up hands and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break ties</a:t>
            </a:r>
          </a:p>
        </p:txBody>
      </p:sp>
      <p:sp>
        <p:nvSpPr>
          <p:cNvPr id="236559" name="AutoShape 15">
            <a:extLst>
              <a:ext uri="{FF2B5EF4-FFF2-40B4-BE49-F238E27FC236}">
                <a16:creationId xmlns:a16="http://schemas.microsoft.com/office/drawing/2014/main" id="{EF0AE2DE-CE2E-F64A-BE70-9DEED5B2A8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905000"/>
            <a:ext cx="609600" cy="4343400"/>
          </a:xfrm>
          <a:prstGeom prst="downArrow">
            <a:avLst>
              <a:gd name="adj1" fmla="val 50000"/>
              <a:gd name="adj2" fmla="val 178125"/>
            </a:avLst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62020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4">
            <a:extLst>
              <a:ext uri="{FF2B5EF4-FFF2-40B4-BE49-F238E27FC236}">
                <a16:creationId xmlns:a16="http://schemas.microsoft.com/office/drawing/2014/main" id="{ABCDA6D6-5547-4242-BFE2-51267725EA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BGP Attacks/Misconfiguration</a:t>
            </a:r>
          </a:p>
        </p:txBody>
      </p:sp>
      <p:sp>
        <p:nvSpPr>
          <p:cNvPr id="30722" name="Subtitle 5">
            <a:extLst>
              <a:ext uri="{FF2B5EF4-FFF2-40B4-BE49-F238E27FC236}">
                <a16:creationId xmlns:a16="http://schemas.microsoft.com/office/drawing/2014/main" id="{C549B67F-EA8B-F54C-B7E2-79B9CFBB91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0723" name="Slide Number Placeholder 3">
            <a:extLst>
              <a:ext uri="{FF2B5EF4-FFF2-40B4-BE49-F238E27FC236}">
                <a16:creationId xmlns:a16="http://schemas.microsoft.com/office/drawing/2014/main" id="{5A57EB12-D3CB-B74D-A34D-C1EE28CFE5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A0951E-A7DF-F647-8B13-89D2208A0DE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4">
            <a:extLst>
              <a:ext uri="{FF2B5EF4-FFF2-40B4-BE49-F238E27FC236}">
                <a16:creationId xmlns:a16="http://schemas.microsoft.com/office/drawing/2014/main" id="{9C0240EE-3547-ED4E-BD2B-9CFFF9BAF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21CF8F-D11F-FB45-96D7-25179B64635F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59797" name="Line 21">
            <a:extLst>
              <a:ext uri="{FF2B5EF4-FFF2-40B4-BE49-F238E27FC236}">
                <a16:creationId xmlns:a16="http://schemas.microsoft.com/office/drawing/2014/main" id="{A5D4F2CA-D0EB-F249-BAE9-4703D919B35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19600" y="4191000"/>
            <a:ext cx="0" cy="1295400"/>
          </a:xfrm>
          <a:prstGeom prst="line">
            <a:avLst/>
          </a:prstGeom>
          <a:noFill/>
          <a:ln w="50800">
            <a:solidFill>
              <a:srgbClr val="FF0033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459778" name="Rectangle 2">
            <a:extLst>
              <a:ext uri="{FF2B5EF4-FFF2-40B4-BE49-F238E27FC236}">
                <a16:creationId xmlns:a16="http://schemas.microsoft.com/office/drawing/2014/main" id="{ABB7E755-45E3-2848-BEDC-E6C256E735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7188" y="265113"/>
            <a:ext cx="8558212" cy="635000"/>
          </a:xfrm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altLang="zh-CN">
                <a:ea typeface="宋体" charset="0"/>
                <a:cs typeface="宋体" charset="0"/>
              </a:rPr>
              <a:t>Selective Transit</a:t>
            </a:r>
          </a:p>
        </p:txBody>
      </p:sp>
      <p:sp>
        <p:nvSpPr>
          <p:cNvPr id="459779" name="Line 3">
            <a:extLst>
              <a:ext uri="{FF2B5EF4-FFF2-40B4-BE49-F238E27FC236}">
                <a16:creationId xmlns:a16="http://schemas.microsoft.com/office/drawing/2014/main" id="{516F1155-35AB-0747-B0A9-5EAECA9A7FBB}"/>
              </a:ext>
            </a:extLst>
          </p:cNvPr>
          <p:cNvSpPr>
            <a:spLocks noChangeShapeType="1"/>
          </p:cNvSpPr>
          <p:nvPr/>
        </p:nvSpPr>
        <p:spPr bwMode="auto">
          <a:xfrm>
            <a:off x="2514600" y="2133600"/>
            <a:ext cx="1447800" cy="1600200"/>
          </a:xfrm>
          <a:prstGeom prst="line">
            <a:avLst/>
          </a:prstGeom>
          <a:noFill/>
          <a:ln w="50800">
            <a:solidFill>
              <a:srgbClr val="FF0033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459780" name="Line 4">
            <a:extLst>
              <a:ext uri="{FF2B5EF4-FFF2-40B4-BE49-F238E27FC236}">
                <a16:creationId xmlns:a16="http://schemas.microsoft.com/office/drawing/2014/main" id="{38D9882D-7D71-1444-A9DA-F0AC8946682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48200" y="2286000"/>
            <a:ext cx="762000" cy="1411288"/>
          </a:xfrm>
          <a:prstGeom prst="line">
            <a:avLst/>
          </a:prstGeom>
          <a:noFill/>
          <a:ln w="50800">
            <a:solidFill>
              <a:srgbClr val="FF0033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pic>
        <p:nvPicPr>
          <p:cNvPr id="459781" name="Picture 5">
            <a:extLst>
              <a:ext uri="{FF2B5EF4-FFF2-40B4-BE49-F238E27FC236}">
                <a16:creationId xmlns:a16="http://schemas.microsoft.com/office/drawing/2014/main" id="{CCE07399-7E40-984A-A8B9-0BD90139D1A6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371600"/>
            <a:ext cx="2057400" cy="106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59782" name="Picture 6">
            <a:extLst>
              <a:ext uri="{FF2B5EF4-FFF2-40B4-BE49-F238E27FC236}">
                <a16:creationId xmlns:a16="http://schemas.microsoft.com/office/drawing/2014/main" id="{250C288F-DD6C-B944-93D2-9837B5E0D23C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429000"/>
            <a:ext cx="1920875" cy="1062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59783" name="Picture 7">
            <a:extLst>
              <a:ext uri="{FF2B5EF4-FFF2-40B4-BE49-F238E27FC236}">
                <a16:creationId xmlns:a16="http://schemas.microsoft.com/office/drawing/2014/main" id="{630B49E2-5829-6246-A11E-8B3C1A31F1C0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524000"/>
            <a:ext cx="2435225" cy="126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59788" name="Rectangle 12">
            <a:extLst>
              <a:ext uri="{FF2B5EF4-FFF2-40B4-BE49-F238E27FC236}">
                <a16:creationId xmlns:a16="http://schemas.microsoft.com/office/drawing/2014/main" id="{12F757AA-3B0D-4D46-98F6-F58CB7E95C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1676400"/>
            <a:ext cx="958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NET B</a:t>
            </a:r>
          </a:p>
        </p:txBody>
      </p:sp>
      <p:sp>
        <p:nvSpPr>
          <p:cNvPr id="459789" name="Rectangle 13">
            <a:extLst>
              <a:ext uri="{FF2B5EF4-FFF2-40B4-BE49-F238E27FC236}">
                <a16:creationId xmlns:a16="http://schemas.microsoft.com/office/drawing/2014/main" id="{0A40D8F3-A912-FC4C-B6B1-675E84F580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1905000"/>
            <a:ext cx="958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NET C</a:t>
            </a:r>
          </a:p>
        </p:txBody>
      </p:sp>
      <p:sp>
        <p:nvSpPr>
          <p:cNvPr id="459790" name="Text Box 14">
            <a:extLst>
              <a:ext uri="{FF2B5EF4-FFF2-40B4-BE49-F238E27FC236}">
                <a16:creationId xmlns:a16="http://schemas.microsoft.com/office/drawing/2014/main" id="{F83B6C70-A8E3-CC48-9BA0-01BAA9B4C4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3352800"/>
            <a:ext cx="34988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NET A provides transit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between NET B and NET C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and between NET D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and NET C</a:t>
            </a:r>
          </a:p>
        </p:txBody>
      </p:sp>
      <p:sp>
        <p:nvSpPr>
          <p:cNvPr id="459791" name="Text Box 15">
            <a:extLst>
              <a:ext uri="{FF2B5EF4-FFF2-40B4-BE49-F238E27FC236}">
                <a16:creationId xmlns:a16="http://schemas.microsoft.com/office/drawing/2014/main" id="{73E3744E-41E1-1D45-ABE4-A523423C2F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3733800"/>
            <a:ext cx="1217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NET A</a:t>
            </a:r>
          </a:p>
        </p:txBody>
      </p:sp>
      <p:sp>
        <p:nvSpPr>
          <p:cNvPr id="459793" name="Freeform 17">
            <a:extLst>
              <a:ext uri="{FF2B5EF4-FFF2-40B4-BE49-F238E27FC236}">
                <a16:creationId xmlns:a16="http://schemas.microsoft.com/office/drawing/2014/main" id="{2EC1F400-5E0B-DF4A-9FBB-33CFF38410B2}"/>
              </a:ext>
            </a:extLst>
          </p:cNvPr>
          <p:cNvSpPr>
            <a:spLocks/>
          </p:cNvSpPr>
          <p:nvPr/>
        </p:nvSpPr>
        <p:spPr bwMode="auto">
          <a:xfrm>
            <a:off x="2743200" y="2133600"/>
            <a:ext cx="2362200" cy="1663700"/>
          </a:xfrm>
          <a:custGeom>
            <a:avLst/>
            <a:gdLst>
              <a:gd name="T0" fmla="*/ 0 w 1488"/>
              <a:gd name="T1" fmla="*/ 0 h 1048"/>
              <a:gd name="T2" fmla="*/ 1143000 w 1488"/>
              <a:gd name="T3" fmla="*/ 1219200 h 1048"/>
              <a:gd name="T4" fmla="*/ 1524000 w 1488"/>
              <a:gd name="T5" fmla="*/ 1600200 h 1048"/>
              <a:gd name="T6" fmla="*/ 2133600 w 1488"/>
              <a:gd name="T7" fmla="*/ 838200 h 1048"/>
              <a:gd name="T8" fmla="*/ 2362200 w 1488"/>
              <a:gd name="T9" fmla="*/ 76200 h 10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88" h="1048">
                <a:moveTo>
                  <a:pt x="0" y="0"/>
                </a:moveTo>
                <a:cubicBezTo>
                  <a:pt x="280" y="300"/>
                  <a:pt x="560" y="600"/>
                  <a:pt x="720" y="768"/>
                </a:cubicBezTo>
                <a:cubicBezTo>
                  <a:pt x="880" y="936"/>
                  <a:pt x="856" y="1048"/>
                  <a:pt x="960" y="1008"/>
                </a:cubicBezTo>
                <a:cubicBezTo>
                  <a:pt x="1064" y="968"/>
                  <a:pt x="1256" y="688"/>
                  <a:pt x="1344" y="528"/>
                </a:cubicBezTo>
                <a:cubicBezTo>
                  <a:pt x="1432" y="368"/>
                  <a:pt x="1460" y="208"/>
                  <a:pt x="1488" y="48"/>
                </a:cubicBezTo>
              </a:path>
            </a:pathLst>
          </a:custGeom>
          <a:noFill/>
          <a:ln w="76200" cmpd="sng">
            <a:solidFill>
              <a:schemeClr val="accent2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459794" name="Picture 18">
            <a:extLst>
              <a:ext uri="{FF2B5EF4-FFF2-40B4-BE49-F238E27FC236}">
                <a16:creationId xmlns:a16="http://schemas.microsoft.com/office/drawing/2014/main" id="{63CD97B9-904D-AA4B-87C8-B68C3D295998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953000"/>
            <a:ext cx="243522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59795" name="Rectangle 19">
            <a:extLst>
              <a:ext uri="{FF2B5EF4-FFF2-40B4-BE49-F238E27FC236}">
                <a16:creationId xmlns:a16="http://schemas.microsoft.com/office/drawing/2014/main" id="{6BD9AA2F-F088-4642-A837-4D16174995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5334000"/>
            <a:ext cx="958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NET D</a:t>
            </a:r>
          </a:p>
        </p:txBody>
      </p:sp>
      <p:sp>
        <p:nvSpPr>
          <p:cNvPr id="459798" name="Freeform 22">
            <a:extLst>
              <a:ext uri="{FF2B5EF4-FFF2-40B4-BE49-F238E27FC236}">
                <a16:creationId xmlns:a16="http://schemas.microsoft.com/office/drawing/2014/main" id="{964FA9C6-878F-F242-9475-64CE539D7568}"/>
              </a:ext>
            </a:extLst>
          </p:cNvPr>
          <p:cNvSpPr>
            <a:spLocks/>
          </p:cNvSpPr>
          <p:nvPr/>
        </p:nvSpPr>
        <p:spPr bwMode="auto">
          <a:xfrm>
            <a:off x="4648200" y="2438400"/>
            <a:ext cx="914400" cy="2895600"/>
          </a:xfrm>
          <a:custGeom>
            <a:avLst/>
            <a:gdLst>
              <a:gd name="T0" fmla="*/ 0 w 576"/>
              <a:gd name="T1" fmla="*/ 2895600 h 1824"/>
              <a:gd name="T2" fmla="*/ 76200 w 576"/>
              <a:gd name="T3" fmla="*/ 1828800 h 1824"/>
              <a:gd name="T4" fmla="*/ 457200 w 576"/>
              <a:gd name="T5" fmla="*/ 1600200 h 1824"/>
              <a:gd name="T6" fmla="*/ 304800 w 576"/>
              <a:gd name="T7" fmla="*/ 1295400 h 1824"/>
              <a:gd name="T8" fmla="*/ 914400 w 576"/>
              <a:gd name="T9" fmla="*/ 0 h 18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" h="1824">
                <a:moveTo>
                  <a:pt x="0" y="1824"/>
                </a:moveTo>
                <a:cubicBezTo>
                  <a:pt x="0" y="1556"/>
                  <a:pt x="0" y="1288"/>
                  <a:pt x="48" y="1152"/>
                </a:cubicBezTo>
                <a:cubicBezTo>
                  <a:pt x="96" y="1016"/>
                  <a:pt x="264" y="1064"/>
                  <a:pt x="288" y="1008"/>
                </a:cubicBezTo>
                <a:cubicBezTo>
                  <a:pt x="312" y="952"/>
                  <a:pt x="144" y="984"/>
                  <a:pt x="192" y="816"/>
                </a:cubicBezTo>
                <a:cubicBezTo>
                  <a:pt x="240" y="648"/>
                  <a:pt x="408" y="324"/>
                  <a:pt x="576" y="0"/>
                </a:cubicBezTo>
              </a:path>
            </a:pathLst>
          </a:custGeom>
          <a:noFill/>
          <a:ln w="76200" cmpd="sng">
            <a:solidFill>
              <a:schemeClr val="accent2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59799" name="Text Box 23">
            <a:extLst>
              <a:ext uri="{FF2B5EF4-FFF2-40B4-BE49-F238E27FC236}">
                <a16:creationId xmlns:a16="http://schemas.microsoft.com/office/drawing/2014/main" id="{7A3DFBE9-1480-9E4B-9FC9-5EC57510F2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657600"/>
            <a:ext cx="23558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NET A DOES NOT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provide transit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Between NET D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and NET B</a:t>
            </a:r>
          </a:p>
        </p:txBody>
      </p:sp>
      <p:sp>
        <p:nvSpPr>
          <p:cNvPr id="459800" name="Text Box 24">
            <a:extLst>
              <a:ext uri="{FF2B5EF4-FFF2-40B4-BE49-F238E27FC236}">
                <a16:creationId xmlns:a16="http://schemas.microsoft.com/office/drawing/2014/main" id="{C1110F02-9C2C-3341-887E-4FFBD61464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172200"/>
            <a:ext cx="6838950" cy="366713"/>
          </a:xfrm>
          <a:prstGeom prst="rect">
            <a:avLst/>
          </a:prstGeom>
          <a:solidFill>
            <a:srgbClr val="FF669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ea typeface="宋体" panose="02010600030101010101" pitchFamily="2" charset="-122"/>
                <a:cs typeface="+mn-cs"/>
              </a:rPr>
              <a:t>Most transit networks transit in a selective manner…</a:t>
            </a:r>
          </a:p>
        </p:txBody>
      </p:sp>
      <p:grpSp>
        <p:nvGrpSpPr>
          <p:cNvPr id="21523" name="Group 25">
            <a:extLst>
              <a:ext uri="{FF2B5EF4-FFF2-40B4-BE49-F238E27FC236}">
                <a16:creationId xmlns:a16="http://schemas.microsoft.com/office/drawing/2014/main" id="{86DC11E4-0B5B-3C4D-BE07-81977A02D8FB}"/>
              </a:ext>
            </a:extLst>
          </p:cNvPr>
          <p:cNvGrpSpPr>
            <a:grpSpLocks/>
          </p:cNvGrpSpPr>
          <p:nvPr/>
        </p:nvGrpSpPr>
        <p:grpSpPr bwMode="auto">
          <a:xfrm>
            <a:off x="5791200" y="5181600"/>
            <a:ext cx="3200400" cy="762000"/>
            <a:chOff x="3264" y="3456"/>
            <a:chExt cx="2016" cy="480"/>
          </a:xfrm>
        </p:grpSpPr>
        <p:sp>
          <p:nvSpPr>
            <p:cNvPr id="459802" name="Line 26">
              <a:extLst>
                <a:ext uri="{FF2B5EF4-FFF2-40B4-BE49-F238E27FC236}">
                  <a16:creationId xmlns:a16="http://schemas.microsoft.com/office/drawing/2014/main" id="{EBD5B9DC-698F-B842-871E-0842AF478EB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504" y="3696"/>
              <a:ext cx="880" cy="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459803" name="Rectangle 27">
              <a:extLst>
                <a:ext uri="{FF2B5EF4-FFF2-40B4-BE49-F238E27FC236}">
                  <a16:creationId xmlns:a16="http://schemas.microsoft.com/office/drawing/2014/main" id="{8FCB54C3-E9F5-964F-B81B-DC56358B44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4" y="3566"/>
              <a:ext cx="8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宋体" charset="0"/>
                  <a:cs typeface="宋体" charset="0"/>
                </a:rPr>
                <a:t>IP traffic</a:t>
              </a:r>
            </a:p>
          </p:txBody>
        </p:sp>
        <p:sp>
          <p:nvSpPr>
            <p:cNvPr id="459804" name="Rectangle 28">
              <a:extLst>
                <a:ext uri="{FF2B5EF4-FFF2-40B4-BE49-F238E27FC236}">
                  <a16:creationId xmlns:a16="http://schemas.microsoft.com/office/drawing/2014/main" id="{4068B8D1-E8A7-D743-832F-FCF058F2D0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3456"/>
              <a:ext cx="2016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991713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Number Placeholder 3">
            <a:extLst>
              <a:ext uri="{FF2B5EF4-FFF2-40B4-BE49-F238E27FC236}">
                <a16:creationId xmlns:a16="http://schemas.microsoft.com/office/drawing/2014/main" id="{9FB98C9E-6C64-9743-9795-CB637B21C9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DD3B81-ED0D-1345-BAB8-FC91F157207D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9A55D264-B28B-2F4D-91E7-0340AFE502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Prefix Hijacking</a:t>
            </a:r>
          </a:p>
        </p:txBody>
      </p:sp>
      <p:grpSp>
        <p:nvGrpSpPr>
          <p:cNvPr id="31747" name="Group 3">
            <a:extLst>
              <a:ext uri="{FF2B5EF4-FFF2-40B4-BE49-F238E27FC236}">
                <a16:creationId xmlns:a16="http://schemas.microsoft.com/office/drawing/2014/main" id="{7EAFAE9C-C1E6-864D-8F71-733883AD4F4F}"/>
              </a:ext>
            </a:extLst>
          </p:cNvPr>
          <p:cNvGrpSpPr>
            <a:grpSpLocks/>
          </p:cNvGrpSpPr>
          <p:nvPr/>
        </p:nvGrpSpPr>
        <p:grpSpPr bwMode="auto">
          <a:xfrm>
            <a:off x="482600" y="2536825"/>
            <a:ext cx="8447088" cy="3986213"/>
            <a:chOff x="516" y="945"/>
            <a:chExt cx="5004" cy="3195"/>
          </a:xfrm>
        </p:grpSpPr>
        <p:graphicFrame>
          <p:nvGraphicFramePr>
            <p:cNvPr id="31755" name="Object 4">
              <a:extLst>
                <a:ext uri="{FF2B5EF4-FFF2-40B4-BE49-F238E27FC236}">
                  <a16:creationId xmlns:a16="http://schemas.microsoft.com/office/drawing/2014/main" id="{CAF6BA50-04F4-294C-9E9A-D09AD45F3DF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57" y="1338"/>
            <a:ext cx="1668" cy="12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3" imgW="1270000" imgH="927100" progId="MSPhotoEd.3">
                    <p:embed/>
                  </p:oleObj>
                </mc:Choice>
                <mc:Fallback>
                  <p:oleObj name="Photo Editor Photo" r:id="rId3" imgW="1270000" imgH="927100" progId="MSPhotoEd.3">
                    <p:embed/>
                    <p:pic>
                      <p:nvPicPr>
                        <p:cNvPr id="31755" name="Object 4">
                          <a:extLst>
                            <a:ext uri="{FF2B5EF4-FFF2-40B4-BE49-F238E27FC236}">
                              <a16:creationId xmlns:a16="http://schemas.microsoft.com/office/drawing/2014/main" id="{CAF6BA50-04F4-294C-9E9A-D09AD45F3DF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7" y="1338"/>
                          <a:ext cx="1668" cy="12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756" name="Object 5">
              <a:extLst>
                <a:ext uri="{FF2B5EF4-FFF2-40B4-BE49-F238E27FC236}">
                  <a16:creationId xmlns:a16="http://schemas.microsoft.com/office/drawing/2014/main" id="{AF6639EC-5B97-2642-9B35-F69919F56F1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07" y="945"/>
            <a:ext cx="1671" cy="13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5" imgW="1270000" imgH="927100" progId="MSPhotoEd.3">
                    <p:embed/>
                  </p:oleObj>
                </mc:Choice>
                <mc:Fallback>
                  <p:oleObj name="Photo Editor Photo" r:id="rId5" imgW="1270000" imgH="927100" progId="MSPhotoEd.3">
                    <p:embed/>
                    <p:pic>
                      <p:nvPicPr>
                        <p:cNvPr id="31756" name="Object 5">
                          <a:extLst>
                            <a:ext uri="{FF2B5EF4-FFF2-40B4-BE49-F238E27FC236}">
                              <a16:creationId xmlns:a16="http://schemas.microsoft.com/office/drawing/2014/main" id="{AF6639EC-5B97-2642-9B35-F69919F56F1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07" y="945"/>
                          <a:ext cx="1671" cy="136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757" name="Object 6">
              <a:extLst>
                <a:ext uri="{FF2B5EF4-FFF2-40B4-BE49-F238E27FC236}">
                  <a16:creationId xmlns:a16="http://schemas.microsoft.com/office/drawing/2014/main" id="{AC1198BF-5DCC-6B49-896F-E583F6FA18D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553" y="2517"/>
            <a:ext cx="1671" cy="13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6" imgW="1270000" imgH="927100" progId="MSPhotoEd.3">
                    <p:embed/>
                  </p:oleObj>
                </mc:Choice>
                <mc:Fallback>
                  <p:oleObj name="Photo Editor Photo" r:id="rId6" imgW="1270000" imgH="927100" progId="MSPhotoEd.3">
                    <p:embed/>
                    <p:pic>
                      <p:nvPicPr>
                        <p:cNvPr id="31757" name="Object 6">
                          <a:extLst>
                            <a:ext uri="{FF2B5EF4-FFF2-40B4-BE49-F238E27FC236}">
                              <a16:creationId xmlns:a16="http://schemas.microsoft.com/office/drawing/2014/main" id="{AC1198BF-5DCC-6B49-896F-E583F6FA18D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53" y="2517"/>
                          <a:ext cx="1671" cy="136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38759" name="Text Box 7">
              <a:extLst>
                <a:ext uri="{FF2B5EF4-FFF2-40B4-BE49-F238E27FC236}">
                  <a16:creationId xmlns:a16="http://schemas.microsoft.com/office/drawing/2014/main" id="{671C25BC-85B5-A241-9BA6-21DC1E246F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54" y="3048"/>
              <a:ext cx="109" cy="2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graphicFrame>
          <p:nvGraphicFramePr>
            <p:cNvPr id="31759" name="Object 8">
              <a:extLst>
                <a:ext uri="{FF2B5EF4-FFF2-40B4-BE49-F238E27FC236}">
                  <a16:creationId xmlns:a16="http://schemas.microsoft.com/office/drawing/2014/main" id="{C3AA0F79-B189-A045-A1FF-E376DCC18D7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99" y="2647"/>
            <a:ext cx="813" cy="6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8" imgW="1270000" imgH="927100" progId="MSPhotoEd.3">
                    <p:embed/>
                  </p:oleObj>
                </mc:Choice>
                <mc:Fallback>
                  <p:oleObj name="Photo Editor Photo" r:id="rId8" imgW="1270000" imgH="927100" progId="MSPhotoEd.3">
                    <p:embed/>
                    <p:pic>
                      <p:nvPicPr>
                        <p:cNvPr id="31759" name="Object 8">
                          <a:extLst>
                            <a:ext uri="{FF2B5EF4-FFF2-40B4-BE49-F238E27FC236}">
                              <a16:creationId xmlns:a16="http://schemas.microsoft.com/office/drawing/2014/main" id="{C3AA0F79-B189-A045-A1FF-E376DCC18D7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99" y="2647"/>
                          <a:ext cx="813" cy="6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760" name="Object 9">
              <a:extLst>
                <a:ext uri="{FF2B5EF4-FFF2-40B4-BE49-F238E27FC236}">
                  <a16:creationId xmlns:a16="http://schemas.microsoft.com/office/drawing/2014/main" id="{FD627976-E949-4048-A47E-705D2189094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16" y="3501"/>
            <a:ext cx="525" cy="4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9" imgW="1270000" imgH="927100" progId="MSPhotoEd.3">
                    <p:embed/>
                  </p:oleObj>
                </mc:Choice>
                <mc:Fallback>
                  <p:oleObj name="Photo Editor Photo" r:id="rId9" imgW="1270000" imgH="927100" progId="MSPhotoEd.3">
                    <p:embed/>
                    <p:pic>
                      <p:nvPicPr>
                        <p:cNvPr id="31760" name="Object 9">
                          <a:extLst>
                            <a:ext uri="{FF2B5EF4-FFF2-40B4-BE49-F238E27FC236}">
                              <a16:creationId xmlns:a16="http://schemas.microsoft.com/office/drawing/2014/main" id="{FD627976-E949-4048-A47E-705D2189094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6" y="3501"/>
                          <a:ext cx="525" cy="44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761" name="Object 10">
              <a:extLst>
                <a:ext uri="{FF2B5EF4-FFF2-40B4-BE49-F238E27FC236}">
                  <a16:creationId xmlns:a16="http://schemas.microsoft.com/office/drawing/2014/main" id="{4C653079-EEAB-2F46-B1EA-9F757049375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404" y="2086"/>
            <a:ext cx="813" cy="6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10" imgW="1270000" imgH="927100" progId="MSPhotoEd.3">
                    <p:embed/>
                  </p:oleObj>
                </mc:Choice>
                <mc:Fallback>
                  <p:oleObj name="Photo Editor Photo" r:id="rId10" imgW="1270000" imgH="927100" progId="MSPhotoEd.3">
                    <p:embed/>
                    <p:pic>
                      <p:nvPicPr>
                        <p:cNvPr id="31761" name="Object 10">
                          <a:extLst>
                            <a:ext uri="{FF2B5EF4-FFF2-40B4-BE49-F238E27FC236}">
                              <a16:creationId xmlns:a16="http://schemas.microsoft.com/office/drawing/2014/main" id="{4C653079-EEAB-2F46-B1EA-9F757049375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04" y="2086"/>
                          <a:ext cx="813" cy="6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762" name="Object 11">
              <a:extLst>
                <a:ext uri="{FF2B5EF4-FFF2-40B4-BE49-F238E27FC236}">
                  <a16:creationId xmlns:a16="http://schemas.microsoft.com/office/drawing/2014/main" id="{893AED15-BD4F-F24A-B89A-979466433A4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995" y="2922"/>
            <a:ext cx="525" cy="4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11" imgW="1270000" imgH="927100" progId="MSPhotoEd.3">
                    <p:embed/>
                  </p:oleObj>
                </mc:Choice>
                <mc:Fallback>
                  <p:oleObj name="Photo Editor Photo" r:id="rId11" imgW="1270000" imgH="927100" progId="MSPhotoEd.3">
                    <p:embed/>
                    <p:pic>
                      <p:nvPicPr>
                        <p:cNvPr id="31762" name="Object 11">
                          <a:extLst>
                            <a:ext uri="{FF2B5EF4-FFF2-40B4-BE49-F238E27FC236}">
                              <a16:creationId xmlns:a16="http://schemas.microsoft.com/office/drawing/2014/main" id="{893AED15-BD4F-F24A-B89A-979466433A4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95" y="2922"/>
                          <a:ext cx="525" cy="44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38764" name="Line 12">
              <a:extLst>
                <a:ext uri="{FF2B5EF4-FFF2-40B4-BE49-F238E27FC236}">
                  <a16:creationId xmlns:a16="http://schemas.microsoft.com/office/drawing/2014/main" id="{3DC28F38-0935-9C41-A639-8D2B42283C1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37" y="3240"/>
              <a:ext cx="118" cy="29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38765" name="Line 13">
              <a:extLst>
                <a:ext uri="{FF2B5EF4-FFF2-40B4-BE49-F238E27FC236}">
                  <a16:creationId xmlns:a16="http://schemas.microsoft.com/office/drawing/2014/main" id="{F2EBDC2C-FA6A-9D41-A687-634D0F904A0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35" y="2439"/>
              <a:ext cx="81" cy="27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38766" name="Line 14">
              <a:extLst>
                <a:ext uri="{FF2B5EF4-FFF2-40B4-BE49-F238E27FC236}">
                  <a16:creationId xmlns:a16="http://schemas.microsoft.com/office/drawing/2014/main" id="{08FB3A08-8661-A14D-8BEE-4388626AABE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87" y="1566"/>
              <a:ext cx="837" cy="13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38767" name="Line 15">
              <a:extLst>
                <a:ext uri="{FF2B5EF4-FFF2-40B4-BE49-F238E27FC236}">
                  <a16:creationId xmlns:a16="http://schemas.microsoft.com/office/drawing/2014/main" id="{D124C78C-FF1C-1543-B6B6-A87E553B98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53" y="2368"/>
              <a:ext cx="891" cy="46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38768" name="Line 16">
              <a:extLst>
                <a:ext uri="{FF2B5EF4-FFF2-40B4-BE49-F238E27FC236}">
                  <a16:creationId xmlns:a16="http://schemas.microsoft.com/office/drawing/2014/main" id="{AF3E0CF2-CE88-CF47-9E7C-3A8F4CEA6F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73" y="1736"/>
              <a:ext cx="396" cy="40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38769" name="Line 17">
              <a:extLst>
                <a:ext uri="{FF2B5EF4-FFF2-40B4-BE49-F238E27FC236}">
                  <a16:creationId xmlns:a16="http://schemas.microsoft.com/office/drawing/2014/main" id="{781640F9-2F6B-AD4C-B4B0-9D7E4D71345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086" y="2691"/>
              <a:ext cx="540" cy="32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38770" name="Line 18">
              <a:extLst>
                <a:ext uri="{FF2B5EF4-FFF2-40B4-BE49-F238E27FC236}">
                  <a16:creationId xmlns:a16="http://schemas.microsoft.com/office/drawing/2014/main" id="{5048C377-1AC9-5E43-985F-D1591133A4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69" y="2717"/>
              <a:ext cx="225" cy="28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38771" name="Line 19">
              <a:extLst>
                <a:ext uri="{FF2B5EF4-FFF2-40B4-BE49-F238E27FC236}">
                  <a16:creationId xmlns:a16="http://schemas.microsoft.com/office/drawing/2014/main" id="{305EF565-7742-BF46-A361-E25AB97E82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56" y="3329"/>
              <a:ext cx="0" cy="22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38772" name="Line 20">
              <a:extLst>
                <a:ext uri="{FF2B5EF4-FFF2-40B4-BE49-F238E27FC236}">
                  <a16:creationId xmlns:a16="http://schemas.microsoft.com/office/drawing/2014/main" id="{040D7EA9-C290-E14B-AB0F-7125FF78B2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4" y="3924"/>
              <a:ext cx="0" cy="21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38773" name="Line 21">
              <a:extLst>
                <a:ext uri="{FF2B5EF4-FFF2-40B4-BE49-F238E27FC236}">
                  <a16:creationId xmlns:a16="http://schemas.microsoft.com/office/drawing/2014/main" id="{911911D6-EA35-D149-BA96-E308275A20C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48" y="2142"/>
              <a:ext cx="22" cy="51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38774" name="Text Box 22">
              <a:extLst>
                <a:ext uri="{FF2B5EF4-FFF2-40B4-BE49-F238E27FC236}">
                  <a16:creationId xmlns:a16="http://schemas.microsoft.com/office/drawing/2014/main" id="{37F9970F-EAD4-914E-BF2B-50DCCE9341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6" y="3562"/>
              <a:ext cx="182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ＭＳ Ｐゴシック" charset="0"/>
                </a:rPr>
                <a:t>1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38775" name="Text Box 23">
              <a:extLst>
                <a:ext uri="{FF2B5EF4-FFF2-40B4-BE49-F238E27FC236}">
                  <a16:creationId xmlns:a16="http://schemas.microsoft.com/office/drawing/2014/main" id="{B0894286-4205-DD49-BE9E-1A72A90EA0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0" y="2823"/>
              <a:ext cx="184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ＭＳ Ｐゴシック" charset="0"/>
                </a:rPr>
                <a:t>2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38776" name="Text Box 24">
              <a:extLst>
                <a:ext uri="{FF2B5EF4-FFF2-40B4-BE49-F238E27FC236}">
                  <a16:creationId xmlns:a16="http://schemas.microsoft.com/office/drawing/2014/main" id="{527E3451-28E9-A243-96D5-356BC9A968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7" y="1798"/>
              <a:ext cx="184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ＭＳ Ｐゴシック" charset="0"/>
                </a:rPr>
                <a:t>3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38777" name="Text Box 25">
              <a:extLst>
                <a:ext uri="{FF2B5EF4-FFF2-40B4-BE49-F238E27FC236}">
                  <a16:creationId xmlns:a16="http://schemas.microsoft.com/office/drawing/2014/main" id="{F79896F3-F402-2D46-B649-E694CC8079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23" y="1455"/>
              <a:ext cx="182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ＭＳ Ｐゴシック" charset="0"/>
                </a:rPr>
                <a:t>4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38778" name="Text Box 26">
              <a:extLst>
                <a:ext uri="{FF2B5EF4-FFF2-40B4-BE49-F238E27FC236}">
                  <a16:creationId xmlns:a16="http://schemas.microsoft.com/office/drawing/2014/main" id="{E819E118-208A-3440-BE08-34D2047113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03" y="2275"/>
              <a:ext cx="184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ＭＳ Ｐゴシック" charset="0"/>
                </a:rPr>
                <a:t>5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38779" name="Text Box 27">
              <a:extLst>
                <a:ext uri="{FF2B5EF4-FFF2-40B4-BE49-F238E27FC236}">
                  <a16:creationId xmlns:a16="http://schemas.microsoft.com/office/drawing/2014/main" id="{2F6F53C3-AFB5-5941-9EBE-6D8557FC84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44" y="2985"/>
              <a:ext cx="184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ＭＳ Ｐゴシック" charset="0"/>
                </a:rPr>
                <a:t>6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38780" name="Text Box 28">
              <a:extLst>
                <a:ext uri="{FF2B5EF4-FFF2-40B4-BE49-F238E27FC236}">
                  <a16:creationId xmlns:a16="http://schemas.microsoft.com/office/drawing/2014/main" id="{8D44A980-D809-1C49-A37C-8CC2427DEA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54" y="2994"/>
              <a:ext cx="184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ＭＳ Ｐゴシック" charset="0"/>
                </a:rPr>
                <a:t>7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738781" name="Text Box 29">
            <a:extLst>
              <a:ext uri="{FF2B5EF4-FFF2-40B4-BE49-F238E27FC236}">
                <a16:creationId xmlns:a16="http://schemas.microsoft.com/office/drawing/2014/main" id="{BC32C36A-9FB7-644B-B5C8-6C52B6B869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1375" y="5824538"/>
            <a:ext cx="19716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rPr>
              <a:t>12.34.0.0/16</a:t>
            </a:r>
          </a:p>
        </p:txBody>
      </p:sp>
      <p:sp>
        <p:nvSpPr>
          <p:cNvPr id="1738782" name="Freeform 30">
            <a:extLst>
              <a:ext uri="{FF2B5EF4-FFF2-40B4-BE49-F238E27FC236}">
                <a16:creationId xmlns:a16="http://schemas.microsoft.com/office/drawing/2014/main" id="{366C2BF2-F10B-AF49-9D08-582776EFF99F}"/>
              </a:ext>
            </a:extLst>
          </p:cNvPr>
          <p:cNvSpPr>
            <a:spLocks/>
          </p:cNvSpPr>
          <p:nvPr/>
        </p:nvSpPr>
        <p:spPr bwMode="auto">
          <a:xfrm>
            <a:off x="17463" y="2274888"/>
            <a:ext cx="8875712" cy="3962400"/>
          </a:xfrm>
          <a:custGeom>
            <a:avLst/>
            <a:gdLst>
              <a:gd name="T0" fmla="*/ 387350 w 5591"/>
              <a:gd name="T1" fmla="*/ 3683000 h 2496"/>
              <a:gd name="T2" fmla="*/ 357187 w 5591"/>
              <a:gd name="T3" fmla="*/ 3535363 h 2496"/>
              <a:gd name="T4" fmla="*/ 774700 w 5591"/>
              <a:gd name="T5" fmla="*/ 1119188 h 2496"/>
              <a:gd name="T6" fmla="*/ 5008562 w 5591"/>
              <a:gd name="T7" fmla="*/ 284163 h 2496"/>
              <a:gd name="T8" fmla="*/ 7602537 w 5591"/>
              <a:gd name="T9" fmla="*/ 393700 h 2496"/>
              <a:gd name="T10" fmla="*/ 8875712 w 5591"/>
              <a:gd name="T11" fmla="*/ 2649538 h 24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591" h="2496">
                <a:moveTo>
                  <a:pt x="244" y="2320"/>
                </a:moveTo>
                <a:cubicBezTo>
                  <a:pt x="214" y="2408"/>
                  <a:pt x="184" y="2496"/>
                  <a:pt x="225" y="2227"/>
                </a:cubicBezTo>
                <a:cubicBezTo>
                  <a:pt x="266" y="1958"/>
                  <a:pt x="0" y="1046"/>
                  <a:pt x="488" y="705"/>
                </a:cubicBezTo>
                <a:cubicBezTo>
                  <a:pt x="976" y="364"/>
                  <a:pt x="2438" y="255"/>
                  <a:pt x="3155" y="179"/>
                </a:cubicBezTo>
                <a:cubicBezTo>
                  <a:pt x="3872" y="103"/>
                  <a:pt x="4383" y="0"/>
                  <a:pt x="4789" y="248"/>
                </a:cubicBezTo>
                <a:cubicBezTo>
                  <a:pt x="5195" y="496"/>
                  <a:pt x="5457" y="1431"/>
                  <a:pt x="5591" y="1669"/>
                </a:cubicBezTo>
              </a:path>
            </a:pathLst>
          </a:custGeom>
          <a:noFill/>
          <a:ln w="50800" cap="flat" cmpd="sng">
            <a:solidFill>
              <a:srgbClr val="008000"/>
            </a:solidFill>
            <a:prstDash val="solid"/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ＭＳ Ｐゴシック"/>
              <a:cs typeface="+mn-cs"/>
            </a:endParaRPr>
          </a:p>
        </p:txBody>
      </p:sp>
      <p:sp>
        <p:nvSpPr>
          <p:cNvPr id="1738783" name="Freeform 31">
            <a:extLst>
              <a:ext uri="{FF2B5EF4-FFF2-40B4-BE49-F238E27FC236}">
                <a16:creationId xmlns:a16="http://schemas.microsoft.com/office/drawing/2014/main" id="{CF438932-F3DB-5942-A28B-ACD2763AA152}"/>
              </a:ext>
            </a:extLst>
          </p:cNvPr>
          <p:cNvSpPr>
            <a:spLocks/>
          </p:cNvSpPr>
          <p:nvPr/>
        </p:nvSpPr>
        <p:spPr bwMode="auto">
          <a:xfrm>
            <a:off x="5487988" y="5235575"/>
            <a:ext cx="2813050" cy="1160463"/>
          </a:xfrm>
          <a:custGeom>
            <a:avLst/>
            <a:gdLst>
              <a:gd name="T0" fmla="*/ 0 w 1772"/>
              <a:gd name="T1" fmla="*/ 1160463 h 731"/>
              <a:gd name="T2" fmla="*/ 1728788 w 1772"/>
              <a:gd name="T3" fmla="*/ 117475 h 731"/>
              <a:gd name="T4" fmla="*/ 2813050 w 1772"/>
              <a:gd name="T5" fmla="*/ 455613 h 73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772" h="731">
                <a:moveTo>
                  <a:pt x="0" y="731"/>
                </a:moveTo>
                <a:cubicBezTo>
                  <a:pt x="397" y="439"/>
                  <a:pt x="794" y="148"/>
                  <a:pt x="1089" y="74"/>
                </a:cubicBezTo>
                <a:cubicBezTo>
                  <a:pt x="1384" y="0"/>
                  <a:pt x="1578" y="143"/>
                  <a:pt x="1772" y="287"/>
                </a:cubicBezTo>
              </a:path>
            </a:pathLst>
          </a:custGeom>
          <a:noFill/>
          <a:ln w="50800" cap="flat" cmpd="sng">
            <a:solidFill>
              <a:srgbClr val="008000"/>
            </a:solidFill>
            <a:prstDash val="solid"/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ＭＳ Ｐゴシック"/>
              <a:cs typeface="+mn-cs"/>
            </a:endParaRPr>
          </a:p>
        </p:txBody>
      </p:sp>
      <p:sp>
        <p:nvSpPr>
          <p:cNvPr id="1738784" name="Text Box 32">
            <a:extLst>
              <a:ext uri="{FF2B5EF4-FFF2-40B4-BE49-F238E27FC236}">
                <a16:creationId xmlns:a16="http://schemas.microsoft.com/office/drawing/2014/main" id="{605A9FA8-A64F-A941-81DA-4B3690595B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4588" y="6154738"/>
            <a:ext cx="19716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rPr>
              <a:t>12.34.0.0/16</a:t>
            </a:r>
          </a:p>
        </p:txBody>
      </p:sp>
      <p:sp>
        <p:nvSpPr>
          <p:cNvPr id="1738785" name="Freeform 33">
            <a:extLst>
              <a:ext uri="{FF2B5EF4-FFF2-40B4-BE49-F238E27FC236}">
                <a16:creationId xmlns:a16="http://schemas.microsoft.com/office/drawing/2014/main" id="{32848012-E2E6-9845-9875-64F87B71B36D}"/>
              </a:ext>
            </a:extLst>
          </p:cNvPr>
          <p:cNvSpPr>
            <a:spLocks/>
          </p:cNvSpPr>
          <p:nvPr/>
        </p:nvSpPr>
        <p:spPr bwMode="auto">
          <a:xfrm>
            <a:off x="1781175" y="4497388"/>
            <a:ext cx="1023938" cy="1611312"/>
          </a:xfrm>
          <a:custGeom>
            <a:avLst/>
            <a:gdLst>
              <a:gd name="T0" fmla="*/ 1023938 w 645"/>
              <a:gd name="T1" fmla="*/ 0 h 1015"/>
              <a:gd name="T2" fmla="*/ 436563 w 645"/>
              <a:gd name="T3" fmla="*/ 627062 h 1015"/>
              <a:gd name="T4" fmla="*/ 0 w 645"/>
              <a:gd name="T5" fmla="*/ 1611312 h 101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45" h="1015">
                <a:moveTo>
                  <a:pt x="645" y="0"/>
                </a:moveTo>
                <a:cubicBezTo>
                  <a:pt x="513" y="113"/>
                  <a:pt x="382" y="226"/>
                  <a:pt x="275" y="395"/>
                </a:cubicBezTo>
                <a:cubicBezTo>
                  <a:pt x="168" y="564"/>
                  <a:pt x="84" y="789"/>
                  <a:pt x="0" y="1015"/>
                </a:cubicBezTo>
              </a:path>
            </a:pathLst>
          </a:custGeom>
          <a:noFill/>
          <a:ln w="50800" cap="flat" cmpd="sng">
            <a:solidFill>
              <a:srgbClr val="CC3300"/>
            </a:solidFill>
            <a:prstDash val="solid"/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ＭＳ Ｐゴシック"/>
              <a:cs typeface="+mn-cs"/>
            </a:endParaRPr>
          </a:p>
        </p:txBody>
      </p:sp>
      <p:sp>
        <p:nvSpPr>
          <p:cNvPr id="1738786" name="Freeform 34">
            <a:extLst>
              <a:ext uri="{FF2B5EF4-FFF2-40B4-BE49-F238E27FC236}">
                <a16:creationId xmlns:a16="http://schemas.microsoft.com/office/drawing/2014/main" id="{53A2F118-C739-9B41-AB65-4B139C1EDEB8}"/>
              </a:ext>
            </a:extLst>
          </p:cNvPr>
          <p:cNvSpPr>
            <a:spLocks/>
          </p:cNvSpPr>
          <p:nvPr/>
        </p:nvSpPr>
        <p:spPr bwMode="auto">
          <a:xfrm>
            <a:off x="5943600" y="2398713"/>
            <a:ext cx="2903538" cy="2454275"/>
          </a:xfrm>
          <a:custGeom>
            <a:avLst/>
            <a:gdLst>
              <a:gd name="T0" fmla="*/ 0 w 1785"/>
              <a:gd name="T1" fmla="*/ 54998 h 1428"/>
              <a:gd name="T2" fmla="*/ 1345225 w 1785"/>
              <a:gd name="T3" fmla="*/ 108277 h 1428"/>
              <a:gd name="T4" fmla="*/ 2129261 w 1785"/>
              <a:gd name="T5" fmla="*/ 701221 h 1428"/>
              <a:gd name="T6" fmla="*/ 2903538 w 1785"/>
              <a:gd name="T7" fmla="*/ 2454275 h 142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785" h="1428">
                <a:moveTo>
                  <a:pt x="0" y="32"/>
                </a:moveTo>
                <a:cubicBezTo>
                  <a:pt x="304" y="16"/>
                  <a:pt x="609" y="0"/>
                  <a:pt x="827" y="63"/>
                </a:cubicBezTo>
                <a:cubicBezTo>
                  <a:pt x="1045" y="126"/>
                  <a:pt x="1149" y="180"/>
                  <a:pt x="1309" y="408"/>
                </a:cubicBezTo>
                <a:cubicBezTo>
                  <a:pt x="1469" y="636"/>
                  <a:pt x="1627" y="1032"/>
                  <a:pt x="1785" y="1428"/>
                </a:cubicBezTo>
              </a:path>
            </a:pathLst>
          </a:custGeom>
          <a:noFill/>
          <a:ln w="50800" cap="flat" cmpd="sng">
            <a:solidFill>
              <a:srgbClr val="008000"/>
            </a:solidFill>
            <a:prstDash val="solid"/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ＭＳ Ｐゴシック"/>
              <a:cs typeface="+mn-cs"/>
            </a:endParaRPr>
          </a:p>
        </p:txBody>
      </p:sp>
      <p:sp>
        <p:nvSpPr>
          <p:cNvPr id="31754" name="Rectangle 35">
            <a:extLst>
              <a:ext uri="{FF2B5EF4-FFF2-40B4-BE49-F238E27FC236}">
                <a16:creationId xmlns:a16="http://schemas.microsoft.com/office/drawing/2014/main" id="{2365FB8B-4C1B-0442-A15D-FF2F1D8DEF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3551" y="1469388"/>
            <a:ext cx="7772400" cy="4114800"/>
          </a:xfrm>
        </p:spPr>
        <p:txBody>
          <a:bodyPr/>
          <a:lstStyle/>
          <a:p>
            <a:r>
              <a:rPr lang="en-US" altLang="en-US" sz="2400" dirty="0">
                <a:ea typeface="ＭＳ Ｐゴシック" panose="020B0600070205080204" pitchFamily="34" charset="-128"/>
              </a:rPr>
              <a:t>Originating someone else’s prefix</a:t>
            </a:r>
          </a:p>
          <a:p>
            <a:pPr lvl="1"/>
            <a:r>
              <a:rPr lang="en-US" altLang="en-US" dirty="0"/>
              <a:t>What fraction of the Internet believes it?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8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8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8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8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8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8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878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0CFB685E-7CC3-B744-9577-96B3DC237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Prefix highjack</a:t>
            </a:r>
          </a:p>
        </p:txBody>
      </p:sp>
      <p:pic>
        <p:nvPicPr>
          <p:cNvPr id="35842" name="Content Placeholder 4">
            <a:extLst>
              <a:ext uri="{FF2B5EF4-FFF2-40B4-BE49-F238E27FC236}">
                <a16:creationId xmlns:a16="http://schemas.microsoft.com/office/drawing/2014/main" id="{D9DD6FF1-5BAB-094D-89D3-EED3580110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7" b="1727"/>
          <a:stretch>
            <a:fillRect/>
          </a:stretch>
        </p:blipFill>
        <p:spPr>
          <a:xfrm>
            <a:off x="79375" y="1123950"/>
            <a:ext cx="9907588" cy="5734050"/>
          </a:xfrm>
        </p:spPr>
      </p:pic>
      <p:sp>
        <p:nvSpPr>
          <p:cNvPr id="35843" name="Slide Number Placeholder 3">
            <a:extLst>
              <a:ext uri="{FF2B5EF4-FFF2-40B4-BE49-F238E27FC236}">
                <a16:creationId xmlns:a16="http://schemas.microsoft.com/office/drawing/2014/main" id="{F9CC188E-03A4-F641-9DA4-CA215C2EE8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2534F1-4C57-604A-9D4A-45F1CFEC621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35844" name="TextBox 7">
            <a:extLst>
              <a:ext uri="{FF2B5EF4-FFF2-40B4-BE49-F238E27FC236}">
                <a16:creationId xmlns:a16="http://schemas.microsoft.com/office/drawing/2014/main" id="{ED7E961E-8DC5-E443-A539-8FA9CB7EB1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663" y="6445250"/>
            <a:ext cx="55229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http://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queue.acm.org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/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detail.cfm?id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=2668966</a:t>
            </a:r>
          </a:p>
        </p:txBody>
      </p:sp>
    </p:spTree>
    <p:extLst>
      <p:ext uri="{BB962C8B-B14F-4D97-AF65-F5344CB8AC3E}">
        <p14:creationId xmlns:p14="http://schemas.microsoft.com/office/powerpoint/2010/main" val="349647981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>
            <a:extLst>
              <a:ext uri="{FF2B5EF4-FFF2-40B4-BE49-F238E27FC236}">
                <a16:creationId xmlns:a16="http://schemas.microsoft.com/office/drawing/2014/main" id="{A7FBBCC7-876B-5049-9F7E-1F1248AF86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>
                <a:ea typeface="ＭＳ Ｐゴシック" panose="020B0600070205080204" pitchFamily="34" charset="-128"/>
              </a:rPr>
              <a:t>Sub-Prefix Hijacking</a:t>
            </a:r>
          </a:p>
        </p:txBody>
      </p:sp>
      <p:sp>
        <p:nvSpPr>
          <p:cNvPr id="1595427" name="Rectangle 35">
            <a:extLst>
              <a:ext uri="{FF2B5EF4-FFF2-40B4-BE49-F238E27FC236}">
                <a16:creationId xmlns:a16="http://schemas.microsoft.com/office/drawing/2014/main" id="{877EEDCB-2053-474D-9134-3D897AB6477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5387975"/>
            <a:ext cx="8458200" cy="13176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Originating a more-specific prefix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Every AS picks the bogus route for that prefix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Traffic follows the longest matching prefix</a:t>
            </a:r>
          </a:p>
        </p:txBody>
      </p:sp>
      <p:sp>
        <p:nvSpPr>
          <p:cNvPr id="33795" name="Slide Number Placeholder 3">
            <a:extLst>
              <a:ext uri="{FF2B5EF4-FFF2-40B4-BE49-F238E27FC236}">
                <a16:creationId xmlns:a16="http://schemas.microsoft.com/office/drawing/2014/main" id="{A0929B77-B2A5-A447-8EA4-C8CD76BEDD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54B5B-F2E3-3745-A4F5-7B196B091464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grpSp>
        <p:nvGrpSpPr>
          <p:cNvPr id="33796" name="Group 3">
            <a:extLst>
              <a:ext uri="{FF2B5EF4-FFF2-40B4-BE49-F238E27FC236}">
                <a16:creationId xmlns:a16="http://schemas.microsoft.com/office/drawing/2014/main" id="{08E1B4CA-ACAB-4F40-A48A-1714B48882D3}"/>
              </a:ext>
            </a:extLst>
          </p:cNvPr>
          <p:cNvGrpSpPr>
            <a:grpSpLocks/>
          </p:cNvGrpSpPr>
          <p:nvPr/>
        </p:nvGrpSpPr>
        <p:grpSpPr bwMode="auto">
          <a:xfrm>
            <a:off x="454025" y="1193800"/>
            <a:ext cx="8447088" cy="3986213"/>
            <a:chOff x="516" y="945"/>
            <a:chExt cx="5004" cy="3195"/>
          </a:xfrm>
        </p:grpSpPr>
        <p:graphicFrame>
          <p:nvGraphicFramePr>
            <p:cNvPr id="33803" name="Object 4">
              <a:extLst>
                <a:ext uri="{FF2B5EF4-FFF2-40B4-BE49-F238E27FC236}">
                  <a16:creationId xmlns:a16="http://schemas.microsoft.com/office/drawing/2014/main" id="{3A02DB0E-5161-B847-9FE9-2CBBC72C987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57" y="1338"/>
            <a:ext cx="1668" cy="12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3" imgW="1270000" imgH="927100" progId="MSPhotoEd.3">
                    <p:embed/>
                  </p:oleObj>
                </mc:Choice>
                <mc:Fallback>
                  <p:oleObj name="Photo Editor Photo" r:id="rId3" imgW="1270000" imgH="927100" progId="MSPhotoEd.3">
                    <p:embed/>
                    <p:pic>
                      <p:nvPicPr>
                        <p:cNvPr id="33803" name="Object 4">
                          <a:extLst>
                            <a:ext uri="{FF2B5EF4-FFF2-40B4-BE49-F238E27FC236}">
                              <a16:creationId xmlns:a16="http://schemas.microsoft.com/office/drawing/2014/main" id="{3A02DB0E-5161-B847-9FE9-2CBBC72C987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7" y="1338"/>
                          <a:ext cx="1668" cy="12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804" name="Object 5">
              <a:extLst>
                <a:ext uri="{FF2B5EF4-FFF2-40B4-BE49-F238E27FC236}">
                  <a16:creationId xmlns:a16="http://schemas.microsoft.com/office/drawing/2014/main" id="{95F7813C-DF09-E341-8F79-03106C7B4BD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07" y="945"/>
            <a:ext cx="1671" cy="13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5" imgW="1270000" imgH="927100" progId="MSPhotoEd.3">
                    <p:embed/>
                  </p:oleObj>
                </mc:Choice>
                <mc:Fallback>
                  <p:oleObj name="Photo Editor Photo" r:id="rId5" imgW="1270000" imgH="927100" progId="MSPhotoEd.3">
                    <p:embed/>
                    <p:pic>
                      <p:nvPicPr>
                        <p:cNvPr id="33804" name="Object 5">
                          <a:extLst>
                            <a:ext uri="{FF2B5EF4-FFF2-40B4-BE49-F238E27FC236}">
                              <a16:creationId xmlns:a16="http://schemas.microsoft.com/office/drawing/2014/main" id="{95F7813C-DF09-E341-8F79-03106C7B4BD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07" y="945"/>
                          <a:ext cx="1671" cy="136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805" name="Object 6">
              <a:extLst>
                <a:ext uri="{FF2B5EF4-FFF2-40B4-BE49-F238E27FC236}">
                  <a16:creationId xmlns:a16="http://schemas.microsoft.com/office/drawing/2014/main" id="{446B0AA3-0139-E449-94FB-849F4582568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553" y="2517"/>
            <a:ext cx="1671" cy="13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6" imgW="1270000" imgH="927100" progId="MSPhotoEd.3">
                    <p:embed/>
                  </p:oleObj>
                </mc:Choice>
                <mc:Fallback>
                  <p:oleObj name="Photo Editor Photo" r:id="rId6" imgW="1270000" imgH="927100" progId="MSPhotoEd.3">
                    <p:embed/>
                    <p:pic>
                      <p:nvPicPr>
                        <p:cNvPr id="33805" name="Object 6">
                          <a:extLst>
                            <a:ext uri="{FF2B5EF4-FFF2-40B4-BE49-F238E27FC236}">
                              <a16:creationId xmlns:a16="http://schemas.microsoft.com/office/drawing/2014/main" id="{446B0AA3-0139-E449-94FB-849F4582568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53" y="2517"/>
                          <a:ext cx="1671" cy="136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95399" name="Text Box 7">
              <a:extLst>
                <a:ext uri="{FF2B5EF4-FFF2-40B4-BE49-F238E27FC236}">
                  <a16:creationId xmlns:a16="http://schemas.microsoft.com/office/drawing/2014/main" id="{DCB56BDD-781A-0548-B9AA-D81933B014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54" y="3048"/>
              <a:ext cx="109" cy="2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graphicFrame>
          <p:nvGraphicFramePr>
            <p:cNvPr id="33807" name="Object 8">
              <a:extLst>
                <a:ext uri="{FF2B5EF4-FFF2-40B4-BE49-F238E27FC236}">
                  <a16:creationId xmlns:a16="http://schemas.microsoft.com/office/drawing/2014/main" id="{83DF93E1-EF1D-A740-9EAF-197313FC6A0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99" y="2647"/>
            <a:ext cx="813" cy="6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8" imgW="1270000" imgH="927100" progId="MSPhotoEd.3">
                    <p:embed/>
                  </p:oleObj>
                </mc:Choice>
                <mc:Fallback>
                  <p:oleObj name="Photo Editor Photo" r:id="rId8" imgW="1270000" imgH="927100" progId="MSPhotoEd.3">
                    <p:embed/>
                    <p:pic>
                      <p:nvPicPr>
                        <p:cNvPr id="33807" name="Object 8">
                          <a:extLst>
                            <a:ext uri="{FF2B5EF4-FFF2-40B4-BE49-F238E27FC236}">
                              <a16:creationId xmlns:a16="http://schemas.microsoft.com/office/drawing/2014/main" id="{83DF93E1-EF1D-A740-9EAF-197313FC6A0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99" y="2647"/>
                          <a:ext cx="813" cy="6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808" name="Object 9">
              <a:extLst>
                <a:ext uri="{FF2B5EF4-FFF2-40B4-BE49-F238E27FC236}">
                  <a16:creationId xmlns:a16="http://schemas.microsoft.com/office/drawing/2014/main" id="{25D239BF-836B-7040-82B1-BA116BEE41E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16" y="3501"/>
            <a:ext cx="525" cy="4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9" imgW="1270000" imgH="927100" progId="MSPhotoEd.3">
                    <p:embed/>
                  </p:oleObj>
                </mc:Choice>
                <mc:Fallback>
                  <p:oleObj name="Photo Editor Photo" r:id="rId9" imgW="1270000" imgH="927100" progId="MSPhotoEd.3">
                    <p:embed/>
                    <p:pic>
                      <p:nvPicPr>
                        <p:cNvPr id="33808" name="Object 9">
                          <a:extLst>
                            <a:ext uri="{FF2B5EF4-FFF2-40B4-BE49-F238E27FC236}">
                              <a16:creationId xmlns:a16="http://schemas.microsoft.com/office/drawing/2014/main" id="{25D239BF-836B-7040-82B1-BA116BEE41E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6" y="3501"/>
                          <a:ext cx="525" cy="44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809" name="Object 10">
              <a:extLst>
                <a:ext uri="{FF2B5EF4-FFF2-40B4-BE49-F238E27FC236}">
                  <a16:creationId xmlns:a16="http://schemas.microsoft.com/office/drawing/2014/main" id="{75E45FF3-52DF-AE49-B0A5-210B242C317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404" y="2086"/>
            <a:ext cx="813" cy="6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10" imgW="1270000" imgH="927100" progId="MSPhotoEd.3">
                    <p:embed/>
                  </p:oleObj>
                </mc:Choice>
                <mc:Fallback>
                  <p:oleObj name="Photo Editor Photo" r:id="rId10" imgW="1270000" imgH="927100" progId="MSPhotoEd.3">
                    <p:embed/>
                    <p:pic>
                      <p:nvPicPr>
                        <p:cNvPr id="33809" name="Object 10">
                          <a:extLst>
                            <a:ext uri="{FF2B5EF4-FFF2-40B4-BE49-F238E27FC236}">
                              <a16:creationId xmlns:a16="http://schemas.microsoft.com/office/drawing/2014/main" id="{75E45FF3-52DF-AE49-B0A5-210B242C317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04" y="2086"/>
                          <a:ext cx="813" cy="6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810" name="Object 11">
              <a:extLst>
                <a:ext uri="{FF2B5EF4-FFF2-40B4-BE49-F238E27FC236}">
                  <a16:creationId xmlns:a16="http://schemas.microsoft.com/office/drawing/2014/main" id="{0E5AE5CA-8D0C-8B43-942C-FDFE1349F96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995" y="2922"/>
            <a:ext cx="525" cy="4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11" imgW="1270000" imgH="927100" progId="MSPhotoEd.3">
                    <p:embed/>
                  </p:oleObj>
                </mc:Choice>
                <mc:Fallback>
                  <p:oleObj name="Photo Editor Photo" r:id="rId11" imgW="1270000" imgH="927100" progId="MSPhotoEd.3">
                    <p:embed/>
                    <p:pic>
                      <p:nvPicPr>
                        <p:cNvPr id="33810" name="Object 11">
                          <a:extLst>
                            <a:ext uri="{FF2B5EF4-FFF2-40B4-BE49-F238E27FC236}">
                              <a16:creationId xmlns:a16="http://schemas.microsoft.com/office/drawing/2014/main" id="{0E5AE5CA-8D0C-8B43-942C-FDFE1349F96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95" y="2922"/>
                          <a:ext cx="525" cy="44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95404" name="Line 12">
              <a:extLst>
                <a:ext uri="{FF2B5EF4-FFF2-40B4-BE49-F238E27FC236}">
                  <a16:creationId xmlns:a16="http://schemas.microsoft.com/office/drawing/2014/main" id="{275E1D08-6923-D148-8A35-BD6422411A7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37" y="3240"/>
              <a:ext cx="118" cy="29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95405" name="Line 13">
              <a:extLst>
                <a:ext uri="{FF2B5EF4-FFF2-40B4-BE49-F238E27FC236}">
                  <a16:creationId xmlns:a16="http://schemas.microsoft.com/office/drawing/2014/main" id="{2751A72F-669D-CD41-93AB-EFF8A0BCABB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35" y="2439"/>
              <a:ext cx="81" cy="27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95406" name="Line 14">
              <a:extLst>
                <a:ext uri="{FF2B5EF4-FFF2-40B4-BE49-F238E27FC236}">
                  <a16:creationId xmlns:a16="http://schemas.microsoft.com/office/drawing/2014/main" id="{B17F407C-F104-2B45-AAF5-7062F5D237C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87" y="1566"/>
              <a:ext cx="837" cy="13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95407" name="Line 15">
              <a:extLst>
                <a:ext uri="{FF2B5EF4-FFF2-40B4-BE49-F238E27FC236}">
                  <a16:creationId xmlns:a16="http://schemas.microsoft.com/office/drawing/2014/main" id="{67E6C853-BA4B-0544-89AC-F1D1C5E2B9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53" y="2368"/>
              <a:ext cx="891" cy="46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95408" name="Line 16">
              <a:extLst>
                <a:ext uri="{FF2B5EF4-FFF2-40B4-BE49-F238E27FC236}">
                  <a16:creationId xmlns:a16="http://schemas.microsoft.com/office/drawing/2014/main" id="{851731CF-D3C4-D644-B2A3-33052EE8E5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73" y="1736"/>
              <a:ext cx="396" cy="40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95409" name="Line 17">
              <a:extLst>
                <a:ext uri="{FF2B5EF4-FFF2-40B4-BE49-F238E27FC236}">
                  <a16:creationId xmlns:a16="http://schemas.microsoft.com/office/drawing/2014/main" id="{52C266E3-4001-A14D-9EB0-EF32B599DF5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086" y="2691"/>
              <a:ext cx="540" cy="32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95410" name="Line 18">
              <a:extLst>
                <a:ext uri="{FF2B5EF4-FFF2-40B4-BE49-F238E27FC236}">
                  <a16:creationId xmlns:a16="http://schemas.microsoft.com/office/drawing/2014/main" id="{495E4CA9-D03C-F645-B88F-072B5EBBFB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69" y="2717"/>
              <a:ext cx="225" cy="28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95411" name="Line 19">
              <a:extLst>
                <a:ext uri="{FF2B5EF4-FFF2-40B4-BE49-F238E27FC236}">
                  <a16:creationId xmlns:a16="http://schemas.microsoft.com/office/drawing/2014/main" id="{A7850CBF-3DEA-5C4A-9027-D7A64354B9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56" y="3329"/>
              <a:ext cx="0" cy="22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95412" name="Line 20">
              <a:extLst>
                <a:ext uri="{FF2B5EF4-FFF2-40B4-BE49-F238E27FC236}">
                  <a16:creationId xmlns:a16="http://schemas.microsoft.com/office/drawing/2014/main" id="{E412CB9C-8C21-F140-B208-DA2C1F6A77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4" y="3924"/>
              <a:ext cx="0" cy="21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95413" name="Line 21">
              <a:extLst>
                <a:ext uri="{FF2B5EF4-FFF2-40B4-BE49-F238E27FC236}">
                  <a16:creationId xmlns:a16="http://schemas.microsoft.com/office/drawing/2014/main" id="{06AAAE62-95AA-2840-A404-95F9CC3E2D8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48" y="2142"/>
              <a:ext cx="22" cy="51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95414" name="Text Box 22">
              <a:extLst>
                <a:ext uri="{FF2B5EF4-FFF2-40B4-BE49-F238E27FC236}">
                  <a16:creationId xmlns:a16="http://schemas.microsoft.com/office/drawing/2014/main" id="{96C0D1D7-EE59-694E-929B-070AB3DD1C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6" y="3562"/>
              <a:ext cx="182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ＭＳ Ｐゴシック" charset="0"/>
                </a:rPr>
                <a:t>1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95415" name="Text Box 23">
              <a:extLst>
                <a:ext uri="{FF2B5EF4-FFF2-40B4-BE49-F238E27FC236}">
                  <a16:creationId xmlns:a16="http://schemas.microsoft.com/office/drawing/2014/main" id="{27B26B62-2754-1C47-88F5-5AC86E6BFC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0" y="2823"/>
              <a:ext cx="184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ＭＳ Ｐゴシック" charset="0"/>
                </a:rPr>
                <a:t>2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95416" name="Text Box 24">
              <a:extLst>
                <a:ext uri="{FF2B5EF4-FFF2-40B4-BE49-F238E27FC236}">
                  <a16:creationId xmlns:a16="http://schemas.microsoft.com/office/drawing/2014/main" id="{134F47F7-D6AE-2644-82B1-E7724B0A4E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7" y="1798"/>
              <a:ext cx="184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ＭＳ Ｐゴシック" charset="0"/>
                </a:rPr>
                <a:t>3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95417" name="Text Box 25">
              <a:extLst>
                <a:ext uri="{FF2B5EF4-FFF2-40B4-BE49-F238E27FC236}">
                  <a16:creationId xmlns:a16="http://schemas.microsoft.com/office/drawing/2014/main" id="{B891E004-1AC7-1842-BB4E-0D03970DA0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23" y="1455"/>
              <a:ext cx="182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ＭＳ Ｐゴシック" charset="0"/>
                </a:rPr>
                <a:t>4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95418" name="Text Box 26">
              <a:extLst>
                <a:ext uri="{FF2B5EF4-FFF2-40B4-BE49-F238E27FC236}">
                  <a16:creationId xmlns:a16="http://schemas.microsoft.com/office/drawing/2014/main" id="{BC01F2BC-41D7-3847-B510-27FC43E081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03" y="2275"/>
              <a:ext cx="184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ＭＳ Ｐゴシック" charset="0"/>
                </a:rPr>
                <a:t>5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95419" name="Text Box 27">
              <a:extLst>
                <a:ext uri="{FF2B5EF4-FFF2-40B4-BE49-F238E27FC236}">
                  <a16:creationId xmlns:a16="http://schemas.microsoft.com/office/drawing/2014/main" id="{BB9D9963-B0BB-9946-B3AC-919F5C35FA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44" y="2985"/>
              <a:ext cx="184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ＭＳ Ｐゴシック" charset="0"/>
                </a:rPr>
                <a:t>6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95420" name="Text Box 28">
              <a:extLst>
                <a:ext uri="{FF2B5EF4-FFF2-40B4-BE49-F238E27FC236}">
                  <a16:creationId xmlns:a16="http://schemas.microsoft.com/office/drawing/2014/main" id="{0B7B9B2A-1225-254A-99F7-EAD514CE19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54" y="2994"/>
              <a:ext cx="184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ＭＳ Ｐゴシック" charset="0"/>
                </a:rPr>
                <a:t>7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595421" name="Text Box 29">
            <a:extLst>
              <a:ext uri="{FF2B5EF4-FFF2-40B4-BE49-F238E27FC236}">
                <a16:creationId xmlns:a16="http://schemas.microsoft.com/office/drawing/2014/main" id="{FE476A2A-6B57-1D46-8683-DDDB402A6E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750" y="4481513"/>
            <a:ext cx="19716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rPr>
              <a:t>12.34.0.0/16</a:t>
            </a:r>
          </a:p>
        </p:txBody>
      </p:sp>
      <p:sp>
        <p:nvSpPr>
          <p:cNvPr id="1595422" name="Freeform 30">
            <a:extLst>
              <a:ext uri="{FF2B5EF4-FFF2-40B4-BE49-F238E27FC236}">
                <a16:creationId xmlns:a16="http://schemas.microsoft.com/office/drawing/2014/main" id="{7D82C873-02C0-E048-BB76-82993583B77A}"/>
              </a:ext>
            </a:extLst>
          </p:cNvPr>
          <p:cNvSpPr>
            <a:spLocks/>
          </p:cNvSpPr>
          <p:nvPr/>
        </p:nvSpPr>
        <p:spPr bwMode="auto">
          <a:xfrm>
            <a:off x="5459413" y="3892550"/>
            <a:ext cx="2813050" cy="1160463"/>
          </a:xfrm>
          <a:custGeom>
            <a:avLst/>
            <a:gdLst>
              <a:gd name="T0" fmla="*/ 0 w 1772"/>
              <a:gd name="T1" fmla="*/ 1160463 h 731"/>
              <a:gd name="T2" fmla="*/ 1728788 w 1772"/>
              <a:gd name="T3" fmla="*/ 117475 h 731"/>
              <a:gd name="T4" fmla="*/ 2813050 w 1772"/>
              <a:gd name="T5" fmla="*/ 455613 h 73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772" h="731">
                <a:moveTo>
                  <a:pt x="0" y="731"/>
                </a:moveTo>
                <a:cubicBezTo>
                  <a:pt x="397" y="439"/>
                  <a:pt x="794" y="148"/>
                  <a:pt x="1089" y="74"/>
                </a:cubicBezTo>
                <a:cubicBezTo>
                  <a:pt x="1384" y="0"/>
                  <a:pt x="1578" y="143"/>
                  <a:pt x="1772" y="287"/>
                </a:cubicBezTo>
              </a:path>
            </a:pathLst>
          </a:custGeom>
          <a:noFill/>
          <a:ln w="50800" cap="flat" cmpd="sng">
            <a:solidFill>
              <a:srgbClr val="008000"/>
            </a:solidFill>
            <a:prstDash val="solid"/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ＭＳ Ｐゴシック"/>
              <a:cs typeface="+mn-cs"/>
            </a:endParaRPr>
          </a:p>
        </p:txBody>
      </p:sp>
      <p:sp>
        <p:nvSpPr>
          <p:cNvPr id="1595423" name="Text Box 31">
            <a:extLst>
              <a:ext uri="{FF2B5EF4-FFF2-40B4-BE49-F238E27FC236}">
                <a16:creationId xmlns:a16="http://schemas.microsoft.com/office/drawing/2014/main" id="{9C935B64-8357-094A-B149-E5C988DF1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538" y="4792663"/>
            <a:ext cx="23272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rPr>
              <a:t>12.34.158.0/24</a:t>
            </a:r>
          </a:p>
        </p:txBody>
      </p:sp>
      <p:sp>
        <p:nvSpPr>
          <p:cNvPr id="1595424" name="Freeform 32">
            <a:extLst>
              <a:ext uri="{FF2B5EF4-FFF2-40B4-BE49-F238E27FC236}">
                <a16:creationId xmlns:a16="http://schemas.microsoft.com/office/drawing/2014/main" id="{DD6A516E-184D-A642-BFDC-8D02CA730643}"/>
              </a:ext>
            </a:extLst>
          </p:cNvPr>
          <p:cNvSpPr>
            <a:spLocks/>
          </p:cNvSpPr>
          <p:nvPr/>
        </p:nvSpPr>
        <p:spPr bwMode="auto">
          <a:xfrm>
            <a:off x="-49213" y="922338"/>
            <a:ext cx="8875713" cy="3962400"/>
          </a:xfrm>
          <a:custGeom>
            <a:avLst/>
            <a:gdLst>
              <a:gd name="T0" fmla="*/ 387350 w 5591"/>
              <a:gd name="T1" fmla="*/ 3683000 h 2496"/>
              <a:gd name="T2" fmla="*/ 357188 w 5591"/>
              <a:gd name="T3" fmla="*/ 3535363 h 2496"/>
              <a:gd name="T4" fmla="*/ 774700 w 5591"/>
              <a:gd name="T5" fmla="*/ 1119188 h 2496"/>
              <a:gd name="T6" fmla="*/ 5008563 w 5591"/>
              <a:gd name="T7" fmla="*/ 284163 h 2496"/>
              <a:gd name="T8" fmla="*/ 7602538 w 5591"/>
              <a:gd name="T9" fmla="*/ 393700 h 2496"/>
              <a:gd name="T10" fmla="*/ 8875713 w 5591"/>
              <a:gd name="T11" fmla="*/ 2649538 h 24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591" h="2496">
                <a:moveTo>
                  <a:pt x="244" y="2320"/>
                </a:moveTo>
                <a:cubicBezTo>
                  <a:pt x="214" y="2408"/>
                  <a:pt x="184" y="2496"/>
                  <a:pt x="225" y="2227"/>
                </a:cubicBezTo>
                <a:cubicBezTo>
                  <a:pt x="266" y="1958"/>
                  <a:pt x="0" y="1046"/>
                  <a:pt x="488" y="705"/>
                </a:cubicBezTo>
                <a:cubicBezTo>
                  <a:pt x="976" y="364"/>
                  <a:pt x="2438" y="255"/>
                  <a:pt x="3155" y="179"/>
                </a:cubicBezTo>
                <a:cubicBezTo>
                  <a:pt x="3872" y="103"/>
                  <a:pt x="4383" y="0"/>
                  <a:pt x="4789" y="248"/>
                </a:cubicBezTo>
                <a:cubicBezTo>
                  <a:pt x="5195" y="496"/>
                  <a:pt x="5457" y="1431"/>
                  <a:pt x="5591" y="1669"/>
                </a:cubicBezTo>
              </a:path>
            </a:pathLst>
          </a:custGeom>
          <a:noFill/>
          <a:ln w="50800" cap="flat" cmpd="sng">
            <a:solidFill>
              <a:srgbClr val="008000"/>
            </a:solidFill>
            <a:prstDash val="solid"/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ＭＳ Ｐゴシック"/>
              <a:cs typeface="+mn-cs"/>
            </a:endParaRPr>
          </a:p>
        </p:txBody>
      </p:sp>
      <p:sp>
        <p:nvSpPr>
          <p:cNvPr id="1595425" name="Freeform 33">
            <a:extLst>
              <a:ext uri="{FF2B5EF4-FFF2-40B4-BE49-F238E27FC236}">
                <a16:creationId xmlns:a16="http://schemas.microsoft.com/office/drawing/2014/main" id="{D168CF19-7419-0841-9C44-EE32AC6B5389}"/>
              </a:ext>
            </a:extLst>
          </p:cNvPr>
          <p:cNvSpPr>
            <a:spLocks/>
          </p:cNvSpPr>
          <p:nvPr/>
        </p:nvSpPr>
        <p:spPr bwMode="auto">
          <a:xfrm>
            <a:off x="320675" y="903288"/>
            <a:ext cx="8632825" cy="3913187"/>
          </a:xfrm>
          <a:custGeom>
            <a:avLst/>
            <a:gdLst>
              <a:gd name="T0" fmla="*/ 8632825 w 5438"/>
              <a:gd name="T1" fmla="*/ 2600325 h 2465"/>
              <a:gd name="T2" fmla="*/ 7389813 w 5438"/>
              <a:gd name="T3" fmla="*/ 841375 h 2465"/>
              <a:gd name="T4" fmla="*/ 5264150 w 5438"/>
              <a:gd name="T5" fmla="*/ 166687 h 2465"/>
              <a:gd name="T6" fmla="*/ 869950 w 5438"/>
              <a:gd name="T7" fmla="*/ 623887 h 2465"/>
              <a:gd name="T8" fmla="*/ 46038 w 5438"/>
              <a:gd name="T9" fmla="*/ 3913187 h 246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438" h="2465">
                <a:moveTo>
                  <a:pt x="5438" y="1638"/>
                </a:moveTo>
                <a:cubicBezTo>
                  <a:pt x="5223" y="1211"/>
                  <a:pt x="5009" y="785"/>
                  <a:pt x="4655" y="530"/>
                </a:cubicBezTo>
                <a:cubicBezTo>
                  <a:pt x="4301" y="275"/>
                  <a:pt x="4000" y="128"/>
                  <a:pt x="3316" y="105"/>
                </a:cubicBezTo>
                <a:cubicBezTo>
                  <a:pt x="2632" y="82"/>
                  <a:pt x="1096" y="0"/>
                  <a:pt x="548" y="393"/>
                </a:cubicBezTo>
                <a:cubicBezTo>
                  <a:pt x="0" y="786"/>
                  <a:pt x="14" y="1625"/>
                  <a:pt x="29" y="2465"/>
                </a:cubicBezTo>
              </a:path>
            </a:pathLst>
          </a:custGeom>
          <a:noFill/>
          <a:ln w="50800" cap="flat" cmpd="sng">
            <a:solidFill>
              <a:srgbClr val="CC3300"/>
            </a:solidFill>
            <a:prstDash val="solid"/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ＭＳ Ｐゴシック"/>
              <a:cs typeface="+mn-cs"/>
            </a:endParaRPr>
          </a:p>
        </p:txBody>
      </p:sp>
      <p:sp>
        <p:nvSpPr>
          <p:cNvPr id="1595426" name="Freeform 34">
            <a:extLst>
              <a:ext uri="{FF2B5EF4-FFF2-40B4-BE49-F238E27FC236}">
                <a16:creationId xmlns:a16="http://schemas.microsoft.com/office/drawing/2014/main" id="{668080A9-872B-4943-BD92-7E363349805D}"/>
              </a:ext>
            </a:extLst>
          </p:cNvPr>
          <p:cNvSpPr>
            <a:spLocks/>
          </p:cNvSpPr>
          <p:nvPr/>
        </p:nvSpPr>
        <p:spPr bwMode="auto">
          <a:xfrm>
            <a:off x="1647825" y="3181350"/>
            <a:ext cx="2587625" cy="1558925"/>
          </a:xfrm>
          <a:custGeom>
            <a:avLst/>
            <a:gdLst>
              <a:gd name="T0" fmla="*/ 2435225 w 1630"/>
              <a:gd name="T1" fmla="*/ 555625 h 982"/>
              <a:gd name="T2" fmla="*/ 2335213 w 1630"/>
              <a:gd name="T3" fmla="*/ 496888 h 982"/>
              <a:gd name="T4" fmla="*/ 923925 w 1630"/>
              <a:gd name="T5" fmla="*/ 177800 h 982"/>
              <a:gd name="T6" fmla="*/ 0 w 1630"/>
              <a:gd name="T7" fmla="*/ 1558925 h 98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630" h="982">
                <a:moveTo>
                  <a:pt x="1534" y="350"/>
                </a:moveTo>
                <a:cubicBezTo>
                  <a:pt x="1582" y="351"/>
                  <a:pt x="1630" y="353"/>
                  <a:pt x="1471" y="313"/>
                </a:cubicBezTo>
                <a:cubicBezTo>
                  <a:pt x="1312" y="273"/>
                  <a:pt x="827" y="0"/>
                  <a:pt x="582" y="112"/>
                </a:cubicBezTo>
                <a:cubicBezTo>
                  <a:pt x="337" y="224"/>
                  <a:pt x="97" y="836"/>
                  <a:pt x="0" y="982"/>
                </a:cubicBezTo>
              </a:path>
            </a:pathLst>
          </a:custGeom>
          <a:noFill/>
          <a:ln w="50800" cap="flat" cmpd="sng">
            <a:solidFill>
              <a:srgbClr val="CC3300"/>
            </a:solidFill>
            <a:prstDash val="solid"/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ＭＳ Ｐゴシック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5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5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5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5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5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5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5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5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5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5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5427" grpId="0" build="p"/>
      <p:bldP spid="159542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Autofit/>
          </a:bodyPr>
          <a:lstStyle/>
          <a:p>
            <a:r>
              <a:rPr lang="en-US" sz="3200" dirty="0"/>
              <a:t>Sub-prefix hijack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152400" y="1524000"/>
            <a:ext cx="8763000" cy="4419600"/>
            <a:chOff x="381000" y="1524000"/>
            <a:chExt cx="8763000" cy="4419600"/>
          </a:xfrm>
        </p:grpSpPr>
        <p:sp>
          <p:nvSpPr>
            <p:cNvPr id="255" name="Cloud 254"/>
            <p:cNvSpPr/>
            <p:nvPr/>
          </p:nvSpPr>
          <p:spPr bwMode="auto">
            <a:xfrm>
              <a:off x="381000" y="3810000"/>
              <a:ext cx="1524000" cy="762000"/>
            </a:xfrm>
            <a:prstGeom prst="cloud">
              <a:avLst/>
            </a:prstGeom>
            <a:solidFill>
              <a:srgbClr val="CC99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/>
                  <a:ea typeface="ＭＳ Ｐゴシック"/>
                  <a:cs typeface="+mn-cs"/>
                </a:rPr>
                <a:t>YouTube</a:t>
              </a:r>
            </a:p>
          </p:txBody>
        </p:sp>
        <p:sp>
          <p:nvSpPr>
            <p:cNvPr id="257" name="Cloud 256"/>
            <p:cNvSpPr/>
            <p:nvPr/>
          </p:nvSpPr>
          <p:spPr bwMode="auto">
            <a:xfrm>
              <a:off x="6477000" y="3506498"/>
              <a:ext cx="2057400" cy="1066800"/>
            </a:xfrm>
            <a:prstGeom prst="cloud">
              <a:avLst/>
            </a:prstGeom>
            <a:solidFill>
              <a:srgbClr val="CC99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/>
                  <a:ea typeface="ＭＳ Ｐゴシック"/>
                  <a:cs typeface="+mn-cs"/>
                </a:rPr>
                <a:t>Pakistan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/>
                  <a:ea typeface="ＭＳ Ｐゴシック"/>
                  <a:cs typeface="+mn-cs"/>
                </a:rPr>
                <a:t>Telecom</a:t>
              </a:r>
            </a:p>
          </p:txBody>
        </p:sp>
        <p:cxnSp>
          <p:nvCxnSpPr>
            <p:cNvPr id="280" name="Straight Connector 160"/>
            <p:cNvCxnSpPr>
              <a:cxnSpLocks noChangeShapeType="1"/>
              <a:stCxn id="257" idx="3"/>
            </p:cNvCxnSpPr>
            <p:nvPr/>
          </p:nvCxnSpPr>
          <p:spPr bwMode="auto">
            <a:xfrm rot="5400000" flipH="1" flipV="1">
              <a:off x="7284054" y="3345847"/>
              <a:ext cx="443293" cy="0"/>
            </a:xfrm>
            <a:prstGeom prst="line">
              <a:avLst/>
            </a:prstGeom>
            <a:noFill/>
            <a:ln w="57150" algn="ctr">
              <a:solidFill>
                <a:srgbClr val="008000"/>
              </a:solidFill>
              <a:round/>
              <a:headEnd/>
              <a:tailEnd type="stealth"/>
            </a:ln>
          </p:spPr>
        </p:cxnSp>
        <p:cxnSp>
          <p:nvCxnSpPr>
            <p:cNvPr id="320" name="Straight Connector 160"/>
            <p:cNvCxnSpPr>
              <a:cxnSpLocks noChangeShapeType="1"/>
              <a:stCxn id="255" idx="3"/>
            </p:cNvCxnSpPr>
            <p:nvPr/>
          </p:nvCxnSpPr>
          <p:spPr bwMode="auto">
            <a:xfrm rot="5400000" flipH="1" flipV="1">
              <a:off x="1235516" y="3336484"/>
              <a:ext cx="424568" cy="609600"/>
            </a:xfrm>
            <a:prstGeom prst="line">
              <a:avLst/>
            </a:prstGeom>
            <a:noFill/>
            <a:ln w="57150" algn="ctr">
              <a:solidFill>
                <a:srgbClr val="008000"/>
              </a:solidFill>
              <a:round/>
              <a:headEnd/>
              <a:tailEnd type="stealth"/>
            </a:ln>
          </p:spPr>
        </p:cxnSp>
        <p:sp>
          <p:nvSpPr>
            <p:cNvPr id="323" name="Cloud 322"/>
            <p:cNvSpPr/>
            <p:nvPr/>
          </p:nvSpPr>
          <p:spPr bwMode="auto">
            <a:xfrm>
              <a:off x="1447800" y="1524000"/>
              <a:ext cx="6629400" cy="2438400"/>
            </a:xfrm>
            <a:prstGeom prst="cloud">
              <a:avLst/>
            </a:prstGeom>
            <a:solidFill>
              <a:srgbClr val="CCFFC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/>
                  <a:ea typeface="ＭＳ Ｐゴシック"/>
                  <a:cs typeface="+mn-cs"/>
                </a:rPr>
                <a:t>“The Internet”</a:t>
              </a:r>
            </a:p>
          </p:txBody>
        </p:sp>
        <p:sp>
          <p:nvSpPr>
            <p:cNvPr id="33" name="Cloud 32"/>
            <p:cNvSpPr/>
            <p:nvPr/>
          </p:nvSpPr>
          <p:spPr bwMode="auto">
            <a:xfrm>
              <a:off x="4343400" y="4800600"/>
              <a:ext cx="1524000" cy="762000"/>
            </a:xfrm>
            <a:prstGeom prst="cloud">
              <a:avLst/>
            </a:prstGeom>
            <a:solidFill>
              <a:srgbClr val="CC99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/>
                  <a:ea typeface="ＭＳ Ｐゴシック"/>
                  <a:cs typeface="+mn-cs"/>
                </a:rPr>
                <a:t>Telnor</a:t>
              </a: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ＭＳ Ｐゴシック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/>
                  <a:ea typeface="ＭＳ Ｐゴシック"/>
                  <a:cs typeface="+mn-cs"/>
                </a:rPr>
                <a:t> Pakistan</a:t>
              </a:r>
            </a:p>
          </p:txBody>
        </p:sp>
        <p:cxnSp>
          <p:nvCxnSpPr>
            <p:cNvPr id="34" name="Straight Connector 160"/>
            <p:cNvCxnSpPr>
              <a:cxnSpLocks noChangeShapeType="1"/>
              <a:stCxn id="33" idx="3"/>
            </p:cNvCxnSpPr>
            <p:nvPr/>
          </p:nvCxnSpPr>
          <p:spPr bwMode="auto">
            <a:xfrm rot="5400000" flipH="1" flipV="1">
              <a:off x="5502716" y="3793684"/>
              <a:ext cx="653168" cy="1447800"/>
            </a:xfrm>
            <a:prstGeom prst="line">
              <a:avLst/>
            </a:prstGeom>
            <a:noFill/>
            <a:ln w="57150" algn="ctr">
              <a:solidFill>
                <a:srgbClr val="008000"/>
              </a:solidFill>
              <a:round/>
              <a:headEnd/>
              <a:tailEnd type="stealth"/>
            </a:ln>
          </p:spPr>
        </p:cxnSp>
        <p:sp>
          <p:nvSpPr>
            <p:cNvPr id="38" name="Cloud 37"/>
            <p:cNvSpPr/>
            <p:nvPr/>
          </p:nvSpPr>
          <p:spPr bwMode="auto">
            <a:xfrm>
              <a:off x="6019800" y="5181600"/>
              <a:ext cx="1676400" cy="762000"/>
            </a:xfrm>
            <a:prstGeom prst="cloud">
              <a:avLst/>
            </a:prstGeom>
            <a:solidFill>
              <a:srgbClr val="CC99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/>
                  <a:ea typeface="ＭＳ Ｐゴシック"/>
                  <a:cs typeface="+mn-cs"/>
                </a:rPr>
                <a:t>Aga Khan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/>
                  <a:ea typeface="ＭＳ Ｐゴシック"/>
                  <a:cs typeface="+mn-cs"/>
                </a:rPr>
                <a:t>University</a:t>
              </a:r>
            </a:p>
          </p:txBody>
        </p:sp>
        <p:sp>
          <p:nvSpPr>
            <p:cNvPr id="40" name="Cloud 39"/>
            <p:cNvSpPr/>
            <p:nvPr/>
          </p:nvSpPr>
          <p:spPr bwMode="auto">
            <a:xfrm>
              <a:off x="7620000" y="4648200"/>
              <a:ext cx="1524000" cy="762000"/>
            </a:xfrm>
            <a:prstGeom prst="cloud">
              <a:avLst/>
            </a:prstGeom>
            <a:solidFill>
              <a:srgbClr val="CC99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/>
                  <a:ea typeface="ＭＳ Ｐゴシック"/>
                  <a:cs typeface="+mn-cs"/>
                </a:rPr>
                <a:t>Multinet</a:t>
              </a: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ＭＳ Ｐゴシック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/>
                  <a:ea typeface="ＭＳ Ｐゴシック"/>
                  <a:cs typeface="+mn-cs"/>
                </a:rPr>
                <a:t>Pakistan</a:t>
              </a:r>
            </a:p>
          </p:txBody>
        </p:sp>
        <p:cxnSp>
          <p:nvCxnSpPr>
            <p:cNvPr id="42" name="Straight Connector 160"/>
            <p:cNvCxnSpPr>
              <a:cxnSpLocks noChangeShapeType="1"/>
              <a:stCxn id="38" idx="3"/>
            </p:cNvCxnSpPr>
            <p:nvPr/>
          </p:nvCxnSpPr>
          <p:spPr bwMode="auto">
            <a:xfrm rot="5400000" flipH="1" flipV="1">
              <a:off x="6645716" y="4631884"/>
              <a:ext cx="805568" cy="381000"/>
            </a:xfrm>
            <a:prstGeom prst="line">
              <a:avLst/>
            </a:prstGeom>
            <a:noFill/>
            <a:ln w="57150" algn="ctr">
              <a:solidFill>
                <a:srgbClr val="008000"/>
              </a:solidFill>
              <a:round/>
              <a:headEnd/>
              <a:tailEnd type="stealth"/>
            </a:ln>
          </p:spPr>
        </p:cxnSp>
        <p:cxnSp>
          <p:nvCxnSpPr>
            <p:cNvPr id="45" name="Straight Connector 160"/>
            <p:cNvCxnSpPr>
              <a:cxnSpLocks noChangeShapeType="1"/>
              <a:stCxn id="40" idx="3"/>
            </p:cNvCxnSpPr>
            <p:nvPr/>
          </p:nvCxnSpPr>
          <p:spPr bwMode="auto">
            <a:xfrm rot="16200000" flipV="1">
              <a:off x="8131616" y="4441384"/>
              <a:ext cx="424568" cy="76200"/>
            </a:xfrm>
            <a:prstGeom prst="line">
              <a:avLst/>
            </a:prstGeom>
            <a:noFill/>
            <a:ln w="57150" algn="ctr">
              <a:solidFill>
                <a:srgbClr val="008000"/>
              </a:solidFill>
              <a:round/>
              <a:headEnd/>
              <a:tailEnd type="stealth"/>
            </a:ln>
          </p:spPr>
        </p:cxnSp>
      </p:grpSp>
      <p:sp>
        <p:nvSpPr>
          <p:cNvPr id="366" name="AutoShape 149"/>
          <p:cNvSpPr>
            <a:spLocks noChangeArrowheads="1"/>
          </p:cNvSpPr>
          <p:nvPr/>
        </p:nvSpPr>
        <p:spPr bwMode="auto">
          <a:xfrm>
            <a:off x="2209800" y="3810000"/>
            <a:ext cx="2891118" cy="762000"/>
          </a:xfrm>
          <a:prstGeom prst="wedgeRoundRectCallout">
            <a:avLst>
              <a:gd name="adj1" fmla="val -89515"/>
              <a:gd name="adj2" fmla="val -62510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  <a:headEnd/>
            <a:tailEnd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ＭＳ Ｐゴシック"/>
                <a:cs typeface="+mn-cs"/>
              </a:rPr>
              <a:t>I’m YouTube: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ＭＳ Ｐゴシック"/>
                <a:cs typeface="+mn-cs"/>
              </a:rPr>
              <a:t>IP 208.65.153.0 / 22</a:t>
            </a:r>
          </a:p>
        </p:txBody>
      </p:sp>
      <p:sp>
        <p:nvSpPr>
          <p:cNvPr id="380" name="Line 151"/>
          <p:cNvSpPr>
            <a:spLocks noChangeShapeType="1"/>
          </p:cNvSpPr>
          <p:nvPr/>
        </p:nvSpPr>
        <p:spPr bwMode="auto">
          <a:xfrm>
            <a:off x="8077200" y="4191000"/>
            <a:ext cx="76200" cy="457200"/>
          </a:xfrm>
          <a:prstGeom prst="line">
            <a:avLst/>
          </a:prstGeom>
          <a:noFill/>
          <a:ln w="127000">
            <a:solidFill>
              <a:schemeClr val="accent6">
                <a:lumMod val="50000"/>
              </a:schemeClr>
            </a:solidFill>
            <a:round/>
            <a:headEnd type="triangle" w="med" len="med"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ＭＳ Ｐゴシック"/>
              <a:cs typeface="+mn-cs"/>
            </a:endParaRPr>
          </a:p>
        </p:txBody>
      </p:sp>
      <p:sp>
        <p:nvSpPr>
          <p:cNvPr id="49" name="Line 151"/>
          <p:cNvSpPr>
            <a:spLocks noChangeShapeType="1"/>
          </p:cNvSpPr>
          <p:nvPr/>
        </p:nvSpPr>
        <p:spPr bwMode="auto">
          <a:xfrm flipH="1">
            <a:off x="4876800" y="4191000"/>
            <a:ext cx="1371600" cy="609600"/>
          </a:xfrm>
          <a:prstGeom prst="line">
            <a:avLst/>
          </a:prstGeom>
          <a:noFill/>
          <a:ln w="127000">
            <a:solidFill>
              <a:schemeClr val="accent6">
                <a:lumMod val="50000"/>
              </a:schemeClr>
            </a:solidFill>
            <a:round/>
            <a:headEnd type="triangle" w="med" len="med"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ＭＳ Ｐゴシック"/>
              <a:cs typeface="+mn-cs"/>
            </a:endParaRPr>
          </a:p>
        </p:txBody>
      </p:sp>
      <p:sp>
        <p:nvSpPr>
          <p:cNvPr id="50" name="Line 151"/>
          <p:cNvSpPr>
            <a:spLocks noChangeShapeType="1"/>
          </p:cNvSpPr>
          <p:nvPr/>
        </p:nvSpPr>
        <p:spPr bwMode="auto">
          <a:xfrm flipH="1">
            <a:off x="6629400" y="4419600"/>
            <a:ext cx="381000" cy="762000"/>
          </a:xfrm>
          <a:prstGeom prst="line">
            <a:avLst/>
          </a:prstGeom>
          <a:noFill/>
          <a:ln w="127000">
            <a:solidFill>
              <a:schemeClr val="accent6">
                <a:lumMod val="50000"/>
              </a:schemeClr>
            </a:solidFill>
            <a:round/>
            <a:headEnd type="triangle" w="med" len="med"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ＭＳ Ｐゴシック"/>
              <a:cs typeface="+mn-cs"/>
            </a:endParaRPr>
          </a:p>
        </p:txBody>
      </p:sp>
      <p:sp>
        <p:nvSpPr>
          <p:cNvPr id="51" name="Freeform 50"/>
          <p:cNvSpPr/>
          <p:nvPr/>
        </p:nvSpPr>
        <p:spPr bwMode="auto">
          <a:xfrm>
            <a:off x="914400" y="2796310"/>
            <a:ext cx="6500091" cy="1041399"/>
          </a:xfrm>
          <a:custGeom>
            <a:avLst/>
            <a:gdLst>
              <a:gd name="connsiteX0" fmla="*/ 6345382 w 6500091"/>
              <a:gd name="connsiteY0" fmla="*/ 778163 h 1041399"/>
              <a:gd name="connsiteX1" fmla="*/ 6359236 w 6500091"/>
              <a:gd name="connsiteY1" fmla="*/ 113145 h 1041399"/>
              <a:gd name="connsiteX2" fmla="*/ 5500255 w 6500091"/>
              <a:gd name="connsiteY2" fmla="*/ 113145 h 1041399"/>
              <a:gd name="connsiteX3" fmla="*/ 3505200 w 6500091"/>
              <a:gd name="connsiteY3" fmla="*/ 792017 h 1041399"/>
              <a:gd name="connsiteX4" fmla="*/ 1690255 w 6500091"/>
              <a:gd name="connsiteY4" fmla="*/ 473363 h 1041399"/>
              <a:gd name="connsiteX5" fmla="*/ 817418 w 6500091"/>
              <a:gd name="connsiteY5" fmla="*/ 459508 h 1041399"/>
              <a:gd name="connsiteX6" fmla="*/ 0 w 6500091"/>
              <a:gd name="connsiteY6" fmla="*/ 1041399 h 1041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00091" h="1041399">
                <a:moveTo>
                  <a:pt x="6345382" y="778163"/>
                </a:moveTo>
                <a:cubicBezTo>
                  <a:pt x="6422736" y="501072"/>
                  <a:pt x="6500091" y="223981"/>
                  <a:pt x="6359236" y="113145"/>
                </a:cubicBezTo>
                <a:cubicBezTo>
                  <a:pt x="6218382" y="2309"/>
                  <a:pt x="5975928" y="0"/>
                  <a:pt x="5500255" y="113145"/>
                </a:cubicBezTo>
                <a:cubicBezTo>
                  <a:pt x="5024582" y="226290"/>
                  <a:pt x="4140200" y="731981"/>
                  <a:pt x="3505200" y="792017"/>
                </a:cubicBezTo>
                <a:cubicBezTo>
                  <a:pt x="2870200" y="852053"/>
                  <a:pt x="2138219" y="528781"/>
                  <a:pt x="1690255" y="473363"/>
                </a:cubicBezTo>
                <a:cubicBezTo>
                  <a:pt x="1242291" y="417945"/>
                  <a:pt x="1099127" y="364835"/>
                  <a:pt x="817418" y="459508"/>
                </a:cubicBezTo>
                <a:cubicBezTo>
                  <a:pt x="535709" y="554181"/>
                  <a:pt x="267854" y="797790"/>
                  <a:pt x="0" y="1041399"/>
                </a:cubicBezTo>
              </a:path>
            </a:pathLst>
          </a:custGeom>
          <a:noFill/>
          <a:ln w="12700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  <a:cs typeface="+mn-cs"/>
            </a:endParaRPr>
          </a:p>
        </p:txBody>
      </p:sp>
      <p:sp>
        <p:nvSpPr>
          <p:cNvPr id="252" name="Rectangle 251"/>
          <p:cNvSpPr/>
          <p:nvPr/>
        </p:nvSpPr>
        <p:spPr>
          <a:xfrm>
            <a:off x="647700" y="1323945"/>
            <a:ext cx="7848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5088" marR="0" lvl="1" indent="-65088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ＭＳ Ｐゴシック"/>
                <a:cs typeface="+mn-cs"/>
              </a:rPr>
              <a:t>February 2008 : Pakistan Telecom hijacks YouTube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/>
              <a:ea typeface="ＭＳ Ｐゴシック"/>
              <a:cs typeface="+mn-cs"/>
            </a:endParaRPr>
          </a:p>
        </p:txBody>
      </p:sp>
      <p:pic>
        <p:nvPicPr>
          <p:cNvPr id="52" name="Picture 51" descr="pakista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28532" y="1447800"/>
            <a:ext cx="5543550" cy="5019675"/>
          </a:xfrm>
          <a:prstGeom prst="rect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4570380"/>
      </p:ext>
    </p:extLst>
  </p:cSld>
  <p:clrMapOvr>
    <a:masterClrMapping/>
  </p:clrMapOvr>
  <p:transition advTm="1030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0" grpId="0" animBg="1"/>
      <p:bldP spid="49" grpId="0" animBg="1"/>
      <p:bldP spid="50" grpId="0" animBg="1"/>
      <p:bldP spid="51" grpId="0" animBg="1"/>
      <p:bldP spid="25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Autofit/>
          </a:bodyPr>
          <a:lstStyle/>
          <a:p>
            <a:r>
              <a:rPr lang="en-US" sz="3200" dirty="0"/>
              <a:t>Sub-prefix hijack</a:t>
            </a:r>
          </a:p>
        </p:txBody>
      </p:sp>
      <p:sp>
        <p:nvSpPr>
          <p:cNvPr id="251" name="Rectangle 250"/>
          <p:cNvSpPr/>
          <p:nvPr/>
        </p:nvSpPr>
        <p:spPr>
          <a:xfrm>
            <a:off x="609600" y="754559"/>
            <a:ext cx="78486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5088" marR="0" lvl="1" indent="-65088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ＭＳ Ｐゴシック"/>
                <a:cs typeface="+mn-cs"/>
              </a:rPr>
              <a:t>Here’s what should have happened….</a:t>
            </a:r>
          </a:p>
        </p:txBody>
      </p:sp>
      <p:grpSp>
        <p:nvGrpSpPr>
          <p:cNvPr id="2" name="Group 47"/>
          <p:cNvGrpSpPr/>
          <p:nvPr/>
        </p:nvGrpSpPr>
        <p:grpSpPr>
          <a:xfrm>
            <a:off x="152400" y="1524000"/>
            <a:ext cx="8763000" cy="4419600"/>
            <a:chOff x="381000" y="1524000"/>
            <a:chExt cx="8763000" cy="4419600"/>
          </a:xfrm>
        </p:grpSpPr>
        <p:sp>
          <p:nvSpPr>
            <p:cNvPr id="255" name="Cloud 254"/>
            <p:cNvSpPr/>
            <p:nvPr/>
          </p:nvSpPr>
          <p:spPr bwMode="auto">
            <a:xfrm>
              <a:off x="381000" y="3810000"/>
              <a:ext cx="1524000" cy="762000"/>
            </a:xfrm>
            <a:prstGeom prst="cloud">
              <a:avLst/>
            </a:prstGeom>
            <a:solidFill>
              <a:srgbClr val="CC99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/>
                  <a:ea typeface="ＭＳ Ｐゴシック"/>
                  <a:cs typeface="+mn-cs"/>
                </a:rPr>
                <a:t>YouTube</a:t>
              </a:r>
            </a:p>
          </p:txBody>
        </p:sp>
        <p:sp>
          <p:nvSpPr>
            <p:cNvPr id="257" name="Cloud 256"/>
            <p:cNvSpPr/>
            <p:nvPr/>
          </p:nvSpPr>
          <p:spPr bwMode="auto">
            <a:xfrm>
              <a:off x="6477000" y="3506498"/>
              <a:ext cx="2057400" cy="1066800"/>
            </a:xfrm>
            <a:prstGeom prst="cloud">
              <a:avLst/>
            </a:prstGeom>
            <a:solidFill>
              <a:srgbClr val="CC99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/>
                  <a:ea typeface="ＭＳ Ｐゴシック"/>
                  <a:cs typeface="+mn-cs"/>
                </a:rPr>
                <a:t>Pakistan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/>
                  <a:ea typeface="ＭＳ Ｐゴシック"/>
                  <a:cs typeface="+mn-cs"/>
                </a:rPr>
                <a:t>Telecom</a:t>
              </a:r>
            </a:p>
          </p:txBody>
        </p:sp>
        <p:cxnSp>
          <p:nvCxnSpPr>
            <p:cNvPr id="280" name="Straight Connector 160"/>
            <p:cNvCxnSpPr>
              <a:cxnSpLocks noChangeShapeType="1"/>
              <a:stCxn id="257" idx="3"/>
            </p:cNvCxnSpPr>
            <p:nvPr/>
          </p:nvCxnSpPr>
          <p:spPr bwMode="auto">
            <a:xfrm rot="5400000" flipH="1" flipV="1">
              <a:off x="7284054" y="3345847"/>
              <a:ext cx="443293" cy="0"/>
            </a:xfrm>
            <a:prstGeom prst="line">
              <a:avLst/>
            </a:prstGeom>
            <a:noFill/>
            <a:ln w="57150" algn="ctr">
              <a:solidFill>
                <a:srgbClr val="008000"/>
              </a:solidFill>
              <a:round/>
              <a:headEnd/>
              <a:tailEnd type="stealth"/>
            </a:ln>
          </p:spPr>
        </p:cxnSp>
        <p:cxnSp>
          <p:nvCxnSpPr>
            <p:cNvPr id="320" name="Straight Connector 160"/>
            <p:cNvCxnSpPr>
              <a:cxnSpLocks noChangeShapeType="1"/>
              <a:stCxn id="255" idx="3"/>
            </p:cNvCxnSpPr>
            <p:nvPr/>
          </p:nvCxnSpPr>
          <p:spPr bwMode="auto">
            <a:xfrm rot="5400000" flipH="1" flipV="1">
              <a:off x="1235516" y="3336484"/>
              <a:ext cx="424568" cy="609600"/>
            </a:xfrm>
            <a:prstGeom prst="line">
              <a:avLst/>
            </a:prstGeom>
            <a:noFill/>
            <a:ln w="57150" algn="ctr">
              <a:solidFill>
                <a:srgbClr val="008000"/>
              </a:solidFill>
              <a:round/>
              <a:headEnd/>
              <a:tailEnd type="stealth"/>
            </a:ln>
          </p:spPr>
        </p:cxnSp>
        <p:sp>
          <p:nvSpPr>
            <p:cNvPr id="323" name="Cloud 322"/>
            <p:cNvSpPr/>
            <p:nvPr/>
          </p:nvSpPr>
          <p:spPr bwMode="auto">
            <a:xfrm>
              <a:off x="1447800" y="1524000"/>
              <a:ext cx="6629400" cy="2438400"/>
            </a:xfrm>
            <a:prstGeom prst="cloud">
              <a:avLst/>
            </a:prstGeom>
            <a:solidFill>
              <a:srgbClr val="CCFFC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/>
                  <a:ea typeface="ＭＳ Ｐゴシック"/>
                  <a:cs typeface="+mn-cs"/>
                </a:rPr>
                <a:t>“The Internet”</a:t>
              </a:r>
            </a:p>
          </p:txBody>
        </p:sp>
        <p:sp>
          <p:nvSpPr>
            <p:cNvPr id="33" name="Cloud 32"/>
            <p:cNvSpPr/>
            <p:nvPr/>
          </p:nvSpPr>
          <p:spPr bwMode="auto">
            <a:xfrm>
              <a:off x="4343400" y="4800600"/>
              <a:ext cx="1524000" cy="762000"/>
            </a:xfrm>
            <a:prstGeom prst="cloud">
              <a:avLst/>
            </a:prstGeom>
            <a:solidFill>
              <a:srgbClr val="CC99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/>
                  <a:ea typeface="ＭＳ Ｐゴシック"/>
                  <a:cs typeface="+mn-cs"/>
                </a:rPr>
                <a:t>Telnor</a:t>
              </a: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ＭＳ Ｐゴシック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/>
                  <a:ea typeface="ＭＳ Ｐゴシック"/>
                  <a:cs typeface="+mn-cs"/>
                </a:rPr>
                <a:t> Pakistan</a:t>
              </a:r>
            </a:p>
          </p:txBody>
        </p:sp>
        <p:cxnSp>
          <p:nvCxnSpPr>
            <p:cNvPr id="34" name="Straight Connector 160"/>
            <p:cNvCxnSpPr>
              <a:cxnSpLocks noChangeShapeType="1"/>
              <a:stCxn id="33" idx="3"/>
            </p:cNvCxnSpPr>
            <p:nvPr/>
          </p:nvCxnSpPr>
          <p:spPr bwMode="auto">
            <a:xfrm rot="5400000" flipH="1" flipV="1">
              <a:off x="5502716" y="3793684"/>
              <a:ext cx="653168" cy="1447800"/>
            </a:xfrm>
            <a:prstGeom prst="line">
              <a:avLst/>
            </a:prstGeom>
            <a:noFill/>
            <a:ln w="57150" algn="ctr">
              <a:solidFill>
                <a:srgbClr val="008000"/>
              </a:solidFill>
              <a:round/>
              <a:headEnd/>
              <a:tailEnd type="stealth"/>
            </a:ln>
          </p:spPr>
        </p:cxnSp>
        <p:sp>
          <p:nvSpPr>
            <p:cNvPr id="38" name="Cloud 37"/>
            <p:cNvSpPr/>
            <p:nvPr/>
          </p:nvSpPr>
          <p:spPr bwMode="auto">
            <a:xfrm>
              <a:off x="6019800" y="5181600"/>
              <a:ext cx="1676400" cy="762000"/>
            </a:xfrm>
            <a:prstGeom prst="cloud">
              <a:avLst/>
            </a:prstGeom>
            <a:solidFill>
              <a:srgbClr val="CC99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/>
                  <a:ea typeface="ＭＳ Ｐゴシック"/>
                  <a:cs typeface="+mn-cs"/>
                </a:rPr>
                <a:t>Aga Khan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/>
                  <a:ea typeface="ＭＳ Ｐゴシック"/>
                  <a:cs typeface="+mn-cs"/>
                </a:rPr>
                <a:t>University</a:t>
              </a:r>
            </a:p>
          </p:txBody>
        </p:sp>
        <p:sp>
          <p:nvSpPr>
            <p:cNvPr id="40" name="Cloud 39"/>
            <p:cNvSpPr/>
            <p:nvPr/>
          </p:nvSpPr>
          <p:spPr bwMode="auto">
            <a:xfrm>
              <a:off x="7620000" y="4648200"/>
              <a:ext cx="1524000" cy="762000"/>
            </a:xfrm>
            <a:prstGeom prst="cloud">
              <a:avLst/>
            </a:prstGeom>
            <a:solidFill>
              <a:srgbClr val="CC99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/>
                  <a:ea typeface="ＭＳ Ｐゴシック"/>
                  <a:cs typeface="+mn-cs"/>
                </a:rPr>
                <a:t>Multinet</a:t>
              </a: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ＭＳ Ｐゴシック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/>
                  <a:ea typeface="ＭＳ Ｐゴシック"/>
                  <a:cs typeface="+mn-cs"/>
                </a:rPr>
                <a:t>Pakistan</a:t>
              </a:r>
            </a:p>
          </p:txBody>
        </p:sp>
        <p:cxnSp>
          <p:nvCxnSpPr>
            <p:cNvPr id="42" name="Straight Connector 160"/>
            <p:cNvCxnSpPr>
              <a:cxnSpLocks noChangeShapeType="1"/>
              <a:stCxn id="38" idx="3"/>
            </p:cNvCxnSpPr>
            <p:nvPr/>
          </p:nvCxnSpPr>
          <p:spPr bwMode="auto">
            <a:xfrm rot="5400000" flipH="1" flipV="1">
              <a:off x="6645716" y="4631884"/>
              <a:ext cx="805568" cy="381000"/>
            </a:xfrm>
            <a:prstGeom prst="line">
              <a:avLst/>
            </a:prstGeom>
            <a:noFill/>
            <a:ln w="57150" algn="ctr">
              <a:solidFill>
                <a:srgbClr val="008000"/>
              </a:solidFill>
              <a:round/>
              <a:headEnd/>
              <a:tailEnd type="stealth"/>
            </a:ln>
          </p:spPr>
        </p:cxnSp>
        <p:cxnSp>
          <p:nvCxnSpPr>
            <p:cNvPr id="45" name="Straight Connector 160"/>
            <p:cNvCxnSpPr>
              <a:cxnSpLocks noChangeShapeType="1"/>
              <a:stCxn id="40" idx="3"/>
            </p:cNvCxnSpPr>
            <p:nvPr/>
          </p:nvCxnSpPr>
          <p:spPr bwMode="auto">
            <a:xfrm rot="16200000" flipV="1">
              <a:off x="8131616" y="4441384"/>
              <a:ext cx="424568" cy="76200"/>
            </a:xfrm>
            <a:prstGeom prst="line">
              <a:avLst/>
            </a:prstGeom>
            <a:noFill/>
            <a:ln w="57150" algn="ctr">
              <a:solidFill>
                <a:srgbClr val="008000"/>
              </a:solidFill>
              <a:round/>
              <a:headEnd/>
              <a:tailEnd type="stealth"/>
            </a:ln>
          </p:spPr>
        </p:cxnSp>
      </p:grpSp>
      <p:sp>
        <p:nvSpPr>
          <p:cNvPr id="366" name="AutoShape 149"/>
          <p:cNvSpPr>
            <a:spLocks noChangeArrowheads="1"/>
          </p:cNvSpPr>
          <p:nvPr/>
        </p:nvSpPr>
        <p:spPr bwMode="auto">
          <a:xfrm>
            <a:off x="2209799" y="3810000"/>
            <a:ext cx="2883195" cy="762000"/>
          </a:xfrm>
          <a:prstGeom prst="wedgeRoundRectCallout">
            <a:avLst>
              <a:gd name="adj1" fmla="val -89515"/>
              <a:gd name="adj2" fmla="val -62510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  <a:headEnd/>
            <a:tailEnd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ＭＳ Ｐゴシック"/>
                <a:cs typeface="+mn-cs"/>
              </a:rPr>
              <a:t>I’m YouTube: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ＭＳ Ｐゴシック"/>
                <a:cs typeface="+mn-cs"/>
              </a:rPr>
              <a:t>IP 208.65.153.0 / 22</a:t>
            </a:r>
          </a:p>
        </p:txBody>
      </p:sp>
      <p:sp>
        <p:nvSpPr>
          <p:cNvPr id="380" name="Line 151"/>
          <p:cNvSpPr>
            <a:spLocks noChangeShapeType="1"/>
          </p:cNvSpPr>
          <p:nvPr/>
        </p:nvSpPr>
        <p:spPr bwMode="auto">
          <a:xfrm>
            <a:off x="8077200" y="4191000"/>
            <a:ext cx="76200" cy="457200"/>
          </a:xfrm>
          <a:prstGeom prst="line">
            <a:avLst/>
          </a:prstGeom>
          <a:noFill/>
          <a:ln w="127000">
            <a:solidFill>
              <a:schemeClr val="accent6">
                <a:lumMod val="50000"/>
              </a:schemeClr>
            </a:solidFill>
            <a:round/>
            <a:headEnd type="triangle" w="med" len="med"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ＭＳ Ｐゴシック"/>
              <a:cs typeface="+mn-cs"/>
            </a:endParaRPr>
          </a:p>
        </p:txBody>
      </p:sp>
      <p:sp>
        <p:nvSpPr>
          <p:cNvPr id="49" name="Line 151"/>
          <p:cNvSpPr>
            <a:spLocks noChangeShapeType="1"/>
          </p:cNvSpPr>
          <p:nvPr/>
        </p:nvSpPr>
        <p:spPr bwMode="auto">
          <a:xfrm flipH="1">
            <a:off x="4876800" y="4191000"/>
            <a:ext cx="1371600" cy="609600"/>
          </a:xfrm>
          <a:prstGeom prst="line">
            <a:avLst/>
          </a:prstGeom>
          <a:noFill/>
          <a:ln w="127000">
            <a:solidFill>
              <a:schemeClr val="accent6">
                <a:lumMod val="50000"/>
              </a:schemeClr>
            </a:solidFill>
            <a:round/>
            <a:headEnd type="triangle" w="med" len="med"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ＭＳ Ｐゴシック"/>
              <a:cs typeface="+mn-cs"/>
            </a:endParaRPr>
          </a:p>
        </p:txBody>
      </p:sp>
      <p:sp>
        <p:nvSpPr>
          <p:cNvPr id="50" name="Line 151"/>
          <p:cNvSpPr>
            <a:spLocks noChangeShapeType="1"/>
          </p:cNvSpPr>
          <p:nvPr/>
        </p:nvSpPr>
        <p:spPr bwMode="auto">
          <a:xfrm flipH="1">
            <a:off x="6629400" y="4419600"/>
            <a:ext cx="381000" cy="762000"/>
          </a:xfrm>
          <a:prstGeom prst="line">
            <a:avLst/>
          </a:prstGeom>
          <a:noFill/>
          <a:ln w="127000">
            <a:solidFill>
              <a:schemeClr val="accent6">
                <a:lumMod val="50000"/>
              </a:schemeClr>
            </a:solidFill>
            <a:round/>
            <a:headEnd type="triangle" w="med" len="med"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ＭＳ Ｐゴシック"/>
              <a:cs typeface="+mn-cs"/>
            </a:endParaRPr>
          </a:p>
        </p:txBody>
      </p:sp>
      <p:sp>
        <p:nvSpPr>
          <p:cNvPr id="51" name="Freeform 50"/>
          <p:cNvSpPr/>
          <p:nvPr/>
        </p:nvSpPr>
        <p:spPr bwMode="auto">
          <a:xfrm>
            <a:off x="914400" y="2796310"/>
            <a:ext cx="6500091" cy="1041399"/>
          </a:xfrm>
          <a:custGeom>
            <a:avLst/>
            <a:gdLst>
              <a:gd name="connsiteX0" fmla="*/ 6345382 w 6500091"/>
              <a:gd name="connsiteY0" fmla="*/ 778163 h 1041399"/>
              <a:gd name="connsiteX1" fmla="*/ 6359236 w 6500091"/>
              <a:gd name="connsiteY1" fmla="*/ 113145 h 1041399"/>
              <a:gd name="connsiteX2" fmla="*/ 5500255 w 6500091"/>
              <a:gd name="connsiteY2" fmla="*/ 113145 h 1041399"/>
              <a:gd name="connsiteX3" fmla="*/ 3505200 w 6500091"/>
              <a:gd name="connsiteY3" fmla="*/ 792017 h 1041399"/>
              <a:gd name="connsiteX4" fmla="*/ 1690255 w 6500091"/>
              <a:gd name="connsiteY4" fmla="*/ 473363 h 1041399"/>
              <a:gd name="connsiteX5" fmla="*/ 817418 w 6500091"/>
              <a:gd name="connsiteY5" fmla="*/ 459508 h 1041399"/>
              <a:gd name="connsiteX6" fmla="*/ 0 w 6500091"/>
              <a:gd name="connsiteY6" fmla="*/ 1041399 h 1041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00091" h="1041399">
                <a:moveTo>
                  <a:pt x="6345382" y="778163"/>
                </a:moveTo>
                <a:cubicBezTo>
                  <a:pt x="6422736" y="501072"/>
                  <a:pt x="6500091" y="223981"/>
                  <a:pt x="6359236" y="113145"/>
                </a:cubicBezTo>
                <a:cubicBezTo>
                  <a:pt x="6218382" y="2309"/>
                  <a:pt x="5975928" y="0"/>
                  <a:pt x="5500255" y="113145"/>
                </a:cubicBezTo>
                <a:cubicBezTo>
                  <a:pt x="5024582" y="226290"/>
                  <a:pt x="4140200" y="731981"/>
                  <a:pt x="3505200" y="792017"/>
                </a:cubicBezTo>
                <a:cubicBezTo>
                  <a:pt x="2870200" y="852053"/>
                  <a:pt x="2138219" y="528781"/>
                  <a:pt x="1690255" y="473363"/>
                </a:cubicBezTo>
                <a:cubicBezTo>
                  <a:pt x="1242291" y="417945"/>
                  <a:pt x="1099127" y="364835"/>
                  <a:pt x="817418" y="459508"/>
                </a:cubicBezTo>
                <a:cubicBezTo>
                  <a:pt x="535709" y="554181"/>
                  <a:pt x="267854" y="797790"/>
                  <a:pt x="0" y="1041399"/>
                </a:cubicBezTo>
              </a:path>
            </a:pathLst>
          </a:custGeom>
          <a:noFill/>
          <a:ln w="12700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 rot="172376">
            <a:off x="6959031" y="2771446"/>
            <a:ext cx="990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/>
                <a:cs typeface="+mn-cs"/>
              </a:rPr>
              <a:t>X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/>
              <a:ea typeface="ＭＳ Ｐゴシック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29400" y="1540896"/>
            <a:ext cx="2286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/>
                <a:ea typeface="ＭＳ Ｐゴシック"/>
                <a:cs typeface="+mn-cs"/>
              </a:rPr>
              <a:t>Hijack + drop packets going to YouTube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09600" y="6274713"/>
            <a:ext cx="78486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5088" marR="0" lvl="1" indent="-65088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ＭＳ Ｐゴシック"/>
                <a:cs typeface="+mn-cs"/>
              </a:rPr>
              <a:t>Block your own customers.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5603298"/>
      </p:ext>
    </p:extLst>
  </p:cSld>
  <p:clrMapOvr>
    <a:masterClrMapping/>
  </p:clrMapOvr>
  <p:transition advTm="111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Autofit/>
          </a:bodyPr>
          <a:lstStyle/>
          <a:p>
            <a:r>
              <a:rPr lang="en-US" sz="3200" dirty="0"/>
              <a:t>Sub-prefix hijack</a:t>
            </a:r>
          </a:p>
        </p:txBody>
      </p:sp>
      <p:sp>
        <p:nvSpPr>
          <p:cNvPr id="251" name="Rectangle 250"/>
          <p:cNvSpPr/>
          <p:nvPr/>
        </p:nvSpPr>
        <p:spPr>
          <a:xfrm>
            <a:off x="609600" y="754559"/>
            <a:ext cx="78486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5088" marR="0" lvl="1" indent="-65088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ＭＳ Ｐゴシック"/>
                <a:cs typeface="+mn-cs"/>
              </a:rPr>
              <a:t>But here’s what Pakistan ended up doing…</a:t>
            </a:r>
          </a:p>
        </p:txBody>
      </p:sp>
      <p:grpSp>
        <p:nvGrpSpPr>
          <p:cNvPr id="2" name="Group 47"/>
          <p:cNvGrpSpPr/>
          <p:nvPr/>
        </p:nvGrpSpPr>
        <p:grpSpPr>
          <a:xfrm>
            <a:off x="152400" y="1524000"/>
            <a:ext cx="8763000" cy="4419600"/>
            <a:chOff x="381000" y="1524000"/>
            <a:chExt cx="8763000" cy="4419600"/>
          </a:xfrm>
        </p:grpSpPr>
        <p:sp>
          <p:nvSpPr>
            <p:cNvPr id="255" name="Cloud 254"/>
            <p:cNvSpPr/>
            <p:nvPr/>
          </p:nvSpPr>
          <p:spPr bwMode="auto">
            <a:xfrm>
              <a:off x="381000" y="3810000"/>
              <a:ext cx="1524000" cy="762000"/>
            </a:xfrm>
            <a:prstGeom prst="cloud">
              <a:avLst/>
            </a:prstGeom>
            <a:solidFill>
              <a:srgbClr val="CC99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/>
                  <a:ea typeface="ＭＳ Ｐゴシック"/>
                  <a:cs typeface="+mn-cs"/>
                </a:rPr>
                <a:t>YouTube</a:t>
              </a:r>
            </a:p>
          </p:txBody>
        </p:sp>
        <p:sp>
          <p:nvSpPr>
            <p:cNvPr id="257" name="Cloud 256"/>
            <p:cNvSpPr/>
            <p:nvPr/>
          </p:nvSpPr>
          <p:spPr bwMode="auto">
            <a:xfrm>
              <a:off x="6477000" y="3506498"/>
              <a:ext cx="2057400" cy="1066800"/>
            </a:xfrm>
            <a:prstGeom prst="cloud">
              <a:avLst/>
            </a:prstGeom>
            <a:solidFill>
              <a:srgbClr val="CC99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/>
                  <a:ea typeface="ＭＳ Ｐゴシック"/>
                  <a:cs typeface="+mn-cs"/>
                </a:rPr>
                <a:t>Pakistan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/>
                  <a:ea typeface="ＭＳ Ｐゴシック"/>
                  <a:cs typeface="+mn-cs"/>
                </a:rPr>
                <a:t>Telecom</a:t>
              </a:r>
            </a:p>
          </p:txBody>
        </p:sp>
        <p:cxnSp>
          <p:nvCxnSpPr>
            <p:cNvPr id="280" name="Straight Connector 160"/>
            <p:cNvCxnSpPr>
              <a:cxnSpLocks noChangeShapeType="1"/>
              <a:stCxn id="257" idx="3"/>
            </p:cNvCxnSpPr>
            <p:nvPr/>
          </p:nvCxnSpPr>
          <p:spPr bwMode="auto">
            <a:xfrm rot="5400000" flipH="1" flipV="1">
              <a:off x="7284054" y="3345847"/>
              <a:ext cx="443293" cy="0"/>
            </a:xfrm>
            <a:prstGeom prst="line">
              <a:avLst/>
            </a:prstGeom>
            <a:noFill/>
            <a:ln w="57150" algn="ctr">
              <a:solidFill>
                <a:srgbClr val="008000"/>
              </a:solidFill>
              <a:round/>
              <a:headEnd/>
              <a:tailEnd type="stealth"/>
            </a:ln>
          </p:spPr>
        </p:cxnSp>
        <p:cxnSp>
          <p:nvCxnSpPr>
            <p:cNvPr id="320" name="Straight Connector 160"/>
            <p:cNvCxnSpPr>
              <a:cxnSpLocks noChangeShapeType="1"/>
              <a:stCxn id="255" idx="3"/>
            </p:cNvCxnSpPr>
            <p:nvPr/>
          </p:nvCxnSpPr>
          <p:spPr bwMode="auto">
            <a:xfrm rot="5400000" flipH="1" flipV="1">
              <a:off x="1235516" y="3336484"/>
              <a:ext cx="424568" cy="609600"/>
            </a:xfrm>
            <a:prstGeom prst="line">
              <a:avLst/>
            </a:prstGeom>
            <a:noFill/>
            <a:ln w="57150" algn="ctr">
              <a:solidFill>
                <a:srgbClr val="008000"/>
              </a:solidFill>
              <a:round/>
              <a:headEnd/>
              <a:tailEnd type="stealth"/>
            </a:ln>
          </p:spPr>
        </p:cxnSp>
        <p:sp>
          <p:nvSpPr>
            <p:cNvPr id="323" name="Cloud 322"/>
            <p:cNvSpPr/>
            <p:nvPr/>
          </p:nvSpPr>
          <p:spPr bwMode="auto">
            <a:xfrm>
              <a:off x="1447800" y="1524000"/>
              <a:ext cx="6629400" cy="2438400"/>
            </a:xfrm>
            <a:prstGeom prst="cloud">
              <a:avLst/>
            </a:prstGeom>
            <a:solidFill>
              <a:srgbClr val="CCFFC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/>
                  <a:ea typeface="ＭＳ Ｐゴシック"/>
                  <a:cs typeface="+mn-cs"/>
                </a:rPr>
                <a:t>“The Internet”</a:t>
              </a:r>
            </a:p>
          </p:txBody>
        </p:sp>
        <p:sp>
          <p:nvSpPr>
            <p:cNvPr id="33" name="Cloud 32"/>
            <p:cNvSpPr/>
            <p:nvPr/>
          </p:nvSpPr>
          <p:spPr bwMode="auto">
            <a:xfrm>
              <a:off x="4343400" y="4800600"/>
              <a:ext cx="1524000" cy="762000"/>
            </a:xfrm>
            <a:prstGeom prst="cloud">
              <a:avLst/>
            </a:prstGeom>
            <a:solidFill>
              <a:srgbClr val="CC99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/>
                  <a:ea typeface="ＭＳ Ｐゴシック"/>
                  <a:cs typeface="+mn-cs"/>
                </a:rPr>
                <a:t>Telnor</a:t>
              </a: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ＭＳ Ｐゴシック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/>
                  <a:ea typeface="ＭＳ Ｐゴシック"/>
                  <a:cs typeface="+mn-cs"/>
                </a:rPr>
                <a:t> Pakistan</a:t>
              </a:r>
            </a:p>
          </p:txBody>
        </p:sp>
        <p:cxnSp>
          <p:nvCxnSpPr>
            <p:cNvPr id="34" name="Straight Connector 160"/>
            <p:cNvCxnSpPr>
              <a:cxnSpLocks noChangeShapeType="1"/>
              <a:stCxn id="33" idx="3"/>
            </p:cNvCxnSpPr>
            <p:nvPr/>
          </p:nvCxnSpPr>
          <p:spPr bwMode="auto">
            <a:xfrm rot="5400000" flipH="1" flipV="1">
              <a:off x="5502716" y="3793684"/>
              <a:ext cx="653168" cy="1447800"/>
            </a:xfrm>
            <a:prstGeom prst="line">
              <a:avLst/>
            </a:prstGeom>
            <a:noFill/>
            <a:ln w="57150" algn="ctr">
              <a:solidFill>
                <a:srgbClr val="008000"/>
              </a:solidFill>
              <a:round/>
              <a:headEnd/>
              <a:tailEnd type="stealth"/>
            </a:ln>
          </p:spPr>
        </p:cxnSp>
        <p:sp>
          <p:nvSpPr>
            <p:cNvPr id="38" name="Cloud 37"/>
            <p:cNvSpPr/>
            <p:nvPr/>
          </p:nvSpPr>
          <p:spPr bwMode="auto">
            <a:xfrm>
              <a:off x="6019800" y="5181600"/>
              <a:ext cx="1676400" cy="762000"/>
            </a:xfrm>
            <a:prstGeom prst="cloud">
              <a:avLst/>
            </a:prstGeom>
            <a:solidFill>
              <a:srgbClr val="CC99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/>
                  <a:ea typeface="ＭＳ Ｐゴシック"/>
                  <a:cs typeface="+mn-cs"/>
                </a:rPr>
                <a:t>Aga Khan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/>
                  <a:ea typeface="ＭＳ Ｐゴシック"/>
                  <a:cs typeface="+mn-cs"/>
                </a:rPr>
                <a:t>University</a:t>
              </a:r>
            </a:p>
          </p:txBody>
        </p:sp>
        <p:sp>
          <p:nvSpPr>
            <p:cNvPr id="40" name="Cloud 39"/>
            <p:cNvSpPr/>
            <p:nvPr/>
          </p:nvSpPr>
          <p:spPr bwMode="auto">
            <a:xfrm>
              <a:off x="7620000" y="4648200"/>
              <a:ext cx="1524000" cy="762000"/>
            </a:xfrm>
            <a:prstGeom prst="cloud">
              <a:avLst/>
            </a:prstGeom>
            <a:solidFill>
              <a:srgbClr val="CC99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/>
                  <a:ea typeface="ＭＳ Ｐゴシック"/>
                  <a:cs typeface="+mn-cs"/>
                </a:rPr>
                <a:t>Multinet</a:t>
              </a: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ＭＳ Ｐゴシック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/>
                  <a:ea typeface="ＭＳ Ｐゴシック"/>
                  <a:cs typeface="+mn-cs"/>
                </a:rPr>
                <a:t>Pakistan</a:t>
              </a:r>
            </a:p>
          </p:txBody>
        </p:sp>
        <p:cxnSp>
          <p:nvCxnSpPr>
            <p:cNvPr id="42" name="Straight Connector 160"/>
            <p:cNvCxnSpPr>
              <a:cxnSpLocks noChangeShapeType="1"/>
              <a:stCxn id="38" idx="3"/>
            </p:cNvCxnSpPr>
            <p:nvPr/>
          </p:nvCxnSpPr>
          <p:spPr bwMode="auto">
            <a:xfrm rot="5400000" flipH="1" flipV="1">
              <a:off x="6645716" y="4631884"/>
              <a:ext cx="805568" cy="381000"/>
            </a:xfrm>
            <a:prstGeom prst="line">
              <a:avLst/>
            </a:prstGeom>
            <a:noFill/>
            <a:ln w="57150" algn="ctr">
              <a:solidFill>
                <a:srgbClr val="008000"/>
              </a:solidFill>
              <a:round/>
              <a:headEnd/>
              <a:tailEnd type="stealth"/>
            </a:ln>
          </p:spPr>
        </p:cxnSp>
        <p:cxnSp>
          <p:nvCxnSpPr>
            <p:cNvPr id="45" name="Straight Connector 160"/>
            <p:cNvCxnSpPr>
              <a:cxnSpLocks noChangeShapeType="1"/>
              <a:stCxn id="40" idx="3"/>
            </p:cNvCxnSpPr>
            <p:nvPr/>
          </p:nvCxnSpPr>
          <p:spPr bwMode="auto">
            <a:xfrm rot="16200000" flipV="1">
              <a:off x="8131616" y="4441384"/>
              <a:ext cx="424568" cy="76200"/>
            </a:xfrm>
            <a:prstGeom prst="line">
              <a:avLst/>
            </a:prstGeom>
            <a:noFill/>
            <a:ln w="57150" algn="ctr">
              <a:solidFill>
                <a:srgbClr val="008000"/>
              </a:solidFill>
              <a:round/>
              <a:headEnd/>
              <a:tailEnd type="stealth"/>
            </a:ln>
          </p:spPr>
        </p:cxnSp>
      </p:grpSp>
      <p:sp>
        <p:nvSpPr>
          <p:cNvPr id="366" name="AutoShape 149"/>
          <p:cNvSpPr>
            <a:spLocks noChangeArrowheads="1"/>
          </p:cNvSpPr>
          <p:nvPr/>
        </p:nvSpPr>
        <p:spPr bwMode="auto">
          <a:xfrm>
            <a:off x="2209800" y="3810000"/>
            <a:ext cx="2985654" cy="762000"/>
          </a:xfrm>
          <a:prstGeom prst="wedgeRoundRectCallout">
            <a:avLst>
              <a:gd name="adj1" fmla="val -89515"/>
              <a:gd name="adj2" fmla="val -62510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  <a:headEnd/>
            <a:tailEnd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ＭＳ Ｐゴシック"/>
                <a:cs typeface="+mn-cs"/>
              </a:rPr>
              <a:t>I’m YouTube: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ＭＳ Ｐゴシック"/>
                <a:cs typeface="+mn-cs"/>
              </a:rPr>
              <a:t>IP 208.65.153.0 / 22</a:t>
            </a:r>
          </a:p>
        </p:txBody>
      </p:sp>
      <p:sp>
        <p:nvSpPr>
          <p:cNvPr id="380" name="Line 151"/>
          <p:cNvSpPr>
            <a:spLocks noChangeShapeType="1"/>
          </p:cNvSpPr>
          <p:nvPr/>
        </p:nvSpPr>
        <p:spPr bwMode="auto">
          <a:xfrm>
            <a:off x="8077200" y="4191000"/>
            <a:ext cx="76200" cy="457200"/>
          </a:xfrm>
          <a:prstGeom prst="line">
            <a:avLst/>
          </a:prstGeom>
          <a:noFill/>
          <a:ln w="127000">
            <a:solidFill>
              <a:schemeClr val="accent6">
                <a:lumMod val="50000"/>
              </a:schemeClr>
            </a:solidFill>
            <a:round/>
            <a:headEnd type="triangle" w="med" len="med"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ＭＳ Ｐゴシック"/>
              <a:cs typeface="+mn-cs"/>
            </a:endParaRPr>
          </a:p>
        </p:txBody>
      </p:sp>
      <p:sp>
        <p:nvSpPr>
          <p:cNvPr id="49" name="Line 151"/>
          <p:cNvSpPr>
            <a:spLocks noChangeShapeType="1"/>
          </p:cNvSpPr>
          <p:nvPr/>
        </p:nvSpPr>
        <p:spPr bwMode="auto">
          <a:xfrm flipH="1">
            <a:off x="4876800" y="4191000"/>
            <a:ext cx="1371600" cy="609600"/>
          </a:xfrm>
          <a:prstGeom prst="line">
            <a:avLst/>
          </a:prstGeom>
          <a:noFill/>
          <a:ln w="127000">
            <a:solidFill>
              <a:schemeClr val="accent6">
                <a:lumMod val="50000"/>
              </a:schemeClr>
            </a:solidFill>
            <a:round/>
            <a:headEnd type="triangle" w="med" len="med"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ＭＳ Ｐゴシック"/>
              <a:cs typeface="+mn-cs"/>
            </a:endParaRPr>
          </a:p>
        </p:txBody>
      </p:sp>
      <p:sp>
        <p:nvSpPr>
          <p:cNvPr id="50" name="Line 151"/>
          <p:cNvSpPr>
            <a:spLocks noChangeShapeType="1"/>
          </p:cNvSpPr>
          <p:nvPr/>
        </p:nvSpPr>
        <p:spPr bwMode="auto">
          <a:xfrm flipH="1">
            <a:off x="6629400" y="4419600"/>
            <a:ext cx="381000" cy="762000"/>
          </a:xfrm>
          <a:prstGeom prst="line">
            <a:avLst/>
          </a:prstGeom>
          <a:noFill/>
          <a:ln w="127000">
            <a:solidFill>
              <a:schemeClr val="accent6">
                <a:lumMod val="50000"/>
              </a:schemeClr>
            </a:solidFill>
            <a:round/>
            <a:headEnd type="triangle" w="med" len="med"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ＭＳ Ｐゴシック"/>
              <a:cs typeface="+mn-cs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76200" y="1371600"/>
            <a:ext cx="7285182" cy="2687782"/>
            <a:chOff x="76200" y="1371600"/>
            <a:chExt cx="7285182" cy="2687782"/>
          </a:xfrm>
        </p:grpSpPr>
        <p:sp>
          <p:nvSpPr>
            <p:cNvPr id="30" name="Freeform 29"/>
            <p:cNvSpPr/>
            <p:nvPr/>
          </p:nvSpPr>
          <p:spPr bwMode="auto">
            <a:xfrm>
              <a:off x="1343891" y="1524000"/>
              <a:ext cx="6017491" cy="2050473"/>
            </a:xfrm>
            <a:custGeom>
              <a:avLst/>
              <a:gdLst>
                <a:gd name="connsiteX0" fmla="*/ 0 w 6017491"/>
                <a:gd name="connsiteY0" fmla="*/ 0 h 2050473"/>
                <a:gd name="connsiteX1" fmla="*/ 1690254 w 6017491"/>
                <a:gd name="connsiteY1" fmla="*/ 928255 h 2050473"/>
                <a:gd name="connsiteX2" fmla="*/ 4100945 w 6017491"/>
                <a:gd name="connsiteY2" fmla="*/ 886691 h 2050473"/>
                <a:gd name="connsiteX3" fmla="*/ 5708073 w 6017491"/>
                <a:gd name="connsiteY3" fmla="*/ 1524000 h 2050473"/>
                <a:gd name="connsiteX4" fmla="*/ 5957454 w 6017491"/>
                <a:gd name="connsiteY4" fmla="*/ 2050473 h 2050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17491" h="2050473">
                  <a:moveTo>
                    <a:pt x="0" y="0"/>
                  </a:moveTo>
                  <a:cubicBezTo>
                    <a:pt x="503381" y="390236"/>
                    <a:pt x="1006763" y="780473"/>
                    <a:pt x="1690254" y="928255"/>
                  </a:cubicBezTo>
                  <a:cubicBezTo>
                    <a:pt x="2373745" y="1076037"/>
                    <a:pt x="3431309" y="787400"/>
                    <a:pt x="4100945" y="886691"/>
                  </a:cubicBezTo>
                  <a:cubicBezTo>
                    <a:pt x="4770581" y="985982"/>
                    <a:pt x="5398655" y="1330036"/>
                    <a:pt x="5708073" y="1524000"/>
                  </a:cubicBezTo>
                  <a:cubicBezTo>
                    <a:pt x="6017491" y="1717964"/>
                    <a:pt x="5987472" y="1884218"/>
                    <a:pt x="5957454" y="2050473"/>
                  </a:cubicBezTo>
                </a:path>
              </a:pathLst>
            </a:custGeom>
            <a:noFill/>
            <a:ln w="1270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+mn-cs"/>
              </a:endParaRPr>
            </a:p>
          </p:txBody>
        </p:sp>
        <p:sp>
          <p:nvSpPr>
            <p:cNvPr id="31" name="Freeform 30"/>
            <p:cNvSpPr/>
            <p:nvPr/>
          </p:nvSpPr>
          <p:spPr bwMode="auto">
            <a:xfrm>
              <a:off x="76200" y="2479964"/>
              <a:ext cx="2964873" cy="653472"/>
            </a:xfrm>
            <a:custGeom>
              <a:avLst/>
              <a:gdLst>
                <a:gd name="connsiteX0" fmla="*/ 0 w 2964873"/>
                <a:gd name="connsiteY0" fmla="*/ 318654 h 653472"/>
                <a:gd name="connsiteX1" fmla="*/ 1177637 w 2964873"/>
                <a:gd name="connsiteY1" fmla="*/ 623454 h 653472"/>
                <a:gd name="connsiteX2" fmla="*/ 2022764 w 2964873"/>
                <a:gd name="connsiteY2" fmla="*/ 498763 h 653472"/>
                <a:gd name="connsiteX3" fmla="*/ 2964873 w 2964873"/>
                <a:gd name="connsiteY3" fmla="*/ 0 h 653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4873" h="653472">
                  <a:moveTo>
                    <a:pt x="0" y="318654"/>
                  </a:moveTo>
                  <a:cubicBezTo>
                    <a:pt x="420255" y="456045"/>
                    <a:pt x="840510" y="593436"/>
                    <a:pt x="1177637" y="623454"/>
                  </a:cubicBezTo>
                  <a:cubicBezTo>
                    <a:pt x="1514764" y="653472"/>
                    <a:pt x="1724891" y="602672"/>
                    <a:pt x="2022764" y="498763"/>
                  </a:cubicBezTo>
                  <a:cubicBezTo>
                    <a:pt x="2320637" y="394854"/>
                    <a:pt x="2642755" y="197427"/>
                    <a:pt x="2964873" y="0"/>
                  </a:cubicBezTo>
                </a:path>
              </a:pathLst>
            </a:custGeom>
            <a:noFill/>
            <a:ln w="127000" cap="flat" cmpd="sng" algn="ctr">
              <a:solidFill>
                <a:schemeClr val="accent6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+mn-cs"/>
              </a:endParaRPr>
            </a:p>
          </p:txBody>
        </p:sp>
        <p:sp>
          <p:nvSpPr>
            <p:cNvPr id="32" name="Freeform 31"/>
            <p:cNvSpPr/>
            <p:nvPr/>
          </p:nvSpPr>
          <p:spPr bwMode="auto">
            <a:xfrm>
              <a:off x="4862945" y="2604655"/>
              <a:ext cx="1233055" cy="1454727"/>
            </a:xfrm>
            <a:custGeom>
              <a:avLst/>
              <a:gdLst>
                <a:gd name="connsiteX0" fmla="*/ 0 w 1233055"/>
                <a:gd name="connsiteY0" fmla="*/ 1454727 h 1454727"/>
                <a:gd name="connsiteX1" fmla="*/ 277091 w 1233055"/>
                <a:gd name="connsiteY1" fmla="*/ 706581 h 1454727"/>
                <a:gd name="connsiteX2" fmla="*/ 692728 w 1233055"/>
                <a:gd name="connsiteY2" fmla="*/ 387927 h 1454727"/>
                <a:gd name="connsiteX3" fmla="*/ 1233055 w 1233055"/>
                <a:gd name="connsiteY3" fmla="*/ 0 h 1454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3055" h="1454727">
                  <a:moveTo>
                    <a:pt x="0" y="1454727"/>
                  </a:moveTo>
                  <a:cubicBezTo>
                    <a:pt x="80818" y="1169554"/>
                    <a:pt x="161636" y="884381"/>
                    <a:pt x="277091" y="706581"/>
                  </a:cubicBezTo>
                  <a:cubicBezTo>
                    <a:pt x="392546" y="528781"/>
                    <a:pt x="533401" y="505690"/>
                    <a:pt x="692728" y="387927"/>
                  </a:cubicBezTo>
                  <a:cubicBezTo>
                    <a:pt x="852055" y="270164"/>
                    <a:pt x="1042555" y="135082"/>
                    <a:pt x="1233055" y="0"/>
                  </a:cubicBezTo>
                </a:path>
              </a:pathLst>
            </a:custGeom>
            <a:noFill/>
            <a:ln w="127000" cap="flat" cmpd="sng" algn="ctr">
              <a:solidFill>
                <a:schemeClr val="accent6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+mn-cs"/>
              </a:endParaRPr>
            </a:p>
          </p:txBody>
        </p:sp>
        <p:sp>
          <p:nvSpPr>
            <p:cNvPr id="35" name="Freeform 34"/>
            <p:cNvSpPr/>
            <p:nvPr/>
          </p:nvSpPr>
          <p:spPr bwMode="auto">
            <a:xfrm>
              <a:off x="3276600" y="1371600"/>
              <a:ext cx="2445327" cy="1066800"/>
            </a:xfrm>
            <a:custGeom>
              <a:avLst/>
              <a:gdLst>
                <a:gd name="connsiteX0" fmla="*/ 0 w 2826327"/>
                <a:gd name="connsiteY0" fmla="*/ 0 h 1371600"/>
                <a:gd name="connsiteX1" fmla="*/ 1108363 w 2826327"/>
                <a:gd name="connsiteY1" fmla="*/ 665018 h 1371600"/>
                <a:gd name="connsiteX2" fmla="*/ 2105891 w 2826327"/>
                <a:gd name="connsiteY2" fmla="*/ 775855 h 1371600"/>
                <a:gd name="connsiteX3" fmla="*/ 2826327 w 2826327"/>
                <a:gd name="connsiteY3" fmla="*/ 1371600 h 1371600"/>
                <a:gd name="connsiteX4" fmla="*/ 2826327 w 2826327"/>
                <a:gd name="connsiteY4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26327" h="1371600">
                  <a:moveTo>
                    <a:pt x="0" y="0"/>
                  </a:moveTo>
                  <a:cubicBezTo>
                    <a:pt x="378690" y="267854"/>
                    <a:pt x="757381" y="535709"/>
                    <a:pt x="1108363" y="665018"/>
                  </a:cubicBezTo>
                  <a:cubicBezTo>
                    <a:pt x="1459345" y="794327"/>
                    <a:pt x="1819564" y="658091"/>
                    <a:pt x="2105891" y="775855"/>
                  </a:cubicBezTo>
                  <a:cubicBezTo>
                    <a:pt x="2392218" y="893619"/>
                    <a:pt x="2826327" y="1371600"/>
                    <a:pt x="2826327" y="1371600"/>
                  </a:cubicBezTo>
                  <a:lnTo>
                    <a:pt x="2826327" y="1371600"/>
                  </a:lnTo>
                </a:path>
              </a:pathLst>
            </a:custGeom>
            <a:noFill/>
            <a:ln w="127000" cap="flat" cmpd="sng" algn="ctr">
              <a:solidFill>
                <a:schemeClr val="accent6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+mn-cs"/>
              </a:endParaRPr>
            </a:p>
          </p:txBody>
        </p:sp>
      </p:grpSp>
      <p:sp>
        <p:nvSpPr>
          <p:cNvPr id="29" name="AutoShape 149"/>
          <p:cNvSpPr>
            <a:spLocks noChangeArrowheads="1"/>
          </p:cNvSpPr>
          <p:nvPr/>
        </p:nvSpPr>
        <p:spPr bwMode="auto">
          <a:xfrm>
            <a:off x="6172199" y="2133600"/>
            <a:ext cx="2895598" cy="762000"/>
          </a:xfrm>
          <a:prstGeom prst="wedgeRoundRectCallout">
            <a:avLst>
              <a:gd name="adj1" fmla="val 3740"/>
              <a:gd name="adj2" fmla="val 117490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  <a:headEnd/>
            <a:tailEnd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ＭＳ Ｐゴシック"/>
                <a:cs typeface="+mn-cs"/>
              </a:rPr>
              <a:t>No, I’m YouTube!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ＭＳ Ｐゴシック"/>
                <a:cs typeface="+mn-cs"/>
              </a:rPr>
              <a:t>IP 208.65.153.0 / 24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6932843"/>
      </p:ext>
    </p:extLst>
  </p:cSld>
  <p:clrMapOvr>
    <a:masterClrMapping/>
  </p:clrMapOvr>
  <p:transition advTm="324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Number Placeholder 3">
            <a:extLst>
              <a:ext uri="{FF2B5EF4-FFF2-40B4-BE49-F238E27FC236}">
                <a16:creationId xmlns:a16="http://schemas.microsoft.com/office/drawing/2014/main" id="{538567BF-50C3-CD4D-A5FA-D9C74A730B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9A6C9-AC22-2448-B363-24DCDEE641D4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4A782BF3-1B37-5E40-870F-D061F2FD3A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Bogus AS Paths to Hide Hijacking</a:t>
            </a: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77294645-E364-A84F-9C9E-3A7389CB1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552575"/>
            <a:ext cx="7772400" cy="4114800"/>
          </a:xfrm>
        </p:spPr>
        <p:txBody>
          <a:bodyPr/>
          <a:lstStyle/>
          <a:p>
            <a:r>
              <a:rPr lang="en-US" altLang="en-US" sz="2000" dirty="0">
                <a:ea typeface="ＭＳ Ｐゴシック" panose="020B0600070205080204" pitchFamily="34" charset="-128"/>
              </a:rPr>
              <a:t>Adds AS hop(s) at the end of the path</a:t>
            </a:r>
          </a:p>
          <a:p>
            <a:pPr lvl="1"/>
            <a:r>
              <a:rPr lang="en-US" altLang="en-US" sz="2000" dirty="0"/>
              <a:t>E.g., turns </a:t>
            </a:r>
            <a:r>
              <a:rPr lang="ja-JP" altLang="en-US" sz="2000"/>
              <a:t>“</a:t>
            </a:r>
            <a:r>
              <a:rPr lang="en-US" altLang="ja-JP" sz="2000" dirty="0"/>
              <a:t>701 88</a:t>
            </a:r>
            <a:r>
              <a:rPr lang="ja-JP" altLang="en-US" sz="2000"/>
              <a:t>”</a:t>
            </a:r>
            <a:r>
              <a:rPr lang="en-US" altLang="ja-JP" sz="2000" dirty="0"/>
              <a:t> into </a:t>
            </a:r>
            <a:r>
              <a:rPr lang="ja-JP" altLang="en-US" sz="2000"/>
              <a:t>“</a:t>
            </a:r>
            <a:r>
              <a:rPr lang="en-US" altLang="ja-JP" sz="2000" dirty="0"/>
              <a:t>701 88 3</a:t>
            </a:r>
            <a:r>
              <a:rPr lang="ja-JP" altLang="en-US" sz="2000"/>
              <a:t>”</a:t>
            </a:r>
            <a:endParaRPr lang="en-US" altLang="ja-JP" sz="2000" dirty="0"/>
          </a:p>
          <a:p>
            <a:r>
              <a:rPr lang="en-US" altLang="en-US" sz="2000" dirty="0">
                <a:ea typeface="ＭＳ Ｐゴシック" panose="020B0600070205080204" pitchFamily="34" charset="-128"/>
              </a:rPr>
              <a:t>Motivations</a:t>
            </a:r>
          </a:p>
          <a:p>
            <a:pPr lvl="1"/>
            <a:r>
              <a:rPr lang="en-US" altLang="en-US" sz="2000" dirty="0"/>
              <a:t>Evade detection for a bogus route</a:t>
            </a:r>
          </a:p>
          <a:p>
            <a:pPr lvl="1"/>
            <a:r>
              <a:rPr lang="en-US" altLang="en-US" sz="2000" dirty="0"/>
              <a:t>E.g., by adding the legitimate AS to the end</a:t>
            </a:r>
          </a:p>
          <a:p>
            <a:r>
              <a:rPr lang="en-US" altLang="en-US" sz="2000" dirty="0">
                <a:ea typeface="ＭＳ Ｐゴシック" panose="020B0600070205080204" pitchFamily="34" charset="-128"/>
              </a:rPr>
              <a:t>Hard to tell that the AS path is bogus…</a:t>
            </a:r>
          </a:p>
          <a:p>
            <a:pPr lvl="1"/>
            <a:r>
              <a:rPr lang="en-US" altLang="en-US" sz="2000" dirty="0"/>
              <a:t>Even if other </a:t>
            </a:r>
            <a:r>
              <a:rPr lang="en-US" altLang="en-US" sz="2000" dirty="0" err="1"/>
              <a:t>ASes</a:t>
            </a:r>
            <a:r>
              <a:rPr lang="en-US" altLang="en-US" sz="2000" dirty="0"/>
              <a:t> filter based on prefix ownership</a:t>
            </a:r>
          </a:p>
        </p:txBody>
      </p:sp>
      <p:graphicFrame>
        <p:nvGraphicFramePr>
          <p:cNvPr id="36868" name="Object 4">
            <a:extLst>
              <a:ext uri="{FF2B5EF4-FFF2-40B4-BE49-F238E27FC236}">
                <a16:creationId xmlns:a16="http://schemas.microsoft.com/office/drawing/2014/main" id="{25C19D3D-D8DE-3541-BC5A-F4EFCE340A6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35288" y="4735513"/>
          <a:ext cx="1905000" cy="1390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1270000" imgH="927100" progId="MSPhotoEd.3">
                  <p:embed/>
                </p:oleObj>
              </mc:Choice>
              <mc:Fallback>
                <p:oleObj name="Photo Editor Photo" r:id="rId3" imgW="1270000" imgH="927100" progId="MSPhotoEd.3">
                  <p:embed/>
                  <p:pic>
                    <p:nvPicPr>
                      <p:cNvPr id="36868" name="Object 4">
                        <a:extLst>
                          <a:ext uri="{FF2B5EF4-FFF2-40B4-BE49-F238E27FC236}">
                            <a16:creationId xmlns:a16="http://schemas.microsoft.com/office/drawing/2014/main" id="{25C19D3D-D8DE-3541-BC5A-F4EFCE340A6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35288" y="4735513"/>
                        <a:ext cx="1905000" cy="1390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69" name="Object 5">
            <a:extLst>
              <a:ext uri="{FF2B5EF4-FFF2-40B4-BE49-F238E27FC236}">
                <a16:creationId xmlns:a16="http://schemas.microsoft.com/office/drawing/2014/main" id="{0F979887-F4DF-4A4D-9F86-060CB7E00A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90688" y="5810250"/>
          <a:ext cx="1114425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1270000" imgH="927100" progId="MSPhotoEd.3">
                  <p:embed/>
                </p:oleObj>
              </mc:Choice>
              <mc:Fallback>
                <p:oleObj name="Photo Editor Photo" r:id="rId3" imgW="1270000" imgH="927100" progId="MSPhotoEd.3">
                  <p:embed/>
                  <p:pic>
                    <p:nvPicPr>
                      <p:cNvPr id="36869" name="Object 5">
                        <a:extLst>
                          <a:ext uri="{FF2B5EF4-FFF2-40B4-BE49-F238E27FC236}">
                            <a16:creationId xmlns:a16="http://schemas.microsoft.com/office/drawing/2014/main" id="{0F979887-F4DF-4A4D-9F86-060CB7E00A6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0688" y="5810250"/>
                        <a:ext cx="1114425" cy="81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66406" name="Text Box 6">
            <a:extLst>
              <a:ext uri="{FF2B5EF4-FFF2-40B4-BE49-F238E27FC236}">
                <a16:creationId xmlns:a16="http://schemas.microsoft.com/office/drawing/2014/main" id="{E7C3C82B-AF77-E34E-98C6-EFE21D552C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7750" y="5197475"/>
            <a:ext cx="6080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rPr>
              <a:t>701</a:t>
            </a:r>
          </a:p>
        </p:txBody>
      </p:sp>
      <p:sp>
        <p:nvSpPr>
          <p:cNvPr id="1766407" name="Text Box 7">
            <a:extLst>
              <a:ext uri="{FF2B5EF4-FFF2-40B4-BE49-F238E27FC236}">
                <a16:creationId xmlns:a16="http://schemas.microsoft.com/office/drawing/2014/main" id="{FF3D0B49-D1A6-6442-BA9D-D6E62389AE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0100" y="6002338"/>
            <a:ext cx="466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rPr>
              <a:t>88</a:t>
            </a:r>
          </a:p>
        </p:txBody>
      </p:sp>
      <p:sp>
        <p:nvSpPr>
          <p:cNvPr id="1766408" name="Line 8">
            <a:extLst>
              <a:ext uri="{FF2B5EF4-FFF2-40B4-BE49-F238E27FC236}">
                <a16:creationId xmlns:a16="http://schemas.microsoft.com/office/drawing/2014/main" id="{63DEA1C2-D7DE-374A-90A7-B906FEF4661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89225" y="5772150"/>
            <a:ext cx="652463" cy="23018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36873" name="Object 9">
            <a:extLst>
              <a:ext uri="{FF2B5EF4-FFF2-40B4-BE49-F238E27FC236}">
                <a16:creationId xmlns:a16="http://schemas.microsoft.com/office/drawing/2014/main" id="{F4FE675A-68BD-1E4E-B11F-6B7B31371DF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99263" y="5541963"/>
          <a:ext cx="1114425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5" imgW="1270000" imgH="927100" progId="MSPhotoEd.3">
                  <p:embed/>
                </p:oleObj>
              </mc:Choice>
              <mc:Fallback>
                <p:oleObj name="Photo Editor Photo" r:id="rId5" imgW="1270000" imgH="927100" progId="MSPhotoEd.3">
                  <p:embed/>
                  <p:pic>
                    <p:nvPicPr>
                      <p:cNvPr id="36873" name="Object 9">
                        <a:extLst>
                          <a:ext uri="{FF2B5EF4-FFF2-40B4-BE49-F238E27FC236}">
                            <a16:creationId xmlns:a16="http://schemas.microsoft.com/office/drawing/2014/main" id="{F4FE675A-68BD-1E4E-B11F-6B7B31371DF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99263" y="5541963"/>
                        <a:ext cx="1114425" cy="81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66410" name="Text Box 10">
            <a:extLst>
              <a:ext uri="{FF2B5EF4-FFF2-40B4-BE49-F238E27FC236}">
                <a16:creationId xmlns:a16="http://schemas.microsoft.com/office/drawing/2014/main" id="{D046815F-AB8F-0A46-A7F6-0CCCEBE153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3288" y="5734050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rPr>
              <a:t>3</a:t>
            </a:r>
          </a:p>
        </p:txBody>
      </p:sp>
      <p:sp>
        <p:nvSpPr>
          <p:cNvPr id="1766411" name="Text Box 11">
            <a:extLst>
              <a:ext uri="{FF2B5EF4-FFF2-40B4-BE49-F238E27FC236}">
                <a16:creationId xmlns:a16="http://schemas.microsoft.com/office/drawing/2014/main" id="{6EFCD199-5176-6340-BC4C-05ACEC4315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3063" y="6270625"/>
            <a:ext cx="13112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rPr>
              <a:t>18.0.0.0/8</a:t>
            </a:r>
          </a:p>
        </p:txBody>
      </p:sp>
      <p:sp>
        <p:nvSpPr>
          <p:cNvPr id="1766412" name="Text Box 12">
            <a:extLst>
              <a:ext uri="{FF2B5EF4-FFF2-40B4-BE49-F238E27FC236}">
                <a16:creationId xmlns:a16="http://schemas.microsoft.com/office/drawing/2014/main" id="{AB04B0E7-D315-AF40-8132-9CD00985FC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863" y="5964238"/>
            <a:ext cx="13112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rPr>
              <a:t>18.0.0.0/8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Number Placeholder 3">
            <a:extLst>
              <a:ext uri="{FF2B5EF4-FFF2-40B4-BE49-F238E27FC236}">
                <a16:creationId xmlns:a16="http://schemas.microsoft.com/office/drawing/2014/main" id="{4A04268A-1277-C249-A7E0-C1C03CE77A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90592D-D574-D748-ACE5-1865A35BEDA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6348D6FD-7D2D-DB46-82FA-833BCB0523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>
                <a:ea typeface="ＭＳ Ｐゴシック" panose="020B0600070205080204" pitchFamily="34" charset="-128"/>
              </a:rPr>
              <a:t>Path-Shortening Attacks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FCD56F21-0FE6-9B42-B915-8F2DACA6F7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96887" y="1580707"/>
            <a:ext cx="8458200" cy="5638800"/>
          </a:xfrm>
        </p:spPr>
        <p:txBody>
          <a:bodyPr/>
          <a:lstStyle/>
          <a:p>
            <a:r>
              <a:rPr lang="en-US" altLang="en-US" sz="2000" dirty="0">
                <a:ea typeface="ＭＳ Ｐゴシック" panose="020B0600070205080204" pitchFamily="34" charset="-128"/>
              </a:rPr>
              <a:t>Remove </a:t>
            </a:r>
            <a:r>
              <a:rPr lang="en-US" altLang="en-US" sz="2000" dirty="0" err="1">
                <a:ea typeface="ＭＳ Ｐゴシック" panose="020B0600070205080204" pitchFamily="34" charset="-128"/>
              </a:rPr>
              <a:t>ASes</a:t>
            </a:r>
            <a:r>
              <a:rPr lang="en-US" altLang="en-US" sz="2000" dirty="0">
                <a:ea typeface="ＭＳ Ｐゴシック" panose="020B0600070205080204" pitchFamily="34" charset="-128"/>
              </a:rPr>
              <a:t> from the AS path</a:t>
            </a:r>
          </a:p>
          <a:p>
            <a:pPr lvl="1"/>
            <a:r>
              <a:rPr lang="en-US" altLang="en-US" sz="2000" dirty="0"/>
              <a:t>E.g., turn </a:t>
            </a:r>
            <a:r>
              <a:rPr lang="ja-JP" altLang="en-US" sz="2000"/>
              <a:t>“</a:t>
            </a:r>
            <a:r>
              <a:rPr lang="en-US" altLang="ja-JP" sz="2000" dirty="0"/>
              <a:t>701 3715 88</a:t>
            </a:r>
            <a:r>
              <a:rPr lang="ja-JP" altLang="en-US" sz="2000"/>
              <a:t>”</a:t>
            </a:r>
            <a:r>
              <a:rPr lang="en-US" altLang="ja-JP" sz="2000" dirty="0"/>
              <a:t> into </a:t>
            </a:r>
            <a:r>
              <a:rPr lang="ja-JP" altLang="en-US" sz="2000"/>
              <a:t>“</a:t>
            </a:r>
            <a:r>
              <a:rPr lang="en-US" altLang="ja-JP" sz="2000" dirty="0"/>
              <a:t>701 88</a:t>
            </a:r>
            <a:r>
              <a:rPr lang="ja-JP" altLang="en-US" sz="2000"/>
              <a:t>”</a:t>
            </a:r>
            <a:endParaRPr lang="en-US" altLang="ja-JP" sz="2000" dirty="0"/>
          </a:p>
          <a:p>
            <a:r>
              <a:rPr lang="en-US" altLang="en-US" sz="2000" dirty="0">
                <a:ea typeface="ＭＳ Ｐゴシック" panose="020B0600070205080204" pitchFamily="34" charset="-128"/>
              </a:rPr>
              <a:t>Motivations</a:t>
            </a:r>
          </a:p>
          <a:p>
            <a:pPr lvl="1"/>
            <a:r>
              <a:rPr lang="en-US" altLang="en-US" sz="2000" dirty="0"/>
              <a:t>Make the AS path look shorter than it is</a:t>
            </a:r>
          </a:p>
          <a:p>
            <a:pPr lvl="1"/>
            <a:r>
              <a:rPr lang="en-US" altLang="en-US" sz="2000" dirty="0"/>
              <a:t>Attract sources that normally try to avoid AS 3715</a:t>
            </a:r>
          </a:p>
          <a:p>
            <a:pPr lvl="1"/>
            <a:r>
              <a:rPr lang="en-US" altLang="en-US" sz="2000" dirty="0"/>
              <a:t>Help AS 88 look like it is closer to the Internet</a:t>
            </a:r>
            <a:r>
              <a:rPr lang="ja-JP" altLang="en-US" sz="2000"/>
              <a:t>’</a:t>
            </a:r>
            <a:r>
              <a:rPr lang="en-US" altLang="ja-JP" sz="2000" dirty="0"/>
              <a:t>s core</a:t>
            </a:r>
          </a:p>
          <a:p>
            <a:r>
              <a:rPr lang="en-US" altLang="en-US" sz="2000" dirty="0">
                <a:ea typeface="ＭＳ Ｐゴシック" panose="020B0600070205080204" pitchFamily="34" charset="-128"/>
              </a:rPr>
              <a:t>Who can tell that this AS path is a lie?</a:t>
            </a:r>
          </a:p>
          <a:p>
            <a:pPr lvl="1"/>
            <a:r>
              <a:rPr lang="en-US" altLang="en-US" sz="2000" dirty="0"/>
              <a:t>Maybe AS 88 *does* connect to AS 701 directly</a:t>
            </a:r>
          </a:p>
          <a:p>
            <a:pPr lvl="1"/>
            <a:endParaRPr lang="en-US" altLang="en-US" sz="2000" dirty="0"/>
          </a:p>
        </p:txBody>
      </p:sp>
      <p:graphicFrame>
        <p:nvGraphicFramePr>
          <p:cNvPr id="38916" name="Object 4">
            <a:extLst>
              <a:ext uri="{FF2B5EF4-FFF2-40B4-BE49-F238E27FC236}">
                <a16:creationId xmlns:a16="http://schemas.microsoft.com/office/drawing/2014/main" id="{516FAB87-088D-6440-A553-A1A2B4C500C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22400" y="5118100"/>
          <a:ext cx="1905000" cy="1390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1270000" imgH="927100" progId="MSPhotoEd.3">
                  <p:embed/>
                </p:oleObj>
              </mc:Choice>
              <mc:Fallback>
                <p:oleObj name="Photo Editor Photo" r:id="rId3" imgW="1270000" imgH="927100" progId="MSPhotoEd.3">
                  <p:embed/>
                  <p:pic>
                    <p:nvPicPr>
                      <p:cNvPr id="38916" name="Object 4">
                        <a:extLst>
                          <a:ext uri="{FF2B5EF4-FFF2-40B4-BE49-F238E27FC236}">
                            <a16:creationId xmlns:a16="http://schemas.microsoft.com/office/drawing/2014/main" id="{516FAB87-088D-6440-A553-A1A2B4C500C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2400" y="5118100"/>
                        <a:ext cx="1905000" cy="1390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17" name="Object 5">
            <a:extLst>
              <a:ext uri="{FF2B5EF4-FFF2-40B4-BE49-F238E27FC236}">
                <a16:creationId xmlns:a16="http://schemas.microsoft.com/office/drawing/2014/main" id="{8AC2C9D0-6D39-FC42-8A3F-70FBD9FF4A3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84900" y="5495925"/>
          <a:ext cx="1114425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1270000" imgH="927100" progId="MSPhotoEd.3">
                  <p:embed/>
                </p:oleObj>
              </mc:Choice>
              <mc:Fallback>
                <p:oleObj name="Photo Editor Photo" r:id="rId3" imgW="1270000" imgH="927100" progId="MSPhotoEd.3">
                  <p:embed/>
                  <p:pic>
                    <p:nvPicPr>
                      <p:cNvPr id="38917" name="Object 5">
                        <a:extLst>
                          <a:ext uri="{FF2B5EF4-FFF2-40B4-BE49-F238E27FC236}">
                            <a16:creationId xmlns:a16="http://schemas.microsoft.com/office/drawing/2014/main" id="{8AC2C9D0-6D39-FC42-8A3F-70FBD9FF4A3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84900" y="5495925"/>
                        <a:ext cx="1114425" cy="81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62310" name="Line 6">
            <a:extLst>
              <a:ext uri="{FF2B5EF4-FFF2-40B4-BE49-F238E27FC236}">
                <a16:creationId xmlns:a16="http://schemas.microsoft.com/office/drawing/2014/main" id="{9EDE745F-DD84-BF4E-8653-B4B6C611035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02250" y="5886450"/>
            <a:ext cx="998538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62311" name="Text Box 7">
            <a:extLst>
              <a:ext uri="{FF2B5EF4-FFF2-40B4-BE49-F238E27FC236}">
                <a16:creationId xmlns:a16="http://schemas.microsoft.com/office/drawing/2014/main" id="{335BC923-F059-D84A-BBCB-609E53A175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4863" y="5580063"/>
            <a:ext cx="6080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rPr>
              <a:t>701</a:t>
            </a:r>
          </a:p>
        </p:txBody>
      </p:sp>
      <p:sp>
        <p:nvSpPr>
          <p:cNvPr id="1762312" name="Text Box 8">
            <a:extLst>
              <a:ext uri="{FF2B5EF4-FFF2-40B4-BE49-F238E27FC236}">
                <a16:creationId xmlns:a16="http://schemas.microsoft.com/office/drawing/2014/main" id="{1D7C4A60-0E1F-EF45-9784-8146DD4CB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4313" y="5688013"/>
            <a:ext cx="466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rPr>
              <a:t>88</a:t>
            </a:r>
          </a:p>
        </p:txBody>
      </p:sp>
      <p:graphicFrame>
        <p:nvGraphicFramePr>
          <p:cNvPr id="38921" name="Object 9">
            <a:extLst>
              <a:ext uri="{FF2B5EF4-FFF2-40B4-BE49-F238E27FC236}">
                <a16:creationId xmlns:a16="http://schemas.microsoft.com/office/drawing/2014/main" id="{995E0499-201D-9641-897C-85E0FEF8B5C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33838" y="5311775"/>
          <a:ext cx="1420812" cy="1036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5" imgW="1270000" imgH="927100" progId="MSPhotoEd.3">
                  <p:embed/>
                </p:oleObj>
              </mc:Choice>
              <mc:Fallback>
                <p:oleObj name="Photo Editor Photo" r:id="rId5" imgW="1270000" imgH="927100" progId="MSPhotoEd.3">
                  <p:embed/>
                  <p:pic>
                    <p:nvPicPr>
                      <p:cNvPr id="38921" name="Object 9">
                        <a:extLst>
                          <a:ext uri="{FF2B5EF4-FFF2-40B4-BE49-F238E27FC236}">
                            <a16:creationId xmlns:a16="http://schemas.microsoft.com/office/drawing/2014/main" id="{995E0499-201D-9641-897C-85E0FEF8B5C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3838" y="5311775"/>
                        <a:ext cx="1420812" cy="1036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62314" name="Text Box 10">
            <a:extLst>
              <a:ext uri="{FF2B5EF4-FFF2-40B4-BE49-F238E27FC236}">
                <a16:creationId xmlns:a16="http://schemas.microsoft.com/office/drawing/2014/main" id="{9426E11C-A449-E64A-9D3E-38BE848F18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8013" y="5613400"/>
            <a:ext cx="749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rPr>
              <a:t>3715</a:t>
            </a:r>
          </a:p>
        </p:txBody>
      </p:sp>
      <p:sp>
        <p:nvSpPr>
          <p:cNvPr id="1762315" name="Line 11">
            <a:extLst>
              <a:ext uri="{FF2B5EF4-FFF2-40B4-BE49-F238E27FC236}">
                <a16:creationId xmlns:a16="http://schemas.microsoft.com/office/drawing/2014/main" id="{699A7939-410B-EF45-95D7-F0934CE5E57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89288" y="5848350"/>
            <a:ext cx="998537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62316" name="Freeform 12">
            <a:extLst>
              <a:ext uri="{FF2B5EF4-FFF2-40B4-BE49-F238E27FC236}">
                <a16:creationId xmlns:a16="http://schemas.microsoft.com/office/drawing/2014/main" id="{7E778A42-6FCC-C44B-93B8-646478F3A1D7}"/>
              </a:ext>
            </a:extLst>
          </p:cNvPr>
          <p:cNvSpPr>
            <a:spLocks/>
          </p:cNvSpPr>
          <p:nvPr/>
        </p:nvSpPr>
        <p:spPr bwMode="auto">
          <a:xfrm>
            <a:off x="2882900" y="6194425"/>
            <a:ext cx="3686175" cy="352425"/>
          </a:xfrm>
          <a:custGeom>
            <a:avLst/>
            <a:gdLst>
              <a:gd name="T0" fmla="*/ 0 w 2322"/>
              <a:gd name="T1" fmla="*/ 38100 h 222"/>
              <a:gd name="T2" fmla="*/ 1997075 w 2322"/>
              <a:gd name="T3" fmla="*/ 346075 h 222"/>
              <a:gd name="T4" fmla="*/ 3686175 w 2322"/>
              <a:gd name="T5" fmla="*/ 0 h 22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322" h="222">
                <a:moveTo>
                  <a:pt x="0" y="24"/>
                </a:moveTo>
                <a:cubicBezTo>
                  <a:pt x="435" y="123"/>
                  <a:pt x="871" y="222"/>
                  <a:pt x="1258" y="218"/>
                </a:cubicBezTo>
                <a:cubicBezTo>
                  <a:pt x="1645" y="214"/>
                  <a:pt x="1983" y="107"/>
                  <a:pt x="2322" y="0"/>
                </a:cubicBezTo>
              </a:path>
            </a:pathLst>
          </a:custGeom>
          <a:noFill/>
          <a:ln w="38100" cap="flat" cmpd="sng">
            <a:solidFill>
              <a:srgbClr val="FF3300"/>
            </a:solidFill>
            <a:prstDash val="dash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ＭＳ Ｐゴシック"/>
              <a:cs typeface="+mn-cs"/>
            </a:endParaRPr>
          </a:p>
        </p:txBody>
      </p:sp>
      <p:sp>
        <p:nvSpPr>
          <p:cNvPr id="1762317" name="Text Box 13">
            <a:extLst>
              <a:ext uri="{FF2B5EF4-FFF2-40B4-BE49-F238E27FC236}">
                <a16:creationId xmlns:a16="http://schemas.microsoft.com/office/drawing/2014/main" id="{6C1E8CE2-7EEE-F248-A2B1-07777B6EBC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8450" y="60404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rPr>
              <a:t>?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Number Placeholder 3">
            <a:extLst>
              <a:ext uri="{FF2B5EF4-FFF2-40B4-BE49-F238E27FC236}">
                <a16:creationId xmlns:a16="http://schemas.microsoft.com/office/drawing/2014/main" id="{2792B57F-6426-464D-AE77-9717E18492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95879-E2EC-6F4D-9380-8CD209718F4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145E89E3-B7A4-6E43-8F4C-8BA064E137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>
                <a:ea typeface="ＭＳ Ｐゴシック" panose="020B0600070205080204" pitchFamily="34" charset="-128"/>
              </a:rPr>
              <a:t>Attacks that Add a Bogus AS Hop </a:t>
            </a: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DC18283D-093D-6B43-8FC2-10A5F0F5E3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9450" y="2092842"/>
            <a:ext cx="7772400" cy="4114800"/>
          </a:xfrm>
        </p:spPr>
        <p:txBody>
          <a:bodyPr/>
          <a:lstStyle/>
          <a:p>
            <a:r>
              <a:rPr lang="en-US" altLang="en-US" sz="2000" dirty="0">
                <a:ea typeface="ＭＳ Ｐゴシック" panose="020B0600070205080204" pitchFamily="34" charset="-128"/>
              </a:rPr>
              <a:t>Add </a:t>
            </a:r>
            <a:r>
              <a:rPr lang="en-US" altLang="en-US" sz="2000" dirty="0" err="1">
                <a:ea typeface="ＭＳ Ｐゴシック" panose="020B0600070205080204" pitchFamily="34" charset="-128"/>
              </a:rPr>
              <a:t>ASes</a:t>
            </a:r>
            <a:r>
              <a:rPr lang="en-US" altLang="en-US" sz="2000" dirty="0">
                <a:ea typeface="ＭＳ Ｐゴシック" panose="020B0600070205080204" pitchFamily="34" charset="-128"/>
              </a:rPr>
              <a:t> to the path</a:t>
            </a:r>
          </a:p>
          <a:p>
            <a:pPr lvl="1"/>
            <a:r>
              <a:rPr lang="en-US" altLang="en-US" sz="2000" dirty="0"/>
              <a:t>E.g., turn </a:t>
            </a:r>
            <a:r>
              <a:rPr lang="ja-JP" altLang="en-US" sz="2000"/>
              <a:t>“</a:t>
            </a:r>
            <a:r>
              <a:rPr lang="en-US" altLang="ja-JP" sz="2000" dirty="0"/>
              <a:t>701 88</a:t>
            </a:r>
            <a:r>
              <a:rPr lang="ja-JP" altLang="en-US" sz="2000"/>
              <a:t>”</a:t>
            </a:r>
            <a:r>
              <a:rPr lang="en-US" altLang="ja-JP" sz="2000" dirty="0"/>
              <a:t> into </a:t>
            </a:r>
            <a:r>
              <a:rPr lang="ja-JP" altLang="en-US" sz="2000"/>
              <a:t>“</a:t>
            </a:r>
            <a:r>
              <a:rPr lang="en-US" altLang="ja-JP" sz="2000" dirty="0"/>
              <a:t>701 3715 88</a:t>
            </a:r>
            <a:r>
              <a:rPr lang="ja-JP" altLang="en-US" sz="2000"/>
              <a:t>”</a:t>
            </a:r>
            <a:endParaRPr lang="en-US" altLang="ja-JP" sz="2000" dirty="0"/>
          </a:p>
          <a:p>
            <a:r>
              <a:rPr lang="en-US" altLang="en-US" sz="2000" dirty="0">
                <a:ea typeface="ＭＳ Ｐゴシック" panose="020B0600070205080204" pitchFamily="34" charset="-128"/>
              </a:rPr>
              <a:t>Motivations</a:t>
            </a:r>
          </a:p>
          <a:p>
            <a:pPr lvl="1"/>
            <a:r>
              <a:rPr lang="en-US" altLang="en-US" sz="2000" dirty="0"/>
              <a:t>Trigger loop detection in AS 3715</a:t>
            </a:r>
          </a:p>
          <a:p>
            <a:pPr lvl="2"/>
            <a:r>
              <a:rPr lang="en-US" altLang="en-US" dirty="0"/>
              <a:t>Denial-of-service attack on AS 3715</a:t>
            </a:r>
          </a:p>
          <a:p>
            <a:pPr lvl="2"/>
            <a:r>
              <a:rPr lang="en-US" altLang="en-US" dirty="0"/>
              <a:t>Or, blocking unwanted traffic coming from AS 3715!</a:t>
            </a:r>
          </a:p>
          <a:p>
            <a:pPr lvl="1"/>
            <a:r>
              <a:rPr lang="en-US" altLang="en-US" sz="2000" dirty="0"/>
              <a:t>Make your AS look like is has richer connectivity</a:t>
            </a:r>
          </a:p>
          <a:p>
            <a:r>
              <a:rPr lang="en-US" altLang="en-US" sz="2000" dirty="0">
                <a:ea typeface="ＭＳ Ｐゴシック" panose="020B0600070205080204" pitchFamily="34" charset="-128"/>
              </a:rPr>
              <a:t>Who can tell the AS path is a lie?</a:t>
            </a:r>
          </a:p>
          <a:p>
            <a:pPr lvl="1"/>
            <a:r>
              <a:rPr lang="en-US" altLang="en-US" sz="2000" dirty="0"/>
              <a:t>AS 3715 could, if it could see the route</a:t>
            </a:r>
          </a:p>
          <a:p>
            <a:pPr lvl="1"/>
            <a:r>
              <a:rPr lang="en-US" altLang="en-US" sz="2000" dirty="0"/>
              <a:t>AS 88 could, but would it really care as long as it received data traffic meant for it?</a:t>
            </a:r>
          </a:p>
        </p:txBody>
      </p:sp>
      <p:graphicFrame>
        <p:nvGraphicFramePr>
          <p:cNvPr id="40964" name="Object 4">
            <a:extLst>
              <a:ext uri="{FF2B5EF4-FFF2-40B4-BE49-F238E27FC236}">
                <a16:creationId xmlns:a16="http://schemas.microsoft.com/office/drawing/2014/main" id="{459F9DD4-E2A4-704A-AD4A-6AB8A584BEE2}"/>
              </a:ext>
            </a:extLst>
          </p:cNvPr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6915150" y="1239838"/>
          <a:ext cx="1905000" cy="1390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1270000" imgH="927100" progId="MSPhotoEd.3">
                  <p:embed/>
                </p:oleObj>
              </mc:Choice>
              <mc:Fallback>
                <p:oleObj name="Photo Editor Photo" r:id="rId3" imgW="1270000" imgH="927100" progId="MSPhotoEd.3">
                  <p:embed/>
                  <p:pic>
                    <p:nvPicPr>
                      <p:cNvPr id="40964" name="Object 4">
                        <a:extLst>
                          <a:ext uri="{FF2B5EF4-FFF2-40B4-BE49-F238E27FC236}">
                            <a16:creationId xmlns:a16="http://schemas.microsoft.com/office/drawing/2014/main" id="{459F9DD4-E2A4-704A-AD4A-6AB8A584BEE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15150" y="1239838"/>
                        <a:ext cx="1905000" cy="1390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5" name="Object 5">
            <a:extLst>
              <a:ext uri="{FF2B5EF4-FFF2-40B4-BE49-F238E27FC236}">
                <a16:creationId xmlns:a16="http://schemas.microsoft.com/office/drawing/2014/main" id="{60F7C001-AFE3-4847-B5DB-E81F99BCC680}"/>
              </a:ext>
            </a:extLst>
          </p:cNvPr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7605713" y="3082925"/>
          <a:ext cx="1114425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5" imgW="1270000" imgH="927100" progId="MSPhotoEd.3">
                  <p:embed/>
                </p:oleObj>
              </mc:Choice>
              <mc:Fallback>
                <p:oleObj name="Photo Editor Photo" r:id="rId5" imgW="1270000" imgH="927100" progId="MSPhotoEd.3">
                  <p:embed/>
                  <p:pic>
                    <p:nvPicPr>
                      <p:cNvPr id="40965" name="Object 5">
                        <a:extLst>
                          <a:ext uri="{FF2B5EF4-FFF2-40B4-BE49-F238E27FC236}">
                            <a16:creationId xmlns:a16="http://schemas.microsoft.com/office/drawing/2014/main" id="{60F7C001-AFE3-4847-B5DB-E81F99BCC68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05713" y="3082925"/>
                        <a:ext cx="1114425" cy="81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64358" name="Line 6">
            <a:extLst>
              <a:ext uri="{FF2B5EF4-FFF2-40B4-BE49-F238E27FC236}">
                <a16:creationId xmlns:a16="http://schemas.microsoft.com/office/drawing/2014/main" id="{060091EC-008E-5D45-9239-3FAAFF33243D}"/>
              </a:ext>
            </a:extLst>
          </p:cNvPr>
          <p:cNvSpPr>
            <a:spLocks noChangeShapeType="1"/>
          </p:cNvSpPr>
          <p:nvPr/>
        </p:nvSpPr>
        <p:spPr bwMode="auto">
          <a:xfrm>
            <a:off x="7951788" y="2546350"/>
            <a:ext cx="231775" cy="61277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64359" name="Text Box 7">
            <a:extLst>
              <a:ext uri="{FF2B5EF4-FFF2-40B4-BE49-F238E27FC236}">
                <a16:creationId xmlns:a16="http://schemas.microsoft.com/office/drawing/2014/main" id="{219994A2-FF80-4B4C-B0E9-C04B25D3F0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1413" y="1776413"/>
            <a:ext cx="6080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rPr>
              <a:t>701</a:t>
            </a:r>
          </a:p>
        </p:txBody>
      </p:sp>
      <p:sp>
        <p:nvSpPr>
          <p:cNvPr id="1764360" name="Text Box 8">
            <a:extLst>
              <a:ext uri="{FF2B5EF4-FFF2-40B4-BE49-F238E27FC236}">
                <a16:creationId xmlns:a16="http://schemas.microsoft.com/office/drawing/2014/main" id="{FD121914-6860-F048-9E94-A5BA47577B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5125" y="3275013"/>
            <a:ext cx="466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rPr>
              <a:t>88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Number Placeholder 3">
            <a:extLst>
              <a:ext uri="{FF2B5EF4-FFF2-40B4-BE49-F238E27FC236}">
                <a16:creationId xmlns:a16="http://schemas.microsoft.com/office/drawing/2014/main" id="{3EBF8F73-B66F-6E4C-B5B6-A2DD1CEBD2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C97FF4-082C-564A-8263-AA1562B132F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DDB6B628-954D-F94B-8579-0FE822EC9F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>
                <a:ea typeface="ＭＳ Ｐゴシック" panose="020B0600070205080204" pitchFamily="34" charset="-128"/>
              </a:rPr>
              <a:t>Violating </a:t>
            </a:r>
            <a:r>
              <a:rPr lang="ja-JP" altLang="en-US" sz="3200">
                <a:latin typeface="Arial" panose="020B0604020202020204" pitchFamily="34" charset="0"/>
                <a:ea typeface="ＭＳ Ｐゴシック" panose="020B0600070205080204" pitchFamily="34" charset="-128"/>
              </a:rPr>
              <a:t>“</a:t>
            </a:r>
            <a:r>
              <a:rPr lang="en-US" altLang="ja-JP" sz="3200">
                <a:ea typeface="ＭＳ Ｐゴシック" panose="020B0600070205080204" pitchFamily="34" charset="-128"/>
              </a:rPr>
              <a:t>Consistent Export</a:t>
            </a:r>
            <a:r>
              <a:rPr lang="ja-JP" altLang="en-US" sz="3200">
                <a:latin typeface="Arial" panose="020B0604020202020204" pitchFamily="34" charset="0"/>
                <a:ea typeface="ＭＳ Ｐゴシック" panose="020B0600070205080204" pitchFamily="34" charset="-128"/>
              </a:rPr>
              <a:t>”</a:t>
            </a:r>
            <a:r>
              <a:rPr lang="en-US" altLang="ja-JP" sz="3200">
                <a:ea typeface="ＭＳ Ｐゴシック" panose="020B0600070205080204" pitchFamily="34" charset="-128"/>
              </a:rPr>
              <a:t> to Peers</a:t>
            </a:r>
            <a:endParaRPr lang="en-US" altLang="en-US" sz="3200">
              <a:ea typeface="ＭＳ Ｐゴシック" panose="020B0600070205080204" pitchFamily="34" charset="-128"/>
            </a:endParaRP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B9F4B54F-879C-2443-BA8B-77418C71C2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5970" y="1557338"/>
            <a:ext cx="7772400" cy="4114800"/>
          </a:xfrm>
        </p:spPr>
        <p:txBody>
          <a:bodyPr/>
          <a:lstStyle/>
          <a:p>
            <a:r>
              <a:rPr lang="en-US" altLang="en-US" sz="2000" dirty="0">
                <a:ea typeface="ＭＳ Ｐゴシック" panose="020B0600070205080204" pitchFamily="34" charset="-128"/>
              </a:rPr>
              <a:t>Peers require consistent export</a:t>
            </a:r>
          </a:p>
          <a:p>
            <a:pPr lvl="1"/>
            <a:r>
              <a:rPr lang="en-US" altLang="en-US" sz="2000" dirty="0"/>
              <a:t>Prefix advertised at all peering points</a:t>
            </a:r>
          </a:p>
          <a:p>
            <a:pPr lvl="1"/>
            <a:r>
              <a:rPr lang="en-US" altLang="en-US" sz="2000" dirty="0"/>
              <a:t>Prefix advertised with same AS path length</a:t>
            </a:r>
          </a:p>
          <a:p>
            <a:r>
              <a:rPr lang="en-US" altLang="en-US" sz="2000" dirty="0">
                <a:ea typeface="ＭＳ Ｐゴシック" panose="020B0600070205080204" pitchFamily="34" charset="-128"/>
              </a:rPr>
              <a:t>Reasons for violating the policy</a:t>
            </a:r>
          </a:p>
          <a:p>
            <a:pPr lvl="1"/>
            <a:r>
              <a:rPr lang="en-US" altLang="en-US" sz="2000" dirty="0"/>
              <a:t>Trick neighbor into </a:t>
            </a:r>
            <a:r>
              <a:rPr lang="ja-JP" altLang="en-US" sz="2000"/>
              <a:t>“</a:t>
            </a:r>
            <a:r>
              <a:rPr lang="en-US" altLang="ja-JP" sz="2000" dirty="0"/>
              <a:t>cold potato</a:t>
            </a:r>
            <a:r>
              <a:rPr lang="ja-JP" altLang="en-US" sz="2000"/>
              <a:t>”</a:t>
            </a:r>
            <a:endParaRPr lang="en-US" altLang="ja-JP" sz="2000" dirty="0"/>
          </a:p>
          <a:p>
            <a:pPr lvl="1"/>
            <a:r>
              <a:rPr lang="en-US" altLang="en-US" sz="2000" dirty="0"/>
              <a:t>Configuration mistake</a:t>
            </a:r>
          </a:p>
          <a:p>
            <a:r>
              <a:rPr lang="en-US" altLang="en-US" sz="2000" dirty="0">
                <a:ea typeface="ＭＳ Ｐゴシック" panose="020B0600070205080204" pitchFamily="34" charset="-128"/>
              </a:rPr>
              <a:t>Main defense</a:t>
            </a:r>
          </a:p>
          <a:p>
            <a:pPr lvl="1"/>
            <a:r>
              <a:rPr lang="en-US" altLang="en-US" sz="2000" dirty="0"/>
              <a:t>Analyzing BGP updates</a:t>
            </a:r>
          </a:p>
          <a:p>
            <a:pPr lvl="1"/>
            <a:r>
              <a:rPr lang="en-US" altLang="en-US" sz="2000" dirty="0"/>
              <a:t>… or data traffic</a:t>
            </a:r>
          </a:p>
          <a:p>
            <a:pPr lvl="1"/>
            <a:r>
              <a:rPr lang="en-US" altLang="en-US" sz="2000" dirty="0"/>
              <a:t>… for signs of inconsistency</a:t>
            </a:r>
          </a:p>
        </p:txBody>
      </p:sp>
      <p:graphicFrame>
        <p:nvGraphicFramePr>
          <p:cNvPr id="43012" name="Object 4">
            <a:extLst>
              <a:ext uri="{FF2B5EF4-FFF2-40B4-BE49-F238E27FC236}">
                <a16:creationId xmlns:a16="http://schemas.microsoft.com/office/drawing/2014/main" id="{F59E1B44-CF2C-7D48-9B1F-C69CDC2DDBC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46913" y="5127625"/>
          <a:ext cx="1905000" cy="1390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1270000" imgH="927100" progId="MSPhotoEd.3">
                  <p:embed/>
                </p:oleObj>
              </mc:Choice>
              <mc:Fallback>
                <p:oleObj name="Photo Editor Photo" r:id="rId3" imgW="1270000" imgH="927100" progId="MSPhotoEd.3">
                  <p:embed/>
                  <p:pic>
                    <p:nvPicPr>
                      <p:cNvPr id="43012" name="Object 4">
                        <a:extLst>
                          <a:ext uri="{FF2B5EF4-FFF2-40B4-BE49-F238E27FC236}">
                            <a16:creationId xmlns:a16="http://schemas.microsoft.com/office/drawing/2014/main" id="{F59E1B44-CF2C-7D48-9B1F-C69CDC2DDBC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46913" y="5127625"/>
                        <a:ext cx="1905000" cy="1390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013" name="Object 5">
            <a:extLst>
              <a:ext uri="{FF2B5EF4-FFF2-40B4-BE49-F238E27FC236}">
                <a16:creationId xmlns:a16="http://schemas.microsoft.com/office/drawing/2014/main" id="{E8C63D3A-CAEE-CF42-BDE6-75B3156A641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46913" y="3140075"/>
          <a:ext cx="1905000" cy="1390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5" imgW="1270000" imgH="927100" progId="MSPhotoEd.3">
                  <p:embed/>
                </p:oleObj>
              </mc:Choice>
              <mc:Fallback>
                <p:oleObj name="Photo Editor Photo" r:id="rId5" imgW="1270000" imgH="927100" progId="MSPhotoEd.3">
                  <p:embed/>
                  <p:pic>
                    <p:nvPicPr>
                      <p:cNvPr id="43013" name="Object 5">
                        <a:extLst>
                          <a:ext uri="{FF2B5EF4-FFF2-40B4-BE49-F238E27FC236}">
                            <a16:creationId xmlns:a16="http://schemas.microsoft.com/office/drawing/2014/main" id="{E8C63D3A-CAEE-CF42-BDE6-75B3156A641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46913" y="3140075"/>
                        <a:ext cx="1905000" cy="1390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05638" name="Line 6">
            <a:extLst>
              <a:ext uri="{FF2B5EF4-FFF2-40B4-BE49-F238E27FC236}">
                <a16:creationId xmlns:a16="http://schemas.microsoft.com/office/drawing/2014/main" id="{A873A44B-210E-704F-8C57-2C0447DDF264}"/>
              </a:ext>
            </a:extLst>
          </p:cNvPr>
          <p:cNvSpPr>
            <a:spLocks noChangeShapeType="1"/>
          </p:cNvSpPr>
          <p:nvPr/>
        </p:nvSpPr>
        <p:spPr bwMode="auto">
          <a:xfrm>
            <a:off x="7385050" y="4213225"/>
            <a:ext cx="0" cy="12033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05639" name="Line 7">
            <a:extLst>
              <a:ext uri="{FF2B5EF4-FFF2-40B4-BE49-F238E27FC236}">
                <a16:creationId xmlns:a16="http://schemas.microsoft.com/office/drawing/2014/main" id="{A6803CEB-428F-864B-834F-CD8FA0CA658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4338" y="4445000"/>
            <a:ext cx="0" cy="8350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05640" name="Line 8">
            <a:extLst>
              <a:ext uri="{FF2B5EF4-FFF2-40B4-BE49-F238E27FC236}">
                <a16:creationId xmlns:a16="http://schemas.microsoft.com/office/drawing/2014/main" id="{111D4B8B-7203-284B-8EF1-2C76DEBF748D}"/>
              </a:ext>
            </a:extLst>
          </p:cNvPr>
          <p:cNvSpPr>
            <a:spLocks noChangeShapeType="1"/>
          </p:cNvSpPr>
          <p:nvPr/>
        </p:nvSpPr>
        <p:spPr bwMode="auto">
          <a:xfrm>
            <a:off x="8634413" y="4060825"/>
            <a:ext cx="0" cy="128111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05641" name="Line 9">
            <a:extLst>
              <a:ext uri="{FF2B5EF4-FFF2-40B4-BE49-F238E27FC236}">
                <a16:creationId xmlns:a16="http://schemas.microsoft.com/office/drawing/2014/main" id="{D49B8BD3-FEBF-A143-BBE5-3F0A1B7F2EC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177088" y="3179763"/>
            <a:ext cx="177800" cy="2682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05642" name="Line 10">
            <a:extLst>
              <a:ext uri="{FF2B5EF4-FFF2-40B4-BE49-F238E27FC236}">
                <a16:creationId xmlns:a16="http://schemas.microsoft.com/office/drawing/2014/main" id="{0888CE50-A270-BA42-B3C2-B0FB103A413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642350" y="6045200"/>
            <a:ext cx="177800" cy="2682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05643" name="Text Box 11">
            <a:extLst>
              <a:ext uri="{FF2B5EF4-FFF2-40B4-BE49-F238E27FC236}">
                <a16:creationId xmlns:a16="http://schemas.microsoft.com/office/drawing/2014/main" id="{C527C8CF-5780-7646-B81E-6430488C14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0100" y="6227763"/>
            <a:ext cx="5984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rPr>
              <a:t>src</a:t>
            </a:r>
          </a:p>
        </p:txBody>
      </p:sp>
      <p:sp>
        <p:nvSpPr>
          <p:cNvPr id="1605644" name="Text Box 12">
            <a:extLst>
              <a:ext uri="{FF2B5EF4-FFF2-40B4-BE49-F238E27FC236}">
                <a16:creationId xmlns:a16="http://schemas.microsoft.com/office/drawing/2014/main" id="{36BE98EF-C95E-C549-BFA3-887F5625A7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7475" y="2782888"/>
            <a:ext cx="7556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rPr>
              <a:t>dest</a:t>
            </a:r>
          </a:p>
        </p:txBody>
      </p:sp>
      <p:sp>
        <p:nvSpPr>
          <p:cNvPr id="1605645" name="Line 13">
            <a:extLst>
              <a:ext uri="{FF2B5EF4-FFF2-40B4-BE49-F238E27FC236}">
                <a16:creationId xmlns:a16="http://schemas.microsoft.com/office/drawing/2014/main" id="{BB09C44B-C9EC-9B40-8CAA-856A4924B40C}"/>
              </a:ext>
            </a:extLst>
          </p:cNvPr>
          <p:cNvSpPr>
            <a:spLocks noChangeShapeType="1"/>
          </p:cNvSpPr>
          <p:nvPr/>
        </p:nvSpPr>
        <p:spPr bwMode="auto">
          <a:xfrm>
            <a:off x="7056438" y="4205288"/>
            <a:ext cx="0" cy="1133475"/>
          </a:xfrm>
          <a:prstGeom prst="line">
            <a:avLst/>
          </a:prstGeom>
          <a:noFill/>
          <a:ln w="31750">
            <a:solidFill>
              <a:schemeClr val="accent2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05646" name="Line 14">
            <a:extLst>
              <a:ext uri="{FF2B5EF4-FFF2-40B4-BE49-F238E27FC236}">
                <a16:creationId xmlns:a16="http://schemas.microsoft.com/office/drawing/2014/main" id="{A4584DC1-65C9-5244-9C60-02961919BDAA}"/>
              </a:ext>
            </a:extLst>
          </p:cNvPr>
          <p:cNvSpPr>
            <a:spLocks noChangeShapeType="1"/>
          </p:cNvSpPr>
          <p:nvPr/>
        </p:nvSpPr>
        <p:spPr bwMode="auto">
          <a:xfrm>
            <a:off x="7834313" y="4427538"/>
            <a:ext cx="0" cy="785812"/>
          </a:xfrm>
          <a:prstGeom prst="line">
            <a:avLst/>
          </a:prstGeom>
          <a:noFill/>
          <a:ln w="31750">
            <a:solidFill>
              <a:schemeClr val="accent2"/>
            </a:solidFill>
            <a:prstDash val="dash"/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05647" name="Line 15">
            <a:extLst>
              <a:ext uri="{FF2B5EF4-FFF2-40B4-BE49-F238E27FC236}">
                <a16:creationId xmlns:a16="http://schemas.microsoft.com/office/drawing/2014/main" id="{730FAB95-32D8-A841-910B-22C01A9606F3}"/>
              </a:ext>
            </a:extLst>
          </p:cNvPr>
          <p:cNvSpPr>
            <a:spLocks noChangeShapeType="1"/>
          </p:cNvSpPr>
          <p:nvPr/>
        </p:nvSpPr>
        <p:spPr bwMode="auto">
          <a:xfrm>
            <a:off x="8523288" y="4370388"/>
            <a:ext cx="0" cy="785812"/>
          </a:xfrm>
          <a:prstGeom prst="line">
            <a:avLst/>
          </a:prstGeom>
          <a:noFill/>
          <a:ln w="31750">
            <a:solidFill>
              <a:schemeClr val="accent2"/>
            </a:solidFill>
            <a:prstDash val="dash"/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05648" name="Text Box 16">
            <a:extLst>
              <a:ext uri="{FF2B5EF4-FFF2-40B4-BE49-F238E27FC236}">
                <a16:creationId xmlns:a16="http://schemas.microsoft.com/office/drawing/2014/main" id="{760FCAAA-5652-754A-93EF-D1975C4B37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3300" y="3517900"/>
            <a:ext cx="13001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rPr>
              <a:t>Bad AS</a:t>
            </a:r>
          </a:p>
        </p:txBody>
      </p:sp>
      <p:sp>
        <p:nvSpPr>
          <p:cNvPr id="1605649" name="Freeform 17">
            <a:extLst>
              <a:ext uri="{FF2B5EF4-FFF2-40B4-BE49-F238E27FC236}">
                <a16:creationId xmlns:a16="http://schemas.microsoft.com/office/drawing/2014/main" id="{7CA3EBCC-CBFF-204D-B92F-F81E26FA4419}"/>
              </a:ext>
            </a:extLst>
          </p:cNvPr>
          <p:cNvSpPr>
            <a:spLocks/>
          </p:cNvSpPr>
          <p:nvPr/>
        </p:nvSpPr>
        <p:spPr bwMode="auto">
          <a:xfrm>
            <a:off x="7239000" y="3557588"/>
            <a:ext cx="1420813" cy="2803525"/>
          </a:xfrm>
          <a:custGeom>
            <a:avLst/>
            <a:gdLst>
              <a:gd name="T0" fmla="*/ 1420813 w 895"/>
              <a:gd name="T1" fmla="*/ 2803525 h 1766"/>
              <a:gd name="T2" fmla="*/ 1082675 w 895"/>
              <a:gd name="T3" fmla="*/ 2484438 h 1766"/>
              <a:gd name="T4" fmla="*/ 207963 w 895"/>
              <a:gd name="T5" fmla="*/ 2306638 h 1766"/>
              <a:gd name="T6" fmla="*/ 0 w 895"/>
              <a:gd name="T7" fmla="*/ 0 h 176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95" h="1766">
                <a:moveTo>
                  <a:pt x="895" y="1766"/>
                </a:moveTo>
                <a:cubicBezTo>
                  <a:pt x="852" y="1691"/>
                  <a:pt x="809" y="1617"/>
                  <a:pt x="682" y="1565"/>
                </a:cubicBezTo>
                <a:cubicBezTo>
                  <a:pt x="555" y="1513"/>
                  <a:pt x="245" y="1714"/>
                  <a:pt x="131" y="1453"/>
                </a:cubicBezTo>
                <a:cubicBezTo>
                  <a:pt x="17" y="1192"/>
                  <a:pt x="8" y="596"/>
                  <a:pt x="0" y="0"/>
                </a:cubicBezTo>
              </a:path>
            </a:pathLst>
          </a:custGeom>
          <a:noFill/>
          <a:ln w="31750" cap="flat" cmpd="sng">
            <a:solidFill>
              <a:srgbClr val="FF0000"/>
            </a:solidFill>
            <a:prstDash val="solid"/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ＭＳ Ｐゴシック"/>
              <a:cs typeface="+mn-cs"/>
            </a:endParaRPr>
          </a:p>
        </p:txBody>
      </p:sp>
      <p:sp>
        <p:nvSpPr>
          <p:cNvPr id="1605650" name="Text Box 18">
            <a:extLst>
              <a:ext uri="{FF2B5EF4-FFF2-40B4-BE49-F238E27FC236}">
                <a16:creationId xmlns:a16="http://schemas.microsoft.com/office/drawing/2014/main" id="{F5203572-AB0D-424A-8AAE-5230910FB6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9025" y="5546725"/>
            <a:ext cx="7747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rPr>
              <a:t>data</a:t>
            </a:r>
          </a:p>
        </p:txBody>
      </p:sp>
      <p:sp>
        <p:nvSpPr>
          <p:cNvPr id="1605651" name="Text Box 19">
            <a:extLst>
              <a:ext uri="{FF2B5EF4-FFF2-40B4-BE49-F238E27FC236}">
                <a16:creationId xmlns:a16="http://schemas.microsoft.com/office/drawing/2014/main" id="{FA91E64E-B962-F040-AD81-F740BE22F7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3163" y="4481513"/>
            <a:ext cx="777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rPr>
              <a:t>BGP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64C397BF-5470-B544-9A03-7D6436A7E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38701A9-C9C1-0846-9FA8-0183030E4966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61826" name="Rectangle 2">
            <a:extLst>
              <a:ext uri="{FF2B5EF4-FFF2-40B4-BE49-F238E27FC236}">
                <a16:creationId xmlns:a16="http://schemas.microsoft.com/office/drawing/2014/main" id="{EF87B2A9-D608-2444-BD55-3419A7C46A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CN">
                <a:ea typeface="宋体" charset="0"/>
                <a:cs typeface="宋体" charset="0"/>
              </a:rPr>
              <a:t>Customers and Providers</a:t>
            </a:r>
          </a:p>
        </p:txBody>
      </p:sp>
      <p:sp>
        <p:nvSpPr>
          <p:cNvPr id="461827" name="Text Box 3">
            <a:extLst>
              <a:ext uri="{FF2B5EF4-FFF2-40B4-BE49-F238E27FC236}">
                <a16:creationId xmlns:a16="http://schemas.microsoft.com/office/drawing/2014/main" id="{6CD63216-40BB-0E4E-95C2-FB50CE3261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5638800"/>
            <a:ext cx="71326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Customer pays provider for access to the Internet</a:t>
            </a:r>
          </a:p>
        </p:txBody>
      </p:sp>
      <p:sp>
        <p:nvSpPr>
          <p:cNvPr id="461828" name="Line 4">
            <a:extLst>
              <a:ext uri="{FF2B5EF4-FFF2-40B4-BE49-F238E27FC236}">
                <a16:creationId xmlns:a16="http://schemas.microsoft.com/office/drawing/2014/main" id="{B088898E-470A-A140-830B-F9F35E62EFD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95800" y="3505200"/>
            <a:ext cx="0" cy="762000"/>
          </a:xfrm>
          <a:prstGeom prst="line">
            <a:avLst/>
          </a:prstGeom>
          <a:noFill/>
          <a:ln w="57150" cmpd="thickThin">
            <a:solidFill>
              <a:srgbClr val="FF0033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pic>
        <p:nvPicPr>
          <p:cNvPr id="461829" name="Picture 5">
            <a:extLst>
              <a:ext uri="{FF2B5EF4-FFF2-40B4-BE49-F238E27FC236}">
                <a16:creationId xmlns:a16="http://schemas.microsoft.com/office/drawing/2014/main" id="{EA6350DA-9894-6C4A-BEE0-C5BEDEC3447D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209800"/>
            <a:ext cx="5029200" cy="129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61830" name="Text Box 6">
            <a:extLst>
              <a:ext uri="{FF2B5EF4-FFF2-40B4-BE49-F238E27FC236}">
                <a16:creationId xmlns:a16="http://schemas.microsoft.com/office/drawing/2014/main" id="{CC8CAC10-189E-EF48-A5C6-BFE34E1BD1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2362200"/>
            <a:ext cx="1554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provider</a:t>
            </a:r>
          </a:p>
        </p:txBody>
      </p:sp>
      <p:pic>
        <p:nvPicPr>
          <p:cNvPr id="461831" name="Picture 7">
            <a:extLst>
              <a:ext uri="{FF2B5EF4-FFF2-40B4-BE49-F238E27FC236}">
                <a16:creationId xmlns:a16="http://schemas.microsoft.com/office/drawing/2014/main" id="{E47094F4-906D-0448-9E12-425161494E21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267200"/>
            <a:ext cx="243522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61832" name="Rectangle 8">
            <a:extLst>
              <a:ext uri="{FF2B5EF4-FFF2-40B4-BE49-F238E27FC236}">
                <a16:creationId xmlns:a16="http://schemas.microsoft.com/office/drawing/2014/main" id="{6DF0DDEB-85F2-5F45-BBAB-56FFD89335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4724400"/>
            <a:ext cx="1365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customer</a:t>
            </a:r>
          </a:p>
        </p:txBody>
      </p:sp>
      <p:sp>
        <p:nvSpPr>
          <p:cNvPr id="461834" name="Freeform 10">
            <a:extLst>
              <a:ext uri="{FF2B5EF4-FFF2-40B4-BE49-F238E27FC236}">
                <a16:creationId xmlns:a16="http://schemas.microsoft.com/office/drawing/2014/main" id="{32DD80C7-1488-4A42-A687-B3FA585B98DF}"/>
              </a:ext>
            </a:extLst>
          </p:cNvPr>
          <p:cNvSpPr>
            <a:spLocks/>
          </p:cNvSpPr>
          <p:nvPr/>
        </p:nvSpPr>
        <p:spPr bwMode="auto">
          <a:xfrm>
            <a:off x="2209800" y="2362200"/>
            <a:ext cx="2159000" cy="2298700"/>
          </a:xfrm>
          <a:custGeom>
            <a:avLst/>
            <a:gdLst>
              <a:gd name="T0" fmla="*/ 2057400 w 1360"/>
              <a:gd name="T1" fmla="*/ 2209800 h 1448"/>
              <a:gd name="T2" fmla="*/ 2057400 w 1360"/>
              <a:gd name="T3" fmla="*/ 2057400 h 1448"/>
              <a:gd name="T4" fmla="*/ 1981200 w 1360"/>
              <a:gd name="T5" fmla="*/ 762000 h 1448"/>
              <a:gd name="T6" fmla="*/ 990600 w 1360"/>
              <a:gd name="T7" fmla="*/ 533400 h 1448"/>
              <a:gd name="T8" fmla="*/ 0 w 1360"/>
              <a:gd name="T9" fmla="*/ 0 h 14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60" h="1448">
                <a:moveTo>
                  <a:pt x="1296" y="1392"/>
                </a:moveTo>
                <a:cubicBezTo>
                  <a:pt x="1300" y="1420"/>
                  <a:pt x="1304" y="1448"/>
                  <a:pt x="1296" y="1296"/>
                </a:cubicBezTo>
                <a:cubicBezTo>
                  <a:pt x="1288" y="1144"/>
                  <a:pt x="1360" y="640"/>
                  <a:pt x="1248" y="480"/>
                </a:cubicBezTo>
                <a:cubicBezTo>
                  <a:pt x="1136" y="320"/>
                  <a:pt x="832" y="416"/>
                  <a:pt x="624" y="336"/>
                </a:cubicBezTo>
                <a:cubicBezTo>
                  <a:pt x="416" y="256"/>
                  <a:pt x="208" y="128"/>
                  <a:pt x="0" y="0"/>
                </a:cubicBezTo>
              </a:path>
            </a:pathLst>
          </a:custGeom>
          <a:noFill/>
          <a:ln w="76200" cmpd="sng">
            <a:solidFill>
              <a:schemeClr val="accent2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61835" name="Freeform 11">
            <a:extLst>
              <a:ext uri="{FF2B5EF4-FFF2-40B4-BE49-F238E27FC236}">
                <a16:creationId xmlns:a16="http://schemas.microsoft.com/office/drawing/2014/main" id="{CD45CD85-FCF2-E041-A17D-09C0FE003387}"/>
              </a:ext>
            </a:extLst>
          </p:cNvPr>
          <p:cNvSpPr>
            <a:spLocks/>
          </p:cNvSpPr>
          <p:nvPr/>
        </p:nvSpPr>
        <p:spPr bwMode="auto">
          <a:xfrm>
            <a:off x="4686300" y="2209800"/>
            <a:ext cx="2857500" cy="2209800"/>
          </a:xfrm>
          <a:custGeom>
            <a:avLst/>
            <a:gdLst>
              <a:gd name="T0" fmla="*/ 114300 w 1800"/>
              <a:gd name="T1" fmla="*/ 2209800 h 1392"/>
              <a:gd name="T2" fmla="*/ 114300 w 1800"/>
              <a:gd name="T3" fmla="*/ 914400 h 1392"/>
              <a:gd name="T4" fmla="*/ 800100 w 1800"/>
              <a:gd name="T5" fmla="*/ 990600 h 1392"/>
              <a:gd name="T6" fmla="*/ 1028700 w 1800"/>
              <a:gd name="T7" fmla="*/ 457200 h 1392"/>
              <a:gd name="T8" fmla="*/ 1638300 w 1800"/>
              <a:gd name="T9" fmla="*/ 457200 h 1392"/>
              <a:gd name="T10" fmla="*/ 2857500 w 1800"/>
              <a:gd name="T11" fmla="*/ 0 h 139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800" h="1392">
                <a:moveTo>
                  <a:pt x="72" y="1392"/>
                </a:moveTo>
                <a:cubicBezTo>
                  <a:pt x="36" y="1048"/>
                  <a:pt x="0" y="704"/>
                  <a:pt x="72" y="576"/>
                </a:cubicBezTo>
                <a:cubicBezTo>
                  <a:pt x="144" y="448"/>
                  <a:pt x="408" y="672"/>
                  <a:pt x="504" y="624"/>
                </a:cubicBezTo>
                <a:cubicBezTo>
                  <a:pt x="600" y="576"/>
                  <a:pt x="560" y="344"/>
                  <a:pt x="648" y="288"/>
                </a:cubicBezTo>
                <a:cubicBezTo>
                  <a:pt x="736" y="232"/>
                  <a:pt x="840" y="336"/>
                  <a:pt x="1032" y="288"/>
                </a:cubicBezTo>
                <a:cubicBezTo>
                  <a:pt x="1224" y="240"/>
                  <a:pt x="1512" y="120"/>
                  <a:pt x="1800" y="0"/>
                </a:cubicBezTo>
              </a:path>
            </a:pathLst>
          </a:custGeom>
          <a:noFill/>
          <a:ln w="76200" cmpd="sng">
            <a:solidFill>
              <a:schemeClr val="accent2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23563" name="Group 12">
            <a:extLst>
              <a:ext uri="{FF2B5EF4-FFF2-40B4-BE49-F238E27FC236}">
                <a16:creationId xmlns:a16="http://schemas.microsoft.com/office/drawing/2014/main" id="{6EACBA75-BF7D-824D-A42F-F1F3D9A6CB90}"/>
              </a:ext>
            </a:extLst>
          </p:cNvPr>
          <p:cNvGrpSpPr>
            <a:grpSpLocks/>
          </p:cNvGrpSpPr>
          <p:nvPr/>
        </p:nvGrpSpPr>
        <p:grpSpPr bwMode="auto">
          <a:xfrm>
            <a:off x="5943600" y="3733800"/>
            <a:ext cx="3200400" cy="762000"/>
            <a:chOff x="3264" y="3456"/>
            <a:chExt cx="2016" cy="480"/>
          </a:xfrm>
        </p:grpSpPr>
        <p:sp>
          <p:nvSpPr>
            <p:cNvPr id="461837" name="Line 13">
              <a:extLst>
                <a:ext uri="{FF2B5EF4-FFF2-40B4-BE49-F238E27FC236}">
                  <a16:creationId xmlns:a16="http://schemas.microsoft.com/office/drawing/2014/main" id="{EDA4519B-6D7A-9B4E-AD73-D878791781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504" y="3696"/>
              <a:ext cx="880" cy="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461838" name="Rectangle 14">
              <a:extLst>
                <a:ext uri="{FF2B5EF4-FFF2-40B4-BE49-F238E27FC236}">
                  <a16:creationId xmlns:a16="http://schemas.microsoft.com/office/drawing/2014/main" id="{E5D73A78-0ADF-C343-848A-27A735963A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4" y="3566"/>
              <a:ext cx="8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宋体" charset="0"/>
                  <a:cs typeface="宋体" charset="0"/>
                </a:rPr>
                <a:t>IP traffic</a:t>
              </a:r>
            </a:p>
          </p:txBody>
        </p:sp>
        <p:sp>
          <p:nvSpPr>
            <p:cNvPr id="461839" name="Rectangle 15">
              <a:extLst>
                <a:ext uri="{FF2B5EF4-FFF2-40B4-BE49-F238E27FC236}">
                  <a16:creationId xmlns:a16="http://schemas.microsoft.com/office/drawing/2014/main" id="{7CB73585-AFE6-3C40-BFE6-4FD1375FC0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3456"/>
              <a:ext cx="2016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</p:grpSp>
      <p:grpSp>
        <p:nvGrpSpPr>
          <p:cNvPr id="23564" name="Group 21">
            <a:extLst>
              <a:ext uri="{FF2B5EF4-FFF2-40B4-BE49-F238E27FC236}">
                <a16:creationId xmlns:a16="http://schemas.microsoft.com/office/drawing/2014/main" id="{A87C03FE-20CE-114E-B6E4-F276CCFC271C}"/>
              </a:ext>
            </a:extLst>
          </p:cNvPr>
          <p:cNvGrpSpPr>
            <a:grpSpLocks/>
          </p:cNvGrpSpPr>
          <p:nvPr/>
        </p:nvGrpSpPr>
        <p:grpSpPr bwMode="auto">
          <a:xfrm>
            <a:off x="228600" y="3733800"/>
            <a:ext cx="3009900" cy="533400"/>
            <a:chOff x="144" y="3264"/>
            <a:chExt cx="1896" cy="336"/>
          </a:xfrm>
        </p:grpSpPr>
        <p:sp>
          <p:nvSpPr>
            <p:cNvPr id="461841" name="Text Box 17">
              <a:extLst>
                <a:ext uri="{FF2B5EF4-FFF2-40B4-BE49-F238E27FC236}">
                  <a16:creationId xmlns:a16="http://schemas.microsoft.com/office/drawing/2014/main" id="{228A1A46-B461-454B-A8E6-BEBF0035E1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" y="3340"/>
              <a:ext cx="62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宋体" charset="0"/>
                  <a:cs typeface="宋体" charset="0"/>
                </a:rPr>
                <a:t>provider</a:t>
              </a:r>
            </a:p>
          </p:txBody>
        </p:sp>
        <p:sp>
          <p:nvSpPr>
            <p:cNvPr id="461842" name="Rectangle 18">
              <a:extLst>
                <a:ext uri="{FF2B5EF4-FFF2-40B4-BE49-F238E27FC236}">
                  <a16:creationId xmlns:a16="http://schemas.microsoft.com/office/drawing/2014/main" id="{807BE681-8129-2245-BD4D-26DE1AEB5E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3360"/>
              <a:ext cx="69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宋体" charset="0"/>
                  <a:cs typeface="宋体" charset="0"/>
                </a:rPr>
                <a:t>customer</a:t>
              </a:r>
            </a:p>
          </p:txBody>
        </p:sp>
        <p:sp>
          <p:nvSpPr>
            <p:cNvPr id="461843" name="Line 19">
              <a:extLst>
                <a:ext uri="{FF2B5EF4-FFF2-40B4-BE49-F238E27FC236}">
                  <a16:creationId xmlns:a16="http://schemas.microsoft.com/office/drawing/2014/main" id="{7C9DCCB9-15A6-F84B-B814-4BA7EE6CE0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3456"/>
              <a:ext cx="480" cy="0"/>
            </a:xfrm>
            <a:prstGeom prst="line">
              <a:avLst/>
            </a:prstGeom>
            <a:noFill/>
            <a:ln w="57150" cmpd="thinThick">
              <a:solidFill>
                <a:srgbClr val="FF0033"/>
              </a:solidFill>
              <a:round/>
              <a:headEnd type="oval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461844" name="Rectangle 20">
              <a:extLst>
                <a:ext uri="{FF2B5EF4-FFF2-40B4-BE49-F238E27FC236}">
                  <a16:creationId xmlns:a16="http://schemas.microsoft.com/office/drawing/2014/main" id="{CB31A066-B485-434E-9B08-8BE86F8644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" y="3264"/>
              <a:ext cx="1872" cy="33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51594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>
            <a:extLst>
              <a:ext uri="{FF2B5EF4-FFF2-40B4-BE49-F238E27FC236}">
                <a16:creationId xmlns:a16="http://schemas.microsoft.com/office/drawing/2014/main" id="{64A7DF18-8A31-CA42-A67B-6592AA2EA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Other Attacks</a:t>
            </a:r>
          </a:p>
        </p:txBody>
      </p:sp>
      <p:sp>
        <p:nvSpPr>
          <p:cNvPr id="45058" name="Content Placeholder 2">
            <a:extLst>
              <a:ext uri="{FF2B5EF4-FFF2-40B4-BE49-F238E27FC236}">
                <a16:creationId xmlns:a16="http://schemas.microsoft.com/office/drawing/2014/main" id="{7861D059-DE3C-D242-B2BC-F0ECFB6FC3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790700"/>
            <a:ext cx="7772400" cy="4114800"/>
          </a:xfrm>
        </p:spPr>
        <p:txBody>
          <a:bodyPr/>
          <a:lstStyle/>
          <a:p>
            <a:r>
              <a:rPr lang="en-US" altLang="en-US" sz="2000" dirty="0">
                <a:ea typeface="ＭＳ Ｐゴシック" panose="020B0600070205080204" pitchFamily="34" charset="-128"/>
              </a:rPr>
              <a:t>Attacks on BGP sessions</a:t>
            </a:r>
          </a:p>
          <a:p>
            <a:pPr lvl="1"/>
            <a:r>
              <a:rPr lang="en-US" altLang="en-US" sz="2000" dirty="0"/>
              <a:t>Confidentiality of BGP messages</a:t>
            </a:r>
          </a:p>
          <a:p>
            <a:pPr lvl="1"/>
            <a:r>
              <a:rPr lang="en-US" altLang="en-US" sz="2000" dirty="0"/>
              <a:t>Denial-of-service on BGP session</a:t>
            </a:r>
          </a:p>
          <a:p>
            <a:pPr lvl="1"/>
            <a:r>
              <a:rPr lang="en-US" altLang="en-US" sz="2000" dirty="0"/>
              <a:t>Inserting, deleting, modifying, or replaying messages</a:t>
            </a:r>
          </a:p>
          <a:p>
            <a:r>
              <a:rPr lang="en-US" altLang="en-US" sz="2000" dirty="0">
                <a:ea typeface="ＭＳ Ｐゴシック" panose="020B0600070205080204" pitchFamily="34" charset="-128"/>
              </a:rPr>
              <a:t>Resource exhaustion attacks</a:t>
            </a:r>
          </a:p>
          <a:p>
            <a:pPr lvl="1"/>
            <a:r>
              <a:rPr lang="en-US" altLang="en-US" sz="2000" dirty="0"/>
              <a:t>Too many IP prefixes (e.g., BGP “512K Day”)</a:t>
            </a:r>
          </a:p>
          <a:p>
            <a:pPr lvl="1"/>
            <a:r>
              <a:rPr lang="en-US" altLang="en-US" sz="2000" dirty="0"/>
              <a:t>Too many BGP update messages</a:t>
            </a:r>
          </a:p>
          <a:p>
            <a:r>
              <a:rPr lang="en-US" altLang="en-US" sz="2000" dirty="0">
                <a:ea typeface="ＭＳ Ｐゴシック" panose="020B0600070205080204" pitchFamily="34" charset="-128"/>
              </a:rPr>
              <a:t>Data-plane attacks</a:t>
            </a:r>
          </a:p>
          <a:p>
            <a:pPr lvl="1"/>
            <a:r>
              <a:rPr lang="en-US" altLang="en-US" sz="2000" dirty="0"/>
              <a:t>Announce one BGP routes, but use another</a:t>
            </a:r>
          </a:p>
          <a:p>
            <a:endParaRPr lang="en-US" altLang="en-US" sz="2000" dirty="0">
              <a:ea typeface="ＭＳ Ｐゴシック" panose="020B0600070205080204" pitchFamily="34" charset="-128"/>
            </a:endParaRPr>
          </a:p>
        </p:txBody>
      </p:sp>
      <p:sp>
        <p:nvSpPr>
          <p:cNvPr id="45059" name="Slide Number Placeholder 3">
            <a:extLst>
              <a:ext uri="{FF2B5EF4-FFF2-40B4-BE49-F238E27FC236}">
                <a16:creationId xmlns:a16="http://schemas.microsoft.com/office/drawing/2014/main" id="{38E7D593-B414-9C48-BE51-2BEE201837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5B0D0-7B96-1E47-ADAD-A707F9B143A6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>
            <a:extLst>
              <a:ext uri="{FF2B5EF4-FFF2-40B4-BE49-F238E27FC236}">
                <a16:creationId xmlns:a16="http://schemas.microsoft.com/office/drawing/2014/main" id="{82778D05-BDF4-F14B-85C9-B4719923B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Solution Techniques</a:t>
            </a:r>
          </a:p>
        </p:txBody>
      </p:sp>
      <p:sp>
        <p:nvSpPr>
          <p:cNvPr id="47106" name="Content Placeholder 2">
            <a:extLst>
              <a:ext uri="{FF2B5EF4-FFF2-40B4-BE49-F238E27FC236}">
                <a16:creationId xmlns:a16="http://schemas.microsoft.com/office/drawing/2014/main" id="{58BC2158-258C-0D41-AE56-35E3C4D155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71084"/>
            <a:ext cx="7772400" cy="4114800"/>
          </a:xfrm>
        </p:spPr>
        <p:txBody>
          <a:bodyPr/>
          <a:lstStyle/>
          <a:p>
            <a:r>
              <a:rPr lang="en-US" altLang="en-US" sz="2000" dirty="0">
                <a:ea typeface="ＭＳ Ｐゴシック" panose="020B0600070205080204" pitchFamily="34" charset="-128"/>
              </a:rPr>
              <a:t>Protective filtering</a:t>
            </a:r>
          </a:p>
          <a:p>
            <a:pPr lvl="1"/>
            <a:r>
              <a:rPr lang="en-US" altLang="en-US" sz="2000" dirty="0"/>
              <a:t>Know your neighbors</a:t>
            </a:r>
          </a:p>
          <a:p>
            <a:r>
              <a:rPr lang="en-US" altLang="en-US" sz="2000" dirty="0">
                <a:ea typeface="ＭＳ Ｐゴシック" panose="020B0600070205080204" pitchFamily="34" charset="-128"/>
              </a:rPr>
              <a:t>Anomaly detection</a:t>
            </a:r>
          </a:p>
          <a:p>
            <a:pPr lvl="1"/>
            <a:r>
              <a:rPr lang="en-US" altLang="en-US" sz="2000" dirty="0"/>
              <a:t>Suspect the unexpected</a:t>
            </a:r>
          </a:p>
          <a:p>
            <a:r>
              <a:rPr lang="en-US" altLang="en-US" sz="2000" dirty="0">
                <a:ea typeface="ＭＳ Ｐゴシック" panose="020B0600070205080204" pitchFamily="34" charset="-128"/>
              </a:rPr>
              <a:t>Checking against registries</a:t>
            </a:r>
          </a:p>
          <a:p>
            <a:pPr lvl="1"/>
            <a:r>
              <a:rPr lang="en-US" altLang="en-US" sz="2000" dirty="0"/>
              <a:t>Establish ground truth for prefix origination</a:t>
            </a:r>
          </a:p>
          <a:p>
            <a:r>
              <a:rPr lang="en-US" altLang="en-US" sz="2000" dirty="0">
                <a:ea typeface="ＭＳ Ｐゴシック" panose="020B0600070205080204" pitchFamily="34" charset="-128"/>
              </a:rPr>
              <a:t>Signing and verifying</a:t>
            </a:r>
          </a:p>
          <a:p>
            <a:pPr lvl="1"/>
            <a:r>
              <a:rPr lang="en-US" altLang="en-US" sz="2000" dirty="0"/>
              <a:t>Prevent bogus AS PATHs</a:t>
            </a:r>
          </a:p>
          <a:p>
            <a:r>
              <a:rPr lang="en-US" altLang="en-US" sz="2000" dirty="0">
                <a:ea typeface="ＭＳ Ｐゴシック" panose="020B0600070205080204" pitchFamily="34" charset="-128"/>
              </a:rPr>
              <a:t>Data-plane verification</a:t>
            </a:r>
          </a:p>
          <a:p>
            <a:pPr lvl="1"/>
            <a:r>
              <a:rPr lang="en-US" altLang="en-US" sz="2000" dirty="0"/>
              <a:t>Ensure the path is actually followed</a:t>
            </a:r>
          </a:p>
          <a:p>
            <a:endParaRPr lang="en-US" altLang="en-US" sz="2000" dirty="0">
              <a:ea typeface="ＭＳ Ｐゴシック" panose="020B0600070205080204" pitchFamily="34" charset="-128"/>
            </a:endParaRPr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367D2DE9-8C04-2F43-A640-C5DDD1FA5A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D7B933-4D52-9A4D-AEA0-2A4908A4B7CD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>
            <a:extLst>
              <a:ext uri="{FF2B5EF4-FFF2-40B4-BE49-F238E27FC236}">
                <a16:creationId xmlns:a16="http://schemas.microsoft.com/office/drawing/2014/main" id="{2E587D8C-B4B3-C547-97BE-C056D93EA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39400F-44D2-3743-A2CB-8D8B2208C275}"/>
              </a:ext>
            </a:extLst>
          </p:cNvPr>
          <p:cNvSpPr txBox="1"/>
          <p:nvPr/>
        </p:nvSpPr>
        <p:spPr>
          <a:xfrm>
            <a:off x="0" y="1408113"/>
            <a:ext cx="9144000" cy="64611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Centaur" panose="020F0502020204030204" pitchFamily="34" charset="0"/>
              </a:rPr>
              <a:t>Computer Networks</a:t>
            </a:r>
          </a:p>
        </p:txBody>
      </p:sp>
      <p:sp>
        <p:nvSpPr>
          <p:cNvPr id="17411" name="TextBox 3">
            <a:extLst>
              <a:ext uri="{FF2B5EF4-FFF2-40B4-BE49-F238E27FC236}">
                <a16:creationId xmlns:a16="http://schemas.microsoft.com/office/drawing/2014/main" id="{D8CE4F15-BD8D-8643-91CC-5E6CC5420A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516438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Nirupam Roy</a:t>
            </a:r>
          </a:p>
        </p:txBody>
      </p:sp>
      <p:sp>
        <p:nvSpPr>
          <p:cNvPr id="17412" name="TextBox 4">
            <a:extLst>
              <a:ext uri="{FF2B5EF4-FFF2-40B4-BE49-F238E27FC236}">
                <a16:creationId xmlns:a16="http://schemas.microsoft.com/office/drawing/2014/main" id="{167C363F-F001-DE48-9E1C-9028C6F78A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81563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M-W 2:00-3:15pm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CSI 2117</a:t>
            </a:r>
          </a:p>
        </p:txBody>
      </p:sp>
      <p:pic>
        <p:nvPicPr>
          <p:cNvPr id="17413" name="Picture 5">
            <a:extLst>
              <a:ext uri="{FF2B5EF4-FFF2-40B4-BE49-F238E27FC236}">
                <a16:creationId xmlns:a16="http://schemas.microsoft.com/office/drawing/2014/main" id="{C3D2A60A-A563-B54F-8E5E-6B47C4B96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38" y="2536825"/>
            <a:ext cx="1809750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Box 6">
            <a:extLst>
              <a:ext uri="{FF2B5EF4-FFF2-40B4-BE49-F238E27FC236}">
                <a16:creationId xmlns:a16="http://schemas.microsoft.com/office/drawing/2014/main" id="{51DFA817-9C5D-2748-B6BD-684D4AC71F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3047" y="2066925"/>
            <a:ext cx="37753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CMSC 417 : Spring 2026</a:t>
            </a:r>
          </a:p>
        </p:txBody>
      </p:sp>
      <p:sp>
        <p:nvSpPr>
          <p:cNvPr id="17415" name="TextBox 7">
            <a:extLst>
              <a:ext uri="{FF2B5EF4-FFF2-40B4-BE49-F238E27FC236}">
                <a16:creationId xmlns:a16="http://schemas.microsoft.com/office/drawing/2014/main" id="{7A8DCB55-FF65-1947-A9D5-9A81B56E75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406775"/>
            <a:ext cx="91440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Topic: Application Layer Protocols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(Textbook chapter 9)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A048B9-7575-EE46-8A1F-003EC422B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5816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A7EF7C40-5B33-C0F0-C4EC-08F37466CA5D}"/>
              </a:ext>
            </a:extLst>
          </p:cNvPr>
          <p:cNvGrpSpPr/>
          <p:nvPr/>
        </p:nvGrpSpPr>
        <p:grpSpPr>
          <a:xfrm>
            <a:off x="7066908" y="724328"/>
            <a:ext cx="1507849" cy="2389382"/>
            <a:chOff x="7066908" y="724328"/>
            <a:chExt cx="1507849" cy="2389382"/>
          </a:xfrm>
        </p:grpSpPr>
        <p:pic>
          <p:nvPicPr>
            <p:cNvPr id="13" name="Picture 2" descr="Electric Plug Power Vector Consumption Ac Symbol Icon Electric Plug Icon  Illustration Isolated Adapter Cable Connect Stock Illustration - Download  Image Now - iStock">
              <a:extLst>
                <a:ext uri="{FF2B5EF4-FFF2-40B4-BE49-F238E27FC236}">
                  <a16:creationId xmlns:a16="http://schemas.microsoft.com/office/drawing/2014/main" id="{981C1015-A3D4-8826-425E-29D6AE88BD2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31" t="25859" r="67245" b="18796"/>
            <a:stretch/>
          </p:blipFill>
          <p:spPr bwMode="auto">
            <a:xfrm rot="10800000">
              <a:off x="7302286" y="1900832"/>
              <a:ext cx="612235" cy="12128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Computer - Free computer icons">
              <a:extLst>
                <a:ext uri="{FF2B5EF4-FFF2-40B4-BE49-F238E27FC236}">
                  <a16:creationId xmlns:a16="http://schemas.microsoft.com/office/drawing/2014/main" id="{45D4397E-3FC1-6FCD-6694-8D4EF052CE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066908" y="724328"/>
              <a:ext cx="1507849" cy="1507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63A9E82-BE8F-0CA4-45B3-91D06C8B64E4}"/>
              </a:ext>
            </a:extLst>
          </p:cNvPr>
          <p:cNvGrpSpPr/>
          <p:nvPr/>
        </p:nvGrpSpPr>
        <p:grpSpPr>
          <a:xfrm>
            <a:off x="410966" y="724329"/>
            <a:ext cx="1507849" cy="2391686"/>
            <a:chOff x="410966" y="724329"/>
            <a:chExt cx="1507849" cy="2391686"/>
          </a:xfrm>
        </p:grpSpPr>
        <p:pic>
          <p:nvPicPr>
            <p:cNvPr id="1026" name="Picture 2" descr="Electric Plug Power Vector Consumption Ac Symbol Icon Electric Plug Icon  Illustration Isolated Adapter Cable Connect Stock Illustration - Download  Image Now - iStock">
              <a:extLst>
                <a:ext uri="{FF2B5EF4-FFF2-40B4-BE49-F238E27FC236}">
                  <a16:creationId xmlns:a16="http://schemas.microsoft.com/office/drawing/2014/main" id="{3C919835-7B42-B6D3-C539-4FB82CDE1F4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31" t="25859" r="67245" b="18796"/>
            <a:stretch/>
          </p:blipFill>
          <p:spPr bwMode="auto">
            <a:xfrm rot="10800000">
              <a:off x="1106972" y="1903137"/>
              <a:ext cx="612235" cy="12128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Computer - Free computer icons">
              <a:extLst>
                <a:ext uri="{FF2B5EF4-FFF2-40B4-BE49-F238E27FC236}">
                  <a16:creationId xmlns:a16="http://schemas.microsoft.com/office/drawing/2014/main" id="{399FCFD5-0666-4E13-807D-B28F16396E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966" y="724329"/>
              <a:ext cx="1507849" cy="1507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100A86D-BFFB-A181-3406-9CF59D8CF114}"/>
              </a:ext>
            </a:extLst>
          </p:cNvPr>
          <p:cNvSpPr/>
          <p:nvPr/>
        </p:nvSpPr>
        <p:spPr>
          <a:xfrm>
            <a:off x="2027432" y="5168483"/>
            <a:ext cx="1150706" cy="565079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74664A4-360A-380C-CC12-76810151A6BA}"/>
              </a:ext>
            </a:extLst>
          </p:cNvPr>
          <p:cNvSpPr/>
          <p:nvPr/>
        </p:nvSpPr>
        <p:spPr>
          <a:xfrm>
            <a:off x="1678110" y="4480813"/>
            <a:ext cx="6010383" cy="565079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00FF587-A2B0-88D7-8AC5-8DC2EE68597D}"/>
              </a:ext>
            </a:extLst>
          </p:cNvPr>
          <p:cNvSpPr/>
          <p:nvPr/>
        </p:nvSpPr>
        <p:spPr>
          <a:xfrm>
            <a:off x="1215774" y="3752635"/>
            <a:ext cx="6935056" cy="56507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2E79916-EA03-CA20-BA50-D30E97908158}"/>
              </a:ext>
            </a:extLst>
          </p:cNvPr>
          <p:cNvSpPr/>
          <p:nvPr/>
        </p:nvSpPr>
        <p:spPr>
          <a:xfrm>
            <a:off x="3299716" y="5168483"/>
            <a:ext cx="1150706" cy="565079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7C3AB79-8E15-C043-1327-E60659637EA6}"/>
              </a:ext>
            </a:extLst>
          </p:cNvPr>
          <p:cNvSpPr/>
          <p:nvPr/>
        </p:nvSpPr>
        <p:spPr>
          <a:xfrm>
            <a:off x="4572000" y="5168482"/>
            <a:ext cx="1150706" cy="565079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604444C-8CD0-2728-3D6F-4DEAC8DD889A}"/>
              </a:ext>
            </a:extLst>
          </p:cNvPr>
          <p:cNvSpPr/>
          <p:nvPr/>
        </p:nvSpPr>
        <p:spPr>
          <a:xfrm>
            <a:off x="5844284" y="5168481"/>
            <a:ext cx="1150706" cy="565079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6451761-E4CC-C544-6467-C8FCE21480AB}"/>
              </a:ext>
            </a:extLst>
          </p:cNvPr>
          <p:cNvSpPr/>
          <p:nvPr/>
        </p:nvSpPr>
        <p:spPr>
          <a:xfrm>
            <a:off x="410966" y="3102795"/>
            <a:ext cx="8322068" cy="3030876"/>
          </a:xfrm>
          <a:prstGeom prst="roundRect">
            <a:avLst>
              <a:gd name="adj" fmla="val 8870"/>
            </a:avLst>
          </a:prstGeom>
          <a:noFill/>
          <a:ln w="317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FC8419-27C8-0F91-F74A-C2090B143ED3}"/>
              </a:ext>
            </a:extLst>
          </p:cNvPr>
          <p:cNvSpPr txBox="1"/>
          <p:nvPr/>
        </p:nvSpPr>
        <p:spPr>
          <a:xfrm>
            <a:off x="2828649" y="3127867"/>
            <a:ext cx="3438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Internet as a Platform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D05869-57D9-5914-3375-2BB3654036BD}"/>
              </a:ext>
            </a:extLst>
          </p:cNvPr>
          <p:cNvSpPr txBox="1"/>
          <p:nvPr/>
        </p:nvSpPr>
        <p:spPr>
          <a:xfrm>
            <a:off x="2319620" y="3833013"/>
            <a:ext cx="46474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Process to process: Transport layer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492756-5478-8216-CB7E-B2D6CDA61CD0}"/>
              </a:ext>
            </a:extLst>
          </p:cNvPr>
          <p:cNvSpPr txBox="1"/>
          <p:nvPr/>
        </p:nvSpPr>
        <p:spPr>
          <a:xfrm>
            <a:off x="2430921" y="4527277"/>
            <a:ext cx="45592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Network to network: Network layer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37E53F-CCD5-7E2D-1F93-DB2DE19E18FF}"/>
              </a:ext>
            </a:extLst>
          </p:cNvPr>
          <p:cNvSpPr txBox="1"/>
          <p:nvPr/>
        </p:nvSpPr>
        <p:spPr>
          <a:xfrm>
            <a:off x="2217028" y="5733561"/>
            <a:ext cx="4709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Device to device: Link/Physical layer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9C57167-AD11-1FB3-00B4-B634C35827EA}"/>
              </a:ext>
            </a:extLst>
          </p:cNvPr>
          <p:cNvGrpSpPr/>
          <p:nvPr/>
        </p:nvGrpSpPr>
        <p:grpSpPr>
          <a:xfrm>
            <a:off x="3400223" y="117828"/>
            <a:ext cx="2073003" cy="2666657"/>
            <a:chOff x="3400223" y="117828"/>
            <a:chExt cx="2073003" cy="2666657"/>
          </a:xfrm>
        </p:grpSpPr>
        <p:pic>
          <p:nvPicPr>
            <p:cNvPr id="1030" name="Picture 6" descr="Popular Internet Icons">
              <a:extLst>
                <a:ext uri="{FF2B5EF4-FFF2-40B4-BE49-F238E27FC236}">
                  <a16:creationId xmlns:a16="http://schemas.microsoft.com/office/drawing/2014/main" id="{9B25955A-CE77-2DC8-F33D-B8F6028E5F6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40" t="5496" r="5839" b="5389"/>
            <a:stretch/>
          </p:blipFill>
          <p:spPr bwMode="auto">
            <a:xfrm>
              <a:off x="3544585" y="572750"/>
              <a:ext cx="1811673" cy="22117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DE6390F-3B1C-91D6-C2BE-236A6B99C8E3}"/>
                </a:ext>
              </a:extLst>
            </p:cNvPr>
            <p:cNvSpPr txBox="1"/>
            <p:nvPr/>
          </p:nvSpPr>
          <p:spPr>
            <a:xfrm>
              <a:off x="3400223" y="117828"/>
              <a:ext cx="20730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ＭＳ Ｐゴシック" panose="020B0600070205080204" pitchFamily="34" charset="-128"/>
                  <a:cs typeface="+mn-cs"/>
                </a:rPr>
                <a:t>Applications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8892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A7EF7C40-5B33-C0F0-C4EC-08F37466CA5D}"/>
              </a:ext>
            </a:extLst>
          </p:cNvPr>
          <p:cNvGrpSpPr/>
          <p:nvPr/>
        </p:nvGrpSpPr>
        <p:grpSpPr>
          <a:xfrm>
            <a:off x="7066908" y="724328"/>
            <a:ext cx="1507849" cy="2389382"/>
            <a:chOff x="7066908" y="724328"/>
            <a:chExt cx="1507849" cy="2389382"/>
          </a:xfrm>
        </p:grpSpPr>
        <p:pic>
          <p:nvPicPr>
            <p:cNvPr id="13" name="Picture 2" descr="Electric Plug Power Vector Consumption Ac Symbol Icon Electric Plug Icon  Illustration Isolated Adapter Cable Connect Stock Illustration - Download  Image Now - iStock">
              <a:extLst>
                <a:ext uri="{FF2B5EF4-FFF2-40B4-BE49-F238E27FC236}">
                  <a16:creationId xmlns:a16="http://schemas.microsoft.com/office/drawing/2014/main" id="{981C1015-A3D4-8826-425E-29D6AE88BD2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31" t="25859" r="67245" b="18796"/>
            <a:stretch/>
          </p:blipFill>
          <p:spPr bwMode="auto">
            <a:xfrm rot="10800000">
              <a:off x="7302286" y="1900832"/>
              <a:ext cx="612235" cy="12128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Computer - Free computer icons">
              <a:extLst>
                <a:ext uri="{FF2B5EF4-FFF2-40B4-BE49-F238E27FC236}">
                  <a16:creationId xmlns:a16="http://schemas.microsoft.com/office/drawing/2014/main" id="{45D4397E-3FC1-6FCD-6694-8D4EF052CE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066908" y="724328"/>
              <a:ext cx="1507849" cy="1507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63A9E82-BE8F-0CA4-45B3-91D06C8B64E4}"/>
              </a:ext>
            </a:extLst>
          </p:cNvPr>
          <p:cNvGrpSpPr/>
          <p:nvPr/>
        </p:nvGrpSpPr>
        <p:grpSpPr>
          <a:xfrm>
            <a:off x="410966" y="724329"/>
            <a:ext cx="1507849" cy="2391686"/>
            <a:chOff x="410966" y="724329"/>
            <a:chExt cx="1507849" cy="2391686"/>
          </a:xfrm>
        </p:grpSpPr>
        <p:pic>
          <p:nvPicPr>
            <p:cNvPr id="1026" name="Picture 2" descr="Electric Plug Power Vector Consumption Ac Symbol Icon Electric Plug Icon  Illustration Isolated Adapter Cable Connect Stock Illustration - Download  Image Now - iStock">
              <a:extLst>
                <a:ext uri="{FF2B5EF4-FFF2-40B4-BE49-F238E27FC236}">
                  <a16:creationId xmlns:a16="http://schemas.microsoft.com/office/drawing/2014/main" id="{3C919835-7B42-B6D3-C539-4FB82CDE1F4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31" t="25859" r="67245" b="18796"/>
            <a:stretch/>
          </p:blipFill>
          <p:spPr bwMode="auto">
            <a:xfrm rot="10800000">
              <a:off x="1106972" y="1903137"/>
              <a:ext cx="612235" cy="12128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Computer - Free computer icons">
              <a:extLst>
                <a:ext uri="{FF2B5EF4-FFF2-40B4-BE49-F238E27FC236}">
                  <a16:creationId xmlns:a16="http://schemas.microsoft.com/office/drawing/2014/main" id="{399FCFD5-0666-4E13-807D-B28F16396E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966" y="724329"/>
              <a:ext cx="1507849" cy="1507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100A86D-BFFB-A181-3406-9CF59D8CF114}"/>
              </a:ext>
            </a:extLst>
          </p:cNvPr>
          <p:cNvSpPr/>
          <p:nvPr/>
        </p:nvSpPr>
        <p:spPr>
          <a:xfrm>
            <a:off x="2027432" y="5168483"/>
            <a:ext cx="1150706" cy="565079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74664A4-360A-380C-CC12-76810151A6BA}"/>
              </a:ext>
            </a:extLst>
          </p:cNvPr>
          <p:cNvSpPr/>
          <p:nvPr/>
        </p:nvSpPr>
        <p:spPr>
          <a:xfrm>
            <a:off x="1678110" y="4480813"/>
            <a:ext cx="6010383" cy="565079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00FF587-A2B0-88D7-8AC5-8DC2EE68597D}"/>
              </a:ext>
            </a:extLst>
          </p:cNvPr>
          <p:cNvSpPr/>
          <p:nvPr/>
        </p:nvSpPr>
        <p:spPr>
          <a:xfrm>
            <a:off x="1215774" y="3752635"/>
            <a:ext cx="6935056" cy="56507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2E79916-EA03-CA20-BA50-D30E97908158}"/>
              </a:ext>
            </a:extLst>
          </p:cNvPr>
          <p:cNvSpPr/>
          <p:nvPr/>
        </p:nvSpPr>
        <p:spPr>
          <a:xfrm>
            <a:off x="3299716" y="5168483"/>
            <a:ext cx="1150706" cy="565079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7C3AB79-8E15-C043-1327-E60659637EA6}"/>
              </a:ext>
            </a:extLst>
          </p:cNvPr>
          <p:cNvSpPr/>
          <p:nvPr/>
        </p:nvSpPr>
        <p:spPr>
          <a:xfrm>
            <a:off x="4572000" y="5168482"/>
            <a:ext cx="1150706" cy="565079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604444C-8CD0-2728-3D6F-4DEAC8DD889A}"/>
              </a:ext>
            </a:extLst>
          </p:cNvPr>
          <p:cNvSpPr/>
          <p:nvPr/>
        </p:nvSpPr>
        <p:spPr>
          <a:xfrm>
            <a:off x="5844284" y="5168481"/>
            <a:ext cx="1150706" cy="565079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6451761-E4CC-C544-6467-C8FCE21480AB}"/>
              </a:ext>
            </a:extLst>
          </p:cNvPr>
          <p:cNvSpPr/>
          <p:nvPr/>
        </p:nvSpPr>
        <p:spPr>
          <a:xfrm>
            <a:off x="410966" y="3102795"/>
            <a:ext cx="8322068" cy="3030876"/>
          </a:xfrm>
          <a:prstGeom prst="roundRect">
            <a:avLst>
              <a:gd name="adj" fmla="val 8870"/>
            </a:avLst>
          </a:prstGeom>
          <a:noFill/>
          <a:ln w="317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FC8419-27C8-0F91-F74A-C2090B143ED3}"/>
              </a:ext>
            </a:extLst>
          </p:cNvPr>
          <p:cNvSpPr txBox="1"/>
          <p:nvPr/>
        </p:nvSpPr>
        <p:spPr>
          <a:xfrm>
            <a:off x="2828649" y="3127867"/>
            <a:ext cx="3438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Internet as a Platform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D05869-57D9-5914-3375-2BB3654036BD}"/>
              </a:ext>
            </a:extLst>
          </p:cNvPr>
          <p:cNvSpPr txBox="1"/>
          <p:nvPr/>
        </p:nvSpPr>
        <p:spPr>
          <a:xfrm>
            <a:off x="2319620" y="3833013"/>
            <a:ext cx="46474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Process to process: Transport layer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492756-5478-8216-CB7E-B2D6CDA61CD0}"/>
              </a:ext>
            </a:extLst>
          </p:cNvPr>
          <p:cNvSpPr txBox="1"/>
          <p:nvPr/>
        </p:nvSpPr>
        <p:spPr>
          <a:xfrm>
            <a:off x="2430921" y="4527277"/>
            <a:ext cx="45592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Network to network: Network layer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37E53F-CCD5-7E2D-1F93-DB2DE19E18FF}"/>
              </a:ext>
            </a:extLst>
          </p:cNvPr>
          <p:cNvSpPr txBox="1"/>
          <p:nvPr/>
        </p:nvSpPr>
        <p:spPr>
          <a:xfrm>
            <a:off x="2217028" y="5733561"/>
            <a:ext cx="4709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Device to device: Link/Physical layer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9C57167-AD11-1FB3-00B4-B634C35827EA}"/>
              </a:ext>
            </a:extLst>
          </p:cNvPr>
          <p:cNvGrpSpPr/>
          <p:nvPr/>
        </p:nvGrpSpPr>
        <p:grpSpPr>
          <a:xfrm>
            <a:off x="3400223" y="117828"/>
            <a:ext cx="2073003" cy="2666657"/>
            <a:chOff x="3400223" y="117828"/>
            <a:chExt cx="2073003" cy="2666657"/>
          </a:xfrm>
        </p:grpSpPr>
        <p:pic>
          <p:nvPicPr>
            <p:cNvPr id="1030" name="Picture 6" descr="Popular Internet Icons">
              <a:extLst>
                <a:ext uri="{FF2B5EF4-FFF2-40B4-BE49-F238E27FC236}">
                  <a16:creationId xmlns:a16="http://schemas.microsoft.com/office/drawing/2014/main" id="{9B25955A-CE77-2DC8-F33D-B8F6028E5F6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40" t="5496" r="5839" b="5389"/>
            <a:stretch/>
          </p:blipFill>
          <p:spPr bwMode="auto">
            <a:xfrm>
              <a:off x="3544585" y="572750"/>
              <a:ext cx="1811673" cy="22117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DE6390F-3B1C-91D6-C2BE-236A6B99C8E3}"/>
                </a:ext>
              </a:extLst>
            </p:cNvPr>
            <p:cNvSpPr txBox="1"/>
            <p:nvPr/>
          </p:nvSpPr>
          <p:spPr>
            <a:xfrm>
              <a:off x="3400223" y="117828"/>
              <a:ext cx="20730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ＭＳ Ｐゴシック" panose="020B0600070205080204" pitchFamily="34" charset="-128"/>
                  <a:cs typeface="+mn-cs"/>
                </a:rPr>
                <a:t>Applications</a:t>
              </a:r>
            </a:p>
          </p:txBody>
        </p:sp>
      </p:grp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F907B16A-E3C2-D2A8-97E4-12E3CCC337A2}"/>
              </a:ext>
            </a:extLst>
          </p:cNvPr>
          <p:cNvSpPr/>
          <p:nvPr/>
        </p:nvSpPr>
        <p:spPr>
          <a:xfrm>
            <a:off x="482887" y="3996649"/>
            <a:ext cx="8167955" cy="807450"/>
          </a:xfrm>
          <a:prstGeom prst="roundRect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did we address a host?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72FA3D65-5871-3BF5-0D00-BBFB99EFA3FA}"/>
              </a:ext>
            </a:extLst>
          </p:cNvPr>
          <p:cNvSpPr/>
          <p:nvPr/>
        </p:nvSpPr>
        <p:spPr>
          <a:xfrm>
            <a:off x="2027433" y="1093381"/>
            <a:ext cx="4939614" cy="807450"/>
          </a:xfrm>
          <a:prstGeom prst="roundRect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do we address a host?</a:t>
            </a:r>
          </a:p>
        </p:txBody>
      </p:sp>
    </p:spTree>
    <p:extLst>
      <p:ext uri="{BB962C8B-B14F-4D97-AF65-F5344CB8AC3E}">
        <p14:creationId xmlns:p14="http://schemas.microsoft.com/office/powerpoint/2010/main" val="237987829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A7EF7C40-5B33-C0F0-C4EC-08F37466CA5D}"/>
              </a:ext>
            </a:extLst>
          </p:cNvPr>
          <p:cNvGrpSpPr/>
          <p:nvPr/>
        </p:nvGrpSpPr>
        <p:grpSpPr>
          <a:xfrm>
            <a:off x="7066908" y="724328"/>
            <a:ext cx="1507849" cy="2389382"/>
            <a:chOff x="7066908" y="724328"/>
            <a:chExt cx="1507849" cy="2389382"/>
          </a:xfrm>
        </p:grpSpPr>
        <p:pic>
          <p:nvPicPr>
            <p:cNvPr id="13" name="Picture 2" descr="Electric Plug Power Vector Consumption Ac Symbol Icon Electric Plug Icon  Illustration Isolated Adapter Cable Connect Stock Illustration - Download  Image Now - iStock">
              <a:extLst>
                <a:ext uri="{FF2B5EF4-FFF2-40B4-BE49-F238E27FC236}">
                  <a16:creationId xmlns:a16="http://schemas.microsoft.com/office/drawing/2014/main" id="{981C1015-A3D4-8826-425E-29D6AE88BD2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31" t="25859" r="67245" b="18796"/>
            <a:stretch/>
          </p:blipFill>
          <p:spPr bwMode="auto">
            <a:xfrm rot="10800000">
              <a:off x="7302286" y="1900832"/>
              <a:ext cx="612235" cy="12128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Computer - Free computer icons">
              <a:extLst>
                <a:ext uri="{FF2B5EF4-FFF2-40B4-BE49-F238E27FC236}">
                  <a16:creationId xmlns:a16="http://schemas.microsoft.com/office/drawing/2014/main" id="{45D4397E-3FC1-6FCD-6694-8D4EF052CE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066908" y="724328"/>
              <a:ext cx="1507849" cy="1507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63A9E82-BE8F-0CA4-45B3-91D06C8B64E4}"/>
              </a:ext>
            </a:extLst>
          </p:cNvPr>
          <p:cNvGrpSpPr/>
          <p:nvPr/>
        </p:nvGrpSpPr>
        <p:grpSpPr>
          <a:xfrm>
            <a:off x="410966" y="724329"/>
            <a:ext cx="1507849" cy="2391686"/>
            <a:chOff x="410966" y="724329"/>
            <a:chExt cx="1507849" cy="2391686"/>
          </a:xfrm>
        </p:grpSpPr>
        <p:pic>
          <p:nvPicPr>
            <p:cNvPr id="1026" name="Picture 2" descr="Electric Plug Power Vector Consumption Ac Symbol Icon Electric Plug Icon  Illustration Isolated Adapter Cable Connect Stock Illustration - Download  Image Now - iStock">
              <a:extLst>
                <a:ext uri="{FF2B5EF4-FFF2-40B4-BE49-F238E27FC236}">
                  <a16:creationId xmlns:a16="http://schemas.microsoft.com/office/drawing/2014/main" id="{3C919835-7B42-B6D3-C539-4FB82CDE1F4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31" t="25859" r="67245" b="18796"/>
            <a:stretch/>
          </p:blipFill>
          <p:spPr bwMode="auto">
            <a:xfrm rot="10800000">
              <a:off x="1106972" y="1903137"/>
              <a:ext cx="612235" cy="12128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Computer - Free computer icons">
              <a:extLst>
                <a:ext uri="{FF2B5EF4-FFF2-40B4-BE49-F238E27FC236}">
                  <a16:creationId xmlns:a16="http://schemas.microsoft.com/office/drawing/2014/main" id="{399FCFD5-0666-4E13-807D-B28F16396E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966" y="724329"/>
              <a:ext cx="1507849" cy="1507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100A86D-BFFB-A181-3406-9CF59D8CF114}"/>
              </a:ext>
            </a:extLst>
          </p:cNvPr>
          <p:cNvSpPr/>
          <p:nvPr/>
        </p:nvSpPr>
        <p:spPr>
          <a:xfrm>
            <a:off x="2027432" y="5168483"/>
            <a:ext cx="1150706" cy="565079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74664A4-360A-380C-CC12-76810151A6BA}"/>
              </a:ext>
            </a:extLst>
          </p:cNvPr>
          <p:cNvSpPr/>
          <p:nvPr/>
        </p:nvSpPr>
        <p:spPr>
          <a:xfrm>
            <a:off x="1678110" y="4480813"/>
            <a:ext cx="6010383" cy="565079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00FF587-A2B0-88D7-8AC5-8DC2EE68597D}"/>
              </a:ext>
            </a:extLst>
          </p:cNvPr>
          <p:cNvSpPr/>
          <p:nvPr/>
        </p:nvSpPr>
        <p:spPr>
          <a:xfrm>
            <a:off x="1215774" y="3752635"/>
            <a:ext cx="6935056" cy="56507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2E79916-EA03-CA20-BA50-D30E97908158}"/>
              </a:ext>
            </a:extLst>
          </p:cNvPr>
          <p:cNvSpPr/>
          <p:nvPr/>
        </p:nvSpPr>
        <p:spPr>
          <a:xfrm>
            <a:off x="3299716" y="5168483"/>
            <a:ext cx="1150706" cy="565079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7C3AB79-8E15-C043-1327-E60659637EA6}"/>
              </a:ext>
            </a:extLst>
          </p:cNvPr>
          <p:cNvSpPr/>
          <p:nvPr/>
        </p:nvSpPr>
        <p:spPr>
          <a:xfrm>
            <a:off x="4572000" y="5168482"/>
            <a:ext cx="1150706" cy="565079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604444C-8CD0-2728-3D6F-4DEAC8DD889A}"/>
              </a:ext>
            </a:extLst>
          </p:cNvPr>
          <p:cNvSpPr/>
          <p:nvPr/>
        </p:nvSpPr>
        <p:spPr>
          <a:xfrm>
            <a:off x="5844284" y="5168481"/>
            <a:ext cx="1150706" cy="565079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6451761-E4CC-C544-6467-C8FCE21480AB}"/>
              </a:ext>
            </a:extLst>
          </p:cNvPr>
          <p:cNvSpPr/>
          <p:nvPr/>
        </p:nvSpPr>
        <p:spPr>
          <a:xfrm>
            <a:off x="410966" y="3102795"/>
            <a:ext cx="8322068" cy="3030876"/>
          </a:xfrm>
          <a:prstGeom prst="roundRect">
            <a:avLst>
              <a:gd name="adj" fmla="val 8870"/>
            </a:avLst>
          </a:prstGeom>
          <a:noFill/>
          <a:ln w="317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FC8419-27C8-0F91-F74A-C2090B143ED3}"/>
              </a:ext>
            </a:extLst>
          </p:cNvPr>
          <p:cNvSpPr txBox="1"/>
          <p:nvPr/>
        </p:nvSpPr>
        <p:spPr>
          <a:xfrm>
            <a:off x="2828649" y="3127867"/>
            <a:ext cx="3438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Internet as a Platform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D05869-57D9-5914-3375-2BB3654036BD}"/>
              </a:ext>
            </a:extLst>
          </p:cNvPr>
          <p:cNvSpPr txBox="1"/>
          <p:nvPr/>
        </p:nvSpPr>
        <p:spPr>
          <a:xfrm>
            <a:off x="2319620" y="3833013"/>
            <a:ext cx="46474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Process to process: Transport layer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492756-5478-8216-CB7E-B2D6CDA61CD0}"/>
              </a:ext>
            </a:extLst>
          </p:cNvPr>
          <p:cNvSpPr txBox="1"/>
          <p:nvPr/>
        </p:nvSpPr>
        <p:spPr>
          <a:xfrm>
            <a:off x="2430921" y="4527277"/>
            <a:ext cx="45592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Network to network: Network layer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37E53F-CCD5-7E2D-1F93-DB2DE19E18FF}"/>
              </a:ext>
            </a:extLst>
          </p:cNvPr>
          <p:cNvSpPr txBox="1"/>
          <p:nvPr/>
        </p:nvSpPr>
        <p:spPr>
          <a:xfrm>
            <a:off x="2217028" y="5733561"/>
            <a:ext cx="4709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Device to device: Link/Physical layer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9C57167-AD11-1FB3-00B4-B634C35827EA}"/>
              </a:ext>
            </a:extLst>
          </p:cNvPr>
          <p:cNvGrpSpPr/>
          <p:nvPr/>
        </p:nvGrpSpPr>
        <p:grpSpPr>
          <a:xfrm>
            <a:off x="3400223" y="117828"/>
            <a:ext cx="2073003" cy="2666657"/>
            <a:chOff x="3400223" y="117828"/>
            <a:chExt cx="2073003" cy="2666657"/>
          </a:xfrm>
        </p:grpSpPr>
        <p:pic>
          <p:nvPicPr>
            <p:cNvPr id="1030" name="Picture 6" descr="Popular Internet Icons">
              <a:extLst>
                <a:ext uri="{FF2B5EF4-FFF2-40B4-BE49-F238E27FC236}">
                  <a16:creationId xmlns:a16="http://schemas.microsoft.com/office/drawing/2014/main" id="{9B25955A-CE77-2DC8-F33D-B8F6028E5F6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40" t="5496" r="5839" b="5389"/>
            <a:stretch/>
          </p:blipFill>
          <p:spPr bwMode="auto">
            <a:xfrm>
              <a:off x="3544585" y="572750"/>
              <a:ext cx="1811673" cy="22117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DE6390F-3B1C-91D6-C2BE-236A6B99C8E3}"/>
                </a:ext>
              </a:extLst>
            </p:cNvPr>
            <p:cNvSpPr txBox="1"/>
            <p:nvPr/>
          </p:nvSpPr>
          <p:spPr>
            <a:xfrm>
              <a:off x="3400223" y="117828"/>
              <a:ext cx="20730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ＭＳ Ｐゴシック" panose="020B0600070205080204" pitchFamily="34" charset="-128"/>
                  <a:cs typeface="+mn-cs"/>
                </a:rPr>
                <a:t>Applications</a:t>
              </a:r>
            </a:p>
          </p:txBody>
        </p:sp>
      </p:grp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F907B16A-E3C2-D2A8-97E4-12E3CCC337A2}"/>
              </a:ext>
            </a:extLst>
          </p:cNvPr>
          <p:cNvSpPr/>
          <p:nvPr/>
        </p:nvSpPr>
        <p:spPr>
          <a:xfrm>
            <a:off x="482887" y="3996649"/>
            <a:ext cx="8167955" cy="807450"/>
          </a:xfrm>
          <a:prstGeom prst="roundRect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did we address a host?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72FA3D65-5871-3BF5-0D00-BBFB99EFA3FA}"/>
              </a:ext>
            </a:extLst>
          </p:cNvPr>
          <p:cNvSpPr/>
          <p:nvPr/>
        </p:nvSpPr>
        <p:spPr>
          <a:xfrm>
            <a:off x="2027433" y="1093381"/>
            <a:ext cx="4939614" cy="807450"/>
          </a:xfrm>
          <a:prstGeom prst="roundRect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do we address a host?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9AA3BFE9-CAAD-CB86-6E45-312781429EC8}"/>
              </a:ext>
            </a:extLst>
          </p:cNvPr>
          <p:cNvSpPr/>
          <p:nvPr/>
        </p:nvSpPr>
        <p:spPr>
          <a:xfrm>
            <a:off x="482887" y="4848931"/>
            <a:ext cx="8167955" cy="115713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IP addresses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1436DCDD-44B3-867F-5DB4-42C3A01F4A05}"/>
              </a:ext>
            </a:extLst>
          </p:cNvPr>
          <p:cNvSpPr/>
          <p:nvPr/>
        </p:nvSpPr>
        <p:spPr>
          <a:xfrm>
            <a:off x="2027433" y="1947505"/>
            <a:ext cx="4939614" cy="10707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URLs, Email IDs</a:t>
            </a:r>
          </a:p>
        </p:txBody>
      </p:sp>
    </p:spTree>
    <p:extLst>
      <p:ext uri="{BB962C8B-B14F-4D97-AF65-F5344CB8AC3E}">
        <p14:creationId xmlns:p14="http://schemas.microsoft.com/office/powerpoint/2010/main" val="310911216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A7EF7C40-5B33-C0F0-C4EC-08F37466CA5D}"/>
              </a:ext>
            </a:extLst>
          </p:cNvPr>
          <p:cNvGrpSpPr/>
          <p:nvPr/>
        </p:nvGrpSpPr>
        <p:grpSpPr>
          <a:xfrm>
            <a:off x="7066908" y="724328"/>
            <a:ext cx="1507849" cy="2389382"/>
            <a:chOff x="7066908" y="724328"/>
            <a:chExt cx="1507849" cy="2389382"/>
          </a:xfrm>
        </p:grpSpPr>
        <p:pic>
          <p:nvPicPr>
            <p:cNvPr id="13" name="Picture 2" descr="Electric Plug Power Vector Consumption Ac Symbol Icon Electric Plug Icon  Illustration Isolated Adapter Cable Connect Stock Illustration - Download  Image Now - iStock">
              <a:extLst>
                <a:ext uri="{FF2B5EF4-FFF2-40B4-BE49-F238E27FC236}">
                  <a16:creationId xmlns:a16="http://schemas.microsoft.com/office/drawing/2014/main" id="{981C1015-A3D4-8826-425E-29D6AE88BD2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31" t="25859" r="67245" b="18796"/>
            <a:stretch/>
          </p:blipFill>
          <p:spPr bwMode="auto">
            <a:xfrm rot="10800000">
              <a:off x="7302286" y="1900832"/>
              <a:ext cx="612235" cy="12128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Computer - Free computer icons">
              <a:extLst>
                <a:ext uri="{FF2B5EF4-FFF2-40B4-BE49-F238E27FC236}">
                  <a16:creationId xmlns:a16="http://schemas.microsoft.com/office/drawing/2014/main" id="{45D4397E-3FC1-6FCD-6694-8D4EF052CE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066908" y="724328"/>
              <a:ext cx="1507849" cy="1507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63A9E82-BE8F-0CA4-45B3-91D06C8B64E4}"/>
              </a:ext>
            </a:extLst>
          </p:cNvPr>
          <p:cNvGrpSpPr/>
          <p:nvPr/>
        </p:nvGrpSpPr>
        <p:grpSpPr>
          <a:xfrm>
            <a:off x="410966" y="724329"/>
            <a:ext cx="1507849" cy="2391686"/>
            <a:chOff x="410966" y="724329"/>
            <a:chExt cx="1507849" cy="2391686"/>
          </a:xfrm>
        </p:grpSpPr>
        <p:pic>
          <p:nvPicPr>
            <p:cNvPr id="1026" name="Picture 2" descr="Electric Plug Power Vector Consumption Ac Symbol Icon Electric Plug Icon  Illustration Isolated Adapter Cable Connect Stock Illustration - Download  Image Now - iStock">
              <a:extLst>
                <a:ext uri="{FF2B5EF4-FFF2-40B4-BE49-F238E27FC236}">
                  <a16:creationId xmlns:a16="http://schemas.microsoft.com/office/drawing/2014/main" id="{3C919835-7B42-B6D3-C539-4FB82CDE1F4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31" t="25859" r="67245" b="18796"/>
            <a:stretch/>
          </p:blipFill>
          <p:spPr bwMode="auto">
            <a:xfrm rot="10800000">
              <a:off x="1106972" y="1903137"/>
              <a:ext cx="612235" cy="12128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Computer - Free computer icons">
              <a:extLst>
                <a:ext uri="{FF2B5EF4-FFF2-40B4-BE49-F238E27FC236}">
                  <a16:creationId xmlns:a16="http://schemas.microsoft.com/office/drawing/2014/main" id="{399FCFD5-0666-4E13-807D-B28F16396E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966" y="724329"/>
              <a:ext cx="1507849" cy="1507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100A86D-BFFB-A181-3406-9CF59D8CF114}"/>
              </a:ext>
            </a:extLst>
          </p:cNvPr>
          <p:cNvSpPr/>
          <p:nvPr/>
        </p:nvSpPr>
        <p:spPr>
          <a:xfrm>
            <a:off x="2027432" y="5168483"/>
            <a:ext cx="1150706" cy="565079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74664A4-360A-380C-CC12-76810151A6BA}"/>
              </a:ext>
            </a:extLst>
          </p:cNvPr>
          <p:cNvSpPr/>
          <p:nvPr/>
        </p:nvSpPr>
        <p:spPr>
          <a:xfrm>
            <a:off x="1678110" y="4480813"/>
            <a:ext cx="6010383" cy="565079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00FF587-A2B0-88D7-8AC5-8DC2EE68597D}"/>
              </a:ext>
            </a:extLst>
          </p:cNvPr>
          <p:cNvSpPr/>
          <p:nvPr/>
        </p:nvSpPr>
        <p:spPr>
          <a:xfrm>
            <a:off x="1215774" y="3752635"/>
            <a:ext cx="6935056" cy="56507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2E79916-EA03-CA20-BA50-D30E97908158}"/>
              </a:ext>
            </a:extLst>
          </p:cNvPr>
          <p:cNvSpPr/>
          <p:nvPr/>
        </p:nvSpPr>
        <p:spPr>
          <a:xfrm>
            <a:off x="3299716" y="5168483"/>
            <a:ext cx="1150706" cy="565079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7C3AB79-8E15-C043-1327-E60659637EA6}"/>
              </a:ext>
            </a:extLst>
          </p:cNvPr>
          <p:cNvSpPr/>
          <p:nvPr/>
        </p:nvSpPr>
        <p:spPr>
          <a:xfrm>
            <a:off x="4572000" y="5168482"/>
            <a:ext cx="1150706" cy="565079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604444C-8CD0-2728-3D6F-4DEAC8DD889A}"/>
              </a:ext>
            </a:extLst>
          </p:cNvPr>
          <p:cNvSpPr/>
          <p:nvPr/>
        </p:nvSpPr>
        <p:spPr>
          <a:xfrm>
            <a:off x="5844284" y="5168481"/>
            <a:ext cx="1150706" cy="565079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6451761-E4CC-C544-6467-C8FCE21480AB}"/>
              </a:ext>
            </a:extLst>
          </p:cNvPr>
          <p:cNvSpPr/>
          <p:nvPr/>
        </p:nvSpPr>
        <p:spPr>
          <a:xfrm>
            <a:off x="410966" y="3102795"/>
            <a:ext cx="8322068" cy="3030876"/>
          </a:xfrm>
          <a:prstGeom prst="roundRect">
            <a:avLst>
              <a:gd name="adj" fmla="val 8870"/>
            </a:avLst>
          </a:prstGeom>
          <a:noFill/>
          <a:ln w="317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FC8419-27C8-0F91-F74A-C2090B143ED3}"/>
              </a:ext>
            </a:extLst>
          </p:cNvPr>
          <p:cNvSpPr txBox="1"/>
          <p:nvPr/>
        </p:nvSpPr>
        <p:spPr>
          <a:xfrm>
            <a:off x="2828649" y="3127867"/>
            <a:ext cx="3438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Internet as a Platform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D05869-57D9-5914-3375-2BB3654036BD}"/>
              </a:ext>
            </a:extLst>
          </p:cNvPr>
          <p:cNvSpPr txBox="1"/>
          <p:nvPr/>
        </p:nvSpPr>
        <p:spPr>
          <a:xfrm>
            <a:off x="2319620" y="3833013"/>
            <a:ext cx="46474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Process to process: Transport layer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492756-5478-8216-CB7E-B2D6CDA61CD0}"/>
              </a:ext>
            </a:extLst>
          </p:cNvPr>
          <p:cNvSpPr txBox="1"/>
          <p:nvPr/>
        </p:nvSpPr>
        <p:spPr>
          <a:xfrm>
            <a:off x="2430921" y="4527277"/>
            <a:ext cx="45592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Network to network: Network layer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37E53F-CCD5-7E2D-1F93-DB2DE19E18FF}"/>
              </a:ext>
            </a:extLst>
          </p:cNvPr>
          <p:cNvSpPr txBox="1"/>
          <p:nvPr/>
        </p:nvSpPr>
        <p:spPr>
          <a:xfrm>
            <a:off x="2217028" y="5733561"/>
            <a:ext cx="4709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Device to device: Link/Physical layer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DE6390F-3B1C-91D6-C2BE-236A6B99C8E3}"/>
              </a:ext>
            </a:extLst>
          </p:cNvPr>
          <p:cNvSpPr txBox="1"/>
          <p:nvPr/>
        </p:nvSpPr>
        <p:spPr>
          <a:xfrm>
            <a:off x="2851317" y="14461"/>
            <a:ext cx="47436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Applications (World wide web)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F907B16A-E3C2-D2A8-97E4-12E3CCC337A2}"/>
              </a:ext>
            </a:extLst>
          </p:cNvPr>
          <p:cNvSpPr/>
          <p:nvPr/>
        </p:nvSpPr>
        <p:spPr>
          <a:xfrm>
            <a:off x="482887" y="3996649"/>
            <a:ext cx="8167955" cy="807450"/>
          </a:xfrm>
          <a:prstGeom prst="roundRect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did we address a host?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9AA3BFE9-CAAD-CB86-6E45-312781429EC8}"/>
              </a:ext>
            </a:extLst>
          </p:cNvPr>
          <p:cNvSpPr/>
          <p:nvPr/>
        </p:nvSpPr>
        <p:spPr>
          <a:xfrm>
            <a:off x="482887" y="4848931"/>
            <a:ext cx="8167955" cy="115713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IP addresses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6F453D8-162B-3762-2DF3-53315573C1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6990" y="693064"/>
            <a:ext cx="1943192" cy="1096396"/>
          </a:xfrm>
          <a:prstGeom prst="rect">
            <a:avLst/>
          </a:prstGeom>
          <a:ln w="15875">
            <a:solidFill>
              <a:schemeClr val="tx1"/>
            </a:solidFill>
          </a:ln>
          <a:effectLst>
            <a:outerShdw blurRad="1524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55A4A62-580F-3E52-32E4-B43AD2ECC7E4}"/>
              </a:ext>
            </a:extLst>
          </p:cNvPr>
          <p:cNvSpPr txBox="1"/>
          <p:nvPr/>
        </p:nvSpPr>
        <p:spPr>
          <a:xfrm>
            <a:off x="6991852" y="582592"/>
            <a:ext cx="1741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Webserver</a:t>
            </a: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89F30BFA-EE71-CFEA-86C3-63FDD1D0F181}"/>
              </a:ext>
            </a:extLst>
          </p:cNvPr>
          <p:cNvSpPr/>
          <p:nvPr/>
        </p:nvSpPr>
        <p:spPr>
          <a:xfrm>
            <a:off x="1962364" y="1036994"/>
            <a:ext cx="3000054" cy="350017"/>
          </a:xfrm>
          <a:custGeom>
            <a:avLst/>
            <a:gdLst>
              <a:gd name="connsiteX0" fmla="*/ 0 w 3000054"/>
              <a:gd name="connsiteY0" fmla="*/ 350017 h 350017"/>
              <a:gd name="connsiteX1" fmla="*/ 1500027 w 3000054"/>
              <a:gd name="connsiteY1" fmla="*/ 696 h 350017"/>
              <a:gd name="connsiteX2" fmla="*/ 3000054 w 3000054"/>
              <a:gd name="connsiteY2" fmla="*/ 278098 h 350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00054" h="350017">
                <a:moveTo>
                  <a:pt x="0" y="350017"/>
                </a:moveTo>
                <a:cubicBezTo>
                  <a:pt x="500009" y="181350"/>
                  <a:pt x="1000018" y="12683"/>
                  <a:pt x="1500027" y="696"/>
                </a:cubicBezTo>
                <a:cubicBezTo>
                  <a:pt x="2000036" y="-11291"/>
                  <a:pt x="2500045" y="133403"/>
                  <a:pt x="3000054" y="278098"/>
                </a:cubicBezTo>
              </a:path>
            </a:pathLst>
          </a:custGeom>
          <a:noFill/>
          <a:ln w="25400">
            <a:solidFill>
              <a:srgbClr val="C00000"/>
            </a:solidFill>
            <a:tailEnd type="arrow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9B74C87C-7FD0-7431-F693-BEDAC7B66DA1}"/>
              </a:ext>
            </a:extLst>
          </p:cNvPr>
          <p:cNvSpPr/>
          <p:nvPr/>
        </p:nvSpPr>
        <p:spPr>
          <a:xfrm flipH="1" flipV="1">
            <a:off x="1970260" y="1672914"/>
            <a:ext cx="3000054" cy="350017"/>
          </a:xfrm>
          <a:custGeom>
            <a:avLst/>
            <a:gdLst>
              <a:gd name="connsiteX0" fmla="*/ 0 w 3000054"/>
              <a:gd name="connsiteY0" fmla="*/ 350017 h 350017"/>
              <a:gd name="connsiteX1" fmla="*/ 1500027 w 3000054"/>
              <a:gd name="connsiteY1" fmla="*/ 696 h 350017"/>
              <a:gd name="connsiteX2" fmla="*/ 3000054 w 3000054"/>
              <a:gd name="connsiteY2" fmla="*/ 278098 h 350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00054" h="350017">
                <a:moveTo>
                  <a:pt x="0" y="350017"/>
                </a:moveTo>
                <a:cubicBezTo>
                  <a:pt x="500009" y="181350"/>
                  <a:pt x="1000018" y="12683"/>
                  <a:pt x="1500027" y="696"/>
                </a:cubicBezTo>
                <a:cubicBezTo>
                  <a:pt x="2000036" y="-11291"/>
                  <a:pt x="2500045" y="133403"/>
                  <a:pt x="3000054" y="278098"/>
                </a:cubicBezTo>
              </a:path>
            </a:pathLst>
          </a:custGeom>
          <a:noFill/>
          <a:ln w="25400">
            <a:solidFill>
              <a:srgbClr val="C00000"/>
            </a:solidFill>
            <a:tailEnd type="arrow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8BB29C2-332B-AD01-7684-02BFF23BB090}"/>
              </a:ext>
            </a:extLst>
          </p:cNvPr>
          <p:cNvSpPr txBox="1"/>
          <p:nvPr/>
        </p:nvSpPr>
        <p:spPr>
          <a:xfrm>
            <a:off x="1804087" y="655126"/>
            <a:ext cx="2537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https://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www.cs.umd.edu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53E6380-C803-9B9E-80CF-1438084F13D5}"/>
              </a:ext>
            </a:extLst>
          </p:cNvPr>
          <p:cNvSpPr txBox="1"/>
          <p:nvPr/>
        </p:nvSpPr>
        <p:spPr>
          <a:xfrm>
            <a:off x="2388805" y="2044555"/>
            <a:ext cx="2510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HTTP protocol responses</a:t>
            </a:r>
          </a:p>
        </p:txBody>
      </p:sp>
    </p:spTree>
    <p:extLst>
      <p:ext uri="{BB962C8B-B14F-4D97-AF65-F5344CB8AC3E}">
        <p14:creationId xmlns:p14="http://schemas.microsoft.com/office/powerpoint/2010/main" val="153148188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5064F51-231E-232A-6B15-9EAE6E448F59}"/>
              </a:ext>
            </a:extLst>
          </p:cNvPr>
          <p:cNvSpPr/>
          <p:nvPr/>
        </p:nvSpPr>
        <p:spPr>
          <a:xfrm>
            <a:off x="488022" y="1756881"/>
            <a:ext cx="8167955" cy="1767153"/>
          </a:xfrm>
          <a:prstGeom prst="roundRect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need a database on the Internet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Human readable domain name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 IP address mapping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7C265B-D16C-7C35-87AA-35120FE4F610}"/>
              </a:ext>
            </a:extLst>
          </p:cNvPr>
          <p:cNvSpPr txBox="1"/>
          <p:nvPr/>
        </p:nvSpPr>
        <p:spPr>
          <a:xfrm>
            <a:off x="821933" y="4027470"/>
            <a:ext cx="783404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Questions: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(1) Centralized or distributed?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(2) Hierarchical or flat?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(3) At the application layer or at a lower layer?</a:t>
            </a:r>
          </a:p>
        </p:txBody>
      </p:sp>
    </p:spTree>
    <p:extLst>
      <p:ext uri="{BB962C8B-B14F-4D97-AF65-F5344CB8AC3E}">
        <p14:creationId xmlns:p14="http://schemas.microsoft.com/office/powerpoint/2010/main" val="4077501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FCD35E-6201-5F41-8261-C322037E7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7170" name="Picture 2" descr="The 5 Basic Parts of a URL: A Short Guide">
            <a:extLst>
              <a:ext uri="{FF2B5EF4-FFF2-40B4-BE49-F238E27FC236}">
                <a16:creationId xmlns:a16="http://schemas.microsoft.com/office/drawing/2014/main" id="{3DA545A6-40A5-E34E-9068-8B3F26527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679450"/>
            <a:ext cx="8255000" cy="549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5ACAFC-8AD3-CD43-B697-5783D5F1D0D2}"/>
              </a:ext>
            </a:extLst>
          </p:cNvPr>
          <p:cNvSpPr txBox="1"/>
          <p:nvPr/>
        </p:nvSpPr>
        <p:spPr>
          <a:xfrm>
            <a:off x="444500" y="6488668"/>
            <a:ext cx="4901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PC: https://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blog.hubspot.com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/marketing/parts-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url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566409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571FBD-2A18-73F3-F06C-74CC0FD66D31}"/>
              </a:ext>
            </a:extLst>
          </p:cNvPr>
          <p:cNvSpPr txBox="1"/>
          <p:nvPr/>
        </p:nvSpPr>
        <p:spPr>
          <a:xfrm>
            <a:off x="581025" y="1278529"/>
            <a:ext cx="43707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https://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www.cs.umd.edu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E01DA1D-512C-5524-40AE-CE55921DC0B7}"/>
              </a:ext>
            </a:extLst>
          </p:cNvPr>
          <p:cNvSpPr txBox="1">
            <a:spLocks noChangeArrowheads="1"/>
          </p:cNvSpPr>
          <p:nvPr/>
        </p:nvSpPr>
        <p:spPr>
          <a:xfrm>
            <a:off x="533400" y="222250"/>
            <a:ext cx="7772400" cy="8826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ＭＳ Ｐゴシック" charset="-128"/>
                <a:cs typeface="+mj-cs"/>
              </a:rPr>
              <a:t>Anatomy of a domain name</a:t>
            </a: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ＭＳ Ｐゴシック" charset="-128"/>
              <a:cs typeface="+mj-cs"/>
            </a:endParaRPr>
          </a:p>
        </p:txBody>
      </p:sp>
      <p:pic>
        <p:nvPicPr>
          <p:cNvPr id="4" name="Picture 10" descr="underline_base">
            <a:extLst>
              <a:ext uri="{FF2B5EF4-FFF2-40B4-BE49-F238E27FC236}">
                <a16:creationId xmlns:a16="http://schemas.microsoft.com/office/drawing/2014/main" id="{FAA24446-D496-5467-E2DA-FBEFD825910A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990600"/>
            <a:ext cx="5942013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748CF2-F9B7-BDA5-B705-178FEE907263}"/>
              </a:ext>
            </a:extLst>
          </p:cNvPr>
          <p:cNvSpPr txBox="1"/>
          <p:nvPr/>
        </p:nvSpPr>
        <p:spPr>
          <a:xfrm>
            <a:off x="581025" y="1863212"/>
            <a:ext cx="46176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https://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www.ece.umd.edu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4347EF-3B5B-F61C-A2DB-1B3776233A80}"/>
              </a:ext>
            </a:extLst>
          </p:cNvPr>
          <p:cNvSpPr txBox="1"/>
          <p:nvPr/>
        </p:nvSpPr>
        <p:spPr>
          <a:xfrm>
            <a:off x="618748" y="2460138"/>
            <a:ext cx="57869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ftp://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ftp.example.com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/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Batch_File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A2F8E4-C2A5-F2FA-F555-A212840A8B26}"/>
              </a:ext>
            </a:extLst>
          </p:cNvPr>
          <p:cNvSpPr txBox="1"/>
          <p:nvPr/>
        </p:nvSpPr>
        <p:spPr>
          <a:xfrm>
            <a:off x="618747" y="2977697"/>
            <a:ext cx="39036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nirupam@cs.umd.edu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88557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9A8D15A1-98A0-AD40-B810-5281C1EC2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969AE1-A580-764D-BA84-FF9A3000CC9B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98713" name="Line 25">
            <a:extLst>
              <a:ext uri="{FF2B5EF4-FFF2-40B4-BE49-F238E27FC236}">
                <a16:creationId xmlns:a16="http://schemas.microsoft.com/office/drawing/2014/main" id="{FD84781D-8FAF-4F40-8BED-36BE73086127}"/>
              </a:ext>
            </a:extLst>
          </p:cNvPr>
          <p:cNvSpPr>
            <a:spLocks noChangeShapeType="1"/>
          </p:cNvSpPr>
          <p:nvPr/>
        </p:nvSpPr>
        <p:spPr bwMode="auto">
          <a:xfrm>
            <a:off x="5867400" y="3124200"/>
            <a:ext cx="0" cy="10668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498712" name="Line 24">
            <a:extLst>
              <a:ext uri="{FF2B5EF4-FFF2-40B4-BE49-F238E27FC236}">
                <a16:creationId xmlns:a16="http://schemas.microsoft.com/office/drawing/2014/main" id="{68539B5F-3102-B04A-AB85-A61C0693BD6A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1800" y="3048000"/>
            <a:ext cx="0" cy="10668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498690" name="Rectangle 2">
            <a:extLst>
              <a:ext uri="{FF2B5EF4-FFF2-40B4-BE49-F238E27FC236}">
                <a16:creationId xmlns:a16="http://schemas.microsoft.com/office/drawing/2014/main" id="{BFACC16D-3404-0748-9FA2-574C6D10F1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610600" cy="838200"/>
          </a:xfrm>
        </p:spPr>
        <p:txBody>
          <a:bodyPr/>
          <a:lstStyle/>
          <a:p>
            <a:pPr eaLnBrk="1" hangingPunct="1"/>
            <a:r>
              <a:rPr lang="en-US" altLang="zh-CN" sz="2800">
                <a:ea typeface="宋体" panose="02010600030101010101" pitchFamily="2" charset="-122"/>
              </a:rPr>
              <a:t>Customers Don’t Always Need BGP</a:t>
            </a:r>
          </a:p>
        </p:txBody>
      </p:sp>
      <p:pic>
        <p:nvPicPr>
          <p:cNvPr id="498693" name="Picture 5">
            <a:extLst>
              <a:ext uri="{FF2B5EF4-FFF2-40B4-BE49-F238E27FC236}">
                <a16:creationId xmlns:a16="http://schemas.microsoft.com/office/drawing/2014/main" id="{F8197ADB-ADE3-2A49-AD0E-1EB41CA39751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524000"/>
            <a:ext cx="5638800" cy="182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98694" name="Text Box 6">
            <a:extLst>
              <a:ext uri="{FF2B5EF4-FFF2-40B4-BE49-F238E27FC236}">
                <a16:creationId xmlns:a16="http://schemas.microsoft.com/office/drawing/2014/main" id="{B908ECCA-5C3D-3144-A08F-04265F2567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1524000"/>
            <a:ext cx="1554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provider</a:t>
            </a:r>
          </a:p>
        </p:txBody>
      </p:sp>
      <p:pic>
        <p:nvPicPr>
          <p:cNvPr id="498695" name="Picture 7">
            <a:extLst>
              <a:ext uri="{FF2B5EF4-FFF2-40B4-BE49-F238E27FC236}">
                <a16:creationId xmlns:a16="http://schemas.microsoft.com/office/drawing/2014/main" id="{ACC561A4-0501-DA40-8AC0-817FB56E0BEF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581400"/>
            <a:ext cx="53340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98696" name="Rectangle 8">
            <a:extLst>
              <a:ext uri="{FF2B5EF4-FFF2-40B4-BE49-F238E27FC236}">
                <a16:creationId xmlns:a16="http://schemas.microsoft.com/office/drawing/2014/main" id="{974D39C5-F030-7649-9DC1-56D0511DE4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4648200"/>
            <a:ext cx="1365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customer</a:t>
            </a:r>
          </a:p>
        </p:txBody>
      </p:sp>
      <p:pic>
        <p:nvPicPr>
          <p:cNvPr id="498708" name="Picture 20">
            <a:extLst>
              <a:ext uri="{FF2B5EF4-FFF2-40B4-BE49-F238E27FC236}">
                <a16:creationId xmlns:a16="http://schemas.microsoft.com/office/drawing/2014/main" id="{2ACFBC44-94FF-0B4F-8E5A-297BE6D6A51C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743200"/>
            <a:ext cx="750888" cy="46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98709" name="Picture 21">
            <a:extLst>
              <a:ext uri="{FF2B5EF4-FFF2-40B4-BE49-F238E27FC236}">
                <a16:creationId xmlns:a16="http://schemas.microsoft.com/office/drawing/2014/main" id="{84793280-BB3A-BD42-B7A0-A2A6D946449F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733800"/>
            <a:ext cx="750888" cy="46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98710" name="Picture 22">
            <a:extLst>
              <a:ext uri="{FF2B5EF4-FFF2-40B4-BE49-F238E27FC236}">
                <a16:creationId xmlns:a16="http://schemas.microsoft.com/office/drawing/2014/main" id="{3209D57A-7BCE-4B4E-8F2F-C27F56C873CB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733800"/>
            <a:ext cx="750888" cy="46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98711" name="Picture 23">
            <a:extLst>
              <a:ext uri="{FF2B5EF4-FFF2-40B4-BE49-F238E27FC236}">
                <a16:creationId xmlns:a16="http://schemas.microsoft.com/office/drawing/2014/main" id="{C89AD362-92DC-5145-9761-73B4E6BB7B2F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819400"/>
            <a:ext cx="750888" cy="46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98714" name="Text Box 26">
            <a:extLst>
              <a:ext uri="{FF2B5EF4-FFF2-40B4-BE49-F238E27FC236}">
                <a16:creationId xmlns:a16="http://schemas.microsoft.com/office/drawing/2014/main" id="{27CEDA56-2EEE-CA4A-9FB6-61C53718CF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4114800"/>
            <a:ext cx="3208338" cy="555625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Nail up default routes 0.0.0.0/0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pointing to provider.</a:t>
            </a:r>
          </a:p>
        </p:txBody>
      </p:sp>
      <p:sp>
        <p:nvSpPr>
          <p:cNvPr id="498715" name="Text Box 27">
            <a:extLst>
              <a:ext uri="{FF2B5EF4-FFF2-40B4-BE49-F238E27FC236}">
                <a16:creationId xmlns:a16="http://schemas.microsoft.com/office/drawing/2014/main" id="{942BBB23-B322-2F4D-BA5A-ED91739CD7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2286000"/>
            <a:ext cx="2822575" cy="555625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Nail up routes 192.0.2.0/24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pointing to customer</a:t>
            </a:r>
          </a:p>
        </p:txBody>
      </p:sp>
      <p:sp>
        <p:nvSpPr>
          <p:cNvPr id="498716" name="Text Box 28">
            <a:extLst>
              <a:ext uri="{FF2B5EF4-FFF2-40B4-BE49-F238E27FC236}">
                <a16:creationId xmlns:a16="http://schemas.microsoft.com/office/drawing/2014/main" id="{746E92EC-A973-CE47-9EA2-E02217AE50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5105400"/>
            <a:ext cx="1695450" cy="36671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192.0.2.0/24</a:t>
            </a:r>
          </a:p>
        </p:txBody>
      </p:sp>
      <p:sp>
        <p:nvSpPr>
          <p:cNvPr id="498718" name="Text Box 30">
            <a:extLst>
              <a:ext uri="{FF2B5EF4-FFF2-40B4-BE49-F238E27FC236}">
                <a16:creationId xmlns:a16="http://schemas.microsoft.com/office/drawing/2014/main" id="{702D20BA-1B64-FA46-A1F6-0B89E18535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5715000"/>
            <a:ext cx="727075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宋体" panose="02010600030101010101" pitchFamily="2" charset="-122"/>
                <a:cs typeface="+mn-cs"/>
              </a:rPr>
              <a:t>Static routing is the most common way of connecting an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宋体" panose="02010600030101010101" pitchFamily="2" charset="-122"/>
                <a:cs typeface="+mn-cs"/>
              </a:rPr>
              <a:t>autonomous routing domain to the Internet.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宋体" panose="02010600030101010101" pitchFamily="2" charset="-122"/>
                <a:cs typeface="+mn-cs"/>
              </a:rPr>
              <a:t>This helps explain why BGP is a mystery to many … </a:t>
            </a:r>
          </a:p>
        </p:txBody>
      </p:sp>
    </p:spTree>
    <p:extLst>
      <p:ext uri="{BB962C8B-B14F-4D97-AF65-F5344CB8AC3E}">
        <p14:creationId xmlns:p14="http://schemas.microsoft.com/office/powerpoint/2010/main" val="168894512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571FBD-2A18-73F3-F06C-74CC0FD66D31}"/>
              </a:ext>
            </a:extLst>
          </p:cNvPr>
          <p:cNvSpPr txBox="1"/>
          <p:nvPr/>
        </p:nvSpPr>
        <p:spPr>
          <a:xfrm>
            <a:off x="581025" y="1278529"/>
            <a:ext cx="43707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https://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www.cs.umd.edu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E01DA1D-512C-5524-40AE-CE55921DC0B7}"/>
              </a:ext>
            </a:extLst>
          </p:cNvPr>
          <p:cNvSpPr txBox="1">
            <a:spLocks noChangeArrowheads="1"/>
          </p:cNvSpPr>
          <p:nvPr/>
        </p:nvSpPr>
        <p:spPr>
          <a:xfrm>
            <a:off x="533400" y="222250"/>
            <a:ext cx="7772400" cy="8826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ＭＳ Ｐゴシック" charset="-128"/>
                <a:cs typeface="+mj-cs"/>
              </a:rPr>
              <a:t>Anatomy of a domain name</a:t>
            </a: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ＭＳ Ｐゴシック" charset="-128"/>
              <a:cs typeface="+mj-cs"/>
            </a:endParaRPr>
          </a:p>
        </p:txBody>
      </p:sp>
      <p:pic>
        <p:nvPicPr>
          <p:cNvPr id="4" name="Picture 10" descr="underline_base">
            <a:extLst>
              <a:ext uri="{FF2B5EF4-FFF2-40B4-BE49-F238E27FC236}">
                <a16:creationId xmlns:a16="http://schemas.microsoft.com/office/drawing/2014/main" id="{FAA24446-D496-5467-E2DA-FBEFD825910A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990600"/>
            <a:ext cx="5942013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748CF2-F9B7-BDA5-B705-178FEE907263}"/>
              </a:ext>
            </a:extLst>
          </p:cNvPr>
          <p:cNvSpPr txBox="1"/>
          <p:nvPr/>
        </p:nvSpPr>
        <p:spPr>
          <a:xfrm>
            <a:off x="581025" y="1863212"/>
            <a:ext cx="46176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https://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www.ece.umd.edu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7170" name="Picture 2" descr="Hyperlink Anatomy: What are the different parts of a URL? « StratLab  Marketing Regina">
            <a:extLst>
              <a:ext uri="{FF2B5EF4-FFF2-40B4-BE49-F238E27FC236}">
                <a16:creationId xmlns:a16="http://schemas.microsoft.com/office/drawing/2014/main" id="{3819A625-9D9E-95CD-F641-C961B49C2A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" t="27122" r="1685" b="37226"/>
          <a:stretch/>
        </p:blipFill>
        <p:spPr bwMode="auto">
          <a:xfrm>
            <a:off x="154112" y="3662306"/>
            <a:ext cx="8835776" cy="1958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CE936D-CD7D-97F9-031B-2EB9BF870E38}"/>
              </a:ext>
            </a:extLst>
          </p:cNvPr>
          <p:cNvSpPr txBox="1"/>
          <p:nvPr/>
        </p:nvSpPr>
        <p:spPr>
          <a:xfrm>
            <a:off x="0" y="649071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[Picture] https://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strategylab.ca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/parts-of-a-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url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/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4347EF-3B5B-F61C-A2DB-1B3776233A80}"/>
              </a:ext>
            </a:extLst>
          </p:cNvPr>
          <p:cNvSpPr txBox="1"/>
          <p:nvPr/>
        </p:nvSpPr>
        <p:spPr>
          <a:xfrm>
            <a:off x="618748" y="2460138"/>
            <a:ext cx="57869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ftp://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ftp.example.com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/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Batch_File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A2F8E4-C2A5-F2FA-F555-A212840A8B26}"/>
              </a:ext>
            </a:extLst>
          </p:cNvPr>
          <p:cNvSpPr txBox="1"/>
          <p:nvPr/>
        </p:nvSpPr>
        <p:spPr>
          <a:xfrm>
            <a:off x="618747" y="2977697"/>
            <a:ext cx="39036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nirupam@cs.umd.edu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" name="Picture 2" descr="Hyperlink Anatomy: What are the different parts of a URL? « StratLab  Marketing Regina">
            <a:extLst>
              <a:ext uri="{FF2B5EF4-FFF2-40B4-BE49-F238E27FC236}">
                <a16:creationId xmlns:a16="http://schemas.microsoft.com/office/drawing/2014/main" id="{2BE01018-F462-ECE1-3C4D-A031E0A722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8" t="27122" r="10833" b="62084"/>
          <a:stretch/>
        </p:blipFill>
        <p:spPr bwMode="auto">
          <a:xfrm>
            <a:off x="7489861" y="3742788"/>
            <a:ext cx="1319374" cy="592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367034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1625"/>
            <a:ext cx="7772400" cy="914400"/>
          </a:xfrm>
        </p:spPr>
        <p:txBody>
          <a:bodyPr/>
          <a:lstStyle/>
          <a:p>
            <a:r>
              <a:rPr lang="en-US" altLang="en-US" sz="4000" dirty="0">
                <a:latin typeface="Calibri Light"/>
                <a:ea typeface="ＭＳ Ｐゴシック" charset="-128"/>
              </a:rPr>
              <a:t>DNS: domain name system</a:t>
            </a:r>
            <a:endParaRPr lang="en-US" altLang="en-US" dirty="0">
              <a:latin typeface="Calibri Light"/>
              <a:ea typeface="ＭＳ Ｐゴシック" charset="-128"/>
            </a:endParaRPr>
          </a:p>
        </p:txBody>
      </p:sp>
      <p:sp>
        <p:nvSpPr>
          <p:cNvPr id="14541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68313" y="1511300"/>
            <a:ext cx="3810000" cy="464820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charset="2"/>
              <a:buNone/>
            </a:pPr>
            <a:r>
              <a:rPr lang="en-US" altLang="en-US" sz="2400" i="1" dirty="0">
                <a:solidFill>
                  <a:srgbClr val="000099"/>
                </a:solidFill>
                <a:latin typeface="Calibri"/>
                <a:ea typeface="ＭＳ Ｐゴシック" charset="-128"/>
              </a:rPr>
              <a:t>people:</a:t>
            </a:r>
            <a:r>
              <a:rPr lang="en-US" altLang="en-US" sz="2400" dirty="0">
                <a:latin typeface="Calibri"/>
                <a:ea typeface="ＭＳ Ｐゴシック" charset="-128"/>
              </a:rPr>
              <a:t> many identifiers:</a:t>
            </a:r>
          </a:p>
          <a:p>
            <a:pPr marL="347663" lvl="1" indent="-246063"/>
            <a:r>
              <a:rPr lang="en-US" altLang="en-US" dirty="0">
                <a:latin typeface="Calibri"/>
                <a:ea typeface="ＭＳ Ｐゴシック" charset="-128"/>
              </a:rPr>
              <a:t>SSN, name, passport #</a:t>
            </a:r>
          </a:p>
          <a:p>
            <a:pPr>
              <a:buFont typeface="Wingdings" charset="2"/>
              <a:buNone/>
            </a:pPr>
            <a:r>
              <a:rPr lang="en-US" altLang="en-US" sz="2400" i="1" dirty="0">
                <a:solidFill>
                  <a:srgbClr val="000099"/>
                </a:solidFill>
                <a:latin typeface="Calibri"/>
                <a:ea typeface="ＭＳ Ｐゴシック" charset="-128"/>
              </a:rPr>
              <a:t>Internet hosts, routers:</a:t>
            </a:r>
          </a:p>
          <a:p>
            <a:pPr marL="347663" lvl="1" indent="-246063"/>
            <a:r>
              <a:rPr lang="en-US" altLang="en-US" dirty="0">
                <a:latin typeface="Calibri"/>
                <a:ea typeface="ＭＳ Ｐゴシック" charset="-128"/>
              </a:rPr>
              <a:t>IP address (32 bit) - used for addressing datagrams</a:t>
            </a:r>
          </a:p>
          <a:p>
            <a:pPr marL="347663" lvl="1" indent="-246063"/>
            <a:r>
              <a:rPr lang="en-US" altLang="ja-JP" dirty="0">
                <a:latin typeface="Calibri"/>
                <a:ea typeface="ＭＳ Ｐゴシック" charset="-128"/>
              </a:rPr>
              <a:t>“name”, e.g., </a:t>
            </a:r>
            <a:r>
              <a:rPr lang="en-US" altLang="ja-JP" dirty="0" err="1">
                <a:latin typeface="Calibri"/>
                <a:ea typeface="ＭＳ Ｐゴシック" charset="-128"/>
              </a:rPr>
              <a:t>www.yahoo.com</a:t>
            </a:r>
            <a:r>
              <a:rPr lang="en-US" altLang="ja-JP" dirty="0">
                <a:latin typeface="Calibri"/>
                <a:ea typeface="ＭＳ Ｐゴシック" charset="-128"/>
              </a:rPr>
              <a:t> - used by humans</a:t>
            </a:r>
          </a:p>
          <a:p>
            <a:pPr>
              <a:buFont typeface="Wingdings" charset="2"/>
              <a:buNone/>
            </a:pPr>
            <a:r>
              <a:rPr lang="en-US" altLang="en-US" sz="2400" i="1" u="sng" dirty="0">
                <a:solidFill>
                  <a:srgbClr val="CC0000"/>
                </a:solidFill>
                <a:latin typeface="Calibri"/>
                <a:ea typeface="ＭＳ Ｐゴシック" charset="-128"/>
              </a:rPr>
              <a:t>Q:</a:t>
            </a:r>
            <a:r>
              <a:rPr lang="en-US" altLang="en-US" sz="2400" dirty="0">
                <a:latin typeface="Calibri"/>
                <a:ea typeface="ＭＳ Ｐゴシック" charset="-128"/>
              </a:rPr>
              <a:t> how to map between IP address and name, and vice versa ?</a:t>
            </a:r>
          </a:p>
        </p:txBody>
      </p:sp>
      <p:sp>
        <p:nvSpPr>
          <p:cNvPr id="169990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495800" y="1489075"/>
            <a:ext cx="4283075" cy="500697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charset="2"/>
              <a:buNone/>
            </a:pPr>
            <a:r>
              <a:rPr lang="en-US" altLang="en-US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Domain Name System:</a:t>
            </a:r>
          </a:p>
          <a:p>
            <a:r>
              <a:rPr lang="en-US" altLang="en-US" sz="2400" i="1" dirty="0">
                <a:solidFill>
                  <a:srgbClr val="000099"/>
                </a:solidFill>
                <a:latin typeface="Calibri"/>
                <a:ea typeface="ＭＳ Ｐゴシック" charset="-128"/>
              </a:rPr>
              <a:t>distributed database</a:t>
            </a:r>
            <a:r>
              <a:rPr lang="en-US" altLang="en-US" sz="2400" dirty="0">
                <a:latin typeface="Calibri"/>
                <a:ea typeface="ＭＳ Ｐゴシック" charset="-128"/>
              </a:rPr>
              <a:t> implemented in hierarchy of many </a:t>
            </a:r>
            <a:r>
              <a:rPr lang="en-US" altLang="en-US" sz="2400" i="1" dirty="0">
                <a:solidFill>
                  <a:srgbClr val="000099"/>
                </a:solidFill>
                <a:latin typeface="Calibri"/>
                <a:ea typeface="ＭＳ Ｐゴシック" charset="-128"/>
              </a:rPr>
              <a:t>name servers</a:t>
            </a:r>
            <a:endParaRPr lang="en-US" altLang="en-US" sz="2400" dirty="0">
              <a:solidFill>
                <a:srgbClr val="000099"/>
              </a:solidFill>
              <a:latin typeface="Calibri"/>
              <a:ea typeface="ＭＳ Ｐゴシック" charset="-128"/>
            </a:endParaRPr>
          </a:p>
          <a:p>
            <a:r>
              <a:rPr lang="en-US" altLang="en-US" sz="2400" i="1" dirty="0">
                <a:solidFill>
                  <a:srgbClr val="000099"/>
                </a:solidFill>
                <a:latin typeface="Calibri"/>
                <a:ea typeface="ＭＳ Ｐゴシック" charset="-128"/>
              </a:rPr>
              <a:t>application-layer protocol:</a:t>
            </a:r>
            <a:r>
              <a:rPr lang="en-US" altLang="en-US" sz="2400" dirty="0">
                <a:latin typeface="Calibri"/>
                <a:ea typeface="ＭＳ Ｐゴシック" charset="-128"/>
              </a:rPr>
              <a:t> hosts, name servers communicate to </a:t>
            </a:r>
            <a:r>
              <a:rPr lang="en-US" altLang="en-US" sz="2400" i="1" dirty="0">
                <a:solidFill>
                  <a:srgbClr val="000099"/>
                </a:solidFill>
                <a:latin typeface="Calibri"/>
                <a:ea typeface="ＭＳ Ｐゴシック" charset="-128"/>
              </a:rPr>
              <a:t>resolve</a:t>
            </a:r>
            <a:r>
              <a:rPr lang="en-US" altLang="en-US" sz="2400" dirty="0">
                <a:solidFill>
                  <a:srgbClr val="FF0000"/>
                </a:solidFill>
                <a:latin typeface="Calibri"/>
                <a:ea typeface="ＭＳ Ｐゴシック" charset="-128"/>
              </a:rPr>
              <a:t> </a:t>
            </a:r>
            <a:r>
              <a:rPr lang="en-US" altLang="en-US" sz="2400" dirty="0">
                <a:latin typeface="Calibri"/>
                <a:ea typeface="ＭＳ Ｐゴシック" charset="-128"/>
              </a:rPr>
              <a:t>names (address/name translation)</a:t>
            </a:r>
          </a:p>
          <a:p>
            <a:pPr lvl="1">
              <a:lnSpc>
                <a:spcPct val="90000"/>
              </a:lnSpc>
            </a:pPr>
            <a:r>
              <a:rPr lang="en-US" altLang="en-US" sz="2200" dirty="0">
                <a:latin typeface="Calibri"/>
                <a:ea typeface="ＭＳ Ｐゴシック" charset="-128"/>
              </a:rPr>
              <a:t>note: core Internet function, implemented as application-layer protocol</a:t>
            </a:r>
          </a:p>
          <a:p>
            <a:pPr lvl="1">
              <a:lnSpc>
                <a:spcPct val="90000"/>
              </a:lnSpc>
            </a:pPr>
            <a:r>
              <a:rPr lang="en-US" altLang="en-US" sz="2200" dirty="0">
                <a:latin typeface="Calibri"/>
                <a:ea typeface="ＭＳ Ｐゴシック" charset="-128"/>
              </a:rPr>
              <a:t>complexity at network’</a:t>
            </a:r>
            <a:r>
              <a:rPr lang="en-US" altLang="ja-JP" sz="2200" dirty="0">
                <a:latin typeface="Calibri"/>
                <a:ea typeface="ＭＳ Ｐゴシック" charset="-128"/>
              </a:rPr>
              <a:t>s “edge”</a:t>
            </a:r>
            <a:endParaRPr lang="en-US" altLang="en-US" sz="2200" dirty="0">
              <a:latin typeface="Calibri"/>
              <a:ea typeface="ＭＳ Ｐゴシック" charset="-128"/>
            </a:endParaRPr>
          </a:p>
        </p:txBody>
      </p:sp>
      <p:pic>
        <p:nvPicPr>
          <p:cNvPr id="145411" name="Picture 10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990600"/>
            <a:ext cx="5942013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9658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8" name="Rectangle 20"/>
          <p:cNvSpPr>
            <a:spLocks noGrp="1" noChangeArrowheads="1"/>
          </p:cNvSpPr>
          <p:nvPr>
            <p:ph type="title"/>
          </p:nvPr>
        </p:nvSpPr>
        <p:spPr>
          <a:xfrm>
            <a:off x="468313" y="161925"/>
            <a:ext cx="8023225" cy="936625"/>
          </a:xfrm>
        </p:spPr>
        <p:txBody>
          <a:bodyPr/>
          <a:lstStyle/>
          <a:p>
            <a:r>
              <a:rPr lang="en-US" altLang="en-US" sz="3600" dirty="0">
                <a:latin typeface="Calibri Light"/>
                <a:ea typeface="ＭＳ Ｐゴシック" charset="-128"/>
              </a:rPr>
              <a:t>DNS: a distributed, hierarchical database</a:t>
            </a:r>
          </a:p>
        </p:txBody>
      </p:sp>
      <p:sp>
        <p:nvSpPr>
          <p:cNvPr id="149509" name="Rectangle 22"/>
          <p:cNvSpPr>
            <a:spLocks noGrp="1" noChangeArrowheads="1"/>
          </p:cNvSpPr>
          <p:nvPr>
            <p:ph type="body" sz="half" idx="2"/>
          </p:nvPr>
        </p:nvSpPr>
        <p:spPr>
          <a:xfrm>
            <a:off x="520700" y="3971925"/>
            <a:ext cx="8172450" cy="213360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charset="2"/>
              <a:buNone/>
            </a:pPr>
            <a:r>
              <a:rPr lang="en-US" altLang="en-US" sz="2400" i="1" dirty="0">
                <a:solidFill>
                  <a:srgbClr val="000099"/>
                </a:solidFill>
                <a:latin typeface="Calibri"/>
                <a:ea typeface="ＭＳ Ｐゴシック" charset="-128"/>
              </a:rPr>
              <a:t>client wants IP for www.amazon.com; 1</a:t>
            </a:r>
            <a:r>
              <a:rPr lang="en-US" altLang="en-US" sz="2400" i="1" baseline="30000" dirty="0">
                <a:solidFill>
                  <a:srgbClr val="000099"/>
                </a:solidFill>
                <a:latin typeface="Calibri"/>
                <a:ea typeface="ＭＳ Ｐゴシック" charset="-128"/>
              </a:rPr>
              <a:t>st</a:t>
            </a:r>
            <a:r>
              <a:rPr lang="en-US" altLang="en-US" sz="2400" i="1" dirty="0">
                <a:solidFill>
                  <a:srgbClr val="000099"/>
                </a:solidFill>
                <a:latin typeface="Calibri"/>
                <a:ea typeface="ＭＳ Ｐゴシック" charset="-128"/>
              </a:rPr>
              <a:t> approximation:</a:t>
            </a:r>
          </a:p>
          <a:p>
            <a:r>
              <a:rPr lang="en-US" altLang="en-US" sz="2200" dirty="0">
                <a:latin typeface="Calibri"/>
                <a:ea typeface="ＭＳ Ｐゴシック" charset="-128"/>
              </a:rPr>
              <a:t>client queries root server to find com DNS server</a:t>
            </a:r>
          </a:p>
          <a:p>
            <a:r>
              <a:rPr lang="en-US" altLang="en-US" sz="2200" dirty="0">
                <a:latin typeface="Calibri"/>
                <a:ea typeface="ＭＳ Ｐゴシック" charset="-128"/>
              </a:rPr>
              <a:t>client queries .com DNS server to get amazon.com DNS server</a:t>
            </a:r>
          </a:p>
          <a:p>
            <a:r>
              <a:rPr lang="en-US" altLang="en-US" sz="2200" dirty="0">
                <a:latin typeface="Calibri"/>
                <a:ea typeface="ＭＳ Ｐゴシック" charset="-128"/>
              </a:rPr>
              <a:t>client queries amazon.com DNS server to get  IP address for www.amazon.com</a:t>
            </a:r>
          </a:p>
        </p:txBody>
      </p:sp>
      <p:sp>
        <p:nvSpPr>
          <p:cNvPr id="149513" name="Text Box 2"/>
          <p:cNvSpPr txBox="1">
            <a:spLocks noChangeArrowheads="1"/>
          </p:cNvSpPr>
          <p:nvPr/>
        </p:nvSpPr>
        <p:spPr bwMode="auto">
          <a:xfrm>
            <a:off x="3458667" y="1193800"/>
            <a:ext cx="2064865" cy="367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Root DNS Servers</a:t>
            </a:r>
          </a:p>
        </p:txBody>
      </p:sp>
      <p:sp>
        <p:nvSpPr>
          <p:cNvPr id="149514" name="Text Box 4"/>
          <p:cNvSpPr txBox="1">
            <a:spLocks noChangeArrowheads="1"/>
          </p:cNvSpPr>
          <p:nvPr/>
        </p:nvSpPr>
        <p:spPr bwMode="auto">
          <a:xfrm>
            <a:off x="882431" y="2262422"/>
            <a:ext cx="1975412" cy="365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com DNS servers</a:t>
            </a:r>
          </a:p>
        </p:txBody>
      </p:sp>
      <p:sp>
        <p:nvSpPr>
          <p:cNvPr id="149515" name="Text Box 5"/>
          <p:cNvSpPr txBox="1">
            <a:spLocks noChangeArrowheads="1"/>
          </p:cNvSpPr>
          <p:nvPr/>
        </p:nvSpPr>
        <p:spPr bwMode="auto">
          <a:xfrm>
            <a:off x="3530229" y="2195633"/>
            <a:ext cx="1874033" cy="365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org DNS servers</a:t>
            </a:r>
          </a:p>
        </p:txBody>
      </p:sp>
      <p:sp>
        <p:nvSpPr>
          <p:cNvPr id="149516" name="Text Box 6"/>
          <p:cNvSpPr txBox="1">
            <a:spLocks noChangeArrowheads="1"/>
          </p:cNvSpPr>
          <p:nvPr/>
        </p:nvSpPr>
        <p:spPr bwMode="auto">
          <a:xfrm>
            <a:off x="6106465" y="2195633"/>
            <a:ext cx="1924722" cy="365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edu DNS servers</a:t>
            </a:r>
          </a:p>
        </p:txBody>
      </p:sp>
      <p:sp>
        <p:nvSpPr>
          <p:cNvPr id="149517" name="Line 7"/>
          <p:cNvSpPr>
            <a:spLocks noChangeShapeType="1"/>
          </p:cNvSpPr>
          <p:nvPr/>
        </p:nvSpPr>
        <p:spPr bwMode="auto">
          <a:xfrm flipH="1">
            <a:off x="2098987" y="1594533"/>
            <a:ext cx="2075301" cy="6011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9518" name="Line 8"/>
          <p:cNvSpPr>
            <a:spLocks noChangeShapeType="1"/>
          </p:cNvSpPr>
          <p:nvPr/>
        </p:nvSpPr>
        <p:spPr bwMode="auto">
          <a:xfrm>
            <a:off x="4460537" y="1527744"/>
            <a:ext cx="0" cy="6678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9519" name="Line 9"/>
          <p:cNvSpPr>
            <a:spLocks noChangeShapeType="1"/>
          </p:cNvSpPr>
          <p:nvPr/>
        </p:nvSpPr>
        <p:spPr bwMode="auto">
          <a:xfrm>
            <a:off x="4818347" y="1594533"/>
            <a:ext cx="2146863" cy="6011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9520" name="Text Box 10"/>
          <p:cNvSpPr txBox="1">
            <a:spLocks noChangeArrowheads="1"/>
          </p:cNvSpPr>
          <p:nvPr/>
        </p:nvSpPr>
        <p:spPr bwMode="auto">
          <a:xfrm>
            <a:off x="5876870" y="2830127"/>
            <a:ext cx="1478950" cy="641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poly.edu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DNS servers</a:t>
            </a:r>
          </a:p>
        </p:txBody>
      </p:sp>
      <p:sp>
        <p:nvSpPr>
          <p:cNvPr id="149521" name="Text Box 11"/>
          <p:cNvSpPr txBox="1">
            <a:spLocks noChangeArrowheads="1"/>
          </p:cNvSpPr>
          <p:nvPr/>
        </p:nvSpPr>
        <p:spPr bwMode="auto">
          <a:xfrm>
            <a:off x="7164988" y="2830127"/>
            <a:ext cx="1478950" cy="641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umass.edu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DNS servers</a:t>
            </a:r>
          </a:p>
        </p:txBody>
      </p:sp>
      <p:sp>
        <p:nvSpPr>
          <p:cNvPr id="149522" name="Line 12"/>
          <p:cNvSpPr>
            <a:spLocks noChangeShapeType="1"/>
          </p:cNvSpPr>
          <p:nvPr/>
        </p:nvSpPr>
        <p:spPr bwMode="auto">
          <a:xfrm flipH="1">
            <a:off x="6392713" y="2529577"/>
            <a:ext cx="500935" cy="333944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9523" name="Line 13"/>
          <p:cNvSpPr>
            <a:spLocks noChangeShapeType="1"/>
          </p:cNvSpPr>
          <p:nvPr/>
        </p:nvSpPr>
        <p:spPr bwMode="auto">
          <a:xfrm>
            <a:off x="7323021" y="2529577"/>
            <a:ext cx="429373" cy="333944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9524" name="Text Box 14"/>
          <p:cNvSpPr txBox="1">
            <a:spLocks noChangeArrowheads="1"/>
          </p:cNvSpPr>
          <p:nvPr/>
        </p:nvSpPr>
        <p:spPr bwMode="auto">
          <a:xfrm>
            <a:off x="438150" y="2963704"/>
            <a:ext cx="1505786" cy="647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yahoo.com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DNS servers</a:t>
            </a:r>
          </a:p>
        </p:txBody>
      </p:sp>
      <p:sp>
        <p:nvSpPr>
          <p:cNvPr id="149525" name="Text Box 15"/>
          <p:cNvSpPr txBox="1">
            <a:spLocks noChangeArrowheads="1"/>
          </p:cNvSpPr>
          <p:nvPr/>
        </p:nvSpPr>
        <p:spPr bwMode="auto">
          <a:xfrm>
            <a:off x="1955863" y="2997099"/>
            <a:ext cx="1492368" cy="641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amazon.com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DNS servers</a:t>
            </a:r>
          </a:p>
        </p:txBody>
      </p:sp>
      <p:sp>
        <p:nvSpPr>
          <p:cNvPr id="149526" name="Line 16"/>
          <p:cNvSpPr>
            <a:spLocks noChangeShapeType="1"/>
          </p:cNvSpPr>
          <p:nvPr/>
        </p:nvSpPr>
        <p:spPr bwMode="auto">
          <a:xfrm flipH="1">
            <a:off x="1240242" y="2596366"/>
            <a:ext cx="286248" cy="40073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9527" name="Line 17"/>
          <p:cNvSpPr>
            <a:spLocks noChangeShapeType="1"/>
          </p:cNvSpPr>
          <p:nvPr/>
        </p:nvSpPr>
        <p:spPr bwMode="auto">
          <a:xfrm>
            <a:off x="2170549" y="2596366"/>
            <a:ext cx="357811" cy="40073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9528" name="Text Box 18"/>
          <p:cNvSpPr txBox="1">
            <a:spLocks noChangeArrowheads="1"/>
          </p:cNvSpPr>
          <p:nvPr/>
        </p:nvSpPr>
        <p:spPr bwMode="auto">
          <a:xfrm>
            <a:off x="3873131" y="2895524"/>
            <a:ext cx="1480441" cy="641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pbs.org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DNS servers</a:t>
            </a:r>
          </a:p>
        </p:txBody>
      </p:sp>
      <p:sp>
        <p:nvSpPr>
          <p:cNvPr id="149529" name="Line 19"/>
          <p:cNvSpPr>
            <a:spLocks noChangeShapeType="1"/>
          </p:cNvSpPr>
          <p:nvPr/>
        </p:nvSpPr>
        <p:spPr bwMode="auto">
          <a:xfrm>
            <a:off x="4460537" y="2529577"/>
            <a:ext cx="0" cy="40073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49510" name="Picture 28" descr="underline_ba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849313"/>
            <a:ext cx="8043863" cy="16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11" name="Text Box 29"/>
          <p:cNvSpPr txBox="1">
            <a:spLocks noChangeArrowheads="1"/>
          </p:cNvSpPr>
          <p:nvPr/>
        </p:nvSpPr>
        <p:spPr bwMode="auto">
          <a:xfrm>
            <a:off x="3957638" y="1687513"/>
            <a:ext cx="438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…</a:t>
            </a:r>
          </a:p>
        </p:txBody>
      </p:sp>
      <p:sp>
        <p:nvSpPr>
          <p:cNvPr id="149512" name="Text Box 30"/>
          <p:cNvSpPr txBox="1">
            <a:spLocks noChangeArrowheads="1"/>
          </p:cNvSpPr>
          <p:nvPr/>
        </p:nvSpPr>
        <p:spPr bwMode="auto">
          <a:xfrm>
            <a:off x="4521200" y="1685925"/>
            <a:ext cx="438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2-</a:t>
            </a:r>
            <a:fld id="{CE518614-272C-FF40-AD9D-508A23B042A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" name="Picture 2" descr="Hyperlink Anatomy: What are the different parts of a URL? « StratLab  Marketing Regina">
            <a:extLst>
              <a:ext uri="{FF2B5EF4-FFF2-40B4-BE49-F238E27FC236}">
                <a16:creationId xmlns:a16="http://schemas.microsoft.com/office/drawing/2014/main" id="{3291AEF9-A3BD-2573-6A3E-05C1E5B8D0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" t="35996" r="66800" b="37226"/>
          <a:stretch/>
        </p:blipFill>
        <p:spPr bwMode="auto">
          <a:xfrm>
            <a:off x="6824607" y="5687916"/>
            <a:ext cx="2165055" cy="1105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264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09" grpId="0" build="p"/>
      <p:bldP spid="149513" grpId="0"/>
      <p:bldP spid="149517" grpId="0" animBg="1"/>
      <p:bldP spid="149518" grpId="0" animBg="1"/>
      <p:bldP spid="149519" grpId="0" animBg="1"/>
      <p:bldP spid="149520" grpId="0"/>
      <p:bldP spid="149521" grpId="0"/>
      <p:bldP spid="149522" grpId="0" animBg="1"/>
      <p:bldP spid="149523" grpId="0" animBg="1"/>
      <p:bldP spid="149524" grpId="0"/>
      <p:bldP spid="149525" grpId="0"/>
      <p:bldP spid="149526" grpId="0" animBg="1"/>
      <p:bldP spid="149527" grpId="0" animBg="1"/>
      <p:bldP spid="149528" grpId="0"/>
      <p:bldP spid="149529" grpId="0" animBg="1"/>
      <p:bldP spid="149511" grpId="0"/>
      <p:bldP spid="14951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2250"/>
            <a:ext cx="7772400" cy="882650"/>
          </a:xfrm>
        </p:spPr>
        <p:txBody>
          <a:bodyPr/>
          <a:lstStyle/>
          <a:p>
            <a:r>
              <a:rPr lang="en-US" altLang="en-US" sz="4000" dirty="0">
                <a:latin typeface="Calibri Light"/>
                <a:ea typeface="ＭＳ Ｐゴシック" charset="-128"/>
              </a:rPr>
              <a:t>DNS: Root Name Servers</a:t>
            </a:r>
            <a:endParaRPr lang="en-US" altLang="en-US" dirty="0">
              <a:latin typeface="Calibri Light"/>
              <a:ea typeface="ＭＳ Ｐゴシック" charset="-128"/>
            </a:endParaRPr>
          </a:p>
        </p:txBody>
      </p:sp>
      <p:sp>
        <p:nvSpPr>
          <p:cNvPr id="151556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84188" y="1362075"/>
            <a:ext cx="8478837" cy="46482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en-US" sz="2400" dirty="0">
                <a:latin typeface="Calibri"/>
                <a:ea typeface="ＭＳ Ｐゴシック" charset="-128"/>
              </a:rPr>
              <a:t>Contacted by local name server that cannot resolve name</a:t>
            </a:r>
          </a:p>
          <a:p>
            <a:r>
              <a:rPr lang="en-US" altLang="en-US" sz="2400" dirty="0">
                <a:latin typeface="Calibri"/>
                <a:ea typeface="ＭＳ Ｐゴシック" charset="-128"/>
              </a:rPr>
              <a:t>Root name server:</a:t>
            </a:r>
          </a:p>
          <a:p>
            <a:pPr lvl="1"/>
            <a:r>
              <a:rPr lang="en-US" altLang="en-US" sz="2200" dirty="0">
                <a:latin typeface="Calibri"/>
                <a:ea typeface="ＭＳ Ｐゴシック" charset="-128"/>
              </a:rPr>
              <a:t>Contacts authoritative name server if name mapping not known</a:t>
            </a:r>
          </a:p>
          <a:p>
            <a:pPr lvl="1"/>
            <a:r>
              <a:rPr lang="en-US" altLang="en-US" sz="2200" dirty="0">
                <a:latin typeface="Calibri"/>
                <a:ea typeface="ＭＳ Ｐゴシック" charset="-128"/>
              </a:rPr>
              <a:t>Gets mapping</a:t>
            </a:r>
          </a:p>
          <a:p>
            <a:pPr lvl="1"/>
            <a:r>
              <a:rPr lang="en-US" altLang="en-US" sz="2200" dirty="0">
                <a:latin typeface="Calibri"/>
                <a:ea typeface="ＭＳ Ｐゴシック" charset="-128"/>
              </a:rPr>
              <a:t>Returns mapping to local name server </a:t>
            </a:r>
          </a:p>
        </p:txBody>
      </p:sp>
      <p:sp>
        <p:nvSpPr>
          <p:cNvPr id="176133" name="Rectangle 20"/>
          <p:cNvSpPr>
            <a:spLocks noChangeArrowheads="1"/>
          </p:cNvSpPr>
          <p:nvPr/>
        </p:nvSpPr>
        <p:spPr bwMode="auto">
          <a:xfrm>
            <a:off x="6096000" y="4992688"/>
            <a:ext cx="2957513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 13 logical root name </a:t>
            </a:r>
            <a:r>
              <a:rPr kumimoji="0" lang="ja-JP" altLang="en-US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“</a:t>
            </a:r>
            <a:r>
              <a:rPr kumimoji="0" lang="en-US" altLang="ja-JP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servers</a:t>
            </a:r>
            <a:r>
              <a:rPr kumimoji="0" lang="ja-JP" altLang="en-US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”</a:t>
            </a:r>
            <a:r>
              <a:rPr kumimoji="0" lang="en-US" altLang="ja-JP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 worldwide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ct val="100000"/>
              <a:buFont typeface="Arial" charset="0"/>
              <a:buChar char="•"/>
              <a:tabLst/>
              <a:defRPr/>
            </a:pPr>
            <a:r>
              <a:rPr kumimoji="0" lang="en-US" altLang="ja-JP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each “server” replicated many times 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ct val="100000"/>
              <a:buFontTx/>
              <a:buNone/>
              <a:tabLst/>
              <a:defRPr/>
            </a:pPr>
            <a:r>
              <a:rPr kumimoji="0" lang="en-US" altLang="ja-JP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(BGP Anycast / GSLB)</a:t>
            </a:r>
          </a:p>
        </p:txBody>
      </p:sp>
      <p:sp>
        <p:nvSpPr>
          <p:cNvPr id="151558" name="AutoShape 22"/>
          <p:cNvSpPr>
            <a:spLocks noChangeAspect="1" noChangeArrowheads="1"/>
          </p:cNvSpPr>
          <p:nvPr/>
        </p:nvSpPr>
        <p:spPr bwMode="auto">
          <a:xfrm>
            <a:off x="481013" y="3581400"/>
            <a:ext cx="5784850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ＭＳ Ｐゴシック" charset="-128"/>
              <a:cs typeface="+mn-cs"/>
            </a:endParaRPr>
          </a:p>
        </p:txBody>
      </p:sp>
      <p:pic>
        <p:nvPicPr>
          <p:cNvPr id="151559" name="Picture 23" descr="world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813" y="4378325"/>
            <a:ext cx="4319587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60" name="Text Box 25"/>
          <p:cNvSpPr txBox="1">
            <a:spLocks noChangeArrowheads="1"/>
          </p:cNvSpPr>
          <p:nvPr/>
        </p:nvSpPr>
        <p:spPr bwMode="auto">
          <a:xfrm>
            <a:off x="207963" y="5160963"/>
            <a:ext cx="2090737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a. Verisign, Los Angeles CA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    (5 other sites)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b. USC-ISI Marina del Rey, CA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l. ICANN Los Angeles, CA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   (41 other sites)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  <p:sp>
        <p:nvSpPr>
          <p:cNvPr id="151561" name="Freeform 26"/>
          <p:cNvSpPr>
            <a:spLocks/>
          </p:cNvSpPr>
          <p:nvPr/>
        </p:nvSpPr>
        <p:spPr bwMode="auto">
          <a:xfrm>
            <a:off x="1757363" y="5113338"/>
            <a:ext cx="531812" cy="341312"/>
          </a:xfrm>
          <a:custGeom>
            <a:avLst/>
            <a:gdLst>
              <a:gd name="T0" fmla="*/ 0 w 582"/>
              <a:gd name="T1" fmla="*/ 2147483647 h 426"/>
              <a:gd name="T2" fmla="*/ 2147483647 w 582"/>
              <a:gd name="T3" fmla="*/ 0 h 426"/>
              <a:gd name="T4" fmla="*/ 0 60000 65536"/>
              <a:gd name="T5" fmla="*/ 0 60000 65536"/>
              <a:gd name="T6" fmla="*/ 0 w 582"/>
              <a:gd name="T7" fmla="*/ 0 h 426"/>
              <a:gd name="T8" fmla="*/ 582 w 582"/>
              <a:gd name="T9" fmla="*/ 426 h 42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582" h="426">
                <a:moveTo>
                  <a:pt x="0" y="426"/>
                </a:moveTo>
                <a:lnTo>
                  <a:pt x="582" y="0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1562" name="Text Box 27"/>
          <p:cNvSpPr txBox="1">
            <a:spLocks noChangeArrowheads="1"/>
          </p:cNvSpPr>
          <p:nvPr/>
        </p:nvSpPr>
        <p:spPr bwMode="auto">
          <a:xfrm>
            <a:off x="204788" y="4333875"/>
            <a:ext cx="19494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e. NASA Mt View, CA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f. Internet Software 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Palo Alto, CA (and 48 other   sites)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  <p:sp>
        <p:nvSpPr>
          <p:cNvPr id="151563" name="Freeform 28"/>
          <p:cNvSpPr>
            <a:spLocks/>
          </p:cNvSpPr>
          <p:nvPr/>
        </p:nvSpPr>
        <p:spPr bwMode="auto">
          <a:xfrm flipV="1">
            <a:off x="1423988" y="4868863"/>
            <a:ext cx="817562" cy="184150"/>
          </a:xfrm>
          <a:custGeom>
            <a:avLst/>
            <a:gdLst>
              <a:gd name="T0" fmla="*/ 0 w 582"/>
              <a:gd name="T1" fmla="*/ 2147483647 h 426"/>
              <a:gd name="T2" fmla="*/ 2147483647 w 582"/>
              <a:gd name="T3" fmla="*/ 0 h 426"/>
              <a:gd name="T4" fmla="*/ 0 60000 65536"/>
              <a:gd name="T5" fmla="*/ 0 60000 65536"/>
              <a:gd name="T6" fmla="*/ 0 w 582"/>
              <a:gd name="T7" fmla="*/ 0 h 426"/>
              <a:gd name="T8" fmla="*/ 582 w 582"/>
              <a:gd name="T9" fmla="*/ 426 h 42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582" h="426">
                <a:moveTo>
                  <a:pt x="0" y="426"/>
                </a:moveTo>
                <a:lnTo>
                  <a:pt x="582" y="0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1564" name="Text Box 29"/>
          <p:cNvSpPr txBox="1">
            <a:spLocks noChangeArrowheads="1"/>
          </p:cNvSpPr>
          <p:nvPr/>
        </p:nvSpPr>
        <p:spPr bwMode="auto">
          <a:xfrm>
            <a:off x="4297363" y="3973513"/>
            <a:ext cx="2278062" cy="22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i. Netnod, Stockholm (37 other sites)</a:t>
            </a:r>
          </a:p>
        </p:txBody>
      </p:sp>
      <p:sp>
        <p:nvSpPr>
          <p:cNvPr id="151565" name="Freeform 30"/>
          <p:cNvSpPr>
            <a:spLocks/>
          </p:cNvSpPr>
          <p:nvPr/>
        </p:nvSpPr>
        <p:spPr bwMode="auto">
          <a:xfrm>
            <a:off x="3932238" y="4068763"/>
            <a:ext cx="446087" cy="654050"/>
          </a:xfrm>
          <a:custGeom>
            <a:avLst/>
            <a:gdLst>
              <a:gd name="T0" fmla="*/ 2147483647 w 666"/>
              <a:gd name="T1" fmla="*/ 0 h 1005"/>
              <a:gd name="T2" fmla="*/ 0 w 666"/>
              <a:gd name="T3" fmla="*/ 2147483647 h 1005"/>
              <a:gd name="T4" fmla="*/ 0 60000 65536"/>
              <a:gd name="T5" fmla="*/ 0 60000 65536"/>
              <a:gd name="T6" fmla="*/ 0 w 666"/>
              <a:gd name="T7" fmla="*/ 0 h 1005"/>
              <a:gd name="T8" fmla="*/ 666 w 666"/>
              <a:gd name="T9" fmla="*/ 1005 h 100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66" h="1005">
                <a:moveTo>
                  <a:pt x="666" y="0"/>
                </a:moveTo>
                <a:lnTo>
                  <a:pt x="0" y="1005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1566" name="Text Box 31"/>
          <p:cNvSpPr txBox="1">
            <a:spLocks noChangeArrowheads="1"/>
          </p:cNvSpPr>
          <p:nvPr/>
        </p:nvSpPr>
        <p:spPr bwMode="auto">
          <a:xfrm>
            <a:off x="4333875" y="3684588"/>
            <a:ext cx="2519363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k. RIPE London (17 other sites)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  <p:sp>
        <p:nvSpPr>
          <p:cNvPr id="151567" name="Freeform 32"/>
          <p:cNvSpPr>
            <a:spLocks/>
          </p:cNvSpPr>
          <p:nvPr/>
        </p:nvSpPr>
        <p:spPr bwMode="auto">
          <a:xfrm>
            <a:off x="3751263" y="3862388"/>
            <a:ext cx="615950" cy="946150"/>
          </a:xfrm>
          <a:custGeom>
            <a:avLst/>
            <a:gdLst>
              <a:gd name="T0" fmla="*/ 2147483647 w 922"/>
              <a:gd name="T1" fmla="*/ 0 h 1448"/>
              <a:gd name="T2" fmla="*/ 0 w 922"/>
              <a:gd name="T3" fmla="*/ 2147483647 h 1448"/>
              <a:gd name="T4" fmla="*/ 0 60000 65536"/>
              <a:gd name="T5" fmla="*/ 0 60000 65536"/>
              <a:gd name="T6" fmla="*/ 0 w 922"/>
              <a:gd name="T7" fmla="*/ 0 h 1448"/>
              <a:gd name="T8" fmla="*/ 922 w 922"/>
              <a:gd name="T9" fmla="*/ 1448 h 144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922" h="1448">
                <a:moveTo>
                  <a:pt x="922" y="0"/>
                </a:moveTo>
                <a:lnTo>
                  <a:pt x="0" y="1448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1568" name="Text Box 33"/>
          <p:cNvSpPr txBox="1">
            <a:spLocks noChangeArrowheads="1"/>
          </p:cNvSpPr>
          <p:nvPr/>
        </p:nvSpPr>
        <p:spPr bwMode="auto">
          <a:xfrm>
            <a:off x="5911850" y="4303713"/>
            <a:ext cx="1766888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m. WIDE Tokyo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(5 other sites)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  <p:sp>
        <p:nvSpPr>
          <p:cNvPr id="151569" name="Freeform 34"/>
          <p:cNvSpPr>
            <a:spLocks/>
          </p:cNvSpPr>
          <p:nvPr/>
        </p:nvSpPr>
        <p:spPr bwMode="auto">
          <a:xfrm>
            <a:off x="5575300" y="4598988"/>
            <a:ext cx="400050" cy="431800"/>
          </a:xfrm>
          <a:custGeom>
            <a:avLst/>
            <a:gdLst>
              <a:gd name="T0" fmla="*/ 2147483647 w 252"/>
              <a:gd name="T1" fmla="*/ 0 h 462"/>
              <a:gd name="T2" fmla="*/ 0 w 252"/>
              <a:gd name="T3" fmla="*/ 2147483647 h 462"/>
              <a:gd name="T4" fmla="*/ 0 60000 65536"/>
              <a:gd name="T5" fmla="*/ 0 60000 65536"/>
              <a:gd name="T6" fmla="*/ 0 w 252"/>
              <a:gd name="T7" fmla="*/ 0 h 462"/>
              <a:gd name="T8" fmla="*/ 252 w 252"/>
              <a:gd name="T9" fmla="*/ 462 h 46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52" h="462">
                <a:moveTo>
                  <a:pt x="252" y="0"/>
                </a:moveTo>
                <a:lnTo>
                  <a:pt x="0" y="462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1570" name="Text Box 35"/>
          <p:cNvSpPr txBox="1">
            <a:spLocks noChangeArrowheads="1"/>
          </p:cNvSpPr>
          <p:nvPr/>
        </p:nvSpPr>
        <p:spPr bwMode="auto">
          <a:xfrm>
            <a:off x="1597025" y="3541713"/>
            <a:ext cx="2598738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c. Cogent, Herndon, VA (5 other sites)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d. U Maryland College Park, MD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h. ARL Aberdeen, MD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j. Verisign, Dulles VA (69 other sites )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  <p:pic>
        <p:nvPicPr>
          <p:cNvPr id="151571" name="Picture 24" descr="underline_base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884238"/>
            <a:ext cx="54848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1572" name="Straight Arrow Connector 2"/>
          <p:cNvCxnSpPr>
            <a:cxnSpLocks noChangeShapeType="1"/>
          </p:cNvCxnSpPr>
          <p:nvPr/>
        </p:nvCxnSpPr>
        <p:spPr bwMode="auto">
          <a:xfrm flipH="1">
            <a:off x="2878138" y="4278313"/>
            <a:ext cx="7937" cy="690562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1573" name="Text Box 35"/>
          <p:cNvSpPr txBox="1">
            <a:spLocks noChangeArrowheads="1"/>
          </p:cNvSpPr>
          <p:nvPr/>
        </p:nvSpPr>
        <p:spPr bwMode="auto">
          <a:xfrm>
            <a:off x="1550988" y="5889625"/>
            <a:ext cx="14700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g. US DoD Columbus, OH (5 other sites)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  <p:cxnSp>
        <p:nvCxnSpPr>
          <p:cNvPr id="151574" name="Straight Arrow Connector 24"/>
          <p:cNvCxnSpPr>
            <a:cxnSpLocks noChangeShapeType="1"/>
            <a:stCxn id="151573" idx="0"/>
          </p:cNvCxnSpPr>
          <p:nvPr/>
        </p:nvCxnSpPr>
        <p:spPr bwMode="auto">
          <a:xfrm flipV="1">
            <a:off x="2286000" y="4945063"/>
            <a:ext cx="481013" cy="944562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717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133" grpId="0"/>
      <p:bldP spid="151560" grpId="0"/>
      <p:bldP spid="151561" grpId="0" animBg="1"/>
      <p:bldP spid="151562" grpId="0"/>
      <p:bldP spid="151563" grpId="0" animBg="1"/>
      <p:bldP spid="151564" grpId="0"/>
      <p:bldP spid="151565" grpId="0" animBg="1"/>
      <p:bldP spid="151566" grpId="0"/>
      <p:bldP spid="151567" grpId="0" animBg="1"/>
      <p:bldP spid="151568" grpId="0"/>
      <p:bldP spid="151569" grpId="0" animBg="1"/>
      <p:bldP spid="151570" grpId="0"/>
      <p:bldP spid="151573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3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34950"/>
            <a:ext cx="7772400" cy="914400"/>
          </a:xfrm>
        </p:spPr>
        <p:txBody>
          <a:bodyPr/>
          <a:lstStyle/>
          <a:p>
            <a:r>
              <a:rPr lang="en-US" altLang="en-US" dirty="0">
                <a:latin typeface="Calibri Light"/>
                <a:ea typeface="ＭＳ Ｐゴシック" charset="-128"/>
              </a:rPr>
              <a:t>TLD, Authoritative DNS Servers</a:t>
            </a:r>
          </a:p>
        </p:txBody>
      </p:sp>
      <p:sp>
        <p:nvSpPr>
          <p:cNvPr id="153604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600200"/>
            <a:ext cx="8159750" cy="464820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buFont typeface="Wingdings" charset="2"/>
              <a:buNone/>
            </a:pPr>
            <a:r>
              <a:rPr lang="en-US" altLang="en-US" i="1" dirty="0">
                <a:solidFill>
                  <a:srgbClr val="000099"/>
                </a:solidFill>
                <a:latin typeface="Calibri"/>
                <a:ea typeface="ＭＳ Ｐゴシック" charset="-128"/>
              </a:rPr>
              <a:t>Top-level domain (TLD) servers:</a:t>
            </a:r>
          </a:p>
          <a:p>
            <a:pPr lvl="1"/>
            <a:r>
              <a:rPr lang="en-US" altLang="en-US" dirty="0">
                <a:latin typeface="Calibri"/>
                <a:ea typeface="ＭＳ Ｐゴシック" charset="-128"/>
              </a:rPr>
              <a:t>responsible for com, org, net, edu, aero, jobs, museums, and all top-level country domains, e.g.: </a:t>
            </a:r>
            <a:r>
              <a:rPr lang="en-US" altLang="en-US" dirty="0" err="1">
                <a:latin typeface="Calibri"/>
                <a:ea typeface="ＭＳ Ｐゴシック" charset="-128"/>
              </a:rPr>
              <a:t>uk</a:t>
            </a:r>
            <a:r>
              <a:rPr lang="en-US" altLang="en-US" dirty="0">
                <a:latin typeface="Calibri"/>
                <a:ea typeface="ＭＳ Ｐゴシック" charset="-128"/>
              </a:rPr>
              <a:t>, fr, ca, jp</a:t>
            </a:r>
          </a:p>
          <a:p>
            <a:pPr lvl="1"/>
            <a:r>
              <a:rPr lang="en-US" altLang="en-US" dirty="0">
                <a:latin typeface="Calibri"/>
                <a:ea typeface="ＭＳ Ｐゴシック" charset="-128"/>
              </a:rPr>
              <a:t>Network Solutions maintains servers for .com TLD</a:t>
            </a:r>
          </a:p>
          <a:p>
            <a:pPr lvl="1"/>
            <a:r>
              <a:rPr lang="en-US" altLang="en-US" dirty="0" err="1">
                <a:latin typeface="Calibri"/>
                <a:ea typeface="ＭＳ Ｐゴシック" charset="-128"/>
              </a:rPr>
              <a:t>Educause</a:t>
            </a:r>
            <a:r>
              <a:rPr lang="en-US" altLang="en-US" dirty="0">
                <a:latin typeface="Calibri"/>
                <a:ea typeface="ＭＳ Ｐゴシック" charset="-128"/>
              </a:rPr>
              <a:t> </a:t>
            </a:r>
            <a:r>
              <a:rPr lang="en-US" altLang="en-US" dirty="0" err="1">
                <a:latin typeface="Calibri"/>
                <a:ea typeface="ＭＳ Ｐゴシック" charset="-128"/>
              </a:rPr>
              <a:t>for .edu</a:t>
            </a:r>
            <a:r>
              <a:rPr lang="en-US" altLang="en-US" dirty="0">
                <a:latin typeface="Calibri"/>
                <a:ea typeface="ＭＳ Ｐゴシック" charset="-128"/>
              </a:rPr>
              <a:t> TLD</a:t>
            </a:r>
          </a:p>
          <a:p>
            <a:pPr>
              <a:buNone/>
            </a:pPr>
            <a:r>
              <a:rPr lang="en-US" altLang="en-US" i="1" dirty="0">
                <a:solidFill>
                  <a:srgbClr val="000099"/>
                </a:solidFill>
                <a:latin typeface="Calibri"/>
                <a:ea typeface="ＭＳ Ｐゴシック" charset="-128"/>
              </a:rPr>
              <a:t>Authoritative DNS servers:</a:t>
            </a:r>
            <a:r>
              <a:rPr lang="en-US" altLang="en-US" dirty="0">
                <a:latin typeface="Calibri"/>
                <a:ea typeface="ＭＳ Ｐゴシック" charset="-128"/>
              </a:rPr>
              <a:t> </a:t>
            </a:r>
          </a:p>
          <a:p>
            <a:pPr>
              <a:lnSpc>
                <a:spcPct val="90000"/>
              </a:lnSpc>
              <a:buFont typeface="Wingdings" charset="2"/>
              <a:buNone/>
            </a:pPr>
            <a:r>
              <a:rPr lang="en-US" altLang="en-US" dirty="0">
                <a:latin typeface="Calibri"/>
                <a:ea typeface="ＭＳ Ｐゴシック" charset="-128"/>
              </a:rPr>
              <a:t>Organization’</a:t>
            </a:r>
            <a:r>
              <a:rPr lang="en-US" altLang="ja-JP" dirty="0">
                <a:latin typeface="Calibri"/>
                <a:ea typeface="ＭＳ Ｐゴシック" charset="-128"/>
              </a:rPr>
              <a:t>s own DNS server(s), providing authoritative hostname to IP mappings for organization’s named hosts </a:t>
            </a:r>
          </a:p>
          <a:p>
            <a:pPr lvl="1"/>
            <a:r>
              <a:rPr lang="en-US" altLang="en-US" dirty="0">
                <a:latin typeface="Calibri"/>
                <a:ea typeface="ＭＳ Ｐゴシック" charset="-128"/>
              </a:rPr>
              <a:t>can be maintained by organization or service provider</a:t>
            </a:r>
          </a:p>
          <a:p>
            <a:pPr lvl="1"/>
            <a:endParaRPr lang="en-US" altLang="en-US" dirty="0">
              <a:latin typeface="Calibri"/>
              <a:ea typeface="ＭＳ Ｐゴシック" charset="-128"/>
            </a:endParaRPr>
          </a:p>
        </p:txBody>
      </p:sp>
      <p:pic>
        <p:nvPicPr>
          <p:cNvPr id="153605" name="Picture 10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63" y="944563"/>
            <a:ext cx="63992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411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1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36538"/>
            <a:ext cx="7772400" cy="957262"/>
          </a:xfrm>
        </p:spPr>
        <p:txBody>
          <a:bodyPr/>
          <a:lstStyle/>
          <a:p>
            <a:r>
              <a:rPr lang="en-US" altLang="en-US" dirty="0">
                <a:latin typeface="Calibri Light"/>
                <a:ea typeface="ＭＳ Ｐゴシック" charset="-128"/>
              </a:rPr>
              <a:t>Local </a:t>
            </a:r>
            <a:r>
              <a:rPr lang="en-US" altLang="en-US" sz="4000" dirty="0">
                <a:latin typeface="Calibri Light"/>
                <a:ea typeface="ＭＳ Ｐゴシック" charset="-128"/>
              </a:rPr>
              <a:t>DNS</a:t>
            </a:r>
            <a:r>
              <a:rPr lang="en-US" altLang="en-US" dirty="0">
                <a:latin typeface="Calibri Light"/>
                <a:ea typeface="ＭＳ Ｐゴシック" charset="-128"/>
              </a:rPr>
              <a:t> name server</a:t>
            </a:r>
          </a:p>
        </p:txBody>
      </p:sp>
      <p:sp>
        <p:nvSpPr>
          <p:cNvPr id="155652" name="Rectangle 3"/>
          <p:cNvSpPr>
            <a:spLocks noGrp="1" noChangeArrowheads="1"/>
          </p:cNvSpPr>
          <p:nvPr>
            <p:ph idx="1"/>
          </p:nvPr>
        </p:nvSpPr>
        <p:spPr>
          <a:xfrm>
            <a:off x="628649" y="1825625"/>
            <a:ext cx="8207125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en-US" dirty="0">
                <a:latin typeface="Calibri"/>
                <a:ea typeface="ＭＳ Ｐゴシック" charset="-128"/>
              </a:rPr>
              <a:t>does not strictly belong to hierarchy</a:t>
            </a:r>
          </a:p>
          <a:p>
            <a:r>
              <a:rPr lang="en-US" altLang="en-US" dirty="0">
                <a:latin typeface="Calibri"/>
                <a:ea typeface="ＭＳ Ｐゴシック" charset="-128"/>
              </a:rPr>
              <a:t>each ISP (residential ISP, company, university) has one</a:t>
            </a:r>
          </a:p>
          <a:p>
            <a:pPr lvl="1"/>
            <a:r>
              <a:rPr lang="en-US" altLang="en-US" dirty="0">
                <a:latin typeface="Calibri"/>
                <a:ea typeface="ＭＳ Ｐゴシック" charset="-128"/>
              </a:rPr>
              <a:t>also called “</a:t>
            </a:r>
            <a:r>
              <a:rPr lang="en-US" altLang="ja-JP" dirty="0">
                <a:latin typeface="Calibri"/>
                <a:ea typeface="ＭＳ Ｐゴシック" charset="-128"/>
              </a:rPr>
              <a:t>default name server”</a:t>
            </a:r>
          </a:p>
          <a:p>
            <a:r>
              <a:rPr lang="en-US" altLang="en-US" dirty="0">
                <a:latin typeface="Calibri"/>
                <a:ea typeface="ＭＳ Ｐゴシック" charset="-128"/>
              </a:rPr>
              <a:t>when host makes DNS query, query is sent to its local DNS server</a:t>
            </a:r>
          </a:p>
          <a:p>
            <a:pPr lvl="1"/>
            <a:r>
              <a:rPr lang="en-US" altLang="en-US" dirty="0">
                <a:latin typeface="Calibri"/>
                <a:ea typeface="ＭＳ Ｐゴシック" charset="-128"/>
              </a:rPr>
              <a:t>has local cache of recent name-to-address translation pairs (but may be out of date!)</a:t>
            </a:r>
          </a:p>
          <a:p>
            <a:pPr lvl="1"/>
            <a:r>
              <a:rPr lang="en-US" altLang="en-US" dirty="0">
                <a:latin typeface="Calibri"/>
                <a:ea typeface="ＭＳ Ｐゴシック" charset="-128"/>
              </a:rPr>
              <a:t>acts as proxy, forwards query into hierarchy</a:t>
            </a:r>
          </a:p>
          <a:p>
            <a:pPr lvl="1"/>
            <a:endParaRPr lang="en-US" altLang="en-US" dirty="0">
              <a:latin typeface="Calibri"/>
              <a:ea typeface="ＭＳ Ｐゴシック" charset="-128"/>
            </a:endParaRPr>
          </a:p>
        </p:txBody>
      </p:sp>
      <p:pic>
        <p:nvPicPr>
          <p:cNvPr id="155653" name="Picture 9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3" y="969963"/>
            <a:ext cx="5548312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896866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22" name="Rectangle 66"/>
          <p:cNvSpPr>
            <a:spLocks noGrp="1" noChangeArrowheads="1"/>
          </p:cNvSpPr>
          <p:nvPr>
            <p:ph type="title"/>
          </p:nvPr>
        </p:nvSpPr>
        <p:spPr>
          <a:xfrm>
            <a:off x="533400" y="217488"/>
            <a:ext cx="4910138" cy="1143000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altLang="en-US" sz="4000" dirty="0">
                <a:latin typeface="Calibri Light"/>
                <a:ea typeface="ＭＳ Ｐゴシック" charset="-128"/>
              </a:rPr>
              <a:t>DNS name </a:t>
            </a:r>
            <a:br>
              <a:rPr lang="en-US" dirty="0"/>
            </a:br>
            <a:r>
              <a:rPr lang="en-US" altLang="en-US" sz="4000" dirty="0">
                <a:latin typeface="Calibri Light"/>
                <a:ea typeface="ＭＳ Ｐゴシック" charset="-128"/>
              </a:rPr>
              <a:t>resolution example</a:t>
            </a:r>
          </a:p>
        </p:txBody>
      </p:sp>
      <p:sp>
        <p:nvSpPr>
          <p:cNvPr id="157723" name="Rectangle 67"/>
          <p:cNvSpPr>
            <a:spLocks noGrp="1" noChangeArrowheads="1"/>
          </p:cNvSpPr>
          <p:nvPr>
            <p:ph sz="half" idx="1"/>
          </p:nvPr>
        </p:nvSpPr>
        <p:spPr>
          <a:xfrm>
            <a:off x="431800" y="1725613"/>
            <a:ext cx="3565525" cy="46482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en-US" sz="2400" dirty="0">
                <a:latin typeface="Calibri"/>
                <a:ea typeface="ＭＳ Ｐゴシック" charset="-128"/>
              </a:rPr>
              <a:t>host at </a:t>
            </a:r>
            <a:r>
              <a:rPr lang="en-US" altLang="en-US" sz="2400" dirty="0" err="1">
                <a:latin typeface="Calibri"/>
                <a:ea typeface="ＭＳ Ｐゴシック" charset="-128"/>
              </a:rPr>
              <a:t>cs.stanford.edu</a:t>
            </a:r>
            <a:r>
              <a:rPr lang="en-US" altLang="en-US" sz="2400" dirty="0">
                <a:latin typeface="Calibri"/>
                <a:ea typeface="ＭＳ Ｐゴシック" charset="-128"/>
              </a:rPr>
              <a:t> wants IP address for </a:t>
            </a:r>
            <a:r>
              <a:rPr lang="en-US" altLang="en-US" sz="2400" dirty="0" err="1">
                <a:latin typeface="Calibri"/>
                <a:ea typeface="ＭＳ Ｐゴシック" charset="-128"/>
              </a:rPr>
              <a:t>cs.umd.edu</a:t>
            </a:r>
            <a:endParaRPr lang="en-US" altLang="en-US" sz="2400" dirty="0">
              <a:latin typeface="Calibri"/>
              <a:ea typeface="ＭＳ Ｐゴシック" charset="-128"/>
            </a:endParaRPr>
          </a:p>
        </p:txBody>
      </p:sp>
      <p:pic>
        <p:nvPicPr>
          <p:cNvPr id="157699" name="Picture 73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1287463"/>
            <a:ext cx="41132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700" name="Text Box 5"/>
          <p:cNvSpPr txBox="1">
            <a:spLocks noChangeArrowheads="1"/>
          </p:cNvSpPr>
          <p:nvPr/>
        </p:nvSpPr>
        <p:spPr bwMode="auto">
          <a:xfrm>
            <a:off x="4206875" y="4881563"/>
            <a:ext cx="1746250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requesting host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cs.stanford.edu</a:t>
            </a:r>
            <a:endParaRPr kumimoji="0" lang="en-US" altLang="en-US" sz="1600" b="0" i="1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57701" name="Text Box 6"/>
          <p:cNvSpPr txBox="1">
            <a:spLocks noChangeArrowheads="1"/>
          </p:cNvSpPr>
          <p:nvPr/>
        </p:nvSpPr>
        <p:spPr bwMode="auto">
          <a:xfrm>
            <a:off x="6977012" y="5775325"/>
            <a:ext cx="12907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cs.umd.edu</a:t>
            </a:r>
            <a:endParaRPr kumimoji="0" lang="en-US" alt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57702" name="Text Box 17"/>
          <p:cNvSpPr txBox="1">
            <a:spLocks noChangeArrowheads="1"/>
          </p:cNvSpPr>
          <p:nvPr/>
        </p:nvSpPr>
        <p:spPr bwMode="auto">
          <a:xfrm>
            <a:off x="5791200" y="481013"/>
            <a:ext cx="20113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root DNS server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02770" name="Line 18"/>
          <p:cNvSpPr>
            <a:spLocks noChangeShapeType="1"/>
          </p:cNvSpPr>
          <p:nvPr/>
        </p:nvSpPr>
        <p:spPr bwMode="auto">
          <a:xfrm flipH="1" flipV="1">
            <a:off x="5286375" y="2916238"/>
            <a:ext cx="0" cy="131445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02771" name="Line 19"/>
          <p:cNvSpPr>
            <a:spLocks noChangeShapeType="1"/>
          </p:cNvSpPr>
          <p:nvPr/>
        </p:nvSpPr>
        <p:spPr bwMode="auto">
          <a:xfrm flipV="1">
            <a:off x="5400675" y="1220788"/>
            <a:ext cx="914400" cy="97155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02772" name="Line 20"/>
          <p:cNvSpPr>
            <a:spLocks noChangeShapeType="1"/>
          </p:cNvSpPr>
          <p:nvPr/>
        </p:nvSpPr>
        <p:spPr bwMode="auto">
          <a:xfrm flipV="1">
            <a:off x="5686425" y="2382838"/>
            <a:ext cx="1485900" cy="9525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02773" name="Line 21"/>
          <p:cNvSpPr>
            <a:spLocks noChangeShapeType="1"/>
          </p:cNvSpPr>
          <p:nvPr/>
        </p:nvSpPr>
        <p:spPr bwMode="auto">
          <a:xfrm flipH="1" flipV="1">
            <a:off x="5686425" y="2554288"/>
            <a:ext cx="1419225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02774" name="Line 22"/>
          <p:cNvSpPr>
            <a:spLocks noChangeShapeType="1"/>
          </p:cNvSpPr>
          <p:nvPr/>
        </p:nvSpPr>
        <p:spPr bwMode="auto">
          <a:xfrm flipH="1">
            <a:off x="5610225" y="1449388"/>
            <a:ext cx="733425" cy="76200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02775" name="Line 23"/>
          <p:cNvSpPr>
            <a:spLocks noChangeShapeType="1"/>
          </p:cNvSpPr>
          <p:nvPr/>
        </p:nvSpPr>
        <p:spPr bwMode="auto">
          <a:xfrm>
            <a:off x="5476875" y="2933700"/>
            <a:ext cx="9525" cy="1323975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57709" name="Group 24"/>
          <p:cNvGrpSpPr>
            <a:grpSpLocks/>
          </p:cNvGrpSpPr>
          <p:nvPr/>
        </p:nvGrpSpPr>
        <p:grpSpPr bwMode="auto">
          <a:xfrm>
            <a:off x="4179888" y="3062288"/>
            <a:ext cx="1898650" cy="611187"/>
            <a:chOff x="2831" y="2132"/>
            <a:chExt cx="1196" cy="385"/>
          </a:xfrm>
        </p:grpSpPr>
        <p:sp>
          <p:nvSpPr>
            <p:cNvPr id="157863" name="Rectangle 25"/>
            <p:cNvSpPr>
              <a:spLocks noChangeArrowheads="1"/>
            </p:cNvSpPr>
            <p:nvPr/>
          </p:nvSpPr>
          <p:spPr bwMode="auto">
            <a:xfrm>
              <a:off x="2838" y="2178"/>
              <a:ext cx="1182" cy="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864" name="Text Box 26"/>
            <p:cNvSpPr txBox="1">
              <a:spLocks noChangeArrowheads="1"/>
            </p:cNvSpPr>
            <p:nvPr/>
          </p:nvSpPr>
          <p:spPr bwMode="auto">
            <a:xfrm>
              <a:off x="2831" y="2132"/>
              <a:ext cx="1196" cy="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local DNS server</a:t>
              </a: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dns.stanford.edu</a:t>
              </a:r>
              <a:endParaRPr kumimoji="0" lang="en-US" alt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sp>
        <p:nvSpPr>
          <p:cNvPr id="202779" name="Text Box 27"/>
          <p:cNvSpPr txBox="1">
            <a:spLocks noChangeArrowheads="1"/>
          </p:cNvSpPr>
          <p:nvPr/>
        </p:nvSpPr>
        <p:spPr bwMode="auto">
          <a:xfrm>
            <a:off x="4997450" y="3771900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1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02780" name="Text Box 28"/>
          <p:cNvSpPr txBox="1">
            <a:spLocks noChangeArrowheads="1"/>
          </p:cNvSpPr>
          <p:nvPr/>
        </p:nvSpPr>
        <p:spPr bwMode="auto">
          <a:xfrm>
            <a:off x="5540375" y="1438275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2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02781" name="Text Box 29"/>
          <p:cNvSpPr txBox="1">
            <a:spLocks noChangeArrowheads="1"/>
          </p:cNvSpPr>
          <p:nvPr/>
        </p:nvSpPr>
        <p:spPr bwMode="auto">
          <a:xfrm>
            <a:off x="5978525" y="1676400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3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02782" name="Text Box 30"/>
          <p:cNvSpPr txBox="1">
            <a:spLocks noChangeArrowheads="1"/>
          </p:cNvSpPr>
          <p:nvPr/>
        </p:nvSpPr>
        <p:spPr bwMode="auto">
          <a:xfrm>
            <a:off x="6292850" y="2085975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4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02783" name="Text Box 31"/>
          <p:cNvSpPr txBox="1">
            <a:spLocks noChangeArrowheads="1"/>
          </p:cNvSpPr>
          <p:nvPr/>
        </p:nvSpPr>
        <p:spPr bwMode="auto">
          <a:xfrm>
            <a:off x="6323013" y="2573338"/>
            <a:ext cx="311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5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02784" name="Text Box 32"/>
          <p:cNvSpPr txBox="1">
            <a:spLocks noChangeArrowheads="1"/>
          </p:cNvSpPr>
          <p:nvPr/>
        </p:nvSpPr>
        <p:spPr bwMode="auto">
          <a:xfrm>
            <a:off x="6919913" y="3613150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6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57716" name="Text Box 60"/>
          <p:cNvSpPr txBox="1">
            <a:spLocks noChangeArrowheads="1"/>
          </p:cNvSpPr>
          <p:nvPr/>
        </p:nvSpPr>
        <p:spPr bwMode="auto">
          <a:xfrm>
            <a:off x="6353175" y="4429125"/>
            <a:ext cx="23971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authoritative DNS server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dns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.cs.</a:t>
            </a:r>
            <a:r>
              <a:rPr kumimoji="0" lang="en-US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umd.edu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02813" name="Text Box 61"/>
          <p:cNvSpPr txBox="1">
            <a:spLocks noChangeArrowheads="1"/>
          </p:cNvSpPr>
          <p:nvPr/>
        </p:nvSpPr>
        <p:spPr bwMode="auto">
          <a:xfrm>
            <a:off x="6292850" y="3643313"/>
            <a:ext cx="311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7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02814" name="Text Box 62"/>
          <p:cNvSpPr txBox="1">
            <a:spLocks noChangeArrowheads="1"/>
          </p:cNvSpPr>
          <p:nvPr/>
        </p:nvSpPr>
        <p:spPr bwMode="auto">
          <a:xfrm>
            <a:off x="5549900" y="3790950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8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02815" name="Line 63"/>
          <p:cNvSpPr>
            <a:spLocks noChangeShapeType="1"/>
          </p:cNvSpPr>
          <p:nvPr/>
        </p:nvSpPr>
        <p:spPr bwMode="auto">
          <a:xfrm>
            <a:off x="5619750" y="2714625"/>
            <a:ext cx="1493838" cy="131445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02816" name="Line 64"/>
          <p:cNvSpPr>
            <a:spLocks noChangeShapeType="1"/>
          </p:cNvSpPr>
          <p:nvPr/>
        </p:nvSpPr>
        <p:spPr bwMode="auto">
          <a:xfrm flipH="1" flipV="1">
            <a:off x="5580063" y="2840038"/>
            <a:ext cx="1493837" cy="130175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7721" name="Text Box 65"/>
          <p:cNvSpPr txBox="1">
            <a:spLocks noChangeArrowheads="1"/>
          </p:cNvSpPr>
          <p:nvPr/>
        </p:nvSpPr>
        <p:spPr bwMode="auto">
          <a:xfrm>
            <a:off x="6551613" y="1852613"/>
            <a:ext cx="20113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TLD DNS server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57724" name="Rectangle 69"/>
          <p:cNvSpPr>
            <a:spLocks noChangeArrowheads="1"/>
          </p:cNvSpPr>
          <p:nvPr/>
        </p:nvSpPr>
        <p:spPr bwMode="auto">
          <a:xfrm>
            <a:off x="466709" y="3012376"/>
            <a:ext cx="3543162" cy="261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iterated query:</a:t>
            </a:r>
          </a:p>
          <a:p>
            <a:pPr marL="342900" marR="0" lvl="0" indent="-34290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contacted server replies with name of server to contact</a:t>
            </a:r>
          </a:p>
          <a:p>
            <a:pPr marL="342900" marR="0" lvl="0" indent="-34290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“I don’t know this name, but ask this server”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-128"/>
              <a:cs typeface="+mn-cs"/>
            </a:endParaRPr>
          </a:p>
        </p:txBody>
      </p:sp>
      <p:grpSp>
        <p:nvGrpSpPr>
          <p:cNvPr id="157725" name="Group 86"/>
          <p:cNvGrpSpPr>
            <a:grpSpLocks/>
          </p:cNvGrpSpPr>
          <p:nvPr/>
        </p:nvGrpSpPr>
        <p:grpSpPr bwMode="auto">
          <a:xfrm flipH="1">
            <a:off x="7226300" y="5091113"/>
            <a:ext cx="925513" cy="795337"/>
            <a:chOff x="-44" y="1473"/>
            <a:chExt cx="981" cy="1105"/>
          </a:xfrm>
        </p:grpSpPr>
        <p:pic>
          <p:nvPicPr>
            <p:cNvPr id="157861" name="Picture 87" descr="desktop_computer_stylized_mediu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7862" name="Freeform 88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24164 w 356"/>
                <a:gd name="T3" fmla="*/ 1678 h 368"/>
                <a:gd name="T4" fmla="*/ 28666 w 356"/>
                <a:gd name="T5" fmla="*/ 34959 h 368"/>
                <a:gd name="T6" fmla="*/ 6318 w 356"/>
                <a:gd name="T7" fmla="*/ 43721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157726" name="Group 89"/>
          <p:cNvGrpSpPr>
            <a:grpSpLocks/>
          </p:cNvGrpSpPr>
          <p:nvPr/>
        </p:nvGrpSpPr>
        <p:grpSpPr bwMode="auto">
          <a:xfrm>
            <a:off x="4765675" y="4244975"/>
            <a:ext cx="925513" cy="795338"/>
            <a:chOff x="-44" y="1473"/>
            <a:chExt cx="981" cy="1105"/>
          </a:xfrm>
        </p:grpSpPr>
        <p:pic>
          <p:nvPicPr>
            <p:cNvPr id="157859" name="Picture 90" descr="desktop_computer_stylized_mediu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7860" name="Freeform 91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24164 w 356"/>
                <a:gd name="T3" fmla="*/ 1678 h 368"/>
                <a:gd name="T4" fmla="*/ 28666 w 356"/>
                <a:gd name="T5" fmla="*/ 34959 h 368"/>
                <a:gd name="T6" fmla="*/ 6318 w 356"/>
                <a:gd name="T7" fmla="*/ 43721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157727" name="Group 125"/>
          <p:cNvGrpSpPr>
            <a:grpSpLocks/>
          </p:cNvGrpSpPr>
          <p:nvPr/>
        </p:nvGrpSpPr>
        <p:grpSpPr bwMode="auto">
          <a:xfrm>
            <a:off x="7226300" y="3743325"/>
            <a:ext cx="390525" cy="641350"/>
            <a:chOff x="4140" y="429"/>
            <a:chExt cx="1425" cy="2396"/>
          </a:xfrm>
        </p:grpSpPr>
        <p:sp>
          <p:nvSpPr>
            <p:cNvPr id="157827" name="Freeform 126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7828" name="Rectangle 127"/>
            <p:cNvSpPr>
              <a:spLocks noChangeArrowheads="1"/>
            </p:cNvSpPr>
            <p:nvPr/>
          </p:nvSpPr>
          <p:spPr bwMode="auto">
            <a:xfrm>
              <a:off x="4204" y="429"/>
              <a:ext cx="1048" cy="2283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829" name="Freeform 128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7830" name="Freeform 129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7831" name="Rectangle 130"/>
            <p:cNvSpPr>
              <a:spLocks noChangeArrowheads="1"/>
            </p:cNvSpPr>
            <p:nvPr/>
          </p:nvSpPr>
          <p:spPr bwMode="auto">
            <a:xfrm>
              <a:off x="4210" y="696"/>
              <a:ext cx="597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57832" name="Group 131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57857" name="AutoShape 132"/>
              <p:cNvSpPr>
                <a:spLocks noChangeArrowheads="1"/>
              </p:cNvSpPr>
              <p:nvPr/>
            </p:nvSpPr>
            <p:spPr bwMode="auto">
              <a:xfrm>
                <a:off x="613" y="2566"/>
                <a:ext cx="723" cy="142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7858" name="AutoShape 133"/>
              <p:cNvSpPr>
                <a:spLocks noChangeArrowheads="1"/>
              </p:cNvSpPr>
              <p:nvPr/>
            </p:nvSpPr>
            <p:spPr bwMode="auto">
              <a:xfrm>
                <a:off x="628" y="2583"/>
                <a:ext cx="694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7833" name="Rectangle 134"/>
            <p:cNvSpPr>
              <a:spLocks noChangeArrowheads="1"/>
            </p:cNvSpPr>
            <p:nvPr/>
          </p:nvSpPr>
          <p:spPr bwMode="auto">
            <a:xfrm>
              <a:off x="4227" y="1016"/>
              <a:ext cx="591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57834" name="Group 135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57855" name="AutoShape 136"/>
              <p:cNvSpPr>
                <a:spLocks noChangeArrowheads="1"/>
              </p:cNvSpPr>
              <p:nvPr/>
            </p:nvSpPr>
            <p:spPr bwMode="auto">
              <a:xfrm>
                <a:off x="616" y="2566"/>
                <a:ext cx="723" cy="14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7856" name="AutoShape 137"/>
              <p:cNvSpPr>
                <a:spLocks noChangeArrowheads="1"/>
              </p:cNvSpPr>
              <p:nvPr/>
            </p:nvSpPr>
            <p:spPr bwMode="auto">
              <a:xfrm>
                <a:off x="630" y="2585"/>
                <a:ext cx="694" cy="10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7835" name="Rectangle 138"/>
            <p:cNvSpPr>
              <a:spLocks noChangeArrowheads="1"/>
            </p:cNvSpPr>
            <p:nvPr/>
          </p:nvSpPr>
          <p:spPr bwMode="auto">
            <a:xfrm>
              <a:off x="4215" y="1360"/>
              <a:ext cx="597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836" name="Rectangle 139"/>
            <p:cNvSpPr>
              <a:spLocks noChangeArrowheads="1"/>
            </p:cNvSpPr>
            <p:nvPr/>
          </p:nvSpPr>
          <p:spPr bwMode="auto">
            <a:xfrm>
              <a:off x="4227" y="1657"/>
              <a:ext cx="597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57837" name="Group 140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57853" name="AutoShape 141"/>
              <p:cNvSpPr>
                <a:spLocks noChangeArrowheads="1"/>
              </p:cNvSpPr>
              <p:nvPr/>
            </p:nvSpPr>
            <p:spPr bwMode="auto">
              <a:xfrm>
                <a:off x="616" y="2568"/>
                <a:ext cx="722" cy="13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7854" name="AutoShape 142"/>
              <p:cNvSpPr>
                <a:spLocks noChangeArrowheads="1"/>
              </p:cNvSpPr>
              <p:nvPr/>
            </p:nvSpPr>
            <p:spPr bwMode="auto">
              <a:xfrm>
                <a:off x="630" y="2584"/>
                <a:ext cx="693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7838" name="Freeform 143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157839" name="Group 144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57851" name="AutoShape 145"/>
              <p:cNvSpPr>
                <a:spLocks noChangeArrowheads="1"/>
              </p:cNvSpPr>
              <p:nvPr/>
            </p:nvSpPr>
            <p:spPr bwMode="auto">
              <a:xfrm>
                <a:off x="611" y="2566"/>
                <a:ext cx="729" cy="142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7852" name="AutoShape 146"/>
              <p:cNvSpPr>
                <a:spLocks noChangeArrowheads="1"/>
              </p:cNvSpPr>
              <p:nvPr/>
            </p:nvSpPr>
            <p:spPr bwMode="auto">
              <a:xfrm>
                <a:off x="626" y="2583"/>
                <a:ext cx="693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7840" name="Rectangle 147"/>
            <p:cNvSpPr>
              <a:spLocks noChangeArrowheads="1"/>
            </p:cNvSpPr>
            <p:nvPr/>
          </p:nvSpPr>
          <p:spPr bwMode="auto">
            <a:xfrm>
              <a:off x="5252" y="429"/>
              <a:ext cx="64" cy="2289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841" name="Freeform 148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7842" name="Freeform 149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7843" name="Oval 150"/>
            <p:cNvSpPr>
              <a:spLocks noChangeArrowheads="1"/>
            </p:cNvSpPr>
            <p:nvPr/>
          </p:nvSpPr>
          <p:spPr bwMode="auto">
            <a:xfrm>
              <a:off x="5519" y="2611"/>
              <a:ext cx="46" cy="9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844" name="Freeform 151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7845" name="AutoShape 152"/>
            <p:cNvSpPr>
              <a:spLocks noChangeArrowheads="1"/>
            </p:cNvSpPr>
            <p:nvPr/>
          </p:nvSpPr>
          <p:spPr bwMode="auto">
            <a:xfrm>
              <a:off x="4140" y="2677"/>
              <a:ext cx="1199" cy="148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846" name="AutoShape 153"/>
            <p:cNvSpPr>
              <a:spLocks noChangeArrowheads="1"/>
            </p:cNvSpPr>
            <p:nvPr/>
          </p:nvSpPr>
          <p:spPr bwMode="auto">
            <a:xfrm>
              <a:off x="4204" y="2712"/>
              <a:ext cx="1072" cy="8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847" name="Oval 154"/>
            <p:cNvSpPr>
              <a:spLocks noChangeArrowheads="1"/>
            </p:cNvSpPr>
            <p:nvPr/>
          </p:nvSpPr>
          <p:spPr bwMode="auto">
            <a:xfrm>
              <a:off x="4308" y="2380"/>
              <a:ext cx="156" cy="148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848" name="Oval 155"/>
            <p:cNvSpPr>
              <a:spLocks noChangeArrowheads="1"/>
            </p:cNvSpPr>
            <p:nvPr/>
          </p:nvSpPr>
          <p:spPr bwMode="auto">
            <a:xfrm>
              <a:off x="4488" y="2386"/>
              <a:ext cx="156" cy="14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849" name="Oval 156"/>
            <p:cNvSpPr>
              <a:spLocks noChangeArrowheads="1"/>
            </p:cNvSpPr>
            <p:nvPr/>
          </p:nvSpPr>
          <p:spPr bwMode="auto">
            <a:xfrm>
              <a:off x="4661" y="2380"/>
              <a:ext cx="156" cy="142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850" name="Rectangle 157"/>
            <p:cNvSpPr>
              <a:spLocks noChangeArrowheads="1"/>
            </p:cNvSpPr>
            <p:nvPr/>
          </p:nvSpPr>
          <p:spPr bwMode="auto">
            <a:xfrm>
              <a:off x="5061" y="1835"/>
              <a:ext cx="87" cy="759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57728" name="Group 158"/>
          <p:cNvGrpSpPr>
            <a:grpSpLocks/>
          </p:cNvGrpSpPr>
          <p:nvPr/>
        </p:nvGrpSpPr>
        <p:grpSpPr bwMode="auto">
          <a:xfrm>
            <a:off x="5222875" y="2230438"/>
            <a:ext cx="390525" cy="641350"/>
            <a:chOff x="4140" y="429"/>
            <a:chExt cx="1425" cy="2396"/>
          </a:xfrm>
        </p:grpSpPr>
        <p:sp>
          <p:nvSpPr>
            <p:cNvPr id="157795" name="Freeform 159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7796" name="Rectangle 160"/>
            <p:cNvSpPr>
              <a:spLocks noChangeArrowheads="1"/>
            </p:cNvSpPr>
            <p:nvPr/>
          </p:nvSpPr>
          <p:spPr bwMode="auto">
            <a:xfrm>
              <a:off x="4204" y="429"/>
              <a:ext cx="1048" cy="2283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797" name="Freeform 161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7798" name="Freeform 162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7799" name="Rectangle 163"/>
            <p:cNvSpPr>
              <a:spLocks noChangeArrowheads="1"/>
            </p:cNvSpPr>
            <p:nvPr/>
          </p:nvSpPr>
          <p:spPr bwMode="auto">
            <a:xfrm>
              <a:off x="4210" y="696"/>
              <a:ext cx="597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57800" name="Group 164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57825" name="AutoShape 165"/>
              <p:cNvSpPr>
                <a:spLocks noChangeArrowheads="1"/>
              </p:cNvSpPr>
              <p:nvPr/>
            </p:nvSpPr>
            <p:spPr bwMode="auto">
              <a:xfrm>
                <a:off x="613" y="2566"/>
                <a:ext cx="723" cy="142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7826" name="AutoShape 166"/>
              <p:cNvSpPr>
                <a:spLocks noChangeArrowheads="1"/>
              </p:cNvSpPr>
              <p:nvPr/>
            </p:nvSpPr>
            <p:spPr bwMode="auto">
              <a:xfrm>
                <a:off x="628" y="2583"/>
                <a:ext cx="694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7801" name="Rectangle 167"/>
            <p:cNvSpPr>
              <a:spLocks noChangeArrowheads="1"/>
            </p:cNvSpPr>
            <p:nvPr/>
          </p:nvSpPr>
          <p:spPr bwMode="auto">
            <a:xfrm>
              <a:off x="4227" y="1016"/>
              <a:ext cx="591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57802" name="Group 168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57823" name="AutoShape 169"/>
              <p:cNvSpPr>
                <a:spLocks noChangeArrowheads="1"/>
              </p:cNvSpPr>
              <p:nvPr/>
            </p:nvSpPr>
            <p:spPr bwMode="auto">
              <a:xfrm>
                <a:off x="616" y="2566"/>
                <a:ext cx="723" cy="14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7824" name="AutoShape 170"/>
              <p:cNvSpPr>
                <a:spLocks noChangeArrowheads="1"/>
              </p:cNvSpPr>
              <p:nvPr/>
            </p:nvSpPr>
            <p:spPr bwMode="auto">
              <a:xfrm>
                <a:off x="630" y="2585"/>
                <a:ext cx="694" cy="10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7803" name="Rectangle 171"/>
            <p:cNvSpPr>
              <a:spLocks noChangeArrowheads="1"/>
            </p:cNvSpPr>
            <p:nvPr/>
          </p:nvSpPr>
          <p:spPr bwMode="auto">
            <a:xfrm>
              <a:off x="4215" y="1360"/>
              <a:ext cx="597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804" name="Rectangle 172"/>
            <p:cNvSpPr>
              <a:spLocks noChangeArrowheads="1"/>
            </p:cNvSpPr>
            <p:nvPr/>
          </p:nvSpPr>
          <p:spPr bwMode="auto">
            <a:xfrm>
              <a:off x="4227" y="1657"/>
              <a:ext cx="597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57805" name="Group 173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57821" name="AutoShape 174"/>
              <p:cNvSpPr>
                <a:spLocks noChangeArrowheads="1"/>
              </p:cNvSpPr>
              <p:nvPr/>
            </p:nvSpPr>
            <p:spPr bwMode="auto">
              <a:xfrm>
                <a:off x="616" y="2568"/>
                <a:ext cx="722" cy="13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7822" name="AutoShape 175"/>
              <p:cNvSpPr>
                <a:spLocks noChangeArrowheads="1"/>
              </p:cNvSpPr>
              <p:nvPr/>
            </p:nvSpPr>
            <p:spPr bwMode="auto">
              <a:xfrm>
                <a:off x="630" y="2584"/>
                <a:ext cx="693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7806" name="Freeform 176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157807" name="Group 177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57819" name="AutoShape 178"/>
              <p:cNvSpPr>
                <a:spLocks noChangeArrowheads="1"/>
              </p:cNvSpPr>
              <p:nvPr/>
            </p:nvSpPr>
            <p:spPr bwMode="auto">
              <a:xfrm>
                <a:off x="611" y="2566"/>
                <a:ext cx="729" cy="142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7820" name="AutoShape 179"/>
              <p:cNvSpPr>
                <a:spLocks noChangeArrowheads="1"/>
              </p:cNvSpPr>
              <p:nvPr/>
            </p:nvSpPr>
            <p:spPr bwMode="auto">
              <a:xfrm>
                <a:off x="626" y="2583"/>
                <a:ext cx="693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7808" name="Rectangle 180"/>
            <p:cNvSpPr>
              <a:spLocks noChangeArrowheads="1"/>
            </p:cNvSpPr>
            <p:nvPr/>
          </p:nvSpPr>
          <p:spPr bwMode="auto">
            <a:xfrm>
              <a:off x="5252" y="429"/>
              <a:ext cx="64" cy="2289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809" name="Freeform 181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7810" name="Freeform 182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7811" name="Oval 183"/>
            <p:cNvSpPr>
              <a:spLocks noChangeArrowheads="1"/>
            </p:cNvSpPr>
            <p:nvPr/>
          </p:nvSpPr>
          <p:spPr bwMode="auto">
            <a:xfrm>
              <a:off x="5519" y="2611"/>
              <a:ext cx="46" cy="9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812" name="Freeform 184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7813" name="AutoShape 185"/>
            <p:cNvSpPr>
              <a:spLocks noChangeArrowheads="1"/>
            </p:cNvSpPr>
            <p:nvPr/>
          </p:nvSpPr>
          <p:spPr bwMode="auto">
            <a:xfrm>
              <a:off x="4140" y="2677"/>
              <a:ext cx="1199" cy="148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814" name="AutoShape 186"/>
            <p:cNvSpPr>
              <a:spLocks noChangeArrowheads="1"/>
            </p:cNvSpPr>
            <p:nvPr/>
          </p:nvSpPr>
          <p:spPr bwMode="auto">
            <a:xfrm>
              <a:off x="4204" y="2712"/>
              <a:ext cx="1072" cy="8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815" name="Oval 187"/>
            <p:cNvSpPr>
              <a:spLocks noChangeArrowheads="1"/>
            </p:cNvSpPr>
            <p:nvPr/>
          </p:nvSpPr>
          <p:spPr bwMode="auto">
            <a:xfrm>
              <a:off x="4308" y="2380"/>
              <a:ext cx="156" cy="148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816" name="Oval 188"/>
            <p:cNvSpPr>
              <a:spLocks noChangeArrowheads="1"/>
            </p:cNvSpPr>
            <p:nvPr/>
          </p:nvSpPr>
          <p:spPr bwMode="auto">
            <a:xfrm>
              <a:off x="4488" y="2386"/>
              <a:ext cx="156" cy="14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817" name="Oval 189"/>
            <p:cNvSpPr>
              <a:spLocks noChangeArrowheads="1"/>
            </p:cNvSpPr>
            <p:nvPr/>
          </p:nvSpPr>
          <p:spPr bwMode="auto">
            <a:xfrm>
              <a:off x="4661" y="2380"/>
              <a:ext cx="156" cy="142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818" name="Rectangle 190"/>
            <p:cNvSpPr>
              <a:spLocks noChangeArrowheads="1"/>
            </p:cNvSpPr>
            <p:nvPr/>
          </p:nvSpPr>
          <p:spPr bwMode="auto">
            <a:xfrm>
              <a:off x="5061" y="1835"/>
              <a:ext cx="87" cy="759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57729" name="Group 224"/>
          <p:cNvGrpSpPr>
            <a:grpSpLocks/>
          </p:cNvGrpSpPr>
          <p:nvPr/>
        </p:nvGrpSpPr>
        <p:grpSpPr bwMode="auto">
          <a:xfrm>
            <a:off x="6376988" y="968375"/>
            <a:ext cx="390525" cy="641350"/>
            <a:chOff x="4140" y="429"/>
            <a:chExt cx="1425" cy="2396"/>
          </a:xfrm>
        </p:grpSpPr>
        <p:sp>
          <p:nvSpPr>
            <p:cNvPr id="157763" name="Freeform 225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7764" name="Rectangle 226"/>
            <p:cNvSpPr>
              <a:spLocks noChangeArrowheads="1"/>
            </p:cNvSpPr>
            <p:nvPr/>
          </p:nvSpPr>
          <p:spPr bwMode="auto">
            <a:xfrm>
              <a:off x="4204" y="429"/>
              <a:ext cx="1048" cy="2283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765" name="Freeform 227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7766" name="Freeform 228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7767" name="Rectangle 229"/>
            <p:cNvSpPr>
              <a:spLocks noChangeArrowheads="1"/>
            </p:cNvSpPr>
            <p:nvPr/>
          </p:nvSpPr>
          <p:spPr bwMode="auto">
            <a:xfrm>
              <a:off x="4210" y="696"/>
              <a:ext cx="597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57768" name="Group 230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57793" name="AutoShape 231"/>
              <p:cNvSpPr>
                <a:spLocks noChangeArrowheads="1"/>
              </p:cNvSpPr>
              <p:nvPr/>
            </p:nvSpPr>
            <p:spPr bwMode="auto">
              <a:xfrm>
                <a:off x="613" y="2566"/>
                <a:ext cx="723" cy="142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7794" name="AutoShape 232"/>
              <p:cNvSpPr>
                <a:spLocks noChangeArrowheads="1"/>
              </p:cNvSpPr>
              <p:nvPr/>
            </p:nvSpPr>
            <p:spPr bwMode="auto">
              <a:xfrm>
                <a:off x="627" y="2583"/>
                <a:ext cx="694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7769" name="Rectangle 233"/>
            <p:cNvSpPr>
              <a:spLocks noChangeArrowheads="1"/>
            </p:cNvSpPr>
            <p:nvPr/>
          </p:nvSpPr>
          <p:spPr bwMode="auto">
            <a:xfrm>
              <a:off x="4227" y="1016"/>
              <a:ext cx="591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57770" name="Group 234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57791" name="AutoShape 235"/>
              <p:cNvSpPr>
                <a:spLocks noChangeArrowheads="1"/>
              </p:cNvSpPr>
              <p:nvPr/>
            </p:nvSpPr>
            <p:spPr bwMode="auto">
              <a:xfrm>
                <a:off x="616" y="2566"/>
                <a:ext cx="723" cy="14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7792" name="AutoShape 236"/>
              <p:cNvSpPr>
                <a:spLocks noChangeArrowheads="1"/>
              </p:cNvSpPr>
              <p:nvPr/>
            </p:nvSpPr>
            <p:spPr bwMode="auto">
              <a:xfrm>
                <a:off x="630" y="2585"/>
                <a:ext cx="694" cy="10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7771" name="Rectangle 237"/>
            <p:cNvSpPr>
              <a:spLocks noChangeArrowheads="1"/>
            </p:cNvSpPr>
            <p:nvPr/>
          </p:nvSpPr>
          <p:spPr bwMode="auto">
            <a:xfrm>
              <a:off x="4215" y="1360"/>
              <a:ext cx="597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772" name="Rectangle 238"/>
            <p:cNvSpPr>
              <a:spLocks noChangeArrowheads="1"/>
            </p:cNvSpPr>
            <p:nvPr/>
          </p:nvSpPr>
          <p:spPr bwMode="auto">
            <a:xfrm>
              <a:off x="4227" y="1657"/>
              <a:ext cx="597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57773" name="Group 239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57789" name="AutoShape 240"/>
              <p:cNvSpPr>
                <a:spLocks noChangeArrowheads="1"/>
              </p:cNvSpPr>
              <p:nvPr/>
            </p:nvSpPr>
            <p:spPr bwMode="auto">
              <a:xfrm>
                <a:off x="616" y="2568"/>
                <a:ext cx="722" cy="13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7790" name="AutoShape 241"/>
              <p:cNvSpPr>
                <a:spLocks noChangeArrowheads="1"/>
              </p:cNvSpPr>
              <p:nvPr/>
            </p:nvSpPr>
            <p:spPr bwMode="auto">
              <a:xfrm>
                <a:off x="630" y="2584"/>
                <a:ext cx="693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7774" name="Freeform 242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157775" name="Group 243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57787" name="AutoShape 244"/>
              <p:cNvSpPr>
                <a:spLocks noChangeArrowheads="1"/>
              </p:cNvSpPr>
              <p:nvPr/>
            </p:nvSpPr>
            <p:spPr bwMode="auto">
              <a:xfrm>
                <a:off x="611" y="2566"/>
                <a:ext cx="729" cy="142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7788" name="AutoShape 245"/>
              <p:cNvSpPr>
                <a:spLocks noChangeArrowheads="1"/>
              </p:cNvSpPr>
              <p:nvPr/>
            </p:nvSpPr>
            <p:spPr bwMode="auto">
              <a:xfrm>
                <a:off x="625" y="2583"/>
                <a:ext cx="693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7776" name="Rectangle 246"/>
            <p:cNvSpPr>
              <a:spLocks noChangeArrowheads="1"/>
            </p:cNvSpPr>
            <p:nvPr/>
          </p:nvSpPr>
          <p:spPr bwMode="auto">
            <a:xfrm>
              <a:off x="5252" y="429"/>
              <a:ext cx="64" cy="2289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777" name="Freeform 247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7778" name="Freeform 248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7779" name="Oval 249"/>
            <p:cNvSpPr>
              <a:spLocks noChangeArrowheads="1"/>
            </p:cNvSpPr>
            <p:nvPr/>
          </p:nvSpPr>
          <p:spPr bwMode="auto">
            <a:xfrm>
              <a:off x="5519" y="2611"/>
              <a:ext cx="46" cy="9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780" name="Freeform 250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7781" name="AutoShape 251"/>
            <p:cNvSpPr>
              <a:spLocks noChangeArrowheads="1"/>
            </p:cNvSpPr>
            <p:nvPr/>
          </p:nvSpPr>
          <p:spPr bwMode="auto">
            <a:xfrm>
              <a:off x="4140" y="2677"/>
              <a:ext cx="1199" cy="148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782" name="AutoShape 252"/>
            <p:cNvSpPr>
              <a:spLocks noChangeArrowheads="1"/>
            </p:cNvSpPr>
            <p:nvPr/>
          </p:nvSpPr>
          <p:spPr bwMode="auto">
            <a:xfrm>
              <a:off x="4204" y="2712"/>
              <a:ext cx="1072" cy="8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783" name="Oval 253"/>
            <p:cNvSpPr>
              <a:spLocks noChangeArrowheads="1"/>
            </p:cNvSpPr>
            <p:nvPr/>
          </p:nvSpPr>
          <p:spPr bwMode="auto">
            <a:xfrm>
              <a:off x="4308" y="2380"/>
              <a:ext cx="156" cy="148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784" name="Oval 254"/>
            <p:cNvSpPr>
              <a:spLocks noChangeArrowheads="1"/>
            </p:cNvSpPr>
            <p:nvPr/>
          </p:nvSpPr>
          <p:spPr bwMode="auto">
            <a:xfrm>
              <a:off x="4488" y="2386"/>
              <a:ext cx="156" cy="14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785" name="Oval 255"/>
            <p:cNvSpPr>
              <a:spLocks noChangeArrowheads="1"/>
            </p:cNvSpPr>
            <p:nvPr/>
          </p:nvSpPr>
          <p:spPr bwMode="auto">
            <a:xfrm>
              <a:off x="4661" y="2380"/>
              <a:ext cx="156" cy="142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786" name="Rectangle 256"/>
            <p:cNvSpPr>
              <a:spLocks noChangeArrowheads="1"/>
            </p:cNvSpPr>
            <p:nvPr/>
          </p:nvSpPr>
          <p:spPr bwMode="auto">
            <a:xfrm>
              <a:off x="5061" y="1835"/>
              <a:ext cx="87" cy="759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57730" name="Group 257"/>
          <p:cNvGrpSpPr>
            <a:grpSpLocks/>
          </p:cNvGrpSpPr>
          <p:nvPr/>
        </p:nvGrpSpPr>
        <p:grpSpPr bwMode="auto">
          <a:xfrm>
            <a:off x="7192963" y="2220913"/>
            <a:ext cx="390525" cy="641350"/>
            <a:chOff x="4140" y="429"/>
            <a:chExt cx="1425" cy="2396"/>
          </a:xfrm>
        </p:grpSpPr>
        <p:sp>
          <p:nvSpPr>
            <p:cNvPr id="157731" name="Freeform 258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7732" name="Rectangle 259"/>
            <p:cNvSpPr>
              <a:spLocks noChangeArrowheads="1"/>
            </p:cNvSpPr>
            <p:nvPr/>
          </p:nvSpPr>
          <p:spPr bwMode="auto">
            <a:xfrm>
              <a:off x="4204" y="429"/>
              <a:ext cx="1048" cy="2283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733" name="Freeform 260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7734" name="Freeform 261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7735" name="Rectangle 262"/>
            <p:cNvSpPr>
              <a:spLocks noChangeArrowheads="1"/>
            </p:cNvSpPr>
            <p:nvPr/>
          </p:nvSpPr>
          <p:spPr bwMode="auto">
            <a:xfrm>
              <a:off x="4210" y="696"/>
              <a:ext cx="597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57736" name="Group 263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57761" name="AutoShape 264"/>
              <p:cNvSpPr>
                <a:spLocks noChangeArrowheads="1"/>
              </p:cNvSpPr>
              <p:nvPr/>
            </p:nvSpPr>
            <p:spPr bwMode="auto">
              <a:xfrm>
                <a:off x="613" y="2566"/>
                <a:ext cx="723" cy="142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7762" name="AutoShape 265"/>
              <p:cNvSpPr>
                <a:spLocks noChangeArrowheads="1"/>
              </p:cNvSpPr>
              <p:nvPr/>
            </p:nvSpPr>
            <p:spPr bwMode="auto">
              <a:xfrm>
                <a:off x="627" y="2583"/>
                <a:ext cx="694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7737" name="Rectangle 266"/>
            <p:cNvSpPr>
              <a:spLocks noChangeArrowheads="1"/>
            </p:cNvSpPr>
            <p:nvPr/>
          </p:nvSpPr>
          <p:spPr bwMode="auto">
            <a:xfrm>
              <a:off x="4227" y="1016"/>
              <a:ext cx="591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57738" name="Group 267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57759" name="AutoShape 268"/>
              <p:cNvSpPr>
                <a:spLocks noChangeArrowheads="1"/>
              </p:cNvSpPr>
              <p:nvPr/>
            </p:nvSpPr>
            <p:spPr bwMode="auto">
              <a:xfrm>
                <a:off x="616" y="2566"/>
                <a:ext cx="723" cy="14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7760" name="AutoShape 269"/>
              <p:cNvSpPr>
                <a:spLocks noChangeArrowheads="1"/>
              </p:cNvSpPr>
              <p:nvPr/>
            </p:nvSpPr>
            <p:spPr bwMode="auto">
              <a:xfrm>
                <a:off x="630" y="2585"/>
                <a:ext cx="694" cy="10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7739" name="Rectangle 270"/>
            <p:cNvSpPr>
              <a:spLocks noChangeArrowheads="1"/>
            </p:cNvSpPr>
            <p:nvPr/>
          </p:nvSpPr>
          <p:spPr bwMode="auto">
            <a:xfrm>
              <a:off x="4215" y="1360"/>
              <a:ext cx="597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740" name="Rectangle 271"/>
            <p:cNvSpPr>
              <a:spLocks noChangeArrowheads="1"/>
            </p:cNvSpPr>
            <p:nvPr/>
          </p:nvSpPr>
          <p:spPr bwMode="auto">
            <a:xfrm>
              <a:off x="4227" y="1657"/>
              <a:ext cx="597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57741" name="Group 272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57757" name="AutoShape 273"/>
              <p:cNvSpPr>
                <a:spLocks noChangeArrowheads="1"/>
              </p:cNvSpPr>
              <p:nvPr/>
            </p:nvSpPr>
            <p:spPr bwMode="auto">
              <a:xfrm>
                <a:off x="616" y="2568"/>
                <a:ext cx="722" cy="13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7758" name="AutoShape 274"/>
              <p:cNvSpPr>
                <a:spLocks noChangeArrowheads="1"/>
              </p:cNvSpPr>
              <p:nvPr/>
            </p:nvSpPr>
            <p:spPr bwMode="auto">
              <a:xfrm>
                <a:off x="630" y="2584"/>
                <a:ext cx="693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7742" name="Freeform 275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157743" name="Group 276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57755" name="AutoShape 277"/>
              <p:cNvSpPr>
                <a:spLocks noChangeArrowheads="1"/>
              </p:cNvSpPr>
              <p:nvPr/>
            </p:nvSpPr>
            <p:spPr bwMode="auto">
              <a:xfrm>
                <a:off x="611" y="2566"/>
                <a:ext cx="729" cy="142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7756" name="AutoShape 278"/>
              <p:cNvSpPr>
                <a:spLocks noChangeArrowheads="1"/>
              </p:cNvSpPr>
              <p:nvPr/>
            </p:nvSpPr>
            <p:spPr bwMode="auto">
              <a:xfrm>
                <a:off x="625" y="2583"/>
                <a:ext cx="693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7744" name="Rectangle 279"/>
            <p:cNvSpPr>
              <a:spLocks noChangeArrowheads="1"/>
            </p:cNvSpPr>
            <p:nvPr/>
          </p:nvSpPr>
          <p:spPr bwMode="auto">
            <a:xfrm>
              <a:off x="5252" y="429"/>
              <a:ext cx="64" cy="2289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745" name="Freeform 280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7746" name="Freeform 281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7747" name="Oval 282"/>
            <p:cNvSpPr>
              <a:spLocks noChangeArrowheads="1"/>
            </p:cNvSpPr>
            <p:nvPr/>
          </p:nvSpPr>
          <p:spPr bwMode="auto">
            <a:xfrm>
              <a:off x="5519" y="2611"/>
              <a:ext cx="46" cy="9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748" name="Freeform 283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7749" name="AutoShape 284"/>
            <p:cNvSpPr>
              <a:spLocks noChangeArrowheads="1"/>
            </p:cNvSpPr>
            <p:nvPr/>
          </p:nvSpPr>
          <p:spPr bwMode="auto">
            <a:xfrm>
              <a:off x="4140" y="2677"/>
              <a:ext cx="1199" cy="148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750" name="AutoShape 285"/>
            <p:cNvSpPr>
              <a:spLocks noChangeArrowheads="1"/>
            </p:cNvSpPr>
            <p:nvPr/>
          </p:nvSpPr>
          <p:spPr bwMode="auto">
            <a:xfrm>
              <a:off x="4204" y="2712"/>
              <a:ext cx="1072" cy="8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751" name="Oval 286"/>
            <p:cNvSpPr>
              <a:spLocks noChangeArrowheads="1"/>
            </p:cNvSpPr>
            <p:nvPr/>
          </p:nvSpPr>
          <p:spPr bwMode="auto">
            <a:xfrm>
              <a:off x="4308" y="2380"/>
              <a:ext cx="156" cy="148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752" name="Oval 287"/>
            <p:cNvSpPr>
              <a:spLocks noChangeArrowheads="1"/>
            </p:cNvSpPr>
            <p:nvPr/>
          </p:nvSpPr>
          <p:spPr bwMode="auto">
            <a:xfrm>
              <a:off x="4488" y="2386"/>
              <a:ext cx="156" cy="14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753" name="Oval 288"/>
            <p:cNvSpPr>
              <a:spLocks noChangeArrowheads="1"/>
            </p:cNvSpPr>
            <p:nvPr/>
          </p:nvSpPr>
          <p:spPr bwMode="auto">
            <a:xfrm>
              <a:off x="4661" y="2380"/>
              <a:ext cx="156" cy="142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754" name="Rectangle 289"/>
            <p:cNvSpPr>
              <a:spLocks noChangeArrowheads="1"/>
            </p:cNvSpPr>
            <p:nvPr/>
          </p:nvSpPr>
          <p:spPr bwMode="auto">
            <a:xfrm>
              <a:off x="5061" y="1835"/>
              <a:ext cx="87" cy="759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6381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70" grpId="0" animBg="1"/>
      <p:bldP spid="202771" grpId="0" animBg="1"/>
      <p:bldP spid="202772" grpId="0" animBg="1"/>
      <p:bldP spid="202773" grpId="0" animBg="1"/>
      <p:bldP spid="202774" grpId="0" animBg="1"/>
      <p:bldP spid="202775" grpId="0" animBg="1"/>
      <p:bldP spid="202779" grpId="0"/>
      <p:bldP spid="202780" grpId="0"/>
      <p:bldP spid="202781" grpId="0"/>
      <p:bldP spid="202782" grpId="0"/>
      <p:bldP spid="202783" grpId="0"/>
      <p:bldP spid="202784" grpId="0"/>
      <p:bldP spid="202813" grpId="0"/>
      <p:bldP spid="202814" grpId="0"/>
      <p:bldP spid="202815" grpId="0" animBg="1"/>
      <p:bldP spid="202816" grpId="0" animBg="1"/>
      <p:bldP spid="157724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7" name="Text Box 24"/>
          <p:cNvSpPr txBox="1">
            <a:spLocks noChangeArrowheads="1"/>
          </p:cNvSpPr>
          <p:nvPr/>
        </p:nvSpPr>
        <p:spPr bwMode="auto">
          <a:xfrm>
            <a:off x="7462838" y="3257550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4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59748" name="Text Box 25"/>
          <p:cNvSpPr txBox="1">
            <a:spLocks noChangeArrowheads="1"/>
          </p:cNvSpPr>
          <p:nvPr/>
        </p:nvSpPr>
        <p:spPr bwMode="auto">
          <a:xfrm>
            <a:off x="7005638" y="3333750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5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59749" name="Text Box 26"/>
          <p:cNvSpPr txBox="1">
            <a:spLocks noChangeArrowheads="1"/>
          </p:cNvSpPr>
          <p:nvPr/>
        </p:nvSpPr>
        <p:spPr bwMode="auto">
          <a:xfrm>
            <a:off x="6724650" y="1817688"/>
            <a:ext cx="311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6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59750" name="Line 60"/>
          <p:cNvSpPr>
            <a:spLocks noChangeShapeType="1"/>
          </p:cNvSpPr>
          <p:nvPr/>
        </p:nvSpPr>
        <p:spPr bwMode="auto">
          <a:xfrm>
            <a:off x="7440613" y="2941638"/>
            <a:ext cx="0" cy="674687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9751" name="Line 61"/>
          <p:cNvSpPr>
            <a:spLocks noChangeShapeType="1"/>
          </p:cNvSpPr>
          <p:nvPr/>
        </p:nvSpPr>
        <p:spPr bwMode="auto">
          <a:xfrm flipH="1" flipV="1">
            <a:off x="7319963" y="2952750"/>
            <a:ext cx="0" cy="719138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9752" name="Line 62"/>
          <p:cNvSpPr>
            <a:spLocks noChangeShapeType="1"/>
          </p:cNvSpPr>
          <p:nvPr/>
        </p:nvSpPr>
        <p:spPr bwMode="auto">
          <a:xfrm flipH="1" flipV="1">
            <a:off x="6799263" y="1541463"/>
            <a:ext cx="458787" cy="566737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9753" name="Text Box 63"/>
          <p:cNvSpPr txBox="1">
            <a:spLocks noChangeArrowheads="1"/>
          </p:cNvSpPr>
          <p:nvPr/>
        </p:nvSpPr>
        <p:spPr bwMode="auto">
          <a:xfrm>
            <a:off x="7143750" y="1390650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3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59754" name="Rectangle 67"/>
          <p:cNvSpPr>
            <a:spLocks noChangeArrowheads="1"/>
          </p:cNvSpPr>
          <p:nvPr/>
        </p:nvSpPr>
        <p:spPr bwMode="auto">
          <a:xfrm>
            <a:off x="468312" y="1687513"/>
            <a:ext cx="3506787" cy="231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recursive query: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puts burden of name resolution on contacted name server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heavy load at upper levels of hierarchy?</a:t>
            </a:r>
          </a:p>
        </p:txBody>
      </p:sp>
      <p:sp>
        <p:nvSpPr>
          <p:cNvPr id="159755" name="Text Box 5"/>
          <p:cNvSpPr txBox="1">
            <a:spLocks noChangeArrowheads="1"/>
          </p:cNvSpPr>
          <p:nvPr/>
        </p:nvSpPr>
        <p:spPr bwMode="auto">
          <a:xfrm>
            <a:off x="4206875" y="4881563"/>
            <a:ext cx="1746250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requesting host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cs.stanford.edu</a:t>
            </a:r>
            <a:endParaRPr kumimoji="0" lang="en-US" altLang="en-US" sz="1600" b="0" i="1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59756" name="Text Box 6"/>
          <p:cNvSpPr txBox="1">
            <a:spLocks noChangeArrowheads="1"/>
          </p:cNvSpPr>
          <p:nvPr/>
        </p:nvSpPr>
        <p:spPr bwMode="auto">
          <a:xfrm>
            <a:off x="6999457" y="5775325"/>
            <a:ext cx="124585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cs.umd.edu</a:t>
            </a:r>
            <a:endParaRPr kumimoji="0" lang="en-US" alt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59757" name="Text Box 17"/>
          <p:cNvSpPr txBox="1">
            <a:spLocks noChangeArrowheads="1"/>
          </p:cNvSpPr>
          <p:nvPr/>
        </p:nvSpPr>
        <p:spPr bwMode="auto">
          <a:xfrm>
            <a:off x="5791200" y="481013"/>
            <a:ext cx="20113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root DNS server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59758" name="Line 18"/>
          <p:cNvSpPr>
            <a:spLocks noChangeShapeType="1"/>
          </p:cNvSpPr>
          <p:nvPr/>
        </p:nvSpPr>
        <p:spPr bwMode="auto">
          <a:xfrm flipH="1" flipV="1">
            <a:off x="5286375" y="2916238"/>
            <a:ext cx="0" cy="131445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9759" name="Line 19"/>
          <p:cNvSpPr>
            <a:spLocks noChangeShapeType="1"/>
          </p:cNvSpPr>
          <p:nvPr/>
        </p:nvSpPr>
        <p:spPr bwMode="auto">
          <a:xfrm flipV="1">
            <a:off x="5391150" y="1220788"/>
            <a:ext cx="914400" cy="97155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9760" name="Line 22"/>
          <p:cNvSpPr>
            <a:spLocks noChangeShapeType="1"/>
          </p:cNvSpPr>
          <p:nvPr/>
        </p:nvSpPr>
        <p:spPr bwMode="auto">
          <a:xfrm flipH="1">
            <a:off x="5619750" y="1449388"/>
            <a:ext cx="733425" cy="76200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9761" name="Line 23"/>
          <p:cNvSpPr>
            <a:spLocks noChangeShapeType="1"/>
          </p:cNvSpPr>
          <p:nvPr/>
        </p:nvSpPr>
        <p:spPr bwMode="auto">
          <a:xfrm>
            <a:off x="5476875" y="2944813"/>
            <a:ext cx="9525" cy="1323975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59762" name="Group 24"/>
          <p:cNvGrpSpPr>
            <a:grpSpLocks/>
          </p:cNvGrpSpPr>
          <p:nvPr/>
        </p:nvGrpSpPr>
        <p:grpSpPr bwMode="auto">
          <a:xfrm>
            <a:off x="4179888" y="3062288"/>
            <a:ext cx="1898650" cy="611187"/>
            <a:chOff x="2831" y="2132"/>
            <a:chExt cx="1196" cy="385"/>
          </a:xfrm>
        </p:grpSpPr>
        <p:sp>
          <p:nvSpPr>
            <p:cNvPr id="159910" name="Rectangle 25"/>
            <p:cNvSpPr>
              <a:spLocks noChangeArrowheads="1"/>
            </p:cNvSpPr>
            <p:nvPr/>
          </p:nvSpPr>
          <p:spPr bwMode="auto">
            <a:xfrm>
              <a:off x="2838" y="2178"/>
              <a:ext cx="1182" cy="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911" name="Text Box 26"/>
            <p:cNvSpPr txBox="1">
              <a:spLocks noChangeArrowheads="1"/>
            </p:cNvSpPr>
            <p:nvPr/>
          </p:nvSpPr>
          <p:spPr bwMode="auto">
            <a:xfrm>
              <a:off x="2831" y="2132"/>
              <a:ext cx="1196" cy="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local DNS server</a:t>
              </a: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dns.stanford.edu</a:t>
              </a:r>
              <a:endParaRPr kumimoji="0" lang="en-US" alt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sp>
        <p:nvSpPr>
          <p:cNvPr id="159763" name="Text Box 27"/>
          <p:cNvSpPr txBox="1">
            <a:spLocks noChangeArrowheads="1"/>
          </p:cNvSpPr>
          <p:nvPr/>
        </p:nvSpPr>
        <p:spPr bwMode="auto">
          <a:xfrm>
            <a:off x="4997450" y="3771900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1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59764" name="Text Box 28"/>
          <p:cNvSpPr txBox="1">
            <a:spLocks noChangeArrowheads="1"/>
          </p:cNvSpPr>
          <p:nvPr/>
        </p:nvSpPr>
        <p:spPr bwMode="auto">
          <a:xfrm>
            <a:off x="5540375" y="1438275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2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59765" name="Text Box 29"/>
          <p:cNvSpPr txBox="1">
            <a:spLocks noChangeArrowheads="1"/>
          </p:cNvSpPr>
          <p:nvPr/>
        </p:nvSpPr>
        <p:spPr bwMode="auto">
          <a:xfrm>
            <a:off x="5978525" y="1676400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7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59766" name="Text Box 60"/>
          <p:cNvSpPr txBox="1">
            <a:spLocks noChangeArrowheads="1"/>
          </p:cNvSpPr>
          <p:nvPr/>
        </p:nvSpPr>
        <p:spPr bwMode="auto">
          <a:xfrm>
            <a:off x="6353175" y="4429125"/>
            <a:ext cx="23971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authoritative DNS server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dns.cs.umd.edu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59767" name="Text Box 62"/>
          <p:cNvSpPr txBox="1">
            <a:spLocks noChangeArrowheads="1"/>
          </p:cNvSpPr>
          <p:nvPr/>
        </p:nvSpPr>
        <p:spPr bwMode="auto">
          <a:xfrm>
            <a:off x="5549900" y="3781425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8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59768" name="Line 62"/>
          <p:cNvSpPr>
            <a:spLocks noChangeShapeType="1"/>
          </p:cNvSpPr>
          <p:nvPr/>
        </p:nvSpPr>
        <p:spPr bwMode="auto">
          <a:xfrm flipH="1" flipV="1">
            <a:off x="6853238" y="1333500"/>
            <a:ext cx="600075" cy="741363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59769" name="Picture 137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1287463"/>
            <a:ext cx="41132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70" name="Rectangle 66"/>
          <p:cNvSpPr>
            <a:spLocks noChangeArrowheads="1"/>
          </p:cNvSpPr>
          <p:nvPr/>
        </p:nvSpPr>
        <p:spPr bwMode="auto">
          <a:xfrm>
            <a:off x="533400" y="217488"/>
            <a:ext cx="49101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ＭＳ Ｐゴシック" charset="-128"/>
                <a:cs typeface="+mn-cs"/>
              </a:rPr>
              <a:t>DNS name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 charset="-128"/>
                <a:cs typeface="+mn-cs"/>
              </a:rPr>
            </a:b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ＭＳ Ｐゴシック" charset="-128"/>
                <a:cs typeface="+mn-cs"/>
              </a:rPr>
              <a:t>resolution example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ＭＳ Ｐゴシック" charset="-128"/>
              <a:cs typeface="+mn-cs"/>
            </a:endParaRPr>
          </a:p>
        </p:txBody>
      </p:sp>
      <p:sp>
        <p:nvSpPr>
          <p:cNvPr id="159771" name="Text Box 65"/>
          <p:cNvSpPr txBox="1">
            <a:spLocks noChangeArrowheads="1"/>
          </p:cNvSpPr>
          <p:nvPr/>
        </p:nvSpPr>
        <p:spPr bwMode="auto">
          <a:xfrm>
            <a:off x="7600950" y="2287588"/>
            <a:ext cx="1325563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TLD DNS 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server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grpSp>
        <p:nvGrpSpPr>
          <p:cNvPr id="159772" name="Group 140"/>
          <p:cNvGrpSpPr>
            <a:grpSpLocks/>
          </p:cNvGrpSpPr>
          <p:nvPr/>
        </p:nvGrpSpPr>
        <p:grpSpPr bwMode="auto">
          <a:xfrm flipH="1">
            <a:off x="7226300" y="5091113"/>
            <a:ext cx="925513" cy="795337"/>
            <a:chOff x="-44" y="1473"/>
            <a:chExt cx="981" cy="1105"/>
          </a:xfrm>
        </p:grpSpPr>
        <p:pic>
          <p:nvPicPr>
            <p:cNvPr id="159908" name="Picture 141" descr="desktop_computer_stylized_mediu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9909" name="Freeform 142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24164 w 356"/>
                <a:gd name="T3" fmla="*/ 1678 h 368"/>
                <a:gd name="T4" fmla="*/ 28666 w 356"/>
                <a:gd name="T5" fmla="*/ 34959 h 368"/>
                <a:gd name="T6" fmla="*/ 6318 w 356"/>
                <a:gd name="T7" fmla="*/ 43721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159773" name="Group 143"/>
          <p:cNvGrpSpPr>
            <a:grpSpLocks/>
          </p:cNvGrpSpPr>
          <p:nvPr/>
        </p:nvGrpSpPr>
        <p:grpSpPr bwMode="auto">
          <a:xfrm>
            <a:off x="4765675" y="4244975"/>
            <a:ext cx="925513" cy="795338"/>
            <a:chOff x="-44" y="1473"/>
            <a:chExt cx="981" cy="1105"/>
          </a:xfrm>
        </p:grpSpPr>
        <p:pic>
          <p:nvPicPr>
            <p:cNvPr id="159906" name="Picture 144" descr="desktop_computer_stylized_mediu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9907" name="Freeform 145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24164 w 356"/>
                <a:gd name="T3" fmla="*/ 1678 h 368"/>
                <a:gd name="T4" fmla="*/ 28666 w 356"/>
                <a:gd name="T5" fmla="*/ 34959 h 368"/>
                <a:gd name="T6" fmla="*/ 6318 w 356"/>
                <a:gd name="T7" fmla="*/ 43721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159774" name="Group 146"/>
          <p:cNvGrpSpPr>
            <a:grpSpLocks/>
          </p:cNvGrpSpPr>
          <p:nvPr/>
        </p:nvGrpSpPr>
        <p:grpSpPr bwMode="auto">
          <a:xfrm>
            <a:off x="7226300" y="3743325"/>
            <a:ext cx="390525" cy="641350"/>
            <a:chOff x="4140" y="429"/>
            <a:chExt cx="1425" cy="2396"/>
          </a:xfrm>
        </p:grpSpPr>
        <p:sp>
          <p:nvSpPr>
            <p:cNvPr id="159874" name="Freeform 147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9875" name="Rectangle 148"/>
            <p:cNvSpPr>
              <a:spLocks noChangeArrowheads="1"/>
            </p:cNvSpPr>
            <p:nvPr/>
          </p:nvSpPr>
          <p:spPr bwMode="auto">
            <a:xfrm>
              <a:off x="4204" y="429"/>
              <a:ext cx="1048" cy="2283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76" name="Freeform 149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9877" name="Freeform 150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9878" name="Rectangle 151"/>
            <p:cNvSpPr>
              <a:spLocks noChangeArrowheads="1"/>
            </p:cNvSpPr>
            <p:nvPr/>
          </p:nvSpPr>
          <p:spPr bwMode="auto">
            <a:xfrm>
              <a:off x="4210" y="696"/>
              <a:ext cx="597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59879" name="Group 152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59904" name="AutoShape 153"/>
              <p:cNvSpPr>
                <a:spLocks noChangeArrowheads="1"/>
              </p:cNvSpPr>
              <p:nvPr/>
            </p:nvSpPr>
            <p:spPr bwMode="auto">
              <a:xfrm>
                <a:off x="613" y="2566"/>
                <a:ext cx="723" cy="142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9905" name="AutoShape 154"/>
              <p:cNvSpPr>
                <a:spLocks noChangeArrowheads="1"/>
              </p:cNvSpPr>
              <p:nvPr/>
            </p:nvSpPr>
            <p:spPr bwMode="auto">
              <a:xfrm>
                <a:off x="628" y="2583"/>
                <a:ext cx="694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9880" name="Rectangle 155"/>
            <p:cNvSpPr>
              <a:spLocks noChangeArrowheads="1"/>
            </p:cNvSpPr>
            <p:nvPr/>
          </p:nvSpPr>
          <p:spPr bwMode="auto">
            <a:xfrm>
              <a:off x="4227" y="1016"/>
              <a:ext cx="591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59881" name="Group 156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59902" name="AutoShape 157"/>
              <p:cNvSpPr>
                <a:spLocks noChangeArrowheads="1"/>
              </p:cNvSpPr>
              <p:nvPr/>
            </p:nvSpPr>
            <p:spPr bwMode="auto">
              <a:xfrm>
                <a:off x="616" y="2566"/>
                <a:ext cx="723" cy="14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9903" name="AutoShape 158"/>
              <p:cNvSpPr>
                <a:spLocks noChangeArrowheads="1"/>
              </p:cNvSpPr>
              <p:nvPr/>
            </p:nvSpPr>
            <p:spPr bwMode="auto">
              <a:xfrm>
                <a:off x="630" y="2585"/>
                <a:ext cx="694" cy="10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9882" name="Rectangle 159"/>
            <p:cNvSpPr>
              <a:spLocks noChangeArrowheads="1"/>
            </p:cNvSpPr>
            <p:nvPr/>
          </p:nvSpPr>
          <p:spPr bwMode="auto">
            <a:xfrm>
              <a:off x="4215" y="1360"/>
              <a:ext cx="597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83" name="Rectangle 160"/>
            <p:cNvSpPr>
              <a:spLocks noChangeArrowheads="1"/>
            </p:cNvSpPr>
            <p:nvPr/>
          </p:nvSpPr>
          <p:spPr bwMode="auto">
            <a:xfrm>
              <a:off x="4227" y="1657"/>
              <a:ext cx="597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59884" name="Group 161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59900" name="AutoShape 162"/>
              <p:cNvSpPr>
                <a:spLocks noChangeArrowheads="1"/>
              </p:cNvSpPr>
              <p:nvPr/>
            </p:nvSpPr>
            <p:spPr bwMode="auto">
              <a:xfrm>
                <a:off x="616" y="2568"/>
                <a:ext cx="722" cy="13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9901" name="AutoShape 163"/>
              <p:cNvSpPr>
                <a:spLocks noChangeArrowheads="1"/>
              </p:cNvSpPr>
              <p:nvPr/>
            </p:nvSpPr>
            <p:spPr bwMode="auto">
              <a:xfrm>
                <a:off x="630" y="2584"/>
                <a:ext cx="693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9885" name="Freeform 164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159886" name="Group 165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59898" name="AutoShape 166"/>
              <p:cNvSpPr>
                <a:spLocks noChangeArrowheads="1"/>
              </p:cNvSpPr>
              <p:nvPr/>
            </p:nvSpPr>
            <p:spPr bwMode="auto">
              <a:xfrm>
                <a:off x="611" y="2566"/>
                <a:ext cx="729" cy="142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9899" name="AutoShape 167"/>
              <p:cNvSpPr>
                <a:spLocks noChangeArrowheads="1"/>
              </p:cNvSpPr>
              <p:nvPr/>
            </p:nvSpPr>
            <p:spPr bwMode="auto">
              <a:xfrm>
                <a:off x="626" y="2583"/>
                <a:ext cx="693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9887" name="Rectangle 168"/>
            <p:cNvSpPr>
              <a:spLocks noChangeArrowheads="1"/>
            </p:cNvSpPr>
            <p:nvPr/>
          </p:nvSpPr>
          <p:spPr bwMode="auto">
            <a:xfrm>
              <a:off x="5252" y="429"/>
              <a:ext cx="64" cy="2289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88" name="Freeform 169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9889" name="Freeform 170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9890" name="Oval 171"/>
            <p:cNvSpPr>
              <a:spLocks noChangeArrowheads="1"/>
            </p:cNvSpPr>
            <p:nvPr/>
          </p:nvSpPr>
          <p:spPr bwMode="auto">
            <a:xfrm>
              <a:off x="5519" y="2611"/>
              <a:ext cx="46" cy="9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91" name="Freeform 172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9892" name="AutoShape 173"/>
            <p:cNvSpPr>
              <a:spLocks noChangeArrowheads="1"/>
            </p:cNvSpPr>
            <p:nvPr/>
          </p:nvSpPr>
          <p:spPr bwMode="auto">
            <a:xfrm>
              <a:off x="4140" y="2677"/>
              <a:ext cx="1199" cy="148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93" name="AutoShape 174"/>
            <p:cNvSpPr>
              <a:spLocks noChangeArrowheads="1"/>
            </p:cNvSpPr>
            <p:nvPr/>
          </p:nvSpPr>
          <p:spPr bwMode="auto">
            <a:xfrm>
              <a:off x="4204" y="2712"/>
              <a:ext cx="1072" cy="8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94" name="Oval 175"/>
            <p:cNvSpPr>
              <a:spLocks noChangeArrowheads="1"/>
            </p:cNvSpPr>
            <p:nvPr/>
          </p:nvSpPr>
          <p:spPr bwMode="auto">
            <a:xfrm>
              <a:off x="4308" y="2380"/>
              <a:ext cx="156" cy="148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95" name="Oval 176"/>
            <p:cNvSpPr>
              <a:spLocks noChangeArrowheads="1"/>
            </p:cNvSpPr>
            <p:nvPr/>
          </p:nvSpPr>
          <p:spPr bwMode="auto">
            <a:xfrm>
              <a:off x="4488" y="2386"/>
              <a:ext cx="156" cy="14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96" name="Oval 177"/>
            <p:cNvSpPr>
              <a:spLocks noChangeArrowheads="1"/>
            </p:cNvSpPr>
            <p:nvPr/>
          </p:nvSpPr>
          <p:spPr bwMode="auto">
            <a:xfrm>
              <a:off x="4661" y="2380"/>
              <a:ext cx="156" cy="142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97" name="Rectangle 178"/>
            <p:cNvSpPr>
              <a:spLocks noChangeArrowheads="1"/>
            </p:cNvSpPr>
            <p:nvPr/>
          </p:nvSpPr>
          <p:spPr bwMode="auto">
            <a:xfrm>
              <a:off x="5061" y="1835"/>
              <a:ext cx="87" cy="759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59775" name="Group 212"/>
          <p:cNvGrpSpPr>
            <a:grpSpLocks/>
          </p:cNvGrpSpPr>
          <p:nvPr/>
        </p:nvGrpSpPr>
        <p:grpSpPr bwMode="auto">
          <a:xfrm>
            <a:off x="5222875" y="2230438"/>
            <a:ext cx="390525" cy="641350"/>
            <a:chOff x="4140" y="429"/>
            <a:chExt cx="1425" cy="2396"/>
          </a:xfrm>
        </p:grpSpPr>
        <p:sp>
          <p:nvSpPr>
            <p:cNvPr id="159842" name="Freeform 213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9843" name="Rectangle 214"/>
            <p:cNvSpPr>
              <a:spLocks noChangeArrowheads="1"/>
            </p:cNvSpPr>
            <p:nvPr/>
          </p:nvSpPr>
          <p:spPr bwMode="auto">
            <a:xfrm>
              <a:off x="4204" y="429"/>
              <a:ext cx="1048" cy="2283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44" name="Freeform 215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9845" name="Freeform 216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9846" name="Rectangle 217"/>
            <p:cNvSpPr>
              <a:spLocks noChangeArrowheads="1"/>
            </p:cNvSpPr>
            <p:nvPr/>
          </p:nvSpPr>
          <p:spPr bwMode="auto">
            <a:xfrm>
              <a:off x="4210" y="696"/>
              <a:ext cx="597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59847" name="Group 218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59872" name="AutoShape 219"/>
              <p:cNvSpPr>
                <a:spLocks noChangeArrowheads="1"/>
              </p:cNvSpPr>
              <p:nvPr/>
            </p:nvSpPr>
            <p:spPr bwMode="auto">
              <a:xfrm>
                <a:off x="613" y="2566"/>
                <a:ext cx="723" cy="142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9873" name="AutoShape 220"/>
              <p:cNvSpPr>
                <a:spLocks noChangeArrowheads="1"/>
              </p:cNvSpPr>
              <p:nvPr/>
            </p:nvSpPr>
            <p:spPr bwMode="auto">
              <a:xfrm>
                <a:off x="628" y="2583"/>
                <a:ext cx="694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9848" name="Rectangle 221"/>
            <p:cNvSpPr>
              <a:spLocks noChangeArrowheads="1"/>
            </p:cNvSpPr>
            <p:nvPr/>
          </p:nvSpPr>
          <p:spPr bwMode="auto">
            <a:xfrm>
              <a:off x="4227" y="1016"/>
              <a:ext cx="591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59849" name="Group 222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59870" name="AutoShape 223"/>
              <p:cNvSpPr>
                <a:spLocks noChangeArrowheads="1"/>
              </p:cNvSpPr>
              <p:nvPr/>
            </p:nvSpPr>
            <p:spPr bwMode="auto">
              <a:xfrm>
                <a:off x="616" y="2566"/>
                <a:ext cx="723" cy="14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9871" name="AutoShape 224"/>
              <p:cNvSpPr>
                <a:spLocks noChangeArrowheads="1"/>
              </p:cNvSpPr>
              <p:nvPr/>
            </p:nvSpPr>
            <p:spPr bwMode="auto">
              <a:xfrm>
                <a:off x="630" y="2585"/>
                <a:ext cx="694" cy="10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9850" name="Rectangle 225"/>
            <p:cNvSpPr>
              <a:spLocks noChangeArrowheads="1"/>
            </p:cNvSpPr>
            <p:nvPr/>
          </p:nvSpPr>
          <p:spPr bwMode="auto">
            <a:xfrm>
              <a:off x="4215" y="1360"/>
              <a:ext cx="597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51" name="Rectangle 226"/>
            <p:cNvSpPr>
              <a:spLocks noChangeArrowheads="1"/>
            </p:cNvSpPr>
            <p:nvPr/>
          </p:nvSpPr>
          <p:spPr bwMode="auto">
            <a:xfrm>
              <a:off x="4227" y="1657"/>
              <a:ext cx="597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59852" name="Group 227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59868" name="AutoShape 228"/>
              <p:cNvSpPr>
                <a:spLocks noChangeArrowheads="1"/>
              </p:cNvSpPr>
              <p:nvPr/>
            </p:nvSpPr>
            <p:spPr bwMode="auto">
              <a:xfrm>
                <a:off x="616" y="2568"/>
                <a:ext cx="722" cy="13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9869" name="AutoShape 229"/>
              <p:cNvSpPr>
                <a:spLocks noChangeArrowheads="1"/>
              </p:cNvSpPr>
              <p:nvPr/>
            </p:nvSpPr>
            <p:spPr bwMode="auto">
              <a:xfrm>
                <a:off x="630" y="2584"/>
                <a:ext cx="693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9853" name="Freeform 230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159854" name="Group 231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59866" name="AutoShape 232"/>
              <p:cNvSpPr>
                <a:spLocks noChangeArrowheads="1"/>
              </p:cNvSpPr>
              <p:nvPr/>
            </p:nvSpPr>
            <p:spPr bwMode="auto">
              <a:xfrm>
                <a:off x="611" y="2566"/>
                <a:ext cx="729" cy="142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9867" name="AutoShape 233"/>
              <p:cNvSpPr>
                <a:spLocks noChangeArrowheads="1"/>
              </p:cNvSpPr>
              <p:nvPr/>
            </p:nvSpPr>
            <p:spPr bwMode="auto">
              <a:xfrm>
                <a:off x="626" y="2583"/>
                <a:ext cx="693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9855" name="Rectangle 234"/>
            <p:cNvSpPr>
              <a:spLocks noChangeArrowheads="1"/>
            </p:cNvSpPr>
            <p:nvPr/>
          </p:nvSpPr>
          <p:spPr bwMode="auto">
            <a:xfrm>
              <a:off x="5252" y="429"/>
              <a:ext cx="64" cy="2289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56" name="Freeform 235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9857" name="Freeform 236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9858" name="Oval 237"/>
            <p:cNvSpPr>
              <a:spLocks noChangeArrowheads="1"/>
            </p:cNvSpPr>
            <p:nvPr/>
          </p:nvSpPr>
          <p:spPr bwMode="auto">
            <a:xfrm>
              <a:off x="5519" y="2611"/>
              <a:ext cx="46" cy="9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59" name="Freeform 238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9860" name="AutoShape 239"/>
            <p:cNvSpPr>
              <a:spLocks noChangeArrowheads="1"/>
            </p:cNvSpPr>
            <p:nvPr/>
          </p:nvSpPr>
          <p:spPr bwMode="auto">
            <a:xfrm>
              <a:off x="4140" y="2677"/>
              <a:ext cx="1199" cy="148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61" name="AutoShape 240"/>
            <p:cNvSpPr>
              <a:spLocks noChangeArrowheads="1"/>
            </p:cNvSpPr>
            <p:nvPr/>
          </p:nvSpPr>
          <p:spPr bwMode="auto">
            <a:xfrm>
              <a:off x="4204" y="2712"/>
              <a:ext cx="1072" cy="8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62" name="Oval 241"/>
            <p:cNvSpPr>
              <a:spLocks noChangeArrowheads="1"/>
            </p:cNvSpPr>
            <p:nvPr/>
          </p:nvSpPr>
          <p:spPr bwMode="auto">
            <a:xfrm>
              <a:off x="4308" y="2380"/>
              <a:ext cx="156" cy="148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63" name="Oval 242"/>
            <p:cNvSpPr>
              <a:spLocks noChangeArrowheads="1"/>
            </p:cNvSpPr>
            <p:nvPr/>
          </p:nvSpPr>
          <p:spPr bwMode="auto">
            <a:xfrm>
              <a:off x="4488" y="2386"/>
              <a:ext cx="156" cy="14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64" name="Oval 243"/>
            <p:cNvSpPr>
              <a:spLocks noChangeArrowheads="1"/>
            </p:cNvSpPr>
            <p:nvPr/>
          </p:nvSpPr>
          <p:spPr bwMode="auto">
            <a:xfrm>
              <a:off x="4661" y="2380"/>
              <a:ext cx="156" cy="142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65" name="Rectangle 244"/>
            <p:cNvSpPr>
              <a:spLocks noChangeArrowheads="1"/>
            </p:cNvSpPr>
            <p:nvPr/>
          </p:nvSpPr>
          <p:spPr bwMode="auto">
            <a:xfrm>
              <a:off x="5061" y="1835"/>
              <a:ext cx="87" cy="759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59776" name="Group 245"/>
          <p:cNvGrpSpPr>
            <a:grpSpLocks/>
          </p:cNvGrpSpPr>
          <p:nvPr/>
        </p:nvGrpSpPr>
        <p:grpSpPr bwMode="auto">
          <a:xfrm>
            <a:off x="6376988" y="968375"/>
            <a:ext cx="390525" cy="641350"/>
            <a:chOff x="4140" y="429"/>
            <a:chExt cx="1425" cy="2396"/>
          </a:xfrm>
        </p:grpSpPr>
        <p:sp>
          <p:nvSpPr>
            <p:cNvPr id="159810" name="Freeform 246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9811" name="Rectangle 247"/>
            <p:cNvSpPr>
              <a:spLocks noChangeArrowheads="1"/>
            </p:cNvSpPr>
            <p:nvPr/>
          </p:nvSpPr>
          <p:spPr bwMode="auto">
            <a:xfrm>
              <a:off x="4204" y="429"/>
              <a:ext cx="1048" cy="2283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12" name="Freeform 248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9813" name="Freeform 249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9814" name="Rectangle 250"/>
            <p:cNvSpPr>
              <a:spLocks noChangeArrowheads="1"/>
            </p:cNvSpPr>
            <p:nvPr/>
          </p:nvSpPr>
          <p:spPr bwMode="auto">
            <a:xfrm>
              <a:off x="4210" y="696"/>
              <a:ext cx="597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59815" name="Group 251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59840" name="AutoShape 252"/>
              <p:cNvSpPr>
                <a:spLocks noChangeArrowheads="1"/>
              </p:cNvSpPr>
              <p:nvPr/>
            </p:nvSpPr>
            <p:spPr bwMode="auto">
              <a:xfrm>
                <a:off x="613" y="2566"/>
                <a:ext cx="723" cy="142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9841" name="AutoShape 253"/>
              <p:cNvSpPr>
                <a:spLocks noChangeArrowheads="1"/>
              </p:cNvSpPr>
              <p:nvPr/>
            </p:nvSpPr>
            <p:spPr bwMode="auto">
              <a:xfrm>
                <a:off x="627" y="2583"/>
                <a:ext cx="694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9816" name="Rectangle 254"/>
            <p:cNvSpPr>
              <a:spLocks noChangeArrowheads="1"/>
            </p:cNvSpPr>
            <p:nvPr/>
          </p:nvSpPr>
          <p:spPr bwMode="auto">
            <a:xfrm>
              <a:off x="4227" y="1016"/>
              <a:ext cx="591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59817" name="Group 255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59838" name="AutoShape 256"/>
              <p:cNvSpPr>
                <a:spLocks noChangeArrowheads="1"/>
              </p:cNvSpPr>
              <p:nvPr/>
            </p:nvSpPr>
            <p:spPr bwMode="auto">
              <a:xfrm>
                <a:off x="616" y="2566"/>
                <a:ext cx="723" cy="14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9839" name="AutoShape 257"/>
              <p:cNvSpPr>
                <a:spLocks noChangeArrowheads="1"/>
              </p:cNvSpPr>
              <p:nvPr/>
            </p:nvSpPr>
            <p:spPr bwMode="auto">
              <a:xfrm>
                <a:off x="630" y="2585"/>
                <a:ext cx="694" cy="10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9818" name="Rectangle 258"/>
            <p:cNvSpPr>
              <a:spLocks noChangeArrowheads="1"/>
            </p:cNvSpPr>
            <p:nvPr/>
          </p:nvSpPr>
          <p:spPr bwMode="auto">
            <a:xfrm>
              <a:off x="4215" y="1360"/>
              <a:ext cx="597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19" name="Rectangle 259"/>
            <p:cNvSpPr>
              <a:spLocks noChangeArrowheads="1"/>
            </p:cNvSpPr>
            <p:nvPr/>
          </p:nvSpPr>
          <p:spPr bwMode="auto">
            <a:xfrm>
              <a:off x="4227" y="1657"/>
              <a:ext cx="597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59820" name="Group 260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59836" name="AutoShape 261"/>
              <p:cNvSpPr>
                <a:spLocks noChangeArrowheads="1"/>
              </p:cNvSpPr>
              <p:nvPr/>
            </p:nvSpPr>
            <p:spPr bwMode="auto">
              <a:xfrm>
                <a:off x="616" y="2568"/>
                <a:ext cx="722" cy="13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9837" name="AutoShape 262"/>
              <p:cNvSpPr>
                <a:spLocks noChangeArrowheads="1"/>
              </p:cNvSpPr>
              <p:nvPr/>
            </p:nvSpPr>
            <p:spPr bwMode="auto">
              <a:xfrm>
                <a:off x="630" y="2584"/>
                <a:ext cx="693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9821" name="Freeform 263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159822" name="Group 264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59834" name="AutoShape 265"/>
              <p:cNvSpPr>
                <a:spLocks noChangeArrowheads="1"/>
              </p:cNvSpPr>
              <p:nvPr/>
            </p:nvSpPr>
            <p:spPr bwMode="auto">
              <a:xfrm>
                <a:off x="611" y="2566"/>
                <a:ext cx="729" cy="142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9835" name="AutoShape 266"/>
              <p:cNvSpPr>
                <a:spLocks noChangeArrowheads="1"/>
              </p:cNvSpPr>
              <p:nvPr/>
            </p:nvSpPr>
            <p:spPr bwMode="auto">
              <a:xfrm>
                <a:off x="625" y="2583"/>
                <a:ext cx="693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9823" name="Rectangle 267"/>
            <p:cNvSpPr>
              <a:spLocks noChangeArrowheads="1"/>
            </p:cNvSpPr>
            <p:nvPr/>
          </p:nvSpPr>
          <p:spPr bwMode="auto">
            <a:xfrm>
              <a:off x="5252" y="429"/>
              <a:ext cx="64" cy="2289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24" name="Freeform 268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9825" name="Freeform 269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9826" name="Oval 270"/>
            <p:cNvSpPr>
              <a:spLocks noChangeArrowheads="1"/>
            </p:cNvSpPr>
            <p:nvPr/>
          </p:nvSpPr>
          <p:spPr bwMode="auto">
            <a:xfrm>
              <a:off x="5519" y="2611"/>
              <a:ext cx="46" cy="9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27" name="Freeform 271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9828" name="AutoShape 272"/>
            <p:cNvSpPr>
              <a:spLocks noChangeArrowheads="1"/>
            </p:cNvSpPr>
            <p:nvPr/>
          </p:nvSpPr>
          <p:spPr bwMode="auto">
            <a:xfrm>
              <a:off x="4140" y="2677"/>
              <a:ext cx="1199" cy="148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29" name="AutoShape 273"/>
            <p:cNvSpPr>
              <a:spLocks noChangeArrowheads="1"/>
            </p:cNvSpPr>
            <p:nvPr/>
          </p:nvSpPr>
          <p:spPr bwMode="auto">
            <a:xfrm>
              <a:off x="4204" y="2712"/>
              <a:ext cx="1072" cy="8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30" name="Oval 274"/>
            <p:cNvSpPr>
              <a:spLocks noChangeArrowheads="1"/>
            </p:cNvSpPr>
            <p:nvPr/>
          </p:nvSpPr>
          <p:spPr bwMode="auto">
            <a:xfrm>
              <a:off x="4308" y="2380"/>
              <a:ext cx="156" cy="148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31" name="Oval 275"/>
            <p:cNvSpPr>
              <a:spLocks noChangeArrowheads="1"/>
            </p:cNvSpPr>
            <p:nvPr/>
          </p:nvSpPr>
          <p:spPr bwMode="auto">
            <a:xfrm>
              <a:off x="4488" y="2386"/>
              <a:ext cx="156" cy="14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32" name="Oval 276"/>
            <p:cNvSpPr>
              <a:spLocks noChangeArrowheads="1"/>
            </p:cNvSpPr>
            <p:nvPr/>
          </p:nvSpPr>
          <p:spPr bwMode="auto">
            <a:xfrm>
              <a:off x="4661" y="2380"/>
              <a:ext cx="156" cy="142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33" name="Rectangle 277"/>
            <p:cNvSpPr>
              <a:spLocks noChangeArrowheads="1"/>
            </p:cNvSpPr>
            <p:nvPr/>
          </p:nvSpPr>
          <p:spPr bwMode="auto">
            <a:xfrm>
              <a:off x="5061" y="1835"/>
              <a:ext cx="87" cy="759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59777" name="Group 311"/>
          <p:cNvGrpSpPr>
            <a:grpSpLocks/>
          </p:cNvGrpSpPr>
          <p:nvPr/>
        </p:nvGrpSpPr>
        <p:grpSpPr bwMode="auto">
          <a:xfrm>
            <a:off x="7192963" y="2220913"/>
            <a:ext cx="390525" cy="641350"/>
            <a:chOff x="4140" y="429"/>
            <a:chExt cx="1425" cy="2396"/>
          </a:xfrm>
        </p:grpSpPr>
        <p:sp>
          <p:nvSpPr>
            <p:cNvPr id="159778" name="Freeform 312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9779" name="Rectangle 313"/>
            <p:cNvSpPr>
              <a:spLocks noChangeArrowheads="1"/>
            </p:cNvSpPr>
            <p:nvPr/>
          </p:nvSpPr>
          <p:spPr bwMode="auto">
            <a:xfrm>
              <a:off x="4204" y="429"/>
              <a:ext cx="1048" cy="2283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780" name="Freeform 314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9781" name="Freeform 315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9782" name="Rectangle 316"/>
            <p:cNvSpPr>
              <a:spLocks noChangeArrowheads="1"/>
            </p:cNvSpPr>
            <p:nvPr/>
          </p:nvSpPr>
          <p:spPr bwMode="auto">
            <a:xfrm>
              <a:off x="4210" y="696"/>
              <a:ext cx="597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59783" name="Group 317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59808" name="AutoShape 318"/>
              <p:cNvSpPr>
                <a:spLocks noChangeArrowheads="1"/>
              </p:cNvSpPr>
              <p:nvPr/>
            </p:nvSpPr>
            <p:spPr bwMode="auto">
              <a:xfrm>
                <a:off x="613" y="2566"/>
                <a:ext cx="723" cy="142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9809" name="AutoShape 319"/>
              <p:cNvSpPr>
                <a:spLocks noChangeArrowheads="1"/>
              </p:cNvSpPr>
              <p:nvPr/>
            </p:nvSpPr>
            <p:spPr bwMode="auto">
              <a:xfrm>
                <a:off x="627" y="2583"/>
                <a:ext cx="694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9784" name="Rectangle 320"/>
            <p:cNvSpPr>
              <a:spLocks noChangeArrowheads="1"/>
            </p:cNvSpPr>
            <p:nvPr/>
          </p:nvSpPr>
          <p:spPr bwMode="auto">
            <a:xfrm>
              <a:off x="4227" y="1016"/>
              <a:ext cx="591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59785" name="Group 321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59806" name="AutoShape 322"/>
              <p:cNvSpPr>
                <a:spLocks noChangeArrowheads="1"/>
              </p:cNvSpPr>
              <p:nvPr/>
            </p:nvSpPr>
            <p:spPr bwMode="auto">
              <a:xfrm>
                <a:off x="616" y="2566"/>
                <a:ext cx="723" cy="14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9807" name="AutoShape 323"/>
              <p:cNvSpPr>
                <a:spLocks noChangeArrowheads="1"/>
              </p:cNvSpPr>
              <p:nvPr/>
            </p:nvSpPr>
            <p:spPr bwMode="auto">
              <a:xfrm>
                <a:off x="630" y="2585"/>
                <a:ext cx="694" cy="10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9786" name="Rectangle 324"/>
            <p:cNvSpPr>
              <a:spLocks noChangeArrowheads="1"/>
            </p:cNvSpPr>
            <p:nvPr/>
          </p:nvSpPr>
          <p:spPr bwMode="auto">
            <a:xfrm>
              <a:off x="4215" y="1360"/>
              <a:ext cx="597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787" name="Rectangle 325"/>
            <p:cNvSpPr>
              <a:spLocks noChangeArrowheads="1"/>
            </p:cNvSpPr>
            <p:nvPr/>
          </p:nvSpPr>
          <p:spPr bwMode="auto">
            <a:xfrm>
              <a:off x="4227" y="1657"/>
              <a:ext cx="597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59788" name="Group 326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59804" name="AutoShape 327"/>
              <p:cNvSpPr>
                <a:spLocks noChangeArrowheads="1"/>
              </p:cNvSpPr>
              <p:nvPr/>
            </p:nvSpPr>
            <p:spPr bwMode="auto">
              <a:xfrm>
                <a:off x="616" y="2568"/>
                <a:ext cx="722" cy="13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9805" name="AutoShape 328"/>
              <p:cNvSpPr>
                <a:spLocks noChangeArrowheads="1"/>
              </p:cNvSpPr>
              <p:nvPr/>
            </p:nvSpPr>
            <p:spPr bwMode="auto">
              <a:xfrm>
                <a:off x="630" y="2584"/>
                <a:ext cx="693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9789" name="Freeform 329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159790" name="Group 330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59802" name="AutoShape 331"/>
              <p:cNvSpPr>
                <a:spLocks noChangeArrowheads="1"/>
              </p:cNvSpPr>
              <p:nvPr/>
            </p:nvSpPr>
            <p:spPr bwMode="auto">
              <a:xfrm>
                <a:off x="611" y="2566"/>
                <a:ext cx="729" cy="142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9803" name="AutoShape 332"/>
              <p:cNvSpPr>
                <a:spLocks noChangeArrowheads="1"/>
              </p:cNvSpPr>
              <p:nvPr/>
            </p:nvSpPr>
            <p:spPr bwMode="auto">
              <a:xfrm>
                <a:off x="625" y="2583"/>
                <a:ext cx="693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9791" name="Rectangle 333"/>
            <p:cNvSpPr>
              <a:spLocks noChangeArrowheads="1"/>
            </p:cNvSpPr>
            <p:nvPr/>
          </p:nvSpPr>
          <p:spPr bwMode="auto">
            <a:xfrm>
              <a:off x="5252" y="429"/>
              <a:ext cx="64" cy="2289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792" name="Freeform 334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9793" name="Freeform 335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9794" name="Oval 336"/>
            <p:cNvSpPr>
              <a:spLocks noChangeArrowheads="1"/>
            </p:cNvSpPr>
            <p:nvPr/>
          </p:nvSpPr>
          <p:spPr bwMode="auto">
            <a:xfrm>
              <a:off x="5519" y="2611"/>
              <a:ext cx="46" cy="9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795" name="Freeform 337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9796" name="AutoShape 338"/>
            <p:cNvSpPr>
              <a:spLocks noChangeArrowheads="1"/>
            </p:cNvSpPr>
            <p:nvPr/>
          </p:nvSpPr>
          <p:spPr bwMode="auto">
            <a:xfrm>
              <a:off x="4140" y="2677"/>
              <a:ext cx="1199" cy="148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797" name="AutoShape 339"/>
            <p:cNvSpPr>
              <a:spLocks noChangeArrowheads="1"/>
            </p:cNvSpPr>
            <p:nvPr/>
          </p:nvSpPr>
          <p:spPr bwMode="auto">
            <a:xfrm>
              <a:off x="4204" y="2712"/>
              <a:ext cx="1072" cy="8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798" name="Oval 340"/>
            <p:cNvSpPr>
              <a:spLocks noChangeArrowheads="1"/>
            </p:cNvSpPr>
            <p:nvPr/>
          </p:nvSpPr>
          <p:spPr bwMode="auto">
            <a:xfrm>
              <a:off x="4308" y="2380"/>
              <a:ext cx="156" cy="148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799" name="Oval 341"/>
            <p:cNvSpPr>
              <a:spLocks noChangeArrowheads="1"/>
            </p:cNvSpPr>
            <p:nvPr/>
          </p:nvSpPr>
          <p:spPr bwMode="auto">
            <a:xfrm>
              <a:off x="4488" y="2386"/>
              <a:ext cx="156" cy="14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00" name="Oval 342"/>
            <p:cNvSpPr>
              <a:spLocks noChangeArrowheads="1"/>
            </p:cNvSpPr>
            <p:nvPr/>
          </p:nvSpPr>
          <p:spPr bwMode="auto">
            <a:xfrm>
              <a:off x="4661" y="2380"/>
              <a:ext cx="156" cy="142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01" name="Rectangle 343"/>
            <p:cNvSpPr>
              <a:spLocks noChangeArrowheads="1"/>
            </p:cNvSpPr>
            <p:nvPr/>
          </p:nvSpPr>
          <p:spPr bwMode="auto">
            <a:xfrm>
              <a:off x="5061" y="1835"/>
              <a:ext cx="87" cy="759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1693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7" grpId="0"/>
      <p:bldP spid="159748" grpId="0"/>
      <p:bldP spid="159749" grpId="0"/>
      <p:bldP spid="159750" grpId="0" animBg="1"/>
      <p:bldP spid="159751" grpId="0" animBg="1"/>
      <p:bldP spid="159752" grpId="0" animBg="1"/>
      <p:bldP spid="159753" grpId="0"/>
      <p:bldP spid="159758" grpId="0" animBg="1"/>
      <p:bldP spid="159759" grpId="0" animBg="1"/>
      <p:bldP spid="159760" grpId="0" animBg="1"/>
      <p:bldP spid="159761" grpId="0" animBg="1"/>
      <p:bldP spid="159763" grpId="0"/>
      <p:bldP spid="159764" grpId="0"/>
      <p:bldP spid="159765" grpId="0"/>
      <p:bldP spid="159767" grpId="0"/>
      <p:bldP spid="159768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46050"/>
            <a:ext cx="7772400" cy="969963"/>
          </a:xfrm>
        </p:spPr>
        <p:txBody>
          <a:bodyPr/>
          <a:lstStyle/>
          <a:p>
            <a:r>
              <a:rPr lang="en-US" altLang="en-US" sz="4000" dirty="0">
                <a:latin typeface="Calibri Light"/>
                <a:ea typeface="ＭＳ Ｐゴシック" charset="-128"/>
              </a:rPr>
              <a:t>DNS: caching, updating records</a:t>
            </a:r>
          </a:p>
        </p:txBody>
      </p:sp>
      <p:sp>
        <p:nvSpPr>
          <p:cNvPr id="16179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19125" y="1438275"/>
            <a:ext cx="7926388" cy="473392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en-US" dirty="0">
                <a:latin typeface="Calibri"/>
                <a:ea typeface="ＭＳ Ｐゴシック" charset="-128"/>
              </a:rPr>
              <a:t>once (any) name server learns mapping, it </a:t>
            </a:r>
            <a:r>
              <a:rPr lang="en-US" altLang="en-US" i="1" dirty="0">
                <a:solidFill>
                  <a:srgbClr val="000099"/>
                </a:solidFill>
                <a:latin typeface="Calibri"/>
                <a:ea typeface="ＭＳ Ｐゴシック" charset="-128"/>
              </a:rPr>
              <a:t>caches</a:t>
            </a:r>
            <a:r>
              <a:rPr lang="en-US" altLang="en-US" dirty="0">
                <a:latin typeface="Calibri"/>
                <a:ea typeface="ＭＳ Ｐゴシック" charset="-128"/>
              </a:rPr>
              <a:t> mapping</a:t>
            </a:r>
          </a:p>
          <a:p>
            <a:pPr lvl="1"/>
            <a:r>
              <a:rPr lang="en-US" altLang="en-US" dirty="0">
                <a:latin typeface="Calibri"/>
                <a:ea typeface="ＭＳ Ｐゴシック" charset="-128"/>
              </a:rPr>
              <a:t>cache entries timeout (disappear) after some time (TTL)</a:t>
            </a:r>
          </a:p>
          <a:p>
            <a:pPr lvl="1"/>
            <a:r>
              <a:rPr lang="en-US" altLang="en-US" dirty="0">
                <a:latin typeface="Calibri"/>
                <a:ea typeface="ＭＳ Ｐゴシック" charset="-128"/>
              </a:rPr>
              <a:t>TLD servers typically cached in local name servers</a:t>
            </a:r>
          </a:p>
          <a:p>
            <a:pPr lvl="2"/>
            <a:r>
              <a:rPr lang="en-US" altLang="en-US" dirty="0">
                <a:latin typeface="Calibri"/>
                <a:ea typeface="ＭＳ Ｐゴシック" charset="-128"/>
              </a:rPr>
              <a:t>thus root name servers not often visited</a:t>
            </a:r>
          </a:p>
          <a:p>
            <a:r>
              <a:rPr lang="en-US" altLang="en-US" dirty="0">
                <a:latin typeface="Calibri"/>
                <a:ea typeface="ＭＳ Ｐゴシック" charset="-128"/>
              </a:rPr>
              <a:t>cached entries may be </a:t>
            </a:r>
            <a:r>
              <a:rPr lang="en-US" altLang="en-US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out-of-date</a:t>
            </a:r>
            <a:r>
              <a:rPr lang="en-US" altLang="en-US" dirty="0">
                <a:latin typeface="Calibri"/>
                <a:ea typeface="ＭＳ Ｐゴシック" charset="-128"/>
              </a:rPr>
              <a:t> (best effort name-to-address translation!)</a:t>
            </a:r>
          </a:p>
          <a:p>
            <a:pPr lvl="1"/>
            <a:r>
              <a:rPr lang="en-US" altLang="en-US" dirty="0">
                <a:latin typeface="Calibri"/>
                <a:ea typeface="ＭＳ Ｐゴシック" charset="-128"/>
              </a:rPr>
              <a:t>if name host changes IP address, may not be known Internet-wide until all TTLs expire</a:t>
            </a:r>
          </a:p>
          <a:p>
            <a:r>
              <a:rPr lang="en-US" altLang="en-US" dirty="0">
                <a:latin typeface="Calibri"/>
                <a:ea typeface="ＭＳ Ｐゴシック" charset="-128"/>
              </a:rPr>
              <a:t>update/notify mechanisms proposed IETF standard</a:t>
            </a:r>
          </a:p>
          <a:p>
            <a:pPr lvl="1"/>
            <a:r>
              <a:rPr lang="en-US" altLang="en-US" dirty="0">
                <a:latin typeface="Calibri"/>
                <a:ea typeface="ＭＳ Ｐゴシック" charset="-128"/>
              </a:rPr>
              <a:t>RFC 2136</a:t>
            </a:r>
          </a:p>
        </p:txBody>
      </p:sp>
      <p:pic>
        <p:nvPicPr>
          <p:cNvPr id="161795" name="Picture 10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862013"/>
            <a:ext cx="68564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3213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9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17475"/>
            <a:ext cx="7772400" cy="1143000"/>
          </a:xfrm>
        </p:spPr>
        <p:txBody>
          <a:bodyPr/>
          <a:lstStyle/>
          <a:p>
            <a:r>
              <a:rPr lang="en-US" altLang="en-US" sz="4000" dirty="0">
                <a:latin typeface="Calibri Light"/>
                <a:ea typeface="ＭＳ Ｐゴシック" charset="-128"/>
              </a:rPr>
              <a:t>DNS: services, structure </a:t>
            </a:r>
            <a:endParaRPr lang="en-US" altLang="en-US" dirty="0">
              <a:latin typeface="Calibri Light"/>
              <a:ea typeface="ＭＳ Ｐゴシック" charset="-128"/>
            </a:endParaRPr>
          </a:p>
        </p:txBody>
      </p:sp>
      <p:sp>
        <p:nvSpPr>
          <p:cNvPr id="147461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731838" y="1300163"/>
            <a:ext cx="3810000" cy="464820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charset="2"/>
              <a:buNone/>
            </a:pPr>
            <a:r>
              <a:rPr lang="en-US" altLang="en-US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DNS services</a:t>
            </a:r>
          </a:p>
          <a:p>
            <a:r>
              <a:rPr lang="en-US" altLang="en-US" sz="2400" dirty="0">
                <a:latin typeface="Calibri"/>
                <a:ea typeface="ＭＳ Ｐゴシック" charset="-128"/>
              </a:rPr>
              <a:t>hostname to IP address translation</a:t>
            </a:r>
          </a:p>
          <a:p>
            <a:r>
              <a:rPr lang="en-US" altLang="en-US" sz="2400" dirty="0">
                <a:latin typeface="Calibri"/>
                <a:ea typeface="ＭＳ Ｐゴシック" charset="-128"/>
              </a:rPr>
              <a:t>host aliasing</a:t>
            </a:r>
          </a:p>
          <a:p>
            <a:pPr lvl="1"/>
            <a:r>
              <a:rPr lang="en-US" altLang="en-US" dirty="0">
                <a:latin typeface="Calibri"/>
                <a:ea typeface="ＭＳ Ｐゴシック" charset="-128"/>
              </a:rPr>
              <a:t>canonical, alias names</a:t>
            </a:r>
            <a:endParaRPr lang="en-US" altLang="en-US" sz="2000" dirty="0">
              <a:latin typeface="Calibri"/>
              <a:ea typeface="ＭＳ Ｐゴシック" charset="-128"/>
            </a:endParaRPr>
          </a:p>
          <a:p>
            <a:r>
              <a:rPr lang="en-US" altLang="en-US" sz="2400" dirty="0">
                <a:latin typeface="Calibri"/>
                <a:ea typeface="ＭＳ Ｐゴシック" charset="-128"/>
              </a:rPr>
              <a:t>mail server aliasing</a:t>
            </a:r>
          </a:p>
          <a:p>
            <a:r>
              <a:rPr lang="en-US" altLang="en-US" sz="2400" dirty="0">
                <a:latin typeface="Calibri"/>
                <a:ea typeface="ＭＳ Ｐゴシック" charset="-128"/>
              </a:rPr>
              <a:t>load distribution</a:t>
            </a:r>
          </a:p>
          <a:p>
            <a:pPr lvl="1"/>
            <a:r>
              <a:rPr lang="en-US" altLang="en-US" dirty="0">
                <a:latin typeface="Calibri"/>
                <a:ea typeface="ＭＳ Ｐゴシック" charset="-128"/>
              </a:rPr>
              <a:t>replicated Web servers: many IP addresses correspond to one name</a:t>
            </a:r>
          </a:p>
          <a:p>
            <a:endParaRPr lang="en-US" altLang="en-US" sz="2400" dirty="0">
              <a:latin typeface="Calibri"/>
              <a:ea typeface="ＭＳ Ｐゴシック" charset="-128"/>
            </a:endParaRPr>
          </a:p>
        </p:txBody>
      </p:sp>
      <p:sp>
        <p:nvSpPr>
          <p:cNvPr id="147460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572000" y="1271588"/>
            <a:ext cx="4191000" cy="226377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buFont typeface="Wingdings" charset="2"/>
              <a:buNone/>
            </a:pPr>
            <a:r>
              <a:rPr lang="en-US" altLang="en-US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why not centralize DNS?</a:t>
            </a:r>
          </a:p>
          <a:p>
            <a:r>
              <a:rPr lang="en-US" altLang="en-US" sz="2400" dirty="0">
                <a:latin typeface="Calibri"/>
                <a:ea typeface="ＭＳ Ｐゴシック" charset="-128"/>
              </a:rPr>
              <a:t>single point of failure</a:t>
            </a:r>
          </a:p>
          <a:p>
            <a:r>
              <a:rPr lang="en-US" altLang="en-US" sz="2400" dirty="0">
                <a:latin typeface="Calibri"/>
                <a:ea typeface="ＭＳ Ｐゴシック" charset="-128"/>
              </a:rPr>
              <a:t>traffic volume</a:t>
            </a:r>
          </a:p>
          <a:p>
            <a:r>
              <a:rPr lang="en-US" altLang="en-US" sz="2400" dirty="0">
                <a:latin typeface="Calibri"/>
                <a:ea typeface="ＭＳ Ｐゴシック" charset="-128"/>
              </a:rPr>
              <a:t>distant centralized database</a:t>
            </a:r>
          </a:p>
          <a:p>
            <a:r>
              <a:rPr lang="en-US" altLang="en-US" sz="2400" dirty="0">
                <a:latin typeface="Calibri"/>
                <a:ea typeface="ＭＳ Ｐゴシック" charset="-128"/>
              </a:rPr>
              <a:t>maintenance</a:t>
            </a:r>
          </a:p>
          <a:p>
            <a:pPr>
              <a:buFont typeface="Wingdings" charset="2"/>
              <a:buNone/>
            </a:pPr>
            <a:endParaRPr lang="en-US" altLang="en-US" sz="2400" dirty="0">
              <a:latin typeface="Calibri"/>
              <a:ea typeface="ＭＳ Ｐゴシック" charset="-128"/>
            </a:endParaRPr>
          </a:p>
        </p:txBody>
      </p:sp>
      <p:pic>
        <p:nvPicPr>
          <p:cNvPr id="147462" name="Picture 10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915988"/>
            <a:ext cx="54848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7" name="Text Box 11"/>
          <p:cNvSpPr txBox="1">
            <a:spLocks noChangeArrowheads="1"/>
          </p:cNvSpPr>
          <p:nvPr/>
        </p:nvSpPr>
        <p:spPr bwMode="auto">
          <a:xfrm>
            <a:off x="4758569" y="3429000"/>
            <a:ext cx="43854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t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Centralize DNS </a:t>
            </a: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doesn‘t</a:t>
            </a:r>
            <a:r>
              <a:rPr kumimoji="0" lang="en-US" altLang="ja-JP" sz="2800" b="0" i="1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 scale!</a:t>
            </a:r>
            <a:endParaRPr kumimoji="0" lang="en-US" alt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2558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lide Number Placeholder 4">
            <a:extLst>
              <a:ext uri="{FF2B5EF4-FFF2-40B4-BE49-F238E27FC236}">
                <a16:creationId xmlns:a16="http://schemas.microsoft.com/office/drawing/2014/main" id="{26C6B549-EEEE-5749-89D4-1459BE332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4CB524-97B4-EE4B-84ED-871DE032F167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62887" name="Rectangle 39">
            <a:extLst>
              <a:ext uri="{FF2B5EF4-FFF2-40B4-BE49-F238E27FC236}">
                <a16:creationId xmlns:a16="http://schemas.microsoft.com/office/drawing/2014/main" id="{8F9FB718-D0B9-4744-852F-488A65985E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4495800"/>
            <a:ext cx="1905000" cy="1219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462850" name="Rectangle 2">
            <a:extLst>
              <a:ext uri="{FF2B5EF4-FFF2-40B4-BE49-F238E27FC236}">
                <a16:creationId xmlns:a16="http://schemas.microsoft.com/office/drawing/2014/main" id="{36381FAF-F797-6D4A-B658-8639150862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5334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>
                <a:ea typeface="宋体" charset="0"/>
                <a:cs typeface="宋体" charset="0"/>
              </a:rPr>
              <a:t>Customer-Provider Hierarchy</a:t>
            </a:r>
          </a:p>
        </p:txBody>
      </p:sp>
      <p:pic>
        <p:nvPicPr>
          <p:cNvPr id="462852" name="Picture 4">
            <a:extLst>
              <a:ext uri="{FF2B5EF4-FFF2-40B4-BE49-F238E27FC236}">
                <a16:creationId xmlns:a16="http://schemas.microsoft.com/office/drawing/2014/main" id="{52BDD006-EF71-8C42-8DDE-D8D4D7A722C6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276600"/>
            <a:ext cx="2362200" cy="68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62854" name="Picture 6">
            <a:extLst>
              <a:ext uri="{FF2B5EF4-FFF2-40B4-BE49-F238E27FC236}">
                <a16:creationId xmlns:a16="http://schemas.microsoft.com/office/drawing/2014/main" id="{11A40A55-ED63-E142-8E30-8D04660ACE6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724400"/>
            <a:ext cx="1447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62862" name="Picture 14">
            <a:extLst>
              <a:ext uri="{FF2B5EF4-FFF2-40B4-BE49-F238E27FC236}">
                <a16:creationId xmlns:a16="http://schemas.microsoft.com/office/drawing/2014/main" id="{EE239695-FA02-CC43-8ADD-1E82384C963F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800600"/>
            <a:ext cx="1447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62863" name="Picture 15">
            <a:extLst>
              <a:ext uri="{FF2B5EF4-FFF2-40B4-BE49-F238E27FC236}">
                <a16:creationId xmlns:a16="http://schemas.microsoft.com/office/drawing/2014/main" id="{10E09C36-0475-894A-9405-E5C1347620D8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800600"/>
            <a:ext cx="1447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62864" name="Picture 16">
            <a:extLst>
              <a:ext uri="{FF2B5EF4-FFF2-40B4-BE49-F238E27FC236}">
                <a16:creationId xmlns:a16="http://schemas.microsoft.com/office/drawing/2014/main" id="{D499D454-A7B4-5141-8E0C-0F7328989332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352800"/>
            <a:ext cx="2362200" cy="68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62865" name="Picture 17">
            <a:extLst>
              <a:ext uri="{FF2B5EF4-FFF2-40B4-BE49-F238E27FC236}">
                <a16:creationId xmlns:a16="http://schemas.microsoft.com/office/drawing/2014/main" id="{2BC0E00D-E7B8-5E4B-874F-5A4F264B0C1C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800600"/>
            <a:ext cx="1447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62866" name="Picture 18">
            <a:extLst>
              <a:ext uri="{FF2B5EF4-FFF2-40B4-BE49-F238E27FC236}">
                <a16:creationId xmlns:a16="http://schemas.microsoft.com/office/drawing/2014/main" id="{F384EE72-E771-5245-AB30-1C518E0564EB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133600"/>
            <a:ext cx="2362200" cy="68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62867" name="Picture 19">
            <a:extLst>
              <a:ext uri="{FF2B5EF4-FFF2-40B4-BE49-F238E27FC236}">
                <a16:creationId xmlns:a16="http://schemas.microsoft.com/office/drawing/2014/main" id="{8189F704-D96C-4240-ADFF-00514A5DC583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990600"/>
            <a:ext cx="2362200" cy="68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62868" name="Line 20">
            <a:extLst>
              <a:ext uri="{FF2B5EF4-FFF2-40B4-BE49-F238E27FC236}">
                <a16:creationId xmlns:a16="http://schemas.microsoft.com/office/drawing/2014/main" id="{DE701EA7-E0E1-A548-9883-6C710A3F8B2B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9000" y="3886200"/>
            <a:ext cx="152400" cy="914400"/>
          </a:xfrm>
          <a:prstGeom prst="line">
            <a:avLst/>
          </a:prstGeom>
          <a:noFill/>
          <a:ln w="57150" cmpd="thickThin">
            <a:solidFill>
              <a:srgbClr val="FF0033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462869" name="Line 21">
            <a:extLst>
              <a:ext uri="{FF2B5EF4-FFF2-40B4-BE49-F238E27FC236}">
                <a16:creationId xmlns:a16="http://schemas.microsoft.com/office/drawing/2014/main" id="{0330BC72-906F-4545-AC3B-41DDEF50DE2F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1000" y="3886200"/>
            <a:ext cx="838200" cy="1066800"/>
          </a:xfrm>
          <a:prstGeom prst="line">
            <a:avLst/>
          </a:prstGeom>
          <a:noFill/>
          <a:ln w="57150" cmpd="thickThin">
            <a:solidFill>
              <a:srgbClr val="FF0033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462870" name="Line 22">
            <a:extLst>
              <a:ext uri="{FF2B5EF4-FFF2-40B4-BE49-F238E27FC236}">
                <a16:creationId xmlns:a16="http://schemas.microsoft.com/office/drawing/2014/main" id="{E4B5E1E1-4CC1-E64B-9DBF-30D2170C8EC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62200" y="3886200"/>
            <a:ext cx="685800" cy="914400"/>
          </a:xfrm>
          <a:prstGeom prst="line">
            <a:avLst/>
          </a:prstGeom>
          <a:noFill/>
          <a:ln w="57150" cmpd="thinThick">
            <a:solidFill>
              <a:srgbClr val="FF0033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462871" name="Line 23">
            <a:extLst>
              <a:ext uri="{FF2B5EF4-FFF2-40B4-BE49-F238E27FC236}">
                <a16:creationId xmlns:a16="http://schemas.microsoft.com/office/drawing/2014/main" id="{92800F97-B5F7-F44B-8FE9-6E957006985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86200" y="2743200"/>
            <a:ext cx="152400" cy="609600"/>
          </a:xfrm>
          <a:prstGeom prst="line">
            <a:avLst/>
          </a:prstGeom>
          <a:noFill/>
          <a:ln w="57150" cmpd="thinThick">
            <a:solidFill>
              <a:srgbClr val="FF0033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462872" name="Line 24">
            <a:extLst>
              <a:ext uri="{FF2B5EF4-FFF2-40B4-BE49-F238E27FC236}">
                <a16:creationId xmlns:a16="http://schemas.microsoft.com/office/drawing/2014/main" id="{31AC5E8C-2A86-C942-AC02-7557F214F76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29200" y="1447800"/>
            <a:ext cx="762000" cy="762000"/>
          </a:xfrm>
          <a:prstGeom prst="line">
            <a:avLst/>
          </a:prstGeom>
          <a:noFill/>
          <a:ln w="57150" cmpd="thinThick">
            <a:solidFill>
              <a:srgbClr val="FF0033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462873" name="Line 25">
            <a:extLst>
              <a:ext uri="{FF2B5EF4-FFF2-40B4-BE49-F238E27FC236}">
                <a16:creationId xmlns:a16="http://schemas.microsoft.com/office/drawing/2014/main" id="{E4C4012D-C4A9-0F4A-840A-44500E3AB2E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91200" y="3886200"/>
            <a:ext cx="533400" cy="990600"/>
          </a:xfrm>
          <a:prstGeom prst="line">
            <a:avLst/>
          </a:prstGeom>
          <a:noFill/>
          <a:ln w="57150" cmpd="thinThick">
            <a:solidFill>
              <a:srgbClr val="FF0033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462874" name="Line 26">
            <a:extLst>
              <a:ext uri="{FF2B5EF4-FFF2-40B4-BE49-F238E27FC236}">
                <a16:creationId xmlns:a16="http://schemas.microsoft.com/office/drawing/2014/main" id="{47B74E4C-023A-6040-8C9B-C3A9F5E87E17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7600" y="3886200"/>
            <a:ext cx="228600" cy="914400"/>
          </a:xfrm>
          <a:prstGeom prst="line">
            <a:avLst/>
          </a:prstGeom>
          <a:noFill/>
          <a:ln w="57150" cmpd="thickThin">
            <a:solidFill>
              <a:srgbClr val="FF0033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462875" name="Freeform 27">
            <a:extLst>
              <a:ext uri="{FF2B5EF4-FFF2-40B4-BE49-F238E27FC236}">
                <a16:creationId xmlns:a16="http://schemas.microsoft.com/office/drawing/2014/main" id="{08E8AA41-E2E2-E640-A90A-358ECB93E005}"/>
              </a:ext>
            </a:extLst>
          </p:cNvPr>
          <p:cNvSpPr>
            <a:spLocks/>
          </p:cNvSpPr>
          <p:nvPr/>
        </p:nvSpPr>
        <p:spPr bwMode="auto">
          <a:xfrm>
            <a:off x="2209800" y="1041400"/>
            <a:ext cx="5486400" cy="4064000"/>
          </a:xfrm>
          <a:custGeom>
            <a:avLst/>
            <a:gdLst>
              <a:gd name="T0" fmla="*/ 5486400 w 3456"/>
              <a:gd name="T1" fmla="*/ 3987800 h 2560"/>
              <a:gd name="T2" fmla="*/ 5410200 w 3456"/>
              <a:gd name="T3" fmla="*/ 3835400 h 2560"/>
              <a:gd name="T4" fmla="*/ 5105400 w 3456"/>
              <a:gd name="T5" fmla="*/ 2616200 h 2560"/>
              <a:gd name="T6" fmla="*/ 4724400 w 3456"/>
              <a:gd name="T7" fmla="*/ 2387600 h 2560"/>
              <a:gd name="T8" fmla="*/ 4724400 w 3456"/>
              <a:gd name="T9" fmla="*/ 330200 h 2560"/>
              <a:gd name="T10" fmla="*/ 3810000 w 3456"/>
              <a:gd name="T11" fmla="*/ 406400 h 2560"/>
              <a:gd name="T12" fmla="*/ 2743200 w 3456"/>
              <a:gd name="T13" fmla="*/ 1397000 h 2560"/>
              <a:gd name="T14" fmla="*/ 1600200 w 3456"/>
              <a:gd name="T15" fmla="*/ 1473200 h 2560"/>
              <a:gd name="T16" fmla="*/ 1295400 w 3456"/>
              <a:gd name="T17" fmla="*/ 2540000 h 2560"/>
              <a:gd name="T18" fmla="*/ 457200 w 3456"/>
              <a:gd name="T19" fmla="*/ 2540000 h 2560"/>
              <a:gd name="T20" fmla="*/ 0 w 3456"/>
              <a:gd name="T21" fmla="*/ 3911600 h 256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456" h="2560">
                <a:moveTo>
                  <a:pt x="3456" y="2512"/>
                </a:moveTo>
                <a:cubicBezTo>
                  <a:pt x="3452" y="2536"/>
                  <a:pt x="3448" y="2560"/>
                  <a:pt x="3408" y="2416"/>
                </a:cubicBezTo>
                <a:cubicBezTo>
                  <a:pt x="3368" y="2272"/>
                  <a:pt x="3288" y="1800"/>
                  <a:pt x="3216" y="1648"/>
                </a:cubicBezTo>
                <a:cubicBezTo>
                  <a:pt x="3144" y="1496"/>
                  <a:pt x="3016" y="1744"/>
                  <a:pt x="2976" y="1504"/>
                </a:cubicBezTo>
                <a:cubicBezTo>
                  <a:pt x="2936" y="1264"/>
                  <a:pt x="3072" y="416"/>
                  <a:pt x="2976" y="208"/>
                </a:cubicBezTo>
                <a:cubicBezTo>
                  <a:pt x="2880" y="0"/>
                  <a:pt x="2608" y="144"/>
                  <a:pt x="2400" y="256"/>
                </a:cubicBezTo>
                <a:cubicBezTo>
                  <a:pt x="2192" y="368"/>
                  <a:pt x="1960" y="768"/>
                  <a:pt x="1728" y="880"/>
                </a:cubicBezTo>
                <a:cubicBezTo>
                  <a:pt x="1496" y="992"/>
                  <a:pt x="1160" y="808"/>
                  <a:pt x="1008" y="928"/>
                </a:cubicBezTo>
                <a:cubicBezTo>
                  <a:pt x="856" y="1048"/>
                  <a:pt x="936" y="1488"/>
                  <a:pt x="816" y="1600"/>
                </a:cubicBezTo>
                <a:cubicBezTo>
                  <a:pt x="696" y="1712"/>
                  <a:pt x="424" y="1456"/>
                  <a:pt x="288" y="1600"/>
                </a:cubicBezTo>
                <a:cubicBezTo>
                  <a:pt x="152" y="1744"/>
                  <a:pt x="76" y="2104"/>
                  <a:pt x="0" y="2464"/>
                </a:cubicBezTo>
              </a:path>
            </a:pathLst>
          </a:custGeom>
          <a:noFill/>
          <a:ln w="76200" cmpd="sng">
            <a:solidFill>
              <a:schemeClr val="accent2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62876" name="Freeform 28">
            <a:extLst>
              <a:ext uri="{FF2B5EF4-FFF2-40B4-BE49-F238E27FC236}">
                <a16:creationId xmlns:a16="http://schemas.microsoft.com/office/drawing/2014/main" id="{9E796579-966E-1D43-9794-3562A781C6C1}"/>
              </a:ext>
            </a:extLst>
          </p:cNvPr>
          <p:cNvSpPr>
            <a:spLocks/>
          </p:cNvSpPr>
          <p:nvPr/>
        </p:nvSpPr>
        <p:spPr bwMode="auto">
          <a:xfrm>
            <a:off x="5410200" y="3530600"/>
            <a:ext cx="1879600" cy="1498600"/>
          </a:xfrm>
          <a:custGeom>
            <a:avLst/>
            <a:gdLst>
              <a:gd name="T0" fmla="*/ 1828800 w 1184"/>
              <a:gd name="T1" fmla="*/ 1498600 h 944"/>
              <a:gd name="T2" fmla="*/ 1828800 w 1184"/>
              <a:gd name="T3" fmla="*/ 1193800 h 944"/>
              <a:gd name="T4" fmla="*/ 1524000 w 1184"/>
              <a:gd name="T5" fmla="*/ 279400 h 944"/>
              <a:gd name="T6" fmla="*/ 685800 w 1184"/>
              <a:gd name="T7" fmla="*/ 203200 h 944"/>
              <a:gd name="T8" fmla="*/ 0 w 1184"/>
              <a:gd name="T9" fmla="*/ 1498600 h 9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84" h="944">
                <a:moveTo>
                  <a:pt x="1152" y="944"/>
                </a:moveTo>
                <a:cubicBezTo>
                  <a:pt x="1168" y="912"/>
                  <a:pt x="1184" y="880"/>
                  <a:pt x="1152" y="752"/>
                </a:cubicBezTo>
                <a:cubicBezTo>
                  <a:pt x="1120" y="624"/>
                  <a:pt x="1080" y="280"/>
                  <a:pt x="960" y="176"/>
                </a:cubicBezTo>
                <a:cubicBezTo>
                  <a:pt x="840" y="72"/>
                  <a:pt x="592" y="0"/>
                  <a:pt x="432" y="128"/>
                </a:cubicBezTo>
                <a:cubicBezTo>
                  <a:pt x="272" y="256"/>
                  <a:pt x="136" y="600"/>
                  <a:pt x="0" y="944"/>
                </a:cubicBezTo>
              </a:path>
            </a:pathLst>
          </a:custGeom>
          <a:noFill/>
          <a:ln w="76200" cmpd="sng">
            <a:solidFill>
              <a:schemeClr val="accent2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62878" name="Line 30">
            <a:extLst>
              <a:ext uri="{FF2B5EF4-FFF2-40B4-BE49-F238E27FC236}">
                <a16:creationId xmlns:a16="http://schemas.microsoft.com/office/drawing/2014/main" id="{86189222-14DE-F448-B631-EEDE76D2096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96000" y="6248400"/>
            <a:ext cx="1397000" cy="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462879" name="Rectangle 31">
            <a:extLst>
              <a:ext uri="{FF2B5EF4-FFF2-40B4-BE49-F238E27FC236}">
                <a16:creationId xmlns:a16="http://schemas.microsoft.com/office/drawing/2014/main" id="{DC7E3961-9111-CE4C-A189-C031DB9217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0625" y="6042025"/>
            <a:ext cx="1276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IP traffic</a:t>
            </a:r>
          </a:p>
        </p:txBody>
      </p:sp>
      <p:sp>
        <p:nvSpPr>
          <p:cNvPr id="462880" name="Rectangle 32">
            <a:extLst>
              <a:ext uri="{FF2B5EF4-FFF2-40B4-BE49-F238E27FC236}">
                <a16:creationId xmlns:a16="http://schemas.microsoft.com/office/drawing/2014/main" id="{DC95BA46-BCBB-684B-A80A-301A37ACBD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5867400"/>
            <a:ext cx="3200400" cy="76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462883" name="Text Box 35">
            <a:extLst>
              <a:ext uri="{FF2B5EF4-FFF2-40B4-BE49-F238E27FC236}">
                <a16:creationId xmlns:a16="http://schemas.microsoft.com/office/drawing/2014/main" id="{88D42B68-85C7-BE4D-82D1-A149853DAB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064250"/>
            <a:ext cx="9858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provider</a:t>
            </a:r>
          </a:p>
        </p:txBody>
      </p:sp>
      <p:sp>
        <p:nvSpPr>
          <p:cNvPr id="462884" name="Rectangle 36">
            <a:extLst>
              <a:ext uri="{FF2B5EF4-FFF2-40B4-BE49-F238E27FC236}">
                <a16:creationId xmlns:a16="http://schemas.microsoft.com/office/drawing/2014/main" id="{42419D26-FD2D-714C-9BE0-6B2376870E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6096000"/>
            <a:ext cx="11049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customer</a:t>
            </a:r>
          </a:p>
        </p:txBody>
      </p:sp>
      <p:sp>
        <p:nvSpPr>
          <p:cNvPr id="462885" name="Line 37">
            <a:extLst>
              <a:ext uri="{FF2B5EF4-FFF2-40B4-BE49-F238E27FC236}">
                <a16:creationId xmlns:a16="http://schemas.microsoft.com/office/drawing/2014/main" id="{7778750E-233E-CC4D-B5E2-14CEBE68C6EC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7800" y="6248400"/>
            <a:ext cx="762000" cy="0"/>
          </a:xfrm>
          <a:prstGeom prst="line">
            <a:avLst/>
          </a:prstGeom>
          <a:noFill/>
          <a:ln w="57150" cmpd="thinThick">
            <a:solidFill>
              <a:srgbClr val="FF0033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462886" name="Rectangle 38">
            <a:extLst>
              <a:ext uri="{FF2B5EF4-FFF2-40B4-BE49-F238E27FC236}">
                <a16:creationId xmlns:a16="http://schemas.microsoft.com/office/drawing/2014/main" id="{2CFB9F5D-2833-FA4F-B47F-49FF472FF0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943600"/>
            <a:ext cx="29718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462851" name="Line 3">
            <a:extLst>
              <a:ext uri="{FF2B5EF4-FFF2-40B4-BE49-F238E27FC236}">
                <a16:creationId xmlns:a16="http://schemas.microsoft.com/office/drawing/2014/main" id="{1CE80FA6-8D65-4748-A54D-1415DCEE7D8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81800" y="1600200"/>
            <a:ext cx="0" cy="1752600"/>
          </a:xfrm>
          <a:prstGeom prst="line">
            <a:avLst/>
          </a:prstGeom>
          <a:noFill/>
          <a:ln w="57150" cmpd="thinThick">
            <a:solidFill>
              <a:srgbClr val="FF0033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889961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3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201613"/>
            <a:ext cx="7772400" cy="892175"/>
          </a:xfrm>
        </p:spPr>
        <p:txBody>
          <a:bodyPr/>
          <a:lstStyle/>
          <a:p>
            <a:r>
              <a:rPr lang="en-US" altLang="en-US" sz="4000" dirty="0">
                <a:ea typeface="ＭＳ Ｐゴシック" charset="-128"/>
              </a:rPr>
              <a:t>DNS records</a:t>
            </a:r>
            <a:endParaRPr lang="en-US" altLang="en-US" dirty="0">
              <a:ea typeface="ＭＳ Ｐゴシック" charset="-128"/>
            </a:endParaRPr>
          </a:p>
        </p:txBody>
      </p:sp>
      <p:sp>
        <p:nvSpPr>
          <p:cNvPr id="163844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42925" y="1343025"/>
            <a:ext cx="7820025" cy="51435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charset="2"/>
              <a:buNone/>
            </a:pPr>
            <a:r>
              <a:rPr lang="en-US" altLang="en-US" i="1" dirty="0">
                <a:solidFill>
                  <a:srgbClr val="CC0000"/>
                </a:solidFill>
                <a:ea typeface="ＭＳ Ｐゴシック" charset="-128"/>
              </a:rPr>
              <a:t>DNS:</a:t>
            </a:r>
            <a:r>
              <a:rPr lang="en-US" altLang="en-US" sz="2400" dirty="0">
                <a:ea typeface="ＭＳ Ｐゴシック" charset="-128"/>
              </a:rPr>
              <a:t> distributed database storing resource records </a:t>
            </a:r>
            <a:r>
              <a:rPr lang="en-US" altLang="en-US" dirty="0">
                <a:solidFill>
                  <a:srgbClr val="CC0000"/>
                </a:solidFill>
                <a:ea typeface="ＭＳ Ｐゴシック" charset="-128"/>
              </a:rPr>
              <a:t>(RR)</a:t>
            </a:r>
          </a:p>
        </p:txBody>
      </p:sp>
      <p:sp>
        <p:nvSpPr>
          <p:cNvPr id="163845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533400" y="3916363"/>
            <a:ext cx="3514725" cy="1905000"/>
          </a:xfrm>
        </p:spPr>
        <p:txBody>
          <a:bodyPr>
            <a:normAutofit lnSpcReduction="10000"/>
          </a:bodyPr>
          <a:lstStyle/>
          <a:p>
            <a:pPr>
              <a:buFont typeface="Wingdings" charset="2"/>
              <a:buNone/>
            </a:pPr>
            <a:r>
              <a:rPr lang="en-US" altLang="en-US" u="sng" dirty="0">
                <a:solidFill>
                  <a:srgbClr val="CC0000"/>
                </a:solidFill>
                <a:ea typeface="ＭＳ Ｐゴシック" charset="-128"/>
              </a:rPr>
              <a:t>type=NS</a:t>
            </a:r>
          </a:p>
          <a:p>
            <a:pPr lvl="1"/>
            <a:r>
              <a:rPr lang="en-US" altLang="en-US" sz="2000" b="1" dirty="0">
                <a:ea typeface="ＭＳ Ｐゴシック" charset="-128"/>
              </a:rPr>
              <a:t>name</a:t>
            </a:r>
            <a:r>
              <a:rPr lang="en-US" altLang="en-US" sz="2000" dirty="0">
                <a:ea typeface="ＭＳ Ｐゴシック" charset="-128"/>
              </a:rPr>
              <a:t> is domain (e.g., </a:t>
            </a:r>
            <a:r>
              <a:rPr lang="en-US" altLang="en-US" sz="2000" dirty="0" err="1">
                <a:ea typeface="ＭＳ Ｐゴシック" charset="-128"/>
              </a:rPr>
              <a:t>foo.com</a:t>
            </a:r>
            <a:r>
              <a:rPr lang="en-US" altLang="en-US" sz="2000" dirty="0">
                <a:ea typeface="ＭＳ Ｐゴシック" charset="-128"/>
              </a:rPr>
              <a:t>)</a:t>
            </a:r>
          </a:p>
          <a:p>
            <a:pPr lvl="1"/>
            <a:r>
              <a:rPr lang="en-US" altLang="en-US" sz="2000" b="1" dirty="0">
                <a:ea typeface="ＭＳ Ｐゴシック" charset="-128"/>
              </a:rPr>
              <a:t>value</a:t>
            </a:r>
            <a:r>
              <a:rPr lang="en-US" altLang="en-US" sz="2000" dirty="0">
                <a:ea typeface="ＭＳ Ｐゴシック" charset="-128"/>
              </a:rPr>
              <a:t> is hostname of authoritative name server for this domain</a:t>
            </a:r>
          </a:p>
          <a:p>
            <a:endParaRPr lang="en-US" altLang="en-US" sz="2400" dirty="0">
              <a:ea typeface="ＭＳ Ｐゴシック" charset="-128"/>
            </a:endParaRPr>
          </a:p>
        </p:txBody>
      </p:sp>
      <p:sp>
        <p:nvSpPr>
          <p:cNvPr id="163846" name="Text Box 6"/>
          <p:cNvSpPr txBox="1">
            <a:spLocks noChangeArrowheads="1"/>
          </p:cNvSpPr>
          <p:nvPr/>
        </p:nvSpPr>
        <p:spPr bwMode="auto">
          <a:xfrm>
            <a:off x="1795463" y="1908175"/>
            <a:ext cx="53641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RR format: </a:t>
            </a: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(name, value, type, ttl)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163847" name="Rectangle 7"/>
          <p:cNvSpPr>
            <a:spLocks noChangeArrowheads="1"/>
          </p:cNvSpPr>
          <p:nvPr/>
        </p:nvSpPr>
        <p:spPr bwMode="auto">
          <a:xfrm>
            <a:off x="1876425" y="1895475"/>
            <a:ext cx="5267325" cy="571500"/>
          </a:xfrm>
          <a:prstGeom prst="rect">
            <a:avLst/>
          </a:prstGeom>
          <a:noFill/>
          <a:ln w="19050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163848" name="Rectangle 8"/>
          <p:cNvSpPr>
            <a:spLocks noChangeArrowheads="1"/>
          </p:cNvSpPr>
          <p:nvPr/>
        </p:nvSpPr>
        <p:spPr bwMode="auto">
          <a:xfrm>
            <a:off x="523875" y="2657475"/>
            <a:ext cx="381000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r>
              <a:rPr kumimoji="0" lang="en-US" alt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type=A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name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 is hostname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value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 is IP address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ZapfDingbats" charset="0"/>
              <a:buChar char="r"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163849" name="Rectangle 9"/>
          <p:cNvSpPr>
            <a:spLocks noChangeArrowheads="1"/>
          </p:cNvSpPr>
          <p:nvPr/>
        </p:nvSpPr>
        <p:spPr bwMode="auto">
          <a:xfrm>
            <a:off x="4229100" y="2697163"/>
            <a:ext cx="451485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sng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type=CNAME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name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 is alias name for some </a:t>
            </a:r>
            <a:r>
              <a:rPr kumimoji="0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“</a:t>
            </a: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canonical</a:t>
            </a:r>
            <a:r>
              <a:rPr kumimoji="0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”</a:t>
            </a: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 (the real) name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www.ibm.com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is really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Tx/>
              <a:buFont typeface="Wingdings" charset="2"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  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servereast.backup2.ibm.com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value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 is canonical name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ZapfDingbats" charset="0"/>
              <a:buChar char="r"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163850" name="Rectangle 10"/>
          <p:cNvSpPr>
            <a:spLocks noChangeArrowheads="1"/>
          </p:cNvSpPr>
          <p:nvPr/>
        </p:nvSpPr>
        <p:spPr bwMode="auto">
          <a:xfrm>
            <a:off x="4253706" y="4866902"/>
            <a:ext cx="4408487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type=MX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value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 is name of mail server associated with 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name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ZapfDingbats" charset="0"/>
              <a:buChar char="r"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pic>
        <p:nvPicPr>
          <p:cNvPr id="163851" name="Picture 16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881063"/>
            <a:ext cx="31988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9107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45" grpId="0" build="p"/>
      <p:bldP spid="163848" grpId="0"/>
      <p:bldP spid="163849" grpId="0"/>
      <p:bldP spid="163850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2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217488"/>
            <a:ext cx="7772400" cy="860425"/>
          </a:xfrm>
        </p:spPr>
        <p:txBody>
          <a:bodyPr/>
          <a:lstStyle/>
          <a:p>
            <a:r>
              <a:rPr lang="en-US" altLang="en-US" sz="4000" dirty="0">
                <a:latin typeface="Calibri Light"/>
                <a:ea typeface="ＭＳ Ｐゴシック" charset="-128"/>
              </a:rPr>
              <a:t>DNS protocol, messages</a:t>
            </a:r>
            <a:endParaRPr lang="en-US" altLang="en-US">
              <a:latin typeface="Calibri Light"/>
              <a:ea typeface="ＭＳ Ｐゴシック" charset="-128"/>
            </a:endParaRPr>
          </a:p>
        </p:txBody>
      </p:sp>
      <p:sp>
        <p:nvSpPr>
          <p:cNvPr id="16589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77838" y="1333500"/>
            <a:ext cx="7820025" cy="514350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r>
              <a:rPr lang="en-US" altLang="en-US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query</a:t>
            </a:r>
            <a:r>
              <a:rPr lang="en-US" altLang="en-US" dirty="0">
                <a:solidFill>
                  <a:srgbClr val="FF0000"/>
                </a:solidFill>
                <a:latin typeface="Calibri"/>
                <a:ea typeface="ＭＳ Ｐゴシック" charset="-128"/>
              </a:rPr>
              <a:t> </a:t>
            </a:r>
            <a:r>
              <a:rPr lang="en-US" altLang="en-US" dirty="0">
                <a:latin typeface="Calibri"/>
                <a:ea typeface="ＭＳ Ｐゴシック" charset="-128"/>
              </a:rPr>
              <a:t>and </a:t>
            </a:r>
            <a:r>
              <a:rPr lang="en-US" altLang="en-US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reply</a:t>
            </a:r>
            <a:r>
              <a:rPr lang="en-US" altLang="en-US" dirty="0">
                <a:latin typeface="Calibri"/>
                <a:ea typeface="ＭＳ Ｐゴシック" charset="-128"/>
              </a:rPr>
              <a:t> messages, both with same </a:t>
            </a:r>
            <a:r>
              <a:rPr lang="en-US" altLang="en-US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message format</a:t>
            </a:r>
            <a:endParaRPr lang="en-US" altLang="en-US">
              <a:solidFill>
                <a:srgbClr val="CC0000"/>
              </a:solidFill>
              <a:latin typeface="Calibri"/>
              <a:ea typeface="ＭＳ Ｐゴシック" charset="-128"/>
            </a:endParaRPr>
          </a:p>
        </p:txBody>
      </p:sp>
      <p:pic>
        <p:nvPicPr>
          <p:cNvPr id="165891" name="Picture 11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885825"/>
            <a:ext cx="5484813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70" name="Rectangle 4"/>
          <p:cNvSpPr>
            <a:spLocks noChangeArrowheads="1"/>
          </p:cNvSpPr>
          <p:nvPr/>
        </p:nvSpPr>
        <p:spPr bwMode="auto">
          <a:xfrm>
            <a:off x="490538" y="2352675"/>
            <a:ext cx="3575050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message header</a:t>
            </a:r>
          </a:p>
          <a:p>
            <a:pPr marL="226695" marR="0" lvl="0" indent="-22669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identification: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 16 bit # for query, reply to query uses same #</a:t>
            </a:r>
          </a:p>
          <a:p>
            <a:pPr marL="226695" marR="0" lvl="0" indent="-22669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flags:</a:t>
            </a:r>
          </a:p>
          <a:p>
            <a:pPr marL="574675" marR="0" lvl="1" indent="-22669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Tx/>
              <a:buFont typeface="Wingdings" charset="0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query or reply</a:t>
            </a:r>
          </a:p>
          <a:p>
            <a:pPr marL="574675" marR="0" lvl="1" indent="-22669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Tx/>
              <a:buFont typeface="Wingdings" charset="0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recursion desired </a:t>
            </a:r>
          </a:p>
          <a:p>
            <a:pPr marL="574675" marR="0" lvl="1" indent="-22669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Tx/>
              <a:buFont typeface="Wingdings" charset="0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recursion available</a:t>
            </a:r>
          </a:p>
          <a:p>
            <a:pPr marL="574675" marR="0" lvl="1" indent="-22669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Tx/>
              <a:buFont typeface="Wingdings" charset="0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reply is authoritative</a:t>
            </a:r>
          </a:p>
        </p:txBody>
      </p:sp>
      <p:grpSp>
        <p:nvGrpSpPr>
          <p:cNvPr id="165895" name="Group 36"/>
          <p:cNvGrpSpPr>
            <a:grpSpLocks/>
          </p:cNvGrpSpPr>
          <p:nvPr/>
        </p:nvGrpSpPr>
        <p:grpSpPr bwMode="auto">
          <a:xfrm>
            <a:off x="4241800" y="2216150"/>
            <a:ext cx="3725863" cy="4184650"/>
            <a:chOff x="2672" y="1396"/>
            <a:chExt cx="2347" cy="2636"/>
          </a:xfrm>
        </p:grpSpPr>
        <p:sp>
          <p:nvSpPr>
            <p:cNvPr id="165906" name="Rectangle 33"/>
            <p:cNvSpPr>
              <a:spLocks noChangeArrowheads="1"/>
            </p:cNvSpPr>
            <p:nvPr/>
          </p:nvSpPr>
          <p:spPr bwMode="auto">
            <a:xfrm>
              <a:off x="2742" y="1396"/>
              <a:ext cx="2277" cy="258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65907" name="Rectangle 12"/>
            <p:cNvSpPr>
              <a:spLocks noChangeArrowheads="1"/>
            </p:cNvSpPr>
            <p:nvPr/>
          </p:nvSpPr>
          <p:spPr bwMode="auto">
            <a:xfrm>
              <a:off x="2688" y="1447"/>
              <a:ext cx="2277" cy="258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65908" name="Line 13"/>
            <p:cNvSpPr>
              <a:spLocks noChangeShapeType="1"/>
            </p:cNvSpPr>
            <p:nvPr/>
          </p:nvSpPr>
          <p:spPr bwMode="auto">
            <a:xfrm>
              <a:off x="2681" y="3606"/>
              <a:ext cx="229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65909" name="Line 14"/>
            <p:cNvSpPr>
              <a:spLocks noChangeShapeType="1"/>
            </p:cNvSpPr>
            <p:nvPr/>
          </p:nvSpPr>
          <p:spPr bwMode="auto">
            <a:xfrm>
              <a:off x="2688" y="3174"/>
              <a:ext cx="229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65910" name="Line 15"/>
            <p:cNvSpPr>
              <a:spLocks noChangeShapeType="1"/>
            </p:cNvSpPr>
            <p:nvPr/>
          </p:nvSpPr>
          <p:spPr bwMode="auto">
            <a:xfrm>
              <a:off x="2681" y="2742"/>
              <a:ext cx="229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65911" name="Line 16"/>
            <p:cNvSpPr>
              <a:spLocks noChangeShapeType="1"/>
            </p:cNvSpPr>
            <p:nvPr/>
          </p:nvSpPr>
          <p:spPr bwMode="auto">
            <a:xfrm>
              <a:off x="2681" y="2317"/>
              <a:ext cx="229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65912" name="Line 17"/>
            <p:cNvSpPr>
              <a:spLocks noChangeShapeType="1"/>
            </p:cNvSpPr>
            <p:nvPr/>
          </p:nvSpPr>
          <p:spPr bwMode="auto">
            <a:xfrm>
              <a:off x="2680" y="2029"/>
              <a:ext cx="229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65913" name="Line 18"/>
            <p:cNvSpPr>
              <a:spLocks noChangeShapeType="1"/>
            </p:cNvSpPr>
            <p:nvPr/>
          </p:nvSpPr>
          <p:spPr bwMode="auto">
            <a:xfrm>
              <a:off x="2672" y="1745"/>
              <a:ext cx="229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65914" name="Line 19"/>
            <p:cNvSpPr>
              <a:spLocks noChangeShapeType="1"/>
            </p:cNvSpPr>
            <p:nvPr/>
          </p:nvSpPr>
          <p:spPr bwMode="auto">
            <a:xfrm>
              <a:off x="3826" y="1454"/>
              <a:ext cx="2" cy="85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65915" name="Text Box 20"/>
            <p:cNvSpPr txBox="1">
              <a:spLocks noChangeArrowheads="1"/>
            </p:cNvSpPr>
            <p:nvPr/>
          </p:nvSpPr>
          <p:spPr bwMode="auto">
            <a:xfrm>
              <a:off x="2842" y="1492"/>
              <a:ext cx="82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identification</a:t>
              </a:r>
            </a:p>
          </p:txBody>
        </p:sp>
        <p:sp>
          <p:nvSpPr>
            <p:cNvPr id="165916" name="Text Box 21"/>
            <p:cNvSpPr txBox="1">
              <a:spLocks noChangeArrowheads="1"/>
            </p:cNvSpPr>
            <p:nvPr/>
          </p:nvSpPr>
          <p:spPr bwMode="auto">
            <a:xfrm>
              <a:off x="4180" y="1492"/>
              <a:ext cx="38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flags</a:t>
              </a:r>
            </a:p>
          </p:txBody>
        </p:sp>
        <p:sp>
          <p:nvSpPr>
            <p:cNvPr id="165917" name="Text Box 22"/>
            <p:cNvSpPr txBox="1">
              <a:spLocks noChangeArrowheads="1"/>
            </p:cNvSpPr>
            <p:nvPr/>
          </p:nvSpPr>
          <p:spPr bwMode="auto">
            <a:xfrm>
              <a:off x="2862" y="1780"/>
              <a:ext cx="77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# questions</a:t>
              </a:r>
            </a:p>
          </p:txBody>
        </p:sp>
        <p:sp>
          <p:nvSpPr>
            <p:cNvPr id="165918" name="Text Box 23"/>
            <p:cNvSpPr txBox="1">
              <a:spLocks noChangeArrowheads="1"/>
            </p:cNvSpPr>
            <p:nvPr/>
          </p:nvSpPr>
          <p:spPr bwMode="auto">
            <a:xfrm>
              <a:off x="2789" y="2417"/>
              <a:ext cx="2065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questions (variable # of questions)</a:t>
              </a:r>
            </a:p>
          </p:txBody>
        </p:sp>
        <p:sp>
          <p:nvSpPr>
            <p:cNvPr id="165919" name="Text Box 26"/>
            <p:cNvSpPr txBox="1">
              <a:spLocks noChangeArrowheads="1"/>
            </p:cNvSpPr>
            <p:nvPr/>
          </p:nvSpPr>
          <p:spPr bwMode="auto">
            <a:xfrm>
              <a:off x="3866" y="2067"/>
              <a:ext cx="1053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# additional RRs</a:t>
              </a:r>
            </a:p>
          </p:txBody>
        </p:sp>
        <p:sp>
          <p:nvSpPr>
            <p:cNvPr id="165920" name="Text Box 27"/>
            <p:cNvSpPr txBox="1">
              <a:spLocks noChangeArrowheads="1"/>
            </p:cNvSpPr>
            <p:nvPr/>
          </p:nvSpPr>
          <p:spPr bwMode="auto">
            <a:xfrm>
              <a:off x="2762" y="2068"/>
              <a:ext cx="99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# authority RRs</a:t>
              </a:r>
            </a:p>
          </p:txBody>
        </p:sp>
        <p:sp>
          <p:nvSpPr>
            <p:cNvPr id="165921" name="Text Box 28"/>
            <p:cNvSpPr txBox="1">
              <a:spLocks noChangeArrowheads="1"/>
            </p:cNvSpPr>
            <p:nvPr/>
          </p:nvSpPr>
          <p:spPr bwMode="auto">
            <a:xfrm>
              <a:off x="3928" y="1786"/>
              <a:ext cx="919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# answer RRs</a:t>
              </a:r>
            </a:p>
          </p:txBody>
        </p:sp>
        <p:sp>
          <p:nvSpPr>
            <p:cNvPr id="165922" name="Text Box 30"/>
            <p:cNvSpPr txBox="1">
              <a:spLocks noChangeArrowheads="1"/>
            </p:cNvSpPr>
            <p:nvPr/>
          </p:nvSpPr>
          <p:spPr bwMode="auto">
            <a:xfrm>
              <a:off x="2983" y="2848"/>
              <a:ext cx="1695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answers (variable # of RRs)</a:t>
              </a:r>
            </a:p>
          </p:txBody>
        </p:sp>
        <p:sp>
          <p:nvSpPr>
            <p:cNvPr id="165923" name="Text Box 31"/>
            <p:cNvSpPr txBox="1">
              <a:spLocks noChangeArrowheads="1"/>
            </p:cNvSpPr>
            <p:nvPr/>
          </p:nvSpPr>
          <p:spPr bwMode="auto">
            <a:xfrm>
              <a:off x="3002" y="3280"/>
              <a:ext cx="171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authority (variable # of RRs)</a:t>
              </a:r>
            </a:p>
          </p:txBody>
        </p:sp>
        <p:sp>
          <p:nvSpPr>
            <p:cNvPr id="165924" name="Text Box 32"/>
            <p:cNvSpPr txBox="1">
              <a:spLocks noChangeArrowheads="1"/>
            </p:cNvSpPr>
            <p:nvPr/>
          </p:nvSpPr>
          <p:spPr bwMode="auto">
            <a:xfrm>
              <a:off x="2811" y="3700"/>
              <a:ext cx="200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additional info (variable # of RRs)</a:t>
              </a:r>
            </a:p>
          </p:txBody>
        </p:sp>
      </p:grpSp>
      <p:sp>
        <p:nvSpPr>
          <p:cNvPr id="165896" name="Line 34"/>
          <p:cNvSpPr>
            <a:spLocks noChangeShapeType="1"/>
          </p:cNvSpPr>
          <p:nvPr/>
        </p:nvSpPr>
        <p:spPr bwMode="auto">
          <a:xfrm flipV="1">
            <a:off x="3417888" y="2568575"/>
            <a:ext cx="1165225" cy="327025"/>
          </a:xfrm>
          <a:prstGeom prst="line">
            <a:avLst/>
          </a:prstGeom>
          <a:noFill/>
          <a:ln w="127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65897" name="Line 35"/>
          <p:cNvSpPr>
            <a:spLocks noChangeShapeType="1"/>
          </p:cNvSpPr>
          <p:nvPr/>
        </p:nvSpPr>
        <p:spPr bwMode="auto">
          <a:xfrm flipV="1">
            <a:off x="1522413" y="2547938"/>
            <a:ext cx="5183187" cy="1404937"/>
          </a:xfrm>
          <a:prstGeom prst="line">
            <a:avLst/>
          </a:prstGeom>
          <a:noFill/>
          <a:ln w="127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65898" name="Group 60"/>
          <p:cNvGrpSpPr>
            <a:grpSpLocks/>
          </p:cNvGrpSpPr>
          <p:nvPr/>
        </p:nvGrpSpPr>
        <p:grpSpPr bwMode="auto">
          <a:xfrm>
            <a:off x="4271963" y="1895475"/>
            <a:ext cx="1747837" cy="274638"/>
            <a:chOff x="2691" y="1194"/>
            <a:chExt cx="1101" cy="173"/>
          </a:xfrm>
        </p:grpSpPr>
        <p:sp>
          <p:nvSpPr>
            <p:cNvPr id="165903" name="Text Box 57"/>
            <p:cNvSpPr txBox="1">
              <a:spLocks noChangeArrowheads="1"/>
            </p:cNvSpPr>
            <p:nvPr/>
          </p:nvSpPr>
          <p:spPr bwMode="auto">
            <a:xfrm>
              <a:off x="3032" y="1194"/>
              <a:ext cx="42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2 bytes</a:t>
              </a:r>
            </a:p>
          </p:txBody>
        </p:sp>
        <p:sp>
          <p:nvSpPr>
            <p:cNvPr id="165904" name="Line 58"/>
            <p:cNvSpPr>
              <a:spLocks noChangeShapeType="1"/>
            </p:cNvSpPr>
            <p:nvPr/>
          </p:nvSpPr>
          <p:spPr bwMode="auto">
            <a:xfrm>
              <a:off x="3465" y="1284"/>
              <a:ext cx="32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65905" name="Line 59"/>
            <p:cNvSpPr>
              <a:spLocks noChangeShapeType="1"/>
            </p:cNvSpPr>
            <p:nvPr/>
          </p:nvSpPr>
          <p:spPr bwMode="auto">
            <a:xfrm flipH="1" flipV="1">
              <a:off x="2691" y="1284"/>
              <a:ext cx="32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165899" name="Group 61"/>
          <p:cNvGrpSpPr>
            <a:grpSpLocks/>
          </p:cNvGrpSpPr>
          <p:nvPr/>
        </p:nvGrpSpPr>
        <p:grpSpPr bwMode="auto">
          <a:xfrm>
            <a:off x="6046788" y="1895475"/>
            <a:ext cx="1747837" cy="274638"/>
            <a:chOff x="2691" y="1194"/>
            <a:chExt cx="1101" cy="173"/>
          </a:xfrm>
        </p:grpSpPr>
        <p:sp>
          <p:nvSpPr>
            <p:cNvPr id="165900" name="Text Box 62"/>
            <p:cNvSpPr txBox="1">
              <a:spLocks noChangeArrowheads="1"/>
            </p:cNvSpPr>
            <p:nvPr/>
          </p:nvSpPr>
          <p:spPr bwMode="auto">
            <a:xfrm>
              <a:off x="3032" y="1194"/>
              <a:ext cx="42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2 bytes</a:t>
              </a:r>
            </a:p>
          </p:txBody>
        </p:sp>
        <p:sp>
          <p:nvSpPr>
            <p:cNvPr id="165901" name="Line 63"/>
            <p:cNvSpPr>
              <a:spLocks noChangeShapeType="1"/>
            </p:cNvSpPr>
            <p:nvPr/>
          </p:nvSpPr>
          <p:spPr bwMode="auto">
            <a:xfrm>
              <a:off x="3465" y="1284"/>
              <a:ext cx="32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65902" name="Line 64"/>
            <p:cNvSpPr>
              <a:spLocks noChangeShapeType="1"/>
            </p:cNvSpPr>
            <p:nvPr/>
          </p:nvSpPr>
          <p:spPr bwMode="auto">
            <a:xfrm flipH="1" flipV="1">
              <a:off x="2691" y="1284"/>
              <a:ext cx="32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694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896" grpId="0" animBg="1"/>
      <p:bldP spid="165897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9" name="Text Box 4"/>
          <p:cNvSpPr txBox="1">
            <a:spLocks noChangeArrowheads="1"/>
          </p:cNvSpPr>
          <p:nvPr/>
        </p:nvSpPr>
        <p:spPr bwMode="auto">
          <a:xfrm>
            <a:off x="1106055" y="3385183"/>
            <a:ext cx="1981633" cy="617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name, type fields</a:t>
            </a:r>
          </a:p>
          <a:p>
            <a:pPr marL="0" marR="0" lvl="0" indent="0" algn="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 for a query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167940" name="Text Box 5"/>
          <p:cNvSpPr txBox="1">
            <a:spLocks noChangeArrowheads="1"/>
          </p:cNvSpPr>
          <p:nvPr/>
        </p:nvSpPr>
        <p:spPr bwMode="auto">
          <a:xfrm>
            <a:off x="922338" y="4107495"/>
            <a:ext cx="2168525" cy="617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RRs in response</a:t>
            </a:r>
          </a:p>
          <a:p>
            <a:pPr marL="0" marR="0" lvl="0" indent="0" algn="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to query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167941" name="Text Box 6"/>
          <p:cNvSpPr txBox="1">
            <a:spLocks noChangeArrowheads="1"/>
          </p:cNvSpPr>
          <p:nvPr/>
        </p:nvSpPr>
        <p:spPr bwMode="auto">
          <a:xfrm>
            <a:off x="747754" y="4759958"/>
            <a:ext cx="2346284" cy="617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records for</a:t>
            </a:r>
          </a:p>
          <a:p>
            <a:pPr marL="0" marR="0" lvl="0" indent="0" algn="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authoritative servers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167942" name="Text Box 7"/>
          <p:cNvSpPr txBox="1">
            <a:spLocks noChangeArrowheads="1"/>
          </p:cNvSpPr>
          <p:nvPr/>
        </p:nvSpPr>
        <p:spPr bwMode="auto">
          <a:xfrm>
            <a:off x="635347" y="5479097"/>
            <a:ext cx="2445991" cy="617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additional </a:t>
            </a:r>
            <a:r>
              <a:rPr kumimoji="0" lang="ja-JP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“</a:t>
            </a:r>
            <a:r>
              <a:rPr kumimoji="0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helpful</a:t>
            </a:r>
            <a:r>
              <a:rPr kumimoji="0" lang="ja-JP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”</a:t>
            </a:r>
            <a:endParaRPr kumimoji="0" lang="en-US" altLang="ja-JP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info that may be used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grpSp>
        <p:nvGrpSpPr>
          <p:cNvPr id="167943" name="Group 17"/>
          <p:cNvGrpSpPr>
            <a:grpSpLocks/>
          </p:cNvGrpSpPr>
          <p:nvPr/>
        </p:nvGrpSpPr>
        <p:grpSpPr bwMode="auto">
          <a:xfrm>
            <a:off x="4241800" y="1901825"/>
            <a:ext cx="3725863" cy="4184650"/>
            <a:chOff x="2672" y="1396"/>
            <a:chExt cx="2347" cy="2636"/>
          </a:xfrm>
        </p:grpSpPr>
        <p:sp>
          <p:nvSpPr>
            <p:cNvPr id="167958" name="Rectangle 18"/>
            <p:cNvSpPr>
              <a:spLocks noChangeArrowheads="1"/>
            </p:cNvSpPr>
            <p:nvPr/>
          </p:nvSpPr>
          <p:spPr bwMode="auto">
            <a:xfrm>
              <a:off x="2742" y="1396"/>
              <a:ext cx="2277" cy="258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67959" name="Rectangle 19"/>
            <p:cNvSpPr>
              <a:spLocks noChangeArrowheads="1"/>
            </p:cNvSpPr>
            <p:nvPr/>
          </p:nvSpPr>
          <p:spPr bwMode="auto">
            <a:xfrm>
              <a:off x="2688" y="1447"/>
              <a:ext cx="2277" cy="258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67960" name="Line 20"/>
            <p:cNvSpPr>
              <a:spLocks noChangeShapeType="1"/>
            </p:cNvSpPr>
            <p:nvPr/>
          </p:nvSpPr>
          <p:spPr bwMode="auto">
            <a:xfrm>
              <a:off x="2681" y="3606"/>
              <a:ext cx="229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67961" name="Line 21"/>
            <p:cNvSpPr>
              <a:spLocks noChangeShapeType="1"/>
            </p:cNvSpPr>
            <p:nvPr/>
          </p:nvSpPr>
          <p:spPr bwMode="auto">
            <a:xfrm>
              <a:off x="2688" y="3174"/>
              <a:ext cx="229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67962" name="Line 22"/>
            <p:cNvSpPr>
              <a:spLocks noChangeShapeType="1"/>
            </p:cNvSpPr>
            <p:nvPr/>
          </p:nvSpPr>
          <p:spPr bwMode="auto">
            <a:xfrm>
              <a:off x="2681" y="2742"/>
              <a:ext cx="229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67963" name="Line 23"/>
            <p:cNvSpPr>
              <a:spLocks noChangeShapeType="1"/>
            </p:cNvSpPr>
            <p:nvPr/>
          </p:nvSpPr>
          <p:spPr bwMode="auto">
            <a:xfrm>
              <a:off x="2681" y="2317"/>
              <a:ext cx="229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67964" name="Line 24"/>
            <p:cNvSpPr>
              <a:spLocks noChangeShapeType="1"/>
            </p:cNvSpPr>
            <p:nvPr/>
          </p:nvSpPr>
          <p:spPr bwMode="auto">
            <a:xfrm>
              <a:off x="2680" y="2029"/>
              <a:ext cx="229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67965" name="Line 25"/>
            <p:cNvSpPr>
              <a:spLocks noChangeShapeType="1"/>
            </p:cNvSpPr>
            <p:nvPr/>
          </p:nvSpPr>
          <p:spPr bwMode="auto">
            <a:xfrm>
              <a:off x="2672" y="1745"/>
              <a:ext cx="229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67966" name="Line 26"/>
            <p:cNvSpPr>
              <a:spLocks noChangeShapeType="1"/>
            </p:cNvSpPr>
            <p:nvPr/>
          </p:nvSpPr>
          <p:spPr bwMode="auto">
            <a:xfrm>
              <a:off x="3826" y="1454"/>
              <a:ext cx="2" cy="85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67967" name="Text Box 27"/>
            <p:cNvSpPr txBox="1">
              <a:spLocks noChangeArrowheads="1"/>
            </p:cNvSpPr>
            <p:nvPr/>
          </p:nvSpPr>
          <p:spPr bwMode="auto">
            <a:xfrm>
              <a:off x="2842" y="1492"/>
              <a:ext cx="82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identification</a:t>
              </a:r>
            </a:p>
          </p:txBody>
        </p:sp>
        <p:sp>
          <p:nvSpPr>
            <p:cNvPr id="167968" name="Text Box 28"/>
            <p:cNvSpPr txBox="1">
              <a:spLocks noChangeArrowheads="1"/>
            </p:cNvSpPr>
            <p:nvPr/>
          </p:nvSpPr>
          <p:spPr bwMode="auto">
            <a:xfrm>
              <a:off x="4180" y="1492"/>
              <a:ext cx="38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flags</a:t>
              </a:r>
            </a:p>
          </p:txBody>
        </p:sp>
        <p:sp>
          <p:nvSpPr>
            <p:cNvPr id="167969" name="Text Box 29"/>
            <p:cNvSpPr txBox="1">
              <a:spLocks noChangeArrowheads="1"/>
            </p:cNvSpPr>
            <p:nvPr/>
          </p:nvSpPr>
          <p:spPr bwMode="auto">
            <a:xfrm>
              <a:off x="2862" y="1780"/>
              <a:ext cx="77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# questions</a:t>
              </a:r>
            </a:p>
          </p:txBody>
        </p:sp>
        <p:sp>
          <p:nvSpPr>
            <p:cNvPr id="167970" name="Text Box 30"/>
            <p:cNvSpPr txBox="1">
              <a:spLocks noChangeArrowheads="1"/>
            </p:cNvSpPr>
            <p:nvPr/>
          </p:nvSpPr>
          <p:spPr bwMode="auto">
            <a:xfrm>
              <a:off x="2789" y="2417"/>
              <a:ext cx="2065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questions (variable # of questions)</a:t>
              </a:r>
            </a:p>
          </p:txBody>
        </p:sp>
        <p:sp>
          <p:nvSpPr>
            <p:cNvPr id="167971" name="Text Box 31"/>
            <p:cNvSpPr txBox="1">
              <a:spLocks noChangeArrowheads="1"/>
            </p:cNvSpPr>
            <p:nvPr/>
          </p:nvSpPr>
          <p:spPr bwMode="auto">
            <a:xfrm>
              <a:off x="3866" y="2067"/>
              <a:ext cx="1053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# additional RRs</a:t>
              </a:r>
            </a:p>
          </p:txBody>
        </p:sp>
        <p:sp>
          <p:nvSpPr>
            <p:cNvPr id="167972" name="Text Box 32"/>
            <p:cNvSpPr txBox="1">
              <a:spLocks noChangeArrowheads="1"/>
            </p:cNvSpPr>
            <p:nvPr/>
          </p:nvSpPr>
          <p:spPr bwMode="auto">
            <a:xfrm>
              <a:off x="2762" y="2068"/>
              <a:ext cx="99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# authority RRs</a:t>
              </a:r>
            </a:p>
          </p:txBody>
        </p:sp>
        <p:sp>
          <p:nvSpPr>
            <p:cNvPr id="167973" name="Text Box 33"/>
            <p:cNvSpPr txBox="1">
              <a:spLocks noChangeArrowheads="1"/>
            </p:cNvSpPr>
            <p:nvPr/>
          </p:nvSpPr>
          <p:spPr bwMode="auto">
            <a:xfrm>
              <a:off x="3928" y="1786"/>
              <a:ext cx="919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# answer RRs</a:t>
              </a:r>
            </a:p>
          </p:txBody>
        </p:sp>
        <p:sp>
          <p:nvSpPr>
            <p:cNvPr id="167974" name="Text Box 34"/>
            <p:cNvSpPr txBox="1">
              <a:spLocks noChangeArrowheads="1"/>
            </p:cNvSpPr>
            <p:nvPr/>
          </p:nvSpPr>
          <p:spPr bwMode="auto">
            <a:xfrm>
              <a:off x="2983" y="2848"/>
              <a:ext cx="1695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answers (variable # of RRs)</a:t>
              </a:r>
            </a:p>
          </p:txBody>
        </p:sp>
        <p:sp>
          <p:nvSpPr>
            <p:cNvPr id="167975" name="Text Box 35"/>
            <p:cNvSpPr txBox="1">
              <a:spLocks noChangeArrowheads="1"/>
            </p:cNvSpPr>
            <p:nvPr/>
          </p:nvSpPr>
          <p:spPr bwMode="auto">
            <a:xfrm>
              <a:off x="3002" y="3280"/>
              <a:ext cx="171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authority (variable # of RRs)</a:t>
              </a:r>
            </a:p>
          </p:txBody>
        </p:sp>
        <p:sp>
          <p:nvSpPr>
            <p:cNvPr id="167976" name="Text Box 36"/>
            <p:cNvSpPr txBox="1">
              <a:spLocks noChangeArrowheads="1"/>
            </p:cNvSpPr>
            <p:nvPr/>
          </p:nvSpPr>
          <p:spPr bwMode="auto">
            <a:xfrm>
              <a:off x="2811" y="3700"/>
              <a:ext cx="200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additional info (variable # of RRs)</a:t>
              </a:r>
            </a:p>
          </p:txBody>
        </p:sp>
      </p:grpSp>
      <p:sp>
        <p:nvSpPr>
          <p:cNvPr id="167944" name="Line 37"/>
          <p:cNvSpPr>
            <a:spLocks noChangeShapeType="1"/>
          </p:cNvSpPr>
          <p:nvPr/>
        </p:nvSpPr>
        <p:spPr bwMode="auto">
          <a:xfrm flipH="1">
            <a:off x="3101975" y="5748339"/>
            <a:ext cx="1371600" cy="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67945" name="Line 38"/>
          <p:cNvSpPr>
            <a:spLocks noChangeShapeType="1"/>
          </p:cNvSpPr>
          <p:nvPr/>
        </p:nvSpPr>
        <p:spPr bwMode="auto">
          <a:xfrm flipH="1">
            <a:off x="3109913" y="5089523"/>
            <a:ext cx="1371600" cy="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67946" name="Line 39"/>
          <p:cNvSpPr>
            <a:spLocks noChangeShapeType="1"/>
          </p:cNvSpPr>
          <p:nvPr/>
        </p:nvSpPr>
        <p:spPr bwMode="auto">
          <a:xfrm flipH="1">
            <a:off x="3117850" y="4430712"/>
            <a:ext cx="1371600" cy="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67947" name="Line 40"/>
          <p:cNvSpPr>
            <a:spLocks noChangeShapeType="1"/>
          </p:cNvSpPr>
          <p:nvPr/>
        </p:nvSpPr>
        <p:spPr bwMode="auto">
          <a:xfrm flipH="1">
            <a:off x="3103563" y="3705225"/>
            <a:ext cx="1371600" cy="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67948" name="Picture 41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885825"/>
            <a:ext cx="5484813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49" name="Rectangle 2"/>
          <p:cNvSpPr>
            <a:spLocks noChangeArrowheads="1"/>
          </p:cNvSpPr>
          <p:nvPr/>
        </p:nvSpPr>
        <p:spPr bwMode="auto">
          <a:xfrm>
            <a:off x="446088" y="217488"/>
            <a:ext cx="7772400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ＭＳ Ｐゴシック" charset="-128"/>
                <a:cs typeface="+mn-cs"/>
              </a:rPr>
              <a:t>DNS protocol, messages</a:t>
            </a:r>
            <a:endParaRPr kumimoji="0" lang="en-US" altLang="en-US" sz="4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ＭＳ Ｐゴシック" charset="-128"/>
              <a:cs typeface="+mn-cs"/>
            </a:endParaRPr>
          </a:p>
        </p:txBody>
      </p:sp>
      <p:grpSp>
        <p:nvGrpSpPr>
          <p:cNvPr id="167950" name="Group 43"/>
          <p:cNvGrpSpPr>
            <a:grpSpLocks/>
          </p:cNvGrpSpPr>
          <p:nvPr/>
        </p:nvGrpSpPr>
        <p:grpSpPr bwMode="auto">
          <a:xfrm>
            <a:off x="4271963" y="1581150"/>
            <a:ext cx="1747837" cy="274638"/>
            <a:chOff x="2691" y="1194"/>
            <a:chExt cx="1101" cy="173"/>
          </a:xfrm>
        </p:grpSpPr>
        <p:sp>
          <p:nvSpPr>
            <p:cNvPr id="167955" name="Text Box 44"/>
            <p:cNvSpPr txBox="1">
              <a:spLocks noChangeArrowheads="1"/>
            </p:cNvSpPr>
            <p:nvPr/>
          </p:nvSpPr>
          <p:spPr bwMode="auto">
            <a:xfrm>
              <a:off x="3032" y="1194"/>
              <a:ext cx="42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2 bytes</a:t>
              </a:r>
            </a:p>
          </p:txBody>
        </p:sp>
        <p:sp>
          <p:nvSpPr>
            <p:cNvPr id="167956" name="Line 45"/>
            <p:cNvSpPr>
              <a:spLocks noChangeShapeType="1"/>
            </p:cNvSpPr>
            <p:nvPr/>
          </p:nvSpPr>
          <p:spPr bwMode="auto">
            <a:xfrm>
              <a:off x="3465" y="1284"/>
              <a:ext cx="32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67957" name="Line 46"/>
            <p:cNvSpPr>
              <a:spLocks noChangeShapeType="1"/>
            </p:cNvSpPr>
            <p:nvPr/>
          </p:nvSpPr>
          <p:spPr bwMode="auto">
            <a:xfrm flipH="1" flipV="1">
              <a:off x="2691" y="1284"/>
              <a:ext cx="32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167951" name="Group 47"/>
          <p:cNvGrpSpPr>
            <a:grpSpLocks/>
          </p:cNvGrpSpPr>
          <p:nvPr/>
        </p:nvGrpSpPr>
        <p:grpSpPr bwMode="auto">
          <a:xfrm>
            <a:off x="6046786" y="1581150"/>
            <a:ext cx="1747837" cy="274638"/>
            <a:chOff x="2691" y="1194"/>
            <a:chExt cx="1101" cy="173"/>
          </a:xfrm>
        </p:grpSpPr>
        <p:sp>
          <p:nvSpPr>
            <p:cNvPr id="167952" name="Text Box 48"/>
            <p:cNvSpPr txBox="1">
              <a:spLocks noChangeArrowheads="1"/>
            </p:cNvSpPr>
            <p:nvPr/>
          </p:nvSpPr>
          <p:spPr bwMode="auto">
            <a:xfrm>
              <a:off x="3032" y="1194"/>
              <a:ext cx="42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2 bytes</a:t>
              </a:r>
            </a:p>
          </p:txBody>
        </p:sp>
        <p:sp>
          <p:nvSpPr>
            <p:cNvPr id="167953" name="Line 49"/>
            <p:cNvSpPr>
              <a:spLocks noChangeShapeType="1"/>
            </p:cNvSpPr>
            <p:nvPr/>
          </p:nvSpPr>
          <p:spPr bwMode="auto">
            <a:xfrm>
              <a:off x="3465" y="1284"/>
              <a:ext cx="32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67954" name="Line 50"/>
            <p:cNvSpPr>
              <a:spLocks noChangeShapeType="1"/>
            </p:cNvSpPr>
            <p:nvPr/>
          </p:nvSpPr>
          <p:spPr bwMode="auto">
            <a:xfrm flipH="1" flipV="1">
              <a:off x="2691" y="1284"/>
              <a:ext cx="32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984075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79388"/>
            <a:ext cx="7772400" cy="903287"/>
          </a:xfrm>
        </p:spPr>
        <p:txBody>
          <a:bodyPr/>
          <a:lstStyle/>
          <a:p>
            <a:r>
              <a:rPr lang="en-US" altLang="en-US" dirty="0">
                <a:latin typeface="Calibri Light"/>
                <a:ea typeface="ＭＳ Ｐゴシック" charset="-128"/>
              </a:rPr>
              <a:t>Inserting records into </a:t>
            </a:r>
            <a:r>
              <a:rPr lang="en-US" altLang="en-US" sz="4000" dirty="0">
                <a:latin typeface="Calibri Light"/>
                <a:ea typeface="ＭＳ Ｐゴシック" charset="-128"/>
              </a:rPr>
              <a:t>DNS</a:t>
            </a:r>
          </a:p>
        </p:txBody>
      </p:sp>
      <p:sp>
        <p:nvSpPr>
          <p:cNvPr id="169989" name="Rectangle 4"/>
          <p:cNvSpPr>
            <a:spLocks noGrp="1" noChangeArrowheads="1"/>
          </p:cNvSpPr>
          <p:nvPr>
            <p:ph idx="1"/>
          </p:nvPr>
        </p:nvSpPr>
        <p:spPr>
          <a:xfrm>
            <a:off x="501650" y="1370013"/>
            <a:ext cx="8456613" cy="46482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en-US" dirty="0">
                <a:latin typeface="Calibri"/>
                <a:ea typeface="ＭＳ Ｐゴシック" charset="-128"/>
              </a:rPr>
              <a:t>example: new startup “</a:t>
            </a:r>
            <a:r>
              <a:rPr lang="en-US" altLang="ja-JP" dirty="0">
                <a:latin typeface="Calibri"/>
                <a:ea typeface="ＭＳ Ｐゴシック" charset="-128"/>
              </a:rPr>
              <a:t>Network Utopia”</a:t>
            </a:r>
          </a:p>
          <a:p>
            <a:r>
              <a:rPr lang="en-US" altLang="en-US" dirty="0">
                <a:latin typeface="Calibri"/>
                <a:ea typeface="ＭＳ Ｐゴシック" charset="-128"/>
              </a:rPr>
              <a:t>register name networkuptopia.com at </a:t>
            </a:r>
            <a:r>
              <a:rPr lang="en-US" altLang="en-US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DNS registrar</a:t>
            </a:r>
            <a:r>
              <a:rPr lang="en-US" altLang="en-US" dirty="0">
                <a:latin typeface="Calibri"/>
                <a:ea typeface="ＭＳ Ｐゴシック" charset="-128"/>
              </a:rPr>
              <a:t> (e.g., Network Solutions)</a:t>
            </a:r>
          </a:p>
          <a:p>
            <a:pPr lvl="1"/>
            <a:r>
              <a:rPr lang="en-US" altLang="en-US" dirty="0">
                <a:latin typeface="Calibri"/>
                <a:ea typeface="ＭＳ Ｐゴシック" charset="-128"/>
              </a:rPr>
              <a:t>provide names, IP addresses of authoritative name server (primary and secondary)</a:t>
            </a:r>
          </a:p>
          <a:p>
            <a:pPr lvl="1"/>
            <a:r>
              <a:rPr lang="en-US" altLang="en-US" dirty="0">
                <a:latin typeface="Calibri"/>
                <a:ea typeface="ＭＳ Ｐゴシック" charset="-128"/>
              </a:rPr>
              <a:t>registrar inserts two RRs into .com TLD server:</a:t>
            </a:r>
            <a:br>
              <a:rPr lang="en-US" dirty="0"/>
            </a:br>
            <a:r>
              <a:rPr lang="en-US" altLang="en-US" sz="2000" b="1" dirty="0">
                <a:latin typeface="Calibri"/>
                <a:ea typeface="ＭＳ Ｐゴシック" charset="-128"/>
              </a:rPr>
              <a:t>(networkutopia.com, dns1.networkutopia.com, NS)</a:t>
            </a:r>
          </a:p>
          <a:p>
            <a:pPr lvl="1">
              <a:buFont typeface="Wingdings" charset="2"/>
              <a:buNone/>
            </a:pPr>
            <a:r>
              <a:rPr lang="en-US" altLang="en-US" sz="2000" b="1" dirty="0">
                <a:latin typeface="Calibri"/>
                <a:ea typeface="ＭＳ Ｐゴシック" charset="-128"/>
              </a:rPr>
              <a:t>    (dns1.networkutopia.com, 212.212.212.1, A)</a:t>
            </a:r>
            <a:endParaRPr lang="en-US" altLang="en-US" dirty="0">
              <a:solidFill>
                <a:schemeClr val="accent2"/>
              </a:solidFill>
              <a:latin typeface="Calibri"/>
              <a:ea typeface="ＭＳ Ｐゴシック" charset="-128"/>
            </a:endParaRPr>
          </a:p>
          <a:p>
            <a:r>
              <a:rPr lang="en-US" altLang="en-US" dirty="0">
                <a:latin typeface="Calibri"/>
                <a:ea typeface="ＭＳ Ｐゴシック" charset="-128"/>
              </a:rPr>
              <a:t>create authoritative server type A record for www.networkuptopia.com; type NS record for </a:t>
            </a:r>
            <a:r>
              <a:rPr lang="en-US" altLang="en-US" dirty="0" err="1">
                <a:latin typeface="Calibri"/>
                <a:ea typeface="ＭＳ Ｐゴシック" charset="-128"/>
              </a:rPr>
              <a:t>networkutopia.com</a:t>
            </a:r>
            <a:endParaRPr lang="en-US" altLang="en-US" dirty="0">
              <a:latin typeface="Calibri"/>
              <a:ea typeface="ＭＳ Ｐゴシック" charset="-128"/>
            </a:endParaRPr>
          </a:p>
          <a:p>
            <a:pPr>
              <a:lnSpc>
                <a:spcPct val="80000"/>
              </a:lnSpc>
              <a:buFont typeface="Wingdings" charset="2"/>
              <a:buNone/>
            </a:pPr>
            <a:endParaRPr lang="en-US" altLang="en-US" dirty="0">
              <a:latin typeface="Calibri"/>
              <a:ea typeface="ＭＳ Ｐゴシック" charset="-128"/>
            </a:endParaRPr>
          </a:p>
        </p:txBody>
      </p:sp>
      <p:pic>
        <p:nvPicPr>
          <p:cNvPr id="169987" name="Picture 9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889000"/>
            <a:ext cx="63992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6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FBBD47-C5C2-70E1-831B-F9A535103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DAA221-9D45-16CC-7D84-962B0058A1EE}"/>
              </a:ext>
            </a:extLst>
          </p:cNvPr>
          <p:cNvSpPr txBox="1"/>
          <p:nvPr/>
        </p:nvSpPr>
        <p:spPr>
          <a:xfrm>
            <a:off x="1" y="3277456"/>
            <a:ext cx="9144000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HTTP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(Hyper-Text Transfer Protocol)</a:t>
            </a:r>
          </a:p>
        </p:txBody>
      </p:sp>
    </p:spTree>
    <p:extLst>
      <p:ext uri="{BB962C8B-B14F-4D97-AF65-F5344CB8AC3E}">
        <p14:creationId xmlns:p14="http://schemas.microsoft.com/office/powerpoint/2010/main" val="53175626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Rectangle 2"/>
          <p:cNvSpPr>
            <a:spLocks noGrp="1" noChangeArrowheads="1"/>
          </p:cNvSpPr>
          <p:nvPr>
            <p:ph type="title"/>
          </p:nvPr>
        </p:nvSpPr>
        <p:spPr>
          <a:xfrm>
            <a:off x="400050" y="201613"/>
            <a:ext cx="7772400" cy="892175"/>
          </a:xfrm>
        </p:spPr>
        <p:txBody>
          <a:bodyPr/>
          <a:lstStyle/>
          <a:p>
            <a:r>
              <a:rPr lang="en-US" altLang="en-US" dirty="0">
                <a:latin typeface="Calibri Light"/>
                <a:ea typeface="ＭＳ Ｐゴシック" charset="-128"/>
              </a:rPr>
              <a:t>Web and HTTP</a:t>
            </a:r>
          </a:p>
        </p:txBody>
      </p:sp>
      <p:sp>
        <p:nvSpPr>
          <p:cNvPr id="67588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360488"/>
            <a:ext cx="7772400" cy="464820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charset="2"/>
              <a:buNone/>
            </a:pPr>
            <a:r>
              <a:rPr lang="en-US" altLang="en-US" sz="3200" i="1" dirty="0">
                <a:latin typeface="Calibri"/>
                <a:ea typeface="ＭＳ Ｐゴシック" charset="-128"/>
              </a:rPr>
              <a:t>First, a review…</a:t>
            </a:r>
          </a:p>
          <a:p>
            <a:r>
              <a:rPr lang="en-US" altLang="en-US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web page</a:t>
            </a:r>
            <a:r>
              <a:rPr lang="en-US" altLang="en-US" dirty="0">
                <a:latin typeface="Calibri"/>
                <a:ea typeface="ＭＳ Ｐゴシック" charset="-128"/>
              </a:rPr>
              <a:t> consists of </a:t>
            </a:r>
            <a:r>
              <a:rPr lang="en-US" altLang="en-US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objects</a:t>
            </a:r>
          </a:p>
          <a:p>
            <a:r>
              <a:rPr lang="en-US" altLang="en-US" dirty="0">
                <a:latin typeface="Calibri"/>
                <a:ea typeface="ＭＳ Ｐゴシック" charset="-128"/>
              </a:rPr>
              <a:t>object can be HTML file, JPEG image, Java applet, audio file,…</a:t>
            </a:r>
          </a:p>
          <a:p>
            <a:r>
              <a:rPr lang="en-US" altLang="en-US" dirty="0">
                <a:latin typeface="Calibri"/>
                <a:ea typeface="ＭＳ Ｐゴシック" charset="-128"/>
              </a:rPr>
              <a:t>web page consists of </a:t>
            </a:r>
            <a:r>
              <a:rPr lang="en-US" altLang="en-US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base HTML-file</a:t>
            </a:r>
            <a:r>
              <a:rPr lang="en-US" altLang="en-US" dirty="0">
                <a:latin typeface="Calibri"/>
                <a:ea typeface="ＭＳ Ｐゴシック" charset="-128"/>
              </a:rPr>
              <a:t> which includes </a:t>
            </a:r>
            <a:r>
              <a:rPr lang="en-US" altLang="en-US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several referenced objects</a:t>
            </a:r>
          </a:p>
          <a:p>
            <a:r>
              <a:rPr lang="en-US" altLang="en-US" dirty="0">
                <a:latin typeface="Calibri"/>
                <a:ea typeface="ＭＳ Ｐゴシック" charset="-128"/>
              </a:rPr>
              <a:t>each object is addressable by a </a:t>
            </a:r>
            <a:r>
              <a:rPr lang="en-US" altLang="en-US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URL, </a:t>
            </a:r>
            <a:r>
              <a:rPr lang="en-US" altLang="en-US" dirty="0">
                <a:latin typeface="Calibri"/>
                <a:ea typeface="ＭＳ Ｐゴシック" charset="-128"/>
              </a:rPr>
              <a:t>e.g.,</a:t>
            </a:r>
          </a:p>
          <a:p>
            <a:pPr>
              <a:buFont typeface="Wingdings" charset="2"/>
              <a:buNone/>
            </a:pPr>
            <a:endParaRPr lang="en-US" altLang="en-US" dirty="0">
              <a:latin typeface="Calibri"/>
              <a:ea typeface="ＭＳ Ｐゴシック" charset="-128"/>
            </a:endParaRPr>
          </a:p>
        </p:txBody>
      </p:sp>
      <p:grpSp>
        <p:nvGrpSpPr>
          <p:cNvPr id="67589" name="Group 10"/>
          <p:cNvGrpSpPr>
            <a:grpSpLocks/>
          </p:cNvGrpSpPr>
          <p:nvPr/>
        </p:nvGrpSpPr>
        <p:grpSpPr bwMode="auto">
          <a:xfrm>
            <a:off x="1201738" y="4781199"/>
            <a:ext cx="6835775" cy="1144588"/>
            <a:chOff x="788" y="2955"/>
            <a:chExt cx="4306" cy="721"/>
          </a:xfrm>
        </p:grpSpPr>
        <p:sp>
          <p:nvSpPr>
            <p:cNvPr id="67591" name="Text Box 5"/>
            <p:cNvSpPr txBox="1">
              <a:spLocks noChangeArrowheads="1"/>
            </p:cNvSpPr>
            <p:nvPr/>
          </p:nvSpPr>
          <p:spPr bwMode="auto">
            <a:xfrm>
              <a:off x="788" y="2955"/>
              <a:ext cx="418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charset="0"/>
                  <a:ea typeface="ＭＳ Ｐゴシック" charset="-128"/>
                  <a:cs typeface="+mn-cs"/>
                </a:rPr>
                <a:t>www.someschool.edu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charset="0"/>
                  <a:ea typeface="ＭＳ Ｐゴシック" charset="-128"/>
                  <a:cs typeface="+mn-cs"/>
                </a:rPr>
                <a:t>/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charset="0"/>
                  <a:ea typeface="ＭＳ Ｐゴシック" charset="-128"/>
                  <a:cs typeface="+mn-cs"/>
                </a:rPr>
                <a:t>someDept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charset="0"/>
                  <a:ea typeface="ＭＳ Ｐゴシック" charset="-128"/>
                  <a:cs typeface="+mn-cs"/>
                </a:rPr>
                <a:t>/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charset="0"/>
                  <a:ea typeface="ＭＳ Ｐゴシック" charset="-128"/>
                  <a:cs typeface="+mn-cs"/>
                </a:rPr>
                <a:t>pic.gif</a:t>
              </a: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endParaRPr>
            </a:p>
          </p:txBody>
        </p:sp>
        <p:sp>
          <p:nvSpPr>
            <p:cNvPr id="67592" name="AutoShape 6"/>
            <p:cNvSpPr>
              <a:spLocks/>
            </p:cNvSpPr>
            <p:nvPr/>
          </p:nvSpPr>
          <p:spPr bwMode="auto">
            <a:xfrm rot="-5400000">
              <a:off x="1821" y="2281"/>
              <a:ext cx="57" cy="2083"/>
            </a:xfrm>
            <a:prstGeom prst="leftBrace">
              <a:avLst>
                <a:gd name="adj1" fmla="val 304532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ＭＳ Ｐゴシック" charset="-128"/>
                <a:cs typeface="+mn-cs"/>
              </a:endParaRPr>
            </a:p>
          </p:txBody>
        </p:sp>
        <p:sp>
          <p:nvSpPr>
            <p:cNvPr id="67593" name="AutoShape 7"/>
            <p:cNvSpPr>
              <a:spLocks/>
            </p:cNvSpPr>
            <p:nvPr/>
          </p:nvSpPr>
          <p:spPr bwMode="auto">
            <a:xfrm rot="-5400000">
              <a:off x="4024" y="2277"/>
              <a:ext cx="57" cy="2083"/>
            </a:xfrm>
            <a:prstGeom prst="leftBrace">
              <a:avLst>
                <a:gd name="adj1" fmla="val 304532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ＭＳ Ｐゴシック" charset="-128"/>
                <a:cs typeface="+mn-cs"/>
              </a:endParaRPr>
            </a:p>
          </p:txBody>
        </p:sp>
        <p:sp>
          <p:nvSpPr>
            <p:cNvPr id="67594" name="Text Box 8"/>
            <p:cNvSpPr txBox="1">
              <a:spLocks noChangeArrowheads="1"/>
            </p:cNvSpPr>
            <p:nvPr/>
          </p:nvSpPr>
          <p:spPr bwMode="auto">
            <a:xfrm>
              <a:off x="1389" y="3388"/>
              <a:ext cx="101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host name</a:t>
              </a:r>
            </a:p>
          </p:txBody>
        </p:sp>
        <p:sp>
          <p:nvSpPr>
            <p:cNvPr id="67595" name="Text Box 9"/>
            <p:cNvSpPr txBox="1">
              <a:spLocks noChangeArrowheads="1"/>
            </p:cNvSpPr>
            <p:nvPr/>
          </p:nvSpPr>
          <p:spPr bwMode="auto">
            <a:xfrm>
              <a:off x="3485" y="3338"/>
              <a:ext cx="102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path</a:t>
              </a: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ea typeface="ＭＳ Ｐゴシック" charset="-128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name</a:t>
              </a:r>
            </a:p>
          </p:txBody>
        </p:sp>
      </p:grpSp>
      <p:pic>
        <p:nvPicPr>
          <p:cNvPr id="67590" name="Picture 18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838200"/>
            <a:ext cx="41132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9331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8" grpId="0" uiExpand="1" build="p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9563"/>
            <a:ext cx="7772400" cy="795337"/>
          </a:xfrm>
        </p:spPr>
        <p:txBody>
          <a:bodyPr>
            <a:normAutofit/>
          </a:bodyPr>
          <a:lstStyle/>
          <a:p>
            <a:r>
              <a:rPr lang="en-US" altLang="en-US">
                <a:latin typeface="Calibri Light" charset="0"/>
                <a:ea typeface="Calibri Light" charset="0"/>
                <a:cs typeface="Calibri Light" charset="0"/>
              </a:rPr>
              <a:t>HTTP overview</a:t>
            </a:r>
            <a:endParaRPr lang="en-US" altLang="en-US" sz="4800"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86020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33400" y="1489075"/>
            <a:ext cx="3810000" cy="4648200"/>
          </a:xfrm>
        </p:spPr>
        <p:txBody>
          <a:bodyPr/>
          <a:lstStyle/>
          <a:p>
            <a:pPr>
              <a:lnSpc>
                <a:spcPct val="75000"/>
              </a:lnSpc>
              <a:buFont typeface="Wingdings" charset="2"/>
              <a:buNone/>
            </a:pPr>
            <a:r>
              <a:rPr lang="en-US" altLang="en-US" dirty="0">
                <a:solidFill>
                  <a:srgbClr val="CC0000"/>
                </a:solidFill>
                <a:latin typeface="Calibri" charset="0"/>
                <a:ea typeface="Calibri" charset="0"/>
                <a:cs typeface="Calibri" charset="0"/>
              </a:rPr>
              <a:t>HTTP: hypertext transfer protocol</a:t>
            </a:r>
          </a:p>
          <a:p>
            <a:pPr>
              <a:lnSpc>
                <a:spcPct val="75000"/>
              </a:lnSpc>
            </a:pPr>
            <a:r>
              <a:rPr lang="en-US" altLang="en-US" sz="2400" dirty="0">
                <a:latin typeface="Calibri" charset="0"/>
                <a:ea typeface="Calibri" charset="0"/>
                <a:cs typeface="Calibri" charset="0"/>
              </a:rPr>
              <a:t>Web</a:t>
            </a:r>
            <a:r>
              <a:rPr lang="ja-JP" altLang="en-US" sz="2400" dirty="0">
                <a:latin typeface="Calibri" charset="0"/>
                <a:ea typeface="Calibri" charset="0"/>
                <a:cs typeface="Calibri" charset="0"/>
              </a:rPr>
              <a:t>’</a:t>
            </a:r>
            <a:r>
              <a:rPr lang="en-US" altLang="ja-JP" sz="2400" dirty="0">
                <a:latin typeface="Calibri" charset="0"/>
                <a:ea typeface="Calibri" charset="0"/>
                <a:cs typeface="Calibri" charset="0"/>
              </a:rPr>
              <a:t>s application layer protocol</a:t>
            </a:r>
          </a:p>
          <a:p>
            <a:pPr>
              <a:lnSpc>
                <a:spcPct val="75000"/>
              </a:lnSpc>
            </a:pPr>
            <a:r>
              <a:rPr lang="en-US" altLang="en-US" sz="2400" dirty="0">
                <a:latin typeface="Calibri" charset="0"/>
                <a:ea typeface="Calibri" charset="0"/>
                <a:cs typeface="Calibri" charset="0"/>
              </a:rPr>
              <a:t>client/server model</a:t>
            </a:r>
          </a:p>
          <a:p>
            <a:pPr marL="685800" lvl="1" indent="-228600">
              <a:lnSpc>
                <a:spcPct val="75000"/>
              </a:lnSpc>
            </a:pPr>
            <a:r>
              <a:rPr lang="en-US" altLang="en-US" i="1" dirty="0">
                <a:solidFill>
                  <a:srgbClr val="CC0000"/>
                </a:solidFill>
                <a:latin typeface="Calibri" charset="0"/>
                <a:ea typeface="Calibri" charset="0"/>
                <a:cs typeface="Calibri" charset="0"/>
              </a:rPr>
              <a:t>client</a:t>
            </a:r>
            <a:r>
              <a:rPr lang="en-US" altLang="en-US" i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:</a:t>
            </a: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 browser that requests, receives, (using HTTP protocol) and </a:t>
            </a:r>
            <a:r>
              <a:rPr lang="ja-JP" altLang="en-US" dirty="0">
                <a:latin typeface="Calibri" charset="0"/>
                <a:ea typeface="Calibri" charset="0"/>
                <a:cs typeface="Calibri" charset="0"/>
              </a:rPr>
              <a:t>“</a:t>
            </a:r>
            <a:r>
              <a:rPr lang="en-US" altLang="ja-JP" dirty="0">
                <a:latin typeface="Calibri" charset="0"/>
                <a:ea typeface="Calibri" charset="0"/>
                <a:cs typeface="Calibri" charset="0"/>
              </a:rPr>
              <a:t>displays</a:t>
            </a:r>
            <a:r>
              <a:rPr lang="ja-JP" altLang="en-US" dirty="0">
                <a:latin typeface="Calibri" charset="0"/>
                <a:ea typeface="Calibri" charset="0"/>
                <a:cs typeface="Calibri" charset="0"/>
              </a:rPr>
              <a:t>”</a:t>
            </a:r>
            <a:r>
              <a:rPr lang="en-US" altLang="ja-JP" dirty="0">
                <a:latin typeface="Calibri" charset="0"/>
                <a:ea typeface="Calibri" charset="0"/>
                <a:cs typeface="Calibri" charset="0"/>
              </a:rPr>
              <a:t> Web objects </a:t>
            </a:r>
          </a:p>
          <a:p>
            <a:pPr marL="685800" lvl="1" indent="-228600">
              <a:lnSpc>
                <a:spcPct val="75000"/>
              </a:lnSpc>
            </a:pPr>
            <a:r>
              <a:rPr lang="en-US" altLang="en-US" i="1" dirty="0">
                <a:solidFill>
                  <a:srgbClr val="CC0000"/>
                </a:solidFill>
                <a:latin typeface="Calibri" charset="0"/>
                <a:ea typeface="Calibri" charset="0"/>
                <a:cs typeface="Calibri" charset="0"/>
              </a:rPr>
              <a:t>server:</a:t>
            </a: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 Web server sends (using HTTP protocol) objects in response to requests</a:t>
            </a:r>
          </a:p>
          <a:p>
            <a:pPr>
              <a:lnSpc>
                <a:spcPct val="75000"/>
              </a:lnSpc>
              <a:buFont typeface="Wingdings" charset="2"/>
              <a:buNone/>
            </a:pPr>
            <a:endParaRPr lang="en-US" altLang="en-US" sz="24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9637" name="Text Box 7"/>
          <p:cNvSpPr txBox="1">
            <a:spLocks noChangeArrowheads="1"/>
          </p:cNvSpPr>
          <p:nvPr/>
        </p:nvSpPr>
        <p:spPr bwMode="auto">
          <a:xfrm>
            <a:off x="4565650" y="2455863"/>
            <a:ext cx="15843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PC running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Firefox browser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69638" name="Text Box 9"/>
          <p:cNvSpPr txBox="1">
            <a:spLocks noChangeArrowheads="1"/>
          </p:cNvSpPr>
          <p:nvPr/>
        </p:nvSpPr>
        <p:spPr bwMode="auto">
          <a:xfrm>
            <a:off x="7508875" y="3836988"/>
            <a:ext cx="1346200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server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running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Apache Web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server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69639" name="Text Box 23"/>
          <p:cNvSpPr txBox="1">
            <a:spLocks noChangeArrowheads="1"/>
          </p:cNvSpPr>
          <p:nvPr/>
        </p:nvSpPr>
        <p:spPr bwMode="auto">
          <a:xfrm>
            <a:off x="4800600" y="5218113"/>
            <a:ext cx="15636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iPhone running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Safari browser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grpSp>
        <p:nvGrpSpPr>
          <p:cNvPr id="2" name="Group 35"/>
          <p:cNvGrpSpPr>
            <a:grpSpLocks/>
          </p:cNvGrpSpPr>
          <p:nvPr/>
        </p:nvGrpSpPr>
        <p:grpSpPr bwMode="auto">
          <a:xfrm>
            <a:off x="5778500" y="2136775"/>
            <a:ext cx="2101850" cy="946150"/>
            <a:chOff x="3640" y="1346"/>
            <a:chExt cx="1324" cy="596"/>
          </a:xfrm>
        </p:grpSpPr>
        <p:sp>
          <p:nvSpPr>
            <p:cNvPr id="69688" name="Line 19"/>
            <p:cNvSpPr>
              <a:spLocks noChangeShapeType="1"/>
            </p:cNvSpPr>
            <p:nvPr/>
          </p:nvSpPr>
          <p:spPr bwMode="auto">
            <a:xfrm>
              <a:off x="3640" y="1346"/>
              <a:ext cx="1324" cy="596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69689" name="Text Box 24"/>
            <p:cNvSpPr txBox="1">
              <a:spLocks noChangeArrowheads="1"/>
            </p:cNvSpPr>
            <p:nvPr/>
          </p:nvSpPr>
          <p:spPr bwMode="auto">
            <a:xfrm rot="1422049">
              <a:off x="3860" y="1445"/>
              <a:ext cx="91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HTTP request</a:t>
              </a: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5889625" y="2344738"/>
            <a:ext cx="1971675" cy="904875"/>
            <a:chOff x="4141" y="394"/>
            <a:chExt cx="1242" cy="570"/>
          </a:xfrm>
        </p:grpSpPr>
        <p:sp>
          <p:nvSpPr>
            <p:cNvPr id="69686" name="Line 20"/>
            <p:cNvSpPr>
              <a:spLocks noChangeShapeType="1"/>
            </p:cNvSpPr>
            <p:nvPr/>
          </p:nvSpPr>
          <p:spPr bwMode="auto">
            <a:xfrm flipH="1" flipV="1">
              <a:off x="4141" y="394"/>
              <a:ext cx="1242" cy="57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69687" name="Text Box 26"/>
            <p:cNvSpPr txBox="1">
              <a:spLocks noChangeArrowheads="1"/>
            </p:cNvSpPr>
            <p:nvPr/>
          </p:nvSpPr>
          <p:spPr bwMode="auto">
            <a:xfrm rot="1411598">
              <a:off x="4304" y="706"/>
              <a:ext cx="101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HTTP response</a:t>
              </a: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pic>
        <p:nvPicPr>
          <p:cNvPr id="69642" name="Picture 31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3" y="919163"/>
            <a:ext cx="33401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7"/>
          <p:cNvGrpSpPr>
            <a:grpSpLocks/>
          </p:cNvGrpSpPr>
          <p:nvPr/>
        </p:nvGrpSpPr>
        <p:grpSpPr bwMode="auto">
          <a:xfrm rot="-3183056">
            <a:off x="5754688" y="3630613"/>
            <a:ext cx="2101850" cy="946150"/>
            <a:chOff x="3640" y="1346"/>
            <a:chExt cx="1324" cy="596"/>
          </a:xfrm>
        </p:grpSpPr>
        <p:sp>
          <p:nvSpPr>
            <p:cNvPr id="69684" name="Line 19"/>
            <p:cNvSpPr>
              <a:spLocks noChangeShapeType="1"/>
            </p:cNvSpPr>
            <p:nvPr/>
          </p:nvSpPr>
          <p:spPr bwMode="auto">
            <a:xfrm>
              <a:off x="3640" y="1346"/>
              <a:ext cx="1324" cy="596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69685" name="Text Box 24"/>
            <p:cNvSpPr txBox="1">
              <a:spLocks noChangeArrowheads="1"/>
            </p:cNvSpPr>
            <p:nvPr/>
          </p:nvSpPr>
          <p:spPr bwMode="auto">
            <a:xfrm rot="1422049">
              <a:off x="3860" y="1445"/>
              <a:ext cx="91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HTTP request</a:t>
              </a: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5" name="Group 40"/>
          <p:cNvGrpSpPr>
            <a:grpSpLocks/>
          </p:cNvGrpSpPr>
          <p:nvPr/>
        </p:nvGrpSpPr>
        <p:grpSpPr bwMode="auto">
          <a:xfrm rot="-3264937">
            <a:off x="5800725" y="3870325"/>
            <a:ext cx="1971675" cy="904875"/>
            <a:chOff x="4141" y="394"/>
            <a:chExt cx="1242" cy="570"/>
          </a:xfrm>
        </p:grpSpPr>
        <p:sp>
          <p:nvSpPr>
            <p:cNvPr id="69682" name="Line 20"/>
            <p:cNvSpPr>
              <a:spLocks noChangeShapeType="1"/>
            </p:cNvSpPr>
            <p:nvPr/>
          </p:nvSpPr>
          <p:spPr bwMode="auto">
            <a:xfrm flipH="1" flipV="1">
              <a:off x="4141" y="394"/>
              <a:ext cx="1242" cy="57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69683" name="Text Box 26"/>
            <p:cNvSpPr txBox="1">
              <a:spLocks noChangeArrowheads="1"/>
            </p:cNvSpPr>
            <p:nvPr/>
          </p:nvSpPr>
          <p:spPr bwMode="auto">
            <a:xfrm rot="1411598">
              <a:off x="4304" y="706"/>
              <a:ext cx="101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HTTP response</a:t>
              </a: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pic>
        <p:nvPicPr>
          <p:cNvPr id="69645" name="Picture 43" descr="iphone_stylized_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4286250"/>
            <a:ext cx="382588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9646" name="Group 44"/>
          <p:cNvGrpSpPr>
            <a:grpSpLocks/>
          </p:cNvGrpSpPr>
          <p:nvPr/>
        </p:nvGrpSpPr>
        <p:grpSpPr bwMode="auto">
          <a:xfrm>
            <a:off x="4757738" y="1468438"/>
            <a:ext cx="1066800" cy="1079500"/>
            <a:chOff x="-44" y="1473"/>
            <a:chExt cx="981" cy="1105"/>
          </a:xfrm>
        </p:grpSpPr>
        <p:pic>
          <p:nvPicPr>
            <p:cNvPr id="69680" name="Picture 45" descr="desktop_computer_stylized_medium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681" name="Freeform 46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24164 w 356"/>
                <a:gd name="T3" fmla="*/ 1678 h 368"/>
                <a:gd name="T4" fmla="*/ 28666 w 356"/>
                <a:gd name="T5" fmla="*/ 34959 h 368"/>
                <a:gd name="T6" fmla="*/ 6318 w 356"/>
                <a:gd name="T7" fmla="*/ 43721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69647" name="Group 47"/>
          <p:cNvGrpSpPr>
            <a:grpSpLocks/>
          </p:cNvGrpSpPr>
          <p:nvPr/>
        </p:nvGrpSpPr>
        <p:grpSpPr bwMode="auto">
          <a:xfrm>
            <a:off x="7878763" y="2633663"/>
            <a:ext cx="695325" cy="1282700"/>
            <a:chOff x="4140" y="429"/>
            <a:chExt cx="1425" cy="2396"/>
          </a:xfrm>
        </p:grpSpPr>
        <p:sp>
          <p:nvSpPr>
            <p:cNvPr id="69648" name="Freeform 48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69649" name="Rectangle 49"/>
            <p:cNvSpPr>
              <a:spLocks noChangeArrowheads="1"/>
            </p:cNvSpPr>
            <p:nvPr/>
          </p:nvSpPr>
          <p:spPr bwMode="auto">
            <a:xfrm>
              <a:off x="4205" y="429"/>
              <a:ext cx="1048" cy="2283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69650" name="Freeform 50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69651" name="Freeform 51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69652" name="Rectangle 52"/>
            <p:cNvSpPr>
              <a:spLocks noChangeArrowheads="1"/>
            </p:cNvSpPr>
            <p:nvPr/>
          </p:nvSpPr>
          <p:spPr bwMode="auto">
            <a:xfrm>
              <a:off x="4212" y="693"/>
              <a:ext cx="595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69653" name="Group 53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69678" name="AutoShape 54"/>
              <p:cNvSpPr>
                <a:spLocks noChangeArrowheads="1"/>
              </p:cNvSpPr>
              <p:nvPr/>
            </p:nvSpPr>
            <p:spPr bwMode="auto">
              <a:xfrm>
                <a:off x="613" y="2569"/>
                <a:ext cx="727" cy="134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69679" name="AutoShape 55"/>
              <p:cNvSpPr>
                <a:spLocks noChangeArrowheads="1"/>
              </p:cNvSpPr>
              <p:nvPr/>
            </p:nvSpPr>
            <p:spPr bwMode="auto">
              <a:xfrm>
                <a:off x="629" y="2586"/>
                <a:ext cx="694" cy="9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69654" name="Rectangle 56"/>
            <p:cNvSpPr>
              <a:spLocks noChangeArrowheads="1"/>
            </p:cNvSpPr>
            <p:nvPr/>
          </p:nvSpPr>
          <p:spPr bwMode="auto">
            <a:xfrm>
              <a:off x="4225" y="1019"/>
              <a:ext cx="595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69655" name="Group 57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69676" name="AutoShape 58"/>
              <p:cNvSpPr>
                <a:spLocks noChangeArrowheads="1"/>
              </p:cNvSpPr>
              <p:nvPr/>
            </p:nvSpPr>
            <p:spPr bwMode="auto">
              <a:xfrm>
                <a:off x="616" y="2569"/>
                <a:ext cx="723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69677" name="AutoShape 59"/>
              <p:cNvSpPr>
                <a:spLocks noChangeArrowheads="1"/>
              </p:cNvSpPr>
              <p:nvPr/>
            </p:nvSpPr>
            <p:spPr bwMode="auto">
              <a:xfrm>
                <a:off x="632" y="2588"/>
                <a:ext cx="690" cy="102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69656" name="Rectangle 60"/>
            <p:cNvSpPr>
              <a:spLocks noChangeArrowheads="1"/>
            </p:cNvSpPr>
            <p:nvPr/>
          </p:nvSpPr>
          <p:spPr bwMode="auto">
            <a:xfrm>
              <a:off x="4218" y="1357"/>
              <a:ext cx="595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69657" name="Rectangle 61"/>
            <p:cNvSpPr>
              <a:spLocks noChangeArrowheads="1"/>
            </p:cNvSpPr>
            <p:nvPr/>
          </p:nvSpPr>
          <p:spPr bwMode="auto">
            <a:xfrm>
              <a:off x="4228" y="1654"/>
              <a:ext cx="595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69658" name="Group 62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69674" name="AutoShape 63"/>
              <p:cNvSpPr>
                <a:spLocks noChangeArrowheads="1"/>
              </p:cNvSpPr>
              <p:nvPr/>
            </p:nvSpPr>
            <p:spPr bwMode="auto">
              <a:xfrm>
                <a:off x="614" y="2568"/>
                <a:ext cx="725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69675" name="AutoShape 64"/>
              <p:cNvSpPr>
                <a:spLocks noChangeArrowheads="1"/>
              </p:cNvSpPr>
              <p:nvPr/>
            </p:nvSpPr>
            <p:spPr bwMode="auto">
              <a:xfrm>
                <a:off x="631" y="2584"/>
                <a:ext cx="693" cy="1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69659" name="Freeform 65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69660" name="Group 66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69672" name="AutoShape 67"/>
              <p:cNvSpPr>
                <a:spLocks noChangeArrowheads="1"/>
              </p:cNvSpPr>
              <p:nvPr/>
            </p:nvSpPr>
            <p:spPr bwMode="auto">
              <a:xfrm>
                <a:off x="614" y="2568"/>
                <a:ext cx="725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69673" name="AutoShape 68"/>
              <p:cNvSpPr>
                <a:spLocks noChangeArrowheads="1"/>
              </p:cNvSpPr>
              <p:nvPr/>
            </p:nvSpPr>
            <p:spPr bwMode="auto">
              <a:xfrm>
                <a:off x="630" y="2583"/>
                <a:ext cx="693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69661" name="Rectangle 69"/>
            <p:cNvSpPr>
              <a:spLocks noChangeArrowheads="1"/>
            </p:cNvSpPr>
            <p:nvPr/>
          </p:nvSpPr>
          <p:spPr bwMode="auto">
            <a:xfrm>
              <a:off x="5249" y="432"/>
              <a:ext cx="68" cy="2286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69662" name="Freeform 70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69663" name="Freeform 71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69664" name="Oval 72"/>
            <p:cNvSpPr>
              <a:spLocks noChangeArrowheads="1"/>
            </p:cNvSpPr>
            <p:nvPr/>
          </p:nvSpPr>
          <p:spPr bwMode="auto">
            <a:xfrm>
              <a:off x="5516" y="2611"/>
              <a:ext cx="49" cy="9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69665" name="Freeform 73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69666" name="AutoShape 74"/>
            <p:cNvSpPr>
              <a:spLocks noChangeArrowheads="1"/>
            </p:cNvSpPr>
            <p:nvPr/>
          </p:nvSpPr>
          <p:spPr bwMode="auto">
            <a:xfrm>
              <a:off x="4140" y="2677"/>
              <a:ext cx="1201" cy="148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69667" name="AutoShape 75"/>
            <p:cNvSpPr>
              <a:spLocks noChangeArrowheads="1"/>
            </p:cNvSpPr>
            <p:nvPr/>
          </p:nvSpPr>
          <p:spPr bwMode="auto">
            <a:xfrm>
              <a:off x="4205" y="2712"/>
              <a:ext cx="1070" cy="8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69668" name="Oval 76"/>
            <p:cNvSpPr>
              <a:spLocks noChangeArrowheads="1"/>
            </p:cNvSpPr>
            <p:nvPr/>
          </p:nvSpPr>
          <p:spPr bwMode="auto">
            <a:xfrm>
              <a:off x="4309" y="2383"/>
              <a:ext cx="156" cy="142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69669" name="Oval 77"/>
            <p:cNvSpPr>
              <a:spLocks noChangeArrowheads="1"/>
            </p:cNvSpPr>
            <p:nvPr/>
          </p:nvSpPr>
          <p:spPr bwMode="auto">
            <a:xfrm>
              <a:off x="4485" y="2383"/>
              <a:ext cx="163" cy="14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69670" name="Oval 78"/>
            <p:cNvSpPr>
              <a:spLocks noChangeArrowheads="1"/>
            </p:cNvSpPr>
            <p:nvPr/>
          </p:nvSpPr>
          <p:spPr bwMode="auto">
            <a:xfrm>
              <a:off x="4661" y="2380"/>
              <a:ext cx="159" cy="142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69671" name="Rectangle 79"/>
            <p:cNvSpPr>
              <a:spLocks noChangeArrowheads="1"/>
            </p:cNvSpPr>
            <p:nvPr/>
          </p:nvSpPr>
          <p:spPr bwMode="auto">
            <a:xfrm>
              <a:off x="5061" y="1835"/>
              <a:ext cx="88" cy="762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034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0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60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60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0" grpId="0" uiExpand="1" build="p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5" name="Rectangle 2"/>
          <p:cNvSpPr>
            <a:spLocks noGrp="1" noChangeArrowheads="1"/>
          </p:cNvSpPr>
          <p:nvPr>
            <p:ph type="title"/>
          </p:nvPr>
        </p:nvSpPr>
        <p:spPr>
          <a:xfrm>
            <a:off x="423863" y="347663"/>
            <a:ext cx="7772400" cy="795337"/>
          </a:xfrm>
        </p:spPr>
        <p:txBody>
          <a:bodyPr/>
          <a:lstStyle/>
          <a:p>
            <a:r>
              <a:rPr lang="en-US" altLang="en-US" dirty="0">
                <a:latin typeface="Calibri Light"/>
                <a:ea typeface="ＭＳ Ｐゴシック" charset="-128"/>
              </a:rPr>
              <a:t>HTTP overview</a:t>
            </a:r>
          </a:p>
        </p:txBody>
      </p:sp>
      <p:sp>
        <p:nvSpPr>
          <p:cNvPr id="88070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44513" y="1511300"/>
            <a:ext cx="3971925" cy="464820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charset="0"/>
              <a:buNone/>
              <a:defRPr/>
            </a:pPr>
            <a:r>
              <a:rPr lang="en-US" i="1" dirty="0">
                <a:solidFill>
                  <a:srgbClr val="CC0000"/>
                </a:solidFill>
                <a:latin typeface="Calibri"/>
              </a:rPr>
              <a:t>Uses TCP:</a:t>
            </a:r>
          </a:p>
          <a:p>
            <a:pPr marL="233045" indent="-233045">
              <a:defRPr/>
            </a:pPr>
            <a:r>
              <a:rPr lang="en-US" sz="2400" dirty="0">
                <a:latin typeface="Calibri"/>
              </a:rPr>
              <a:t>client initiates TCP connection (creates socket) to server,  port 80</a:t>
            </a:r>
          </a:p>
          <a:p>
            <a:pPr marL="233045" indent="-233045">
              <a:defRPr/>
            </a:pPr>
            <a:r>
              <a:rPr lang="en-US" sz="2400" dirty="0">
                <a:latin typeface="Calibri"/>
              </a:rPr>
              <a:t>server accepts TCP connection from client</a:t>
            </a:r>
          </a:p>
          <a:p>
            <a:pPr marL="233045" indent="-233045">
              <a:defRPr/>
            </a:pPr>
            <a:r>
              <a:rPr lang="en-US" sz="2400" dirty="0">
                <a:latin typeface="Calibri"/>
              </a:rPr>
              <a:t>HTTP messages (application-layer protocol messages) exchanged between browser (HTTP client) and Web server (HTTP server)</a:t>
            </a:r>
          </a:p>
          <a:p>
            <a:pPr marL="233045" indent="-233045">
              <a:defRPr/>
            </a:pPr>
            <a:r>
              <a:rPr lang="en-US" sz="2400" dirty="0">
                <a:latin typeface="Calibri"/>
              </a:rPr>
              <a:t>TCP connection closed</a:t>
            </a:r>
            <a:endParaRPr lang="en-US" dirty="0">
              <a:latin typeface="Calibri"/>
            </a:endParaRPr>
          </a:p>
        </p:txBody>
      </p:sp>
      <p:sp>
        <p:nvSpPr>
          <p:cNvPr id="88071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5029200" y="1566863"/>
            <a:ext cx="3200400" cy="144780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75000"/>
              </a:lnSpc>
              <a:buFont typeface="Wingdings" charset="2"/>
              <a:buNone/>
            </a:pPr>
            <a:r>
              <a:rPr lang="en-US" altLang="en-US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HTTP is </a:t>
            </a:r>
            <a:r>
              <a:rPr lang="ja-JP" altLang="en-US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“</a:t>
            </a:r>
            <a:r>
              <a:rPr lang="en-US" altLang="ja-JP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stateless</a:t>
            </a:r>
            <a:r>
              <a:rPr lang="ja-JP" altLang="en-US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”</a:t>
            </a:r>
            <a:endParaRPr lang="en-US" altLang="ja-JP" i="1" dirty="0">
              <a:solidFill>
                <a:srgbClr val="CC0000"/>
              </a:solidFill>
              <a:latin typeface="Calibri"/>
              <a:ea typeface="ＭＳ Ｐゴシック" charset="-128"/>
            </a:endParaRPr>
          </a:p>
          <a:p>
            <a:pPr>
              <a:lnSpc>
                <a:spcPct val="75000"/>
              </a:lnSpc>
            </a:pPr>
            <a:r>
              <a:rPr lang="en-US" altLang="en-US" sz="2400" dirty="0">
                <a:latin typeface="Calibri"/>
                <a:ea typeface="ＭＳ Ｐゴシック" charset="-128"/>
              </a:rPr>
              <a:t>server maintains no information about past client requests</a:t>
            </a:r>
          </a:p>
        </p:txBody>
      </p:sp>
      <p:sp>
        <p:nvSpPr>
          <p:cNvPr id="71683" name="Rectangle 7"/>
          <p:cNvSpPr>
            <a:spLocks noChangeArrowheads="1"/>
          </p:cNvSpPr>
          <p:nvPr/>
        </p:nvSpPr>
        <p:spPr bwMode="auto">
          <a:xfrm>
            <a:off x="4781550" y="3400425"/>
            <a:ext cx="3838575" cy="2711450"/>
          </a:xfrm>
          <a:prstGeom prst="rect">
            <a:avLst/>
          </a:prstGeom>
          <a:solidFill>
            <a:srgbClr val="FFFFFF"/>
          </a:solidFill>
          <a:ln w="1905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ＭＳ Ｐゴシック" charset="-128"/>
              <a:cs typeface="+mn-cs"/>
            </a:endParaRPr>
          </a:p>
        </p:txBody>
      </p:sp>
      <p:sp>
        <p:nvSpPr>
          <p:cNvPr id="71684" name="Rectangle 9"/>
          <p:cNvSpPr>
            <a:spLocks noChangeArrowheads="1"/>
          </p:cNvSpPr>
          <p:nvPr/>
        </p:nvSpPr>
        <p:spPr bwMode="auto">
          <a:xfrm>
            <a:off x="7667625" y="3238500"/>
            <a:ext cx="828675" cy="2952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ＭＳ Ｐゴシック" charset="-128"/>
              <a:cs typeface="+mn-cs"/>
            </a:endParaRPr>
          </a:p>
        </p:txBody>
      </p:sp>
      <p:sp>
        <p:nvSpPr>
          <p:cNvPr id="88072" name="Rectangle 6"/>
          <p:cNvSpPr>
            <a:spLocks noChangeArrowheads="1"/>
          </p:cNvSpPr>
          <p:nvPr/>
        </p:nvSpPr>
        <p:spPr bwMode="auto">
          <a:xfrm>
            <a:off x="4852988" y="3614738"/>
            <a:ext cx="3752850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protocols that maintain </a:t>
            </a:r>
            <a:r>
              <a:rPr kumimoji="0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“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state</a:t>
            </a:r>
            <a:r>
              <a:rPr kumimoji="0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”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 are complex!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past history (state) must be maintained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if server/client crashes, their views of </a:t>
            </a:r>
            <a:r>
              <a:rPr kumimoji="0" lang="ja-JP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“</a:t>
            </a: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state</a:t>
            </a:r>
            <a:r>
              <a:rPr kumimoji="0" lang="ja-JP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”</a:t>
            </a: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 may be inconsistent, must be reconciled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ZapfDingbats" charset="0"/>
              <a:buChar char="r"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-128"/>
              <a:cs typeface="+mn-cs"/>
            </a:endParaRPr>
          </a:p>
        </p:txBody>
      </p:sp>
      <p:sp>
        <p:nvSpPr>
          <p:cNvPr id="71689" name="Text Box 8"/>
          <p:cNvSpPr txBox="1">
            <a:spLocks noChangeArrowheads="1"/>
          </p:cNvSpPr>
          <p:nvPr/>
        </p:nvSpPr>
        <p:spPr bwMode="auto">
          <a:xfrm>
            <a:off x="7641178" y="3160713"/>
            <a:ext cx="8402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t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aside</a:t>
            </a:r>
          </a:p>
        </p:txBody>
      </p:sp>
      <p:pic>
        <p:nvPicPr>
          <p:cNvPr id="71690" name="Picture 15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6" y="1020763"/>
            <a:ext cx="3468158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29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70" grpId="0" uiExpand="1" build="p"/>
      <p:bldP spid="88071" grpId="0" uiExpand="1" build="p"/>
      <p:bldP spid="71683" grpId="0" animBg="1"/>
      <p:bldP spid="88072" grpId="0"/>
      <p:bldP spid="71689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Calibri Light"/>
                <a:ea typeface="ＭＳ Ｐゴシック" charset="-128"/>
              </a:rPr>
              <a:t>HTTP connections</a:t>
            </a:r>
          </a:p>
        </p:txBody>
      </p:sp>
      <p:sp>
        <p:nvSpPr>
          <p:cNvPr id="73732" name="Rectangle 3"/>
          <p:cNvSpPr>
            <a:spLocks noGrp="1" noChangeArrowheads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charset="2"/>
              <a:buNone/>
            </a:pPr>
            <a:r>
              <a:rPr lang="en-US" altLang="en-US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non-persistent HTTP</a:t>
            </a:r>
          </a:p>
          <a:p>
            <a:r>
              <a:rPr lang="en-US" altLang="en-US" dirty="0">
                <a:latin typeface="Calibri"/>
                <a:ea typeface="ＭＳ Ｐゴシック" charset="-128"/>
              </a:rPr>
              <a:t>at most one object sent over TCP connection</a:t>
            </a:r>
          </a:p>
          <a:p>
            <a:pPr lvl="1"/>
            <a:r>
              <a:rPr lang="en-US" altLang="en-US" sz="2800" dirty="0">
                <a:latin typeface="Calibri"/>
                <a:ea typeface="ＭＳ Ｐゴシック" charset="-128"/>
              </a:rPr>
              <a:t>connection then closed</a:t>
            </a:r>
          </a:p>
          <a:p>
            <a:r>
              <a:rPr lang="en-US" altLang="en-US" dirty="0">
                <a:latin typeface="Calibri"/>
                <a:ea typeface="ＭＳ Ｐゴシック" charset="-128"/>
              </a:rPr>
              <a:t>downloading multiple objects required multiple connections</a:t>
            </a:r>
          </a:p>
          <a:p>
            <a:pPr>
              <a:buFont typeface="Wingdings" charset="2"/>
              <a:buNone/>
            </a:pPr>
            <a:endParaRPr lang="en-US" altLang="en-US" sz="2400" dirty="0">
              <a:latin typeface="Calibri"/>
              <a:ea typeface="ＭＳ Ｐゴシック" charset="-128"/>
            </a:endParaRPr>
          </a:p>
        </p:txBody>
      </p:sp>
      <p:sp>
        <p:nvSpPr>
          <p:cNvPr id="73733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667194" y="1792288"/>
            <a:ext cx="3810000" cy="464820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charset="2"/>
              <a:buNone/>
            </a:pPr>
            <a:r>
              <a:rPr lang="en-US" altLang="en-US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persistent HTTP</a:t>
            </a:r>
          </a:p>
          <a:p>
            <a:r>
              <a:rPr lang="en-US" altLang="en-US" dirty="0">
                <a:latin typeface="Calibri"/>
                <a:ea typeface="ＭＳ Ｐゴシック" charset="-128"/>
              </a:rPr>
              <a:t>multiple objects can be sent over single TCP connection between client, server</a:t>
            </a:r>
          </a:p>
          <a:p>
            <a:pPr>
              <a:buFont typeface="Wingdings" charset="2"/>
              <a:buNone/>
            </a:pPr>
            <a:endParaRPr lang="en-US" altLang="en-US" sz="2400" dirty="0">
              <a:latin typeface="Calibri"/>
              <a:ea typeface="ＭＳ Ｐゴシック" charset="-128"/>
            </a:endParaRPr>
          </a:p>
        </p:txBody>
      </p:sp>
      <p:pic>
        <p:nvPicPr>
          <p:cNvPr id="73734" name="Picture 10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255713"/>
            <a:ext cx="4570413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49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2" grpId="0" uiExpand="1" build="p"/>
      <p:bldP spid="73733" grpId="0" uiExpand="1" build="p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2" name="Rectangle 2"/>
          <p:cNvSpPr>
            <a:spLocks noGrp="1" noChangeArrowheads="1"/>
          </p:cNvSpPr>
          <p:nvPr>
            <p:ph type="title"/>
          </p:nvPr>
        </p:nvSpPr>
        <p:spPr>
          <a:xfrm>
            <a:off x="498475" y="190500"/>
            <a:ext cx="7772400" cy="866775"/>
          </a:xfrm>
        </p:spPr>
        <p:txBody>
          <a:bodyPr>
            <a:normAutofit/>
          </a:bodyPr>
          <a:lstStyle/>
          <a:p>
            <a:r>
              <a:rPr lang="en-US" altLang="en-US" dirty="0">
                <a:latin typeface="Calibri Light"/>
                <a:ea typeface="ＭＳ Ｐゴシック" charset="-128"/>
              </a:rPr>
              <a:t>Non-persistent HTTP</a:t>
            </a:r>
            <a:endParaRPr lang="en-US" altLang="en-US" sz="4800" dirty="0">
              <a:latin typeface="Calibri Light"/>
              <a:ea typeface="ＭＳ Ｐゴシック" charset="-128"/>
            </a:endParaRPr>
          </a:p>
        </p:txBody>
      </p:sp>
      <p:sp>
        <p:nvSpPr>
          <p:cNvPr id="7578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01638" y="1046691"/>
            <a:ext cx="7942262" cy="46672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charset="2"/>
              <a:buNone/>
            </a:pPr>
            <a:r>
              <a:rPr lang="en-US" altLang="en-US" sz="2400" dirty="0">
                <a:latin typeface="Calibri"/>
                <a:ea typeface="ＭＳ Ｐゴシック" charset="-128"/>
              </a:rPr>
              <a:t>suppose user enters URL:</a:t>
            </a:r>
          </a:p>
        </p:txBody>
      </p:sp>
      <p:sp>
        <p:nvSpPr>
          <p:cNvPr id="53256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42733" y="1711498"/>
            <a:ext cx="4163133" cy="190500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charset="2"/>
              <a:buNone/>
            </a:pPr>
            <a:r>
              <a:rPr lang="en-US" altLang="en-US" sz="1800" dirty="0">
                <a:solidFill>
                  <a:srgbClr val="CC0000"/>
                </a:solidFill>
                <a:latin typeface="Calibri"/>
                <a:ea typeface="ＭＳ Ｐゴシック" charset="-128"/>
              </a:rPr>
              <a:t>1a</a:t>
            </a:r>
            <a:r>
              <a:rPr lang="en-US" altLang="en-US" sz="1800" dirty="0">
                <a:solidFill>
                  <a:srgbClr val="FF0000"/>
                </a:solidFill>
                <a:latin typeface="Calibri"/>
                <a:ea typeface="ＭＳ Ｐゴシック" charset="-128"/>
              </a:rPr>
              <a:t>.</a:t>
            </a:r>
            <a:r>
              <a:rPr lang="en-US" altLang="en-US" sz="1800" dirty="0">
                <a:latin typeface="Calibri"/>
                <a:ea typeface="ＭＳ Ｐゴシック" charset="-128"/>
              </a:rPr>
              <a:t> HTTP client initiates TCP connection to HTTP server (process) at www.</a:t>
            </a:r>
            <a:r>
              <a:rPr lang="en-US" altLang="en-US" sz="1800" dirty="0" err="1">
                <a:latin typeface="Calibri"/>
                <a:ea typeface="ＭＳ Ｐゴシック" charset="-128"/>
              </a:rPr>
              <a:t>someSchool.edu</a:t>
            </a:r>
            <a:r>
              <a:rPr lang="en-US" altLang="en-US" sz="1800" dirty="0">
                <a:latin typeface="Calibri"/>
                <a:ea typeface="ＭＳ Ｐゴシック" charset="-128"/>
              </a:rPr>
              <a:t> on port 80</a:t>
            </a:r>
          </a:p>
        </p:txBody>
      </p:sp>
      <p:pic>
        <p:nvPicPr>
          <p:cNvPr id="75779" name="Picture 22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842963"/>
            <a:ext cx="50276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0" name="Line 11"/>
          <p:cNvSpPr>
            <a:spLocks noChangeShapeType="1"/>
          </p:cNvSpPr>
          <p:nvPr/>
        </p:nvSpPr>
        <p:spPr bwMode="auto">
          <a:xfrm>
            <a:off x="476250" y="1758992"/>
            <a:ext cx="0" cy="4832308"/>
          </a:xfrm>
          <a:prstGeom prst="line">
            <a:avLst/>
          </a:prstGeom>
          <a:noFill/>
          <a:ln w="19050">
            <a:solidFill>
              <a:schemeClr val="bg2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3257" name="Rectangle 5"/>
          <p:cNvSpPr>
            <a:spLocks noChangeArrowheads="1"/>
          </p:cNvSpPr>
          <p:nvPr/>
        </p:nvSpPr>
        <p:spPr bwMode="auto">
          <a:xfrm>
            <a:off x="445203" y="3027531"/>
            <a:ext cx="4017262" cy="211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2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.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 HTTP client sends HTTP </a:t>
            </a:r>
            <a:r>
              <a:rPr kumimoji="0" lang="en-US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request message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 (containing URL) into TCP connection socket. Message indicates that client wants object someDepartment/home.index</a:t>
            </a:r>
          </a:p>
        </p:txBody>
      </p:sp>
      <p:sp>
        <p:nvSpPr>
          <p:cNvPr id="53258" name="Rectangle 6"/>
          <p:cNvSpPr>
            <a:spLocks noChangeArrowheads="1"/>
          </p:cNvSpPr>
          <p:nvPr/>
        </p:nvSpPr>
        <p:spPr bwMode="auto">
          <a:xfrm>
            <a:off x="5255688" y="2117721"/>
            <a:ext cx="38100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1b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.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 HTTP server at host www.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someSchool.edu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 waiting for TCP connection at port 80.  </a:t>
            </a: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“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accepts</a:t>
            </a: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”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 connection, notifying client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-128"/>
              <a:cs typeface="+mn-cs"/>
            </a:endParaRPr>
          </a:p>
        </p:txBody>
      </p:sp>
      <p:sp>
        <p:nvSpPr>
          <p:cNvPr id="53259" name="Rectangle 7"/>
          <p:cNvSpPr>
            <a:spLocks noChangeArrowheads="1"/>
          </p:cNvSpPr>
          <p:nvPr/>
        </p:nvSpPr>
        <p:spPr bwMode="auto">
          <a:xfrm>
            <a:off x="5198538" y="3828339"/>
            <a:ext cx="38100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3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.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 HTTP server receives request message, forms </a:t>
            </a:r>
            <a:r>
              <a:rPr kumimoji="0" lang="en-US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response message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 containing requested object, and sends message into its socket</a:t>
            </a:r>
          </a:p>
        </p:txBody>
      </p:sp>
      <p:sp>
        <p:nvSpPr>
          <p:cNvPr id="53261" name="Line 9"/>
          <p:cNvSpPr>
            <a:spLocks noChangeShapeType="1"/>
          </p:cNvSpPr>
          <p:nvPr/>
        </p:nvSpPr>
        <p:spPr bwMode="auto">
          <a:xfrm>
            <a:off x="4403727" y="3857266"/>
            <a:ext cx="1095375" cy="523875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3262" name="Line 10"/>
          <p:cNvSpPr>
            <a:spLocks noChangeShapeType="1"/>
          </p:cNvSpPr>
          <p:nvPr/>
        </p:nvSpPr>
        <p:spPr bwMode="auto">
          <a:xfrm flipH="1">
            <a:off x="4403727" y="4489443"/>
            <a:ext cx="1055688" cy="620713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5790" name="Text Box 12"/>
          <p:cNvSpPr txBox="1">
            <a:spLocks noChangeArrowheads="1"/>
          </p:cNvSpPr>
          <p:nvPr/>
        </p:nvSpPr>
        <p:spPr bwMode="auto">
          <a:xfrm>
            <a:off x="161925" y="3890996"/>
            <a:ext cx="673100" cy="406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time</a:t>
            </a:r>
          </a:p>
        </p:txBody>
      </p:sp>
      <p:sp>
        <p:nvSpPr>
          <p:cNvPr id="53260" name="Line 8"/>
          <p:cNvSpPr>
            <a:spLocks noChangeShapeType="1"/>
          </p:cNvSpPr>
          <p:nvPr/>
        </p:nvSpPr>
        <p:spPr bwMode="auto">
          <a:xfrm>
            <a:off x="4556127" y="2083500"/>
            <a:ext cx="1095375" cy="523875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3264" name="Line 14"/>
          <p:cNvSpPr>
            <a:spLocks noChangeShapeType="1"/>
          </p:cNvSpPr>
          <p:nvPr/>
        </p:nvSpPr>
        <p:spPr bwMode="auto">
          <a:xfrm flipH="1">
            <a:off x="4462465" y="2785000"/>
            <a:ext cx="1095375" cy="523875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5793" name="Text Box 15"/>
          <p:cNvSpPr txBox="1">
            <a:spLocks noChangeArrowheads="1"/>
          </p:cNvSpPr>
          <p:nvPr/>
        </p:nvSpPr>
        <p:spPr bwMode="auto">
          <a:xfrm>
            <a:off x="5678311" y="1044927"/>
            <a:ext cx="32173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(contains text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, references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to 10 jpeg images)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  <p:sp>
        <p:nvSpPr>
          <p:cNvPr id="75794" name="Rectangle 3"/>
          <p:cNvSpPr>
            <a:spLocks noChangeArrowheads="1"/>
          </p:cNvSpPr>
          <p:nvPr/>
        </p:nvSpPr>
        <p:spPr bwMode="auto">
          <a:xfrm>
            <a:off x="409575" y="1383241"/>
            <a:ext cx="603567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ct val="65000"/>
              <a:buFont typeface="Wingdings" charset="2"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www.someSchool.edu/someDepartment/home.index</a:t>
            </a:r>
          </a:p>
        </p:txBody>
      </p:sp>
      <p:sp>
        <p:nvSpPr>
          <p:cNvPr id="20" name="Rectangle 6"/>
          <p:cNvSpPr txBox="1">
            <a:spLocks noChangeArrowheads="1"/>
          </p:cNvSpPr>
          <p:nvPr/>
        </p:nvSpPr>
        <p:spPr>
          <a:xfrm>
            <a:off x="476249" y="5110156"/>
            <a:ext cx="4430189" cy="15335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5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.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 HTTP client receives response message containing html file, displays html.  Parsing html file, finds 10 referenced jpeg  objects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-128"/>
              <a:cs typeface="+mn-cs"/>
            </a:endParaRPr>
          </a:p>
        </p:txBody>
      </p:sp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476247" y="6139041"/>
            <a:ext cx="4983167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6.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 Steps 1-5 repeated for each of 10 jpeg objects</a:t>
            </a:r>
          </a:p>
        </p:txBody>
      </p:sp>
      <p:sp>
        <p:nvSpPr>
          <p:cNvPr id="22" name="Rectangle 8"/>
          <p:cNvSpPr>
            <a:spLocks noChangeArrowheads="1"/>
          </p:cNvSpPr>
          <p:nvPr/>
        </p:nvSpPr>
        <p:spPr bwMode="auto">
          <a:xfrm>
            <a:off x="5266977" y="5145964"/>
            <a:ext cx="3810000" cy="519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4.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 HTTP server closes TCP connection.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7585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6" grpId="0" build="p"/>
      <p:bldP spid="53257" grpId="0"/>
      <p:bldP spid="53258" grpId="0"/>
      <p:bldP spid="53259" grpId="0"/>
      <p:bldP spid="53261" grpId="0" animBg="1"/>
      <p:bldP spid="53262" grpId="0" animBg="1"/>
      <p:bldP spid="53260" grpId="0" animBg="1"/>
      <p:bldP spid="53264" grpId="0" animBg="1"/>
      <p:bldP spid="20" grpId="0" build="p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Number Placeholder 4">
            <a:extLst>
              <a:ext uri="{FF2B5EF4-FFF2-40B4-BE49-F238E27FC236}">
                <a16:creationId xmlns:a16="http://schemas.microsoft.com/office/drawing/2014/main" id="{5E1CCAA6-BDF1-CA43-9535-88A09263E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39312C-F289-5245-840E-C0A3832142A7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63874" name="Rectangle 2">
            <a:extLst>
              <a:ext uri="{FF2B5EF4-FFF2-40B4-BE49-F238E27FC236}">
                <a16:creationId xmlns:a16="http://schemas.microsoft.com/office/drawing/2014/main" id="{EAD270E5-DD4C-1A48-9E8F-1669BA63CC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>
                <a:ea typeface="宋体" charset="0"/>
                <a:cs typeface="宋体" charset="0"/>
              </a:rPr>
              <a:t>The Peering Relationship</a:t>
            </a:r>
          </a:p>
        </p:txBody>
      </p:sp>
      <p:grpSp>
        <p:nvGrpSpPr>
          <p:cNvPr id="26627" name="Group 42">
            <a:extLst>
              <a:ext uri="{FF2B5EF4-FFF2-40B4-BE49-F238E27FC236}">
                <a16:creationId xmlns:a16="http://schemas.microsoft.com/office/drawing/2014/main" id="{1DD83924-1323-7D4B-9768-7CDEFBE1F518}"/>
              </a:ext>
            </a:extLst>
          </p:cNvPr>
          <p:cNvGrpSpPr>
            <a:grpSpLocks/>
          </p:cNvGrpSpPr>
          <p:nvPr/>
        </p:nvGrpSpPr>
        <p:grpSpPr bwMode="auto">
          <a:xfrm>
            <a:off x="0" y="4343400"/>
            <a:ext cx="2667000" cy="762000"/>
            <a:chOff x="96" y="3744"/>
            <a:chExt cx="1680" cy="480"/>
          </a:xfrm>
        </p:grpSpPr>
        <p:sp>
          <p:nvSpPr>
            <p:cNvPr id="463876" name="Line 4">
              <a:extLst>
                <a:ext uri="{FF2B5EF4-FFF2-40B4-BE49-F238E27FC236}">
                  <a16:creationId xmlns:a16="http://schemas.microsoft.com/office/drawing/2014/main" id="{6A22E1C0-93AC-314A-9903-095E5A9ED77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20" y="3888"/>
              <a:ext cx="384" cy="0"/>
            </a:xfrm>
            <a:prstGeom prst="line">
              <a:avLst/>
            </a:prstGeom>
            <a:noFill/>
            <a:ln w="57150" cmpd="thickThin">
              <a:solidFill>
                <a:srgbClr val="FF3300"/>
              </a:solidFill>
              <a:round/>
              <a:headEnd type="oval" w="med" len="med"/>
              <a:tailEnd type="oval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463877" name="Text Box 5">
              <a:extLst>
                <a:ext uri="{FF2B5EF4-FFF2-40B4-BE49-F238E27FC236}">
                  <a16:creationId xmlns:a16="http://schemas.microsoft.com/office/drawing/2014/main" id="{4E346A5D-0060-0448-816A-9B5DC790CD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" y="3792"/>
              <a:ext cx="35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宋体" charset="0"/>
                  <a:cs typeface="宋体" charset="0"/>
                </a:rPr>
                <a:t>peer</a:t>
              </a:r>
            </a:p>
          </p:txBody>
        </p:sp>
        <p:sp>
          <p:nvSpPr>
            <p:cNvPr id="463878" name="Text Box 6">
              <a:extLst>
                <a:ext uri="{FF2B5EF4-FFF2-40B4-BE49-F238E27FC236}">
                  <a16:creationId xmlns:a16="http://schemas.microsoft.com/office/drawing/2014/main" id="{09F47C68-0B0A-204D-8079-4C99386D14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0" y="3792"/>
              <a:ext cx="35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宋体" charset="0"/>
                  <a:cs typeface="宋体" charset="0"/>
                </a:rPr>
                <a:t>peer</a:t>
              </a:r>
            </a:p>
          </p:txBody>
        </p:sp>
        <p:sp>
          <p:nvSpPr>
            <p:cNvPr id="463879" name="Line 7">
              <a:extLst>
                <a:ext uri="{FF2B5EF4-FFF2-40B4-BE49-F238E27FC236}">
                  <a16:creationId xmlns:a16="http://schemas.microsoft.com/office/drawing/2014/main" id="{87F1B76B-1561-D749-A215-354007BC2A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0" y="4080"/>
              <a:ext cx="432" cy="0"/>
            </a:xfrm>
            <a:prstGeom prst="line">
              <a:avLst/>
            </a:prstGeom>
            <a:noFill/>
            <a:ln w="57150" cmpd="thickThin">
              <a:solidFill>
                <a:srgbClr val="FF3300"/>
              </a:solidFill>
              <a:round/>
              <a:headEnd type="oval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463880" name="Text Box 8">
              <a:extLst>
                <a:ext uri="{FF2B5EF4-FFF2-40B4-BE49-F238E27FC236}">
                  <a16:creationId xmlns:a16="http://schemas.microsoft.com/office/drawing/2014/main" id="{520EB048-C0CA-454D-BB2A-69BE93A4FF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2" y="3984"/>
              <a:ext cx="61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宋体" charset="0"/>
                  <a:cs typeface="宋体" charset="0"/>
                </a:rPr>
                <a:t>customer</a:t>
              </a:r>
            </a:p>
          </p:txBody>
        </p:sp>
        <p:sp>
          <p:nvSpPr>
            <p:cNvPr id="463881" name="Text Box 9">
              <a:extLst>
                <a:ext uri="{FF2B5EF4-FFF2-40B4-BE49-F238E27FC236}">
                  <a16:creationId xmlns:a16="http://schemas.microsoft.com/office/drawing/2014/main" id="{B850E40B-F060-304A-9066-728BF73814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" y="3984"/>
              <a:ext cx="54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宋体" charset="0"/>
                  <a:cs typeface="宋体" charset="0"/>
                </a:rPr>
                <a:t>provider</a:t>
              </a:r>
            </a:p>
          </p:txBody>
        </p:sp>
        <p:sp>
          <p:nvSpPr>
            <p:cNvPr id="463882" name="Rectangle 10">
              <a:extLst>
                <a:ext uri="{FF2B5EF4-FFF2-40B4-BE49-F238E27FC236}">
                  <a16:creationId xmlns:a16="http://schemas.microsoft.com/office/drawing/2014/main" id="{8D53ADFE-2CD9-4D42-8C5B-6B89EE7D5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3744"/>
              <a:ext cx="1680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463913" name="Text Box 41">
            <a:extLst>
              <a:ext uri="{FF2B5EF4-FFF2-40B4-BE49-F238E27FC236}">
                <a16:creationId xmlns:a16="http://schemas.microsoft.com/office/drawing/2014/main" id="{14548115-A928-C94A-A2B6-DAC45D9620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4267200"/>
            <a:ext cx="4489450" cy="2014538"/>
          </a:xfrm>
          <a:prstGeom prst="rect">
            <a:avLst/>
          </a:prstGeom>
          <a:solidFill>
            <a:srgbClr val="FF669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Peers provide transit between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their respective customers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charset="0"/>
              <a:ea typeface="宋体" charset="0"/>
              <a:cs typeface="宋体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Peers do not provide transit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between peers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charset="0"/>
              <a:ea typeface="宋体" charset="0"/>
              <a:cs typeface="宋体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Peers (often) do not exchange $$$</a:t>
            </a:r>
          </a:p>
        </p:txBody>
      </p:sp>
      <p:pic>
        <p:nvPicPr>
          <p:cNvPr id="463886" name="Picture 14">
            <a:extLst>
              <a:ext uri="{FF2B5EF4-FFF2-40B4-BE49-F238E27FC236}">
                <a16:creationId xmlns:a16="http://schemas.microsoft.com/office/drawing/2014/main" id="{14218707-C85A-8C41-8EE6-7680F15C901F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505200"/>
            <a:ext cx="1447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63887" name="Picture 15">
            <a:extLst>
              <a:ext uri="{FF2B5EF4-FFF2-40B4-BE49-F238E27FC236}">
                <a16:creationId xmlns:a16="http://schemas.microsoft.com/office/drawing/2014/main" id="{185D8171-3FDC-E04E-9BA0-8391E3A11BDC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352800"/>
            <a:ext cx="1447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63888" name="Picture 16">
            <a:extLst>
              <a:ext uri="{FF2B5EF4-FFF2-40B4-BE49-F238E27FC236}">
                <a16:creationId xmlns:a16="http://schemas.microsoft.com/office/drawing/2014/main" id="{3F09D656-E545-2045-83CC-9B36DFC58857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429000"/>
            <a:ext cx="1447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63903" name="Picture 31">
            <a:extLst>
              <a:ext uri="{FF2B5EF4-FFF2-40B4-BE49-F238E27FC236}">
                <a16:creationId xmlns:a16="http://schemas.microsoft.com/office/drawing/2014/main" id="{BFDF264F-C3DA-DA4D-B13F-57D5F6F86274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676400"/>
            <a:ext cx="25146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63904" name="Picture 32">
            <a:extLst>
              <a:ext uri="{FF2B5EF4-FFF2-40B4-BE49-F238E27FC236}">
                <a16:creationId xmlns:a16="http://schemas.microsoft.com/office/drawing/2014/main" id="{403E51F8-0785-6346-B725-5EBC90CD5811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676400"/>
            <a:ext cx="25146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63885" name="Picture 13">
            <a:extLst>
              <a:ext uri="{FF2B5EF4-FFF2-40B4-BE49-F238E27FC236}">
                <a16:creationId xmlns:a16="http://schemas.microsoft.com/office/drawing/2014/main" id="{68199336-9297-E148-96F9-9600B4BF04E7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76400"/>
            <a:ext cx="25146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63909" name="Freeform 37">
            <a:extLst>
              <a:ext uri="{FF2B5EF4-FFF2-40B4-BE49-F238E27FC236}">
                <a16:creationId xmlns:a16="http://schemas.microsoft.com/office/drawing/2014/main" id="{70C015D5-1139-8A40-A00E-05B2142BB0EE}"/>
              </a:ext>
            </a:extLst>
          </p:cNvPr>
          <p:cNvSpPr>
            <a:spLocks/>
          </p:cNvSpPr>
          <p:nvPr/>
        </p:nvSpPr>
        <p:spPr bwMode="auto">
          <a:xfrm>
            <a:off x="1676400" y="2209800"/>
            <a:ext cx="2692400" cy="1536700"/>
          </a:xfrm>
          <a:custGeom>
            <a:avLst/>
            <a:gdLst>
              <a:gd name="T0" fmla="*/ 393700 w 1696"/>
              <a:gd name="T1" fmla="*/ 1460500 h 968"/>
              <a:gd name="T2" fmla="*/ 393700 w 1696"/>
              <a:gd name="T3" fmla="*/ 1231900 h 968"/>
              <a:gd name="T4" fmla="*/ 317500 w 1696"/>
              <a:gd name="T5" fmla="*/ 165100 h 968"/>
              <a:gd name="T6" fmla="*/ 2298700 w 1696"/>
              <a:gd name="T7" fmla="*/ 241300 h 968"/>
              <a:gd name="T8" fmla="*/ 2679700 w 1696"/>
              <a:gd name="T9" fmla="*/ 1536700 h 96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696" h="968">
                <a:moveTo>
                  <a:pt x="248" y="920"/>
                </a:moveTo>
                <a:cubicBezTo>
                  <a:pt x="252" y="916"/>
                  <a:pt x="256" y="912"/>
                  <a:pt x="248" y="776"/>
                </a:cubicBezTo>
                <a:cubicBezTo>
                  <a:pt x="240" y="640"/>
                  <a:pt x="0" y="208"/>
                  <a:pt x="200" y="104"/>
                </a:cubicBezTo>
                <a:cubicBezTo>
                  <a:pt x="400" y="0"/>
                  <a:pt x="1200" y="8"/>
                  <a:pt x="1448" y="152"/>
                </a:cubicBezTo>
                <a:cubicBezTo>
                  <a:pt x="1696" y="296"/>
                  <a:pt x="1692" y="632"/>
                  <a:pt x="1688" y="968"/>
                </a:cubicBezTo>
              </a:path>
            </a:pathLst>
          </a:custGeom>
          <a:noFill/>
          <a:ln w="76200" cmpd="sng">
            <a:solidFill>
              <a:srgbClr val="3333CC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63912" name="Freeform 40">
            <a:extLst>
              <a:ext uri="{FF2B5EF4-FFF2-40B4-BE49-F238E27FC236}">
                <a16:creationId xmlns:a16="http://schemas.microsoft.com/office/drawing/2014/main" id="{A7EC70D5-E0BE-D448-88FB-9DA63DA4C130}"/>
              </a:ext>
            </a:extLst>
          </p:cNvPr>
          <p:cNvSpPr>
            <a:spLocks/>
          </p:cNvSpPr>
          <p:nvPr/>
        </p:nvSpPr>
        <p:spPr bwMode="auto">
          <a:xfrm>
            <a:off x="4572000" y="1905000"/>
            <a:ext cx="2679700" cy="2044700"/>
          </a:xfrm>
          <a:custGeom>
            <a:avLst/>
            <a:gdLst>
              <a:gd name="T0" fmla="*/ 190500 w 1688"/>
              <a:gd name="T1" fmla="*/ 2044700 h 1288"/>
              <a:gd name="T2" fmla="*/ 38100 w 1688"/>
              <a:gd name="T3" fmla="*/ 520700 h 1288"/>
              <a:gd name="T4" fmla="*/ 419100 w 1688"/>
              <a:gd name="T5" fmla="*/ 596900 h 1288"/>
              <a:gd name="T6" fmla="*/ 876300 w 1688"/>
              <a:gd name="T7" fmla="*/ 215900 h 1288"/>
              <a:gd name="T8" fmla="*/ 2400300 w 1688"/>
              <a:gd name="T9" fmla="*/ 292100 h 1288"/>
              <a:gd name="T10" fmla="*/ 2552700 w 1688"/>
              <a:gd name="T11" fmla="*/ 1968500 h 128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88" h="1288">
                <a:moveTo>
                  <a:pt x="120" y="1288"/>
                </a:moveTo>
                <a:cubicBezTo>
                  <a:pt x="60" y="884"/>
                  <a:pt x="0" y="480"/>
                  <a:pt x="24" y="328"/>
                </a:cubicBezTo>
                <a:cubicBezTo>
                  <a:pt x="48" y="176"/>
                  <a:pt x="176" y="408"/>
                  <a:pt x="264" y="376"/>
                </a:cubicBezTo>
                <a:cubicBezTo>
                  <a:pt x="352" y="344"/>
                  <a:pt x="344" y="168"/>
                  <a:pt x="552" y="136"/>
                </a:cubicBezTo>
                <a:cubicBezTo>
                  <a:pt x="760" y="104"/>
                  <a:pt x="1336" y="0"/>
                  <a:pt x="1512" y="184"/>
                </a:cubicBezTo>
                <a:cubicBezTo>
                  <a:pt x="1688" y="368"/>
                  <a:pt x="1648" y="804"/>
                  <a:pt x="1608" y="1240"/>
                </a:cubicBezTo>
              </a:path>
            </a:pathLst>
          </a:custGeom>
          <a:noFill/>
          <a:ln w="76200" cmpd="sng">
            <a:solidFill>
              <a:srgbClr val="3333CC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63895" name="Line 23">
            <a:extLst>
              <a:ext uri="{FF2B5EF4-FFF2-40B4-BE49-F238E27FC236}">
                <a16:creationId xmlns:a16="http://schemas.microsoft.com/office/drawing/2014/main" id="{CB9F450B-C4FF-9D4E-ADA6-2BDA2CDBA754}"/>
              </a:ext>
            </a:extLst>
          </p:cNvPr>
          <p:cNvSpPr>
            <a:spLocks noChangeShapeType="1"/>
          </p:cNvSpPr>
          <p:nvPr/>
        </p:nvSpPr>
        <p:spPr bwMode="auto">
          <a:xfrm>
            <a:off x="1676400" y="2590800"/>
            <a:ext cx="0" cy="838200"/>
          </a:xfrm>
          <a:prstGeom prst="line">
            <a:avLst/>
          </a:prstGeom>
          <a:noFill/>
          <a:ln w="57150" cmpd="thinThick">
            <a:solidFill>
              <a:srgbClr val="FF0033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463894" name="Line 22">
            <a:extLst>
              <a:ext uri="{FF2B5EF4-FFF2-40B4-BE49-F238E27FC236}">
                <a16:creationId xmlns:a16="http://schemas.microsoft.com/office/drawing/2014/main" id="{416F0992-C9A9-1D4C-865B-419ED03B70A8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2514600"/>
            <a:ext cx="76200" cy="990600"/>
          </a:xfrm>
          <a:prstGeom prst="line">
            <a:avLst/>
          </a:prstGeom>
          <a:noFill/>
          <a:ln w="57150" cmpd="thickThin">
            <a:solidFill>
              <a:srgbClr val="FF0033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463899" name="Line 27">
            <a:extLst>
              <a:ext uri="{FF2B5EF4-FFF2-40B4-BE49-F238E27FC236}">
                <a16:creationId xmlns:a16="http://schemas.microsoft.com/office/drawing/2014/main" id="{596D2602-7363-6543-8E3B-627DEA57754E}"/>
              </a:ext>
            </a:extLst>
          </p:cNvPr>
          <p:cNvSpPr>
            <a:spLocks noChangeShapeType="1"/>
          </p:cNvSpPr>
          <p:nvPr/>
        </p:nvSpPr>
        <p:spPr bwMode="auto">
          <a:xfrm>
            <a:off x="7467600" y="2514600"/>
            <a:ext cx="0" cy="990600"/>
          </a:xfrm>
          <a:prstGeom prst="line">
            <a:avLst/>
          </a:prstGeom>
          <a:noFill/>
          <a:ln w="57150" cmpd="thinThick">
            <a:solidFill>
              <a:srgbClr val="FF0033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463905" name="Line 33">
            <a:extLst>
              <a:ext uri="{FF2B5EF4-FFF2-40B4-BE49-F238E27FC236}">
                <a16:creationId xmlns:a16="http://schemas.microsoft.com/office/drawing/2014/main" id="{76AB83F8-2CB9-0D44-94E4-CEB9B4AD3AE5}"/>
              </a:ext>
            </a:extLst>
          </p:cNvPr>
          <p:cNvSpPr>
            <a:spLocks noChangeShapeType="1"/>
          </p:cNvSpPr>
          <p:nvPr/>
        </p:nvSpPr>
        <p:spPr bwMode="auto">
          <a:xfrm>
            <a:off x="2514600" y="2133600"/>
            <a:ext cx="990600" cy="0"/>
          </a:xfrm>
          <a:prstGeom prst="line">
            <a:avLst/>
          </a:prstGeom>
          <a:noFill/>
          <a:ln w="57150" cmpd="thickThin">
            <a:solidFill>
              <a:srgbClr val="FF0033"/>
            </a:solidFill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463906" name="Line 34">
            <a:extLst>
              <a:ext uri="{FF2B5EF4-FFF2-40B4-BE49-F238E27FC236}">
                <a16:creationId xmlns:a16="http://schemas.microsoft.com/office/drawing/2014/main" id="{CBAC6089-1B11-CE4B-A7FF-5149B03DB153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6400" y="2209800"/>
            <a:ext cx="990600" cy="0"/>
          </a:xfrm>
          <a:prstGeom prst="line">
            <a:avLst/>
          </a:prstGeom>
          <a:noFill/>
          <a:ln w="57150" cmpd="thickThin">
            <a:solidFill>
              <a:srgbClr val="FF0033"/>
            </a:solidFill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463916" name="Freeform 44">
            <a:extLst>
              <a:ext uri="{FF2B5EF4-FFF2-40B4-BE49-F238E27FC236}">
                <a16:creationId xmlns:a16="http://schemas.microsoft.com/office/drawing/2014/main" id="{2DB28ED8-FC81-6745-A221-CB5613DF1CAB}"/>
              </a:ext>
            </a:extLst>
          </p:cNvPr>
          <p:cNvSpPr>
            <a:spLocks/>
          </p:cNvSpPr>
          <p:nvPr/>
        </p:nvSpPr>
        <p:spPr bwMode="auto">
          <a:xfrm>
            <a:off x="1219200" y="1600200"/>
            <a:ext cx="6667500" cy="2286000"/>
          </a:xfrm>
          <a:custGeom>
            <a:avLst/>
            <a:gdLst>
              <a:gd name="T0" fmla="*/ 6477000 w 4200"/>
              <a:gd name="T1" fmla="*/ 2133600 h 1440"/>
              <a:gd name="T2" fmla="*/ 6477000 w 4200"/>
              <a:gd name="T3" fmla="*/ 1981200 h 1440"/>
              <a:gd name="T4" fmla="*/ 6477000 w 4200"/>
              <a:gd name="T5" fmla="*/ 304800 h 1440"/>
              <a:gd name="T6" fmla="*/ 5334000 w 4200"/>
              <a:gd name="T7" fmla="*/ 152400 h 1440"/>
              <a:gd name="T8" fmla="*/ 3200400 w 4200"/>
              <a:gd name="T9" fmla="*/ 228600 h 1440"/>
              <a:gd name="T10" fmla="*/ 609600 w 4200"/>
              <a:gd name="T11" fmla="*/ 304800 h 1440"/>
              <a:gd name="T12" fmla="*/ 76200 w 4200"/>
              <a:gd name="T13" fmla="*/ 762000 h 1440"/>
              <a:gd name="T14" fmla="*/ 152400 w 4200"/>
              <a:gd name="T15" fmla="*/ 2057400 h 144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200" h="1440">
                <a:moveTo>
                  <a:pt x="4080" y="1344"/>
                </a:moveTo>
                <a:cubicBezTo>
                  <a:pt x="4080" y="1392"/>
                  <a:pt x="4080" y="1440"/>
                  <a:pt x="4080" y="1248"/>
                </a:cubicBezTo>
                <a:cubicBezTo>
                  <a:pt x="4080" y="1056"/>
                  <a:pt x="4200" y="384"/>
                  <a:pt x="4080" y="192"/>
                </a:cubicBezTo>
                <a:cubicBezTo>
                  <a:pt x="3960" y="0"/>
                  <a:pt x="3704" y="104"/>
                  <a:pt x="3360" y="96"/>
                </a:cubicBezTo>
                <a:cubicBezTo>
                  <a:pt x="3016" y="88"/>
                  <a:pt x="2512" y="128"/>
                  <a:pt x="2016" y="144"/>
                </a:cubicBezTo>
                <a:cubicBezTo>
                  <a:pt x="1520" y="160"/>
                  <a:pt x="712" y="136"/>
                  <a:pt x="384" y="192"/>
                </a:cubicBezTo>
                <a:cubicBezTo>
                  <a:pt x="56" y="248"/>
                  <a:pt x="96" y="296"/>
                  <a:pt x="48" y="480"/>
                </a:cubicBezTo>
                <a:cubicBezTo>
                  <a:pt x="0" y="664"/>
                  <a:pt x="48" y="980"/>
                  <a:pt x="96" y="1296"/>
                </a:cubicBezTo>
              </a:path>
            </a:pathLst>
          </a:custGeom>
          <a:noFill/>
          <a:ln w="57150" cap="flat" cmpd="sng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63918" name="Line 46">
            <a:extLst>
              <a:ext uri="{FF2B5EF4-FFF2-40B4-BE49-F238E27FC236}">
                <a16:creationId xmlns:a16="http://schemas.microsoft.com/office/drawing/2014/main" id="{B7EB4960-11E9-3C4B-8B27-3AD6B10B65B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52400" y="5638800"/>
            <a:ext cx="1397000" cy="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463919" name="Rectangle 47">
            <a:extLst>
              <a:ext uri="{FF2B5EF4-FFF2-40B4-BE49-F238E27FC236}">
                <a16:creationId xmlns:a16="http://schemas.microsoft.com/office/drawing/2014/main" id="{DCD1BB19-A724-BD4B-8185-DB9B634E1A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5791200"/>
            <a:ext cx="1162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traffic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allowed</a:t>
            </a:r>
          </a:p>
        </p:txBody>
      </p:sp>
      <p:sp>
        <p:nvSpPr>
          <p:cNvPr id="463921" name="Line 49">
            <a:extLst>
              <a:ext uri="{FF2B5EF4-FFF2-40B4-BE49-F238E27FC236}">
                <a16:creationId xmlns:a16="http://schemas.microsoft.com/office/drawing/2014/main" id="{DD9DCD65-CD57-0943-9E34-CEA9A0963E0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33600" y="5638800"/>
            <a:ext cx="1397000" cy="0"/>
          </a:xfrm>
          <a:prstGeom prst="line">
            <a:avLst/>
          </a:prstGeom>
          <a:noFill/>
          <a:ln w="76200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463922" name="Rectangle 50">
            <a:extLst>
              <a:ext uri="{FF2B5EF4-FFF2-40B4-BE49-F238E27FC236}">
                <a16:creationId xmlns:a16="http://schemas.microsoft.com/office/drawing/2014/main" id="{6573C0E5-B83F-4F4C-A14D-7BD706276A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5791200"/>
            <a:ext cx="1568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traffic NOT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allowed</a:t>
            </a:r>
          </a:p>
        </p:txBody>
      </p:sp>
    </p:spTree>
    <p:extLst>
      <p:ext uri="{BB962C8B-B14F-4D97-AF65-F5344CB8AC3E}">
        <p14:creationId xmlns:p14="http://schemas.microsoft.com/office/powerpoint/2010/main" val="181896581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6" name="Rectangle 2"/>
          <p:cNvSpPr>
            <a:spLocks noGrp="1" noChangeArrowheads="1"/>
          </p:cNvSpPr>
          <p:nvPr>
            <p:ph type="title"/>
          </p:nvPr>
        </p:nvSpPr>
        <p:spPr>
          <a:xfrm>
            <a:off x="242888" y="0"/>
            <a:ext cx="8517290" cy="925513"/>
          </a:xfrm>
        </p:spPr>
        <p:txBody>
          <a:bodyPr>
            <a:noAutofit/>
          </a:bodyPr>
          <a:lstStyle/>
          <a:p>
            <a:r>
              <a:rPr lang="en-US" altLang="en-US" dirty="0">
                <a:latin typeface="Calibri Light"/>
                <a:ea typeface="ＭＳ Ｐゴシック" charset="-128"/>
              </a:rPr>
              <a:t>Non-persistent HTTP: response time</a:t>
            </a:r>
          </a:p>
        </p:txBody>
      </p:sp>
      <p:sp>
        <p:nvSpPr>
          <p:cNvPr id="7987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03552" y="1371778"/>
            <a:ext cx="4664076" cy="464820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Wingdings" charset="2"/>
              <a:buNone/>
            </a:pPr>
            <a:r>
              <a:rPr lang="en-US" altLang="en-US" sz="2400" dirty="0">
                <a:solidFill>
                  <a:srgbClr val="CC0000"/>
                </a:solidFill>
                <a:latin typeface="Calibri"/>
                <a:ea typeface="ＭＳ Ｐゴシック" charset="-128"/>
              </a:rPr>
              <a:t>RTT (Round </a:t>
            </a:r>
            <a:r>
              <a:rPr lang="en-US" altLang="en-US" sz="2400">
                <a:solidFill>
                  <a:srgbClr val="CC0000"/>
                </a:solidFill>
                <a:latin typeface="Calibri"/>
                <a:ea typeface="ＭＳ Ｐゴシック" charset="-128"/>
              </a:rPr>
              <a:t>Trip Time</a:t>
            </a:r>
            <a:r>
              <a:rPr lang="en-US" altLang="en-US" sz="2400" dirty="0">
                <a:solidFill>
                  <a:srgbClr val="CC0000"/>
                </a:solidFill>
                <a:latin typeface="Calibri"/>
                <a:ea typeface="ＭＳ Ｐゴシック" charset="-128"/>
              </a:rPr>
              <a:t>):</a:t>
            </a:r>
            <a:r>
              <a:rPr lang="en-US" altLang="en-US" sz="2400" dirty="0">
                <a:latin typeface="Calibri"/>
                <a:ea typeface="ＭＳ Ｐゴシック" charset="-128"/>
              </a:rPr>
              <a:t> time for a small packet to travel from client to server and back</a:t>
            </a:r>
          </a:p>
          <a:p>
            <a:pPr>
              <a:buFont typeface="Wingdings" charset="2"/>
              <a:buNone/>
            </a:pPr>
            <a:r>
              <a:rPr lang="en-US" altLang="en-US" sz="2400" dirty="0">
                <a:solidFill>
                  <a:srgbClr val="CC0000"/>
                </a:solidFill>
                <a:latin typeface="Calibri"/>
                <a:ea typeface="ＭＳ Ｐゴシック" charset="-128"/>
              </a:rPr>
              <a:t>HTTP response time:</a:t>
            </a:r>
          </a:p>
          <a:p>
            <a:r>
              <a:rPr lang="en-US" altLang="en-US" sz="2400" dirty="0">
                <a:latin typeface="Calibri"/>
                <a:ea typeface="ＭＳ Ｐゴシック" charset="-128"/>
              </a:rPr>
              <a:t>one RTT to initiate TCP connection</a:t>
            </a:r>
          </a:p>
          <a:p>
            <a:r>
              <a:rPr lang="en-US" altLang="en-US" sz="2400" dirty="0">
                <a:latin typeface="Calibri"/>
                <a:ea typeface="ＭＳ Ｐゴシック" charset="-128"/>
              </a:rPr>
              <a:t>one RTT for HTTP request and first few bytes of HTTP response to return</a:t>
            </a:r>
          </a:p>
          <a:p>
            <a:r>
              <a:rPr lang="en-US" altLang="en-US" sz="2400" dirty="0">
                <a:latin typeface="Calibri"/>
                <a:ea typeface="ＭＳ Ｐゴシック" charset="-128"/>
              </a:rPr>
              <a:t>file transmission time</a:t>
            </a:r>
          </a:p>
          <a:p>
            <a:r>
              <a:rPr lang="en-US" altLang="en-US" sz="2400" dirty="0">
                <a:latin typeface="Calibri"/>
                <a:ea typeface="ＭＳ Ｐゴシック" charset="-128"/>
              </a:rPr>
              <a:t>non-persistent HTTP response time    	</a:t>
            </a:r>
          </a:p>
          <a:p>
            <a:pPr lvl="1">
              <a:buNone/>
            </a:pPr>
            <a:r>
              <a:rPr lang="en-US" altLang="en-US" dirty="0">
                <a:latin typeface="Calibri"/>
                <a:ea typeface="ＭＳ Ｐゴシック" charset="-128"/>
              </a:rPr>
              <a:t> = 2RTT+ file transmission time</a:t>
            </a:r>
          </a:p>
          <a:p>
            <a:pPr>
              <a:buFont typeface="Wingdings" charset="2"/>
              <a:buNone/>
            </a:pPr>
            <a:endParaRPr lang="en-US" altLang="en-US" sz="2400" dirty="0">
              <a:latin typeface="Calibri"/>
              <a:ea typeface="ＭＳ Ｐゴシック" charset="-128"/>
            </a:endParaRPr>
          </a:p>
        </p:txBody>
      </p:sp>
      <p:pic>
        <p:nvPicPr>
          <p:cNvPr id="79875" name="Picture 42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4" y="668338"/>
            <a:ext cx="8321040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8" name="Line 15"/>
          <p:cNvSpPr>
            <a:spLocks noChangeShapeType="1"/>
          </p:cNvSpPr>
          <p:nvPr/>
        </p:nvSpPr>
        <p:spPr bwMode="auto">
          <a:xfrm>
            <a:off x="6116638" y="2490788"/>
            <a:ext cx="0" cy="3383280"/>
          </a:xfrm>
          <a:prstGeom prst="line">
            <a:avLst/>
          </a:prstGeom>
          <a:noFill/>
          <a:ln w="9525">
            <a:solidFill>
              <a:srgbClr val="FF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9879" name="Line 16"/>
          <p:cNvSpPr>
            <a:spLocks noChangeShapeType="1"/>
          </p:cNvSpPr>
          <p:nvPr/>
        </p:nvSpPr>
        <p:spPr bwMode="auto">
          <a:xfrm>
            <a:off x="7807325" y="2484438"/>
            <a:ext cx="0" cy="3383280"/>
          </a:xfrm>
          <a:prstGeom prst="line">
            <a:avLst/>
          </a:prstGeom>
          <a:noFill/>
          <a:ln w="9525">
            <a:solidFill>
              <a:srgbClr val="FF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9880" name="Line 17"/>
          <p:cNvSpPr>
            <a:spLocks noChangeShapeType="1"/>
          </p:cNvSpPr>
          <p:nvPr/>
        </p:nvSpPr>
        <p:spPr bwMode="auto">
          <a:xfrm>
            <a:off x="6130925" y="2722563"/>
            <a:ext cx="1684338" cy="390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9881" name="Line 18"/>
          <p:cNvSpPr>
            <a:spLocks noChangeShapeType="1"/>
          </p:cNvSpPr>
          <p:nvPr/>
        </p:nvSpPr>
        <p:spPr bwMode="auto">
          <a:xfrm flipH="1">
            <a:off x="6116638" y="3160713"/>
            <a:ext cx="1673225" cy="403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9882" name="Line 19"/>
          <p:cNvSpPr>
            <a:spLocks noChangeShapeType="1"/>
          </p:cNvSpPr>
          <p:nvPr/>
        </p:nvSpPr>
        <p:spPr bwMode="auto">
          <a:xfrm>
            <a:off x="6124575" y="3668713"/>
            <a:ext cx="1684338" cy="390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9883" name="Line 20"/>
          <p:cNvSpPr>
            <a:spLocks noChangeShapeType="1"/>
          </p:cNvSpPr>
          <p:nvPr/>
        </p:nvSpPr>
        <p:spPr bwMode="auto">
          <a:xfrm flipH="1">
            <a:off x="6140450" y="4151313"/>
            <a:ext cx="1673225" cy="379412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9884" name="AutoShape 21"/>
          <p:cNvSpPr>
            <a:spLocks/>
          </p:cNvSpPr>
          <p:nvPr/>
        </p:nvSpPr>
        <p:spPr bwMode="auto">
          <a:xfrm>
            <a:off x="7886700" y="4067175"/>
            <a:ext cx="74613" cy="182563"/>
          </a:xfrm>
          <a:prstGeom prst="rightBrace">
            <a:avLst>
              <a:gd name="adj1" fmla="val 2039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79885" name="Text Box 22"/>
          <p:cNvSpPr txBox="1">
            <a:spLocks noChangeArrowheads="1"/>
          </p:cNvSpPr>
          <p:nvPr/>
        </p:nvSpPr>
        <p:spPr bwMode="auto">
          <a:xfrm>
            <a:off x="7916863" y="3763963"/>
            <a:ext cx="965200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t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time to 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transmit 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file</a:t>
            </a:r>
          </a:p>
        </p:txBody>
      </p:sp>
      <p:sp>
        <p:nvSpPr>
          <p:cNvPr id="79886" name="Line 23"/>
          <p:cNvSpPr>
            <a:spLocks noChangeShapeType="1"/>
          </p:cNvSpPr>
          <p:nvPr/>
        </p:nvSpPr>
        <p:spPr bwMode="auto">
          <a:xfrm>
            <a:off x="5726113" y="2697163"/>
            <a:ext cx="3905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9887" name="Text Box 24"/>
          <p:cNvSpPr txBox="1">
            <a:spLocks noChangeArrowheads="1"/>
          </p:cNvSpPr>
          <p:nvPr/>
        </p:nvSpPr>
        <p:spPr bwMode="auto">
          <a:xfrm>
            <a:off x="4595813" y="2409825"/>
            <a:ext cx="1122102" cy="512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t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initiate TCP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connection</a:t>
            </a:r>
          </a:p>
        </p:txBody>
      </p:sp>
      <p:sp>
        <p:nvSpPr>
          <p:cNvPr id="79888" name="AutoShape 25"/>
          <p:cNvSpPr>
            <a:spLocks/>
          </p:cNvSpPr>
          <p:nvPr/>
        </p:nvSpPr>
        <p:spPr bwMode="auto">
          <a:xfrm>
            <a:off x="5861050" y="2747963"/>
            <a:ext cx="128588" cy="803275"/>
          </a:xfrm>
          <a:prstGeom prst="leftBrace">
            <a:avLst>
              <a:gd name="adj1" fmla="val 5205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79889" name="Text Box 26"/>
          <p:cNvSpPr txBox="1">
            <a:spLocks noChangeArrowheads="1"/>
          </p:cNvSpPr>
          <p:nvPr/>
        </p:nvSpPr>
        <p:spPr bwMode="auto">
          <a:xfrm>
            <a:off x="5378450" y="2959100"/>
            <a:ext cx="577850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RTT</a:t>
            </a:r>
          </a:p>
        </p:txBody>
      </p:sp>
      <p:sp>
        <p:nvSpPr>
          <p:cNvPr id="79890" name="Line 27"/>
          <p:cNvSpPr>
            <a:spLocks noChangeShapeType="1"/>
          </p:cNvSpPr>
          <p:nvPr/>
        </p:nvSpPr>
        <p:spPr bwMode="auto">
          <a:xfrm>
            <a:off x="5775325" y="3602038"/>
            <a:ext cx="3540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9891" name="Text Box 28"/>
          <p:cNvSpPr txBox="1">
            <a:spLocks noChangeArrowheads="1"/>
          </p:cNvSpPr>
          <p:nvPr/>
        </p:nvSpPr>
        <p:spPr bwMode="auto">
          <a:xfrm>
            <a:off x="5024438" y="3302000"/>
            <a:ext cx="820866" cy="512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t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request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file</a:t>
            </a:r>
          </a:p>
        </p:txBody>
      </p:sp>
      <p:sp>
        <p:nvSpPr>
          <p:cNvPr id="79892" name="AutoShape 29"/>
          <p:cNvSpPr>
            <a:spLocks/>
          </p:cNvSpPr>
          <p:nvPr/>
        </p:nvSpPr>
        <p:spPr bwMode="auto">
          <a:xfrm>
            <a:off x="5867400" y="3657600"/>
            <a:ext cx="128588" cy="803275"/>
          </a:xfrm>
          <a:prstGeom prst="leftBrace">
            <a:avLst>
              <a:gd name="adj1" fmla="val 5205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79893" name="Text Box 30"/>
          <p:cNvSpPr txBox="1">
            <a:spLocks noChangeArrowheads="1"/>
          </p:cNvSpPr>
          <p:nvPr/>
        </p:nvSpPr>
        <p:spPr bwMode="auto">
          <a:xfrm>
            <a:off x="5397500" y="3881438"/>
            <a:ext cx="577850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RTT</a:t>
            </a:r>
          </a:p>
        </p:txBody>
      </p:sp>
      <p:sp>
        <p:nvSpPr>
          <p:cNvPr id="79894" name="Line 35"/>
          <p:cNvSpPr>
            <a:spLocks noChangeShapeType="1"/>
          </p:cNvSpPr>
          <p:nvPr/>
        </p:nvSpPr>
        <p:spPr bwMode="auto">
          <a:xfrm flipH="1">
            <a:off x="5786438" y="4591050"/>
            <a:ext cx="3429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9895" name="Text Box 36"/>
          <p:cNvSpPr txBox="1">
            <a:spLocks noChangeArrowheads="1"/>
          </p:cNvSpPr>
          <p:nvPr/>
        </p:nvSpPr>
        <p:spPr bwMode="auto">
          <a:xfrm>
            <a:off x="5243513" y="4438650"/>
            <a:ext cx="893321" cy="512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t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file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received</a:t>
            </a:r>
          </a:p>
        </p:txBody>
      </p:sp>
      <p:sp>
        <p:nvSpPr>
          <p:cNvPr id="79896" name="Text Box 37"/>
          <p:cNvSpPr txBox="1">
            <a:spLocks noChangeArrowheads="1"/>
          </p:cNvSpPr>
          <p:nvPr/>
        </p:nvSpPr>
        <p:spPr bwMode="auto">
          <a:xfrm>
            <a:off x="5891213" y="5845178"/>
            <a:ext cx="568325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time</a:t>
            </a:r>
          </a:p>
        </p:txBody>
      </p:sp>
      <p:sp>
        <p:nvSpPr>
          <p:cNvPr id="79897" name="Text Box 38"/>
          <p:cNvSpPr txBox="1">
            <a:spLocks noChangeArrowheads="1"/>
          </p:cNvSpPr>
          <p:nvPr/>
        </p:nvSpPr>
        <p:spPr bwMode="auto">
          <a:xfrm>
            <a:off x="7569200" y="5827716"/>
            <a:ext cx="5683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time</a:t>
            </a:r>
          </a:p>
        </p:txBody>
      </p:sp>
      <p:grpSp>
        <p:nvGrpSpPr>
          <p:cNvPr id="79898" name="Group 43"/>
          <p:cNvGrpSpPr>
            <a:grpSpLocks/>
          </p:cNvGrpSpPr>
          <p:nvPr/>
        </p:nvGrpSpPr>
        <p:grpSpPr bwMode="auto">
          <a:xfrm>
            <a:off x="7607300" y="1717675"/>
            <a:ext cx="423863" cy="684213"/>
            <a:chOff x="4140" y="429"/>
            <a:chExt cx="1425" cy="2396"/>
          </a:xfrm>
        </p:grpSpPr>
        <p:sp>
          <p:nvSpPr>
            <p:cNvPr id="79902" name="Freeform 44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79903" name="Rectangle 45"/>
            <p:cNvSpPr>
              <a:spLocks noChangeArrowheads="1"/>
            </p:cNvSpPr>
            <p:nvPr/>
          </p:nvSpPr>
          <p:spPr bwMode="auto">
            <a:xfrm>
              <a:off x="4204" y="429"/>
              <a:ext cx="1051" cy="2285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9904" name="Freeform 46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79905" name="Freeform 47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79906" name="Rectangle 48"/>
            <p:cNvSpPr>
              <a:spLocks noChangeArrowheads="1"/>
            </p:cNvSpPr>
            <p:nvPr/>
          </p:nvSpPr>
          <p:spPr bwMode="auto">
            <a:xfrm>
              <a:off x="4209" y="690"/>
              <a:ext cx="598" cy="5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79907" name="Group 49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79932" name="AutoShape 50"/>
              <p:cNvSpPr>
                <a:spLocks noChangeArrowheads="1"/>
              </p:cNvSpPr>
              <p:nvPr/>
            </p:nvSpPr>
            <p:spPr bwMode="auto">
              <a:xfrm>
                <a:off x="613" y="2568"/>
                <a:ext cx="726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79933" name="AutoShape 51"/>
              <p:cNvSpPr>
                <a:spLocks noChangeArrowheads="1"/>
              </p:cNvSpPr>
              <p:nvPr/>
            </p:nvSpPr>
            <p:spPr bwMode="auto">
              <a:xfrm>
                <a:off x="627" y="2584"/>
                <a:ext cx="693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79908" name="Rectangle 52"/>
            <p:cNvSpPr>
              <a:spLocks noChangeArrowheads="1"/>
            </p:cNvSpPr>
            <p:nvPr/>
          </p:nvSpPr>
          <p:spPr bwMode="auto">
            <a:xfrm>
              <a:off x="4225" y="1018"/>
              <a:ext cx="592" cy="5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79909" name="Group 53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79930" name="AutoShape 54"/>
              <p:cNvSpPr>
                <a:spLocks noChangeArrowheads="1"/>
              </p:cNvSpPr>
              <p:nvPr/>
            </p:nvSpPr>
            <p:spPr bwMode="auto">
              <a:xfrm>
                <a:off x="616" y="2570"/>
                <a:ext cx="726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79931" name="AutoShape 55"/>
              <p:cNvSpPr>
                <a:spLocks noChangeArrowheads="1"/>
              </p:cNvSpPr>
              <p:nvPr/>
            </p:nvSpPr>
            <p:spPr bwMode="auto">
              <a:xfrm>
                <a:off x="629" y="2587"/>
                <a:ext cx="693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79910" name="Rectangle 56"/>
            <p:cNvSpPr>
              <a:spLocks noChangeArrowheads="1"/>
            </p:cNvSpPr>
            <p:nvPr/>
          </p:nvSpPr>
          <p:spPr bwMode="auto">
            <a:xfrm>
              <a:off x="4215" y="1357"/>
              <a:ext cx="598" cy="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9911" name="Rectangle 57"/>
            <p:cNvSpPr>
              <a:spLocks noChangeArrowheads="1"/>
            </p:cNvSpPr>
            <p:nvPr/>
          </p:nvSpPr>
          <p:spPr bwMode="auto">
            <a:xfrm>
              <a:off x="4225" y="1658"/>
              <a:ext cx="598" cy="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79912" name="Group 58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79928" name="AutoShape 59"/>
              <p:cNvSpPr>
                <a:spLocks noChangeArrowheads="1"/>
              </p:cNvSpPr>
              <p:nvPr/>
            </p:nvSpPr>
            <p:spPr bwMode="auto">
              <a:xfrm>
                <a:off x="611" y="2581"/>
                <a:ext cx="731" cy="12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79929" name="AutoShape 60"/>
              <p:cNvSpPr>
                <a:spLocks noChangeArrowheads="1"/>
              </p:cNvSpPr>
              <p:nvPr/>
            </p:nvSpPr>
            <p:spPr bwMode="auto">
              <a:xfrm>
                <a:off x="624" y="2586"/>
                <a:ext cx="698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79913" name="Freeform 61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79914" name="Group 62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79926" name="AutoShape 63"/>
              <p:cNvSpPr>
                <a:spLocks noChangeArrowheads="1"/>
              </p:cNvSpPr>
              <p:nvPr/>
            </p:nvSpPr>
            <p:spPr bwMode="auto">
              <a:xfrm>
                <a:off x="612" y="2576"/>
                <a:ext cx="725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79927" name="AutoShape 64"/>
              <p:cNvSpPr>
                <a:spLocks noChangeArrowheads="1"/>
              </p:cNvSpPr>
              <p:nvPr/>
            </p:nvSpPr>
            <p:spPr bwMode="auto">
              <a:xfrm>
                <a:off x="626" y="2587"/>
                <a:ext cx="691" cy="1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79915" name="Rectangle 65"/>
            <p:cNvSpPr>
              <a:spLocks noChangeArrowheads="1"/>
            </p:cNvSpPr>
            <p:nvPr/>
          </p:nvSpPr>
          <p:spPr bwMode="auto">
            <a:xfrm>
              <a:off x="5250" y="429"/>
              <a:ext cx="69" cy="2290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9916" name="Freeform 66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79917" name="Freeform 67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79918" name="Oval 68"/>
            <p:cNvSpPr>
              <a:spLocks noChangeArrowheads="1"/>
            </p:cNvSpPr>
            <p:nvPr/>
          </p:nvSpPr>
          <p:spPr bwMode="auto">
            <a:xfrm>
              <a:off x="5517" y="2614"/>
              <a:ext cx="48" cy="9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9919" name="Freeform 69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79920" name="AutoShape 70"/>
            <p:cNvSpPr>
              <a:spLocks noChangeArrowheads="1"/>
            </p:cNvSpPr>
            <p:nvPr/>
          </p:nvSpPr>
          <p:spPr bwMode="auto">
            <a:xfrm>
              <a:off x="4140" y="2680"/>
              <a:ext cx="1201" cy="145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9921" name="AutoShape 71"/>
            <p:cNvSpPr>
              <a:spLocks noChangeArrowheads="1"/>
            </p:cNvSpPr>
            <p:nvPr/>
          </p:nvSpPr>
          <p:spPr bwMode="auto">
            <a:xfrm>
              <a:off x="4204" y="2708"/>
              <a:ext cx="1073" cy="8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9922" name="Oval 72"/>
            <p:cNvSpPr>
              <a:spLocks noChangeArrowheads="1"/>
            </p:cNvSpPr>
            <p:nvPr/>
          </p:nvSpPr>
          <p:spPr bwMode="auto">
            <a:xfrm>
              <a:off x="4305" y="2380"/>
              <a:ext cx="160" cy="145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9923" name="Oval 73"/>
            <p:cNvSpPr>
              <a:spLocks noChangeArrowheads="1"/>
            </p:cNvSpPr>
            <p:nvPr/>
          </p:nvSpPr>
          <p:spPr bwMode="auto">
            <a:xfrm>
              <a:off x="4487" y="2386"/>
              <a:ext cx="160" cy="13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9924" name="Oval 74"/>
            <p:cNvSpPr>
              <a:spLocks noChangeArrowheads="1"/>
            </p:cNvSpPr>
            <p:nvPr/>
          </p:nvSpPr>
          <p:spPr bwMode="auto">
            <a:xfrm>
              <a:off x="4663" y="2380"/>
              <a:ext cx="155" cy="139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9925" name="Rectangle 75"/>
            <p:cNvSpPr>
              <a:spLocks noChangeArrowheads="1"/>
            </p:cNvSpPr>
            <p:nvPr/>
          </p:nvSpPr>
          <p:spPr bwMode="auto">
            <a:xfrm>
              <a:off x="5063" y="1835"/>
              <a:ext cx="85" cy="762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79899" name="Group 76"/>
          <p:cNvGrpSpPr>
            <a:grpSpLocks/>
          </p:cNvGrpSpPr>
          <p:nvPr/>
        </p:nvGrpSpPr>
        <p:grpSpPr bwMode="auto">
          <a:xfrm>
            <a:off x="5605463" y="1739900"/>
            <a:ext cx="698500" cy="709613"/>
            <a:chOff x="-44" y="1473"/>
            <a:chExt cx="981" cy="1105"/>
          </a:xfrm>
        </p:grpSpPr>
        <p:pic>
          <p:nvPicPr>
            <p:cNvPr id="79900" name="Picture 77" descr="desktop_computer_stylized_mediu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9901" name="Freeform 78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24164 w 356"/>
                <a:gd name="T3" fmla="*/ 1678 h 368"/>
                <a:gd name="T4" fmla="*/ 28666 w 356"/>
                <a:gd name="T5" fmla="*/ 34959 h 368"/>
                <a:gd name="T6" fmla="*/ 6318 w 356"/>
                <a:gd name="T7" fmla="*/ 43721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2-</a:t>
            </a:r>
            <a:fld id="{6BDA39AF-423E-834C-86D0-767B544CD73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08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7" grpId="0" uiExpand="1" build="p"/>
      <p:bldP spid="79880" grpId="0" animBg="1"/>
      <p:bldP spid="79881" grpId="0" animBg="1"/>
      <p:bldP spid="79882" grpId="0" animBg="1"/>
      <p:bldP spid="79883" grpId="0" animBg="1"/>
      <p:bldP spid="79884" grpId="0" animBg="1"/>
      <p:bldP spid="79885" grpId="0"/>
      <p:bldP spid="79887" grpId="0"/>
      <p:bldP spid="79888" grpId="0" animBg="1"/>
      <p:bldP spid="79889" grpId="0"/>
      <p:bldP spid="79890" grpId="0" animBg="1"/>
      <p:bldP spid="79891" grpId="0"/>
      <p:bldP spid="79892" grpId="0" animBg="1"/>
      <p:bldP spid="79893" grpId="0"/>
      <p:bldP spid="79894" grpId="0" animBg="1"/>
      <p:bldP spid="79895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Rectangle 2"/>
          <p:cNvSpPr>
            <a:spLocks noGrp="1" noChangeArrowheads="1"/>
          </p:cNvSpPr>
          <p:nvPr>
            <p:ph type="title"/>
          </p:nvPr>
        </p:nvSpPr>
        <p:spPr>
          <a:xfrm>
            <a:off x="452438" y="173038"/>
            <a:ext cx="7772400" cy="838200"/>
          </a:xfrm>
        </p:spPr>
        <p:txBody>
          <a:bodyPr>
            <a:normAutofit/>
          </a:bodyPr>
          <a:lstStyle/>
          <a:p>
            <a:r>
              <a:rPr lang="en-US" altLang="en-US" dirty="0">
                <a:latin typeface="Calibri Light"/>
                <a:ea typeface="ＭＳ Ｐゴシック" charset="-128"/>
              </a:rPr>
              <a:t>Persistent HTTP</a:t>
            </a:r>
            <a:endParaRPr lang="en-US" altLang="en-US" sz="5400">
              <a:latin typeface="Calibri Light"/>
              <a:ea typeface="ＭＳ Ｐゴシック" charset="-128"/>
            </a:endParaRPr>
          </a:p>
        </p:txBody>
      </p:sp>
      <p:sp>
        <p:nvSpPr>
          <p:cNvPr id="98308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34975" y="1414463"/>
            <a:ext cx="4237159" cy="464820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None/>
              <a:defRPr/>
            </a:pPr>
            <a:r>
              <a:rPr lang="en-US" sz="2400" dirty="0">
                <a:solidFill>
                  <a:srgbClr val="CC0000"/>
                </a:solidFill>
                <a:latin typeface="Calibri"/>
              </a:rPr>
              <a:t>Persistent  HTTP</a:t>
            </a:r>
            <a:r>
              <a:rPr lang="en-US" sz="2400" i="1" dirty="0">
                <a:solidFill>
                  <a:srgbClr val="CC0000"/>
                </a:solidFill>
                <a:latin typeface="Calibri"/>
              </a:rPr>
              <a:t>:</a:t>
            </a:r>
          </a:p>
          <a:p>
            <a:pPr marL="233045" indent="-233045">
              <a:defRPr/>
            </a:pPr>
            <a:r>
              <a:rPr lang="en-US" sz="2400" dirty="0">
                <a:latin typeface="Calibri"/>
              </a:rPr>
              <a:t>server leaves connection open after sending response</a:t>
            </a:r>
          </a:p>
          <a:p>
            <a:pPr marL="233045" indent="-233045">
              <a:defRPr/>
            </a:pPr>
            <a:r>
              <a:rPr lang="en-US" sz="2400" dirty="0">
                <a:latin typeface="Calibri"/>
              </a:rPr>
              <a:t>subsequent HTTP messages  between same client/server sent over open connection</a:t>
            </a:r>
          </a:p>
          <a:p>
            <a:pPr marL="233045" indent="-233045">
              <a:defRPr/>
            </a:pPr>
            <a:r>
              <a:rPr lang="en-US" sz="2400" dirty="0">
                <a:latin typeface="Calibri"/>
              </a:rPr>
              <a:t>client sends requests as soon as it encounters a referenced object</a:t>
            </a:r>
          </a:p>
          <a:p>
            <a:pPr marL="233045" indent="-233045">
              <a:defRPr/>
            </a:pPr>
            <a:r>
              <a:rPr lang="en-US" sz="2400" dirty="0">
                <a:latin typeface="Calibri"/>
              </a:rPr>
              <a:t>as little as one RTT for all the referenced objects</a:t>
            </a:r>
          </a:p>
          <a:p>
            <a:pPr>
              <a:defRPr/>
            </a:pPr>
            <a:endParaRPr lang="en-US" sz="2400" dirty="0">
              <a:latin typeface="Calibri"/>
            </a:endParaRPr>
          </a:p>
        </p:txBody>
      </p:sp>
      <p:pic>
        <p:nvPicPr>
          <p:cNvPr id="81926" name="Picture 10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99" y="796924"/>
            <a:ext cx="3582811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17"/>
          <p:cNvSpPr>
            <a:spLocks noChangeShapeType="1"/>
          </p:cNvSpPr>
          <p:nvPr/>
        </p:nvSpPr>
        <p:spPr bwMode="auto">
          <a:xfrm>
            <a:off x="6130925" y="2722563"/>
            <a:ext cx="1684338" cy="390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" name="Line 18"/>
          <p:cNvSpPr>
            <a:spLocks noChangeShapeType="1"/>
          </p:cNvSpPr>
          <p:nvPr/>
        </p:nvSpPr>
        <p:spPr bwMode="auto">
          <a:xfrm flipH="1">
            <a:off x="6116638" y="3160713"/>
            <a:ext cx="1673225" cy="403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" name="Line 19"/>
          <p:cNvSpPr>
            <a:spLocks noChangeShapeType="1"/>
          </p:cNvSpPr>
          <p:nvPr/>
        </p:nvSpPr>
        <p:spPr bwMode="auto">
          <a:xfrm>
            <a:off x="6124575" y="3668713"/>
            <a:ext cx="1684338" cy="390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" name="Line 20"/>
          <p:cNvSpPr>
            <a:spLocks noChangeShapeType="1"/>
          </p:cNvSpPr>
          <p:nvPr/>
        </p:nvSpPr>
        <p:spPr bwMode="auto">
          <a:xfrm flipH="1">
            <a:off x="6140450" y="4151313"/>
            <a:ext cx="1673225" cy="379412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" name="AutoShape 21"/>
          <p:cNvSpPr>
            <a:spLocks/>
          </p:cNvSpPr>
          <p:nvPr/>
        </p:nvSpPr>
        <p:spPr bwMode="auto">
          <a:xfrm>
            <a:off x="7886700" y="4067175"/>
            <a:ext cx="74613" cy="182563"/>
          </a:xfrm>
          <a:prstGeom prst="rightBrace">
            <a:avLst>
              <a:gd name="adj1" fmla="val 2039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5" name="Line 23"/>
          <p:cNvSpPr>
            <a:spLocks noChangeShapeType="1"/>
          </p:cNvSpPr>
          <p:nvPr/>
        </p:nvSpPr>
        <p:spPr bwMode="auto">
          <a:xfrm>
            <a:off x="5726113" y="2697163"/>
            <a:ext cx="3905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6" name="Text Box 24"/>
          <p:cNvSpPr txBox="1">
            <a:spLocks noChangeArrowheads="1"/>
          </p:cNvSpPr>
          <p:nvPr/>
        </p:nvSpPr>
        <p:spPr bwMode="auto">
          <a:xfrm>
            <a:off x="4595813" y="2409825"/>
            <a:ext cx="12319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initiate TCP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connection</a:t>
            </a:r>
          </a:p>
        </p:txBody>
      </p:sp>
      <p:sp>
        <p:nvSpPr>
          <p:cNvPr id="17" name="AutoShape 25"/>
          <p:cNvSpPr>
            <a:spLocks/>
          </p:cNvSpPr>
          <p:nvPr/>
        </p:nvSpPr>
        <p:spPr bwMode="auto">
          <a:xfrm>
            <a:off x="5861050" y="2747963"/>
            <a:ext cx="128588" cy="803275"/>
          </a:xfrm>
          <a:prstGeom prst="leftBrace">
            <a:avLst>
              <a:gd name="adj1" fmla="val 5205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8" name="Text Box 26"/>
          <p:cNvSpPr txBox="1">
            <a:spLocks noChangeArrowheads="1"/>
          </p:cNvSpPr>
          <p:nvPr/>
        </p:nvSpPr>
        <p:spPr bwMode="auto">
          <a:xfrm>
            <a:off x="5378450" y="2959100"/>
            <a:ext cx="577850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RTT</a:t>
            </a:r>
          </a:p>
        </p:txBody>
      </p:sp>
      <p:sp>
        <p:nvSpPr>
          <p:cNvPr id="19" name="Line 27"/>
          <p:cNvSpPr>
            <a:spLocks noChangeShapeType="1"/>
          </p:cNvSpPr>
          <p:nvPr/>
        </p:nvSpPr>
        <p:spPr bwMode="auto">
          <a:xfrm>
            <a:off x="5775325" y="3602038"/>
            <a:ext cx="3540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1" name="AutoShape 29"/>
          <p:cNvSpPr>
            <a:spLocks/>
          </p:cNvSpPr>
          <p:nvPr/>
        </p:nvSpPr>
        <p:spPr bwMode="auto">
          <a:xfrm>
            <a:off x="5867400" y="3657600"/>
            <a:ext cx="128588" cy="803275"/>
          </a:xfrm>
          <a:prstGeom prst="leftBrace">
            <a:avLst>
              <a:gd name="adj1" fmla="val 5205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2" name="Text Box 30"/>
          <p:cNvSpPr txBox="1">
            <a:spLocks noChangeArrowheads="1"/>
          </p:cNvSpPr>
          <p:nvPr/>
        </p:nvSpPr>
        <p:spPr bwMode="auto">
          <a:xfrm>
            <a:off x="5397500" y="3881438"/>
            <a:ext cx="577850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RTT</a:t>
            </a:r>
          </a:p>
        </p:txBody>
      </p:sp>
      <p:sp>
        <p:nvSpPr>
          <p:cNvPr id="23" name="Line 35"/>
          <p:cNvSpPr>
            <a:spLocks noChangeShapeType="1"/>
          </p:cNvSpPr>
          <p:nvPr/>
        </p:nvSpPr>
        <p:spPr bwMode="auto">
          <a:xfrm flipH="1">
            <a:off x="5786438" y="4591050"/>
            <a:ext cx="3429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4" name="Text Box 36"/>
          <p:cNvSpPr txBox="1">
            <a:spLocks noChangeArrowheads="1"/>
          </p:cNvSpPr>
          <p:nvPr/>
        </p:nvSpPr>
        <p:spPr bwMode="auto">
          <a:xfrm>
            <a:off x="4972577" y="4438650"/>
            <a:ext cx="926857" cy="51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request 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new file</a:t>
            </a:r>
          </a:p>
        </p:txBody>
      </p:sp>
      <p:grpSp>
        <p:nvGrpSpPr>
          <p:cNvPr id="27" name="Group 43"/>
          <p:cNvGrpSpPr>
            <a:grpSpLocks/>
          </p:cNvGrpSpPr>
          <p:nvPr/>
        </p:nvGrpSpPr>
        <p:grpSpPr bwMode="auto">
          <a:xfrm>
            <a:off x="7607300" y="1717675"/>
            <a:ext cx="423863" cy="684213"/>
            <a:chOff x="4140" y="429"/>
            <a:chExt cx="1425" cy="2396"/>
          </a:xfrm>
        </p:grpSpPr>
        <p:sp>
          <p:nvSpPr>
            <p:cNvPr id="28" name="Freeform 44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29" name="Rectangle 45"/>
            <p:cNvSpPr>
              <a:spLocks noChangeArrowheads="1"/>
            </p:cNvSpPr>
            <p:nvPr/>
          </p:nvSpPr>
          <p:spPr bwMode="auto">
            <a:xfrm>
              <a:off x="4204" y="429"/>
              <a:ext cx="1051" cy="2285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30" name="Freeform 46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1" name="Freeform 47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2" name="Rectangle 48"/>
            <p:cNvSpPr>
              <a:spLocks noChangeArrowheads="1"/>
            </p:cNvSpPr>
            <p:nvPr/>
          </p:nvSpPr>
          <p:spPr bwMode="auto">
            <a:xfrm>
              <a:off x="4209" y="690"/>
              <a:ext cx="598" cy="5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33" name="Group 49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58" name="AutoShape 50"/>
              <p:cNvSpPr>
                <a:spLocks noChangeArrowheads="1"/>
              </p:cNvSpPr>
              <p:nvPr/>
            </p:nvSpPr>
            <p:spPr bwMode="auto">
              <a:xfrm>
                <a:off x="613" y="2568"/>
                <a:ext cx="726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59" name="AutoShape 51"/>
              <p:cNvSpPr>
                <a:spLocks noChangeArrowheads="1"/>
              </p:cNvSpPr>
              <p:nvPr/>
            </p:nvSpPr>
            <p:spPr bwMode="auto">
              <a:xfrm>
                <a:off x="627" y="2584"/>
                <a:ext cx="693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34" name="Rectangle 52"/>
            <p:cNvSpPr>
              <a:spLocks noChangeArrowheads="1"/>
            </p:cNvSpPr>
            <p:nvPr/>
          </p:nvSpPr>
          <p:spPr bwMode="auto">
            <a:xfrm>
              <a:off x="4225" y="1018"/>
              <a:ext cx="592" cy="5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35" name="Group 53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56" name="AutoShape 54"/>
              <p:cNvSpPr>
                <a:spLocks noChangeArrowheads="1"/>
              </p:cNvSpPr>
              <p:nvPr/>
            </p:nvSpPr>
            <p:spPr bwMode="auto">
              <a:xfrm>
                <a:off x="616" y="2570"/>
                <a:ext cx="726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57" name="AutoShape 55"/>
              <p:cNvSpPr>
                <a:spLocks noChangeArrowheads="1"/>
              </p:cNvSpPr>
              <p:nvPr/>
            </p:nvSpPr>
            <p:spPr bwMode="auto">
              <a:xfrm>
                <a:off x="629" y="2587"/>
                <a:ext cx="693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36" name="Rectangle 56"/>
            <p:cNvSpPr>
              <a:spLocks noChangeArrowheads="1"/>
            </p:cNvSpPr>
            <p:nvPr/>
          </p:nvSpPr>
          <p:spPr bwMode="auto">
            <a:xfrm>
              <a:off x="4215" y="1357"/>
              <a:ext cx="598" cy="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37" name="Rectangle 57"/>
            <p:cNvSpPr>
              <a:spLocks noChangeArrowheads="1"/>
            </p:cNvSpPr>
            <p:nvPr/>
          </p:nvSpPr>
          <p:spPr bwMode="auto">
            <a:xfrm>
              <a:off x="4225" y="1658"/>
              <a:ext cx="598" cy="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38" name="Group 58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54" name="AutoShape 59"/>
              <p:cNvSpPr>
                <a:spLocks noChangeArrowheads="1"/>
              </p:cNvSpPr>
              <p:nvPr/>
            </p:nvSpPr>
            <p:spPr bwMode="auto">
              <a:xfrm>
                <a:off x="611" y="2581"/>
                <a:ext cx="731" cy="12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55" name="AutoShape 60"/>
              <p:cNvSpPr>
                <a:spLocks noChangeArrowheads="1"/>
              </p:cNvSpPr>
              <p:nvPr/>
            </p:nvSpPr>
            <p:spPr bwMode="auto">
              <a:xfrm>
                <a:off x="624" y="2586"/>
                <a:ext cx="698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39" name="Freeform 61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40" name="Group 62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52" name="AutoShape 63"/>
              <p:cNvSpPr>
                <a:spLocks noChangeArrowheads="1"/>
              </p:cNvSpPr>
              <p:nvPr/>
            </p:nvSpPr>
            <p:spPr bwMode="auto">
              <a:xfrm>
                <a:off x="612" y="2576"/>
                <a:ext cx="725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53" name="AutoShape 64"/>
              <p:cNvSpPr>
                <a:spLocks noChangeArrowheads="1"/>
              </p:cNvSpPr>
              <p:nvPr/>
            </p:nvSpPr>
            <p:spPr bwMode="auto">
              <a:xfrm>
                <a:off x="626" y="2587"/>
                <a:ext cx="691" cy="1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41" name="Rectangle 65"/>
            <p:cNvSpPr>
              <a:spLocks noChangeArrowheads="1"/>
            </p:cNvSpPr>
            <p:nvPr/>
          </p:nvSpPr>
          <p:spPr bwMode="auto">
            <a:xfrm>
              <a:off x="5250" y="429"/>
              <a:ext cx="69" cy="2290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2" name="Freeform 66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3" name="Freeform 67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4" name="Oval 68"/>
            <p:cNvSpPr>
              <a:spLocks noChangeArrowheads="1"/>
            </p:cNvSpPr>
            <p:nvPr/>
          </p:nvSpPr>
          <p:spPr bwMode="auto">
            <a:xfrm>
              <a:off x="5517" y="2614"/>
              <a:ext cx="48" cy="9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5" name="Freeform 69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6" name="AutoShape 70"/>
            <p:cNvSpPr>
              <a:spLocks noChangeArrowheads="1"/>
            </p:cNvSpPr>
            <p:nvPr/>
          </p:nvSpPr>
          <p:spPr bwMode="auto">
            <a:xfrm>
              <a:off x="4140" y="2680"/>
              <a:ext cx="1201" cy="145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7" name="AutoShape 71"/>
            <p:cNvSpPr>
              <a:spLocks noChangeArrowheads="1"/>
            </p:cNvSpPr>
            <p:nvPr/>
          </p:nvSpPr>
          <p:spPr bwMode="auto">
            <a:xfrm>
              <a:off x="4204" y="2708"/>
              <a:ext cx="1073" cy="8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8" name="Oval 72"/>
            <p:cNvSpPr>
              <a:spLocks noChangeArrowheads="1"/>
            </p:cNvSpPr>
            <p:nvPr/>
          </p:nvSpPr>
          <p:spPr bwMode="auto">
            <a:xfrm>
              <a:off x="4305" y="2380"/>
              <a:ext cx="160" cy="145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9" name="Oval 73"/>
            <p:cNvSpPr>
              <a:spLocks noChangeArrowheads="1"/>
            </p:cNvSpPr>
            <p:nvPr/>
          </p:nvSpPr>
          <p:spPr bwMode="auto">
            <a:xfrm>
              <a:off x="4487" y="2386"/>
              <a:ext cx="160" cy="13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50" name="Oval 74"/>
            <p:cNvSpPr>
              <a:spLocks noChangeArrowheads="1"/>
            </p:cNvSpPr>
            <p:nvPr/>
          </p:nvSpPr>
          <p:spPr bwMode="auto">
            <a:xfrm>
              <a:off x="4663" y="2380"/>
              <a:ext cx="155" cy="139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51" name="Rectangle 75"/>
            <p:cNvSpPr>
              <a:spLocks noChangeArrowheads="1"/>
            </p:cNvSpPr>
            <p:nvPr/>
          </p:nvSpPr>
          <p:spPr bwMode="auto">
            <a:xfrm>
              <a:off x="5063" y="1835"/>
              <a:ext cx="85" cy="762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60" name="Group 76"/>
          <p:cNvGrpSpPr>
            <a:grpSpLocks/>
          </p:cNvGrpSpPr>
          <p:nvPr/>
        </p:nvGrpSpPr>
        <p:grpSpPr bwMode="auto">
          <a:xfrm>
            <a:off x="5605463" y="1739900"/>
            <a:ext cx="698500" cy="709613"/>
            <a:chOff x="-44" y="1473"/>
            <a:chExt cx="981" cy="1105"/>
          </a:xfrm>
        </p:grpSpPr>
        <p:pic>
          <p:nvPicPr>
            <p:cNvPr id="61" name="Picture 77" descr="desktop_computer_stylized_mediu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" name="Freeform 78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24164 w 356"/>
                <a:gd name="T3" fmla="*/ 1678 h 368"/>
                <a:gd name="T4" fmla="*/ 28666 w 356"/>
                <a:gd name="T5" fmla="*/ 34959 h 368"/>
                <a:gd name="T6" fmla="*/ 6318 w 356"/>
                <a:gd name="T7" fmla="*/ 43721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</p:grpSp>
      <p:sp>
        <p:nvSpPr>
          <p:cNvPr id="64" name="Line 19"/>
          <p:cNvSpPr>
            <a:spLocks noChangeShapeType="1"/>
          </p:cNvSpPr>
          <p:nvPr/>
        </p:nvSpPr>
        <p:spPr bwMode="auto">
          <a:xfrm>
            <a:off x="6121360" y="4683125"/>
            <a:ext cx="1684338" cy="390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5" name="Line 20"/>
          <p:cNvSpPr>
            <a:spLocks noChangeShapeType="1"/>
          </p:cNvSpPr>
          <p:nvPr/>
        </p:nvSpPr>
        <p:spPr bwMode="auto">
          <a:xfrm flipH="1">
            <a:off x="6116638" y="5224723"/>
            <a:ext cx="1673225" cy="379412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6" name="Text Box 36"/>
          <p:cNvSpPr txBox="1">
            <a:spLocks noChangeArrowheads="1"/>
          </p:cNvSpPr>
          <p:nvPr/>
        </p:nvSpPr>
        <p:spPr bwMode="auto">
          <a:xfrm>
            <a:off x="4961059" y="3337058"/>
            <a:ext cx="926857" cy="51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request 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file</a:t>
            </a:r>
          </a:p>
        </p:txBody>
      </p:sp>
      <p:sp>
        <p:nvSpPr>
          <p:cNvPr id="67" name="Line 15"/>
          <p:cNvSpPr>
            <a:spLocks noChangeShapeType="1"/>
          </p:cNvSpPr>
          <p:nvPr/>
        </p:nvSpPr>
        <p:spPr bwMode="auto">
          <a:xfrm>
            <a:off x="6116638" y="2490788"/>
            <a:ext cx="0" cy="3383280"/>
          </a:xfrm>
          <a:prstGeom prst="line">
            <a:avLst/>
          </a:prstGeom>
          <a:noFill/>
          <a:ln w="9525">
            <a:solidFill>
              <a:srgbClr val="FF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8" name="Line 16"/>
          <p:cNvSpPr>
            <a:spLocks noChangeShapeType="1"/>
          </p:cNvSpPr>
          <p:nvPr/>
        </p:nvSpPr>
        <p:spPr bwMode="auto">
          <a:xfrm>
            <a:off x="7807325" y="2484438"/>
            <a:ext cx="0" cy="3383280"/>
          </a:xfrm>
          <a:prstGeom prst="line">
            <a:avLst/>
          </a:prstGeom>
          <a:noFill/>
          <a:ln w="9525">
            <a:solidFill>
              <a:srgbClr val="FF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9" name="Text Box 37"/>
          <p:cNvSpPr txBox="1">
            <a:spLocks noChangeArrowheads="1"/>
          </p:cNvSpPr>
          <p:nvPr/>
        </p:nvSpPr>
        <p:spPr bwMode="auto">
          <a:xfrm>
            <a:off x="5891213" y="5845178"/>
            <a:ext cx="568325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time</a:t>
            </a:r>
          </a:p>
        </p:txBody>
      </p:sp>
      <p:sp>
        <p:nvSpPr>
          <p:cNvPr id="70" name="Text Box 38"/>
          <p:cNvSpPr txBox="1">
            <a:spLocks noChangeArrowheads="1"/>
          </p:cNvSpPr>
          <p:nvPr/>
        </p:nvSpPr>
        <p:spPr bwMode="auto">
          <a:xfrm>
            <a:off x="7569200" y="5827716"/>
            <a:ext cx="5683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1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8" grpId="0" uiExpand="1" build="p"/>
      <p:bldP spid="23" grpId="0" animBg="1"/>
      <p:bldP spid="24" grpId="0"/>
      <p:bldP spid="64" grpId="0" animBg="1"/>
      <p:bldP spid="65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optimizations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Pipelining</a:t>
            </a:r>
          </a:p>
          <a:p>
            <a:pPr lvl="1"/>
            <a:r>
              <a:rPr lang="en-US" dirty="0"/>
              <a:t>Send several requests at once</a:t>
            </a:r>
          </a:p>
        </p:txBody>
      </p:sp>
      <p:sp>
        <p:nvSpPr>
          <p:cNvPr id="9" name="Line 17"/>
          <p:cNvSpPr>
            <a:spLocks noChangeShapeType="1"/>
          </p:cNvSpPr>
          <p:nvPr/>
        </p:nvSpPr>
        <p:spPr bwMode="auto">
          <a:xfrm>
            <a:off x="6130925" y="2722563"/>
            <a:ext cx="1684338" cy="390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" name="Line 18"/>
          <p:cNvSpPr>
            <a:spLocks noChangeShapeType="1"/>
          </p:cNvSpPr>
          <p:nvPr/>
        </p:nvSpPr>
        <p:spPr bwMode="auto">
          <a:xfrm flipH="1">
            <a:off x="6116638" y="3160713"/>
            <a:ext cx="1673225" cy="403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" name="Line 19"/>
          <p:cNvSpPr>
            <a:spLocks noChangeShapeType="1"/>
          </p:cNvSpPr>
          <p:nvPr/>
        </p:nvSpPr>
        <p:spPr bwMode="auto">
          <a:xfrm>
            <a:off x="6124575" y="3668713"/>
            <a:ext cx="1684338" cy="390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" name="Line 20"/>
          <p:cNvSpPr>
            <a:spLocks noChangeShapeType="1"/>
          </p:cNvSpPr>
          <p:nvPr/>
        </p:nvSpPr>
        <p:spPr bwMode="auto">
          <a:xfrm flipH="1">
            <a:off x="6140450" y="4151313"/>
            <a:ext cx="1673225" cy="379412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" name="AutoShape 21"/>
          <p:cNvSpPr>
            <a:spLocks/>
          </p:cNvSpPr>
          <p:nvPr/>
        </p:nvSpPr>
        <p:spPr bwMode="auto">
          <a:xfrm>
            <a:off x="7886700" y="4067175"/>
            <a:ext cx="74613" cy="182563"/>
          </a:xfrm>
          <a:prstGeom prst="rightBrace">
            <a:avLst>
              <a:gd name="adj1" fmla="val 2039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4" name="Line 23"/>
          <p:cNvSpPr>
            <a:spLocks noChangeShapeType="1"/>
          </p:cNvSpPr>
          <p:nvPr/>
        </p:nvSpPr>
        <p:spPr bwMode="auto">
          <a:xfrm>
            <a:off x="5726113" y="2697163"/>
            <a:ext cx="3905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" name="Text Box 24"/>
          <p:cNvSpPr txBox="1">
            <a:spLocks noChangeArrowheads="1"/>
          </p:cNvSpPr>
          <p:nvPr/>
        </p:nvSpPr>
        <p:spPr bwMode="auto">
          <a:xfrm>
            <a:off x="4595813" y="2409825"/>
            <a:ext cx="12319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initiate TCP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connection</a:t>
            </a:r>
          </a:p>
        </p:txBody>
      </p:sp>
      <p:sp>
        <p:nvSpPr>
          <p:cNvPr id="16" name="AutoShape 25"/>
          <p:cNvSpPr>
            <a:spLocks/>
          </p:cNvSpPr>
          <p:nvPr/>
        </p:nvSpPr>
        <p:spPr bwMode="auto">
          <a:xfrm>
            <a:off x="5861050" y="2747963"/>
            <a:ext cx="128588" cy="803275"/>
          </a:xfrm>
          <a:prstGeom prst="leftBrace">
            <a:avLst>
              <a:gd name="adj1" fmla="val 5205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7" name="Text Box 26"/>
          <p:cNvSpPr txBox="1">
            <a:spLocks noChangeArrowheads="1"/>
          </p:cNvSpPr>
          <p:nvPr/>
        </p:nvSpPr>
        <p:spPr bwMode="auto">
          <a:xfrm>
            <a:off x="5378450" y="2959100"/>
            <a:ext cx="577850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RTT</a:t>
            </a:r>
          </a:p>
        </p:txBody>
      </p:sp>
      <p:sp>
        <p:nvSpPr>
          <p:cNvPr id="18" name="Line 27"/>
          <p:cNvSpPr>
            <a:spLocks noChangeShapeType="1"/>
          </p:cNvSpPr>
          <p:nvPr/>
        </p:nvSpPr>
        <p:spPr bwMode="auto">
          <a:xfrm>
            <a:off x="5775325" y="3602038"/>
            <a:ext cx="3540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" name="AutoShape 29"/>
          <p:cNvSpPr>
            <a:spLocks/>
          </p:cNvSpPr>
          <p:nvPr/>
        </p:nvSpPr>
        <p:spPr bwMode="auto">
          <a:xfrm>
            <a:off x="5867400" y="3657600"/>
            <a:ext cx="128588" cy="803275"/>
          </a:xfrm>
          <a:prstGeom prst="leftBrace">
            <a:avLst>
              <a:gd name="adj1" fmla="val 5205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0" name="Text Box 30"/>
          <p:cNvSpPr txBox="1">
            <a:spLocks noChangeArrowheads="1"/>
          </p:cNvSpPr>
          <p:nvPr/>
        </p:nvSpPr>
        <p:spPr bwMode="auto">
          <a:xfrm>
            <a:off x="5397500" y="3881438"/>
            <a:ext cx="577850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RTT</a:t>
            </a:r>
          </a:p>
        </p:txBody>
      </p:sp>
      <p:sp>
        <p:nvSpPr>
          <p:cNvPr id="21" name="Line 35"/>
          <p:cNvSpPr>
            <a:spLocks noChangeShapeType="1"/>
          </p:cNvSpPr>
          <p:nvPr/>
        </p:nvSpPr>
        <p:spPr bwMode="auto">
          <a:xfrm flipH="1">
            <a:off x="5786438" y="4591050"/>
            <a:ext cx="3429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2" name="Text Box 36"/>
          <p:cNvSpPr txBox="1">
            <a:spLocks noChangeArrowheads="1"/>
          </p:cNvSpPr>
          <p:nvPr/>
        </p:nvSpPr>
        <p:spPr bwMode="auto">
          <a:xfrm>
            <a:off x="4995155" y="4438650"/>
            <a:ext cx="981359" cy="51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request 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new files</a:t>
            </a:r>
          </a:p>
        </p:txBody>
      </p:sp>
      <p:grpSp>
        <p:nvGrpSpPr>
          <p:cNvPr id="25" name="Group 43"/>
          <p:cNvGrpSpPr>
            <a:grpSpLocks/>
          </p:cNvGrpSpPr>
          <p:nvPr/>
        </p:nvGrpSpPr>
        <p:grpSpPr bwMode="auto">
          <a:xfrm>
            <a:off x="7607300" y="1717675"/>
            <a:ext cx="423863" cy="684213"/>
            <a:chOff x="4140" y="429"/>
            <a:chExt cx="1425" cy="2396"/>
          </a:xfrm>
        </p:grpSpPr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27" name="Rectangle 45"/>
            <p:cNvSpPr>
              <a:spLocks noChangeArrowheads="1"/>
            </p:cNvSpPr>
            <p:nvPr/>
          </p:nvSpPr>
          <p:spPr bwMode="auto">
            <a:xfrm>
              <a:off x="4204" y="429"/>
              <a:ext cx="1051" cy="2285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8" name="Freeform 46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29" name="Freeform 47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0" name="Rectangle 48"/>
            <p:cNvSpPr>
              <a:spLocks noChangeArrowheads="1"/>
            </p:cNvSpPr>
            <p:nvPr/>
          </p:nvSpPr>
          <p:spPr bwMode="auto">
            <a:xfrm>
              <a:off x="4209" y="690"/>
              <a:ext cx="598" cy="5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31" name="Group 49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56" name="AutoShape 50"/>
              <p:cNvSpPr>
                <a:spLocks noChangeArrowheads="1"/>
              </p:cNvSpPr>
              <p:nvPr/>
            </p:nvSpPr>
            <p:spPr bwMode="auto">
              <a:xfrm>
                <a:off x="613" y="2568"/>
                <a:ext cx="726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57" name="AutoShape 51"/>
              <p:cNvSpPr>
                <a:spLocks noChangeArrowheads="1"/>
              </p:cNvSpPr>
              <p:nvPr/>
            </p:nvSpPr>
            <p:spPr bwMode="auto">
              <a:xfrm>
                <a:off x="627" y="2584"/>
                <a:ext cx="693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32" name="Rectangle 52"/>
            <p:cNvSpPr>
              <a:spLocks noChangeArrowheads="1"/>
            </p:cNvSpPr>
            <p:nvPr/>
          </p:nvSpPr>
          <p:spPr bwMode="auto">
            <a:xfrm>
              <a:off x="4225" y="1018"/>
              <a:ext cx="592" cy="5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33" name="Group 53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54" name="AutoShape 54"/>
              <p:cNvSpPr>
                <a:spLocks noChangeArrowheads="1"/>
              </p:cNvSpPr>
              <p:nvPr/>
            </p:nvSpPr>
            <p:spPr bwMode="auto">
              <a:xfrm>
                <a:off x="616" y="2570"/>
                <a:ext cx="726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55" name="AutoShape 55"/>
              <p:cNvSpPr>
                <a:spLocks noChangeArrowheads="1"/>
              </p:cNvSpPr>
              <p:nvPr/>
            </p:nvSpPr>
            <p:spPr bwMode="auto">
              <a:xfrm>
                <a:off x="629" y="2587"/>
                <a:ext cx="693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34" name="Rectangle 56"/>
            <p:cNvSpPr>
              <a:spLocks noChangeArrowheads="1"/>
            </p:cNvSpPr>
            <p:nvPr/>
          </p:nvSpPr>
          <p:spPr bwMode="auto">
            <a:xfrm>
              <a:off x="4215" y="1357"/>
              <a:ext cx="598" cy="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35" name="Rectangle 57"/>
            <p:cNvSpPr>
              <a:spLocks noChangeArrowheads="1"/>
            </p:cNvSpPr>
            <p:nvPr/>
          </p:nvSpPr>
          <p:spPr bwMode="auto">
            <a:xfrm>
              <a:off x="4225" y="1658"/>
              <a:ext cx="598" cy="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36" name="Group 58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52" name="AutoShape 59"/>
              <p:cNvSpPr>
                <a:spLocks noChangeArrowheads="1"/>
              </p:cNvSpPr>
              <p:nvPr/>
            </p:nvSpPr>
            <p:spPr bwMode="auto">
              <a:xfrm>
                <a:off x="611" y="2581"/>
                <a:ext cx="731" cy="12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53" name="AutoShape 60"/>
              <p:cNvSpPr>
                <a:spLocks noChangeArrowheads="1"/>
              </p:cNvSpPr>
              <p:nvPr/>
            </p:nvSpPr>
            <p:spPr bwMode="auto">
              <a:xfrm>
                <a:off x="624" y="2586"/>
                <a:ext cx="698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37" name="Freeform 61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38" name="Group 62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50" name="AutoShape 63"/>
              <p:cNvSpPr>
                <a:spLocks noChangeArrowheads="1"/>
              </p:cNvSpPr>
              <p:nvPr/>
            </p:nvSpPr>
            <p:spPr bwMode="auto">
              <a:xfrm>
                <a:off x="612" y="2576"/>
                <a:ext cx="725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51" name="AutoShape 64"/>
              <p:cNvSpPr>
                <a:spLocks noChangeArrowheads="1"/>
              </p:cNvSpPr>
              <p:nvPr/>
            </p:nvSpPr>
            <p:spPr bwMode="auto">
              <a:xfrm>
                <a:off x="626" y="2587"/>
                <a:ext cx="691" cy="1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39" name="Rectangle 65"/>
            <p:cNvSpPr>
              <a:spLocks noChangeArrowheads="1"/>
            </p:cNvSpPr>
            <p:nvPr/>
          </p:nvSpPr>
          <p:spPr bwMode="auto">
            <a:xfrm>
              <a:off x="5250" y="429"/>
              <a:ext cx="69" cy="2290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0" name="Freeform 66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1" name="Freeform 67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2" name="Oval 68"/>
            <p:cNvSpPr>
              <a:spLocks noChangeArrowheads="1"/>
            </p:cNvSpPr>
            <p:nvPr/>
          </p:nvSpPr>
          <p:spPr bwMode="auto">
            <a:xfrm>
              <a:off x="5517" y="2614"/>
              <a:ext cx="48" cy="9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3" name="Freeform 69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4" name="AutoShape 70"/>
            <p:cNvSpPr>
              <a:spLocks noChangeArrowheads="1"/>
            </p:cNvSpPr>
            <p:nvPr/>
          </p:nvSpPr>
          <p:spPr bwMode="auto">
            <a:xfrm>
              <a:off x="4140" y="2680"/>
              <a:ext cx="1201" cy="145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5" name="AutoShape 71"/>
            <p:cNvSpPr>
              <a:spLocks noChangeArrowheads="1"/>
            </p:cNvSpPr>
            <p:nvPr/>
          </p:nvSpPr>
          <p:spPr bwMode="auto">
            <a:xfrm>
              <a:off x="4204" y="2708"/>
              <a:ext cx="1073" cy="8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6" name="Oval 72"/>
            <p:cNvSpPr>
              <a:spLocks noChangeArrowheads="1"/>
            </p:cNvSpPr>
            <p:nvPr/>
          </p:nvSpPr>
          <p:spPr bwMode="auto">
            <a:xfrm>
              <a:off x="4305" y="2380"/>
              <a:ext cx="160" cy="145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7" name="Oval 73"/>
            <p:cNvSpPr>
              <a:spLocks noChangeArrowheads="1"/>
            </p:cNvSpPr>
            <p:nvPr/>
          </p:nvSpPr>
          <p:spPr bwMode="auto">
            <a:xfrm>
              <a:off x="4487" y="2386"/>
              <a:ext cx="160" cy="13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8" name="Oval 74"/>
            <p:cNvSpPr>
              <a:spLocks noChangeArrowheads="1"/>
            </p:cNvSpPr>
            <p:nvPr/>
          </p:nvSpPr>
          <p:spPr bwMode="auto">
            <a:xfrm>
              <a:off x="4663" y="2380"/>
              <a:ext cx="155" cy="139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9" name="Rectangle 75"/>
            <p:cNvSpPr>
              <a:spLocks noChangeArrowheads="1"/>
            </p:cNvSpPr>
            <p:nvPr/>
          </p:nvSpPr>
          <p:spPr bwMode="auto">
            <a:xfrm>
              <a:off x="5063" y="1835"/>
              <a:ext cx="85" cy="762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58" name="Group 76"/>
          <p:cNvGrpSpPr>
            <a:grpSpLocks/>
          </p:cNvGrpSpPr>
          <p:nvPr/>
        </p:nvGrpSpPr>
        <p:grpSpPr bwMode="auto">
          <a:xfrm>
            <a:off x="5605463" y="1739900"/>
            <a:ext cx="698500" cy="709613"/>
            <a:chOff x="-44" y="1473"/>
            <a:chExt cx="981" cy="1105"/>
          </a:xfrm>
        </p:grpSpPr>
        <p:pic>
          <p:nvPicPr>
            <p:cNvPr id="59" name="Picture 77" descr="desktop_computer_stylized_medium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" name="Freeform 78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24164 w 356"/>
                <a:gd name="T3" fmla="*/ 1678 h 368"/>
                <a:gd name="T4" fmla="*/ 28666 w 356"/>
                <a:gd name="T5" fmla="*/ 34959 h 368"/>
                <a:gd name="T6" fmla="*/ 6318 w 356"/>
                <a:gd name="T7" fmla="*/ 43721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</p:grpSp>
      <p:sp>
        <p:nvSpPr>
          <p:cNvPr id="61" name="Line 19"/>
          <p:cNvSpPr>
            <a:spLocks noChangeShapeType="1"/>
          </p:cNvSpPr>
          <p:nvPr/>
        </p:nvSpPr>
        <p:spPr bwMode="auto">
          <a:xfrm>
            <a:off x="6121360" y="4683125"/>
            <a:ext cx="1684338" cy="390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2" name="Line 20"/>
          <p:cNvSpPr>
            <a:spLocks noChangeShapeType="1"/>
          </p:cNvSpPr>
          <p:nvPr/>
        </p:nvSpPr>
        <p:spPr bwMode="auto">
          <a:xfrm flipH="1">
            <a:off x="6116638" y="5224723"/>
            <a:ext cx="1673225" cy="379412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3" name="Text Box 36"/>
          <p:cNvSpPr txBox="1">
            <a:spLocks noChangeArrowheads="1"/>
          </p:cNvSpPr>
          <p:nvPr/>
        </p:nvSpPr>
        <p:spPr bwMode="auto">
          <a:xfrm>
            <a:off x="4961059" y="3337058"/>
            <a:ext cx="926857" cy="51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request 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file</a:t>
            </a:r>
          </a:p>
        </p:txBody>
      </p:sp>
      <p:sp>
        <p:nvSpPr>
          <p:cNvPr id="64" name="Line 19"/>
          <p:cNvSpPr>
            <a:spLocks noChangeShapeType="1"/>
          </p:cNvSpPr>
          <p:nvPr/>
        </p:nvSpPr>
        <p:spPr bwMode="auto">
          <a:xfrm>
            <a:off x="6123781" y="4871864"/>
            <a:ext cx="1684338" cy="390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5" name="Line 19"/>
          <p:cNvSpPr>
            <a:spLocks noChangeShapeType="1"/>
          </p:cNvSpPr>
          <p:nvPr/>
        </p:nvSpPr>
        <p:spPr bwMode="auto">
          <a:xfrm>
            <a:off x="6073768" y="5088183"/>
            <a:ext cx="1684338" cy="390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6" name="Line 20"/>
          <p:cNvSpPr>
            <a:spLocks noChangeShapeType="1"/>
          </p:cNvSpPr>
          <p:nvPr/>
        </p:nvSpPr>
        <p:spPr bwMode="auto">
          <a:xfrm flipH="1">
            <a:off x="6136867" y="5480844"/>
            <a:ext cx="1673225" cy="379412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7" name="Line 20"/>
          <p:cNvSpPr>
            <a:spLocks noChangeShapeType="1"/>
          </p:cNvSpPr>
          <p:nvPr/>
        </p:nvSpPr>
        <p:spPr bwMode="auto">
          <a:xfrm flipH="1">
            <a:off x="6136481" y="5735602"/>
            <a:ext cx="1673225" cy="379412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9" name="Line 15"/>
          <p:cNvSpPr>
            <a:spLocks noChangeShapeType="1"/>
          </p:cNvSpPr>
          <p:nvPr/>
        </p:nvSpPr>
        <p:spPr bwMode="auto">
          <a:xfrm>
            <a:off x="6116638" y="2490788"/>
            <a:ext cx="0" cy="3383280"/>
          </a:xfrm>
          <a:prstGeom prst="line">
            <a:avLst/>
          </a:prstGeom>
          <a:noFill/>
          <a:ln w="9525">
            <a:solidFill>
              <a:srgbClr val="FF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0" name="Line 16"/>
          <p:cNvSpPr>
            <a:spLocks noChangeShapeType="1"/>
          </p:cNvSpPr>
          <p:nvPr/>
        </p:nvSpPr>
        <p:spPr bwMode="auto">
          <a:xfrm>
            <a:off x="7807325" y="2484438"/>
            <a:ext cx="0" cy="3383280"/>
          </a:xfrm>
          <a:prstGeom prst="line">
            <a:avLst/>
          </a:prstGeom>
          <a:noFill/>
          <a:ln w="9525">
            <a:solidFill>
              <a:srgbClr val="FF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1" name="Text Box 37"/>
          <p:cNvSpPr txBox="1">
            <a:spLocks noChangeArrowheads="1"/>
          </p:cNvSpPr>
          <p:nvPr/>
        </p:nvSpPr>
        <p:spPr bwMode="auto">
          <a:xfrm>
            <a:off x="5891213" y="5845178"/>
            <a:ext cx="568325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time</a:t>
            </a:r>
          </a:p>
        </p:txBody>
      </p:sp>
      <p:sp>
        <p:nvSpPr>
          <p:cNvPr id="72" name="Text Box 38"/>
          <p:cNvSpPr txBox="1">
            <a:spLocks noChangeArrowheads="1"/>
          </p:cNvSpPr>
          <p:nvPr/>
        </p:nvSpPr>
        <p:spPr bwMode="auto">
          <a:xfrm>
            <a:off x="7569200" y="5827716"/>
            <a:ext cx="5683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time</a:t>
            </a:r>
          </a:p>
        </p:txBody>
      </p:sp>
      <p:pic>
        <p:nvPicPr>
          <p:cNvPr id="73" name="Picture 10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49" y="1225902"/>
            <a:ext cx="466344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028545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optimizations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Pipelining</a:t>
            </a:r>
          </a:p>
          <a:p>
            <a:pPr lvl="1"/>
            <a:r>
              <a:rPr lang="en-US" dirty="0"/>
              <a:t>Send several requests at once</a:t>
            </a:r>
          </a:p>
          <a:p>
            <a:r>
              <a:rPr lang="en-US" dirty="0"/>
              <a:t>HTTP/2</a:t>
            </a:r>
          </a:p>
          <a:p>
            <a:pPr lvl="1"/>
            <a:r>
              <a:rPr lang="en-US" dirty="0"/>
              <a:t>Push resources</a:t>
            </a:r>
          </a:p>
        </p:txBody>
      </p:sp>
      <p:sp>
        <p:nvSpPr>
          <p:cNvPr id="9" name="Line 17"/>
          <p:cNvSpPr>
            <a:spLocks noChangeShapeType="1"/>
          </p:cNvSpPr>
          <p:nvPr/>
        </p:nvSpPr>
        <p:spPr bwMode="auto">
          <a:xfrm>
            <a:off x="6130925" y="2722563"/>
            <a:ext cx="1684338" cy="390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" name="Line 18"/>
          <p:cNvSpPr>
            <a:spLocks noChangeShapeType="1"/>
          </p:cNvSpPr>
          <p:nvPr/>
        </p:nvSpPr>
        <p:spPr bwMode="auto">
          <a:xfrm flipH="1">
            <a:off x="6116638" y="3160713"/>
            <a:ext cx="1673225" cy="403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" name="Line 19"/>
          <p:cNvSpPr>
            <a:spLocks noChangeShapeType="1"/>
          </p:cNvSpPr>
          <p:nvPr/>
        </p:nvSpPr>
        <p:spPr bwMode="auto">
          <a:xfrm>
            <a:off x="6124575" y="3668713"/>
            <a:ext cx="1684338" cy="390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" name="Line 20"/>
          <p:cNvSpPr>
            <a:spLocks noChangeShapeType="1"/>
          </p:cNvSpPr>
          <p:nvPr/>
        </p:nvSpPr>
        <p:spPr bwMode="auto">
          <a:xfrm flipH="1">
            <a:off x="6140450" y="4151313"/>
            <a:ext cx="1673225" cy="379412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" name="AutoShape 21"/>
          <p:cNvSpPr>
            <a:spLocks/>
          </p:cNvSpPr>
          <p:nvPr/>
        </p:nvSpPr>
        <p:spPr bwMode="auto">
          <a:xfrm>
            <a:off x="7902575" y="4384559"/>
            <a:ext cx="105347" cy="715976"/>
          </a:xfrm>
          <a:prstGeom prst="rightBrace">
            <a:avLst>
              <a:gd name="adj1" fmla="val 2039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4" name="Line 23"/>
          <p:cNvSpPr>
            <a:spLocks noChangeShapeType="1"/>
          </p:cNvSpPr>
          <p:nvPr/>
        </p:nvSpPr>
        <p:spPr bwMode="auto">
          <a:xfrm>
            <a:off x="5726113" y="2697163"/>
            <a:ext cx="3905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" name="Text Box 24"/>
          <p:cNvSpPr txBox="1">
            <a:spLocks noChangeArrowheads="1"/>
          </p:cNvSpPr>
          <p:nvPr/>
        </p:nvSpPr>
        <p:spPr bwMode="auto">
          <a:xfrm>
            <a:off x="4595813" y="2409825"/>
            <a:ext cx="12319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initiate TCP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connection</a:t>
            </a:r>
          </a:p>
        </p:txBody>
      </p:sp>
      <p:sp>
        <p:nvSpPr>
          <p:cNvPr id="16" name="AutoShape 25"/>
          <p:cNvSpPr>
            <a:spLocks/>
          </p:cNvSpPr>
          <p:nvPr/>
        </p:nvSpPr>
        <p:spPr bwMode="auto">
          <a:xfrm>
            <a:off x="5861050" y="2747963"/>
            <a:ext cx="128588" cy="803275"/>
          </a:xfrm>
          <a:prstGeom prst="leftBrace">
            <a:avLst>
              <a:gd name="adj1" fmla="val 5205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7" name="Text Box 26"/>
          <p:cNvSpPr txBox="1">
            <a:spLocks noChangeArrowheads="1"/>
          </p:cNvSpPr>
          <p:nvPr/>
        </p:nvSpPr>
        <p:spPr bwMode="auto">
          <a:xfrm>
            <a:off x="5378450" y="2959100"/>
            <a:ext cx="577850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RTT</a:t>
            </a:r>
          </a:p>
        </p:txBody>
      </p:sp>
      <p:sp>
        <p:nvSpPr>
          <p:cNvPr id="18" name="Line 27"/>
          <p:cNvSpPr>
            <a:spLocks noChangeShapeType="1"/>
          </p:cNvSpPr>
          <p:nvPr/>
        </p:nvSpPr>
        <p:spPr bwMode="auto">
          <a:xfrm>
            <a:off x="5775325" y="3602038"/>
            <a:ext cx="3540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" name="AutoShape 29"/>
          <p:cNvSpPr>
            <a:spLocks/>
          </p:cNvSpPr>
          <p:nvPr/>
        </p:nvSpPr>
        <p:spPr bwMode="auto">
          <a:xfrm>
            <a:off x="5867400" y="3657600"/>
            <a:ext cx="128588" cy="803275"/>
          </a:xfrm>
          <a:prstGeom prst="leftBrace">
            <a:avLst>
              <a:gd name="adj1" fmla="val 5205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0" name="Text Box 30"/>
          <p:cNvSpPr txBox="1">
            <a:spLocks noChangeArrowheads="1"/>
          </p:cNvSpPr>
          <p:nvPr/>
        </p:nvSpPr>
        <p:spPr bwMode="auto">
          <a:xfrm>
            <a:off x="5397500" y="3881438"/>
            <a:ext cx="577850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RTT</a:t>
            </a:r>
          </a:p>
        </p:txBody>
      </p:sp>
      <p:sp>
        <p:nvSpPr>
          <p:cNvPr id="21" name="Line 35"/>
          <p:cNvSpPr>
            <a:spLocks noChangeShapeType="1"/>
          </p:cNvSpPr>
          <p:nvPr/>
        </p:nvSpPr>
        <p:spPr bwMode="auto">
          <a:xfrm flipH="1">
            <a:off x="5786438" y="4591050"/>
            <a:ext cx="3429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25" name="Group 43"/>
          <p:cNvGrpSpPr>
            <a:grpSpLocks/>
          </p:cNvGrpSpPr>
          <p:nvPr/>
        </p:nvGrpSpPr>
        <p:grpSpPr bwMode="auto">
          <a:xfrm>
            <a:off x="7607300" y="1717675"/>
            <a:ext cx="423863" cy="684213"/>
            <a:chOff x="4140" y="429"/>
            <a:chExt cx="1425" cy="2396"/>
          </a:xfrm>
        </p:grpSpPr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27" name="Rectangle 45"/>
            <p:cNvSpPr>
              <a:spLocks noChangeArrowheads="1"/>
            </p:cNvSpPr>
            <p:nvPr/>
          </p:nvSpPr>
          <p:spPr bwMode="auto">
            <a:xfrm>
              <a:off x="4204" y="429"/>
              <a:ext cx="1051" cy="2285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8" name="Freeform 46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29" name="Freeform 47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0" name="Rectangle 48"/>
            <p:cNvSpPr>
              <a:spLocks noChangeArrowheads="1"/>
            </p:cNvSpPr>
            <p:nvPr/>
          </p:nvSpPr>
          <p:spPr bwMode="auto">
            <a:xfrm>
              <a:off x="4209" y="690"/>
              <a:ext cx="598" cy="5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31" name="Group 49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56" name="AutoShape 50"/>
              <p:cNvSpPr>
                <a:spLocks noChangeArrowheads="1"/>
              </p:cNvSpPr>
              <p:nvPr/>
            </p:nvSpPr>
            <p:spPr bwMode="auto">
              <a:xfrm>
                <a:off x="613" y="2568"/>
                <a:ext cx="726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57" name="AutoShape 51"/>
              <p:cNvSpPr>
                <a:spLocks noChangeArrowheads="1"/>
              </p:cNvSpPr>
              <p:nvPr/>
            </p:nvSpPr>
            <p:spPr bwMode="auto">
              <a:xfrm>
                <a:off x="627" y="2584"/>
                <a:ext cx="693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32" name="Rectangle 52"/>
            <p:cNvSpPr>
              <a:spLocks noChangeArrowheads="1"/>
            </p:cNvSpPr>
            <p:nvPr/>
          </p:nvSpPr>
          <p:spPr bwMode="auto">
            <a:xfrm>
              <a:off x="4225" y="1018"/>
              <a:ext cx="592" cy="5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33" name="Group 53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54" name="AutoShape 54"/>
              <p:cNvSpPr>
                <a:spLocks noChangeArrowheads="1"/>
              </p:cNvSpPr>
              <p:nvPr/>
            </p:nvSpPr>
            <p:spPr bwMode="auto">
              <a:xfrm>
                <a:off x="616" y="2570"/>
                <a:ext cx="726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55" name="AutoShape 55"/>
              <p:cNvSpPr>
                <a:spLocks noChangeArrowheads="1"/>
              </p:cNvSpPr>
              <p:nvPr/>
            </p:nvSpPr>
            <p:spPr bwMode="auto">
              <a:xfrm>
                <a:off x="629" y="2587"/>
                <a:ext cx="693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34" name="Rectangle 56"/>
            <p:cNvSpPr>
              <a:spLocks noChangeArrowheads="1"/>
            </p:cNvSpPr>
            <p:nvPr/>
          </p:nvSpPr>
          <p:spPr bwMode="auto">
            <a:xfrm>
              <a:off x="4215" y="1357"/>
              <a:ext cx="598" cy="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35" name="Rectangle 57"/>
            <p:cNvSpPr>
              <a:spLocks noChangeArrowheads="1"/>
            </p:cNvSpPr>
            <p:nvPr/>
          </p:nvSpPr>
          <p:spPr bwMode="auto">
            <a:xfrm>
              <a:off x="4225" y="1658"/>
              <a:ext cx="598" cy="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36" name="Group 58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52" name="AutoShape 59"/>
              <p:cNvSpPr>
                <a:spLocks noChangeArrowheads="1"/>
              </p:cNvSpPr>
              <p:nvPr/>
            </p:nvSpPr>
            <p:spPr bwMode="auto">
              <a:xfrm>
                <a:off x="611" y="2581"/>
                <a:ext cx="731" cy="12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53" name="AutoShape 60"/>
              <p:cNvSpPr>
                <a:spLocks noChangeArrowheads="1"/>
              </p:cNvSpPr>
              <p:nvPr/>
            </p:nvSpPr>
            <p:spPr bwMode="auto">
              <a:xfrm>
                <a:off x="624" y="2586"/>
                <a:ext cx="698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37" name="Freeform 61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38" name="Group 62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50" name="AutoShape 63"/>
              <p:cNvSpPr>
                <a:spLocks noChangeArrowheads="1"/>
              </p:cNvSpPr>
              <p:nvPr/>
            </p:nvSpPr>
            <p:spPr bwMode="auto">
              <a:xfrm>
                <a:off x="612" y="2576"/>
                <a:ext cx="725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51" name="AutoShape 64"/>
              <p:cNvSpPr>
                <a:spLocks noChangeArrowheads="1"/>
              </p:cNvSpPr>
              <p:nvPr/>
            </p:nvSpPr>
            <p:spPr bwMode="auto">
              <a:xfrm>
                <a:off x="626" y="2587"/>
                <a:ext cx="691" cy="1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39" name="Rectangle 65"/>
            <p:cNvSpPr>
              <a:spLocks noChangeArrowheads="1"/>
            </p:cNvSpPr>
            <p:nvPr/>
          </p:nvSpPr>
          <p:spPr bwMode="auto">
            <a:xfrm>
              <a:off x="5250" y="429"/>
              <a:ext cx="69" cy="2290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0" name="Freeform 66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1" name="Freeform 67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2" name="Oval 68"/>
            <p:cNvSpPr>
              <a:spLocks noChangeArrowheads="1"/>
            </p:cNvSpPr>
            <p:nvPr/>
          </p:nvSpPr>
          <p:spPr bwMode="auto">
            <a:xfrm>
              <a:off x="5517" y="2614"/>
              <a:ext cx="48" cy="9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3" name="Freeform 69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4" name="AutoShape 70"/>
            <p:cNvSpPr>
              <a:spLocks noChangeArrowheads="1"/>
            </p:cNvSpPr>
            <p:nvPr/>
          </p:nvSpPr>
          <p:spPr bwMode="auto">
            <a:xfrm>
              <a:off x="4140" y="2680"/>
              <a:ext cx="1201" cy="145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5" name="AutoShape 71"/>
            <p:cNvSpPr>
              <a:spLocks noChangeArrowheads="1"/>
            </p:cNvSpPr>
            <p:nvPr/>
          </p:nvSpPr>
          <p:spPr bwMode="auto">
            <a:xfrm>
              <a:off x="4204" y="2708"/>
              <a:ext cx="1073" cy="8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6" name="Oval 72"/>
            <p:cNvSpPr>
              <a:spLocks noChangeArrowheads="1"/>
            </p:cNvSpPr>
            <p:nvPr/>
          </p:nvSpPr>
          <p:spPr bwMode="auto">
            <a:xfrm>
              <a:off x="4305" y="2380"/>
              <a:ext cx="160" cy="145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7" name="Oval 73"/>
            <p:cNvSpPr>
              <a:spLocks noChangeArrowheads="1"/>
            </p:cNvSpPr>
            <p:nvPr/>
          </p:nvSpPr>
          <p:spPr bwMode="auto">
            <a:xfrm>
              <a:off x="4487" y="2386"/>
              <a:ext cx="160" cy="13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8" name="Oval 74"/>
            <p:cNvSpPr>
              <a:spLocks noChangeArrowheads="1"/>
            </p:cNvSpPr>
            <p:nvPr/>
          </p:nvSpPr>
          <p:spPr bwMode="auto">
            <a:xfrm>
              <a:off x="4663" y="2380"/>
              <a:ext cx="155" cy="139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9" name="Rectangle 75"/>
            <p:cNvSpPr>
              <a:spLocks noChangeArrowheads="1"/>
            </p:cNvSpPr>
            <p:nvPr/>
          </p:nvSpPr>
          <p:spPr bwMode="auto">
            <a:xfrm>
              <a:off x="5063" y="1835"/>
              <a:ext cx="85" cy="762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58" name="Group 76"/>
          <p:cNvGrpSpPr>
            <a:grpSpLocks/>
          </p:cNvGrpSpPr>
          <p:nvPr/>
        </p:nvGrpSpPr>
        <p:grpSpPr bwMode="auto">
          <a:xfrm>
            <a:off x="5605463" y="1739900"/>
            <a:ext cx="698500" cy="709613"/>
            <a:chOff x="-44" y="1473"/>
            <a:chExt cx="981" cy="1105"/>
          </a:xfrm>
        </p:grpSpPr>
        <p:pic>
          <p:nvPicPr>
            <p:cNvPr id="59" name="Picture 77" descr="desktop_computer_stylized_medium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" name="Freeform 78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24164 w 356"/>
                <a:gd name="T3" fmla="*/ 1678 h 368"/>
                <a:gd name="T4" fmla="*/ 28666 w 356"/>
                <a:gd name="T5" fmla="*/ 34959 h 368"/>
                <a:gd name="T6" fmla="*/ 6318 w 356"/>
                <a:gd name="T7" fmla="*/ 43721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</p:grpSp>
      <p:sp>
        <p:nvSpPr>
          <p:cNvPr id="62" name="Line 20"/>
          <p:cNvSpPr>
            <a:spLocks noChangeShapeType="1"/>
          </p:cNvSpPr>
          <p:nvPr/>
        </p:nvSpPr>
        <p:spPr bwMode="auto">
          <a:xfrm flipH="1">
            <a:off x="6132473" y="4458213"/>
            <a:ext cx="1673225" cy="379412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3" name="Text Box 36"/>
          <p:cNvSpPr txBox="1">
            <a:spLocks noChangeArrowheads="1"/>
          </p:cNvSpPr>
          <p:nvPr/>
        </p:nvSpPr>
        <p:spPr bwMode="auto">
          <a:xfrm>
            <a:off x="4961059" y="3337058"/>
            <a:ext cx="926857" cy="51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request 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file</a:t>
            </a:r>
          </a:p>
        </p:txBody>
      </p:sp>
      <p:sp>
        <p:nvSpPr>
          <p:cNvPr id="66" name="Line 20"/>
          <p:cNvSpPr>
            <a:spLocks noChangeShapeType="1"/>
          </p:cNvSpPr>
          <p:nvPr/>
        </p:nvSpPr>
        <p:spPr bwMode="auto">
          <a:xfrm flipH="1">
            <a:off x="6152702" y="4714334"/>
            <a:ext cx="1673225" cy="379412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7" name="Line 20"/>
          <p:cNvSpPr>
            <a:spLocks noChangeShapeType="1"/>
          </p:cNvSpPr>
          <p:nvPr/>
        </p:nvSpPr>
        <p:spPr bwMode="auto">
          <a:xfrm flipH="1">
            <a:off x="6152316" y="4969092"/>
            <a:ext cx="1673225" cy="379412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8" name="Text Box 36"/>
          <p:cNvSpPr txBox="1">
            <a:spLocks noChangeArrowheads="1"/>
          </p:cNvSpPr>
          <p:nvPr/>
        </p:nvSpPr>
        <p:spPr bwMode="auto">
          <a:xfrm>
            <a:off x="7991451" y="3759364"/>
            <a:ext cx="628698" cy="51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send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file</a:t>
            </a:r>
          </a:p>
        </p:txBody>
      </p:sp>
      <p:sp>
        <p:nvSpPr>
          <p:cNvPr id="70" name="Text Box 36"/>
          <p:cNvSpPr txBox="1">
            <a:spLocks noChangeArrowheads="1"/>
          </p:cNvSpPr>
          <p:nvPr/>
        </p:nvSpPr>
        <p:spPr bwMode="auto">
          <a:xfrm>
            <a:off x="8031163" y="4539538"/>
            <a:ext cx="833883" cy="51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push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objects</a:t>
            </a:r>
          </a:p>
        </p:txBody>
      </p:sp>
      <p:sp>
        <p:nvSpPr>
          <p:cNvPr id="65" name="Line 15"/>
          <p:cNvSpPr>
            <a:spLocks noChangeShapeType="1"/>
          </p:cNvSpPr>
          <p:nvPr/>
        </p:nvSpPr>
        <p:spPr bwMode="auto">
          <a:xfrm>
            <a:off x="6116638" y="2490788"/>
            <a:ext cx="0" cy="3383280"/>
          </a:xfrm>
          <a:prstGeom prst="line">
            <a:avLst/>
          </a:prstGeom>
          <a:noFill/>
          <a:ln w="9525">
            <a:solidFill>
              <a:srgbClr val="FF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9" name="Line 16"/>
          <p:cNvSpPr>
            <a:spLocks noChangeShapeType="1"/>
          </p:cNvSpPr>
          <p:nvPr/>
        </p:nvSpPr>
        <p:spPr bwMode="auto">
          <a:xfrm>
            <a:off x="7807325" y="2484438"/>
            <a:ext cx="0" cy="3383280"/>
          </a:xfrm>
          <a:prstGeom prst="line">
            <a:avLst/>
          </a:prstGeom>
          <a:noFill/>
          <a:ln w="9525">
            <a:solidFill>
              <a:srgbClr val="FF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1" name="Text Box 37"/>
          <p:cNvSpPr txBox="1">
            <a:spLocks noChangeArrowheads="1"/>
          </p:cNvSpPr>
          <p:nvPr/>
        </p:nvSpPr>
        <p:spPr bwMode="auto">
          <a:xfrm>
            <a:off x="5891213" y="5845178"/>
            <a:ext cx="568325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time</a:t>
            </a:r>
          </a:p>
        </p:txBody>
      </p:sp>
      <p:sp>
        <p:nvSpPr>
          <p:cNvPr id="72" name="Text Box 38"/>
          <p:cNvSpPr txBox="1">
            <a:spLocks noChangeArrowheads="1"/>
          </p:cNvSpPr>
          <p:nvPr/>
        </p:nvSpPr>
        <p:spPr bwMode="auto">
          <a:xfrm>
            <a:off x="7569200" y="5827716"/>
            <a:ext cx="5683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time</a:t>
            </a:r>
          </a:p>
        </p:txBody>
      </p:sp>
      <p:pic>
        <p:nvPicPr>
          <p:cNvPr id="73" name="Picture 10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49" y="1225902"/>
            <a:ext cx="466344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33495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optimizations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Pipelining</a:t>
            </a:r>
          </a:p>
          <a:p>
            <a:pPr lvl="1"/>
            <a:r>
              <a:rPr lang="en-US" dirty="0"/>
              <a:t>Send several requests at once</a:t>
            </a:r>
          </a:p>
          <a:p>
            <a:r>
              <a:rPr lang="en-US" dirty="0"/>
              <a:t>HTTP/2</a:t>
            </a:r>
          </a:p>
          <a:p>
            <a:pPr lvl="1"/>
            <a:r>
              <a:rPr lang="en-US" dirty="0"/>
              <a:t>Push resources</a:t>
            </a:r>
          </a:p>
          <a:p>
            <a:r>
              <a:rPr lang="en-US" dirty="0"/>
              <a:t>QUIC</a:t>
            </a:r>
          </a:p>
          <a:p>
            <a:pPr lvl="1"/>
            <a:r>
              <a:rPr lang="en-US" dirty="0"/>
              <a:t>Eliminate first RTT</a:t>
            </a:r>
          </a:p>
        </p:txBody>
      </p:sp>
      <p:sp>
        <p:nvSpPr>
          <p:cNvPr id="7" name="Line 15"/>
          <p:cNvSpPr>
            <a:spLocks noChangeShapeType="1"/>
          </p:cNvSpPr>
          <p:nvPr/>
        </p:nvSpPr>
        <p:spPr bwMode="auto">
          <a:xfrm>
            <a:off x="6116638" y="2490788"/>
            <a:ext cx="0" cy="2832100"/>
          </a:xfrm>
          <a:prstGeom prst="line">
            <a:avLst/>
          </a:prstGeom>
          <a:noFill/>
          <a:ln w="9525">
            <a:solidFill>
              <a:srgbClr val="FF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" name="Line 16"/>
          <p:cNvSpPr>
            <a:spLocks noChangeShapeType="1"/>
          </p:cNvSpPr>
          <p:nvPr/>
        </p:nvSpPr>
        <p:spPr bwMode="auto">
          <a:xfrm>
            <a:off x="7807325" y="2484438"/>
            <a:ext cx="0" cy="2881312"/>
          </a:xfrm>
          <a:prstGeom prst="line">
            <a:avLst/>
          </a:prstGeom>
          <a:noFill/>
          <a:ln w="9525">
            <a:solidFill>
              <a:srgbClr val="FF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" name="Line 17"/>
          <p:cNvSpPr>
            <a:spLocks noChangeShapeType="1"/>
          </p:cNvSpPr>
          <p:nvPr/>
        </p:nvSpPr>
        <p:spPr bwMode="auto">
          <a:xfrm>
            <a:off x="6124575" y="3320323"/>
            <a:ext cx="1684338" cy="390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" name="Line 19"/>
          <p:cNvSpPr>
            <a:spLocks noChangeShapeType="1"/>
          </p:cNvSpPr>
          <p:nvPr/>
        </p:nvSpPr>
        <p:spPr bwMode="auto">
          <a:xfrm>
            <a:off x="6124575" y="3668713"/>
            <a:ext cx="1684338" cy="390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" name="Line 20"/>
          <p:cNvSpPr>
            <a:spLocks noChangeShapeType="1"/>
          </p:cNvSpPr>
          <p:nvPr/>
        </p:nvSpPr>
        <p:spPr bwMode="auto">
          <a:xfrm flipH="1">
            <a:off x="6140450" y="4151313"/>
            <a:ext cx="1673225" cy="379412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" name="AutoShape 21"/>
          <p:cNvSpPr>
            <a:spLocks/>
          </p:cNvSpPr>
          <p:nvPr/>
        </p:nvSpPr>
        <p:spPr bwMode="auto">
          <a:xfrm>
            <a:off x="7902575" y="4384559"/>
            <a:ext cx="105347" cy="715976"/>
          </a:xfrm>
          <a:prstGeom prst="rightBrace">
            <a:avLst>
              <a:gd name="adj1" fmla="val 2039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4" name="Line 23"/>
          <p:cNvSpPr>
            <a:spLocks noChangeShapeType="1"/>
          </p:cNvSpPr>
          <p:nvPr/>
        </p:nvSpPr>
        <p:spPr bwMode="auto">
          <a:xfrm>
            <a:off x="5749925" y="3280135"/>
            <a:ext cx="3905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" name="Text Box 24"/>
          <p:cNvSpPr txBox="1">
            <a:spLocks noChangeArrowheads="1"/>
          </p:cNvSpPr>
          <p:nvPr/>
        </p:nvSpPr>
        <p:spPr bwMode="auto">
          <a:xfrm>
            <a:off x="4619625" y="2992797"/>
            <a:ext cx="1346844" cy="51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initiate QUIC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connection</a:t>
            </a:r>
          </a:p>
        </p:txBody>
      </p:sp>
      <p:sp>
        <p:nvSpPr>
          <p:cNvPr id="18" name="Line 27"/>
          <p:cNvSpPr>
            <a:spLocks noChangeShapeType="1"/>
          </p:cNvSpPr>
          <p:nvPr/>
        </p:nvSpPr>
        <p:spPr bwMode="auto">
          <a:xfrm>
            <a:off x="5775325" y="3602038"/>
            <a:ext cx="3540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" name="AutoShape 29"/>
          <p:cNvSpPr>
            <a:spLocks/>
          </p:cNvSpPr>
          <p:nvPr/>
        </p:nvSpPr>
        <p:spPr bwMode="auto">
          <a:xfrm>
            <a:off x="5867400" y="3657600"/>
            <a:ext cx="128588" cy="803275"/>
          </a:xfrm>
          <a:prstGeom prst="leftBrace">
            <a:avLst>
              <a:gd name="adj1" fmla="val 5205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0" name="Text Box 30"/>
          <p:cNvSpPr txBox="1">
            <a:spLocks noChangeArrowheads="1"/>
          </p:cNvSpPr>
          <p:nvPr/>
        </p:nvSpPr>
        <p:spPr bwMode="auto">
          <a:xfrm>
            <a:off x="5397500" y="3881438"/>
            <a:ext cx="577850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RTT</a:t>
            </a:r>
          </a:p>
        </p:txBody>
      </p:sp>
      <p:sp>
        <p:nvSpPr>
          <p:cNvPr id="21" name="Line 35"/>
          <p:cNvSpPr>
            <a:spLocks noChangeShapeType="1"/>
          </p:cNvSpPr>
          <p:nvPr/>
        </p:nvSpPr>
        <p:spPr bwMode="auto">
          <a:xfrm flipH="1">
            <a:off x="5786438" y="4591050"/>
            <a:ext cx="3429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3" name="Text Box 37"/>
          <p:cNvSpPr txBox="1">
            <a:spLocks noChangeArrowheads="1"/>
          </p:cNvSpPr>
          <p:nvPr/>
        </p:nvSpPr>
        <p:spPr bwMode="auto">
          <a:xfrm>
            <a:off x="5891213" y="5337175"/>
            <a:ext cx="568325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time</a:t>
            </a:r>
          </a:p>
        </p:txBody>
      </p:sp>
      <p:sp>
        <p:nvSpPr>
          <p:cNvPr id="24" name="Text Box 38"/>
          <p:cNvSpPr txBox="1">
            <a:spLocks noChangeArrowheads="1"/>
          </p:cNvSpPr>
          <p:nvPr/>
        </p:nvSpPr>
        <p:spPr bwMode="auto">
          <a:xfrm>
            <a:off x="7569200" y="5319713"/>
            <a:ext cx="5683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time</a:t>
            </a:r>
          </a:p>
        </p:txBody>
      </p:sp>
      <p:grpSp>
        <p:nvGrpSpPr>
          <p:cNvPr id="25" name="Group 43"/>
          <p:cNvGrpSpPr>
            <a:grpSpLocks/>
          </p:cNvGrpSpPr>
          <p:nvPr/>
        </p:nvGrpSpPr>
        <p:grpSpPr bwMode="auto">
          <a:xfrm>
            <a:off x="7607300" y="1717675"/>
            <a:ext cx="423863" cy="684213"/>
            <a:chOff x="4140" y="429"/>
            <a:chExt cx="1425" cy="2396"/>
          </a:xfrm>
        </p:grpSpPr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27" name="Rectangle 45"/>
            <p:cNvSpPr>
              <a:spLocks noChangeArrowheads="1"/>
            </p:cNvSpPr>
            <p:nvPr/>
          </p:nvSpPr>
          <p:spPr bwMode="auto">
            <a:xfrm>
              <a:off x="4204" y="429"/>
              <a:ext cx="1051" cy="2285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8" name="Freeform 46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29" name="Freeform 47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0" name="Rectangle 48"/>
            <p:cNvSpPr>
              <a:spLocks noChangeArrowheads="1"/>
            </p:cNvSpPr>
            <p:nvPr/>
          </p:nvSpPr>
          <p:spPr bwMode="auto">
            <a:xfrm>
              <a:off x="4209" y="690"/>
              <a:ext cx="598" cy="5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31" name="Group 49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56" name="AutoShape 50"/>
              <p:cNvSpPr>
                <a:spLocks noChangeArrowheads="1"/>
              </p:cNvSpPr>
              <p:nvPr/>
            </p:nvSpPr>
            <p:spPr bwMode="auto">
              <a:xfrm>
                <a:off x="613" y="2568"/>
                <a:ext cx="726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57" name="AutoShape 51"/>
              <p:cNvSpPr>
                <a:spLocks noChangeArrowheads="1"/>
              </p:cNvSpPr>
              <p:nvPr/>
            </p:nvSpPr>
            <p:spPr bwMode="auto">
              <a:xfrm>
                <a:off x="627" y="2584"/>
                <a:ext cx="693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32" name="Rectangle 52"/>
            <p:cNvSpPr>
              <a:spLocks noChangeArrowheads="1"/>
            </p:cNvSpPr>
            <p:nvPr/>
          </p:nvSpPr>
          <p:spPr bwMode="auto">
            <a:xfrm>
              <a:off x="4225" y="1018"/>
              <a:ext cx="592" cy="5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33" name="Group 53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54" name="AutoShape 54"/>
              <p:cNvSpPr>
                <a:spLocks noChangeArrowheads="1"/>
              </p:cNvSpPr>
              <p:nvPr/>
            </p:nvSpPr>
            <p:spPr bwMode="auto">
              <a:xfrm>
                <a:off x="616" y="2570"/>
                <a:ext cx="726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55" name="AutoShape 55"/>
              <p:cNvSpPr>
                <a:spLocks noChangeArrowheads="1"/>
              </p:cNvSpPr>
              <p:nvPr/>
            </p:nvSpPr>
            <p:spPr bwMode="auto">
              <a:xfrm>
                <a:off x="629" y="2587"/>
                <a:ext cx="693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34" name="Rectangle 56"/>
            <p:cNvSpPr>
              <a:spLocks noChangeArrowheads="1"/>
            </p:cNvSpPr>
            <p:nvPr/>
          </p:nvSpPr>
          <p:spPr bwMode="auto">
            <a:xfrm>
              <a:off x="4215" y="1357"/>
              <a:ext cx="598" cy="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35" name="Rectangle 57"/>
            <p:cNvSpPr>
              <a:spLocks noChangeArrowheads="1"/>
            </p:cNvSpPr>
            <p:nvPr/>
          </p:nvSpPr>
          <p:spPr bwMode="auto">
            <a:xfrm>
              <a:off x="4225" y="1658"/>
              <a:ext cx="598" cy="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36" name="Group 58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52" name="AutoShape 59"/>
              <p:cNvSpPr>
                <a:spLocks noChangeArrowheads="1"/>
              </p:cNvSpPr>
              <p:nvPr/>
            </p:nvSpPr>
            <p:spPr bwMode="auto">
              <a:xfrm>
                <a:off x="611" y="2581"/>
                <a:ext cx="731" cy="12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53" name="AutoShape 60"/>
              <p:cNvSpPr>
                <a:spLocks noChangeArrowheads="1"/>
              </p:cNvSpPr>
              <p:nvPr/>
            </p:nvSpPr>
            <p:spPr bwMode="auto">
              <a:xfrm>
                <a:off x="624" y="2586"/>
                <a:ext cx="698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37" name="Freeform 61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38" name="Group 62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50" name="AutoShape 63"/>
              <p:cNvSpPr>
                <a:spLocks noChangeArrowheads="1"/>
              </p:cNvSpPr>
              <p:nvPr/>
            </p:nvSpPr>
            <p:spPr bwMode="auto">
              <a:xfrm>
                <a:off x="612" y="2576"/>
                <a:ext cx="725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51" name="AutoShape 64"/>
              <p:cNvSpPr>
                <a:spLocks noChangeArrowheads="1"/>
              </p:cNvSpPr>
              <p:nvPr/>
            </p:nvSpPr>
            <p:spPr bwMode="auto">
              <a:xfrm>
                <a:off x="626" y="2587"/>
                <a:ext cx="691" cy="1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39" name="Rectangle 65"/>
            <p:cNvSpPr>
              <a:spLocks noChangeArrowheads="1"/>
            </p:cNvSpPr>
            <p:nvPr/>
          </p:nvSpPr>
          <p:spPr bwMode="auto">
            <a:xfrm>
              <a:off x="5250" y="429"/>
              <a:ext cx="69" cy="2290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0" name="Freeform 66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1" name="Freeform 67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2" name="Oval 68"/>
            <p:cNvSpPr>
              <a:spLocks noChangeArrowheads="1"/>
            </p:cNvSpPr>
            <p:nvPr/>
          </p:nvSpPr>
          <p:spPr bwMode="auto">
            <a:xfrm>
              <a:off x="5517" y="2614"/>
              <a:ext cx="48" cy="9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3" name="Freeform 69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4" name="AutoShape 70"/>
            <p:cNvSpPr>
              <a:spLocks noChangeArrowheads="1"/>
            </p:cNvSpPr>
            <p:nvPr/>
          </p:nvSpPr>
          <p:spPr bwMode="auto">
            <a:xfrm>
              <a:off x="4140" y="2680"/>
              <a:ext cx="1201" cy="145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5" name="AutoShape 71"/>
            <p:cNvSpPr>
              <a:spLocks noChangeArrowheads="1"/>
            </p:cNvSpPr>
            <p:nvPr/>
          </p:nvSpPr>
          <p:spPr bwMode="auto">
            <a:xfrm>
              <a:off x="4204" y="2708"/>
              <a:ext cx="1073" cy="8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6" name="Oval 72"/>
            <p:cNvSpPr>
              <a:spLocks noChangeArrowheads="1"/>
            </p:cNvSpPr>
            <p:nvPr/>
          </p:nvSpPr>
          <p:spPr bwMode="auto">
            <a:xfrm>
              <a:off x="4305" y="2380"/>
              <a:ext cx="160" cy="145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7" name="Oval 73"/>
            <p:cNvSpPr>
              <a:spLocks noChangeArrowheads="1"/>
            </p:cNvSpPr>
            <p:nvPr/>
          </p:nvSpPr>
          <p:spPr bwMode="auto">
            <a:xfrm>
              <a:off x="4487" y="2386"/>
              <a:ext cx="160" cy="13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8" name="Oval 74"/>
            <p:cNvSpPr>
              <a:spLocks noChangeArrowheads="1"/>
            </p:cNvSpPr>
            <p:nvPr/>
          </p:nvSpPr>
          <p:spPr bwMode="auto">
            <a:xfrm>
              <a:off x="4663" y="2380"/>
              <a:ext cx="155" cy="139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9" name="Rectangle 75"/>
            <p:cNvSpPr>
              <a:spLocks noChangeArrowheads="1"/>
            </p:cNvSpPr>
            <p:nvPr/>
          </p:nvSpPr>
          <p:spPr bwMode="auto">
            <a:xfrm>
              <a:off x="5063" y="1835"/>
              <a:ext cx="85" cy="762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58" name="Group 76"/>
          <p:cNvGrpSpPr>
            <a:grpSpLocks/>
          </p:cNvGrpSpPr>
          <p:nvPr/>
        </p:nvGrpSpPr>
        <p:grpSpPr bwMode="auto">
          <a:xfrm>
            <a:off x="5605463" y="1739900"/>
            <a:ext cx="698500" cy="709613"/>
            <a:chOff x="-44" y="1473"/>
            <a:chExt cx="981" cy="1105"/>
          </a:xfrm>
        </p:grpSpPr>
        <p:pic>
          <p:nvPicPr>
            <p:cNvPr id="59" name="Picture 77" descr="desktop_computer_stylized_medium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" name="Freeform 78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24164 w 356"/>
                <a:gd name="T3" fmla="*/ 1678 h 368"/>
                <a:gd name="T4" fmla="*/ 28666 w 356"/>
                <a:gd name="T5" fmla="*/ 34959 h 368"/>
                <a:gd name="T6" fmla="*/ 6318 w 356"/>
                <a:gd name="T7" fmla="*/ 43721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</p:grpSp>
      <p:sp>
        <p:nvSpPr>
          <p:cNvPr id="62" name="Line 20"/>
          <p:cNvSpPr>
            <a:spLocks noChangeShapeType="1"/>
          </p:cNvSpPr>
          <p:nvPr/>
        </p:nvSpPr>
        <p:spPr bwMode="auto">
          <a:xfrm flipH="1">
            <a:off x="6132473" y="4458213"/>
            <a:ext cx="1673225" cy="379412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3" name="Text Box 36"/>
          <p:cNvSpPr txBox="1">
            <a:spLocks noChangeArrowheads="1"/>
          </p:cNvSpPr>
          <p:nvPr/>
        </p:nvSpPr>
        <p:spPr bwMode="auto">
          <a:xfrm>
            <a:off x="4963202" y="3411821"/>
            <a:ext cx="926857" cy="51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request 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file</a:t>
            </a:r>
          </a:p>
        </p:txBody>
      </p:sp>
      <p:sp>
        <p:nvSpPr>
          <p:cNvPr id="66" name="Line 20"/>
          <p:cNvSpPr>
            <a:spLocks noChangeShapeType="1"/>
          </p:cNvSpPr>
          <p:nvPr/>
        </p:nvSpPr>
        <p:spPr bwMode="auto">
          <a:xfrm flipH="1">
            <a:off x="6152702" y="4714334"/>
            <a:ext cx="1673225" cy="379412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7" name="Line 20"/>
          <p:cNvSpPr>
            <a:spLocks noChangeShapeType="1"/>
          </p:cNvSpPr>
          <p:nvPr/>
        </p:nvSpPr>
        <p:spPr bwMode="auto">
          <a:xfrm flipH="1">
            <a:off x="6152316" y="4969092"/>
            <a:ext cx="1673225" cy="379412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8" name="Text Box 36"/>
          <p:cNvSpPr txBox="1">
            <a:spLocks noChangeArrowheads="1"/>
          </p:cNvSpPr>
          <p:nvPr/>
        </p:nvSpPr>
        <p:spPr bwMode="auto">
          <a:xfrm>
            <a:off x="7870003" y="3847217"/>
            <a:ext cx="628698" cy="51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send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file</a:t>
            </a:r>
          </a:p>
        </p:txBody>
      </p:sp>
      <p:sp>
        <p:nvSpPr>
          <p:cNvPr id="70" name="Text Box 36"/>
          <p:cNvSpPr txBox="1">
            <a:spLocks noChangeArrowheads="1"/>
          </p:cNvSpPr>
          <p:nvPr/>
        </p:nvSpPr>
        <p:spPr bwMode="auto">
          <a:xfrm>
            <a:off x="8031163" y="4539538"/>
            <a:ext cx="833883" cy="51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push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objects</a:t>
            </a:r>
          </a:p>
        </p:txBody>
      </p:sp>
      <p:pic>
        <p:nvPicPr>
          <p:cNvPr id="64" name="Picture 10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49" y="1225902"/>
            <a:ext cx="466344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189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5" grpId="0"/>
      <p:bldP spid="18" grpId="0" animBg="1"/>
      <p:bldP spid="19" grpId="0" animBg="1"/>
      <p:bldP spid="20" grpId="0"/>
      <p:bldP spid="21" grpId="0" animBg="1"/>
      <p:bldP spid="62" grpId="0" animBg="1"/>
      <p:bldP spid="63" grpId="0"/>
      <p:bldP spid="66" grpId="0" animBg="1"/>
      <p:bldP spid="67" grpId="0" animBg="1"/>
      <p:bldP spid="68" grpId="0"/>
      <p:bldP spid="70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2" name="Rectangle 2"/>
          <p:cNvSpPr>
            <a:spLocks noGrp="1" noChangeArrowheads="1"/>
          </p:cNvSpPr>
          <p:nvPr>
            <p:ph type="title"/>
          </p:nvPr>
        </p:nvSpPr>
        <p:spPr>
          <a:xfrm>
            <a:off x="477838" y="234950"/>
            <a:ext cx="7772400" cy="914400"/>
          </a:xfrm>
        </p:spPr>
        <p:txBody>
          <a:bodyPr>
            <a:normAutofit/>
          </a:bodyPr>
          <a:lstStyle/>
          <a:p>
            <a:r>
              <a:rPr lang="en-US" altLang="en-US" dirty="0">
                <a:latin typeface="Calibri Light"/>
                <a:ea typeface="ＭＳ Ｐゴシック" charset="-128"/>
              </a:rPr>
              <a:t>HTTP request message</a:t>
            </a:r>
            <a:endParaRPr lang="en-US" altLang="en-US" sz="4800" dirty="0">
              <a:latin typeface="Calibri Light"/>
              <a:ea typeface="ＭＳ Ｐゴシック" charset="-128"/>
            </a:endParaRPr>
          </a:p>
        </p:txBody>
      </p:sp>
      <p:sp>
        <p:nvSpPr>
          <p:cNvPr id="83973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444625"/>
            <a:ext cx="7772400" cy="148272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33045" indent="-233045"/>
            <a:r>
              <a:rPr lang="en-US" altLang="en-US" sz="2400" dirty="0">
                <a:latin typeface="Calibri"/>
                <a:ea typeface="ＭＳ Ｐゴシック" charset="-128"/>
              </a:rPr>
              <a:t>two types of HTTP messages: </a:t>
            </a:r>
            <a:r>
              <a:rPr lang="en-US" altLang="en-US" sz="2400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request</a:t>
            </a:r>
            <a:r>
              <a:rPr lang="en-US" altLang="en-US" sz="2400" dirty="0">
                <a:solidFill>
                  <a:srgbClr val="CC0000"/>
                </a:solidFill>
                <a:latin typeface="Calibri"/>
                <a:ea typeface="ＭＳ Ｐゴシック" charset="-128"/>
              </a:rPr>
              <a:t>, </a:t>
            </a:r>
            <a:r>
              <a:rPr lang="en-US" altLang="en-US" sz="2400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response</a:t>
            </a:r>
          </a:p>
          <a:p>
            <a:pPr marL="233045" indent="-233045"/>
            <a:r>
              <a:rPr lang="en-US" altLang="en-US" sz="2400" dirty="0">
                <a:solidFill>
                  <a:srgbClr val="CC0000"/>
                </a:solidFill>
                <a:latin typeface="Calibri"/>
                <a:ea typeface="ＭＳ Ｐゴシック" charset="-128"/>
              </a:rPr>
              <a:t>HTTP request message:</a:t>
            </a:r>
          </a:p>
          <a:p>
            <a:pPr marL="685800" lvl="1" indent="-228600"/>
            <a:r>
              <a:rPr lang="en-US" altLang="en-US" sz="2000" dirty="0">
                <a:latin typeface="Calibri"/>
                <a:ea typeface="ＭＳ Ｐゴシック" charset="-128"/>
              </a:rPr>
              <a:t>ASCII (human-readable format)</a:t>
            </a:r>
            <a:endParaRPr lang="en-US" altLang="en-US" dirty="0">
              <a:solidFill>
                <a:schemeClr val="accent2"/>
              </a:solidFill>
              <a:latin typeface="Calibri"/>
              <a:ea typeface="ＭＳ Ｐゴシック" charset="-128"/>
            </a:endParaRPr>
          </a:p>
        </p:txBody>
      </p:sp>
      <p:pic>
        <p:nvPicPr>
          <p:cNvPr id="83971" name="Picture 21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908050"/>
            <a:ext cx="50276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4" name="Text Box 5"/>
          <p:cNvSpPr txBox="1">
            <a:spLocks noChangeArrowheads="1"/>
          </p:cNvSpPr>
          <p:nvPr/>
        </p:nvSpPr>
        <p:spPr bwMode="auto">
          <a:xfrm>
            <a:off x="222250" y="2870200"/>
            <a:ext cx="205530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t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request line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(GET, POST,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HEAD commands)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alibri"/>
              <a:ea typeface="ＭＳ Ｐゴシック" charset="-128"/>
              <a:cs typeface="+mn-cs"/>
            </a:endParaRPr>
          </a:p>
        </p:txBody>
      </p:sp>
      <p:sp>
        <p:nvSpPr>
          <p:cNvPr id="83975" name="Line 6"/>
          <p:cNvSpPr>
            <a:spLocks noChangeShapeType="1"/>
          </p:cNvSpPr>
          <p:nvPr/>
        </p:nvSpPr>
        <p:spPr bwMode="auto">
          <a:xfrm>
            <a:off x="1925638" y="3201988"/>
            <a:ext cx="868362" cy="14605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3976" name="Freeform 7"/>
          <p:cNvSpPr>
            <a:spLocks/>
          </p:cNvSpPr>
          <p:nvPr/>
        </p:nvSpPr>
        <p:spPr bwMode="auto">
          <a:xfrm>
            <a:off x="2776538" y="3538538"/>
            <a:ext cx="149225" cy="1957387"/>
          </a:xfrm>
          <a:custGeom>
            <a:avLst/>
            <a:gdLst>
              <a:gd name="T0" fmla="*/ 2147483647 w 150"/>
              <a:gd name="T1" fmla="*/ 2147483647 h 924"/>
              <a:gd name="T2" fmla="*/ 0 w 150"/>
              <a:gd name="T3" fmla="*/ 0 h 924"/>
              <a:gd name="T4" fmla="*/ 0 w 150"/>
              <a:gd name="T5" fmla="*/ 2147483647 h 924"/>
              <a:gd name="T6" fmla="*/ 2147483647 w 150"/>
              <a:gd name="T7" fmla="*/ 2147483647 h 924"/>
              <a:gd name="T8" fmla="*/ 0 60000 65536"/>
              <a:gd name="T9" fmla="*/ 0 60000 65536"/>
              <a:gd name="T10" fmla="*/ 0 60000 65536"/>
              <a:gd name="T11" fmla="*/ 0 60000 65536"/>
              <a:gd name="T12" fmla="*/ 0 w 150"/>
              <a:gd name="T13" fmla="*/ 0 h 924"/>
              <a:gd name="T14" fmla="*/ 150 w 150"/>
              <a:gd name="T15" fmla="*/ 924 h 92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0" h="924">
                <a:moveTo>
                  <a:pt x="122" y="6"/>
                </a:moveTo>
                <a:lnTo>
                  <a:pt x="0" y="0"/>
                </a:lnTo>
                <a:lnTo>
                  <a:pt x="0" y="924"/>
                </a:lnTo>
                <a:lnTo>
                  <a:pt x="150" y="918"/>
                </a:lnTo>
              </a:path>
            </a:pathLst>
          </a:custGeom>
          <a:noFill/>
          <a:ln w="1905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3977" name="Text Box 8"/>
          <p:cNvSpPr txBox="1">
            <a:spLocks noChangeArrowheads="1"/>
          </p:cNvSpPr>
          <p:nvPr/>
        </p:nvSpPr>
        <p:spPr bwMode="auto">
          <a:xfrm>
            <a:off x="1790975" y="4056063"/>
            <a:ext cx="9236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t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header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 lines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alibri"/>
              <a:ea typeface="ＭＳ Ｐゴシック" charset="-128"/>
              <a:cs typeface="+mn-cs"/>
            </a:endParaRPr>
          </a:p>
        </p:txBody>
      </p:sp>
      <p:sp>
        <p:nvSpPr>
          <p:cNvPr id="83978" name="Line 10"/>
          <p:cNvSpPr>
            <a:spLocks noChangeShapeType="1"/>
          </p:cNvSpPr>
          <p:nvPr/>
        </p:nvSpPr>
        <p:spPr bwMode="auto">
          <a:xfrm>
            <a:off x="2309813" y="5622925"/>
            <a:ext cx="511175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3979" name="Text Box 11"/>
          <p:cNvSpPr txBox="1">
            <a:spLocks noChangeArrowheads="1"/>
          </p:cNvSpPr>
          <p:nvPr/>
        </p:nvSpPr>
        <p:spPr bwMode="auto">
          <a:xfrm>
            <a:off x="273050" y="4719638"/>
            <a:ext cx="2190023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t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carriage return,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line feed at start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of line indicates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end of header lines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alibri"/>
              <a:ea typeface="ＭＳ Ｐゴシック" charset="-128"/>
              <a:cs typeface="+mn-cs"/>
            </a:endParaRPr>
          </a:p>
        </p:txBody>
      </p:sp>
      <p:sp>
        <p:nvSpPr>
          <p:cNvPr id="83980" name="Text Box 16"/>
          <p:cNvSpPr txBox="1">
            <a:spLocks noChangeArrowheads="1"/>
          </p:cNvSpPr>
          <p:nvPr/>
        </p:nvSpPr>
        <p:spPr bwMode="auto">
          <a:xfrm>
            <a:off x="2809875" y="3236913"/>
            <a:ext cx="6250429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GET /index.html HTTP/1.1\r\n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Host: www-net.cs.umass.edu\r\n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User-Agent: Firefox/3.6.10\r\n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Accept: text/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html,application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/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xhtml+xml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\r\n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Accept-Language: en-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us,en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;q=0.5\r\n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Accept-Encoding: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gzip,deflate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\r\n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Accept-Charset: ISO-8859-1,utf-8;q=0.7\r\n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Keep-Alive: 115\r\n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Connection: keep-alive\r\n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\r\n</a:t>
            </a:r>
          </a:p>
        </p:txBody>
      </p:sp>
      <p:sp>
        <p:nvSpPr>
          <p:cNvPr id="83981" name="Line 17"/>
          <p:cNvSpPr>
            <a:spLocks noChangeShapeType="1"/>
          </p:cNvSpPr>
          <p:nvPr/>
        </p:nvSpPr>
        <p:spPr bwMode="auto">
          <a:xfrm flipH="1">
            <a:off x="6334125" y="2754313"/>
            <a:ext cx="166688" cy="514350"/>
          </a:xfrm>
          <a:prstGeom prst="line">
            <a:avLst/>
          </a:prstGeom>
          <a:noFill/>
          <a:ln w="9525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3982" name="Text Box 18"/>
          <p:cNvSpPr txBox="1">
            <a:spLocks noChangeArrowheads="1"/>
          </p:cNvSpPr>
          <p:nvPr/>
        </p:nvSpPr>
        <p:spPr bwMode="auto">
          <a:xfrm>
            <a:off x="6384925" y="2466975"/>
            <a:ext cx="24114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carriage return character</a:t>
            </a:r>
          </a:p>
        </p:txBody>
      </p:sp>
      <p:sp>
        <p:nvSpPr>
          <p:cNvPr id="83983" name="Text Box 19"/>
          <p:cNvSpPr txBox="1">
            <a:spLocks noChangeArrowheads="1"/>
          </p:cNvSpPr>
          <p:nvPr/>
        </p:nvSpPr>
        <p:spPr bwMode="auto">
          <a:xfrm>
            <a:off x="6537325" y="2763838"/>
            <a:ext cx="1866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line-feed character</a:t>
            </a:r>
          </a:p>
        </p:txBody>
      </p:sp>
      <p:sp>
        <p:nvSpPr>
          <p:cNvPr id="83984" name="Line 20"/>
          <p:cNvSpPr>
            <a:spLocks noChangeShapeType="1"/>
          </p:cNvSpPr>
          <p:nvPr/>
        </p:nvSpPr>
        <p:spPr bwMode="auto">
          <a:xfrm flipH="1">
            <a:off x="6615113" y="3063875"/>
            <a:ext cx="80962" cy="252413"/>
          </a:xfrm>
          <a:prstGeom prst="line">
            <a:avLst/>
          </a:prstGeom>
          <a:noFill/>
          <a:ln w="9525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441470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0" name="Rectangle 2"/>
          <p:cNvSpPr>
            <a:spLocks noGrp="1" noChangeArrowheads="1"/>
          </p:cNvSpPr>
          <p:nvPr>
            <p:ph type="title"/>
          </p:nvPr>
        </p:nvSpPr>
        <p:spPr>
          <a:xfrm>
            <a:off x="79023" y="-7938"/>
            <a:ext cx="9031111" cy="1325563"/>
          </a:xfrm>
        </p:spPr>
        <p:txBody>
          <a:bodyPr>
            <a:normAutofit/>
          </a:bodyPr>
          <a:lstStyle/>
          <a:p>
            <a:r>
              <a:rPr lang="en-US" altLang="en-US" dirty="0">
                <a:latin typeface="Calibri Light"/>
                <a:ea typeface="ＭＳ Ｐゴシック" charset="-128"/>
              </a:rPr>
              <a:t>HTTP request message: general format</a:t>
            </a:r>
            <a:endParaRPr lang="en-US" altLang="en-US" sz="5400" dirty="0">
              <a:latin typeface="Calibri Light"/>
              <a:ea typeface="ＭＳ Ｐゴシック" charset="-128"/>
            </a:endParaRPr>
          </a:p>
        </p:txBody>
      </p:sp>
      <p:pic>
        <p:nvPicPr>
          <p:cNvPr id="86019" name="Picture 19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29" y="918546"/>
            <a:ext cx="8778240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1" name="Text Box 9"/>
          <p:cNvSpPr txBox="1">
            <a:spLocks noChangeArrowheads="1"/>
          </p:cNvSpPr>
          <p:nvPr/>
        </p:nvSpPr>
        <p:spPr bwMode="auto">
          <a:xfrm>
            <a:off x="6967538" y="1662113"/>
            <a:ext cx="1030287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request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line</a:t>
            </a:r>
          </a:p>
        </p:txBody>
      </p:sp>
      <p:sp>
        <p:nvSpPr>
          <p:cNvPr id="86022" name="Text Box 11"/>
          <p:cNvSpPr txBox="1">
            <a:spLocks noChangeArrowheads="1"/>
          </p:cNvSpPr>
          <p:nvPr/>
        </p:nvSpPr>
        <p:spPr bwMode="auto">
          <a:xfrm>
            <a:off x="6962775" y="2678113"/>
            <a:ext cx="974725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header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lines</a:t>
            </a:r>
          </a:p>
        </p:txBody>
      </p:sp>
      <p:sp>
        <p:nvSpPr>
          <p:cNvPr id="86023" name="Rectangle 12"/>
          <p:cNvSpPr>
            <a:spLocks noChangeArrowheads="1"/>
          </p:cNvSpPr>
          <p:nvPr/>
        </p:nvSpPr>
        <p:spPr bwMode="auto">
          <a:xfrm>
            <a:off x="6578600" y="2247900"/>
            <a:ext cx="346075" cy="1819275"/>
          </a:xfrm>
          <a:prstGeom prst="rect">
            <a:avLst/>
          </a:prstGeom>
          <a:noFill/>
          <a:ln w="19050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86024" name="Rectangle 13"/>
          <p:cNvSpPr>
            <a:spLocks noChangeArrowheads="1"/>
          </p:cNvSpPr>
          <p:nvPr/>
        </p:nvSpPr>
        <p:spPr bwMode="auto">
          <a:xfrm>
            <a:off x="6445250" y="2197100"/>
            <a:ext cx="290513" cy="2017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86025" name="Rectangle 15"/>
          <p:cNvSpPr>
            <a:spLocks noChangeArrowheads="1"/>
          </p:cNvSpPr>
          <p:nvPr/>
        </p:nvSpPr>
        <p:spPr bwMode="auto">
          <a:xfrm>
            <a:off x="6813550" y="4303713"/>
            <a:ext cx="712788" cy="1216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86026" name="Text Box 16"/>
          <p:cNvSpPr txBox="1">
            <a:spLocks noChangeArrowheads="1"/>
          </p:cNvSpPr>
          <p:nvPr/>
        </p:nvSpPr>
        <p:spPr bwMode="auto">
          <a:xfrm>
            <a:off x="6964363" y="4868863"/>
            <a:ext cx="735012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body</a:t>
            </a:r>
          </a:p>
        </p:txBody>
      </p:sp>
      <p:sp>
        <p:nvSpPr>
          <p:cNvPr id="86027" name="Rectangle 20"/>
          <p:cNvSpPr>
            <a:spLocks noChangeArrowheads="1"/>
          </p:cNvSpPr>
          <p:nvPr/>
        </p:nvSpPr>
        <p:spPr bwMode="auto">
          <a:xfrm>
            <a:off x="1143000" y="1698625"/>
            <a:ext cx="5638800" cy="44608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86028" name="Line 22"/>
          <p:cNvSpPr>
            <a:spLocks noChangeShapeType="1"/>
          </p:cNvSpPr>
          <p:nvPr/>
        </p:nvSpPr>
        <p:spPr bwMode="auto">
          <a:xfrm>
            <a:off x="2451100" y="1701800"/>
            <a:ext cx="0" cy="4381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6029" name="Line 23"/>
          <p:cNvSpPr>
            <a:spLocks noChangeShapeType="1"/>
          </p:cNvSpPr>
          <p:nvPr/>
        </p:nvSpPr>
        <p:spPr bwMode="auto">
          <a:xfrm>
            <a:off x="2895600" y="1701800"/>
            <a:ext cx="0" cy="4381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6030" name="Line 24"/>
          <p:cNvSpPr>
            <a:spLocks noChangeShapeType="1"/>
          </p:cNvSpPr>
          <p:nvPr/>
        </p:nvSpPr>
        <p:spPr bwMode="auto">
          <a:xfrm>
            <a:off x="4203700" y="1701800"/>
            <a:ext cx="0" cy="4381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6031" name="Line 25"/>
          <p:cNvSpPr>
            <a:spLocks noChangeShapeType="1"/>
          </p:cNvSpPr>
          <p:nvPr/>
        </p:nvSpPr>
        <p:spPr bwMode="auto">
          <a:xfrm>
            <a:off x="4629150" y="1695450"/>
            <a:ext cx="0" cy="4381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6032" name="Line 26"/>
          <p:cNvSpPr>
            <a:spLocks noChangeShapeType="1"/>
          </p:cNvSpPr>
          <p:nvPr/>
        </p:nvSpPr>
        <p:spPr bwMode="auto">
          <a:xfrm>
            <a:off x="5930900" y="1701800"/>
            <a:ext cx="0" cy="4381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6033" name="Line 27"/>
          <p:cNvSpPr>
            <a:spLocks noChangeShapeType="1"/>
          </p:cNvSpPr>
          <p:nvPr/>
        </p:nvSpPr>
        <p:spPr bwMode="auto">
          <a:xfrm>
            <a:off x="6369050" y="1701800"/>
            <a:ext cx="0" cy="4381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6034" name="Text Box 28"/>
          <p:cNvSpPr txBox="1">
            <a:spLocks noChangeArrowheads="1"/>
          </p:cNvSpPr>
          <p:nvPr/>
        </p:nvSpPr>
        <p:spPr bwMode="auto">
          <a:xfrm>
            <a:off x="1266825" y="1725613"/>
            <a:ext cx="10302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method</a:t>
            </a:r>
          </a:p>
        </p:txBody>
      </p:sp>
      <p:sp>
        <p:nvSpPr>
          <p:cNvPr id="86035" name="Text Box 29"/>
          <p:cNvSpPr txBox="1">
            <a:spLocks noChangeArrowheads="1"/>
          </p:cNvSpPr>
          <p:nvPr/>
        </p:nvSpPr>
        <p:spPr bwMode="auto">
          <a:xfrm>
            <a:off x="2428875" y="1706563"/>
            <a:ext cx="452438" cy="396875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sp</a:t>
            </a:r>
          </a:p>
        </p:txBody>
      </p:sp>
      <p:sp>
        <p:nvSpPr>
          <p:cNvPr id="86036" name="Text Box 30"/>
          <p:cNvSpPr txBox="1">
            <a:spLocks noChangeArrowheads="1"/>
          </p:cNvSpPr>
          <p:nvPr/>
        </p:nvSpPr>
        <p:spPr bwMode="auto">
          <a:xfrm>
            <a:off x="4194175" y="1712913"/>
            <a:ext cx="452438" cy="396875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sp</a:t>
            </a:r>
          </a:p>
        </p:txBody>
      </p:sp>
      <p:sp>
        <p:nvSpPr>
          <p:cNvPr id="86037" name="Text Box 31"/>
          <p:cNvSpPr txBox="1">
            <a:spLocks noChangeArrowheads="1"/>
          </p:cNvSpPr>
          <p:nvPr/>
        </p:nvSpPr>
        <p:spPr bwMode="auto">
          <a:xfrm>
            <a:off x="5946775" y="1719263"/>
            <a:ext cx="403225" cy="400050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cr</a:t>
            </a:r>
          </a:p>
        </p:txBody>
      </p:sp>
      <p:sp>
        <p:nvSpPr>
          <p:cNvPr id="86038" name="Text Box 32"/>
          <p:cNvSpPr txBox="1">
            <a:spLocks noChangeArrowheads="1"/>
          </p:cNvSpPr>
          <p:nvPr/>
        </p:nvSpPr>
        <p:spPr bwMode="auto">
          <a:xfrm>
            <a:off x="6416675" y="1730375"/>
            <a:ext cx="311150" cy="396875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lf</a:t>
            </a:r>
          </a:p>
        </p:txBody>
      </p:sp>
      <p:sp>
        <p:nvSpPr>
          <p:cNvPr id="86039" name="Text Box 33"/>
          <p:cNvSpPr txBox="1">
            <a:spLocks noChangeArrowheads="1"/>
          </p:cNvSpPr>
          <p:nvPr/>
        </p:nvSpPr>
        <p:spPr bwMode="auto">
          <a:xfrm>
            <a:off x="4784725" y="1712913"/>
            <a:ext cx="1003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version</a:t>
            </a:r>
          </a:p>
        </p:txBody>
      </p:sp>
      <p:sp>
        <p:nvSpPr>
          <p:cNvPr id="86040" name="Text Box 34"/>
          <p:cNvSpPr txBox="1">
            <a:spLocks noChangeArrowheads="1"/>
          </p:cNvSpPr>
          <p:nvPr/>
        </p:nvSpPr>
        <p:spPr bwMode="auto">
          <a:xfrm>
            <a:off x="3159125" y="1725613"/>
            <a:ext cx="6937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URL</a:t>
            </a:r>
          </a:p>
        </p:txBody>
      </p:sp>
      <p:grpSp>
        <p:nvGrpSpPr>
          <p:cNvPr id="86041" name="Group 45"/>
          <p:cNvGrpSpPr>
            <a:grpSpLocks/>
          </p:cNvGrpSpPr>
          <p:nvPr/>
        </p:nvGrpSpPr>
        <p:grpSpPr bwMode="auto">
          <a:xfrm>
            <a:off x="1143000" y="2143125"/>
            <a:ext cx="4565650" cy="446088"/>
            <a:chOff x="192" y="1894"/>
            <a:chExt cx="2876" cy="281"/>
          </a:xfrm>
        </p:grpSpPr>
        <p:sp>
          <p:nvSpPr>
            <p:cNvPr id="86077" name="Rectangle 35"/>
            <p:cNvSpPr>
              <a:spLocks noChangeArrowheads="1"/>
            </p:cNvSpPr>
            <p:nvPr/>
          </p:nvSpPr>
          <p:spPr bwMode="auto">
            <a:xfrm>
              <a:off x="192" y="1894"/>
              <a:ext cx="2876" cy="281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86078" name="Line 36"/>
            <p:cNvSpPr>
              <a:spLocks noChangeShapeType="1"/>
            </p:cNvSpPr>
            <p:nvPr/>
          </p:nvSpPr>
          <p:spPr bwMode="auto">
            <a:xfrm>
              <a:off x="1700" y="1896"/>
              <a:ext cx="0" cy="2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86079" name="Line 37"/>
            <p:cNvSpPr>
              <a:spLocks noChangeShapeType="1"/>
            </p:cNvSpPr>
            <p:nvPr/>
          </p:nvSpPr>
          <p:spPr bwMode="auto">
            <a:xfrm>
              <a:off x="1832" y="1896"/>
              <a:ext cx="0" cy="2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86080" name="Line 39"/>
            <p:cNvSpPr>
              <a:spLocks noChangeShapeType="1"/>
            </p:cNvSpPr>
            <p:nvPr/>
          </p:nvSpPr>
          <p:spPr bwMode="auto">
            <a:xfrm>
              <a:off x="2528" y="1896"/>
              <a:ext cx="0" cy="2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86081" name="Line 40"/>
            <p:cNvSpPr>
              <a:spLocks noChangeShapeType="1"/>
            </p:cNvSpPr>
            <p:nvPr/>
          </p:nvSpPr>
          <p:spPr bwMode="auto">
            <a:xfrm>
              <a:off x="2804" y="1896"/>
              <a:ext cx="0" cy="2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86082" name="Text Box 41"/>
            <p:cNvSpPr txBox="1">
              <a:spLocks noChangeArrowheads="1"/>
            </p:cNvSpPr>
            <p:nvPr/>
          </p:nvSpPr>
          <p:spPr bwMode="auto">
            <a:xfrm>
              <a:off x="2538" y="1907"/>
              <a:ext cx="254" cy="252"/>
            </a:xfrm>
            <a:prstGeom prst="rect">
              <a:avLst/>
            </a:prstGeom>
            <a:solidFill>
              <a:schemeClr val="accent3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cr</a:t>
              </a:r>
            </a:p>
          </p:txBody>
        </p:sp>
        <p:sp>
          <p:nvSpPr>
            <p:cNvPr id="86083" name="Text Box 42"/>
            <p:cNvSpPr txBox="1">
              <a:spLocks noChangeArrowheads="1"/>
            </p:cNvSpPr>
            <p:nvPr/>
          </p:nvSpPr>
          <p:spPr bwMode="auto">
            <a:xfrm>
              <a:off x="2834" y="1914"/>
              <a:ext cx="196" cy="250"/>
            </a:xfrm>
            <a:prstGeom prst="rect">
              <a:avLst/>
            </a:prstGeom>
            <a:solidFill>
              <a:schemeClr val="accent3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lf</a:t>
              </a:r>
            </a:p>
          </p:txBody>
        </p:sp>
        <p:sp>
          <p:nvSpPr>
            <p:cNvPr id="86084" name="Text Box 43"/>
            <p:cNvSpPr txBox="1">
              <a:spLocks noChangeArrowheads="1"/>
            </p:cNvSpPr>
            <p:nvPr/>
          </p:nvSpPr>
          <p:spPr bwMode="auto">
            <a:xfrm>
              <a:off x="1922" y="1895"/>
              <a:ext cx="49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value</a:t>
              </a:r>
            </a:p>
          </p:txBody>
        </p:sp>
        <p:sp>
          <p:nvSpPr>
            <p:cNvPr id="86085" name="Text Box 44"/>
            <p:cNvSpPr txBox="1">
              <a:spLocks noChangeArrowheads="1"/>
            </p:cNvSpPr>
            <p:nvPr/>
          </p:nvSpPr>
          <p:spPr bwMode="auto">
            <a:xfrm>
              <a:off x="246" y="1903"/>
              <a:ext cx="139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header field name</a:t>
              </a:r>
            </a:p>
          </p:txBody>
        </p:sp>
      </p:grpSp>
      <p:grpSp>
        <p:nvGrpSpPr>
          <p:cNvPr id="86042" name="Group 46"/>
          <p:cNvGrpSpPr>
            <a:grpSpLocks/>
          </p:cNvGrpSpPr>
          <p:nvPr/>
        </p:nvGrpSpPr>
        <p:grpSpPr bwMode="auto">
          <a:xfrm>
            <a:off x="1139825" y="3619500"/>
            <a:ext cx="4565650" cy="446088"/>
            <a:chOff x="192" y="1894"/>
            <a:chExt cx="2876" cy="281"/>
          </a:xfrm>
        </p:grpSpPr>
        <p:sp>
          <p:nvSpPr>
            <p:cNvPr id="86068" name="Rectangle 47"/>
            <p:cNvSpPr>
              <a:spLocks noChangeArrowheads="1"/>
            </p:cNvSpPr>
            <p:nvPr/>
          </p:nvSpPr>
          <p:spPr bwMode="auto">
            <a:xfrm>
              <a:off x="192" y="1894"/>
              <a:ext cx="2876" cy="281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86069" name="Line 48"/>
            <p:cNvSpPr>
              <a:spLocks noChangeShapeType="1"/>
            </p:cNvSpPr>
            <p:nvPr/>
          </p:nvSpPr>
          <p:spPr bwMode="auto">
            <a:xfrm>
              <a:off x="1700" y="1896"/>
              <a:ext cx="0" cy="2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86070" name="Line 49"/>
            <p:cNvSpPr>
              <a:spLocks noChangeShapeType="1"/>
            </p:cNvSpPr>
            <p:nvPr/>
          </p:nvSpPr>
          <p:spPr bwMode="auto">
            <a:xfrm>
              <a:off x="1832" y="1896"/>
              <a:ext cx="0" cy="2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86071" name="Line 50"/>
            <p:cNvSpPr>
              <a:spLocks noChangeShapeType="1"/>
            </p:cNvSpPr>
            <p:nvPr/>
          </p:nvSpPr>
          <p:spPr bwMode="auto">
            <a:xfrm>
              <a:off x="2528" y="1896"/>
              <a:ext cx="0" cy="2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86072" name="Line 51"/>
            <p:cNvSpPr>
              <a:spLocks noChangeShapeType="1"/>
            </p:cNvSpPr>
            <p:nvPr/>
          </p:nvSpPr>
          <p:spPr bwMode="auto">
            <a:xfrm>
              <a:off x="2804" y="1896"/>
              <a:ext cx="0" cy="2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86073" name="Text Box 52"/>
            <p:cNvSpPr txBox="1">
              <a:spLocks noChangeArrowheads="1"/>
            </p:cNvSpPr>
            <p:nvPr/>
          </p:nvSpPr>
          <p:spPr bwMode="auto">
            <a:xfrm>
              <a:off x="2538" y="1907"/>
              <a:ext cx="254" cy="252"/>
            </a:xfrm>
            <a:prstGeom prst="rect">
              <a:avLst/>
            </a:prstGeom>
            <a:solidFill>
              <a:schemeClr val="accent3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cr</a:t>
              </a:r>
            </a:p>
          </p:txBody>
        </p:sp>
        <p:sp>
          <p:nvSpPr>
            <p:cNvPr id="86074" name="Text Box 53"/>
            <p:cNvSpPr txBox="1">
              <a:spLocks noChangeArrowheads="1"/>
            </p:cNvSpPr>
            <p:nvPr/>
          </p:nvSpPr>
          <p:spPr bwMode="auto">
            <a:xfrm>
              <a:off x="2834" y="1914"/>
              <a:ext cx="196" cy="250"/>
            </a:xfrm>
            <a:prstGeom prst="rect">
              <a:avLst/>
            </a:prstGeom>
            <a:solidFill>
              <a:schemeClr val="accent3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lf</a:t>
              </a:r>
            </a:p>
          </p:txBody>
        </p:sp>
        <p:sp>
          <p:nvSpPr>
            <p:cNvPr id="86075" name="Text Box 54"/>
            <p:cNvSpPr txBox="1">
              <a:spLocks noChangeArrowheads="1"/>
            </p:cNvSpPr>
            <p:nvPr/>
          </p:nvSpPr>
          <p:spPr bwMode="auto">
            <a:xfrm>
              <a:off x="1922" y="1895"/>
              <a:ext cx="49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value</a:t>
              </a:r>
            </a:p>
          </p:txBody>
        </p:sp>
        <p:sp>
          <p:nvSpPr>
            <p:cNvPr id="86076" name="Text Box 55"/>
            <p:cNvSpPr txBox="1">
              <a:spLocks noChangeArrowheads="1"/>
            </p:cNvSpPr>
            <p:nvPr/>
          </p:nvSpPr>
          <p:spPr bwMode="auto">
            <a:xfrm>
              <a:off x="246" y="1903"/>
              <a:ext cx="139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header field name</a:t>
              </a:r>
            </a:p>
          </p:txBody>
        </p:sp>
      </p:grpSp>
      <p:sp>
        <p:nvSpPr>
          <p:cNvPr id="86043" name="Line 56"/>
          <p:cNvSpPr>
            <a:spLocks noChangeShapeType="1"/>
          </p:cNvSpPr>
          <p:nvPr/>
        </p:nvSpPr>
        <p:spPr bwMode="auto">
          <a:xfrm>
            <a:off x="1143000" y="2590800"/>
            <a:ext cx="0" cy="1041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86044" name="Group 61"/>
          <p:cNvGrpSpPr>
            <a:grpSpLocks/>
          </p:cNvGrpSpPr>
          <p:nvPr/>
        </p:nvGrpSpPr>
        <p:grpSpPr bwMode="auto">
          <a:xfrm>
            <a:off x="974725" y="2814638"/>
            <a:ext cx="331788" cy="461962"/>
            <a:chOff x="462" y="1727"/>
            <a:chExt cx="209" cy="291"/>
          </a:xfrm>
        </p:grpSpPr>
        <p:sp>
          <p:nvSpPr>
            <p:cNvPr id="86065" name="Rectangle 59"/>
            <p:cNvSpPr>
              <a:spLocks noChangeArrowheads="1"/>
            </p:cNvSpPr>
            <p:nvPr/>
          </p:nvSpPr>
          <p:spPr bwMode="auto">
            <a:xfrm>
              <a:off x="534" y="1854"/>
              <a:ext cx="56" cy="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86066" name="Text Box 57"/>
            <p:cNvSpPr txBox="1">
              <a:spLocks noChangeArrowheads="1"/>
            </p:cNvSpPr>
            <p:nvPr/>
          </p:nvSpPr>
          <p:spPr bwMode="auto">
            <a:xfrm>
              <a:off x="462" y="1727"/>
              <a:ext cx="20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~</a:t>
              </a:r>
            </a:p>
          </p:txBody>
        </p:sp>
        <p:sp>
          <p:nvSpPr>
            <p:cNvPr id="86067" name="Text Box 58"/>
            <p:cNvSpPr txBox="1">
              <a:spLocks noChangeArrowheads="1"/>
            </p:cNvSpPr>
            <p:nvPr/>
          </p:nvSpPr>
          <p:spPr bwMode="auto">
            <a:xfrm>
              <a:off x="462" y="1768"/>
              <a:ext cx="20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~</a:t>
              </a:r>
            </a:p>
          </p:txBody>
        </p:sp>
      </p:grpSp>
      <p:sp>
        <p:nvSpPr>
          <p:cNvPr id="86045" name="Line 62"/>
          <p:cNvSpPr>
            <a:spLocks noChangeShapeType="1"/>
          </p:cNvSpPr>
          <p:nvPr/>
        </p:nvSpPr>
        <p:spPr bwMode="auto">
          <a:xfrm>
            <a:off x="5707063" y="2578100"/>
            <a:ext cx="0" cy="1041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86046" name="Group 63"/>
          <p:cNvGrpSpPr>
            <a:grpSpLocks/>
          </p:cNvGrpSpPr>
          <p:nvPr/>
        </p:nvGrpSpPr>
        <p:grpSpPr bwMode="auto">
          <a:xfrm>
            <a:off x="5538788" y="2801938"/>
            <a:ext cx="331787" cy="461962"/>
            <a:chOff x="462" y="1727"/>
            <a:chExt cx="209" cy="291"/>
          </a:xfrm>
        </p:grpSpPr>
        <p:sp>
          <p:nvSpPr>
            <p:cNvPr id="86062" name="Rectangle 64"/>
            <p:cNvSpPr>
              <a:spLocks noChangeArrowheads="1"/>
            </p:cNvSpPr>
            <p:nvPr/>
          </p:nvSpPr>
          <p:spPr bwMode="auto">
            <a:xfrm>
              <a:off x="534" y="1854"/>
              <a:ext cx="56" cy="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86063" name="Text Box 65"/>
            <p:cNvSpPr txBox="1">
              <a:spLocks noChangeArrowheads="1"/>
            </p:cNvSpPr>
            <p:nvPr/>
          </p:nvSpPr>
          <p:spPr bwMode="auto">
            <a:xfrm>
              <a:off x="462" y="1727"/>
              <a:ext cx="20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~</a:t>
              </a:r>
            </a:p>
          </p:txBody>
        </p:sp>
        <p:sp>
          <p:nvSpPr>
            <p:cNvPr id="86064" name="Text Box 66"/>
            <p:cNvSpPr txBox="1">
              <a:spLocks noChangeArrowheads="1"/>
            </p:cNvSpPr>
            <p:nvPr/>
          </p:nvSpPr>
          <p:spPr bwMode="auto">
            <a:xfrm>
              <a:off x="462" y="1768"/>
              <a:ext cx="20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~</a:t>
              </a:r>
            </a:p>
          </p:txBody>
        </p:sp>
      </p:grpSp>
      <p:grpSp>
        <p:nvGrpSpPr>
          <p:cNvPr id="86047" name="Group 77"/>
          <p:cNvGrpSpPr>
            <a:grpSpLocks/>
          </p:cNvGrpSpPr>
          <p:nvPr/>
        </p:nvGrpSpPr>
        <p:grpSpPr bwMode="auto">
          <a:xfrm>
            <a:off x="1138238" y="4065588"/>
            <a:ext cx="963612" cy="446087"/>
            <a:chOff x="3105" y="2650"/>
            <a:chExt cx="607" cy="281"/>
          </a:xfrm>
        </p:grpSpPr>
        <p:sp>
          <p:nvSpPr>
            <p:cNvPr id="86058" name="Rectangle 68"/>
            <p:cNvSpPr>
              <a:spLocks noChangeArrowheads="1"/>
            </p:cNvSpPr>
            <p:nvPr/>
          </p:nvSpPr>
          <p:spPr bwMode="auto">
            <a:xfrm>
              <a:off x="3105" y="2650"/>
              <a:ext cx="607" cy="281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86059" name="Line 72"/>
            <p:cNvSpPr>
              <a:spLocks noChangeShapeType="1"/>
            </p:cNvSpPr>
            <p:nvPr/>
          </p:nvSpPr>
          <p:spPr bwMode="auto">
            <a:xfrm>
              <a:off x="3406" y="2652"/>
              <a:ext cx="0" cy="2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86060" name="Text Box 73"/>
            <p:cNvSpPr txBox="1">
              <a:spLocks noChangeArrowheads="1"/>
            </p:cNvSpPr>
            <p:nvPr/>
          </p:nvSpPr>
          <p:spPr bwMode="auto">
            <a:xfrm>
              <a:off x="3140" y="2663"/>
              <a:ext cx="254" cy="252"/>
            </a:xfrm>
            <a:prstGeom prst="rect">
              <a:avLst/>
            </a:prstGeom>
            <a:solidFill>
              <a:schemeClr val="accent3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cr</a:t>
              </a:r>
            </a:p>
          </p:txBody>
        </p:sp>
        <p:sp>
          <p:nvSpPr>
            <p:cNvPr id="86061" name="Text Box 74"/>
            <p:cNvSpPr txBox="1">
              <a:spLocks noChangeArrowheads="1"/>
            </p:cNvSpPr>
            <p:nvPr/>
          </p:nvSpPr>
          <p:spPr bwMode="auto">
            <a:xfrm>
              <a:off x="3436" y="2670"/>
              <a:ext cx="196" cy="250"/>
            </a:xfrm>
            <a:prstGeom prst="rect">
              <a:avLst/>
            </a:prstGeom>
            <a:solidFill>
              <a:schemeClr val="accent3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lf</a:t>
              </a:r>
            </a:p>
          </p:txBody>
        </p:sp>
      </p:grpSp>
      <p:sp>
        <p:nvSpPr>
          <p:cNvPr id="86048" name="Rectangle 78"/>
          <p:cNvSpPr>
            <a:spLocks noChangeArrowheads="1"/>
          </p:cNvSpPr>
          <p:nvPr/>
        </p:nvSpPr>
        <p:spPr bwMode="auto">
          <a:xfrm>
            <a:off x="1138238" y="4513263"/>
            <a:ext cx="5170487" cy="11207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86049" name="Text Box 80"/>
          <p:cNvSpPr txBox="1">
            <a:spLocks noChangeArrowheads="1"/>
          </p:cNvSpPr>
          <p:nvPr/>
        </p:nvSpPr>
        <p:spPr bwMode="auto">
          <a:xfrm>
            <a:off x="3074988" y="4837113"/>
            <a:ext cx="14112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entity body</a:t>
            </a:r>
          </a:p>
        </p:txBody>
      </p:sp>
      <p:grpSp>
        <p:nvGrpSpPr>
          <p:cNvPr id="86050" name="Group 81"/>
          <p:cNvGrpSpPr>
            <a:grpSpLocks/>
          </p:cNvGrpSpPr>
          <p:nvPr/>
        </p:nvGrpSpPr>
        <p:grpSpPr bwMode="auto">
          <a:xfrm>
            <a:off x="974725" y="4851400"/>
            <a:ext cx="331788" cy="461963"/>
            <a:chOff x="462" y="1727"/>
            <a:chExt cx="209" cy="291"/>
          </a:xfrm>
        </p:grpSpPr>
        <p:sp>
          <p:nvSpPr>
            <p:cNvPr id="86055" name="Rectangle 82"/>
            <p:cNvSpPr>
              <a:spLocks noChangeArrowheads="1"/>
            </p:cNvSpPr>
            <p:nvPr/>
          </p:nvSpPr>
          <p:spPr bwMode="auto">
            <a:xfrm>
              <a:off x="534" y="1854"/>
              <a:ext cx="56" cy="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86056" name="Text Box 83"/>
            <p:cNvSpPr txBox="1">
              <a:spLocks noChangeArrowheads="1"/>
            </p:cNvSpPr>
            <p:nvPr/>
          </p:nvSpPr>
          <p:spPr bwMode="auto">
            <a:xfrm>
              <a:off x="462" y="1727"/>
              <a:ext cx="20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~</a:t>
              </a:r>
            </a:p>
          </p:txBody>
        </p:sp>
        <p:sp>
          <p:nvSpPr>
            <p:cNvPr id="86057" name="Text Box 84"/>
            <p:cNvSpPr txBox="1">
              <a:spLocks noChangeArrowheads="1"/>
            </p:cNvSpPr>
            <p:nvPr/>
          </p:nvSpPr>
          <p:spPr bwMode="auto">
            <a:xfrm>
              <a:off x="462" y="1768"/>
              <a:ext cx="20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~</a:t>
              </a:r>
            </a:p>
          </p:txBody>
        </p:sp>
      </p:grpSp>
      <p:grpSp>
        <p:nvGrpSpPr>
          <p:cNvPr id="86051" name="Group 85"/>
          <p:cNvGrpSpPr>
            <a:grpSpLocks/>
          </p:cNvGrpSpPr>
          <p:nvPr/>
        </p:nvGrpSpPr>
        <p:grpSpPr bwMode="auto">
          <a:xfrm>
            <a:off x="6134100" y="4841875"/>
            <a:ext cx="331788" cy="461963"/>
            <a:chOff x="462" y="1727"/>
            <a:chExt cx="209" cy="291"/>
          </a:xfrm>
        </p:grpSpPr>
        <p:sp>
          <p:nvSpPr>
            <p:cNvPr id="86052" name="Rectangle 86"/>
            <p:cNvSpPr>
              <a:spLocks noChangeArrowheads="1"/>
            </p:cNvSpPr>
            <p:nvPr/>
          </p:nvSpPr>
          <p:spPr bwMode="auto">
            <a:xfrm>
              <a:off x="534" y="1854"/>
              <a:ext cx="56" cy="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86053" name="Text Box 87"/>
            <p:cNvSpPr txBox="1">
              <a:spLocks noChangeArrowheads="1"/>
            </p:cNvSpPr>
            <p:nvPr/>
          </p:nvSpPr>
          <p:spPr bwMode="auto">
            <a:xfrm>
              <a:off x="462" y="1727"/>
              <a:ext cx="20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~</a:t>
              </a:r>
            </a:p>
          </p:txBody>
        </p:sp>
        <p:sp>
          <p:nvSpPr>
            <p:cNvPr id="86054" name="Text Box 88"/>
            <p:cNvSpPr txBox="1">
              <a:spLocks noChangeArrowheads="1"/>
            </p:cNvSpPr>
            <p:nvPr/>
          </p:nvSpPr>
          <p:spPr bwMode="auto">
            <a:xfrm>
              <a:off x="462" y="1768"/>
              <a:ext cx="20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~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533775" y="2152590"/>
            <a:ext cx="255198" cy="400110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: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3495466" y="3630553"/>
            <a:ext cx="255198" cy="400110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: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594907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8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223838"/>
            <a:ext cx="8186737" cy="903287"/>
          </a:xfrm>
        </p:spPr>
        <p:txBody>
          <a:bodyPr/>
          <a:lstStyle/>
          <a:p>
            <a:r>
              <a:rPr lang="en-US" altLang="en-US" sz="4000" dirty="0">
                <a:latin typeface="Calibri Light"/>
                <a:ea typeface="ＭＳ Ｐゴシック" charset="-128"/>
              </a:rPr>
              <a:t>Uploading form input</a:t>
            </a:r>
          </a:p>
        </p:txBody>
      </p:sp>
      <p:sp>
        <p:nvSpPr>
          <p:cNvPr id="10445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700088" y="1343025"/>
            <a:ext cx="5757862" cy="26622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charset="0"/>
              <a:buNone/>
              <a:defRPr/>
            </a:pPr>
            <a:r>
              <a:rPr lang="en-US" u="sng" dirty="0">
                <a:solidFill>
                  <a:srgbClr val="CC0000"/>
                </a:solidFill>
                <a:latin typeface="Calibri"/>
              </a:rPr>
              <a:t>POST method:</a:t>
            </a:r>
            <a:endParaRPr lang="en-US" dirty="0">
              <a:solidFill>
                <a:srgbClr val="CC0000"/>
              </a:solidFill>
              <a:latin typeface="Calibri"/>
            </a:endParaRPr>
          </a:p>
          <a:p>
            <a:pPr marL="233045" indent="-233045">
              <a:defRPr/>
            </a:pPr>
            <a:r>
              <a:rPr lang="en-US" sz="2400" dirty="0">
                <a:latin typeface="Calibri"/>
              </a:rPr>
              <a:t>web page often includes form input</a:t>
            </a:r>
          </a:p>
          <a:p>
            <a:pPr marL="233045" indent="-233045">
              <a:defRPr/>
            </a:pPr>
            <a:r>
              <a:rPr lang="en-US" sz="2400" dirty="0">
                <a:latin typeface="Calibri"/>
              </a:rPr>
              <a:t>input is uploaded to server in entity body</a:t>
            </a:r>
          </a:p>
        </p:txBody>
      </p:sp>
      <p:sp>
        <p:nvSpPr>
          <p:cNvPr id="104454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703263" y="3409950"/>
            <a:ext cx="6645804" cy="220662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charset="0"/>
              <a:buNone/>
              <a:defRPr/>
            </a:pPr>
            <a:r>
              <a:rPr lang="en-US" u="sng" dirty="0">
                <a:solidFill>
                  <a:srgbClr val="CC0000"/>
                </a:solidFill>
                <a:latin typeface="Calibri"/>
              </a:rPr>
              <a:t>URL method:</a:t>
            </a:r>
          </a:p>
          <a:p>
            <a:pPr marL="233045" indent="-233045">
              <a:defRPr/>
            </a:pPr>
            <a:r>
              <a:rPr lang="en-US" sz="2400" dirty="0">
                <a:latin typeface="Calibri"/>
              </a:rPr>
              <a:t>uses GET method</a:t>
            </a:r>
          </a:p>
          <a:p>
            <a:pPr marL="233045" indent="-233045">
              <a:defRPr/>
            </a:pPr>
            <a:r>
              <a:rPr lang="en-US" sz="2400" dirty="0">
                <a:latin typeface="Calibri"/>
              </a:rPr>
              <a:t>input is uploaded in URL field of request line:</a:t>
            </a:r>
          </a:p>
          <a:p>
            <a:pPr>
              <a:buFont typeface="Wingdings" charset="0"/>
              <a:buNone/>
              <a:defRPr/>
            </a:pPr>
            <a:endParaRPr lang="en-US" sz="2400" dirty="0">
              <a:latin typeface="Calibri"/>
            </a:endParaRPr>
          </a:p>
        </p:txBody>
      </p:sp>
      <p:pic>
        <p:nvPicPr>
          <p:cNvPr id="88067" name="Picture 12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876300"/>
            <a:ext cx="4570413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1" name="Text Box 5"/>
          <p:cNvSpPr txBox="1">
            <a:spLocks noChangeArrowheads="1"/>
          </p:cNvSpPr>
          <p:nvPr/>
        </p:nvSpPr>
        <p:spPr bwMode="auto">
          <a:xfrm>
            <a:off x="933135" y="4903614"/>
            <a:ext cx="6280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www.somesite.com/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animalsearch?monkeys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&amp;banana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259798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3479800" cy="1143000"/>
          </a:xfrm>
        </p:spPr>
        <p:txBody>
          <a:bodyPr/>
          <a:lstStyle/>
          <a:p>
            <a:r>
              <a:rPr lang="en-US" altLang="en-US" dirty="0">
                <a:latin typeface="Calibri Light"/>
                <a:ea typeface="ＭＳ Ｐゴシック" charset="-128"/>
              </a:rPr>
              <a:t>Method types</a:t>
            </a:r>
          </a:p>
        </p:txBody>
      </p:sp>
      <p:sp>
        <p:nvSpPr>
          <p:cNvPr id="9011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33400" y="1611313"/>
            <a:ext cx="3810000" cy="464820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charset="2"/>
              <a:buNone/>
            </a:pPr>
            <a:r>
              <a:rPr lang="en-US" altLang="en-US" dirty="0">
                <a:solidFill>
                  <a:srgbClr val="CC0000"/>
                </a:solidFill>
                <a:latin typeface="Calibri"/>
                <a:ea typeface="ＭＳ Ｐゴシック" charset="-128"/>
              </a:rPr>
              <a:t>HTTP/1.0:</a:t>
            </a:r>
          </a:p>
          <a:p>
            <a:r>
              <a:rPr lang="en-US" altLang="en-US" sz="2400" dirty="0">
                <a:latin typeface="Calibri"/>
                <a:ea typeface="ＭＳ Ｐゴシック" charset="-128"/>
              </a:rPr>
              <a:t>GET</a:t>
            </a:r>
          </a:p>
          <a:p>
            <a:r>
              <a:rPr lang="en-US" altLang="en-US" sz="2400" dirty="0">
                <a:latin typeface="Calibri"/>
                <a:ea typeface="ＭＳ Ｐゴシック" charset="-128"/>
              </a:rPr>
              <a:t>POST</a:t>
            </a:r>
          </a:p>
          <a:p>
            <a:r>
              <a:rPr lang="en-US" altLang="en-US" sz="2400" dirty="0">
                <a:latin typeface="Calibri"/>
                <a:ea typeface="ＭＳ Ｐゴシック" charset="-128"/>
              </a:rPr>
              <a:t>HEAD</a:t>
            </a:r>
          </a:p>
          <a:p>
            <a:pPr lvl="1"/>
            <a:r>
              <a:rPr lang="en-US" altLang="en-US" dirty="0">
                <a:latin typeface="Calibri"/>
                <a:ea typeface="ＭＳ Ｐゴシック" charset="-128"/>
              </a:rPr>
              <a:t>asks server to leave requested object out of response</a:t>
            </a:r>
          </a:p>
        </p:txBody>
      </p:sp>
      <p:sp>
        <p:nvSpPr>
          <p:cNvPr id="90118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495800" y="1611313"/>
            <a:ext cx="3810000" cy="464820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charset="2"/>
              <a:buNone/>
            </a:pPr>
            <a:r>
              <a:rPr lang="en-US" altLang="en-US" dirty="0">
                <a:solidFill>
                  <a:srgbClr val="CC0000"/>
                </a:solidFill>
                <a:latin typeface="Calibri"/>
                <a:ea typeface="ＭＳ Ｐゴシック" charset="-128"/>
              </a:rPr>
              <a:t>HTTP/1.1:</a:t>
            </a:r>
          </a:p>
          <a:p>
            <a:r>
              <a:rPr lang="en-US" altLang="en-US" sz="2400" dirty="0">
                <a:latin typeface="Calibri"/>
                <a:ea typeface="ＭＳ Ｐゴシック" charset="-128"/>
              </a:rPr>
              <a:t>GET, POST, HEAD</a:t>
            </a:r>
          </a:p>
          <a:p>
            <a:r>
              <a:rPr lang="en-US" altLang="en-US" sz="2400" dirty="0">
                <a:latin typeface="Calibri"/>
                <a:ea typeface="ＭＳ Ｐゴシック" charset="-128"/>
              </a:rPr>
              <a:t>PUT</a:t>
            </a:r>
          </a:p>
          <a:p>
            <a:pPr lvl="1"/>
            <a:r>
              <a:rPr lang="en-US" altLang="en-US" dirty="0">
                <a:latin typeface="Calibri"/>
                <a:ea typeface="ＭＳ Ｐゴシック" charset="-128"/>
              </a:rPr>
              <a:t>uploads file in entity body to path specified in URL field</a:t>
            </a:r>
          </a:p>
          <a:p>
            <a:r>
              <a:rPr lang="en-US" altLang="en-US" sz="2400" dirty="0">
                <a:latin typeface="Calibri"/>
                <a:ea typeface="ＭＳ Ｐゴシック" charset="-128"/>
              </a:rPr>
              <a:t>DELETE</a:t>
            </a:r>
          </a:p>
          <a:p>
            <a:pPr lvl="1"/>
            <a:r>
              <a:rPr lang="en-US" altLang="en-US" dirty="0">
                <a:latin typeface="Calibri"/>
                <a:ea typeface="ＭＳ Ｐゴシック" charset="-128"/>
              </a:rPr>
              <a:t>deletes file specified in the URL field</a:t>
            </a:r>
          </a:p>
        </p:txBody>
      </p:sp>
      <p:pic>
        <p:nvPicPr>
          <p:cNvPr id="90115" name="Picture 10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76" y="985838"/>
            <a:ext cx="3240087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840745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8750"/>
            <a:ext cx="7772400" cy="979488"/>
          </a:xfrm>
        </p:spPr>
        <p:txBody>
          <a:bodyPr>
            <a:normAutofit/>
          </a:bodyPr>
          <a:lstStyle/>
          <a:p>
            <a:r>
              <a:rPr lang="en-US" altLang="en-US" dirty="0">
                <a:latin typeface="Calibri Light"/>
                <a:ea typeface="ＭＳ Ｐゴシック" charset="-128"/>
              </a:rPr>
              <a:t>HTTP response message</a:t>
            </a:r>
            <a:endParaRPr lang="en-US" altLang="en-US" sz="4800" dirty="0">
              <a:latin typeface="Calibri Light"/>
              <a:ea typeface="ＭＳ Ｐゴシック" charset="-128"/>
            </a:endParaRPr>
          </a:p>
        </p:txBody>
      </p:sp>
      <p:pic>
        <p:nvPicPr>
          <p:cNvPr id="92163" name="Picture 17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847725"/>
            <a:ext cx="54848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5" name="Text Box 5"/>
          <p:cNvSpPr txBox="1">
            <a:spLocks noChangeArrowheads="1"/>
          </p:cNvSpPr>
          <p:nvPr/>
        </p:nvSpPr>
        <p:spPr bwMode="auto">
          <a:xfrm>
            <a:off x="139700" y="1397000"/>
            <a:ext cx="17907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status line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(protocol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status code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status phrase)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92166" name="Line 6"/>
          <p:cNvSpPr>
            <a:spLocks noChangeShapeType="1"/>
          </p:cNvSpPr>
          <p:nvPr/>
        </p:nvSpPr>
        <p:spPr bwMode="auto">
          <a:xfrm>
            <a:off x="1358900" y="1914525"/>
            <a:ext cx="923925" cy="257175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2167" name="Freeform 7"/>
          <p:cNvSpPr>
            <a:spLocks/>
          </p:cNvSpPr>
          <p:nvPr/>
        </p:nvSpPr>
        <p:spPr bwMode="auto">
          <a:xfrm>
            <a:off x="2057401" y="2305050"/>
            <a:ext cx="242888" cy="2447572"/>
          </a:xfrm>
          <a:custGeom>
            <a:avLst/>
            <a:gdLst>
              <a:gd name="T0" fmla="*/ 2147483647 w 162"/>
              <a:gd name="T1" fmla="*/ 2147483647 h 1428"/>
              <a:gd name="T2" fmla="*/ 0 w 162"/>
              <a:gd name="T3" fmla="*/ 0 h 1428"/>
              <a:gd name="T4" fmla="*/ 0 w 162"/>
              <a:gd name="T5" fmla="*/ 2147483647 h 1428"/>
              <a:gd name="T6" fmla="*/ 2147483647 w 162"/>
              <a:gd name="T7" fmla="*/ 2147483647 h 1428"/>
              <a:gd name="T8" fmla="*/ 0 60000 65536"/>
              <a:gd name="T9" fmla="*/ 0 60000 65536"/>
              <a:gd name="T10" fmla="*/ 0 60000 65536"/>
              <a:gd name="T11" fmla="*/ 0 60000 65536"/>
              <a:gd name="T12" fmla="*/ 0 w 162"/>
              <a:gd name="T13" fmla="*/ 0 h 1428"/>
              <a:gd name="T14" fmla="*/ 162 w 162"/>
              <a:gd name="T15" fmla="*/ 1428 h 14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62" h="1428">
                <a:moveTo>
                  <a:pt x="132" y="9"/>
                </a:moveTo>
                <a:lnTo>
                  <a:pt x="0" y="0"/>
                </a:lnTo>
                <a:lnTo>
                  <a:pt x="0" y="1428"/>
                </a:lnTo>
                <a:lnTo>
                  <a:pt x="162" y="1425"/>
                </a:lnTo>
              </a:path>
            </a:pathLst>
          </a:custGeom>
          <a:noFill/>
          <a:ln w="1905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2168" name="Text Box 8"/>
          <p:cNvSpPr txBox="1">
            <a:spLocks noChangeArrowheads="1"/>
          </p:cNvSpPr>
          <p:nvPr/>
        </p:nvSpPr>
        <p:spPr bwMode="auto">
          <a:xfrm>
            <a:off x="893763" y="3286125"/>
            <a:ext cx="9747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header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 lines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92169" name="Line 9"/>
          <p:cNvSpPr>
            <a:spLocks noChangeShapeType="1"/>
          </p:cNvSpPr>
          <p:nvPr/>
        </p:nvSpPr>
        <p:spPr bwMode="auto">
          <a:xfrm flipV="1">
            <a:off x="1543051" y="4997533"/>
            <a:ext cx="757238" cy="212725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2170" name="Text Box 10"/>
          <p:cNvSpPr txBox="1">
            <a:spLocks noChangeArrowheads="1"/>
          </p:cNvSpPr>
          <p:nvPr/>
        </p:nvSpPr>
        <p:spPr bwMode="auto">
          <a:xfrm>
            <a:off x="242888" y="4846638"/>
            <a:ext cx="1379537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data, e.g.,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requested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HTML file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92171" name="Rectangle 15"/>
          <p:cNvSpPr>
            <a:spLocks noChangeArrowheads="1"/>
          </p:cNvSpPr>
          <p:nvPr/>
        </p:nvSpPr>
        <p:spPr bwMode="auto">
          <a:xfrm>
            <a:off x="2243137" y="2044700"/>
            <a:ext cx="6900863" cy="3083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HTTP/1.1 200 OK\r\n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Date: Sun, 26 Sep 2010 20:09:20 GMT\r\n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Server: Apache/2.0.52 (CentOS)\r\n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Last-Modified: Tue, 30 Oct 2007 17:00:02 GMT\r\n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ETag: "17dc6-a5c-bf716880"\r\n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Accept-Ranges: bytes\r\n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Content-Length: 2652\r\n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Keep-Alive: timeout=10, max=100\r\n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Connection: Keep-Alive\r\n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Content-Type: text/html; charset=ISO-8859-1\r\n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\r\n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data </a:t>
            </a:r>
            <a:r>
              <a:rPr kumimoji="0" lang="it-IT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data</a:t>
            </a:r>
            <a:r>
              <a:rPr kumimoji="0" lang="it-IT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 </a:t>
            </a:r>
            <a:r>
              <a:rPr kumimoji="0" lang="it-IT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data</a:t>
            </a:r>
            <a:r>
              <a:rPr kumimoji="0" lang="it-IT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 </a:t>
            </a:r>
            <a:r>
              <a:rPr kumimoji="0" lang="it-IT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data</a:t>
            </a:r>
            <a:r>
              <a:rPr kumimoji="0" lang="it-IT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 </a:t>
            </a:r>
            <a:r>
              <a:rPr kumimoji="0" lang="it-IT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data</a:t>
            </a:r>
            <a:r>
              <a:rPr kumimoji="0" lang="it-IT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 ... 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charset="0"/>
              <a:ea typeface="ＭＳ Ｐゴシック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085774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9|23.2|6.5|9.3|1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6"/>
</p:tagLst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 Black"/>
        <a:ea typeface="ＭＳ Ｐゴシック"/>
        <a:cs typeface=""/>
      </a:majorFont>
      <a:minorFont>
        <a:latin typeface="Arial Black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15139</TotalTime>
  <Words>7958</Words>
  <Application>Microsoft Macintosh PowerPoint</Application>
  <PresentationFormat>On-screen Show (4:3)</PresentationFormat>
  <Paragraphs>1789</Paragraphs>
  <Slides>116</Slides>
  <Notes>83</Notes>
  <HiddenSlides>13</HiddenSlides>
  <MMClips>0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116</vt:i4>
      </vt:variant>
    </vt:vector>
  </HeadingPairs>
  <TitlesOfParts>
    <vt:vector size="139" baseType="lpstr">
      <vt:lpstr>ＭＳ Ｐゴシック</vt:lpstr>
      <vt:lpstr>宋体</vt:lpstr>
      <vt:lpstr>Arial</vt:lpstr>
      <vt:lpstr>Arial Black</vt:lpstr>
      <vt:lpstr>Calibri</vt:lpstr>
      <vt:lpstr>Calibri Light</vt:lpstr>
      <vt:lpstr>Comic Sans MS</vt:lpstr>
      <vt:lpstr>Courier New</vt:lpstr>
      <vt:lpstr>Gill Sans MT</vt:lpstr>
      <vt:lpstr>Google Sans</vt:lpstr>
      <vt:lpstr>Helvetica</vt:lpstr>
      <vt:lpstr>Lucida Bright</vt:lpstr>
      <vt:lpstr>Lucida Console</vt:lpstr>
      <vt:lpstr>Times New Roman</vt:lpstr>
      <vt:lpstr>Whitney SSm A</vt:lpstr>
      <vt:lpstr>Wingdings</vt:lpstr>
      <vt:lpstr>ZapfDingbats</vt:lpstr>
      <vt:lpstr>6_Office Theme</vt:lpstr>
      <vt:lpstr>Default Design</vt:lpstr>
      <vt:lpstr>2_Office Theme</vt:lpstr>
      <vt:lpstr>3_Office Theme</vt:lpstr>
      <vt:lpstr>Office Theme</vt:lpstr>
      <vt:lpstr>Photo Editor Photo</vt:lpstr>
      <vt:lpstr>PowerPoint Presentation</vt:lpstr>
      <vt:lpstr>Join EGP with IGP For Connectivity</vt:lpstr>
      <vt:lpstr>A dive into the BGP policies</vt:lpstr>
      <vt:lpstr>Nontransit vs. Transit ASes</vt:lpstr>
      <vt:lpstr>Selective Transit</vt:lpstr>
      <vt:lpstr>Customers and Providers</vt:lpstr>
      <vt:lpstr>Customers Don’t Always Need BGP</vt:lpstr>
      <vt:lpstr>Customer-Provider Hierarchy</vt:lpstr>
      <vt:lpstr>The Peering Relationship</vt:lpstr>
      <vt:lpstr>Peering Provides Shortcuts</vt:lpstr>
      <vt:lpstr>BGP-4</vt:lpstr>
      <vt:lpstr>BGP Operations (Simplified) </vt:lpstr>
      <vt:lpstr>Four Types of BGP Messages</vt:lpstr>
      <vt:lpstr>BGP Attributes</vt:lpstr>
      <vt:lpstr>Attributes are Used to Select Best Routes </vt:lpstr>
      <vt:lpstr>BGP Next Hop Attribute</vt:lpstr>
      <vt:lpstr>Join EGP with IGP For Connectivity</vt:lpstr>
      <vt:lpstr>Implementing Customer/Provider and Peer/Peer relationships</vt:lpstr>
      <vt:lpstr>Import Routes </vt:lpstr>
      <vt:lpstr>Import Routes </vt:lpstr>
      <vt:lpstr>Export Routes </vt:lpstr>
      <vt:lpstr>Export Routes </vt:lpstr>
      <vt:lpstr>Export Routes </vt:lpstr>
      <vt:lpstr>Export Routes </vt:lpstr>
      <vt:lpstr>How Can Routes be Colored? BGP Communities!</vt:lpstr>
      <vt:lpstr>PowerPoint Presentation</vt:lpstr>
      <vt:lpstr>PowerPoint Presentation</vt:lpstr>
      <vt:lpstr>PowerPoint Presentation</vt:lpstr>
      <vt:lpstr>PowerPoint Presentation</vt:lpstr>
      <vt:lpstr>Tweak Tweak Tweak</vt:lpstr>
      <vt:lpstr>BGP route selection</vt:lpstr>
      <vt:lpstr>Route Selection Summary</vt:lpstr>
      <vt:lpstr>Hot Potato Routing</vt:lpstr>
      <vt:lpstr>Back to Frank …</vt:lpstr>
      <vt:lpstr>Implementing Backup Links with Local Preference (Outbound Traffic) </vt:lpstr>
      <vt:lpstr>Multihomed Backups  (Outbound Traffic) </vt:lpstr>
      <vt:lpstr>ASPATH Attribute</vt:lpstr>
      <vt:lpstr>Interdomain Loop Prevention</vt:lpstr>
      <vt:lpstr>Traffic Often Follows ASPATH</vt:lpstr>
      <vt:lpstr>… But It Might Not</vt:lpstr>
      <vt:lpstr>Shorter Doesn’t Always Mean Shorter</vt:lpstr>
      <vt:lpstr>Shedding Inbound Traffic with ASPATH Padding Hack</vt:lpstr>
      <vt:lpstr>Padding May Not Shut Off All Traffic </vt:lpstr>
      <vt:lpstr>COMMUNITY Attribute to the Rescue!</vt:lpstr>
      <vt:lpstr>Hot Potato Routing: Go for the Closest Egress Point  </vt:lpstr>
      <vt:lpstr>Getting Burned by the Hot Potato</vt:lpstr>
      <vt:lpstr>Cold Potato Routing with MEDs (Multi-Exit Discriminator Attribute)</vt:lpstr>
      <vt:lpstr>Route Selection Summary</vt:lpstr>
      <vt:lpstr>BGP Attacks/Misconfiguration</vt:lpstr>
      <vt:lpstr>Prefix Hijacking</vt:lpstr>
      <vt:lpstr>Prefix highjack</vt:lpstr>
      <vt:lpstr>Sub-Prefix Hijacking</vt:lpstr>
      <vt:lpstr>Sub-prefix hijack</vt:lpstr>
      <vt:lpstr>Sub-prefix hijack</vt:lpstr>
      <vt:lpstr>Sub-prefix hijack</vt:lpstr>
      <vt:lpstr>Bogus AS Paths to Hide Hijacking</vt:lpstr>
      <vt:lpstr>Path-Shortening Attacks</vt:lpstr>
      <vt:lpstr>Attacks that Add a Bogus AS Hop </vt:lpstr>
      <vt:lpstr>Violating “Consistent Export” to Peers</vt:lpstr>
      <vt:lpstr>Other Attacks</vt:lpstr>
      <vt:lpstr>Solution Techniques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DNS: domain name system</vt:lpstr>
      <vt:lpstr>DNS: a distributed, hierarchical database</vt:lpstr>
      <vt:lpstr>DNS: Root Name Servers</vt:lpstr>
      <vt:lpstr>TLD, Authoritative DNS Servers</vt:lpstr>
      <vt:lpstr>Local DNS name server</vt:lpstr>
      <vt:lpstr>DNS name  resolution example</vt:lpstr>
      <vt:lpstr>PowerPoint Presentation</vt:lpstr>
      <vt:lpstr>DNS: caching, updating records</vt:lpstr>
      <vt:lpstr>DNS: services, structure </vt:lpstr>
      <vt:lpstr>DNS records</vt:lpstr>
      <vt:lpstr>DNS protocol, messages</vt:lpstr>
      <vt:lpstr>PowerPoint Presentation</vt:lpstr>
      <vt:lpstr>Inserting records into DNS</vt:lpstr>
      <vt:lpstr>PowerPoint Presentation</vt:lpstr>
      <vt:lpstr>Web and HTTP</vt:lpstr>
      <vt:lpstr>HTTP overview</vt:lpstr>
      <vt:lpstr>HTTP overview</vt:lpstr>
      <vt:lpstr>HTTP connections</vt:lpstr>
      <vt:lpstr>Non-persistent HTTP</vt:lpstr>
      <vt:lpstr>Non-persistent HTTP: response time</vt:lpstr>
      <vt:lpstr>Persistent HTTP</vt:lpstr>
      <vt:lpstr>Other optimizations</vt:lpstr>
      <vt:lpstr>Other optimizations</vt:lpstr>
      <vt:lpstr>Other optimizations</vt:lpstr>
      <vt:lpstr>HTTP request message</vt:lpstr>
      <vt:lpstr>HTTP request message: general format</vt:lpstr>
      <vt:lpstr>Uploading form input</vt:lpstr>
      <vt:lpstr>Method types</vt:lpstr>
      <vt:lpstr>HTTP response message</vt:lpstr>
      <vt:lpstr>HTTP response status codes</vt:lpstr>
      <vt:lpstr>Trying out HTTP (client side) for yourself</vt:lpstr>
      <vt:lpstr>Trying out HTTP (client side) for yourself</vt:lpstr>
      <vt:lpstr>User-server state: cookies</vt:lpstr>
      <vt:lpstr>Cookies: keeping “state” (cont.)</vt:lpstr>
      <vt:lpstr>Cookies (continued)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Web caches (proxy server)</vt:lpstr>
      <vt:lpstr>More about Web caching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1062</cp:revision>
  <dcterms:created xsi:type="dcterms:W3CDTF">2019-01-28T20:09:31Z</dcterms:created>
  <dcterms:modified xsi:type="dcterms:W3CDTF">2026-05-04T17:05:35Z</dcterms:modified>
</cp:coreProperties>
</file>