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845" r:id="rId2"/>
    <p:sldMasterId id="2147483859" r:id="rId3"/>
  </p:sldMasterIdLst>
  <p:notesMasterIdLst>
    <p:notesMasterId r:id="rId59"/>
  </p:notesMasterIdLst>
  <p:sldIdLst>
    <p:sldId id="1694" r:id="rId4"/>
    <p:sldId id="1718" r:id="rId5"/>
    <p:sldId id="1719" r:id="rId6"/>
    <p:sldId id="1720" r:id="rId7"/>
    <p:sldId id="1722" r:id="rId8"/>
    <p:sldId id="1724" r:id="rId9"/>
    <p:sldId id="1698" r:id="rId10"/>
    <p:sldId id="1725" r:id="rId11"/>
    <p:sldId id="1726" r:id="rId12"/>
    <p:sldId id="1696" r:id="rId13"/>
    <p:sldId id="1699" r:id="rId14"/>
    <p:sldId id="1700" r:id="rId15"/>
    <p:sldId id="1701" r:id="rId16"/>
    <p:sldId id="1702" r:id="rId17"/>
    <p:sldId id="1786" r:id="rId18"/>
    <p:sldId id="1704" r:id="rId19"/>
    <p:sldId id="1705" r:id="rId20"/>
    <p:sldId id="1697" r:id="rId21"/>
    <p:sldId id="1787" r:id="rId22"/>
    <p:sldId id="1788" r:id="rId23"/>
    <p:sldId id="1789" r:id="rId24"/>
    <p:sldId id="1790" r:id="rId25"/>
    <p:sldId id="1717" r:id="rId26"/>
    <p:sldId id="1727" r:id="rId27"/>
    <p:sldId id="1715" r:id="rId28"/>
    <p:sldId id="282" r:id="rId29"/>
    <p:sldId id="283" r:id="rId30"/>
    <p:sldId id="1791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301" r:id="rId42"/>
    <p:sldId id="1716" r:id="rId43"/>
    <p:sldId id="302" r:id="rId44"/>
    <p:sldId id="303" r:id="rId45"/>
    <p:sldId id="304" r:id="rId46"/>
    <p:sldId id="305" r:id="rId47"/>
    <p:sldId id="1730" r:id="rId48"/>
    <p:sldId id="1729" r:id="rId49"/>
    <p:sldId id="1736" r:id="rId50"/>
    <p:sldId id="1737" r:id="rId51"/>
    <p:sldId id="1731" r:id="rId52"/>
    <p:sldId id="1732" r:id="rId53"/>
    <p:sldId id="1735" r:id="rId54"/>
    <p:sldId id="1734" r:id="rId55"/>
    <p:sldId id="1733" r:id="rId56"/>
    <p:sldId id="306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80000"/>
  </p:normalViewPr>
  <p:slideViewPr>
    <p:cSldViewPr snapToGrid="0" snapToObjects="1" showGuides="1">
      <p:cViewPr varScale="1">
        <p:scale>
          <a:sx n="96" d="100"/>
          <a:sy n="96" d="100"/>
        </p:scale>
        <p:origin x="223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611E2-22D2-5A4B-95FD-BA570F96809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2DD6F-5CE3-834F-BA45-33903BE0114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5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5CC32-D65A-B34A-AEBC-F637B396A9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89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Does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DNS use TCP or UDP? Why?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FD87E-4754-3142-9363-1CFA835FDCA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3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0F01B-BEA6-6546-93AF-883401C0882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1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45657-5E4A-5B4E-80C1-15FA3604CD5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1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1B2B5-ACE1-FE44-835F-8C52DDB3D3B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5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459BB-2168-4541-B2B6-682D39DB2535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14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FAF7D-8A5D-CE41-AC79-F5FA08448E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766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3EFC9-646C-FC49-BD21-A78796B34AC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1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59153-25E5-3742-A3C7-D44C71357D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1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5CCCC-1877-3B4D-A58C-5967B5172C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07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Breakdown of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layering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61EF9-686B-5A44-9993-0957A6528A2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9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AA712-1D52-8B48-ABC4-C0B1E9F271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14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FC8A9-EF84-6648-A013-8F518B865CB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6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D098E-CD50-DB4D-8C5F-88AFA1BF891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3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82FBE-68E9-3E49-B624-ED6BF52CFE8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43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7A7D9-8425-7047-BD80-933D61F33F5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62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cats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D5DAC-E5FC-414D-A913-A454A78C5A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04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0FB03-5924-D440-8C6A-1606C6017B1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67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0FB03-5924-D440-8C6A-1606C6017B1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67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8112A-B6CA-CE49-B97C-5986837245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3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A61F4-51CF-2F44-A1F1-79E1145AF77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257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49AB9-1C94-9045-B130-1D0B2EB8A02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600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tracking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B8E-45CF-2748-8178-6AFEDF563F9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26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refs:</a:t>
            </a:r>
          </a:p>
          <a:p>
            <a:r>
              <a:rPr lang="en-US" dirty="0"/>
              <a:t>https://</a:t>
            </a:r>
            <a:r>
              <a:rPr lang="en-US" dirty="0" err="1"/>
              <a:t>www.cloudflare.com</a:t>
            </a:r>
            <a:r>
              <a:rPr lang="en-US" dirty="0"/>
              <a:t>/learning/</a:t>
            </a:r>
            <a:r>
              <a:rPr lang="en-US" dirty="0" err="1"/>
              <a:t>ssl</a:t>
            </a:r>
            <a:r>
              <a:rPr lang="en-US" dirty="0"/>
              <a:t>/what-happens-in-a-</a:t>
            </a:r>
            <a:r>
              <a:rPr lang="en-US" dirty="0" err="1"/>
              <a:t>tls</a:t>
            </a:r>
            <a:r>
              <a:rPr lang="en-US" dirty="0"/>
              <a:t>-handshake/</a:t>
            </a:r>
          </a:p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/figure/TLS-handshake-protocol_fig1_298065605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126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[Ref] https://</a:t>
            </a:r>
            <a:r>
              <a:rPr lang="en-US" dirty="0" err="1"/>
              <a:t>developer.mozilla.org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-US/docs/Web/HTTP/Guides/</a:t>
            </a:r>
            <a:r>
              <a:rPr lang="en-US" dirty="0" err="1"/>
              <a:t>Evolution_of_HTTP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96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A69A-2F60-F0F0-284C-FD07A09F1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58DC0-ECFA-E59C-F5B9-06C3B65C1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0B3BB-C059-A7BA-F4A4-4A4EEA0F3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[Ref] https://</a:t>
            </a:r>
            <a:r>
              <a:rPr lang="en-US" dirty="0" err="1"/>
              <a:t>developer.mozilla.org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-US/docs/Web/HTTP/Guides/</a:t>
            </a:r>
            <a:r>
              <a:rPr lang="en-US" dirty="0" err="1"/>
              <a:t>Evolution_of_HTTP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D33C-A434-E0D0-49CB-32CBE57B6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0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ref: https://</a:t>
            </a:r>
            <a:r>
              <a:rPr lang="en-US" dirty="0" err="1"/>
              <a:t>medium.com</a:t>
            </a:r>
            <a:r>
              <a:rPr lang="en-US" dirty="0"/>
              <a:t>/</a:t>
            </a:r>
            <a:r>
              <a:rPr lang="en-US" dirty="0" err="1"/>
              <a:t>codavel</a:t>
            </a:r>
            <a:r>
              <a:rPr lang="en-US" dirty="0"/>
              <a:t>-blog/quic-vs-tcp-tls-and-why-quic-is-not-the-next-big-thing-d4ef59143efd</a:t>
            </a:r>
          </a:p>
          <a:p>
            <a:endParaRPr lang="en-US" dirty="0"/>
          </a:p>
          <a:p>
            <a:r>
              <a:rPr lang="en-US" dirty="0"/>
              <a:t>[Ref] https://</a:t>
            </a:r>
            <a:r>
              <a:rPr lang="en-US" dirty="0" err="1"/>
              <a:t>javascript-conference.com</a:t>
            </a:r>
            <a:r>
              <a:rPr lang="en-US" dirty="0"/>
              <a:t>/blog/quic-and-http-3-the-next-step-in-web-performance/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QUIC is a general-purpose transport layer network protocol initially designed by Jim </a:t>
            </a:r>
            <a:r>
              <a:rPr lang="en-US" b="0" i="0" u="none" strike="noStrike" dirty="0" err="1">
                <a:solidFill>
                  <a:srgbClr val="1F1F1F"/>
                </a:solidFill>
                <a:effectLst/>
                <a:latin typeface="Google Sans"/>
              </a:rPr>
              <a:t>Roskind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at Google. It was first implemented and deployed in 2012 and was publicly announced in 2013 as experimentation broadened.</a:t>
            </a:r>
          </a:p>
          <a:p>
            <a:endParaRPr lang="en-US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[Ref] https://</a:t>
            </a:r>
            <a:r>
              <a:rPr lang="en-US" b="0" i="0" u="none" strike="noStrike" dirty="0" err="1">
                <a:solidFill>
                  <a:srgbClr val="1F1F1F"/>
                </a:solidFill>
                <a:effectLst/>
                <a:latin typeface="Google Sans"/>
              </a:rPr>
              <a:t>blog.apnic.net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/2022/11/03/comparing-</a:t>
            </a:r>
            <a:r>
              <a:rPr lang="en-US" b="0" i="0" u="none" strike="noStrike" dirty="0" err="1">
                <a:solidFill>
                  <a:srgbClr val="1F1F1F"/>
                </a:solidFill>
                <a:effectLst/>
                <a:latin typeface="Google Sans"/>
              </a:rPr>
              <a:t>tcp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-and-</a:t>
            </a:r>
            <a:r>
              <a:rPr lang="en-US" b="0" i="0" u="none" strike="noStrike" dirty="0" err="1">
                <a:solidFill>
                  <a:srgbClr val="1F1F1F"/>
                </a:solidFill>
                <a:effectLst/>
                <a:latin typeface="Google Sans"/>
              </a:rPr>
              <a:t>quic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/</a:t>
            </a:r>
          </a:p>
          <a:p>
            <a:endParaRPr lang="en-US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n-US" b="0" i="0" u="none" strike="noStrike" dirty="0">
                <a:solidFill>
                  <a:srgbClr val="1A1A1A"/>
                </a:solidFill>
                <a:effectLst/>
                <a:latin typeface="Whitney SSm A"/>
              </a:rPr>
              <a:t>It is a grossly inaccurate simplification, but at its simplest level, QUIC is simply TCP encapsulated and encrypted in a User Datagram Protocol (UDP) payload. To the external network, QUIC has the appearance of a bidirectional UDP packet sequence where the UDP payload is concealed. To the endpoints, QUIC can be used as a reliable full duplex data flow protocol. Even at this level, QUIC has a number of advantages over TCP.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280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ref: https://</a:t>
            </a:r>
            <a:r>
              <a:rPr lang="en-US" dirty="0" err="1"/>
              <a:t>blog.apnic.net</a:t>
            </a:r>
            <a:r>
              <a:rPr lang="en-US" dirty="0"/>
              <a:t>/2022/11/03/comparing-</a:t>
            </a:r>
            <a:r>
              <a:rPr lang="en-US" dirty="0" err="1"/>
              <a:t>tcp</a:t>
            </a:r>
            <a:r>
              <a:rPr lang="en-US" dirty="0"/>
              <a:t>-and-</a:t>
            </a:r>
            <a:r>
              <a:rPr lang="en-US" dirty="0" err="1"/>
              <a:t>quic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34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[Ref] https://</a:t>
            </a:r>
            <a:r>
              <a:rPr lang="en-US" dirty="0" err="1"/>
              <a:t>www.catchpoint.com</a:t>
            </a:r>
            <a:r>
              <a:rPr lang="en-US" dirty="0"/>
              <a:t>/http3-vs-http2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332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ref:</a:t>
            </a:r>
          </a:p>
          <a:p>
            <a:r>
              <a:rPr lang="en-US" dirty="0"/>
              <a:t>https://</a:t>
            </a:r>
            <a:r>
              <a:rPr lang="en-US" dirty="0" err="1"/>
              <a:t>pulse.internetsociety.org</a:t>
            </a:r>
            <a:r>
              <a:rPr lang="en-US" dirty="0"/>
              <a:t>/blog/how-</a:t>
            </a:r>
            <a:r>
              <a:rPr lang="en-US" dirty="0" err="1"/>
              <a:t>quic</a:t>
            </a:r>
            <a:r>
              <a:rPr lang="en-US" dirty="0"/>
              <a:t>-helps-you-seamlessly-connect-to-different-networks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DE876-845E-814B-A07B-7B43A23062A1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6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DE2F9-DDC8-FF49-A6AF-36204A1BB9D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8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BECE3-C546-944A-85AB-A15963CEDAA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85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proxy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CF7E7-8383-F84B-90EC-18A7C5F2DAA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5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C36A-6169-E341-98D9-4323E731302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42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9AC7F-AF24-EA47-BE83-2E314AA7F9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9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1289E-7EB0-134E-9624-944745ADAE5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91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27735-61A8-744C-BCC8-C68A1C9F7A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0FB81-4E57-8C4F-A601-46273BC771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44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9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11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32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978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687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8F6E-BFA2-E14C-8BC4-867A927D0D2A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31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3C1A-0730-0940-AAB4-5D0390C5A59C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0114-3E23-0A46-9920-9A06B9DCE82F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561E-1FF2-654E-B1B9-FF20841CEDF7}" type="datetime1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55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BA8-F7EC-9941-A5F1-22DC297599BF}" type="datetime1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8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59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89A4-6DC7-2B4E-92E5-CA0991E5AF67}" type="datetime1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92EC-27CF-1741-93A4-DF246026192F}" type="datetime1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8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EBEC-81D3-9F43-B558-F9A845ED744C}" type="datetime1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8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9513-D130-604C-846C-196477CACA24}" type="datetime1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7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AA91-4E89-F548-BBB3-D34C5129279F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2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500B-F297-9B40-A10A-167768D80851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56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0BAE-CFB7-B64C-B21A-9D4E3746783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427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B2C3-2946-3A4D-B8CD-3920D0A61277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6BDA39AF-423E-834C-86D0-767B544CD7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8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9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2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6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F53F-1A49-2D4D-ABC2-5299D88B6FDF}" type="datetime1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M-W 2:00-3:15pm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2117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047" y="2066925"/>
            <a:ext cx="3775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2026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Application Layer Protocols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1E57B-077C-57EA-C40F-BDDBE6EFC4C4}"/>
              </a:ext>
            </a:extLst>
          </p:cNvPr>
          <p:cNvSpPr txBox="1"/>
          <p:nvPr/>
        </p:nvSpPr>
        <p:spPr>
          <a:xfrm>
            <a:off x="7215809" y="5099328"/>
            <a:ext cx="192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May 6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82858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7772400" cy="9144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domain name system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54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11300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people:</a:t>
            </a:r>
            <a:r>
              <a:rPr lang="en-US" altLang="en-US" sz="2400" dirty="0">
                <a:latin typeface="Calibri"/>
                <a:ea typeface="ＭＳ Ｐゴシック" charset="-128"/>
              </a:rPr>
              <a:t> many identifiers:</a:t>
            </a:r>
          </a:p>
          <a:p>
            <a:pPr marL="347663" lvl="1" indent="-246063"/>
            <a:r>
              <a:rPr lang="en-US" altLang="en-US" dirty="0">
                <a:latin typeface="Calibri"/>
                <a:ea typeface="ＭＳ Ｐゴシック" charset="-128"/>
              </a:rPr>
              <a:t>SSN, name, passport #</a:t>
            </a:r>
          </a:p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Internet hosts, routers:</a:t>
            </a:r>
          </a:p>
          <a:p>
            <a:pPr marL="347663" lvl="1" indent="-246063"/>
            <a:r>
              <a:rPr lang="en-US" altLang="en-US" dirty="0">
                <a:latin typeface="Calibri"/>
                <a:ea typeface="ＭＳ Ｐゴシック" charset="-128"/>
              </a:rPr>
              <a:t>IP address (32 bit) - used for addressing datagrams</a:t>
            </a:r>
          </a:p>
          <a:p>
            <a:pPr marL="347663" lvl="1" indent="-246063"/>
            <a:r>
              <a:rPr lang="en-US" altLang="ja-JP" dirty="0">
                <a:latin typeface="Calibri"/>
                <a:ea typeface="ＭＳ Ｐゴシック" charset="-128"/>
              </a:rPr>
              <a:t>“name”, e.g., </a:t>
            </a:r>
            <a:r>
              <a:rPr lang="en-US" altLang="ja-JP" dirty="0" err="1">
                <a:latin typeface="Calibri"/>
                <a:ea typeface="ＭＳ Ｐゴシック" charset="-128"/>
              </a:rPr>
              <a:t>www.yahoo.com</a:t>
            </a:r>
            <a:r>
              <a:rPr lang="en-US" altLang="ja-JP" dirty="0">
                <a:latin typeface="Calibri"/>
                <a:ea typeface="ＭＳ Ｐゴシック" charset="-128"/>
              </a:rPr>
              <a:t> - used by humans</a:t>
            </a:r>
          </a:p>
          <a:p>
            <a:pPr>
              <a:buFont typeface="Wingdings" charset="2"/>
              <a:buNone/>
            </a:pPr>
            <a:r>
              <a:rPr lang="en-US" altLang="en-US" sz="2400" i="1" u="sng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Q:</a:t>
            </a:r>
            <a:r>
              <a:rPr lang="en-US" altLang="en-US" sz="2400" dirty="0">
                <a:latin typeface="Calibri"/>
                <a:ea typeface="ＭＳ Ｐゴシック" charset="-128"/>
              </a:rPr>
              <a:t> how to map between IP address and name, and vice versa ?</a:t>
            </a:r>
          </a:p>
        </p:txBody>
      </p:sp>
      <p:sp>
        <p:nvSpPr>
          <p:cNvPr id="16999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489075"/>
            <a:ext cx="4283075" cy="5006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Domain Name System:</a:t>
            </a:r>
          </a:p>
          <a:p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distributed database</a:t>
            </a:r>
            <a:r>
              <a:rPr lang="en-US" altLang="en-US" sz="2400" dirty="0">
                <a:latin typeface="Calibri"/>
                <a:ea typeface="ＭＳ Ｐゴシック" charset="-128"/>
              </a:rPr>
              <a:t> implemented in hierarchy of many 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name servers</a:t>
            </a:r>
            <a:endParaRPr lang="en-US" altLang="en-US" sz="2400" dirty="0">
              <a:solidFill>
                <a:srgbClr val="000099"/>
              </a:solidFill>
              <a:latin typeface="Calibri"/>
              <a:ea typeface="ＭＳ Ｐゴシック" charset="-128"/>
            </a:endParaRPr>
          </a:p>
          <a:p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application-layer protocol:</a:t>
            </a:r>
            <a:r>
              <a:rPr lang="en-US" altLang="en-US" sz="2400" dirty="0">
                <a:latin typeface="Calibri"/>
                <a:ea typeface="ＭＳ Ｐゴシック" charset="-128"/>
              </a:rPr>
              <a:t> hosts, name servers communicate to 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resolve</a:t>
            </a:r>
            <a:r>
              <a:rPr lang="en-US" altLang="en-US" sz="24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sz="2400" dirty="0">
                <a:latin typeface="Calibri"/>
                <a:ea typeface="ＭＳ Ｐゴシック" charset="-128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Calibri"/>
                <a:ea typeface="ＭＳ Ｐゴシック" charset="-128"/>
              </a:rPr>
              <a:t>note: core Internet function, implemented as application-layer protocol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>
                <a:latin typeface="Calibri"/>
                <a:ea typeface="ＭＳ Ｐゴシック" charset="-128"/>
              </a:rPr>
              <a:t>complexity at network’</a:t>
            </a:r>
            <a:r>
              <a:rPr lang="en-US" altLang="ja-JP" sz="2200" dirty="0">
                <a:latin typeface="Calibri"/>
                <a:ea typeface="ＭＳ Ｐゴシック" charset="-128"/>
              </a:rPr>
              <a:t>s “edge”</a:t>
            </a:r>
            <a:endParaRPr lang="en-US" altLang="en-US" sz="2200" dirty="0">
              <a:latin typeface="Calibri"/>
              <a:ea typeface="ＭＳ Ｐゴシック" charset="-128"/>
            </a:endParaRPr>
          </a:p>
        </p:txBody>
      </p:sp>
      <p:pic>
        <p:nvPicPr>
          <p:cNvPr id="1454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DNS: a distributed, hierarchical database</a:t>
            </a:r>
          </a:p>
        </p:txBody>
      </p:sp>
      <p:sp>
        <p:nvSpPr>
          <p:cNvPr id="149509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client wants IP for www.amazon.com; 1</a:t>
            </a:r>
            <a:r>
              <a:rPr lang="en-US" altLang="en-US" sz="2400" i="1" baseline="30000" dirty="0">
                <a:solidFill>
                  <a:srgbClr val="000099"/>
                </a:solidFill>
                <a:latin typeface="Calibri"/>
                <a:ea typeface="ＭＳ Ｐゴシック" charset="-128"/>
              </a:rPr>
              <a:t>st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 approximation: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root server to find 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.com DNS server to get amazon.com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amazon.com DNS server to get  IP address for www.amazon.com</a:t>
            </a:r>
          </a:p>
        </p:txBody>
      </p:sp>
      <p:sp>
        <p:nvSpPr>
          <p:cNvPr id="149513" name="Text Box 2"/>
          <p:cNvSpPr txBox="1">
            <a:spLocks noChangeArrowheads="1"/>
          </p:cNvSpPr>
          <p:nvPr/>
        </p:nvSpPr>
        <p:spPr bwMode="auto">
          <a:xfrm>
            <a:off x="3458667" y="1193800"/>
            <a:ext cx="2064865" cy="3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Servers</a:t>
            </a:r>
          </a:p>
        </p:txBody>
      </p:sp>
      <p:sp>
        <p:nvSpPr>
          <p:cNvPr id="149514" name="Text Box 4"/>
          <p:cNvSpPr txBox="1">
            <a:spLocks noChangeArrowheads="1"/>
          </p:cNvSpPr>
          <p:nvPr/>
        </p:nvSpPr>
        <p:spPr bwMode="auto">
          <a:xfrm>
            <a:off x="882431" y="2262422"/>
            <a:ext cx="197541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com DNS servers</a:t>
            </a:r>
          </a:p>
        </p:txBody>
      </p:sp>
      <p:sp>
        <p:nvSpPr>
          <p:cNvPr id="149515" name="Text Box 5"/>
          <p:cNvSpPr txBox="1">
            <a:spLocks noChangeArrowheads="1"/>
          </p:cNvSpPr>
          <p:nvPr/>
        </p:nvSpPr>
        <p:spPr bwMode="auto">
          <a:xfrm>
            <a:off x="3530229" y="2195633"/>
            <a:ext cx="1874033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org DNS servers</a:t>
            </a:r>
          </a:p>
        </p:txBody>
      </p:sp>
      <p:sp>
        <p:nvSpPr>
          <p:cNvPr id="149516" name="Text Box 6"/>
          <p:cNvSpPr txBox="1">
            <a:spLocks noChangeArrowheads="1"/>
          </p:cNvSpPr>
          <p:nvPr/>
        </p:nvSpPr>
        <p:spPr bwMode="auto">
          <a:xfrm>
            <a:off x="6106465" y="2195633"/>
            <a:ext cx="192472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 DNS servers</a:t>
            </a:r>
          </a:p>
        </p:txBody>
      </p:sp>
      <p:sp>
        <p:nvSpPr>
          <p:cNvPr id="149517" name="Line 7"/>
          <p:cNvSpPr>
            <a:spLocks noChangeShapeType="1"/>
          </p:cNvSpPr>
          <p:nvPr/>
        </p:nvSpPr>
        <p:spPr bwMode="auto">
          <a:xfrm flipH="1">
            <a:off x="2098987" y="1594533"/>
            <a:ext cx="2075301" cy="601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18" name="Line 8"/>
          <p:cNvSpPr>
            <a:spLocks noChangeShapeType="1"/>
          </p:cNvSpPr>
          <p:nvPr/>
        </p:nvSpPr>
        <p:spPr bwMode="auto">
          <a:xfrm>
            <a:off x="4460537" y="1527744"/>
            <a:ext cx="0" cy="667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19" name="Line 9"/>
          <p:cNvSpPr>
            <a:spLocks noChangeShapeType="1"/>
          </p:cNvSpPr>
          <p:nvPr/>
        </p:nvSpPr>
        <p:spPr bwMode="auto">
          <a:xfrm>
            <a:off x="4818347" y="1594533"/>
            <a:ext cx="2146863" cy="60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20" name="Text Box 10"/>
          <p:cNvSpPr txBox="1">
            <a:spLocks noChangeArrowheads="1"/>
          </p:cNvSpPr>
          <p:nvPr/>
        </p:nvSpPr>
        <p:spPr bwMode="auto">
          <a:xfrm>
            <a:off x="5876870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poly.edu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1" name="Text Box 11"/>
          <p:cNvSpPr txBox="1">
            <a:spLocks noChangeArrowheads="1"/>
          </p:cNvSpPr>
          <p:nvPr/>
        </p:nvSpPr>
        <p:spPr bwMode="auto">
          <a:xfrm>
            <a:off x="7164988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umass.edu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2" name="Line 12"/>
          <p:cNvSpPr>
            <a:spLocks noChangeShapeType="1"/>
          </p:cNvSpPr>
          <p:nvPr/>
        </p:nvSpPr>
        <p:spPr bwMode="auto">
          <a:xfrm flipH="1">
            <a:off x="6392713" y="2529577"/>
            <a:ext cx="500935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23" name="Line 13"/>
          <p:cNvSpPr>
            <a:spLocks noChangeShapeType="1"/>
          </p:cNvSpPr>
          <p:nvPr/>
        </p:nvSpPr>
        <p:spPr bwMode="auto">
          <a:xfrm>
            <a:off x="7323021" y="2529577"/>
            <a:ext cx="429373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24" name="Text Box 14"/>
          <p:cNvSpPr txBox="1">
            <a:spLocks noChangeArrowheads="1"/>
          </p:cNvSpPr>
          <p:nvPr/>
        </p:nvSpPr>
        <p:spPr bwMode="auto">
          <a:xfrm>
            <a:off x="438150" y="2963704"/>
            <a:ext cx="1505786" cy="6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yahoo.com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5" name="Text Box 15"/>
          <p:cNvSpPr txBox="1">
            <a:spLocks noChangeArrowheads="1"/>
          </p:cNvSpPr>
          <p:nvPr/>
        </p:nvSpPr>
        <p:spPr bwMode="auto">
          <a:xfrm>
            <a:off x="1955863" y="2997099"/>
            <a:ext cx="1492368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amazon.com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6" name="Line 16"/>
          <p:cNvSpPr>
            <a:spLocks noChangeShapeType="1"/>
          </p:cNvSpPr>
          <p:nvPr/>
        </p:nvSpPr>
        <p:spPr bwMode="auto">
          <a:xfrm flipH="1">
            <a:off x="1240242" y="2596366"/>
            <a:ext cx="286248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27" name="Line 17"/>
          <p:cNvSpPr>
            <a:spLocks noChangeShapeType="1"/>
          </p:cNvSpPr>
          <p:nvPr/>
        </p:nvSpPr>
        <p:spPr bwMode="auto">
          <a:xfrm>
            <a:off x="2170549" y="2596366"/>
            <a:ext cx="357811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9528" name="Text Box 18"/>
          <p:cNvSpPr txBox="1">
            <a:spLocks noChangeArrowheads="1"/>
          </p:cNvSpPr>
          <p:nvPr/>
        </p:nvSpPr>
        <p:spPr bwMode="auto">
          <a:xfrm>
            <a:off x="3873131" y="2895524"/>
            <a:ext cx="1480441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pbs.org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9" name="Line 19"/>
          <p:cNvSpPr>
            <a:spLocks noChangeShapeType="1"/>
          </p:cNvSpPr>
          <p:nvPr/>
        </p:nvSpPr>
        <p:spPr bwMode="auto">
          <a:xfrm>
            <a:off x="4460537" y="2529577"/>
            <a:ext cx="0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9510" name="Picture 28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49313"/>
            <a:ext cx="80438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149512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Picture 2" descr="Hyperlink Anatomy: What are the different parts of a URL? « StratLab  Marketing Regina">
            <a:extLst>
              <a:ext uri="{FF2B5EF4-FFF2-40B4-BE49-F238E27FC236}">
                <a16:creationId xmlns:a16="http://schemas.microsoft.com/office/drawing/2014/main" id="{3291AEF9-A3BD-2573-6A3E-05C1E5B8D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35996" r="66800" b="37226"/>
          <a:stretch/>
        </p:blipFill>
        <p:spPr bwMode="auto">
          <a:xfrm>
            <a:off x="6824607" y="5687916"/>
            <a:ext cx="2165055" cy="1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build="p"/>
      <p:bldP spid="149513" grpId="0"/>
      <p:bldP spid="149517" grpId="0" animBg="1"/>
      <p:bldP spid="149518" grpId="0" animBg="1"/>
      <p:bldP spid="149519" grpId="0" animBg="1"/>
      <p:bldP spid="149520" grpId="0"/>
      <p:bldP spid="149521" grpId="0"/>
      <p:bldP spid="149522" grpId="0" animBg="1"/>
      <p:bldP spid="149523" grpId="0" animBg="1"/>
      <p:bldP spid="149524" grpId="0"/>
      <p:bldP spid="149525" grpId="0"/>
      <p:bldP spid="149526" grpId="0" animBg="1"/>
      <p:bldP spid="149527" grpId="0" animBg="1"/>
      <p:bldP spid="149528" grpId="0"/>
      <p:bldP spid="149529" grpId="0" animBg="1"/>
      <p:bldP spid="149511" grpId="0"/>
      <p:bldP spid="1495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Root Name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1362075"/>
            <a:ext cx="8478837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Contacted by local name server that cannot resolve name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Root name server: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Contacts authoritative name server if name mapping not known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Gets mapping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Returns mapping to local name server </a:t>
            </a:r>
          </a:p>
        </p:txBody>
      </p:sp>
      <p:sp>
        <p:nvSpPr>
          <p:cNvPr id="176133" name="Rectangle 20"/>
          <p:cNvSpPr>
            <a:spLocks noChangeArrowheads="1"/>
          </p:cNvSpPr>
          <p:nvPr/>
        </p:nvSpPr>
        <p:spPr bwMode="auto">
          <a:xfrm>
            <a:off x="6096000" y="4992688"/>
            <a:ext cx="29575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 logical root name 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servers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worldwide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each “server” replicated many times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Tx/>
              <a:buNone/>
              <a:tabLst/>
              <a:defRPr/>
            </a:pPr>
            <a:r>
              <a:rPr kumimoji="0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(BGP Anycast / GSLB)</a:t>
            </a:r>
          </a:p>
        </p:txBody>
      </p:sp>
      <p:sp>
        <p:nvSpPr>
          <p:cNvPr id="151558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51559" name="Picture 23" descr="worl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 Box 25"/>
          <p:cNvSpPr txBox="1">
            <a:spLocks noChangeArrowheads="1"/>
          </p:cNvSpPr>
          <p:nvPr/>
        </p:nvSpPr>
        <p:spPr bwMode="auto">
          <a:xfrm>
            <a:off x="207963" y="5160963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a. Verisign, Los Angeles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b. USC-ISI Marina del Rey,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l. ICANN Los Angeles,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(41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1" name="Freeform 26"/>
          <p:cNvSpPr>
            <a:spLocks/>
          </p:cNvSpPr>
          <p:nvPr/>
        </p:nvSpPr>
        <p:spPr bwMode="auto">
          <a:xfrm>
            <a:off x="1757363" y="5113338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1562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e. NASA Mt View,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f. Internet Software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Palo Alto, CA (and 48 other   sites)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3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1564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i. Netnod, Stockholm (37 other sites)</a:t>
            </a:r>
          </a:p>
        </p:txBody>
      </p:sp>
      <p:sp>
        <p:nvSpPr>
          <p:cNvPr id="151565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1566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k. RIPE London (17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7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1568" name="Text Box 33"/>
          <p:cNvSpPr txBox="1">
            <a:spLocks noChangeArrowheads="1"/>
          </p:cNvSpPr>
          <p:nvPr/>
        </p:nvSpPr>
        <p:spPr bwMode="auto">
          <a:xfrm>
            <a:off x="5911850" y="4303713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m. WIDE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9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1570" name="Text Box 35"/>
          <p:cNvSpPr txBox="1">
            <a:spLocks noChangeArrowheads="1"/>
          </p:cNvSpPr>
          <p:nvPr/>
        </p:nvSpPr>
        <p:spPr bwMode="auto">
          <a:xfrm>
            <a:off x="1597025" y="3541713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c. Cogent, Herndon, VA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d. U Maryland College Park,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h. ARL Aberdeen,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j. Verisign, Dulles VA (69 other sites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151571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423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572" name="Straight Arrow Connector 2"/>
          <p:cNvCxnSpPr>
            <a:cxnSpLocks noChangeShapeType="1"/>
          </p:cNvCxnSpPr>
          <p:nvPr/>
        </p:nvCxnSpPr>
        <p:spPr bwMode="auto">
          <a:xfrm flipH="1">
            <a:off x="2878138" y="4278313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73" name="Text Box 35"/>
          <p:cNvSpPr txBox="1">
            <a:spLocks noChangeArrowheads="1"/>
          </p:cNvSpPr>
          <p:nvPr/>
        </p:nvSpPr>
        <p:spPr bwMode="auto">
          <a:xfrm>
            <a:off x="1550988" y="588962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g. US DoD Columbus, OH 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cxnSp>
        <p:nvCxnSpPr>
          <p:cNvPr id="151574" name="Straight Arrow Connector 24"/>
          <p:cNvCxnSpPr>
            <a:cxnSpLocks noChangeShapeType="1"/>
            <a:stCxn id="151573" idx="0"/>
          </p:cNvCxnSpPr>
          <p:nvPr/>
        </p:nvCxnSpPr>
        <p:spPr bwMode="auto">
          <a:xfrm flipV="1">
            <a:off x="2286000" y="4945063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51560" grpId="0"/>
      <p:bldP spid="151561" grpId="0" animBg="1"/>
      <p:bldP spid="151562" grpId="0"/>
      <p:bldP spid="151563" grpId="0" animBg="1"/>
      <p:bldP spid="151564" grpId="0"/>
      <p:bldP spid="151565" grpId="0" animBg="1"/>
      <p:bldP spid="151566" grpId="0"/>
      <p:bldP spid="151567" grpId="0" animBg="1"/>
      <p:bldP spid="151568" grpId="0"/>
      <p:bldP spid="151569" grpId="0" animBg="1"/>
      <p:bldP spid="151570" grpId="0"/>
      <p:bldP spid="1515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TLD, Authoritative DNS Servers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97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Top-level domain (TLD) servers: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responsible for com, org, net, edu, aero, jobs, museums, and all top-level country domains, e.g.: </a:t>
            </a:r>
            <a:r>
              <a:rPr lang="en-US" altLang="en-US" dirty="0" err="1">
                <a:latin typeface="Calibri"/>
                <a:ea typeface="ＭＳ Ｐゴシック" charset="-128"/>
              </a:rPr>
              <a:t>uk</a:t>
            </a:r>
            <a:r>
              <a:rPr lang="en-US" altLang="en-US" dirty="0">
                <a:latin typeface="Calibri"/>
                <a:ea typeface="ＭＳ Ｐゴシック" charset="-128"/>
              </a:rPr>
              <a:t>, fr, ca, jp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Network Solutions maintains servers for .com TLD</a:t>
            </a:r>
          </a:p>
          <a:p>
            <a:pPr lvl="1"/>
            <a:r>
              <a:rPr lang="en-US" altLang="en-US" dirty="0" err="1">
                <a:latin typeface="Calibri"/>
                <a:ea typeface="ＭＳ Ｐゴシック" charset="-128"/>
              </a:rPr>
              <a:t>Educause</a:t>
            </a:r>
            <a:r>
              <a:rPr lang="en-US" altLang="en-US" dirty="0">
                <a:latin typeface="Calibri"/>
                <a:ea typeface="ＭＳ Ｐゴシック" charset="-128"/>
              </a:rPr>
              <a:t> </a:t>
            </a:r>
            <a:r>
              <a:rPr lang="en-US" altLang="en-US" dirty="0" err="1">
                <a:latin typeface="Calibri"/>
                <a:ea typeface="ＭＳ Ｐゴシック" charset="-128"/>
              </a:rPr>
              <a:t>for .edu</a:t>
            </a:r>
            <a:r>
              <a:rPr lang="en-US" altLang="en-US" dirty="0">
                <a:latin typeface="Calibri"/>
                <a:ea typeface="ＭＳ Ｐゴシック" charset="-128"/>
              </a:rPr>
              <a:t> TLD</a:t>
            </a:r>
          </a:p>
          <a:p>
            <a:pPr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Authoritative DNS servers:</a:t>
            </a:r>
            <a:r>
              <a:rPr lang="en-US" altLang="en-US" dirty="0">
                <a:latin typeface="Calibri"/>
                <a:ea typeface="ＭＳ Ｐゴシック" charset="-128"/>
              </a:rPr>
              <a:t> 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Organization’</a:t>
            </a:r>
            <a:r>
              <a:rPr lang="en-US" altLang="ja-JP" dirty="0">
                <a:latin typeface="Calibri"/>
                <a:ea typeface="ＭＳ Ｐゴシック" charset="-128"/>
              </a:rPr>
              <a:t>s own DNS server(s), providing authoritative hostname to IP mappings for organization’s named hosts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 be maintained by organization or service provider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360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44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7772400" cy="95726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Local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  <a:r>
              <a:rPr lang="en-US" altLang="en-US" dirty="0">
                <a:latin typeface="Calibri Light"/>
                <a:ea typeface="ＭＳ Ｐゴシック" charset="-128"/>
              </a:rPr>
              <a:t> name server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2071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does not strictly belong to hierarchy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ISP (residential ISP, company, university) has one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also called “</a:t>
            </a:r>
            <a:r>
              <a:rPr lang="en-US" altLang="ja-JP" dirty="0">
                <a:latin typeface="Calibri"/>
                <a:ea typeface="ＭＳ Ｐゴシック" charset="-128"/>
              </a:rPr>
              <a:t>default name server”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when host makes DNS query, query is sent to its local DNS server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acts as proxy, forwards query into hierarchy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5653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69963"/>
            <a:ext cx="55483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6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2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217488"/>
            <a:ext cx="491013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4000" dirty="0">
                <a:latin typeface="Calibri Light"/>
                <a:ea typeface="ＭＳ Ｐゴシック" charset="-128"/>
              </a:rPr>
              <a:t>DNS name </a:t>
            </a:r>
            <a:br>
              <a:rPr lang="en-US" dirty="0"/>
            </a:br>
            <a:r>
              <a:rPr lang="en-US" altLang="en-US" sz="4000" dirty="0">
                <a:latin typeface="Calibri Light"/>
                <a:ea typeface="ＭＳ Ｐゴシック" charset="-128"/>
              </a:rPr>
              <a:t>resolution example</a:t>
            </a:r>
          </a:p>
        </p:txBody>
      </p:sp>
      <p:sp>
        <p:nvSpPr>
          <p:cNvPr id="157723" name="Rectangle 67"/>
          <p:cNvSpPr>
            <a:spLocks noGrp="1" noChangeArrowheads="1"/>
          </p:cNvSpPr>
          <p:nvPr>
            <p:ph sz="half" idx="1"/>
          </p:nvPr>
        </p:nvSpPr>
        <p:spPr>
          <a:xfrm>
            <a:off x="431800" y="1725613"/>
            <a:ext cx="35655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host at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cs.stanford.edu</a:t>
            </a:r>
            <a:r>
              <a:rPr lang="en-US" altLang="en-US" sz="2400" dirty="0">
                <a:latin typeface="Calibri"/>
                <a:ea typeface="ＭＳ Ｐゴシック" charset="-128"/>
              </a:rPr>
              <a:t> wants IP address for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cs.umd.edu</a:t>
            </a: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57699" name="Picture 7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6977012" y="5775325"/>
            <a:ext cx="129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7709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786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6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1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.cs.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7721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466709" y="3012376"/>
            <a:ext cx="354316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iterated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contacted server replies with name of server to contact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“I don’t know this name, but ask this server”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157725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786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7726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785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7727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782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2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2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3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3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5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5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3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5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783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5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4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4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4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4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5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8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779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9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9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9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9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2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2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2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780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1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1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1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81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9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776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6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6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6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6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6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9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6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9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8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777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8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8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7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7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8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30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77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77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7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3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  <p:bldP spid="157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468312" y="1687513"/>
            <a:ext cx="35067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recursive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puts burden of name resolution on contacted name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6999457" y="5775325"/>
            <a:ext cx="1245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dns.cs.umd.edu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59769" name="Picture 13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0" name="Rectangle 66"/>
          <p:cNvSpPr>
            <a:spLocks noChangeArrowheads="1"/>
          </p:cNvSpPr>
          <p:nvPr/>
        </p:nvSpPr>
        <p:spPr bwMode="auto"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name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resolution example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  <p:bldP spid="159750" grpId="0" animBg="1"/>
      <p:bldP spid="159751" grpId="0" animBg="1"/>
      <p:bldP spid="159752" grpId="0" animBg="1"/>
      <p:bldP spid="159753" grpId="0"/>
      <p:bldP spid="159758" grpId="0" animBg="1"/>
      <p:bldP spid="159759" grpId="0" animBg="1"/>
      <p:bldP spid="159760" grpId="0" animBg="1"/>
      <p:bldP spid="159761" grpId="0" animBg="1"/>
      <p:bldP spid="159763" grpId="0"/>
      <p:bldP spid="159764" grpId="0"/>
      <p:bldP spid="159765" grpId="0"/>
      <p:bldP spid="159767" grpId="0"/>
      <p:bldP spid="1597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caching, updating records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7926388" cy="4733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once (any) name server learns mapping, it </a:t>
            </a: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caches</a:t>
            </a:r>
            <a:r>
              <a:rPr lang="en-US" altLang="en-US" dirty="0">
                <a:latin typeface="Calibri"/>
                <a:ea typeface="ＭＳ Ｐゴシック" charset="-128"/>
              </a:rPr>
              <a:t> mapping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cache entries timeout (disappear) after some time (TTL)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TLD servers typically cached in local name servers</a:t>
            </a:r>
          </a:p>
          <a:p>
            <a:pPr lvl="2"/>
            <a:r>
              <a:rPr lang="en-US" altLang="en-US" dirty="0">
                <a:latin typeface="Calibri"/>
                <a:ea typeface="ＭＳ Ｐゴシック" charset="-128"/>
              </a:rPr>
              <a:t>thus root name servers not often visited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cached entries may be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out-of-date</a:t>
            </a:r>
            <a:r>
              <a:rPr lang="en-US" altLang="en-US" dirty="0">
                <a:latin typeface="Calibri"/>
                <a:ea typeface="ＭＳ Ｐゴシック" charset="-128"/>
              </a:rPr>
              <a:t> (best effort name-to-address translation!)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if name host changes IP address, may not be known Internet-wide until all TTLs expire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update/notify mechanisms proposed IETF standard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RFC 2136</a:t>
            </a:r>
          </a:p>
        </p:txBody>
      </p:sp>
      <p:pic>
        <p:nvPicPr>
          <p:cNvPr id="16179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services, structure 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31838" y="130016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services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hostname to IP address translation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host aliasing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canonical, alias names</a:t>
            </a:r>
            <a:endParaRPr lang="en-US" altLang="en-US" sz="2000" dirty="0">
              <a:latin typeface="Calibri"/>
              <a:ea typeface="ＭＳ Ｐゴシック" charset="-128"/>
            </a:endParaRP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mail server aliasing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load distribution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replicated Web servers: many IP addresses correspond to one name</a:t>
            </a:r>
          </a:p>
          <a:p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271588"/>
            <a:ext cx="4191000" cy="22637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not centralize DNS?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single point of failure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traffic volume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distant centralized database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maintenance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4746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59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758569" y="3429000"/>
            <a:ext cx="43854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Centralize DNS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doesn‘t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scale!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5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DNS records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2925" y="1343025"/>
            <a:ext cx="7820025" cy="514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DNS:</a:t>
            </a:r>
            <a:r>
              <a:rPr lang="en-US" altLang="en-US" sz="2400" dirty="0">
                <a:ea typeface="ＭＳ Ｐゴシック" charset="-128"/>
              </a:rPr>
              <a:t> distributed database storing resource records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(RR)</a:t>
            </a:r>
          </a:p>
        </p:txBody>
      </p:sp>
      <p:sp>
        <p:nvSpPr>
          <p:cNvPr id="16384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3916363"/>
            <a:ext cx="3514725" cy="19050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type=NS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name</a:t>
            </a:r>
            <a:r>
              <a:rPr lang="en-US" altLang="en-US" sz="2000" dirty="0">
                <a:ea typeface="ＭＳ Ｐゴシック" charset="-128"/>
              </a:rPr>
              <a:t> is domain (e.g., </a:t>
            </a:r>
            <a:r>
              <a:rPr lang="en-US" altLang="en-US" sz="2000" dirty="0" err="1">
                <a:ea typeface="ＭＳ Ｐゴシック" charset="-128"/>
              </a:rPr>
              <a:t>foo.com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value</a:t>
            </a:r>
            <a:r>
              <a:rPr lang="en-US" altLang="en-US" sz="2000" dirty="0">
                <a:ea typeface="ＭＳ Ｐゴシック" charset="-128"/>
              </a:rPr>
              <a:t> is hostname of authoritative name server for this domain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 format: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(name, value, type, ttl)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hostname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type=CNAME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alias name for some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canonical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(the real)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www.ibm.com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is really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servereast.backup2.ibm.com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253706" y="4866902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name of mail server associated with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pic>
        <p:nvPicPr>
          <p:cNvPr id="16385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p"/>
      <p:bldP spid="163848" grpId="0"/>
      <p:bldP spid="163849" grpId="0"/>
      <p:bldP spid="163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7EF7C40-5B33-C0F0-C4EC-08F37466CA5D}"/>
              </a:ext>
            </a:extLst>
          </p:cNvPr>
          <p:cNvGrpSpPr/>
          <p:nvPr/>
        </p:nvGrpSpPr>
        <p:grpSpPr>
          <a:xfrm>
            <a:off x="7066908" y="724328"/>
            <a:ext cx="1507849" cy="2389382"/>
            <a:chOff x="7066908" y="724328"/>
            <a:chExt cx="1507849" cy="2389382"/>
          </a:xfrm>
        </p:grpSpPr>
        <p:pic>
          <p:nvPicPr>
            <p:cNvPr id="13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981C1015-A3D4-8826-425E-29D6AE88BD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7302286" y="1900832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omputer - Free computer icons">
              <a:extLst>
                <a:ext uri="{FF2B5EF4-FFF2-40B4-BE49-F238E27FC236}">
                  <a16:creationId xmlns:a16="http://schemas.microsoft.com/office/drawing/2014/main" id="{45D4397E-3FC1-6FCD-6694-8D4EF052C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6908" y="724328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A9E82-BE8F-0CA4-45B3-91D06C8B64E4}"/>
              </a:ext>
            </a:extLst>
          </p:cNvPr>
          <p:cNvGrpSpPr/>
          <p:nvPr/>
        </p:nvGrpSpPr>
        <p:grpSpPr>
          <a:xfrm>
            <a:off x="410966" y="724329"/>
            <a:ext cx="1507849" cy="2391686"/>
            <a:chOff x="410966" y="724329"/>
            <a:chExt cx="1507849" cy="2391686"/>
          </a:xfrm>
        </p:grpSpPr>
        <p:pic>
          <p:nvPicPr>
            <p:cNvPr id="1026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3C919835-7B42-B6D3-C539-4FB82CDE1F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1106972" y="1903137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mputer - Free computer icons">
              <a:extLst>
                <a:ext uri="{FF2B5EF4-FFF2-40B4-BE49-F238E27FC236}">
                  <a16:creationId xmlns:a16="http://schemas.microsoft.com/office/drawing/2014/main" id="{399FCFD5-0666-4E13-807D-B28F16396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66" y="724329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00A86D-BFFB-A181-3406-9CF59D8CF114}"/>
              </a:ext>
            </a:extLst>
          </p:cNvPr>
          <p:cNvSpPr/>
          <p:nvPr/>
        </p:nvSpPr>
        <p:spPr>
          <a:xfrm>
            <a:off x="2027432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4664A4-360A-380C-CC12-76810151A6BA}"/>
              </a:ext>
            </a:extLst>
          </p:cNvPr>
          <p:cNvSpPr/>
          <p:nvPr/>
        </p:nvSpPr>
        <p:spPr>
          <a:xfrm>
            <a:off x="1678110" y="4480813"/>
            <a:ext cx="6010383" cy="5650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0FF587-A2B0-88D7-8AC5-8DC2EE68597D}"/>
              </a:ext>
            </a:extLst>
          </p:cNvPr>
          <p:cNvSpPr/>
          <p:nvPr/>
        </p:nvSpPr>
        <p:spPr>
          <a:xfrm>
            <a:off x="1215774" y="3752635"/>
            <a:ext cx="6935056" cy="5650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E79916-EA03-CA20-BA50-D30E97908158}"/>
              </a:ext>
            </a:extLst>
          </p:cNvPr>
          <p:cNvSpPr/>
          <p:nvPr/>
        </p:nvSpPr>
        <p:spPr>
          <a:xfrm>
            <a:off x="3299716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C3AB79-8E15-C043-1327-E60659637EA6}"/>
              </a:ext>
            </a:extLst>
          </p:cNvPr>
          <p:cNvSpPr/>
          <p:nvPr/>
        </p:nvSpPr>
        <p:spPr>
          <a:xfrm>
            <a:off x="4572000" y="5168482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04444C-8CD0-2728-3D6F-4DEAC8DD889A}"/>
              </a:ext>
            </a:extLst>
          </p:cNvPr>
          <p:cNvSpPr/>
          <p:nvPr/>
        </p:nvSpPr>
        <p:spPr>
          <a:xfrm>
            <a:off x="5844284" y="5168481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451761-E4CC-C544-6467-C8FCE21480AB}"/>
              </a:ext>
            </a:extLst>
          </p:cNvPr>
          <p:cNvSpPr/>
          <p:nvPr/>
        </p:nvSpPr>
        <p:spPr>
          <a:xfrm>
            <a:off x="410966" y="3102795"/>
            <a:ext cx="8322068" cy="3030876"/>
          </a:xfrm>
          <a:prstGeom prst="roundRect">
            <a:avLst>
              <a:gd name="adj" fmla="val 8870"/>
            </a:avLst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C8419-27C8-0F91-F74A-C2090B143ED3}"/>
              </a:ext>
            </a:extLst>
          </p:cNvPr>
          <p:cNvSpPr txBox="1"/>
          <p:nvPr/>
        </p:nvSpPr>
        <p:spPr>
          <a:xfrm>
            <a:off x="2828649" y="3127867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Internet as a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05869-57D9-5914-3375-2BB3654036BD}"/>
              </a:ext>
            </a:extLst>
          </p:cNvPr>
          <p:cNvSpPr txBox="1"/>
          <p:nvPr/>
        </p:nvSpPr>
        <p:spPr>
          <a:xfrm>
            <a:off x="2319620" y="3833013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Process to process: Transport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92756-5478-8216-CB7E-B2D6CDA61CD0}"/>
              </a:ext>
            </a:extLst>
          </p:cNvPr>
          <p:cNvSpPr txBox="1"/>
          <p:nvPr/>
        </p:nvSpPr>
        <p:spPr>
          <a:xfrm>
            <a:off x="2430921" y="4527277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Network to network: Network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7E53F-CCD5-7E2D-1F93-DB2DE19E18FF}"/>
              </a:ext>
            </a:extLst>
          </p:cNvPr>
          <p:cNvSpPr txBox="1"/>
          <p:nvPr/>
        </p:nvSpPr>
        <p:spPr>
          <a:xfrm>
            <a:off x="2217028" y="5733561"/>
            <a:ext cx="470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Device to device: Link/Physical layer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57167-AD11-1FB3-00B4-B634C35827EA}"/>
              </a:ext>
            </a:extLst>
          </p:cNvPr>
          <p:cNvGrpSpPr/>
          <p:nvPr/>
        </p:nvGrpSpPr>
        <p:grpSpPr>
          <a:xfrm>
            <a:off x="3400223" y="117828"/>
            <a:ext cx="2073003" cy="2666657"/>
            <a:chOff x="3400223" y="117828"/>
            <a:chExt cx="2073003" cy="2666657"/>
          </a:xfrm>
        </p:grpSpPr>
        <p:pic>
          <p:nvPicPr>
            <p:cNvPr id="1030" name="Picture 6" descr="Popular Internet Icons">
              <a:extLst>
                <a:ext uri="{FF2B5EF4-FFF2-40B4-BE49-F238E27FC236}">
                  <a16:creationId xmlns:a16="http://schemas.microsoft.com/office/drawing/2014/main" id="{9B25955A-CE77-2DC8-F33D-B8F6028E5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0" t="5496" r="5839" b="5389"/>
            <a:stretch/>
          </p:blipFill>
          <p:spPr bwMode="auto">
            <a:xfrm>
              <a:off x="3544585" y="572750"/>
              <a:ext cx="1811673" cy="221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E6390F-3B1C-91D6-C2BE-236A6B99C8E3}"/>
                </a:ext>
              </a:extLst>
            </p:cNvPr>
            <p:cNvSpPr txBox="1"/>
            <p:nvPr/>
          </p:nvSpPr>
          <p:spPr>
            <a:xfrm>
              <a:off x="3400223" y="117828"/>
              <a:ext cx="2073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ＭＳ Ｐゴシック" panose="020B0600070205080204" pitchFamily="34" charset="-128"/>
                  <a:cs typeface="+mn-cs"/>
                </a:rPr>
                <a:t>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8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 protocol, messages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7838" y="1333500"/>
            <a:ext cx="7820025" cy="5143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dirty="0">
                <a:latin typeface="Calibri"/>
                <a:ea typeface="ＭＳ Ｐゴシック" charset="-128"/>
              </a:rPr>
              <a:t>and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reply</a:t>
            </a:r>
            <a:r>
              <a:rPr lang="en-US" altLang="en-US" dirty="0">
                <a:latin typeface="Calibri"/>
                <a:ea typeface="ＭＳ Ｐゴシック" charset="-128"/>
              </a:rPr>
              <a:t> messages, both with same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658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message header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flags: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desired 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6589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16590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0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1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1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1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1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1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1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591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591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591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591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592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592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592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592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589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589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589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16590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0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589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16590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90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  <p:bldP spid="1658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1106055" y="3385183"/>
            <a:ext cx="1981633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name, type fields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for a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922338" y="4107495"/>
            <a:ext cx="216852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RRs in response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to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747754" y="4759958"/>
            <a:ext cx="234628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records for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authoritative servers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635347" y="5479097"/>
            <a:ext cx="2445991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additional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helpful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ja-JP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info that may be used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67943" name="Group 17"/>
          <p:cNvGrpSpPr>
            <a:grpSpLocks/>
          </p:cNvGrpSpPr>
          <p:nvPr/>
        </p:nvGrpSpPr>
        <p:grpSpPr bwMode="auto">
          <a:xfrm>
            <a:off x="4241800" y="1901825"/>
            <a:ext cx="3725863" cy="4184650"/>
            <a:chOff x="2672" y="1396"/>
            <a:chExt cx="2347" cy="2636"/>
          </a:xfrm>
        </p:grpSpPr>
        <p:sp>
          <p:nvSpPr>
            <p:cNvPr id="167958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59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1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2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3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4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5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6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67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7968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7969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7970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7971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7972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7973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7974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7975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7976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7944" name="Line 37"/>
          <p:cNvSpPr>
            <a:spLocks noChangeShapeType="1"/>
          </p:cNvSpPr>
          <p:nvPr/>
        </p:nvSpPr>
        <p:spPr bwMode="auto">
          <a:xfrm flipH="1">
            <a:off x="3101975" y="574833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945" name="Line 38"/>
          <p:cNvSpPr>
            <a:spLocks noChangeShapeType="1"/>
          </p:cNvSpPr>
          <p:nvPr/>
        </p:nvSpPr>
        <p:spPr bwMode="auto">
          <a:xfrm flipH="1">
            <a:off x="3109913" y="508952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946" name="Line 39"/>
          <p:cNvSpPr>
            <a:spLocks noChangeShapeType="1"/>
          </p:cNvSpPr>
          <p:nvPr/>
        </p:nvSpPr>
        <p:spPr bwMode="auto">
          <a:xfrm flipH="1">
            <a:off x="3117850" y="4430712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947" name="Line 40"/>
          <p:cNvSpPr>
            <a:spLocks noChangeShapeType="1"/>
          </p:cNvSpPr>
          <p:nvPr/>
        </p:nvSpPr>
        <p:spPr bwMode="auto">
          <a:xfrm flipH="1">
            <a:off x="3103563" y="3705225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67948" name="Picture 4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protocol, messages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grpSp>
        <p:nvGrpSpPr>
          <p:cNvPr id="167950" name="Group 43"/>
          <p:cNvGrpSpPr>
            <a:grpSpLocks/>
          </p:cNvGrpSpPr>
          <p:nvPr/>
        </p:nvGrpSpPr>
        <p:grpSpPr bwMode="auto">
          <a:xfrm>
            <a:off x="4271963" y="1581150"/>
            <a:ext cx="1747837" cy="274638"/>
            <a:chOff x="2691" y="1194"/>
            <a:chExt cx="1101" cy="173"/>
          </a:xfrm>
        </p:grpSpPr>
        <p:sp>
          <p:nvSpPr>
            <p:cNvPr id="167955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6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57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7951" name="Group 47"/>
          <p:cNvGrpSpPr>
            <a:grpSpLocks/>
          </p:cNvGrpSpPr>
          <p:nvPr/>
        </p:nvGrpSpPr>
        <p:grpSpPr bwMode="auto">
          <a:xfrm>
            <a:off x="6046786" y="1581150"/>
            <a:ext cx="1747837" cy="274638"/>
            <a:chOff x="2691" y="1194"/>
            <a:chExt cx="1101" cy="173"/>
          </a:xfrm>
        </p:grpSpPr>
        <p:sp>
          <p:nvSpPr>
            <p:cNvPr id="167952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3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954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4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Inserting records into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</a:p>
        </p:txBody>
      </p:sp>
      <p:sp>
        <p:nvSpPr>
          <p:cNvPr id="169989" name="Rectangle 4"/>
          <p:cNvSpPr>
            <a:spLocks noGrp="1" noChangeArrowheads="1"/>
          </p:cNvSpPr>
          <p:nvPr>
            <p:ph idx="1"/>
          </p:nvPr>
        </p:nvSpPr>
        <p:spPr>
          <a:xfrm>
            <a:off x="501650" y="1370013"/>
            <a:ext cx="8456613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example: new startup “</a:t>
            </a:r>
            <a:r>
              <a:rPr lang="en-US" altLang="ja-JP" dirty="0">
                <a:latin typeface="Calibri"/>
                <a:ea typeface="ＭＳ Ｐゴシック" charset="-128"/>
              </a:rPr>
              <a:t>Network Utopia”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register name networkuptopia.com at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registrar</a:t>
            </a:r>
            <a:r>
              <a:rPr lang="en-US" altLang="en-US" dirty="0">
                <a:latin typeface="Calibri"/>
                <a:ea typeface="ＭＳ Ｐゴシック" charset="-128"/>
              </a:rPr>
              <a:t> (e.g., Network Solutions)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registrar inserts two RRs into .com TLD server:</a:t>
            </a:r>
            <a:br>
              <a:rPr lang="en-US" dirty="0"/>
            </a:br>
            <a:r>
              <a:rPr lang="en-US" altLang="en-US" sz="2000" b="1" dirty="0">
                <a:latin typeface="Calibri"/>
                <a:ea typeface="ＭＳ Ｐゴシック" charset="-128"/>
              </a:rPr>
              <a:t>(networkutopia.com, dns1.networkutopia.com, NS)</a:t>
            </a:r>
          </a:p>
          <a:p>
            <a:pPr lvl="1">
              <a:buFont typeface="Wingdings" charset="2"/>
              <a:buNone/>
            </a:pPr>
            <a:r>
              <a:rPr lang="en-US" altLang="en-US" sz="2000" b="1" dirty="0">
                <a:latin typeface="Calibri"/>
                <a:ea typeface="ＭＳ Ｐゴシック" charset="-128"/>
              </a:rPr>
              <a:t>    (dns1.networkutopia.com, 212.212.212.1, A)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dirty="0">
                <a:latin typeface="Calibri"/>
                <a:ea typeface="ＭＳ Ｐゴシック" charset="-128"/>
              </a:rPr>
              <a:t>create authoritative server type A record for www.networkuptopia.com; type NS record for </a:t>
            </a:r>
            <a:r>
              <a:rPr lang="en-US" altLang="en-US" dirty="0" err="1">
                <a:latin typeface="Calibri"/>
                <a:ea typeface="ＭＳ Ｐゴシック" charset="-128"/>
              </a:rPr>
              <a:t>networkutopia.com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69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BBD47-C5C2-70E1-831B-F9A53510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AA221-9D45-16CC-7D84-962B0058A1EE}"/>
              </a:ext>
            </a:extLst>
          </p:cNvPr>
          <p:cNvSpPr txBox="1"/>
          <p:nvPr/>
        </p:nvSpPr>
        <p:spPr>
          <a:xfrm>
            <a:off x="1" y="3277456"/>
            <a:ext cx="91440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(Hyper-Text Transfer Protocol)</a:t>
            </a:r>
          </a:p>
        </p:txBody>
      </p:sp>
    </p:spTree>
    <p:extLst>
      <p:ext uri="{BB962C8B-B14F-4D97-AF65-F5344CB8AC3E}">
        <p14:creationId xmlns:p14="http://schemas.microsoft.com/office/powerpoint/2010/main" val="53175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and HTTP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60488"/>
            <a:ext cx="77724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3200" i="1" dirty="0">
                <a:latin typeface="Calibri"/>
                <a:ea typeface="ＭＳ Ｐゴシック" charset="-128"/>
              </a:rPr>
              <a:t>First, a review…</a:t>
            </a:r>
          </a:p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web page</a:t>
            </a:r>
            <a:r>
              <a:rPr lang="en-US" altLang="en-US" dirty="0">
                <a:latin typeface="Calibri"/>
                <a:ea typeface="ＭＳ Ｐゴシック" charset="-128"/>
              </a:rPr>
              <a:t>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object can be HTML file, JPEG image, Java applet, audio file,…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web page consists of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base HTML-file</a:t>
            </a:r>
            <a:r>
              <a:rPr lang="en-US" altLang="en-US" dirty="0">
                <a:latin typeface="Calibri"/>
                <a:ea typeface="ＭＳ Ｐゴシック" charset="-128"/>
              </a:rPr>
              <a:t> which includes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several referenced objects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object is addressable by a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URL, </a:t>
            </a:r>
            <a:r>
              <a:rPr lang="en-US" altLang="en-US" dirty="0">
                <a:latin typeface="Calibri"/>
                <a:ea typeface="ＭＳ Ｐゴシック" charset="-128"/>
              </a:rPr>
              <a:t>e.g.,</a:t>
            </a:r>
          </a:p>
          <a:p>
            <a:pPr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grpSp>
        <p:nvGrpSpPr>
          <p:cNvPr id="67589" name="Group 10"/>
          <p:cNvGrpSpPr>
            <a:grpSpLocks/>
          </p:cNvGrpSpPr>
          <p:nvPr/>
        </p:nvGrpSpPr>
        <p:grpSpPr bwMode="auto">
          <a:xfrm>
            <a:off x="1201738" y="4781199"/>
            <a:ext cx="6835775" cy="1144588"/>
            <a:chOff x="788" y="2955"/>
            <a:chExt cx="4306" cy="721"/>
          </a:xfrm>
        </p:grpSpPr>
        <p:sp>
          <p:nvSpPr>
            <p:cNvPr id="67591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www.someschool.edu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/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someDept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/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pic.gif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7592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7593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7594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host name</a:t>
              </a:r>
            </a:p>
          </p:txBody>
        </p:sp>
        <p:sp>
          <p:nvSpPr>
            <p:cNvPr id="67595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path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name</a:t>
              </a:r>
            </a:p>
          </p:txBody>
        </p:sp>
      </p:grpSp>
      <p:pic>
        <p:nvPicPr>
          <p:cNvPr id="6759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820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>
            <a:normAutofit/>
          </a:bodyPr>
          <a:lstStyle/>
          <a:p>
            <a:r>
              <a:rPr lang="en-US" altLang="en-US">
                <a:latin typeface="Calibri Light" charset="0"/>
                <a:ea typeface="Calibri Light" charset="0"/>
                <a:cs typeface="Calibri Light" charset="0"/>
              </a:rPr>
              <a:t>HTTP overview</a:t>
            </a:r>
            <a:endParaRPr lang="en-US" altLang="en-US" sz="480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Web</a:t>
            </a:r>
            <a:r>
              <a:rPr lang="ja-JP" altLang="en-US" sz="2400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en-US" altLang="ja-JP" sz="2400" dirty="0">
                <a:latin typeface="Calibri" charset="0"/>
                <a:ea typeface="Calibri" charset="0"/>
                <a:cs typeface="Calibri" charset="0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client/server model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client</a:t>
            </a:r>
            <a:r>
              <a:rPr lang="en-US" altLang="en-US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browser that requests, receives, (using HTTP protocol) and 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displays</a:t>
            </a:r>
            <a:r>
              <a:rPr lang="ja-JP" altLang="en-US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 Web objects </a:t>
            </a:r>
          </a:p>
          <a:p>
            <a:pPr marL="685800" lvl="1" indent="-228600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</a:rPr>
              <a:t>server: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charset="2"/>
              <a:buNone/>
            </a:pP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PC running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Firefox browser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running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Apache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auto">
          <a:xfrm>
            <a:off x="4800600" y="5218113"/>
            <a:ext cx="156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iPhone running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Safari browser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6968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8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6968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8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69642" name="Picture 3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19163"/>
            <a:ext cx="33401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69684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85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69682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83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69645" name="Picture 43" descr="iphone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46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696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9647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69648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49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50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51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52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69653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678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9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54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69655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676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7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56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57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69658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9674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5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59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9660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672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69673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661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2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63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64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5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666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7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8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69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70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69671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3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overview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4513" y="1511300"/>
            <a:ext cx="39719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Calibri"/>
              </a:rPr>
              <a:t>Uses TCP: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initiates TCP connection (creates socket) to server,  port 80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accepts TCP connection from client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HTTP messages (application-layer protocol messages) exchanged between browser (HTTP client) and Web server (HTTP server)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TCP connection closed</a:t>
            </a:r>
            <a:endParaRPr lang="en-US" dirty="0">
              <a:latin typeface="Calibri"/>
            </a:endParaRPr>
          </a:p>
        </p:txBody>
      </p:sp>
      <p:sp>
        <p:nvSpPr>
          <p:cNvPr id="8807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566863"/>
            <a:ext cx="3200400" cy="1447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is 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stateless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”</a:t>
            </a:r>
            <a:endParaRPr lang="en-US" altLang="ja-JP" i="1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server maintains no information about past client requests</a:t>
            </a:r>
          </a:p>
        </p:txBody>
      </p:sp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4852988" y="3614738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protocols that maintain 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are complex!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past history (state) must be maintained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if server/client crashes, their views of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may be inconsistent, must be reconciled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1689" name="Text Box 8"/>
          <p:cNvSpPr txBox="1">
            <a:spLocks noChangeArrowheads="1"/>
          </p:cNvSpPr>
          <p:nvPr/>
        </p:nvSpPr>
        <p:spPr bwMode="auto">
          <a:xfrm>
            <a:off x="7641178" y="3160713"/>
            <a:ext cx="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aside</a:t>
            </a:r>
          </a:p>
        </p:txBody>
      </p:sp>
      <p:pic>
        <p:nvPicPr>
          <p:cNvPr id="71690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020763"/>
            <a:ext cx="346815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uiExpand="1" build="p"/>
      <p:bldP spid="88071" grpId="0" uiExpand="1" build="p"/>
      <p:bldP spid="71683" grpId="0" animBg="1"/>
      <p:bldP spid="88072" grpId="0"/>
      <p:bldP spid="716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connections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non-persistent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at most one object sent over TCP connection</a:t>
            </a:r>
          </a:p>
          <a:p>
            <a:pPr lvl="1"/>
            <a:r>
              <a:rPr lang="en-US" altLang="en-US" sz="2800" dirty="0">
                <a:latin typeface="Calibri"/>
                <a:ea typeface="ＭＳ Ｐゴシック" charset="-128"/>
              </a:rPr>
              <a:t>connection then closed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downloading multiple objects required multiple connections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sp>
        <p:nvSpPr>
          <p:cNvPr id="737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7194" y="1792288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persistent HTTP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multiple objects can be sent over single TCP connection between client, server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373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55713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uiExpand="1" build="p"/>
      <p:bldP spid="7373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90500"/>
            <a:ext cx="7772400" cy="8667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757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1638" y="1046691"/>
            <a:ext cx="7942262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suppose user enters URL:</a:t>
            </a:r>
          </a:p>
        </p:txBody>
      </p:sp>
      <p:sp>
        <p:nvSpPr>
          <p:cNvPr id="532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33" y="1711498"/>
            <a:ext cx="4163133" cy="190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18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1a</a:t>
            </a:r>
            <a:r>
              <a:rPr lang="en-US" altLang="en-US" sz="1800" dirty="0">
                <a:solidFill>
                  <a:srgbClr val="FF0000"/>
                </a:solidFill>
                <a:latin typeface="Calibri"/>
                <a:ea typeface="ＭＳ Ｐゴシック" charset="-128"/>
              </a:rPr>
              <a:t>.</a:t>
            </a:r>
            <a:r>
              <a:rPr lang="en-US" altLang="en-US" sz="1800" dirty="0">
                <a:latin typeface="Calibri"/>
                <a:ea typeface="ＭＳ Ｐゴシック" charset="-128"/>
              </a:rPr>
              <a:t> HTTP client initiates TCP connection to HTTP server (process) at www.</a:t>
            </a:r>
            <a:r>
              <a:rPr lang="en-US" altLang="en-US" sz="1800" dirty="0" err="1">
                <a:latin typeface="Calibri"/>
                <a:ea typeface="ＭＳ Ｐゴシック" charset="-128"/>
              </a:rPr>
              <a:t>someSchool.edu</a:t>
            </a:r>
            <a:r>
              <a:rPr lang="en-US" altLang="en-US" sz="1800" dirty="0">
                <a:latin typeface="Calibri"/>
                <a:ea typeface="ＭＳ Ｐゴシック" charset="-128"/>
              </a:rPr>
              <a:t> on port 80</a:t>
            </a:r>
          </a:p>
        </p:txBody>
      </p:sp>
      <p:pic>
        <p:nvPicPr>
          <p:cNvPr id="75779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Line 11"/>
          <p:cNvSpPr>
            <a:spLocks noChangeShapeType="1"/>
          </p:cNvSpPr>
          <p:nvPr/>
        </p:nvSpPr>
        <p:spPr bwMode="auto">
          <a:xfrm>
            <a:off x="476250" y="1758992"/>
            <a:ext cx="0" cy="4832308"/>
          </a:xfrm>
          <a:prstGeom prst="line">
            <a:avLst/>
          </a:prstGeom>
          <a:noFill/>
          <a:ln w="1905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445203" y="3027531"/>
            <a:ext cx="40172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client sends HTTP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request message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(containing URL) into TCP connection socket. Message indicates that client wants object someDepartment/home.index</a:t>
            </a: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5255688" y="2117721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1b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server at host www.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someSchool.edu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waiting for TCP connection at port 80. 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accepts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connection, notifying client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5198538" y="3828339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server receives request message, forms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response message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containing requested object, and sends message into its socket</a:t>
            </a: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4403727" y="3857266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4403727" y="4489443"/>
            <a:ext cx="1055688" cy="620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161925" y="3890996"/>
            <a:ext cx="673100" cy="40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556127" y="20835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4462465" y="278500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5678311" y="1044927"/>
            <a:ext cx="3217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(contains text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references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10 jpeg images)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75794" name="Rectangle 3"/>
          <p:cNvSpPr>
            <a:spLocks noChangeArrowheads="1"/>
          </p:cNvSpPr>
          <p:nvPr/>
        </p:nvSpPr>
        <p:spPr bwMode="auto">
          <a:xfrm>
            <a:off x="409575" y="1383241"/>
            <a:ext cx="6035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www.someSchool.edu/someDepartment/home.index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476249" y="5110156"/>
            <a:ext cx="4430189" cy="1533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5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client receives response message containing html file, displays html.  Parsing html file, finds 10 referenced jpeg  objects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6247" y="6139041"/>
            <a:ext cx="498316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6.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Steps 1-5 repeated for each of 10 jpeg objects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66977" y="5145964"/>
            <a:ext cx="3810000" cy="5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4.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HTTP server closes TCP connection.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  <p:bldP spid="53257" grpId="0"/>
      <p:bldP spid="53258" grpId="0"/>
      <p:bldP spid="53259" grpId="0"/>
      <p:bldP spid="53261" grpId="0" animBg="1"/>
      <p:bldP spid="53262" grpId="0" animBg="1"/>
      <p:bldP spid="53260" grpId="0" animBg="1"/>
      <p:bldP spid="53264" grpId="0" animBg="1"/>
      <p:bldP spid="20" grpId="0" build="p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517290" cy="92551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Non-persistent HTTP: response time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552" y="1371778"/>
            <a:ext cx="4664076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RTT (Round </a:t>
            </a:r>
            <a:r>
              <a:rPr lang="en-US" altLang="en-US" sz="2400">
                <a:solidFill>
                  <a:srgbClr val="CC0000"/>
                </a:solidFill>
                <a:latin typeface="Calibri"/>
                <a:ea typeface="ＭＳ Ｐゴシック" charset="-128"/>
              </a:rPr>
              <a:t>Trip Time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):</a:t>
            </a:r>
            <a:r>
              <a:rPr lang="en-US" altLang="en-US" sz="2400" dirty="0">
                <a:latin typeface="Calibri"/>
                <a:ea typeface="ＭＳ Ｐゴシック" charset="-128"/>
              </a:rPr>
              <a:t> time for a small packet to travel from client to server and back</a:t>
            </a:r>
          </a:p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response time: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to initiate TCP connection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one RTT for HTTP request and first few bytes of HTTP response to return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file transmission time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non-persistent HTTP response time    	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 = 2RTT+ file transmission time</a:t>
            </a:r>
          </a:p>
          <a:p>
            <a:pPr>
              <a:buFont typeface="Wingdings" charset="2"/>
              <a:buNone/>
            </a:pP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79875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668338"/>
            <a:ext cx="832104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885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time to 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transmit 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9886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7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122102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79888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889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79890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91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20866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request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9892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893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79894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95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893321" cy="5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file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received</a:t>
            </a:r>
          </a:p>
        </p:txBody>
      </p:sp>
      <p:sp>
        <p:nvSpPr>
          <p:cNvPr id="79896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9897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grpSp>
        <p:nvGrpSpPr>
          <p:cNvPr id="79898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79902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03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04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05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06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79907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32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33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08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79909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0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31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10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11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79912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28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29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13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9914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26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79927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79915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16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17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18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19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920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1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2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3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4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9925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9899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79900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1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2-</a:t>
            </a:r>
            <a:fld id="{6BDA39AF-423E-834C-86D0-767B544CD7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uiExpand="1" build="p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/>
      <p:bldP spid="79887" grpId="0"/>
      <p:bldP spid="79888" grpId="0" animBg="1"/>
      <p:bldP spid="79889" grpId="0"/>
      <p:bldP spid="79890" grpId="0" animBg="1"/>
      <p:bldP spid="79891" grpId="0"/>
      <p:bldP spid="79892" grpId="0" animBg="1"/>
      <p:bldP spid="79893" grpId="0"/>
      <p:bldP spid="79894" grpId="0" animBg="1"/>
      <p:bldP spid="79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7EF7C40-5B33-C0F0-C4EC-08F37466CA5D}"/>
              </a:ext>
            </a:extLst>
          </p:cNvPr>
          <p:cNvGrpSpPr/>
          <p:nvPr/>
        </p:nvGrpSpPr>
        <p:grpSpPr>
          <a:xfrm>
            <a:off x="7066908" y="724328"/>
            <a:ext cx="1507849" cy="2389382"/>
            <a:chOff x="7066908" y="724328"/>
            <a:chExt cx="1507849" cy="2389382"/>
          </a:xfrm>
        </p:grpSpPr>
        <p:pic>
          <p:nvPicPr>
            <p:cNvPr id="13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981C1015-A3D4-8826-425E-29D6AE88BD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7302286" y="1900832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omputer - Free computer icons">
              <a:extLst>
                <a:ext uri="{FF2B5EF4-FFF2-40B4-BE49-F238E27FC236}">
                  <a16:creationId xmlns:a16="http://schemas.microsoft.com/office/drawing/2014/main" id="{45D4397E-3FC1-6FCD-6694-8D4EF052C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6908" y="724328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A9E82-BE8F-0CA4-45B3-91D06C8B64E4}"/>
              </a:ext>
            </a:extLst>
          </p:cNvPr>
          <p:cNvGrpSpPr/>
          <p:nvPr/>
        </p:nvGrpSpPr>
        <p:grpSpPr>
          <a:xfrm>
            <a:off x="410966" y="724329"/>
            <a:ext cx="1507849" cy="2391686"/>
            <a:chOff x="410966" y="724329"/>
            <a:chExt cx="1507849" cy="2391686"/>
          </a:xfrm>
        </p:grpSpPr>
        <p:pic>
          <p:nvPicPr>
            <p:cNvPr id="1026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3C919835-7B42-B6D3-C539-4FB82CDE1F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1106972" y="1903137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mputer - Free computer icons">
              <a:extLst>
                <a:ext uri="{FF2B5EF4-FFF2-40B4-BE49-F238E27FC236}">
                  <a16:creationId xmlns:a16="http://schemas.microsoft.com/office/drawing/2014/main" id="{399FCFD5-0666-4E13-807D-B28F16396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66" y="724329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00A86D-BFFB-A181-3406-9CF59D8CF114}"/>
              </a:ext>
            </a:extLst>
          </p:cNvPr>
          <p:cNvSpPr/>
          <p:nvPr/>
        </p:nvSpPr>
        <p:spPr>
          <a:xfrm>
            <a:off x="2027432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4664A4-360A-380C-CC12-76810151A6BA}"/>
              </a:ext>
            </a:extLst>
          </p:cNvPr>
          <p:cNvSpPr/>
          <p:nvPr/>
        </p:nvSpPr>
        <p:spPr>
          <a:xfrm>
            <a:off x="1678110" y="4480813"/>
            <a:ext cx="6010383" cy="5650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0FF587-A2B0-88D7-8AC5-8DC2EE68597D}"/>
              </a:ext>
            </a:extLst>
          </p:cNvPr>
          <p:cNvSpPr/>
          <p:nvPr/>
        </p:nvSpPr>
        <p:spPr>
          <a:xfrm>
            <a:off x="1215774" y="3752635"/>
            <a:ext cx="6935056" cy="5650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E79916-EA03-CA20-BA50-D30E97908158}"/>
              </a:ext>
            </a:extLst>
          </p:cNvPr>
          <p:cNvSpPr/>
          <p:nvPr/>
        </p:nvSpPr>
        <p:spPr>
          <a:xfrm>
            <a:off x="3299716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C3AB79-8E15-C043-1327-E60659637EA6}"/>
              </a:ext>
            </a:extLst>
          </p:cNvPr>
          <p:cNvSpPr/>
          <p:nvPr/>
        </p:nvSpPr>
        <p:spPr>
          <a:xfrm>
            <a:off x="4572000" y="5168482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04444C-8CD0-2728-3D6F-4DEAC8DD889A}"/>
              </a:ext>
            </a:extLst>
          </p:cNvPr>
          <p:cNvSpPr/>
          <p:nvPr/>
        </p:nvSpPr>
        <p:spPr>
          <a:xfrm>
            <a:off x="5844284" y="5168481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451761-E4CC-C544-6467-C8FCE21480AB}"/>
              </a:ext>
            </a:extLst>
          </p:cNvPr>
          <p:cNvSpPr/>
          <p:nvPr/>
        </p:nvSpPr>
        <p:spPr>
          <a:xfrm>
            <a:off x="410966" y="3102795"/>
            <a:ext cx="8322068" cy="3030876"/>
          </a:xfrm>
          <a:prstGeom prst="roundRect">
            <a:avLst>
              <a:gd name="adj" fmla="val 8870"/>
            </a:avLst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C8419-27C8-0F91-F74A-C2090B143ED3}"/>
              </a:ext>
            </a:extLst>
          </p:cNvPr>
          <p:cNvSpPr txBox="1"/>
          <p:nvPr/>
        </p:nvSpPr>
        <p:spPr>
          <a:xfrm>
            <a:off x="2828649" y="3127867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Internet as a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05869-57D9-5914-3375-2BB3654036BD}"/>
              </a:ext>
            </a:extLst>
          </p:cNvPr>
          <p:cNvSpPr txBox="1"/>
          <p:nvPr/>
        </p:nvSpPr>
        <p:spPr>
          <a:xfrm>
            <a:off x="2319620" y="3833013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Process to process: Transport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92756-5478-8216-CB7E-B2D6CDA61CD0}"/>
              </a:ext>
            </a:extLst>
          </p:cNvPr>
          <p:cNvSpPr txBox="1"/>
          <p:nvPr/>
        </p:nvSpPr>
        <p:spPr>
          <a:xfrm>
            <a:off x="2430921" y="4527277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Network to network: Network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7E53F-CCD5-7E2D-1F93-DB2DE19E18FF}"/>
              </a:ext>
            </a:extLst>
          </p:cNvPr>
          <p:cNvSpPr txBox="1"/>
          <p:nvPr/>
        </p:nvSpPr>
        <p:spPr>
          <a:xfrm>
            <a:off x="2217028" y="5733561"/>
            <a:ext cx="470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Device to device: Link/Physical layer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57167-AD11-1FB3-00B4-B634C35827EA}"/>
              </a:ext>
            </a:extLst>
          </p:cNvPr>
          <p:cNvGrpSpPr/>
          <p:nvPr/>
        </p:nvGrpSpPr>
        <p:grpSpPr>
          <a:xfrm>
            <a:off x="3400223" y="117828"/>
            <a:ext cx="2073003" cy="2666657"/>
            <a:chOff x="3400223" y="117828"/>
            <a:chExt cx="2073003" cy="2666657"/>
          </a:xfrm>
        </p:grpSpPr>
        <p:pic>
          <p:nvPicPr>
            <p:cNvPr id="1030" name="Picture 6" descr="Popular Internet Icons">
              <a:extLst>
                <a:ext uri="{FF2B5EF4-FFF2-40B4-BE49-F238E27FC236}">
                  <a16:creationId xmlns:a16="http://schemas.microsoft.com/office/drawing/2014/main" id="{9B25955A-CE77-2DC8-F33D-B8F6028E5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0" t="5496" r="5839" b="5389"/>
            <a:stretch/>
          </p:blipFill>
          <p:spPr bwMode="auto">
            <a:xfrm>
              <a:off x="3544585" y="572750"/>
              <a:ext cx="1811673" cy="221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E6390F-3B1C-91D6-C2BE-236A6B99C8E3}"/>
                </a:ext>
              </a:extLst>
            </p:cNvPr>
            <p:cNvSpPr txBox="1"/>
            <p:nvPr/>
          </p:nvSpPr>
          <p:spPr>
            <a:xfrm>
              <a:off x="3400223" y="117828"/>
              <a:ext cx="2073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ＭＳ Ｐゴシック" panose="020B0600070205080204" pitchFamily="34" charset="-128"/>
                  <a:cs typeface="+mn-cs"/>
                </a:rPr>
                <a:t>Applications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907B16A-E3C2-D2A8-97E4-12E3CCC337A2}"/>
              </a:ext>
            </a:extLst>
          </p:cNvPr>
          <p:cNvSpPr/>
          <p:nvPr/>
        </p:nvSpPr>
        <p:spPr>
          <a:xfrm>
            <a:off x="482887" y="3996649"/>
            <a:ext cx="8167955" cy="80745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we address a host?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FA3D65-5871-3BF5-0D00-BBFB99EFA3FA}"/>
              </a:ext>
            </a:extLst>
          </p:cNvPr>
          <p:cNvSpPr/>
          <p:nvPr/>
        </p:nvSpPr>
        <p:spPr>
          <a:xfrm>
            <a:off x="2027433" y="1093381"/>
            <a:ext cx="4939614" cy="80745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address a host?</a:t>
            </a:r>
          </a:p>
        </p:txBody>
      </p:sp>
    </p:spTree>
    <p:extLst>
      <p:ext uri="{BB962C8B-B14F-4D97-AF65-F5344CB8AC3E}">
        <p14:creationId xmlns:p14="http://schemas.microsoft.com/office/powerpoint/2010/main" val="2379878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Persistent HTTP</a:t>
            </a:r>
            <a:endParaRPr lang="en-US" altLang="en-US" sz="5400">
              <a:latin typeface="Calibri Light"/>
              <a:ea typeface="ＭＳ Ｐゴシック" charset="-128"/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4975" y="1414463"/>
            <a:ext cx="4237159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Persistent  HTTP</a:t>
            </a:r>
            <a:r>
              <a:rPr lang="en-US" sz="2400" i="1" dirty="0">
                <a:solidFill>
                  <a:srgbClr val="CC0000"/>
                </a:solidFill>
                <a:latin typeface="Calibri"/>
              </a:rPr>
              <a:t>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server leaves connection open after sending response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subsequent HTTP messages  between same client/server sent over open connection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client sends requests as soon as it encounters a referenced object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as little as one RTT for all the referenced objects</a:t>
            </a:r>
          </a:p>
          <a:p>
            <a:pPr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1926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796924"/>
            <a:ext cx="3582811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7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4972577" y="4438650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 file</a:t>
            </a:r>
          </a:p>
        </p:txBody>
      </p: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9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8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0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61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uiExpand="1" build="p"/>
      <p:bldP spid="23" grpId="0" animBg="1"/>
      <p:bldP spid="24" grpId="0"/>
      <p:bldP spid="64" grpId="0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995155" y="4438650"/>
            <a:ext cx="98135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new files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6121360" y="4683125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16638" y="522472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6123781" y="4871864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6073768" y="508818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36867" y="548084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36481" y="573560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85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TCP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1059" y="3337058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991451" y="3759364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send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push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objects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6116638" y="249078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>
            <a:off x="7807325" y="2484438"/>
            <a:ext cx="0" cy="338328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891213" y="5845178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7569200" y="5827716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pic>
        <p:nvPicPr>
          <p:cNvPr id="73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4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Send several requests at once</a:t>
            </a:r>
          </a:p>
          <a:p>
            <a:r>
              <a:rPr lang="en-US" dirty="0"/>
              <a:t>HTTP/2</a:t>
            </a:r>
          </a:p>
          <a:p>
            <a:pPr lvl="1"/>
            <a:r>
              <a:rPr lang="en-US" dirty="0"/>
              <a:t>Push resources</a:t>
            </a:r>
          </a:p>
          <a:p>
            <a:r>
              <a:rPr lang="en-US" dirty="0"/>
              <a:t>QUIC</a:t>
            </a:r>
          </a:p>
          <a:p>
            <a:pPr lvl="1"/>
            <a:r>
              <a:rPr lang="en-US" dirty="0"/>
              <a:t>Eliminate first RTT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124575" y="332032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7902575" y="4384559"/>
            <a:ext cx="105347" cy="715976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749925" y="3280135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619625" y="2992797"/>
            <a:ext cx="134684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initiate QUIC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connection</a:t>
            </a: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RTT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time</a:t>
            </a:r>
          </a:p>
        </p:txBody>
      </p:sp>
      <p:grpSp>
        <p:nvGrpSpPr>
          <p:cNvPr id="25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1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5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1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8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9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8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59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6132473" y="44582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963202" y="3411821"/>
            <a:ext cx="926857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6152702" y="4714334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6152316" y="4969092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7870003" y="3847217"/>
            <a:ext cx="62869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send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file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8031163" y="4539538"/>
            <a:ext cx="83388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push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objects</a:t>
            </a:r>
          </a:p>
        </p:txBody>
      </p:sp>
      <p:pic>
        <p:nvPicPr>
          <p:cNvPr id="6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225902"/>
            <a:ext cx="466344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/>
      <p:bldP spid="18" grpId="0" animBg="1"/>
      <p:bldP spid="19" grpId="0" animBg="1"/>
      <p:bldP spid="20" grpId="0"/>
      <p:bldP spid="21" grpId="0" animBg="1"/>
      <p:bldP spid="62" grpId="0" animBg="1"/>
      <p:bldP spid="63" grpId="0"/>
      <p:bldP spid="66" grpId="0" animBg="1"/>
      <p:bldP spid="67" grpId="0" animBg="1"/>
      <p:bldP spid="68" grpId="0"/>
      <p:bldP spid="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4625"/>
            <a:ext cx="7772400" cy="1482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two types of HTTP messages: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request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, 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response</a:t>
            </a:r>
          </a:p>
          <a:p>
            <a:pPr marL="233045" indent="-233045"/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 request message:</a:t>
            </a:r>
          </a:p>
          <a:p>
            <a:pPr marL="685800" lvl="1" indent="-228600"/>
            <a:r>
              <a:rPr lang="en-US" altLang="en-US" sz="2000" dirty="0">
                <a:latin typeface="Calibri"/>
                <a:ea typeface="ＭＳ Ｐゴシック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3971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222250" y="2870200"/>
            <a:ext cx="2055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request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(GET, POST,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HEAD commands)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>
            <a:off x="1925638" y="3201988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6" name="Freeform 7"/>
          <p:cNvSpPr>
            <a:spLocks/>
          </p:cNvSpPr>
          <p:nvPr/>
        </p:nvSpPr>
        <p:spPr bwMode="auto">
          <a:xfrm>
            <a:off x="2776538" y="3538538"/>
            <a:ext cx="149225" cy="195738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1790975" y="4056063"/>
            <a:ext cx="923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 lines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309813" y="5622925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73050" y="4719638"/>
            <a:ext cx="219002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carriage return,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line feed at start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of line indicates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end of header lines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980" name="Text Box 16"/>
          <p:cNvSpPr txBox="1">
            <a:spLocks noChangeArrowheads="1"/>
          </p:cNvSpPr>
          <p:nvPr/>
        </p:nvSpPr>
        <p:spPr bwMode="auto">
          <a:xfrm>
            <a:off x="2809875" y="3236913"/>
            <a:ext cx="625042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GET /index.html HTTP/1.1\r\n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Host: www-net.cs.umass.edu\r\n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User-Agent: Firefox/3.6.10\r\n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Accept: text/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html,application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xhtml+xml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Accept-Language: en-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us,en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;q=0.5\r\n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Accept-Encoding: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gzip,deflate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Accept-Charset: ISO-8859-1,utf-8;q=0.7\r\n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Keep-Alive: 115\r\n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Connection: keep-alive\r\n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</p:txBody>
      </p:sp>
      <p:sp>
        <p:nvSpPr>
          <p:cNvPr id="83981" name="Line 17"/>
          <p:cNvSpPr>
            <a:spLocks noChangeShapeType="1"/>
          </p:cNvSpPr>
          <p:nvPr/>
        </p:nvSpPr>
        <p:spPr bwMode="auto">
          <a:xfrm flipH="1">
            <a:off x="6334125" y="2754313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82" name="Text Box 18"/>
          <p:cNvSpPr txBox="1">
            <a:spLocks noChangeArrowheads="1"/>
          </p:cNvSpPr>
          <p:nvPr/>
        </p:nvSpPr>
        <p:spPr bwMode="auto">
          <a:xfrm>
            <a:off x="6384925" y="2466975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carriage return character</a:t>
            </a:r>
          </a:p>
        </p:txBody>
      </p:sp>
      <p:sp>
        <p:nvSpPr>
          <p:cNvPr id="83983" name="Text Box 19"/>
          <p:cNvSpPr txBox="1">
            <a:spLocks noChangeArrowheads="1"/>
          </p:cNvSpPr>
          <p:nvPr/>
        </p:nvSpPr>
        <p:spPr bwMode="auto">
          <a:xfrm>
            <a:off x="6537325" y="2763838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line-feed character</a:t>
            </a:r>
          </a:p>
        </p:txBody>
      </p:sp>
      <p:sp>
        <p:nvSpPr>
          <p:cNvPr id="83984" name="Line 20"/>
          <p:cNvSpPr>
            <a:spLocks noChangeShapeType="1"/>
          </p:cNvSpPr>
          <p:nvPr/>
        </p:nvSpPr>
        <p:spPr bwMode="auto">
          <a:xfrm flipH="1">
            <a:off x="6615113" y="3063875"/>
            <a:ext cx="80962" cy="25241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14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23" y="-7938"/>
            <a:ext cx="9031111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request message: general format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8601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" y="918546"/>
            <a:ext cx="877824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line</a:t>
            </a:r>
          </a:p>
        </p:txBody>
      </p:sp>
      <p:sp>
        <p:nvSpPr>
          <p:cNvPr id="86022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lines</a:t>
            </a:r>
          </a:p>
        </p:txBody>
      </p:sp>
      <p:sp>
        <p:nvSpPr>
          <p:cNvPr id="86023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4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5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6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body</a:t>
            </a:r>
          </a:p>
        </p:txBody>
      </p:sp>
      <p:sp>
        <p:nvSpPr>
          <p:cNvPr id="86027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034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method</a:t>
            </a:r>
          </a:p>
        </p:txBody>
      </p:sp>
      <p:sp>
        <p:nvSpPr>
          <p:cNvPr id="86035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sp</a:t>
            </a:r>
          </a:p>
        </p:txBody>
      </p:sp>
      <p:sp>
        <p:nvSpPr>
          <p:cNvPr id="86036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sp</a:t>
            </a:r>
          </a:p>
        </p:txBody>
      </p:sp>
      <p:sp>
        <p:nvSpPr>
          <p:cNvPr id="86037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403225" cy="4000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cr</a:t>
            </a:r>
          </a:p>
        </p:txBody>
      </p:sp>
      <p:sp>
        <p:nvSpPr>
          <p:cNvPr id="86038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lf</a:t>
            </a:r>
          </a:p>
        </p:txBody>
      </p:sp>
      <p:sp>
        <p:nvSpPr>
          <p:cNvPr id="86039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version</a:t>
            </a:r>
          </a:p>
        </p:txBody>
      </p:sp>
      <p:sp>
        <p:nvSpPr>
          <p:cNvPr id="86040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URL</a:t>
            </a:r>
          </a:p>
        </p:txBody>
      </p:sp>
      <p:grpSp>
        <p:nvGrpSpPr>
          <p:cNvPr id="86041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86077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78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79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80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81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82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</a:t>
              </a:r>
            </a:p>
          </p:txBody>
        </p:sp>
        <p:sp>
          <p:nvSpPr>
            <p:cNvPr id="86083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lf</a:t>
              </a:r>
            </a:p>
          </p:txBody>
        </p:sp>
        <p:sp>
          <p:nvSpPr>
            <p:cNvPr id="86084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value</a:t>
              </a:r>
            </a:p>
          </p:txBody>
        </p:sp>
        <p:sp>
          <p:nvSpPr>
            <p:cNvPr id="86085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field name</a:t>
              </a:r>
            </a:p>
          </p:txBody>
        </p:sp>
      </p:grpSp>
      <p:grpSp>
        <p:nvGrpSpPr>
          <p:cNvPr id="86042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86068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69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70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71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72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73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</a:t>
              </a:r>
            </a:p>
          </p:txBody>
        </p:sp>
        <p:sp>
          <p:nvSpPr>
            <p:cNvPr id="86074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lf</a:t>
              </a:r>
            </a:p>
          </p:txBody>
        </p:sp>
        <p:sp>
          <p:nvSpPr>
            <p:cNvPr id="86075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value</a:t>
              </a:r>
            </a:p>
          </p:txBody>
        </p:sp>
        <p:sp>
          <p:nvSpPr>
            <p:cNvPr id="86076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header field name</a:t>
              </a:r>
            </a:p>
          </p:txBody>
        </p:sp>
      </p:grpSp>
      <p:sp>
        <p:nvSpPr>
          <p:cNvPr id="86043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6044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86065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66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67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sp>
        <p:nvSpPr>
          <p:cNvPr id="86045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6046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86062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63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64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grpSp>
        <p:nvGrpSpPr>
          <p:cNvPr id="86047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86058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59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060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</a:t>
              </a:r>
            </a:p>
          </p:txBody>
        </p:sp>
        <p:sp>
          <p:nvSpPr>
            <p:cNvPr id="86061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lf</a:t>
              </a:r>
            </a:p>
          </p:txBody>
        </p:sp>
      </p:grpSp>
      <p:sp>
        <p:nvSpPr>
          <p:cNvPr id="86048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049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entity body</a:t>
            </a:r>
          </a:p>
        </p:txBody>
      </p:sp>
      <p:grpSp>
        <p:nvGrpSpPr>
          <p:cNvPr id="86050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86055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56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57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grpSp>
        <p:nvGrpSpPr>
          <p:cNvPr id="86051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86052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6053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  <p:sp>
          <p:nvSpPr>
            <p:cNvPr id="86054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~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3775" y="2152590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5466" y="3630553"/>
            <a:ext cx="255198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49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Uploading form input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0088" y="1343025"/>
            <a:ext cx="5757862" cy="2662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POST method:</a:t>
            </a:r>
            <a:endParaRPr lang="en-US" dirty="0">
              <a:solidFill>
                <a:srgbClr val="CC0000"/>
              </a:solidFill>
              <a:latin typeface="Calibri"/>
            </a:endParaRP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web page often includes form input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to server in entity body</a:t>
            </a:r>
          </a:p>
        </p:txBody>
      </p:sp>
      <p:sp>
        <p:nvSpPr>
          <p:cNvPr id="10445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3263" y="3409950"/>
            <a:ext cx="6645804" cy="220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Calibri"/>
              </a:rPr>
              <a:t>URL method: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uses GET method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input is uploaded in URL field of request line: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Calibri"/>
            </a:endParaRPr>
          </a:p>
        </p:txBody>
      </p:sp>
      <p:pic>
        <p:nvPicPr>
          <p:cNvPr id="8806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763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933135" y="4903614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www.somesite.com/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animalsearch?monkeys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&amp;banana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97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Method types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HTTP/1.0: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POST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HEAD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asks server to leave requested object out of response</a:t>
            </a:r>
          </a:p>
        </p:txBody>
      </p:sp>
      <p:sp>
        <p:nvSpPr>
          <p:cNvPr id="9011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Calibri"/>
                <a:ea typeface="ＭＳ Ｐゴシック" charset="-128"/>
              </a:rPr>
              <a:t>HTTP/1.1: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GET, POST, HEAD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PUT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uploads file in entity body to path specified in URL field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DELETE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deletes file specified in the URL field</a:t>
            </a:r>
          </a:p>
        </p:txBody>
      </p:sp>
      <p:pic>
        <p:nvPicPr>
          <p:cNvPr id="9011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6" y="985838"/>
            <a:ext cx="3240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07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message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pic>
        <p:nvPicPr>
          <p:cNvPr id="9216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4772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status 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(protocol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status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status phrase)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2057401" y="2305050"/>
            <a:ext cx="242888" cy="2447572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header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lines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1543051" y="4997533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42888" y="4846638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data, e.g.,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HTML file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171" name="Rectangle 15"/>
          <p:cNvSpPr>
            <a:spLocks noChangeArrowheads="1"/>
          </p:cNvSpPr>
          <p:nvPr/>
        </p:nvSpPr>
        <p:spPr bwMode="auto">
          <a:xfrm>
            <a:off x="2243137" y="2044700"/>
            <a:ext cx="6900863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HTTP/1.1 200 OK\r\n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Date: Sun, 26 Sep 2010 20:09:20 GMT\r\n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Server: Apache/2.0.52 (CentOS)\r\n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Last-Modified: Tue, 30 Oct 2007 17:00:02 GMT\r\n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ETag: "17dc6-a5c-bf716880"\r\n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Accept-Ranges: bytes\r\n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Content-Length: 2652\r\n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Keep-Alive: timeout=10, max=100\r\n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Connection: Keep-Alive\r\n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Content-Type: text/html; charset=ISO-8859-1\r\n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</a:t>
            </a:r>
            <a:r>
              <a:rPr kumimoji="0" lang="it-IT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data</a:t>
            </a:r>
            <a:r>
              <a:rPr kumimoji="0" lang="it-IT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...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57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HTTP response status codes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89000" y="2554288"/>
            <a:ext cx="8075613" cy="416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200 OK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301 Moved Permanently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400 Bad Request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404 Not Found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2000" dirty="0">
                <a:latin typeface="Calibri"/>
                <a:ea typeface="ＭＳ Ｐゴシック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505 HTTP Version Not Supported</a:t>
            </a:r>
            <a:endParaRPr lang="en-US" altLang="en-US" sz="2400" dirty="0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9421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50838" indent="-35083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50520" marR="0" lvl="0" indent="-3505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status code appears in 1st line in server-to-client response message.</a:t>
            </a:r>
          </a:p>
          <a:p>
            <a:pPr marL="350520" marR="0" lvl="0" indent="-3505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some sample codes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7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7EF7C40-5B33-C0F0-C4EC-08F37466CA5D}"/>
              </a:ext>
            </a:extLst>
          </p:cNvPr>
          <p:cNvGrpSpPr/>
          <p:nvPr/>
        </p:nvGrpSpPr>
        <p:grpSpPr>
          <a:xfrm>
            <a:off x="7066908" y="724328"/>
            <a:ext cx="1507849" cy="2389382"/>
            <a:chOff x="7066908" y="724328"/>
            <a:chExt cx="1507849" cy="2389382"/>
          </a:xfrm>
        </p:grpSpPr>
        <p:pic>
          <p:nvPicPr>
            <p:cNvPr id="13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981C1015-A3D4-8826-425E-29D6AE88BD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7302286" y="1900832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omputer - Free computer icons">
              <a:extLst>
                <a:ext uri="{FF2B5EF4-FFF2-40B4-BE49-F238E27FC236}">
                  <a16:creationId xmlns:a16="http://schemas.microsoft.com/office/drawing/2014/main" id="{45D4397E-3FC1-6FCD-6694-8D4EF052C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6908" y="724328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A9E82-BE8F-0CA4-45B3-91D06C8B64E4}"/>
              </a:ext>
            </a:extLst>
          </p:cNvPr>
          <p:cNvGrpSpPr/>
          <p:nvPr/>
        </p:nvGrpSpPr>
        <p:grpSpPr>
          <a:xfrm>
            <a:off x="410966" y="724329"/>
            <a:ext cx="1507849" cy="2391686"/>
            <a:chOff x="410966" y="724329"/>
            <a:chExt cx="1507849" cy="2391686"/>
          </a:xfrm>
        </p:grpSpPr>
        <p:pic>
          <p:nvPicPr>
            <p:cNvPr id="1026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3C919835-7B42-B6D3-C539-4FB82CDE1F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1106972" y="1903137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mputer - Free computer icons">
              <a:extLst>
                <a:ext uri="{FF2B5EF4-FFF2-40B4-BE49-F238E27FC236}">
                  <a16:creationId xmlns:a16="http://schemas.microsoft.com/office/drawing/2014/main" id="{399FCFD5-0666-4E13-807D-B28F16396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66" y="724329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00A86D-BFFB-A181-3406-9CF59D8CF114}"/>
              </a:ext>
            </a:extLst>
          </p:cNvPr>
          <p:cNvSpPr/>
          <p:nvPr/>
        </p:nvSpPr>
        <p:spPr>
          <a:xfrm>
            <a:off x="2027432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4664A4-360A-380C-CC12-76810151A6BA}"/>
              </a:ext>
            </a:extLst>
          </p:cNvPr>
          <p:cNvSpPr/>
          <p:nvPr/>
        </p:nvSpPr>
        <p:spPr>
          <a:xfrm>
            <a:off x="1678110" y="4480813"/>
            <a:ext cx="6010383" cy="5650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0FF587-A2B0-88D7-8AC5-8DC2EE68597D}"/>
              </a:ext>
            </a:extLst>
          </p:cNvPr>
          <p:cNvSpPr/>
          <p:nvPr/>
        </p:nvSpPr>
        <p:spPr>
          <a:xfrm>
            <a:off x="1215774" y="3752635"/>
            <a:ext cx="6935056" cy="5650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E79916-EA03-CA20-BA50-D30E97908158}"/>
              </a:ext>
            </a:extLst>
          </p:cNvPr>
          <p:cNvSpPr/>
          <p:nvPr/>
        </p:nvSpPr>
        <p:spPr>
          <a:xfrm>
            <a:off x="3299716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C3AB79-8E15-C043-1327-E60659637EA6}"/>
              </a:ext>
            </a:extLst>
          </p:cNvPr>
          <p:cNvSpPr/>
          <p:nvPr/>
        </p:nvSpPr>
        <p:spPr>
          <a:xfrm>
            <a:off x="4572000" y="5168482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04444C-8CD0-2728-3D6F-4DEAC8DD889A}"/>
              </a:ext>
            </a:extLst>
          </p:cNvPr>
          <p:cNvSpPr/>
          <p:nvPr/>
        </p:nvSpPr>
        <p:spPr>
          <a:xfrm>
            <a:off x="5844284" y="5168481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451761-E4CC-C544-6467-C8FCE21480AB}"/>
              </a:ext>
            </a:extLst>
          </p:cNvPr>
          <p:cNvSpPr/>
          <p:nvPr/>
        </p:nvSpPr>
        <p:spPr>
          <a:xfrm>
            <a:off x="410966" y="3102795"/>
            <a:ext cx="8322068" cy="3030876"/>
          </a:xfrm>
          <a:prstGeom prst="roundRect">
            <a:avLst>
              <a:gd name="adj" fmla="val 8870"/>
            </a:avLst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C8419-27C8-0F91-F74A-C2090B143ED3}"/>
              </a:ext>
            </a:extLst>
          </p:cNvPr>
          <p:cNvSpPr txBox="1"/>
          <p:nvPr/>
        </p:nvSpPr>
        <p:spPr>
          <a:xfrm>
            <a:off x="2828649" y="3127867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Internet as a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05869-57D9-5914-3375-2BB3654036BD}"/>
              </a:ext>
            </a:extLst>
          </p:cNvPr>
          <p:cNvSpPr txBox="1"/>
          <p:nvPr/>
        </p:nvSpPr>
        <p:spPr>
          <a:xfrm>
            <a:off x="2319620" y="3833013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Process to process: Transport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92756-5478-8216-CB7E-B2D6CDA61CD0}"/>
              </a:ext>
            </a:extLst>
          </p:cNvPr>
          <p:cNvSpPr txBox="1"/>
          <p:nvPr/>
        </p:nvSpPr>
        <p:spPr>
          <a:xfrm>
            <a:off x="2430921" y="4527277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Network to network: Network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7E53F-CCD5-7E2D-1F93-DB2DE19E18FF}"/>
              </a:ext>
            </a:extLst>
          </p:cNvPr>
          <p:cNvSpPr txBox="1"/>
          <p:nvPr/>
        </p:nvSpPr>
        <p:spPr>
          <a:xfrm>
            <a:off x="2217028" y="5733561"/>
            <a:ext cx="470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Device to device: Link/Physical layer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57167-AD11-1FB3-00B4-B634C35827EA}"/>
              </a:ext>
            </a:extLst>
          </p:cNvPr>
          <p:cNvGrpSpPr/>
          <p:nvPr/>
        </p:nvGrpSpPr>
        <p:grpSpPr>
          <a:xfrm>
            <a:off x="3400223" y="117828"/>
            <a:ext cx="2073003" cy="2666657"/>
            <a:chOff x="3400223" y="117828"/>
            <a:chExt cx="2073003" cy="2666657"/>
          </a:xfrm>
        </p:grpSpPr>
        <p:pic>
          <p:nvPicPr>
            <p:cNvPr id="1030" name="Picture 6" descr="Popular Internet Icons">
              <a:extLst>
                <a:ext uri="{FF2B5EF4-FFF2-40B4-BE49-F238E27FC236}">
                  <a16:creationId xmlns:a16="http://schemas.microsoft.com/office/drawing/2014/main" id="{9B25955A-CE77-2DC8-F33D-B8F6028E5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0" t="5496" r="5839" b="5389"/>
            <a:stretch/>
          </p:blipFill>
          <p:spPr bwMode="auto">
            <a:xfrm>
              <a:off x="3544585" y="572750"/>
              <a:ext cx="1811673" cy="221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E6390F-3B1C-91D6-C2BE-236A6B99C8E3}"/>
                </a:ext>
              </a:extLst>
            </p:cNvPr>
            <p:cNvSpPr txBox="1"/>
            <p:nvPr/>
          </p:nvSpPr>
          <p:spPr>
            <a:xfrm>
              <a:off x="3400223" y="117828"/>
              <a:ext cx="2073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ＭＳ Ｐゴシック" panose="020B0600070205080204" pitchFamily="34" charset="-128"/>
                  <a:cs typeface="+mn-cs"/>
                </a:rPr>
                <a:t>Applications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907B16A-E3C2-D2A8-97E4-12E3CCC337A2}"/>
              </a:ext>
            </a:extLst>
          </p:cNvPr>
          <p:cNvSpPr/>
          <p:nvPr/>
        </p:nvSpPr>
        <p:spPr>
          <a:xfrm>
            <a:off x="482887" y="3996649"/>
            <a:ext cx="8167955" cy="80745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we address a host?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FA3D65-5871-3BF5-0D00-BBFB99EFA3FA}"/>
              </a:ext>
            </a:extLst>
          </p:cNvPr>
          <p:cNvSpPr/>
          <p:nvPr/>
        </p:nvSpPr>
        <p:spPr>
          <a:xfrm>
            <a:off x="2027433" y="1093381"/>
            <a:ext cx="4939614" cy="80745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we address a host?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AA3BFE9-CAAD-CB86-6E45-312781429EC8}"/>
              </a:ext>
            </a:extLst>
          </p:cNvPr>
          <p:cNvSpPr/>
          <p:nvPr/>
        </p:nvSpPr>
        <p:spPr>
          <a:xfrm>
            <a:off x="482887" y="4848931"/>
            <a:ext cx="8167955" cy="1157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addresses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436DCDD-44B3-867F-5DB4-42C3A01F4A05}"/>
              </a:ext>
            </a:extLst>
          </p:cNvPr>
          <p:cNvSpPr/>
          <p:nvPr/>
        </p:nvSpPr>
        <p:spPr>
          <a:xfrm>
            <a:off x="2027433" y="1947505"/>
            <a:ext cx="4939614" cy="107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URLs, Email IDs</a:t>
            </a:r>
          </a:p>
        </p:txBody>
      </p:sp>
    </p:spTree>
    <p:extLst>
      <p:ext uri="{BB962C8B-B14F-4D97-AF65-F5344CB8AC3E}">
        <p14:creationId xmlns:p14="http://schemas.microsoft.com/office/powerpoint/2010/main" val="3109112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Trying out HTTP (client side) for yourself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390650"/>
            <a:ext cx="8096250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9625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opens TCP connection to port 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(default HTTP server port)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at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gaia.cs.umass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anything typed in will be sent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to port 80 at gaia.cs.umass.edu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telnet gaia.cs.umass.edu 80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2. type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in a GET HTTP request: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GET 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kurose_ross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/interactive/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index.php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HTTP/1.1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Host: gaia.cs.umass.edu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by typing this in (hit carriage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return twice), you send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this minimal (but complete)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GET request to HTTP 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3. look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at response message sent by HTTP server!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(or use Wireshark to look at captured HTTP request/response)</a:t>
            </a:r>
          </a:p>
        </p:txBody>
      </p:sp>
      <p:sp>
        <p:nvSpPr>
          <p:cNvPr id="96269" name="Left Brace 2"/>
          <p:cNvSpPr>
            <a:spLocks/>
          </p:cNvSpPr>
          <p:nvPr/>
        </p:nvSpPr>
        <p:spPr bwMode="auto">
          <a:xfrm>
            <a:off x="4264025" y="2055813"/>
            <a:ext cx="257175" cy="1179512"/>
          </a:xfrm>
          <a:prstGeom prst="leftBrace">
            <a:avLst>
              <a:gd name="adj1" fmla="val 8323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70" name="Left Brace 17"/>
          <p:cNvSpPr>
            <a:spLocks/>
          </p:cNvSpPr>
          <p:nvPr/>
        </p:nvSpPr>
        <p:spPr bwMode="auto">
          <a:xfrm>
            <a:off x="4627563" y="4476750"/>
            <a:ext cx="285750" cy="950913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6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Trying out HTTP (client side) for yourself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0525" y="1390650"/>
            <a:ext cx="8096250" cy="466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charset="-128"/>
            </a:endParaRPr>
          </a:p>
        </p:txBody>
      </p:sp>
      <p:pic>
        <p:nvPicPr>
          <p:cNvPr id="9625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4479925" y="1884363"/>
            <a:ext cx="37258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opens TCP connection to port 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(default HTTP server port)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at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gaia.cs.umass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anything typed in will be sent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to port 80 at gaia.cs.umass.edu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414338" y="1933575"/>
            <a:ext cx="392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telnet gaia.cs.umass.edu 80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4" name="Rectangle 7"/>
          <p:cNvSpPr>
            <a:spLocks noChangeArrowheads="1"/>
          </p:cNvSpPr>
          <p:nvPr/>
        </p:nvSpPr>
        <p:spPr bwMode="auto">
          <a:xfrm>
            <a:off x="422275" y="346392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2. type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in a GET HTTP request: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6265" name="Text Box 8"/>
          <p:cNvSpPr txBox="1">
            <a:spLocks noChangeArrowheads="1"/>
          </p:cNvSpPr>
          <p:nvPr/>
        </p:nvSpPr>
        <p:spPr bwMode="auto">
          <a:xfrm>
            <a:off x="671513" y="39878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GET 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kurose_ross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/interactive/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index.php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 HTTP/1.1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Host: gaia.cs.umass.edu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96266" name="Text Box 11"/>
          <p:cNvSpPr txBox="1">
            <a:spLocks noChangeArrowheads="1"/>
          </p:cNvSpPr>
          <p:nvPr/>
        </p:nvSpPr>
        <p:spPr bwMode="auto">
          <a:xfrm>
            <a:off x="4848225" y="43402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by typing this in (hit carriage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return twice), you send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this minimal (but complete)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GET request to HTTP 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67" name="Rectangle 14"/>
          <p:cNvSpPr>
            <a:spLocks noChangeArrowheads="1"/>
          </p:cNvSpPr>
          <p:nvPr/>
        </p:nvSpPr>
        <p:spPr bwMode="auto">
          <a:xfrm>
            <a:off x="407988" y="5565775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3. look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at response message sent by HTTP server!</a:t>
            </a:r>
          </a:p>
        </p:txBody>
      </p:sp>
      <p:sp>
        <p:nvSpPr>
          <p:cNvPr id="96268" name="Text Box 17"/>
          <p:cNvSpPr txBox="1">
            <a:spLocks noChangeArrowheads="1"/>
          </p:cNvSpPr>
          <p:nvPr/>
        </p:nvSpPr>
        <p:spPr bwMode="auto">
          <a:xfrm>
            <a:off x="711200" y="5953125"/>
            <a:ext cx="680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(or use Wireshark to look at captured HTTP request/response)</a:t>
            </a:r>
          </a:p>
        </p:txBody>
      </p:sp>
      <p:sp>
        <p:nvSpPr>
          <p:cNvPr id="96269" name="Left Brace 2"/>
          <p:cNvSpPr>
            <a:spLocks/>
          </p:cNvSpPr>
          <p:nvPr/>
        </p:nvSpPr>
        <p:spPr bwMode="auto">
          <a:xfrm>
            <a:off x="4264025" y="2055813"/>
            <a:ext cx="257175" cy="1179512"/>
          </a:xfrm>
          <a:prstGeom prst="leftBrace">
            <a:avLst>
              <a:gd name="adj1" fmla="val 8323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270" name="Left Brace 17"/>
          <p:cNvSpPr>
            <a:spLocks/>
          </p:cNvSpPr>
          <p:nvPr/>
        </p:nvSpPr>
        <p:spPr bwMode="auto">
          <a:xfrm>
            <a:off x="4627563" y="4476750"/>
            <a:ext cx="285750" cy="950913"/>
          </a:xfrm>
          <a:prstGeom prst="leftBrace">
            <a:avLst>
              <a:gd name="adj1" fmla="val 8335"/>
              <a:gd name="adj2" fmla="val 50000"/>
            </a:avLst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33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User-server state: cookies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887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>
                <a:latin typeface="Calibri"/>
                <a:ea typeface="ＭＳ Ｐゴシック" charset="-128"/>
              </a:rPr>
              <a:t>Many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Web sites</a:t>
            </a:r>
            <a:r>
              <a:rPr lang="en-US" altLang="en-US" sz="2400" dirty="0">
                <a:latin typeface="Calibri"/>
                <a:ea typeface="ＭＳ Ｐゴシック" charset="-128"/>
              </a:rPr>
              <a:t> use cookies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>
                <a:latin typeface="Calibri"/>
                <a:ea typeface="ＭＳ Ｐゴシック" charset="-128"/>
              </a:rPr>
              <a:t>1) C</a:t>
            </a:r>
            <a:r>
              <a:rPr lang="en-US" altLang="en-US" dirty="0">
                <a:latin typeface="Calibri"/>
                <a:ea typeface="ＭＳ Ｐゴシック" charset="-128"/>
              </a:rPr>
              <a:t>ookie header line of HTTP </a:t>
            </a:r>
            <a:r>
              <a:rPr lang="en-US" altLang="en-US" i="1" dirty="0">
                <a:latin typeface="Calibri"/>
                <a:ea typeface="ＭＳ Ｐゴシック" charset="-128"/>
              </a:rPr>
              <a:t>response</a:t>
            </a:r>
            <a:r>
              <a:rPr lang="en-US" altLang="en-US" dirty="0">
                <a:latin typeface="Calibri"/>
                <a:ea typeface="ＭＳ Ｐゴシック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2) Cookie header line in next HTTP </a:t>
            </a:r>
            <a:r>
              <a:rPr lang="en-US" altLang="en-US" i="1" dirty="0">
                <a:latin typeface="Calibri"/>
                <a:ea typeface="ＭＳ Ｐゴシック" charset="-128"/>
              </a:rPr>
              <a:t>request</a:t>
            </a:r>
            <a:r>
              <a:rPr lang="en-US" altLang="en-US" dirty="0">
                <a:latin typeface="Calibri"/>
                <a:ea typeface="ＭＳ Ｐゴシック" charset="-128"/>
              </a:rPr>
              <a:t> message</a:t>
            </a:r>
          </a:p>
          <a:p>
            <a:pPr lvl="1"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3) Cookie file kept on user’</a:t>
            </a:r>
            <a:r>
              <a:rPr lang="en-US" altLang="ja-JP" dirty="0">
                <a:latin typeface="Calibri"/>
                <a:ea typeface="ＭＳ Ｐゴシック" charset="-128"/>
              </a:rPr>
              <a:t>s host, managed by user’s browser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4) Back-end database at Website</a:t>
            </a:r>
          </a:p>
        </p:txBody>
      </p:sp>
      <p:sp>
        <p:nvSpPr>
          <p:cNvPr id="11469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08585" y="1689941"/>
            <a:ext cx="4059238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Calibri"/>
              </a:rPr>
              <a:t>example: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Susan always access Internet from PC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visits specific e-commerce site for first time</a:t>
            </a:r>
          </a:p>
          <a:p>
            <a:pPr marL="233045" indent="-233045">
              <a:defRPr/>
            </a:pPr>
            <a:r>
              <a:rPr lang="en-US" sz="2400" dirty="0">
                <a:latin typeface="Calibri"/>
              </a:rPr>
              <a:t>when initial HTTP requests arrives at site, site creates: 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unique ID</a:t>
            </a:r>
          </a:p>
          <a:p>
            <a:pPr marL="685800" lvl="1" indent="-228600">
              <a:buFont typeface="Arial"/>
              <a:buChar char="•"/>
              <a:defRPr/>
            </a:pPr>
            <a:r>
              <a:rPr lang="en-US" dirty="0">
                <a:latin typeface="Calibri"/>
              </a:rPr>
              <a:t>entry in backend database for ID</a:t>
            </a:r>
          </a:p>
        </p:txBody>
      </p:sp>
      <p:pic>
        <p:nvPicPr>
          <p:cNvPr id="98310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85081"/>
            <a:ext cx="6126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92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Cookies: keeping “</a:t>
            </a:r>
            <a:r>
              <a:rPr lang="en-US" altLang="ja-JP" dirty="0">
                <a:latin typeface="Calibri Light"/>
                <a:ea typeface="ＭＳ Ｐゴシック" charset="-128"/>
              </a:rPr>
              <a:t>state” (cont.)</a:t>
            </a:r>
            <a:endParaRPr lang="en-US" altLang="en-US" sz="5400" dirty="0">
              <a:latin typeface="Calibri Light"/>
              <a:ea typeface="ＭＳ Ｐゴシック" charset="-128"/>
            </a:endParaRPr>
          </a:p>
        </p:txBody>
      </p:sp>
      <p:pic>
        <p:nvPicPr>
          <p:cNvPr id="100355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7665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00439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440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00441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42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</a:t>
                </a:r>
                <a:r>
                  <a:rPr kumimoji="0" lang="en-US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msg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00435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436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00437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8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usual http response msg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60960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00428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429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30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31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432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00433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34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access</a:t>
                </a:r>
              </a:p>
            </p:txBody>
          </p:sp>
        </p:grpSp>
      </p:grpSp>
      <p:grpSp>
        <p:nvGrpSpPr>
          <p:cNvPr id="100364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00426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7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8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00419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420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msg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21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server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creates ID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1678 for user</a:t>
              </a:r>
            </a:p>
          </p:txBody>
        </p:sp>
        <p:grpSp>
          <p:nvGrpSpPr>
            <p:cNvPr id="100422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00423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0424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25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create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7888"/>
            <a:chOff x="459" y="1637"/>
            <a:chExt cx="3027" cy="709"/>
          </a:xfrm>
        </p:grpSpPr>
        <p:sp>
          <p:nvSpPr>
            <p:cNvPr id="100414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415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response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set-cookie: 1678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 </a:t>
              </a:r>
            </a:p>
          </p:txBody>
        </p:sp>
        <p:grpSp>
          <p:nvGrpSpPr>
            <p:cNvPr id="100416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10"/>
              <a:chOff x="684" y="1746"/>
              <a:chExt cx="1004" cy="510"/>
            </a:xfrm>
          </p:grpSpPr>
          <p:sp>
            <p:nvSpPr>
              <p:cNvPr id="100417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18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ebay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 8734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  <a:cs typeface="+mn-cs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00409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410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usual http request msg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cookie: 1678</a:t>
              </a:r>
            </a:p>
          </p:txBody>
        </p:sp>
        <p:sp>
          <p:nvSpPr>
            <p:cNvPr id="100411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cookie-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specific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action</a:t>
              </a:r>
            </a:p>
          </p:txBody>
        </p:sp>
        <p:sp>
          <p:nvSpPr>
            <p:cNvPr id="100412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413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6587"/>
            <a:chOff x="684" y="1746"/>
            <a:chExt cx="1004" cy="488"/>
          </a:xfrm>
        </p:grpSpPr>
        <p:sp>
          <p:nvSpPr>
            <p:cNvPr id="100407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408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 8734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amazon 1678</a:t>
              </a:r>
            </a:p>
          </p:txBody>
        </p:sp>
      </p:grpSp>
      <p:sp>
        <p:nvSpPr>
          <p:cNvPr id="100369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backend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database</a:t>
            </a:r>
          </a:p>
        </p:txBody>
      </p:sp>
      <p:sp>
        <p:nvSpPr>
          <p:cNvPr id="100370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100371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00375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376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77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378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379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0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405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6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1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2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403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4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3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4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0385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0401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2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6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387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0399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400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0388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89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390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391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2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393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4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5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6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7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0398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0372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0037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100369" grpId="0"/>
      <p:bldP spid="10037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Cookies (continued)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89063"/>
            <a:ext cx="3810000" cy="264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5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Calibri"/>
                <a:ea typeface="ＭＳ Ｐゴシック" charset="-128"/>
              </a:rPr>
              <a:t>user session state (Web e-mail)</a:t>
            </a:r>
          </a:p>
        </p:txBody>
      </p:sp>
      <p:pic>
        <p:nvPicPr>
          <p:cNvPr id="10240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13"/>
          <p:cNvSpPr>
            <a:spLocks noChangeArrowheads="1"/>
          </p:cNvSpPr>
          <p:nvPr/>
        </p:nvSpPr>
        <p:spPr bwMode="auto">
          <a:xfrm>
            <a:off x="4670425" y="1471613"/>
            <a:ext cx="3810000" cy="2065337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and privacy: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 permit sites to learn a lot about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you may supply name and e-mail to sites</a:t>
            </a:r>
          </a:p>
        </p:txBody>
      </p:sp>
      <p:sp>
        <p:nvSpPr>
          <p:cNvPr id="102407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charset="0"/>
                <a:ea typeface="ＭＳ Ｐゴシック" charset="-128"/>
                <a:cs typeface="+mn-cs"/>
              </a:rPr>
              <a:t>aside</a:t>
            </a:r>
          </a:p>
        </p:txBody>
      </p:sp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547688" y="3946525"/>
            <a:ext cx="6519156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how to keep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state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”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protocol endpoints: maintain state at sender/receiver over multiple transactions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cookies: http messages carry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06948-F414-0168-44D0-DCDBEDB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A diagram of a computer security system&#10;&#10;Description automatically generated">
            <a:extLst>
              <a:ext uri="{FF2B5EF4-FFF2-40B4-BE49-F238E27FC236}">
                <a16:creationId xmlns:a16="http://schemas.microsoft.com/office/drawing/2014/main" id="{6CCD5311-65C2-7600-8D18-836DDD428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15" y="787400"/>
            <a:ext cx="5397500" cy="60706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A23105E-0FFA-14BF-0E96-5C3A65E91F52}"/>
              </a:ext>
            </a:extLst>
          </p:cNvPr>
          <p:cNvSpPr txBox="1">
            <a:spLocks noChangeArrowheads="1"/>
          </p:cNvSpPr>
          <p:nvPr/>
        </p:nvSpPr>
        <p:spPr>
          <a:xfrm>
            <a:off x="373063" y="126170"/>
            <a:ext cx="7772400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HTTPS: TLS handshake</a:t>
            </a:r>
          </a:p>
        </p:txBody>
      </p:sp>
    </p:spTree>
    <p:extLst>
      <p:ext uri="{BB962C8B-B14F-4D97-AF65-F5344CB8AC3E}">
        <p14:creationId xmlns:p14="http://schemas.microsoft.com/office/powerpoint/2010/main" val="9397011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EFE3D-550A-BBD5-7B99-59904489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798384-911C-51A0-A089-7A08E3A6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200"/>
            <a:ext cx="914400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C73221-5606-FFC6-5301-C2085C6DBCB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6170"/>
            <a:ext cx="9144000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QUIC: Quick UDP Internet Connections </a:t>
            </a:r>
            <a:r>
              <a:rPr lang="en-US" altLang="en-US" sz="3200" b="0" dirty="0">
                <a:latin typeface="Calibri Light"/>
                <a:ea typeface="ＭＳ Ｐゴシック" charset="-128"/>
              </a:rPr>
              <a:t>A new transport layer protocol for web</a:t>
            </a:r>
          </a:p>
        </p:txBody>
      </p:sp>
    </p:spTree>
    <p:extLst>
      <p:ext uri="{BB962C8B-B14F-4D97-AF65-F5344CB8AC3E}">
        <p14:creationId xmlns:p14="http://schemas.microsoft.com/office/powerpoint/2010/main" val="1955548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9E122-E933-1F62-FBDA-A818643C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47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F90C33-EBE1-5106-C420-A129A99A7C50}"/>
              </a:ext>
            </a:extLst>
          </p:cNvPr>
          <p:cNvSpPr/>
          <p:nvPr/>
        </p:nvSpPr>
        <p:spPr>
          <a:xfrm>
            <a:off x="462665" y="817460"/>
            <a:ext cx="3610070" cy="2112275"/>
          </a:xfrm>
          <a:prstGeom prst="roundRect">
            <a:avLst>
              <a:gd name="adj" fmla="val 5972"/>
            </a:avLst>
          </a:prstGeom>
          <a:solidFill>
            <a:schemeClr val="accent5">
              <a:lumMod val="20000"/>
              <a:lumOff val="80000"/>
              <a:alpha val="40474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03B443-07E1-8594-3937-510C57054B95}"/>
              </a:ext>
            </a:extLst>
          </p:cNvPr>
          <p:cNvSpPr/>
          <p:nvPr/>
        </p:nvSpPr>
        <p:spPr>
          <a:xfrm>
            <a:off x="4899070" y="817460"/>
            <a:ext cx="3610070" cy="2112275"/>
          </a:xfrm>
          <a:prstGeom prst="roundRect">
            <a:avLst>
              <a:gd name="adj" fmla="val 5972"/>
            </a:avLst>
          </a:prstGeom>
          <a:solidFill>
            <a:schemeClr val="accent5">
              <a:lumMod val="20000"/>
              <a:lumOff val="80000"/>
              <a:alpha val="40474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BAB6F2-535B-C0F3-1656-ECB16BBD7FA5}"/>
              </a:ext>
            </a:extLst>
          </p:cNvPr>
          <p:cNvSpPr/>
          <p:nvPr/>
        </p:nvSpPr>
        <p:spPr>
          <a:xfrm>
            <a:off x="4899070" y="4043480"/>
            <a:ext cx="3610070" cy="2112275"/>
          </a:xfrm>
          <a:prstGeom prst="roundRect">
            <a:avLst>
              <a:gd name="adj" fmla="val 5972"/>
            </a:avLst>
          </a:prstGeom>
          <a:solidFill>
            <a:schemeClr val="accent5">
              <a:lumMod val="20000"/>
              <a:lumOff val="80000"/>
              <a:alpha val="40474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CF4B1E-C445-8087-DE0B-5139B8FCDFC7}"/>
              </a:ext>
            </a:extLst>
          </p:cNvPr>
          <p:cNvSpPr/>
          <p:nvPr/>
        </p:nvSpPr>
        <p:spPr>
          <a:xfrm>
            <a:off x="456315" y="4043480"/>
            <a:ext cx="3610070" cy="2112275"/>
          </a:xfrm>
          <a:prstGeom prst="roundRect">
            <a:avLst>
              <a:gd name="adj" fmla="val 5972"/>
            </a:avLst>
          </a:prstGeom>
          <a:solidFill>
            <a:schemeClr val="accent5">
              <a:lumMod val="20000"/>
              <a:lumOff val="80000"/>
              <a:alpha val="40474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D54BD-F532-51C6-7C8D-1605389521F3}"/>
              </a:ext>
            </a:extLst>
          </p:cNvPr>
          <p:cNvSpPr txBox="1"/>
          <p:nvPr/>
        </p:nvSpPr>
        <p:spPr>
          <a:xfrm>
            <a:off x="452240" y="195084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HTTP/0.9</a:t>
            </a:r>
          </a:p>
          <a:p>
            <a:r>
              <a:rPr lang="en-US" sz="1800" dirty="0"/>
              <a:t>The one-line protocol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8FDF9-8532-58EC-D7BA-0B3509EAD686}"/>
              </a:ext>
            </a:extLst>
          </p:cNvPr>
          <p:cNvSpPr txBox="1"/>
          <p:nvPr/>
        </p:nvSpPr>
        <p:spPr>
          <a:xfrm>
            <a:off x="462665" y="863626"/>
            <a:ext cx="3078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Initial version. Simple.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One-line request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Only the GET method works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Server sends HTML files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63658-45EA-432B-EA12-00005E2820BF}"/>
              </a:ext>
            </a:extLst>
          </p:cNvPr>
          <p:cNvSpPr txBox="1"/>
          <p:nvPr/>
        </p:nvSpPr>
        <p:spPr>
          <a:xfrm>
            <a:off x="4897655" y="855865"/>
            <a:ext cx="36558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Status code included, helped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application caching and failure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management.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Metadata sent over HTTP header,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Helped extensibility.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Documents other than HTML files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can be sent.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DD7AD-8565-8E5F-1958-0F462FE112D4}"/>
              </a:ext>
            </a:extLst>
          </p:cNvPr>
          <p:cNvSpPr txBox="1"/>
          <p:nvPr/>
        </p:nvSpPr>
        <p:spPr>
          <a:xfrm>
            <a:off x="4969405" y="4218725"/>
            <a:ext cx="35060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Connection reuse.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Content negotiation—Language,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encoding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257DC-B3C0-1D83-2C81-FB0F5AA19649}"/>
              </a:ext>
            </a:extLst>
          </p:cNvPr>
          <p:cNvSpPr txBox="1"/>
          <p:nvPr/>
        </p:nvSpPr>
        <p:spPr>
          <a:xfrm>
            <a:off x="4899070" y="211756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HTTP/1.0</a:t>
            </a:r>
          </a:p>
          <a:p>
            <a:r>
              <a:rPr lang="en-US" sz="1800" dirty="0"/>
              <a:t>Added extensibility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96609-845A-4BB2-6A2C-E2E3A5C3D8E5}"/>
              </a:ext>
            </a:extLst>
          </p:cNvPr>
          <p:cNvSpPr txBox="1"/>
          <p:nvPr/>
        </p:nvSpPr>
        <p:spPr>
          <a:xfrm>
            <a:off x="4969405" y="3371798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HTTP/1.1</a:t>
            </a:r>
          </a:p>
          <a:p>
            <a:r>
              <a:rPr lang="en-US" sz="1800" dirty="0"/>
              <a:t>Standardization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DC7B1D-D1FF-7924-9A44-E3805759EEDB}"/>
              </a:ext>
            </a:extLst>
          </p:cNvPr>
          <p:cNvSpPr txBox="1"/>
          <p:nvPr/>
        </p:nvSpPr>
        <p:spPr>
          <a:xfrm>
            <a:off x="462665" y="3429000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HTTP/2.0</a:t>
            </a:r>
          </a:p>
          <a:p>
            <a:r>
              <a:rPr lang="en-US" sz="1800" dirty="0"/>
              <a:t>Performance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F5DE6B-FEB1-7788-6BB7-A563C5773097}"/>
              </a:ext>
            </a:extLst>
          </p:cNvPr>
          <p:cNvCxnSpPr>
            <a:cxnSpLocks/>
          </p:cNvCxnSpPr>
          <p:nvPr/>
        </p:nvCxnSpPr>
        <p:spPr>
          <a:xfrm flipV="1">
            <a:off x="4149545" y="1873597"/>
            <a:ext cx="691290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87FE9C-D0A0-BEFF-0DD0-5361C970E191}"/>
              </a:ext>
            </a:extLst>
          </p:cNvPr>
          <p:cNvCxnSpPr>
            <a:cxnSpLocks/>
          </p:cNvCxnSpPr>
          <p:nvPr/>
        </p:nvCxnSpPr>
        <p:spPr>
          <a:xfrm>
            <a:off x="7605995" y="2955836"/>
            <a:ext cx="0" cy="1062293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CCD4B4-FB20-EF20-9C77-D436B65D4D13}"/>
              </a:ext>
            </a:extLst>
          </p:cNvPr>
          <p:cNvCxnSpPr>
            <a:cxnSpLocks/>
          </p:cNvCxnSpPr>
          <p:nvPr/>
        </p:nvCxnSpPr>
        <p:spPr>
          <a:xfrm flipH="1">
            <a:off x="4072735" y="4829443"/>
            <a:ext cx="765338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5C3B63-FB4F-1CDF-82DA-2149173C4AA8}"/>
              </a:ext>
            </a:extLst>
          </p:cNvPr>
          <p:cNvSpPr txBox="1"/>
          <p:nvPr/>
        </p:nvSpPr>
        <p:spPr>
          <a:xfrm>
            <a:off x="542609" y="436299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Binary protocol, not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256492-99FA-ADEA-E470-9CFE425BF2B9}"/>
              </a:ext>
            </a:extLst>
          </p:cNvPr>
          <p:cNvSpPr txBox="1"/>
          <p:nvPr/>
        </p:nvSpPr>
        <p:spPr>
          <a:xfrm>
            <a:off x="542609" y="4749488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Multiplexed: Multiple requests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(streams) over the same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connection.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E4E293-503F-1384-9F20-F7417AB1C914}"/>
              </a:ext>
            </a:extLst>
          </p:cNvPr>
          <p:cNvSpPr txBox="1"/>
          <p:nvPr/>
        </p:nvSpPr>
        <p:spPr>
          <a:xfrm>
            <a:off x="543304" y="57296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Header compression</a:t>
            </a:r>
          </a:p>
        </p:txBody>
      </p:sp>
    </p:spTree>
    <p:extLst>
      <p:ext uri="{BB962C8B-B14F-4D97-AF65-F5344CB8AC3E}">
        <p14:creationId xmlns:p14="http://schemas.microsoft.com/office/powerpoint/2010/main" val="26452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4" grpId="0"/>
      <p:bldP spid="15" grpId="0"/>
      <p:bldP spid="16" grpId="0"/>
      <p:bldP spid="28" grpId="0"/>
      <p:bldP spid="2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F1F33-1BD6-9A93-4887-780AE729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CFE9C-FA96-18E1-178E-E865F496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48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2A9D07-8511-28F2-4F51-09F17E39EABA}"/>
              </a:ext>
            </a:extLst>
          </p:cNvPr>
          <p:cNvSpPr/>
          <p:nvPr/>
        </p:nvSpPr>
        <p:spPr>
          <a:xfrm>
            <a:off x="456315" y="4043480"/>
            <a:ext cx="3610070" cy="2112275"/>
          </a:xfrm>
          <a:prstGeom prst="roundRect">
            <a:avLst>
              <a:gd name="adj" fmla="val 5972"/>
            </a:avLst>
          </a:prstGeom>
          <a:solidFill>
            <a:schemeClr val="accent5">
              <a:lumMod val="20000"/>
              <a:lumOff val="80000"/>
              <a:alpha val="40474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494E0-78B7-96B0-8C0E-3DC537169EA6}"/>
              </a:ext>
            </a:extLst>
          </p:cNvPr>
          <p:cNvSpPr txBox="1"/>
          <p:nvPr/>
        </p:nvSpPr>
        <p:spPr>
          <a:xfrm>
            <a:off x="542609" y="436299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Binary protocol, not 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D337D-2B1C-DAD4-19C1-F671E9BCCF27}"/>
              </a:ext>
            </a:extLst>
          </p:cNvPr>
          <p:cNvSpPr txBox="1"/>
          <p:nvPr/>
        </p:nvSpPr>
        <p:spPr>
          <a:xfrm>
            <a:off x="462665" y="3429000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HTTP/2.0</a:t>
            </a:r>
          </a:p>
          <a:p>
            <a:r>
              <a:rPr lang="en-US" sz="1800" dirty="0"/>
              <a:t>Performance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D6B986-2AED-62AF-468B-80360DAAB070}"/>
              </a:ext>
            </a:extLst>
          </p:cNvPr>
          <p:cNvSpPr txBox="1"/>
          <p:nvPr/>
        </p:nvSpPr>
        <p:spPr>
          <a:xfrm>
            <a:off x="542609" y="4749488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Multiplexed: Multiple requests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(streams) over the same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connection.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693592-2EDF-0F0F-786F-68405694D4CE}"/>
              </a:ext>
            </a:extLst>
          </p:cNvPr>
          <p:cNvSpPr txBox="1"/>
          <p:nvPr/>
        </p:nvSpPr>
        <p:spPr>
          <a:xfrm>
            <a:off x="543304" y="572962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Header compression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8FAC0-1EED-14BE-2A51-1C11BC7AF3CC}"/>
              </a:ext>
            </a:extLst>
          </p:cNvPr>
          <p:cNvSpPr txBox="1"/>
          <p:nvPr/>
        </p:nvSpPr>
        <p:spPr>
          <a:xfrm>
            <a:off x="693095" y="571507"/>
            <a:ext cx="856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Transport layer (TCP) limitation for HTTP/2.0 streaming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CDD189-A1B7-E3A2-C3AB-B69E735A50D0}"/>
              </a:ext>
            </a:extLst>
          </p:cNvPr>
          <p:cNvSpPr txBox="1"/>
          <p:nvPr/>
        </p:nvSpPr>
        <p:spPr>
          <a:xfrm>
            <a:off x="1313218" y="1268162"/>
            <a:ext cx="74687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Head-of-Line Blocking (HOLB):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 HTTP/2.0 resolves application layer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HOLB through multiplexing, but transport layer HOLB persists. 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If a packet for a particular stream is lost or delayed (head-of-line), it can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block all other streams using that same TCP connection</a:t>
            </a: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TCP resolves order before sending to application layer.</a:t>
            </a:r>
          </a:p>
        </p:txBody>
      </p:sp>
    </p:spTree>
    <p:extLst>
      <p:ext uri="{BB962C8B-B14F-4D97-AF65-F5344CB8AC3E}">
        <p14:creationId xmlns:p14="http://schemas.microsoft.com/office/powerpoint/2010/main" val="866954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58F1C-B3C2-8212-A53B-5AA60499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62D87F-4F17-ED38-B8D9-9C2149AE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22400"/>
            <a:ext cx="8890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4D3B47-220C-AC9A-51CB-27914A21F30B}"/>
              </a:ext>
            </a:extLst>
          </p:cNvPr>
          <p:cNvSpPr txBox="1">
            <a:spLocks noChangeArrowheads="1"/>
          </p:cNvSpPr>
          <p:nvPr/>
        </p:nvSpPr>
        <p:spPr>
          <a:xfrm>
            <a:off x="373063" y="126170"/>
            <a:ext cx="7772400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QUIC: A cross-layer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9B79D-0209-D954-5675-4832A02E7E9A}"/>
              </a:ext>
            </a:extLst>
          </p:cNvPr>
          <p:cNvSpPr txBox="1"/>
          <p:nvPr/>
        </p:nvSpPr>
        <p:spPr>
          <a:xfrm>
            <a:off x="7620000" y="26224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(+TLS 1.3)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50181-BF43-69CE-7B40-0E73951F0A5A}"/>
              </a:ext>
            </a:extLst>
          </p:cNvPr>
          <p:cNvSpPr txBox="1"/>
          <p:nvPr/>
        </p:nvSpPr>
        <p:spPr>
          <a:xfrm>
            <a:off x="127000" y="6053632"/>
            <a:ext cx="926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 can exist by itself, HTTP/3 can’t exist without QUIC. </a:t>
            </a:r>
          </a:p>
        </p:txBody>
      </p:sp>
    </p:spTree>
    <p:extLst>
      <p:ext uri="{BB962C8B-B14F-4D97-AF65-F5344CB8AC3E}">
        <p14:creationId xmlns:p14="http://schemas.microsoft.com/office/powerpoint/2010/main" val="196057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7EF7C40-5B33-C0F0-C4EC-08F37466CA5D}"/>
              </a:ext>
            </a:extLst>
          </p:cNvPr>
          <p:cNvGrpSpPr/>
          <p:nvPr/>
        </p:nvGrpSpPr>
        <p:grpSpPr>
          <a:xfrm>
            <a:off x="7066908" y="724328"/>
            <a:ext cx="1507849" cy="2389382"/>
            <a:chOff x="7066908" y="724328"/>
            <a:chExt cx="1507849" cy="2389382"/>
          </a:xfrm>
        </p:grpSpPr>
        <p:pic>
          <p:nvPicPr>
            <p:cNvPr id="13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981C1015-A3D4-8826-425E-29D6AE88BD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7302286" y="1900832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omputer - Free computer icons">
              <a:extLst>
                <a:ext uri="{FF2B5EF4-FFF2-40B4-BE49-F238E27FC236}">
                  <a16:creationId xmlns:a16="http://schemas.microsoft.com/office/drawing/2014/main" id="{45D4397E-3FC1-6FCD-6694-8D4EF052C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6908" y="724328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3A9E82-BE8F-0CA4-45B3-91D06C8B64E4}"/>
              </a:ext>
            </a:extLst>
          </p:cNvPr>
          <p:cNvGrpSpPr/>
          <p:nvPr/>
        </p:nvGrpSpPr>
        <p:grpSpPr>
          <a:xfrm>
            <a:off x="410966" y="724329"/>
            <a:ext cx="1507849" cy="2391686"/>
            <a:chOff x="410966" y="724329"/>
            <a:chExt cx="1507849" cy="2391686"/>
          </a:xfrm>
        </p:grpSpPr>
        <p:pic>
          <p:nvPicPr>
            <p:cNvPr id="1026" name="Picture 2" descr="Electric Plug Power Vector Consumption Ac Symbol Icon Electric Plug Icon  Illustration Isolated Adapter Cable Connect Stock Illustration - Download  Image Now - iStock">
              <a:extLst>
                <a:ext uri="{FF2B5EF4-FFF2-40B4-BE49-F238E27FC236}">
                  <a16:creationId xmlns:a16="http://schemas.microsoft.com/office/drawing/2014/main" id="{3C919835-7B42-B6D3-C539-4FB82CDE1F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1" t="25859" r="67245" b="18796"/>
            <a:stretch/>
          </p:blipFill>
          <p:spPr bwMode="auto">
            <a:xfrm rot="10800000">
              <a:off x="1106972" y="1903137"/>
              <a:ext cx="612235" cy="12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omputer - Free computer icons">
              <a:extLst>
                <a:ext uri="{FF2B5EF4-FFF2-40B4-BE49-F238E27FC236}">
                  <a16:creationId xmlns:a16="http://schemas.microsoft.com/office/drawing/2014/main" id="{399FCFD5-0666-4E13-807D-B28F16396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66" y="724329"/>
              <a:ext cx="1507849" cy="1507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00A86D-BFFB-A181-3406-9CF59D8CF114}"/>
              </a:ext>
            </a:extLst>
          </p:cNvPr>
          <p:cNvSpPr/>
          <p:nvPr/>
        </p:nvSpPr>
        <p:spPr>
          <a:xfrm>
            <a:off x="2027432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4664A4-360A-380C-CC12-76810151A6BA}"/>
              </a:ext>
            </a:extLst>
          </p:cNvPr>
          <p:cNvSpPr/>
          <p:nvPr/>
        </p:nvSpPr>
        <p:spPr>
          <a:xfrm>
            <a:off x="1678110" y="4480813"/>
            <a:ext cx="6010383" cy="5650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0FF587-A2B0-88D7-8AC5-8DC2EE68597D}"/>
              </a:ext>
            </a:extLst>
          </p:cNvPr>
          <p:cNvSpPr/>
          <p:nvPr/>
        </p:nvSpPr>
        <p:spPr>
          <a:xfrm>
            <a:off x="1215774" y="3752635"/>
            <a:ext cx="6935056" cy="5650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E79916-EA03-CA20-BA50-D30E97908158}"/>
              </a:ext>
            </a:extLst>
          </p:cNvPr>
          <p:cNvSpPr/>
          <p:nvPr/>
        </p:nvSpPr>
        <p:spPr>
          <a:xfrm>
            <a:off x="3299716" y="5168483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C3AB79-8E15-C043-1327-E60659637EA6}"/>
              </a:ext>
            </a:extLst>
          </p:cNvPr>
          <p:cNvSpPr/>
          <p:nvPr/>
        </p:nvSpPr>
        <p:spPr>
          <a:xfrm>
            <a:off x="4572000" y="5168482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04444C-8CD0-2728-3D6F-4DEAC8DD889A}"/>
              </a:ext>
            </a:extLst>
          </p:cNvPr>
          <p:cNvSpPr/>
          <p:nvPr/>
        </p:nvSpPr>
        <p:spPr>
          <a:xfrm>
            <a:off x="5844284" y="5168481"/>
            <a:ext cx="1150706" cy="565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451761-E4CC-C544-6467-C8FCE21480AB}"/>
              </a:ext>
            </a:extLst>
          </p:cNvPr>
          <p:cNvSpPr/>
          <p:nvPr/>
        </p:nvSpPr>
        <p:spPr>
          <a:xfrm>
            <a:off x="410966" y="3102795"/>
            <a:ext cx="8322068" cy="3030876"/>
          </a:xfrm>
          <a:prstGeom prst="roundRect">
            <a:avLst>
              <a:gd name="adj" fmla="val 8870"/>
            </a:avLst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C8419-27C8-0F91-F74A-C2090B143ED3}"/>
              </a:ext>
            </a:extLst>
          </p:cNvPr>
          <p:cNvSpPr txBox="1"/>
          <p:nvPr/>
        </p:nvSpPr>
        <p:spPr>
          <a:xfrm>
            <a:off x="2828649" y="3127867"/>
            <a:ext cx="343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Internet as a Platform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05869-57D9-5914-3375-2BB3654036BD}"/>
              </a:ext>
            </a:extLst>
          </p:cNvPr>
          <p:cNvSpPr txBox="1"/>
          <p:nvPr/>
        </p:nvSpPr>
        <p:spPr>
          <a:xfrm>
            <a:off x="2319620" y="3833013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Process to process: Transport 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92756-5478-8216-CB7E-B2D6CDA61CD0}"/>
              </a:ext>
            </a:extLst>
          </p:cNvPr>
          <p:cNvSpPr txBox="1"/>
          <p:nvPr/>
        </p:nvSpPr>
        <p:spPr>
          <a:xfrm>
            <a:off x="2430921" y="4527277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Network to network: Network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7E53F-CCD5-7E2D-1F93-DB2DE19E18FF}"/>
              </a:ext>
            </a:extLst>
          </p:cNvPr>
          <p:cNvSpPr txBox="1"/>
          <p:nvPr/>
        </p:nvSpPr>
        <p:spPr>
          <a:xfrm>
            <a:off x="2217028" y="5733561"/>
            <a:ext cx="470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Device to device: Link/Physical layer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E6390F-3B1C-91D6-C2BE-236A6B99C8E3}"/>
              </a:ext>
            </a:extLst>
          </p:cNvPr>
          <p:cNvSpPr txBox="1"/>
          <p:nvPr/>
        </p:nvSpPr>
        <p:spPr>
          <a:xfrm>
            <a:off x="2851317" y="14461"/>
            <a:ext cx="474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Applications (World wide web)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907B16A-E3C2-D2A8-97E4-12E3CCC337A2}"/>
              </a:ext>
            </a:extLst>
          </p:cNvPr>
          <p:cNvSpPr/>
          <p:nvPr/>
        </p:nvSpPr>
        <p:spPr>
          <a:xfrm>
            <a:off x="482887" y="3996649"/>
            <a:ext cx="8167955" cy="807450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we address a host?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AA3BFE9-CAAD-CB86-6E45-312781429EC8}"/>
              </a:ext>
            </a:extLst>
          </p:cNvPr>
          <p:cNvSpPr/>
          <p:nvPr/>
        </p:nvSpPr>
        <p:spPr>
          <a:xfrm>
            <a:off x="482887" y="4848931"/>
            <a:ext cx="8167955" cy="1157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addresses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F453D8-162B-3762-2DF3-53315573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990" y="693064"/>
            <a:ext cx="1943192" cy="109639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5A4A62-580F-3E52-32E4-B43AD2ECC7E4}"/>
              </a:ext>
            </a:extLst>
          </p:cNvPr>
          <p:cNvSpPr txBox="1"/>
          <p:nvPr/>
        </p:nvSpPr>
        <p:spPr>
          <a:xfrm>
            <a:off x="6991852" y="58259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Webserver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9F30BFA-EE71-CFEA-86C3-63FDD1D0F181}"/>
              </a:ext>
            </a:extLst>
          </p:cNvPr>
          <p:cNvSpPr/>
          <p:nvPr/>
        </p:nvSpPr>
        <p:spPr>
          <a:xfrm>
            <a:off x="1962364" y="1036994"/>
            <a:ext cx="3000054" cy="350017"/>
          </a:xfrm>
          <a:custGeom>
            <a:avLst/>
            <a:gdLst>
              <a:gd name="connsiteX0" fmla="*/ 0 w 3000054"/>
              <a:gd name="connsiteY0" fmla="*/ 350017 h 350017"/>
              <a:gd name="connsiteX1" fmla="*/ 1500027 w 3000054"/>
              <a:gd name="connsiteY1" fmla="*/ 696 h 350017"/>
              <a:gd name="connsiteX2" fmla="*/ 3000054 w 3000054"/>
              <a:gd name="connsiteY2" fmla="*/ 278098 h 3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054" h="350017">
                <a:moveTo>
                  <a:pt x="0" y="350017"/>
                </a:moveTo>
                <a:cubicBezTo>
                  <a:pt x="500009" y="181350"/>
                  <a:pt x="1000018" y="12683"/>
                  <a:pt x="1500027" y="696"/>
                </a:cubicBezTo>
                <a:cubicBezTo>
                  <a:pt x="2000036" y="-11291"/>
                  <a:pt x="2500045" y="133403"/>
                  <a:pt x="3000054" y="278098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B74C87C-7FD0-7431-F693-BEDAC7B66DA1}"/>
              </a:ext>
            </a:extLst>
          </p:cNvPr>
          <p:cNvSpPr/>
          <p:nvPr/>
        </p:nvSpPr>
        <p:spPr>
          <a:xfrm flipH="1" flipV="1">
            <a:off x="1970260" y="1672914"/>
            <a:ext cx="3000054" cy="350017"/>
          </a:xfrm>
          <a:custGeom>
            <a:avLst/>
            <a:gdLst>
              <a:gd name="connsiteX0" fmla="*/ 0 w 3000054"/>
              <a:gd name="connsiteY0" fmla="*/ 350017 h 350017"/>
              <a:gd name="connsiteX1" fmla="*/ 1500027 w 3000054"/>
              <a:gd name="connsiteY1" fmla="*/ 696 h 350017"/>
              <a:gd name="connsiteX2" fmla="*/ 3000054 w 3000054"/>
              <a:gd name="connsiteY2" fmla="*/ 278098 h 3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054" h="350017">
                <a:moveTo>
                  <a:pt x="0" y="350017"/>
                </a:moveTo>
                <a:cubicBezTo>
                  <a:pt x="500009" y="181350"/>
                  <a:pt x="1000018" y="12683"/>
                  <a:pt x="1500027" y="696"/>
                </a:cubicBezTo>
                <a:cubicBezTo>
                  <a:pt x="2000036" y="-11291"/>
                  <a:pt x="2500045" y="133403"/>
                  <a:pt x="3000054" y="278098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BB29C2-332B-AD01-7684-02BFF23BB090}"/>
              </a:ext>
            </a:extLst>
          </p:cNvPr>
          <p:cNvSpPr txBox="1"/>
          <p:nvPr/>
        </p:nvSpPr>
        <p:spPr>
          <a:xfrm>
            <a:off x="1804087" y="65512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www.cs.umd.edu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3E6380-C803-9B9E-80CF-1438084F13D5}"/>
              </a:ext>
            </a:extLst>
          </p:cNvPr>
          <p:cNvSpPr txBox="1"/>
          <p:nvPr/>
        </p:nvSpPr>
        <p:spPr>
          <a:xfrm>
            <a:off x="2388805" y="2044555"/>
            <a:ext cx="25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 protocol responses</a:t>
            </a:r>
          </a:p>
        </p:txBody>
      </p:sp>
    </p:spTree>
    <p:extLst>
      <p:ext uri="{BB962C8B-B14F-4D97-AF65-F5344CB8AC3E}">
        <p14:creationId xmlns:p14="http://schemas.microsoft.com/office/powerpoint/2010/main" val="1531481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DD863-86EE-3D1C-0FDA-D3A5AD59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4098" name="Picture 2" descr="Diagram showing TCP/TLS and QUIC handshakes.">
            <a:extLst>
              <a:ext uri="{FF2B5EF4-FFF2-40B4-BE49-F238E27FC236}">
                <a16:creationId xmlns:a16="http://schemas.microsoft.com/office/drawing/2014/main" id="{B240F64E-8420-3230-9F56-CD0B6DA1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6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F8EA7B-498E-6926-0C1F-BA9153DF257D}"/>
              </a:ext>
            </a:extLst>
          </p:cNvPr>
          <p:cNvSpPr txBox="1">
            <a:spLocks noChangeArrowheads="1"/>
          </p:cNvSpPr>
          <p:nvPr/>
        </p:nvSpPr>
        <p:spPr>
          <a:xfrm>
            <a:off x="373063" y="126170"/>
            <a:ext cx="7772400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QUIC: A cross-layer approach</a:t>
            </a:r>
          </a:p>
        </p:txBody>
      </p:sp>
    </p:spTree>
    <p:extLst>
      <p:ext uri="{BB962C8B-B14F-4D97-AF65-F5344CB8AC3E}">
        <p14:creationId xmlns:p14="http://schemas.microsoft.com/office/powerpoint/2010/main" val="4170188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27C3A-C09A-1A8D-37B6-F4247DAF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51D37B-1539-76C1-4B56-257CC294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91440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F35AF4-BDC0-64E5-552B-6FF6D84B4A3C}"/>
              </a:ext>
            </a:extLst>
          </p:cNvPr>
          <p:cNvSpPr txBox="1">
            <a:spLocks noChangeArrowheads="1"/>
          </p:cNvSpPr>
          <p:nvPr/>
        </p:nvSpPr>
        <p:spPr>
          <a:xfrm>
            <a:off x="373063" y="126170"/>
            <a:ext cx="8461892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QUIC: Expedited secure handshake</a:t>
            </a:r>
          </a:p>
        </p:txBody>
      </p:sp>
    </p:spTree>
    <p:extLst>
      <p:ext uri="{BB962C8B-B14F-4D97-AF65-F5344CB8AC3E}">
        <p14:creationId xmlns:p14="http://schemas.microsoft.com/office/powerpoint/2010/main" val="441996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8AA27-FBB8-DF20-21AC-9DA1D6FF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78A520-D6FD-AF9B-FEAF-6DA62A2F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70"/>
            <a:ext cx="91440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B2174E-BF5A-3BC5-33BC-BA22DD05B7F5}"/>
              </a:ext>
            </a:extLst>
          </p:cNvPr>
          <p:cNvSpPr txBox="1">
            <a:spLocks noChangeArrowheads="1"/>
          </p:cNvSpPr>
          <p:nvPr/>
        </p:nvSpPr>
        <p:spPr>
          <a:xfrm>
            <a:off x="373063" y="126170"/>
            <a:ext cx="7772400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QUIC: Stream multiplexing</a:t>
            </a:r>
          </a:p>
        </p:txBody>
      </p:sp>
    </p:spTree>
    <p:extLst>
      <p:ext uri="{BB962C8B-B14F-4D97-AF65-F5344CB8AC3E}">
        <p14:creationId xmlns:p14="http://schemas.microsoft.com/office/powerpoint/2010/main" val="2703228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16E9F9-45B9-905E-A408-67F3E50D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BA7501-896A-6508-BB0F-CC2EE095ED7B}"/>
              </a:ext>
            </a:extLst>
          </p:cNvPr>
          <p:cNvSpPr txBox="1">
            <a:spLocks noChangeArrowheads="1"/>
          </p:cNvSpPr>
          <p:nvPr/>
        </p:nvSpPr>
        <p:spPr>
          <a:xfrm>
            <a:off x="373063" y="126170"/>
            <a:ext cx="7772400" cy="925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b="0" dirty="0">
                <a:latin typeface="Calibri Light"/>
                <a:ea typeface="ＭＳ Ｐゴシック" charset="-128"/>
              </a:rPr>
              <a:t>QUIC: A cross-layer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7EA78-D72B-9A44-034A-AAEB3A87FD77}"/>
              </a:ext>
            </a:extLst>
          </p:cNvPr>
          <p:cNvSpPr txBox="1"/>
          <p:nvPr/>
        </p:nvSpPr>
        <p:spPr>
          <a:xfrm>
            <a:off x="373063" y="1289931"/>
            <a:ext cx="6683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Seamless migration between multiple &lt;IP, port&gt;</a:t>
            </a:r>
          </a:p>
        </p:txBody>
      </p:sp>
      <p:pic>
        <p:nvPicPr>
          <p:cNvPr id="5122" name="Picture 2" descr="Infographic showing the TCP handshake from WiFi and 4G client networks to a server. ">
            <a:extLst>
              <a:ext uri="{FF2B5EF4-FFF2-40B4-BE49-F238E27FC236}">
                <a16:creationId xmlns:a16="http://schemas.microsoft.com/office/drawing/2014/main" id="{A053F842-8836-2A3E-BA30-6D0FC838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55" y="2507281"/>
            <a:ext cx="5500935" cy="36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fographic showing the QUIC handshake from WiFi and 4G client networks to a server. ">
            <a:extLst>
              <a:ext uri="{FF2B5EF4-FFF2-40B4-BE49-F238E27FC236}">
                <a16:creationId xmlns:a16="http://schemas.microsoft.com/office/drawing/2014/main" id="{7BDA1FB5-0608-42CA-62FD-CC1C923D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91" y="2507281"/>
            <a:ext cx="5618679" cy="33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256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4950"/>
            <a:ext cx="7772400" cy="89217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Web caches (proxy server)</a:t>
            </a:r>
            <a:endParaRPr lang="en-US" altLang="en-US" sz="4800" dirty="0">
              <a:latin typeface="Calibri Light"/>
              <a:ea typeface="ＭＳ Ｐゴシック" charset="-128"/>
            </a:endParaRPr>
          </a:p>
        </p:txBody>
      </p:sp>
      <p:sp>
        <p:nvSpPr>
          <p:cNvPr id="1044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6075" y="1957388"/>
            <a:ext cx="3767138" cy="376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user sets browser: Web accesses via  cache</a:t>
            </a:r>
          </a:p>
          <a:p>
            <a:pPr marL="233045" indent="-233045"/>
            <a:r>
              <a:rPr lang="en-US" altLang="en-US" sz="2400" dirty="0">
                <a:latin typeface="Calibri"/>
                <a:ea typeface="ＭＳ Ｐゴシック" charset="-128"/>
              </a:rPr>
              <a:t>browser sends all HTTP requests to cache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object in cache: cache returns object </a:t>
            </a:r>
          </a:p>
          <a:p>
            <a:pPr marL="685800" lvl="1" indent="-228600"/>
            <a:r>
              <a:rPr lang="en-US" altLang="en-US" dirty="0">
                <a:latin typeface="Calibri"/>
                <a:ea typeface="ＭＳ Ｐゴシック" charset="-128"/>
              </a:rPr>
              <a:t>else cache requests object from origin server, then returns object to client</a:t>
            </a:r>
          </a:p>
        </p:txBody>
      </p:sp>
      <p:grpSp>
        <p:nvGrpSpPr>
          <p:cNvPr id="104451" name="Group 171"/>
          <p:cNvGrpSpPr>
            <a:grpSpLocks/>
          </p:cNvGrpSpPr>
          <p:nvPr/>
        </p:nvGrpSpPr>
        <p:grpSpPr bwMode="auto"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id="104582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3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4452" name="Group 102"/>
          <p:cNvGrpSpPr>
            <a:grpSpLocks/>
          </p:cNvGrpSpPr>
          <p:nvPr/>
        </p:nvGrpSpPr>
        <p:grpSpPr bwMode="auto"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id="104580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81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4453" name="Group 138"/>
          <p:cNvGrpSpPr>
            <a:grpSpLocks/>
          </p:cNvGrpSpPr>
          <p:nvPr/>
        </p:nvGrpSpPr>
        <p:grpSpPr bwMode="auto"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104548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49" name="Rectangle 140"/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0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51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52" name="Rectangle 143"/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3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78" name="AutoShape 14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9" name="AutoShape 14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4" name="Rectangle 147"/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5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76" name="AutoShape 14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7" name="AutoShape 150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6" name="Rectangle 151"/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57" name="Rectangle 152"/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58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74" name="AutoShape 15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5" name="AutoShape 155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59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4560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72" name="AutoShape 158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73" name="AutoShape 15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61" name="Rectangle 160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2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63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64" name="Oval 163"/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5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66" name="AutoShape 165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7" name="AutoShape 166"/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8" name="Oval 167"/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69" name="Oval 168"/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0" name="Oval 169"/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71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04454" name="Group 105"/>
          <p:cNvGrpSpPr>
            <a:grpSpLocks/>
          </p:cNvGrpSpPr>
          <p:nvPr/>
        </p:nvGrpSpPr>
        <p:grpSpPr bwMode="auto"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104516" name="Freeform 10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17" name="Rectangle 107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8" name="Freeform 10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19" name="Freeform 10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20" name="Rectangle 110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1" name="Group 11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46" name="AutoShape 11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7" name="AutoShape 113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2" name="Rectangle 114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3" name="Group 11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44" name="AutoShape 11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5" name="AutoShape 117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4" name="Rectangle 118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25" name="Rectangle 119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526" name="Group 12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542" name="AutoShape 121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3" name="AutoShape 122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7" name="Freeform 12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4528" name="Group 12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540" name="AutoShape 12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41" name="AutoShape 12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529" name="Rectangle 127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0" name="Freeform 12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31" name="Freeform 12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32" name="Oval 130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3" name="Freeform 13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34" name="AutoShape 132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5" name="AutoShape 133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6" name="Oval 134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7" name="Oval 135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8" name="Oval 136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39" name="Rectangle 137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04455" name="Picture 6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goal: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satisfy client request without involving origin server</a:t>
            </a:r>
          </a:p>
        </p:txBody>
      </p:sp>
      <p:sp>
        <p:nvSpPr>
          <p:cNvPr id="104459" name="Text Box 6"/>
          <p:cNvSpPr txBox="1">
            <a:spLocks noChangeArrowheads="1"/>
          </p:cNvSpPr>
          <p:nvPr/>
        </p:nvSpPr>
        <p:spPr bwMode="auto">
          <a:xfrm>
            <a:off x="4171950" y="3368675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0" name="Text Box 8"/>
          <p:cNvSpPr txBox="1">
            <a:spLocks noChangeArrowheads="1"/>
          </p:cNvSpPr>
          <p:nvPr/>
        </p:nvSpPr>
        <p:spPr bwMode="auto">
          <a:xfrm>
            <a:off x="5957888" y="2774950"/>
            <a:ext cx="88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proxy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1" name="Text Box 21"/>
          <p:cNvSpPr txBox="1">
            <a:spLocks noChangeArrowheads="1"/>
          </p:cNvSpPr>
          <p:nvPr/>
        </p:nvSpPr>
        <p:spPr bwMode="auto">
          <a:xfrm>
            <a:off x="4294188" y="53403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4597400" y="4095750"/>
            <a:ext cx="1563688" cy="760413"/>
            <a:chOff x="2896" y="2580"/>
            <a:chExt cx="985" cy="479"/>
          </a:xfrm>
        </p:grpSpPr>
        <p:sp>
          <p:nvSpPr>
            <p:cNvPr id="104514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15" name="Text Box 23"/>
            <p:cNvSpPr txBox="1">
              <a:spLocks noChangeArrowheads="1"/>
            </p:cNvSpPr>
            <p:nvPr/>
          </p:nvSpPr>
          <p:spPr bwMode="auto">
            <a:xfrm rot="-1692639">
              <a:off x="2896" y="264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781550" y="4183063"/>
            <a:ext cx="1604963" cy="785812"/>
            <a:chOff x="3012" y="2635"/>
            <a:chExt cx="1011" cy="495"/>
          </a:xfrm>
        </p:grpSpPr>
        <p:sp>
          <p:nvSpPr>
            <p:cNvPr id="104512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13" name="Text Box 25"/>
            <p:cNvSpPr txBox="1">
              <a:spLocks noChangeArrowheads="1"/>
            </p:cNvSpPr>
            <p:nvPr/>
          </p:nvSpPr>
          <p:spPr bwMode="auto">
            <a:xfrm rot="-1737783">
              <a:off x="3012" y="2847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765675" y="3124200"/>
            <a:ext cx="3251200" cy="730250"/>
            <a:chOff x="3002" y="1979"/>
            <a:chExt cx="2048" cy="460"/>
          </a:xfrm>
        </p:grpSpPr>
        <p:sp>
          <p:nvSpPr>
            <p:cNvPr id="104509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10" name="Text Box 22"/>
            <p:cNvSpPr txBox="1">
              <a:spLocks noChangeArrowheads="1"/>
            </p:cNvSpPr>
            <p:nvPr/>
          </p:nvSpPr>
          <p:spPr bwMode="auto">
            <a:xfrm rot="1422049">
              <a:off x="3083" y="200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11" name="Text Box 45"/>
            <p:cNvSpPr txBox="1">
              <a:spLocks noChangeArrowheads="1"/>
            </p:cNvSpPr>
            <p:nvPr/>
          </p:nvSpPr>
          <p:spPr bwMode="auto">
            <a:xfrm rot="-1419968">
              <a:off x="4114" y="2016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04465" name="Text Box 47"/>
          <p:cNvSpPr txBox="1">
            <a:spLocks noChangeArrowheads="1"/>
          </p:cNvSpPr>
          <p:nvPr/>
        </p:nvSpPr>
        <p:spPr bwMode="auto">
          <a:xfrm>
            <a:off x="7999413" y="542131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6" name="Text Box 48"/>
          <p:cNvSpPr txBox="1">
            <a:spLocks noChangeArrowheads="1"/>
          </p:cNvSpPr>
          <p:nvPr/>
        </p:nvSpPr>
        <p:spPr bwMode="auto">
          <a:xfrm>
            <a:off x="8016875" y="3484563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origin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467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0446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992563" y="2671763"/>
            <a:ext cx="4178300" cy="1814512"/>
            <a:chOff x="2515" y="1687"/>
            <a:chExt cx="2632" cy="1143"/>
          </a:xfrm>
        </p:grpSpPr>
        <p:sp>
          <p:nvSpPr>
            <p:cNvPr id="104504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505" name="Text Box 24"/>
            <p:cNvSpPr txBox="1">
              <a:spLocks noChangeArrowheads="1"/>
            </p:cNvSpPr>
            <p:nvPr/>
          </p:nvSpPr>
          <p:spPr bwMode="auto">
            <a:xfrm rot="1411598">
              <a:off x="2906" y="2244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506" name="Text Box 46"/>
            <p:cNvSpPr txBox="1">
              <a:spLocks noChangeArrowheads="1"/>
            </p:cNvSpPr>
            <p:nvPr/>
          </p:nvSpPr>
          <p:spPr bwMode="auto">
            <a:xfrm rot="-1415789">
              <a:off x="4136" y="2232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104507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0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71" name="Group 69"/>
          <p:cNvGrpSpPr>
            <a:grpSpLocks/>
          </p:cNvGrpSpPr>
          <p:nvPr/>
        </p:nvGrpSpPr>
        <p:grpSpPr bwMode="auto"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104472" name="Freeform 7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473" name="Rectangle 7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74" name="Freeform 7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475" name="Freeform 7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476" name="Rectangle 74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7" name="Group 7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4502" name="AutoShape 7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3" name="AutoShape 7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78" name="Rectangle 7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79" name="Group 7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4500" name="AutoShape 80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501" name="AutoShape 8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0" name="Rectangle 8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1" name="Rectangle 83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04482" name="Group 8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4498" name="AutoShape 85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9" name="AutoShape 8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3" name="Freeform 8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4484" name="Group 8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4496" name="AutoShape 8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4497" name="AutoShape 90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04485" name="Rectangle 91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6" name="Freeform 9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487" name="Freeform 9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488" name="Oval 9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89" name="Freeform 9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490" name="AutoShape 96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1" name="AutoShape 97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2" name="Oval 98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3" name="Oval 99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4" name="Oval 100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04495" name="Rectangle 101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 uiExpand="1" build="p"/>
      <p:bldP spid="104458" grpId="0"/>
      <p:bldP spid="10446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47738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More about Web caching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cache acts as both client and server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server for original requesting client</a:t>
            </a:r>
          </a:p>
          <a:p>
            <a:pPr lvl="1"/>
            <a:r>
              <a:rPr lang="en-US" altLang="en-US" sz="2000" dirty="0">
                <a:latin typeface="Calibri"/>
                <a:ea typeface="ＭＳ Ｐゴシック" charset="-128"/>
              </a:rPr>
              <a:t>client to origin server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typically cache is installed by ISP (university, company, residential ISP)</a:t>
            </a:r>
          </a:p>
        </p:txBody>
      </p:sp>
      <p:sp>
        <p:nvSpPr>
          <p:cNvPr id="10650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11313"/>
            <a:ext cx="41592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why Web caching?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response time for client request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reduce traffic on an institution’</a:t>
            </a:r>
            <a:r>
              <a:rPr lang="en-US" altLang="ja-JP" dirty="0">
                <a:latin typeface="Calibri"/>
                <a:ea typeface="ＭＳ Ｐゴシック" charset="-128"/>
              </a:rPr>
              <a:t>s access link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Internet dense with caches: enables </a:t>
            </a:r>
            <a:r>
              <a:rPr lang="ja-JP" altLang="en-US" dirty="0">
                <a:latin typeface="Calibri"/>
                <a:ea typeface="ＭＳ Ｐゴシック" charset="-128"/>
              </a:rPr>
              <a:t>“</a:t>
            </a:r>
            <a:r>
              <a:rPr lang="en-US" altLang="ja-JP" dirty="0">
                <a:latin typeface="Calibri"/>
                <a:ea typeface="ＭＳ Ｐゴシック" charset="-128"/>
              </a:rPr>
              <a:t>poor</a:t>
            </a:r>
            <a:r>
              <a:rPr lang="ja-JP" altLang="en-US" dirty="0">
                <a:latin typeface="Calibri"/>
                <a:ea typeface="ＭＳ Ｐゴシック" charset="-128"/>
              </a:rPr>
              <a:t>”</a:t>
            </a:r>
            <a:r>
              <a:rPr lang="en-US" altLang="ja-JP" dirty="0">
                <a:latin typeface="Calibri"/>
                <a:ea typeface="ＭＳ Ｐゴシック" charset="-128"/>
              </a:rPr>
              <a:t> content providers to effectively deliver content</a:t>
            </a: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06499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9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064F51-231E-232A-6B15-9EAE6E448F59}"/>
              </a:ext>
            </a:extLst>
          </p:cNvPr>
          <p:cNvSpPr/>
          <p:nvPr/>
        </p:nvSpPr>
        <p:spPr>
          <a:xfrm>
            <a:off x="488022" y="1756881"/>
            <a:ext cx="8167955" cy="1767153"/>
          </a:xfrm>
          <a:prstGeom prst="round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a database on the Internet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readable domain name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IP address mapping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C265B-D16C-7C35-87AA-35120FE4F610}"/>
              </a:ext>
            </a:extLst>
          </p:cNvPr>
          <p:cNvSpPr txBox="1"/>
          <p:nvPr/>
        </p:nvSpPr>
        <p:spPr>
          <a:xfrm>
            <a:off x="821933" y="4027470"/>
            <a:ext cx="7834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Questions: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(1) Centralized or distributed?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(2) Hierarchical or flat?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(3) At the application layer or at a lower layer?</a:t>
            </a:r>
          </a:p>
        </p:txBody>
      </p:sp>
    </p:spTree>
    <p:extLst>
      <p:ext uri="{BB962C8B-B14F-4D97-AF65-F5344CB8AC3E}">
        <p14:creationId xmlns:p14="http://schemas.microsoft.com/office/powerpoint/2010/main" val="40775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CD35E-6201-5F41-8261-C322037E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0" name="Picture 2" descr="The 5 Basic Parts of a URL: A Short Guide">
            <a:extLst>
              <a:ext uri="{FF2B5EF4-FFF2-40B4-BE49-F238E27FC236}">
                <a16:creationId xmlns:a16="http://schemas.microsoft.com/office/drawing/2014/main" id="{3DA545A6-40A5-E34E-9068-8B3F2652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79450"/>
            <a:ext cx="82550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ACAFC-8AD3-CD43-B697-5783D5F1D0D2}"/>
              </a:ext>
            </a:extLst>
          </p:cNvPr>
          <p:cNvSpPr txBox="1"/>
          <p:nvPr/>
        </p:nvSpPr>
        <p:spPr>
          <a:xfrm>
            <a:off x="444500" y="6488668"/>
            <a:ext cx="490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PC: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blog.hubspot.com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/marketing/parts-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url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66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71FBD-2A18-73F3-F06C-74CC0FD66D31}"/>
              </a:ext>
            </a:extLst>
          </p:cNvPr>
          <p:cNvSpPr txBox="1"/>
          <p:nvPr/>
        </p:nvSpPr>
        <p:spPr>
          <a:xfrm>
            <a:off x="581025" y="1278529"/>
            <a:ext cx="4370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https://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www.cs.umd.edu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1DA1D-512C-5524-40AE-CE55921DC0B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22250"/>
            <a:ext cx="7772400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j-cs"/>
              </a:rPr>
              <a:t>Anatomy of a domain name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ＭＳ Ｐゴシック" charset="-128"/>
              <a:cs typeface="+mj-cs"/>
            </a:endParaRPr>
          </a:p>
        </p:txBody>
      </p:sp>
      <p:pic>
        <p:nvPicPr>
          <p:cNvPr id="4" name="Picture 10" descr="underline_base">
            <a:extLst>
              <a:ext uri="{FF2B5EF4-FFF2-40B4-BE49-F238E27FC236}">
                <a16:creationId xmlns:a16="http://schemas.microsoft.com/office/drawing/2014/main" id="{FAA24446-D496-5467-E2DA-FBEFD82591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48CF2-F9B7-BDA5-B705-178FEE907263}"/>
              </a:ext>
            </a:extLst>
          </p:cNvPr>
          <p:cNvSpPr txBox="1"/>
          <p:nvPr/>
        </p:nvSpPr>
        <p:spPr>
          <a:xfrm>
            <a:off x="581025" y="1863212"/>
            <a:ext cx="4617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https://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www.ece.umd.edu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347EF-3B5B-F61C-A2DB-1B3776233A80}"/>
              </a:ext>
            </a:extLst>
          </p:cNvPr>
          <p:cNvSpPr txBox="1"/>
          <p:nvPr/>
        </p:nvSpPr>
        <p:spPr>
          <a:xfrm>
            <a:off x="618748" y="2460138"/>
            <a:ext cx="5786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ftp://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ftp.example.com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Batch_File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2F8E4-C2A5-F2FA-F555-A212840A8B26}"/>
              </a:ext>
            </a:extLst>
          </p:cNvPr>
          <p:cNvSpPr txBox="1"/>
          <p:nvPr/>
        </p:nvSpPr>
        <p:spPr>
          <a:xfrm>
            <a:off x="618747" y="2977697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nirupam@cs.umd.edu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5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71FBD-2A18-73F3-F06C-74CC0FD66D31}"/>
              </a:ext>
            </a:extLst>
          </p:cNvPr>
          <p:cNvSpPr txBox="1"/>
          <p:nvPr/>
        </p:nvSpPr>
        <p:spPr>
          <a:xfrm>
            <a:off x="581025" y="1278529"/>
            <a:ext cx="4370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https://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www.cs.umd.edu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01DA1D-512C-5524-40AE-CE55921DC0B7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22250"/>
            <a:ext cx="7772400" cy="882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j-cs"/>
              </a:rPr>
              <a:t>Anatomy of a domain name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ＭＳ Ｐゴシック" charset="-128"/>
              <a:cs typeface="+mj-cs"/>
            </a:endParaRPr>
          </a:p>
        </p:txBody>
      </p:sp>
      <p:pic>
        <p:nvPicPr>
          <p:cNvPr id="4" name="Picture 10" descr="underline_base">
            <a:extLst>
              <a:ext uri="{FF2B5EF4-FFF2-40B4-BE49-F238E27FC236}">
                <a16:creationId xmlns:a16="http://schemas.microsoft.com/office/drawing/2014/main" id="{FAA24446-D496-5467-E2DA-FBEFD82591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48CF2-F9B7-BDA5-B705-178FEE907263}"/>
              </a:ext>
            </a:extLst>
          </p:cNvPr>
          <p:cNvSpPr txBox="1"/>
          <p:nvPr/>
        </p:nvSpPr>
        <p:spPr>
          <a:xfrm>
            <a:off x="581025" y="1863212"/>
            <a:ext cx="4617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https://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www.ece.umd.edu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0" name="Picture 2" descr="Hyperlink Anatomy: What are the different parts of a URL? « StratLab  Marketing Regina">
            <a:extLst>
              <a:ext uri="{FF2B5EF4-FFF2-40B4-BE49-F238E27FC236}">
                <a16:creationId xmlns:a16="http://schemas.microsoft.com/office/drawing/2014/main" id="{3819A625-9D9E-95CD-F641-C961B49C2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27122" r="1685" b="37226"/>
          <a:stretch/>
        </p:blipFill>
        <p:spPr bwMode="auto">
          <a:xfrm>
            <a:off x="154112" y="3662306"/>
            <a:ext cx="8835776" cy="19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E936D-CD7D-97F9-031B-2EB9BF870E38}"/>
              </a:ext>
            </a:extLst>
          </p:cNvPr>
          <p:cNvSpPr txBox="1"/>
          <p:nvPr/>
        </p:nvSpPr>
        <p:spPr>
          <a:xfrm>
            <a:off x="0" y="64907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[Picture]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strategylab.ca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/parts-of-a-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url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347EF-3B5B-F61C-A2DB-1B3776233A80}"/>
              </a:ext>
            </a:extLst>
          </p:cNvPr>
          <p:cNvSpPr txBox="1"/>
          <p:nvPr/>
        </p:nvSpPr>
        <p:spPr>
          <a:xfrm>
            <a:off x="618748" y="2460138"/>
            <a:ext cx="5786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ftp://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ftp.example.com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Batch_File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2F8E4-C2A5-F2FA-F555-A212840A8B26}"/>
              </a:ext>
            </a:extLst>
          </p:cNvPr>
          <p:cNvSpPr txBox="1"/>
          <p:nvPr/>
        </p:nvSpPr>
        <p:spPr>
          <a:xfrm>
            <a:off x="618747" y="2977697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nirupam@cs.umd.edu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2" descr="Hyperlink Anatomy: What are the different parts of a URL? « StratLab  Marketing Regina">
            <a:extLst>
              <a:ext uri="{FF2B5EF4-FFF2-40B4-BE49-F238E27FC236}">
                <a16:creationId xmlns:a16="http://schemas.microsoft.com/office/drawing/2014/main" id="{2BE01018-F462-ECE1-3C4D-A031E0A72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8" t="27122" r="10833" b="62084"/>
          <a:stretch/>
        </p:blipFill>
        <p:spPr bwMode="auto">
          <a:xfrm>
            <a:off x="7489861" y="3742788"/>
            <a:ext cx="1319374" cy="5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7034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15275</TotalTime>
  <Words>4007</Words>
  <Application>Microsoft Macintosh PowerPoint</Application>
  <PresentationFormat>On-screen Show (4:3)</PresentationFormat>
  <Paragraphs>816</Paragraphs>
  <Slides>55</Slides>
  <Notes>40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ＭＳ Ｐゴシック</vt:lpstr>
      <vt:lpstr>Arial</vt:lpstr>
      <vt:lpstr>Calibri</vt:lpstr>
      <vt:lpstr>Calibri Light</vt:lpstr>
      <vt:lpstr>Comic Sans MS</vt:lpstr>
      <vt:lpstr>Courier New</vt:lpstr>
      <vt:lpstr>Gill Sans MT</vt:lpstr>
      <vt:lpstr>Google Sans</vt:lpstr>
      <vt:lpstr>Lucida Bright</vt:lpstr>
      <vt:lpstr>Times New Roman</vt:lpstr>
      <vt:lpstr>Whitney SSm A</vt:lpstr>
      <vt:lpstr>Wingdings</vt:lpstr>
      <vt:lpstr>ZapfDingbats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DNS: domain name system</vt:lpstr>
      <vt:lpstr>DNS: a distributed, hierarchical database</vt:lpstr>
      <vt:lpstr>DNS: Root Name Servers</vt:lpstr>
      <vt:lpstr>TLD, Authoritative DNS Servers</vt:lpstr>
      <vt:lpstr>Local DNS name server</vt:lpstr>
      <vt:lpstr>DNS name  resolution example</vt:lpstr>
      <vt:lpstr>PowerPoint Presentation</vt:lpstr>
      <vt:lpstr>DNS: caching, updating records</vt:lpstr>
      <vt:lpstr>DNS: services, structure </vt:lpstr>
      <vt:lpstr>DNS records</vt:lpstr>
      <vt:lpstr>DNS protocol, messages</vt:lpstr>
      <vt:lpstr>PowerPoint Presentation</vt:lpstr>
      <vt:lpstr>Inserting records into DNS</vt:lpstr>
      <vt:lpstr>PowerPoint Presentation</vt:lpstr>
      <vt:lpstr>Web and HTTP</vt:lpstr>
      <vt:lpstr>HTTP overview</vt:lpstr>
      <vt:lpstr>HTTP overview</vt:lpstr>
      <vt:lpstr>HTTP connections</vt:lpstr>
      <vt:lpstr>Non-persistent HTTP</vt:lpstr>
      <vt:lpstr>Non-persistent HTTP: response time</vt:lpstr>
      <vt:lpstr>Persistent HTTP</vt:lpstr>
      <vt:lpstr>Other optimizations</vt:lpstr>
      <vt:lpstr>Other optimizations</vt:lpstr>
      <vt:lpstr>Other optimizations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Trying out HTTP (client side) for yourself</vt:lpstr>
      <vt:lpstr>User-server state: cookies</vt:lpstr>
      <vt:lpstr>Cookies: keeping “state” (cont.)</vt:lpstr>
      <vt:lpstr>Cookies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caches (proxy server)</vt:lpstr>
      <vt:lpstr>More about Web caching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1070</cp:revision>
  <dcterms:created xsi:type="dcterms:W3CDTF">2019-01-28T20:09:31Z</dcterms:created>
  <dcterms:modified xsi:type="dcterms:W3CDTF">2026-05-06T16:49:38Z</dcterms:modified>
</cp:coreProperties>
</file>