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mp4" ContentType="video/mp4"/>
  <Default Extension="png" ContentType="image/png"/>
  <Default Extension="rels" ContentType="application/vnd.openxmlformats-package.relationships+xml"/>
  <Default Extension="tiff" ContentType="image/tiff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79"/>
  </p:notesMasterIdLst>
  <p:sldIdLst>
    <p:sldId id="1493" r:id="rId2"/>
    <p:sldId id="1554" r:id="rId3"/>
    <p:sldId id="373" r:id="rId4"/>
    <p:sldId id="292" r:id="rId5"/>
    <p:sldId id="1523" r:id="rId6"/>
    <p:sldId id="1524" r:id="rId7"/>
    <p:sldId id="1512" r:id="rId8"/>
    <p:sldId id="293" r:id="rId9"/>
    <p:sldId id="296" r:id="rId10"/>
    <p:sldId id="298" r:id="rId11"/>
    <p:sldId id="1555" r:id="rId12"/>
    <p:sldId id="297" r:id="rId13"/>
    <p:sldId id="1551" r:id="rId14"/>
    <p:sldId id="749" r:id="rId15"/>
    <p:sldId id="1534" r:id="rId16"/>
    <p:sldId id="1507" r:id="rId17"/>
    <p:sldId id="1533" r:id="rId18"/>
    <p:sldId id="1543" r:id="rId19"/>
    <p:sldId id="1542" r:id="rId20"/>
    <p:sldId id="1544" r:id="rId21"/>
    <p:sldId id="1535" r:id="rId22"/>
    <p:sldId id="318" r:id="rId23"/>
    <p:sldId id="396" r:id="rId24"/>
    <p:sldId id="1559" r:id="rId25"/>
    <p:sldId id="1536" r:id="rId26"/>
    <p:sldId id="317" r:id="rId27"/>
    <p:sldId id="1560" r:id="rId28"/>
    <p:sldId id="1561" r:id="rId29"/>
    <p:sldId id="1545" r:id="rId30"/>
    <p:sldId id="1530" r:id="rId31"/>
    <p:sldId id="395" r:id="rId32"/>
    <p:sldId id="1541" r:id="rId33"/>
    <p:sldId id="1525" r:id="rId34"/>
    <p:sldId id="1526" r:id="rId35"/>
    <p:sldId id="301" r:id="rId36"/>
    <p:sldId id="306" r:id="rId37"/>
    <p:sldId id="1527" r:id="rId38"/>
    <p:sldId id="307" r:id="rId39"/>
    <p:sldId id="308" r:id="rId40"/>
    <p:sldId id="374" r:id="rId41"/>
    <p:sldId id="1528" r:id="rId42"/>
    <p:sldId id="314" r:id="rId43"/>
    <p:sldId id="315" r:id="rId44"/>
    <p:sldId id="1563" r:id="rId45"/>
    <p:sldId id="316" r:id="rId46"/>
    <p:sldId id="1562" r:id="rId47"/>
    <p:sldId id="322" r:id="rId48"/>
    <p:sldId id="323" r:id="rId49"/>
    <p:sldId id="324" r:id="rId50"/>
    <p:sldId id="325" r:id="rId51"/>
    <p:sldId id="326" r:id="rId52"/>
    <p:sldId id="327" r:id="rId53"/>
    <p:sldId id="328" r:id="rId54"/>
    <p:sldId id="329" r:id="rId55"/>
    <p:sldId id="330" r:id="rId56"/>
    <p:sldId id="375" r:id="rId57"/>
    <p:sldId id="334" r:id="rId58"/>
    <p:sldId id="335" r:id="rId59"/>
    <p:sldId id="336" r:id="rId60"/>
    <p:sldId id="1578" r:id="rId61"/>
    <p:sldId id="345" r:id="rId62"/>
    <p:sldId id="346" r:id="rId63"/>
    <p:sldId id="347" r:id="rId64"/>
    <p:sldId id="344" r:id="rId65"/>
    <p:sldId id="376" r:id="rId66"/>
    <p:sldId id="349" r:id="rId67"/>
    <p:sldId id="351" r:id="rId68"/>
    <p:sldId id="352" r:id="rId69"/>
    <p:sldId id="353" r:id="rId70"/>
    <p:sldId id="1566" r:id="rId71"/>
    <p:sldId id="1539" r:id="rId72"/>
    <p:sldId id="1538" r:id="rId73"/>
    <p:sldId id="355" r:id="rId74"/>
    <p:sldId id="278" r:id="rId75"/>
    <p:sldId id="290" r:id="rId76"/>
    <p:sldId id="1540" r:id="rId77"/>
    <p:sldId id="1564" r:id="rId78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90099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1254"/>
    <p:restoredTop sz="95102"/>
  </p:normalViewPr>
  <p:slideViewPr>
    <p:cSldViewPr snapToGrid="0" snapToObjects="1" showGuides="1">
      <p:cViewPr varScale="1">
        <p:scale>
          <a:sx n="117" d="100"/>
          <a:sy n="117" d="100"/>
        </p:scale>
        <p:origin x="928" y="176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49926-832A-0146-A58C-0A7B8706D706}" type="datetimeFigureOut">
              <a:rPr lang="en-US" smtClean="0"/>
              <a:t>2/4/26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6C8ABCF-8DBE-0B44-8881-1104B3E50F1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5820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B3F0DC-FB3C-F59B-847D-18D3CD3CB5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7">
            <a:extLst>
              <a:ext uri="{FF2B5EF4-FFF2-40B4-BE49-F238E27FC236}">
                <a16:creationId xmlns:a16="http://schemas.microsoft.com/office/drawing/2014/main" id="{19CC0795-C364-E339-B064-1FC27D2D07E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008AA12-D87F-BD42-9B2A-AC86F7178B0E}" type="slidenum">
              <a:rPr lang="en-US" altLang="en-US" sz="1300">
                <a:latin typeface="Times New Roman" charset="0"/>
              </a:rPr>
              <a:pPr/>
              <a:t>2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18434" name="Rectangle 2">
            <a:extLst>
              <a:ext uri="{FF2B5EF4-FFF2-40B4-BE49-F238E27FC236}">
                <a16:creationId xmlns:a16="http://schemas.microsoft.com/office/drawing/2014/main" id="{C11990EA-F162-E7AC-6112-5906AF40C92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FD3A7934-1B80-7A25-BFF5-68B698F1EA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2007834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So</a:t>
            </a:r>
            <a:r>
              <a:rPr lang="en-US" baseline="0"/>
              <a:t> building networks is hard</a:t>
            </a:r>
          </a:p>
          <a:p>
            <a:r>
              <a:rPr lang="en-US" baseline="0"/>
              <a:t>But unfortunately, computer networks are becoming increasingly critical to our daily lives</a:t>
            </a:r>
          </a:p>
          <a:p>
            <a:r>
              <a:rPr lang="en-US" baseline="0"/>
              <a:t>You know all the standard uses of computers…</a:t>
            </a:r>
          </a:p>
          <a:p>
            <a:r>
              <a:rPr lang="en-US" baseline="0"/>
              <a:t>Social networking</a:t>
            </a:r>
          </a:p>
          <a:p>
            <a:r>
              <a:rPr lang="en-US" baseline="0"/>
              <a:t>Gaming</a:t>
            </a:r>
          </a:p>
          <a:p>
            <a:endParaRPr lang="en-US" baseline="0"/>
          </a:p>
          <a:p>
            <a:r>
              <a:rPr lang="en-US" baseline="0"/>
              <a:t>But there’s a lot you may not </a:t>
            </a:r>
            <a:r>
              <a:rPr lang="en-US" baseline="0" err="1"/>
              <a:t>thinki</a:t>
            </a:r>
            <a:r>
              <a:rPr lang="en-US" baseline="0"/>
              <a:t> about</a:t>
            </a:r>
          </a:p>
          <a:p>
            <a:r>
              <a:rPr lang="en-US" baseline="0"/>
              <a:t>Financial sector – trillions of dollars – </a:t>
            </a:r>
          </a:p>
          <a:p>
            <a:r>
              <a:rPr lang="en-US" baseline="0"/>
              <a:t>Critical infrastructures – power grid, water </a:t>
            </a:r>
            <a:r>
              <a:rPr lang="en-US" baseline="0" err="1"/>
              <a:t>delibvery</a:t>
            </a:r>
            <a:r>
              <a:rPr lang="en-US" baseline="0"/>
              <a:t> systems – now all managed and operated with IP networks</a:t>
            </a:r>
          </a:p>
          <a:p>
            <a:r>
              <a:rPr lang="en-US" baseline="0"/>
              <a:t>911 communication services</a:t>
            </a:r>
          </a:p>
          <a:p>
            <a:endParaRPr lang="en-US" baseline="0"/>
          </a:p>
          <a:p>
            <a:r>
              <a:rPr lang="en-US" baseline="0"/>
              <a:t>…</a:t>
            </a:r>
          </a:p>
          <a:p>
            <a:r>
              <a:rPr lang="en-US" baseline="0"/>
              <a:t>Remote medicine</a:t>
            </a:r>
          </a:p>
          <a:p>
            <a:r>
              <a:rPr lang="en-US" baseline="0"/>
              <a:t>Brakes of your car</a:t>
            </a:r>
          </a:p>
          <a:p>
            <a:endParaRPr lang="en-US" baseline="0"/>
          </a:p>
          <a:p>
            <a:r>
              <a:rPr lang="en-US" baseline="0"/>
              <a:t>Power grid and critical infrastructure</a:t>
            </a:r>
          </a:p>
          <a:p>
            <a:r>
              <a:rPr lang="en-US" baseline="0"/>
              <a:t>Financial and trading networks – move billions of dollars per day over computer </a:t>
            </a:r>
            <a:r>
              <a:rPr lang="en-US" baseline="0" err="1"/>
              <a:t>netowrks</a:t>
            </a:r>
            <a:endParaRPr lang="en-US" baseline="0"/>
          </a:p>
          <a:p>
            <a:endParaRPr lang="en-US" baseline="0"/>
          </a:p>
          <a:p>
            <a:endParaRPr lang="en-US" baseline="0"/>
          </a:p>
          <a:p>
            <a:r>
              <a:rPr lang="en-US" baseline="0"/>
              <a:t>Computer networks are no longer just for fun and games</a:t>
            </a:r>
          </a:p>
          <a:p>
            <a:r>
              <a:rPr lang="en-US" baseline="0"/>
              <a:t>People’s lives every day depend on the availability and functioning of computer </a:t>
            </a:r>
            <a:r>
              <a:rPr lang="en-US" baseline="0" err="1"/>
              <a:t>netowrks</a:t>
            </a:r>
            <a:endParaRPr lang="en-US" baseline="0"/>
          </a:p>
          <a:p>
            <a:r>
              <a:rPr lang="en-US" baseline="0" err="1"/>
              <a:t>Makign</a:t>
            </a:r>
            <a:r>
              <a:rPr lang="en-US" baseline="0"/>
              <a:t> it very important that we build them well, and protect them from adversaries,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2312A-0363-4862-9B77-D2C84F28D72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320005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It is a viable solution (for small networks, like home networks, access networks—ethernet, USB hub that is also a network by its own merits…it addresses protocols etc.). Only 	question is that is this connection topology suitable for the Internet?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6C8ABCF-8DBE-0B44-8881-1104B3E50F18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67081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4ACFE29-6D13-D144-BE00-8711C6782A5A}" type="slidenum">
              <a:rPr lang="en-US" altLang="en-US" sz="1300">
                <a:latin typeface="Times New Roman" charset="0"/>
              </a:rPr>
              <a:pPr/>
              <a:t>22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4474847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4ACFE29-6D13-D144-BE00-8711C6782A5A}" type="slidenum">
              <a:rPr lang="en-US" altLang="en-US" sz="1300">
                <a:latin typeface="Times New Roman" charset="0"/>
              </a:rPr>
              <a:pPr/>
              <a:t>23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0893797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4ACFE29-6D13-D144-BE00-8711C6782A5A}" type="slidenum">
              <a:rPr lang="en-US" altLang="en-US" sz="1300">
                <a:latin typeface="Times New Roman" charset="0"/>
              </a:rPr>
              <a:pPr/>
              <a:t>25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5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6420986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46653DA-AA02-8842-8259-25F58C5A06FC}" type="slidenum">
              <a:rPr lang="en-US" altLang="en-US" sz="1300">
                <a:latin typeface="Times New Roman" charset="0"/>
              </a:rPr>
              <a:pPr/>
              <a:t>26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5435334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123CE0-53F7-8260-F08B-F140AFFD17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>
            <a:extLst>
              <a:ext uri="{FF2B5EF4-FFF2-40B4-BE49-F238E27FC236}">
                <a16:creationId xmlns:a16="http://schemas.microsoft.com/office/drawing/2014/main" id="{DA7C5362-FBED-EE7E-6A8F-78FD7BC4DD4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46653DA-AA02-8842-8259-25F58C5A06FC}" type="slidenum">
              <a:rPr lang="en-US" altLang="en-US" sz="1300">
                <a:latin typeface="Times New Roman" charset="0"/>
              </a:rPr>
              <a:pPr/>
              <a:t>28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2466" name="Rectangle 2">
            <a:extLst>
              <a:ext uri="{FF2B5EF4-FFF2-40B4-BE49-F238E27FC236}">
                <a16:creationId xmlns:a16="http://schemas.microsoft.com/office/drawing/2014/main" id="{B2A70175-284C-ACB5-61FD-4E1D9CE1199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>
            <a:extLst>
              <a:ext uri="{FF2B5EF4-FFF2-40B4-BE49-F238E27FC236}">
                <a16:creationId xmlns:a16="http://schemas.microsoft.com/office/drawing/2014/main" id="{67AE1950-3B5F-D4C3-3CF3-7BFD382CCB2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14870081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46653DA-AA02-8842-8259-25F58C5A06FC}" type="slidenum">
              <a:rPr lang="en-US" altLang="en-US" sz="1300">
                <a:latin typeface="Times New Roman" charset="0"/>
              </a:rPr>
              <a:pPr/>
              <a:t>29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624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9970545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C25FFD-FB44-3E32-A74A-B99C22B17E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7">
            <a:extLst>
              <a:ext uri="{FF2B5EF4-FFF2-40B4-BE49-F238E27FC236}">
                <a16:creationId xmlns:a16="http://schemas.microsoft.com/office/drawing/2014/main" id="{6537B5BD-8A16-6C66-E396-2B4E3A3960A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6D13279-0917-5248-A975-F621F68BF2B8}" type="slidenum">
              <a:rPr lang="en-US" altLang="en-US" sz="1300">
                <a:latin typeface="Times New Roman" charset="0"/>
              </a:rPr>
              <a:pPr/>
              <a:t>31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26626" name="Rectangle 2">
            <a:extLst>
              <a:ext uri="{FF2B5EF4-FFF2-40B4-BE49-F238E27FC236}">
                <a16:creationId xmlns:a16="http://schemas.microsoft.com/office/drawing/2014/main" id="{D2654BC2-0F6E-0E93-687B-1029A26BBBD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F606BD1C-BE3C-9FAA-3828-393F87A159B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Associate press: an Internet vs the Internet</a:t>
            </a:r>
          </a:p>
        </p:txBody>
      </p:sp>
    </p:spTree>
    <p:extLst>
      <p:ext uri="{BB962C8B-B14F-4D97-AF65-F5344CB8AC3E}">
        <p14:creationId xmlns:p14="http://schemas.microsoft.com/office/powerpoint/2010/main" val="288696871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32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681757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93B93D-6772-1677-FBD3-243F8138D7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>
            <a:extLst>
              <a:ext uri="{FF2B5EF4-FFF2-40B4-BE49-F238E27FC236}">
                <a16:creationId xmlns:a16="http://schemas.microsoft.com/office/drawing/2014/main" id="{AE1BF94B-DE89-C618-BAFA-38FC57A44F7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3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>
            <a:extLst>
              <a:ext uri="{FF2B5EF4-FFF2-40B4-BE49-F238E27FC236}">
                <a16:creationId xmlns:a16="http://schemas.microsoft.com/office/drawing/2014/main" id="{2901DAA8-6A2D-C215-E646-598A1EB880F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>
            <a:extLst>
              <a:ext uri="{FF2B5EF4-FFF2-40B4-BE49-F238E27FC236}">
                <a16:creationId xmlns:a16="http://schemas.microsoft.com/office/drawing/2014/main" id="{5797E723-B78B-666E-260F-10D57286BF7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8761872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So</a:t>
            </a:r>
            <a:r>
              <a:rPr lang="en-US" baseline="0"/>
              <a:t> building networks is hard</a:t>
            </a:r>
          </a:p>
          <a:p>
            <a:r>
              <a:rPr lang="en-US" baseline="0"/>
              <a:t>But unfortunately, computer networks are becoming increasingly critical to our daily lives</a:t>
            </a:r>
          </a:p>
          <a:p>
            <a:r>
              <a:rPr lang="en-US" baseline="0"/>
              <a:t>You know all the standard uses of computers…</a:t>
            </a:r>
          </a:p>
          <a:p>
            <a:r>
              <a:rPr lang="en-US" baseline="0"/>
              <a:t>Social networking</a:t>
            </a:r>
          </a:p>
          <a:p>
            <a:r>
              <a:rPr lang="en-US" baseline="0"/>
              <a:t>Gaming</a:t>
            </a:r>
          </a:p>
          <a:p>
            <a:endParaRPr lang="en-US" baseline="0"/>
          </a:p>
          <a:p>
            <a:r>
              <a:rPr lang="en-US" baseline="0"/>
              <a:t>But there’s a lot you may not </a:t>
            </a:r>
            <a:r>
              <a:rPr lang="en-US" baseline="0" err="1"/>
              <a:t>thinki</a:t>
            </a:r>
            <a:r>
              <a:rPr lang="en-US" baseline="0"/>
              <a:t> about</a:t>
            </a:r>
          </a:p>
          <a:p>
            <a:r>
              <a:rPr lang="en-US" baseline="0"/>
              <a:t>Financial sector – trillions of dollars – </a:t>
            </a:r>
          </a:p>
          <a:p>
            <a:r>
              <a:rPr lang="en-US" baseline="0"/>
              <a:t>Critical infrastructures – power grid, water </a:t>
            </a:r>
            <a:r>
              <a:rPr lang="en-US" baseline="0" err="1"/>
              <a:t>delibvery</a:t>
            </a:r>
            <a:r>
              <a:rPr lang="en-US" baseline="0"/>
              <a:t> systems – now all managed and operated with IP networks</a:t>
            </a:r>
          </a:p>
          <a:p>
            <a:r>
              <a:rPr lang="en-US" baseline="0"/>
              <a:t>911 communication services</a:t>
            </a:r>
          </a:p>
          <a:p>
            <a:endParaRPr lang="en-US" baseline="0"/>
          </a:p>
          <a:p>
            <a:r>
              <a:rPr lang="en-US" baseline="0"/>
              <a:t>…</a:t>
            </a:r>
          </a:p>
          <a:p>
            <a:r>
              <a:rPr lang="en-US" baseline="0"/>
              <a:t>Remote medicine</a:t>
            </a:r>
          </a:p>
          <a:p>
            <a:r>
              <a:rPr lang="en-US" baseline="0"/>
              <a:t>Brakes of your car</a:t>
            </a:r>
          </a:p>
          <a:p>
            <a:endParaRPr lang="en-US" baseline="0"/>
          </a:p>
          <a:p>
            <a:r>
              <a:rPr lang="en-US" baseline="0"/>
              <a:t>Power grid and critical infrastructure</a:t>
            </a:r>
          </a:p>
          <a:p>
            <a:r>
              <a:rPr lang="en-US" baseline="0"/>
              <a:t>Financial and trading networks – move billions of dollars per day over computer </a:t>
            </a:r>
            <a:r>
              <a:rPr lang="en-US" baseline="0" err="1"/>
              <a:t>netowrks</a:t>
            </a:r>
            <a:endParaRPr lang="en-US" baseline="0"/>
          </a:p>
          <a:p>
            <a:endParaRPr lang="en-US" baseline="0"/>
          </a:p>
          <a:p>
            <a:endParaRPr lang="en-US" baseline="0"/>
          </a:p>
          <a:p>
            <a:r>
              <a:rPr lang="en-US" baseline="0"/>
              <a:t>Computer networks are no longer just for fun and games</a:t>
            </a:r>
          </a:p>
          <a:p>
            <a:r>
              <a:rPr lang="en-US" baseline="0"/>
              <a:t>People’s lives every day depend on the availability and functioning of computer </a:t>
            </a:r>
            <a:r>
              <a:rPr lang="en-US" baseline="0" err="1"/>
              <a:t>netowrks</a:t>
            </a:r>
            <a:endParaRPr lang="en-US" baseline="0"/>
          </a:p>
          <a:p>
            <a:r>
              <a:rPr lang="en-US" baseline="0" err="1"/>
              <a:t>Makign</a:t>
            </a:r>
            <a:r>
              <a:rPr lang="en-US" baseline="0"/>
              <a:t> it very important that we build them well, and protect them from adversaries,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2312A-0363-4862-9B77-D2C84F28D726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70994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1404C56-9938-D44A-B199-D08FF877D159}" type="slidenum">
              <a:rPr lang="en-US" altLang="en-US" sz="1300">
                <a:latin typeface="Times New Roman" charset="0"/>
              </a:rPr>
              <a:pPr/>
              <a:t>35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368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336033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EE527D9C-0205-0643-A1BF-B8758DAEFA32}" type="slidenum">
              <a:rPr lang="en-US" altLang="en-US" sz="1300">
                <a:latin typeface="Times New Roman" charset="0"/>
              </a:rPr>
              <a:pPr/>
              <a:t>36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440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1281289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D7C25DF-036B-F541-A7B7-48CDFB7C9C5C}" type="slidenum">
              <a:rPr lang="en-US" altLang="en-US" sz="1300">
                <a:latin typeface="Times New Roman" charset="0"/>
              </a:rPr>
              <a:pPr/>
              <a:t>39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47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0320505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40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0097327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So</a:t>
            </a:r>
            <a:r>
              <a:rPr lang="en-US" baseline="0"/>
              <a:t> building networks is hard</a:t>
            </a:r>
          </a:p>
          <a:p>
            <a:r>
              <a:rPr lang="en-US" baseline="0"/>
              <a:t>But unfortunately, computer networks are becoming increasingly critical to our daily lives</a:t>
            </a:r>
          </a:p>
          <a:p>
            <a:r>
              <a:rPr lang="en-US" baseline="0"/>
              <a:t>You know all the standard uses of computers…</a:t>
            </a:r>
          </a:p>
          <a:p>
            <a:r>
              <a:rPr lang="en-US" baseline="0"/>
              <a:t>Social networking</a:t>
            </a:r>
          </a:p>
          <a:p>
            <a:r>
              <a:rPr lang="en-US" baseline="0"/>
              <a:t>Gaming</a:t>
            </a:r>
          </a:p>
          <a:p>
            <a:endParaRPr lang="en-US" baseline="0"/>
          </a:p>
          <a:p>
            <a:r>
              <a:rPr lang="en-US" baseline="0"/>
              <a:t>But there’s a lot you may not </a:t>
            </a:r>
            <a:r>
              <a:rPr lang="en-US" baseline="0" err="1"/>
              <a:t>thinki</a:t>
            </a:r>
            <a:r>
              <a:rPr lang="en-US" baseline="0"/>
              <a:t> about</a:t>
            </a:r>
          </a:p>
          <a:p>
            <a:r>
              <a:rPr lang="en-US" baseline="0"/>
              <a:t>Financial sector – trillions of dollars – </a:t>
            </a:r>
          </a:p>
          <a:p>
            <a:r>
              <a:rPr lang="en-US" baseline="0"/>
              <a:t>Critical infrastructures – power grid, water </a:t>
            </a:r>
            <a:r>
              <a:rPr lang="en-US" baseline="0" err="1"/>
              <a:t>delibvery</a:t>
            </a:r>
            <a:r>
              <a:rPr lang="en-US" baseline="0"/>
              <a:t> systems – now all managed and operated with IP networks</a:t>
            </a:r>
          </a:p>
          <a:p>
            <a:r>
              <a:rPr lang="en-US" baseline="0"/>
              <a:t>911 communication services</a:t>
            </a:r>
          </a:p>
          <a:p>
            <a:endParaRPr lang="en-US" baseline="0"/>
          </a:p>
          <a:p>
            <a:r>
              <a:rPr lang="en-US" baseline="0"/>
              <a:t>…</a:t>
            </a:r>
          </a:p>
          <a:p>
            <a:r>
              <a:rPr lang="en-US" baseline="0"/>
              <a:t>Remote medicine</a:t>
            </a:r>
          </a:p>
          <a:p>
            <a:r>
              <a:rPr lang="en-US" baseline="0"/>
              <a:t>Brakes of your car</a:t>
            </a:r>
          </a:p>
          <a:p>
            <a:endParaRPr lang="en-US" baseline="0"/>
          </a:p>
          <a:p>
            <a:r>
              <a:rPr lang="en-US" baseline="0"/>
              <a:t>Power grid and critical infrastructure</a:t>
            </a:r>
          </a:p>
          <a:p>
            <a:r>
              <a:rPr lang="en-US" baseline="0"/>
              <a:t>Financial and trading networks – move billions of dollars per day over computer </a:t>
            </a:r>
            <a:r>
              <a:rPr lang="en-US" baseline="0" err="1"/>
              <a:t>netowrks</a:t>
            </a:r>
            <a:endParaRPr lang="en-US" baseline="0"/>
          </a:p>
          <a:p>
            <a:endParaRPr lang="en-US" baseline="0"/>
          </a:p>
          <a:p>
            <a:endParaRPr lang="en-US" baseline="0"/>
          </a:p>
          <a:p>
            <a:r>
              <a:rPr lang="en-US" baseline="0"/>
              <a:t>Computer networks are no longer just for fun and games</a:t>
            </a:r>
          </a:p>
          <a:p>
            <a:r>
              <a:rPr lang="en-US" baseline="0"/>
              <a:t>People’s lives every day depend on the availability and functioning of computer </a:t>
            </a:r>
            <a:r>
              <a:rPr lang="en-US" baseline="0" err="1"/>
              <a:t>netowrks</a:t>
            </a:r>
            <a:endParaRPr lang="en-US" baseline="0"/>
          </a:p>
          <a:p>
            <a:r>
              <a:rPr lang="en-US" baseline="0" err="1"/>
              <a:t>Makign</a:t>
            </a:r>
            <a:r>
              <a:rPr lang="en-US" baseline="0"/>
              <a:t> it very important that we build them well, and protect them from adversaries,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2312A-0363-4862-9B77-D2C84F28D726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542155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31E1F7F-D410-B545-8D2E-22BD3A14125C}" type="slidenum">
              <a:rPr lang="en-US" altLang="en-US" sz="1300">
                <a:latin typeface="Times New Roman" charset="0"/>
              </a:rPr>
              <a:pPr/>
              <a:t>42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583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242672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68BE5E-5D8E-4C4F-B432-3FD96A734116}" type="slidenum">
              <a:rPr lang="en-US" altLang="en-US" smtClean="0"/>
              <a:pPr/>
              <a:t>43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599073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85C31B-8509-01BB-5BAE-D951350B56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6116D63-824A-4362-0344-24F8AFFCD8A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324482C-4628-01C7-89BC-D16C265902E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C291EA-F3D8-F864-CD7A-5C18979FFA3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F68BE5E-5D8E-4C4F-B432-3FD96A734116}" type="slidenum">
              <a:rPr lang="en-US" altLang="en-US" smtClean="0"/>
              <a:pPr/>
              <a:t>44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5038517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8D493E6-7745-0D48-A8A0-FB59F4F4B9A9}" type="slidenum">
              <a:rPr lang="en-US" altLang="en-US" sz="1300">
                <a:solidFill>
                  <a:srgbClr val="000000"/>
                </a:solidFill>
                <a:latin typeface="Times New Roman" charset="0"/>
              </a:rPr>
              <a:pPr/>
              <a:t>45</a:t>
            </a:fld>
            <a:endParaRPr lang="en-US" altLang="en-US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60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16332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4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56781675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367576B4-0BED-6845-A7DF-94146859B103}" type="slidenum">
              <a:rPr lang="en-US" altLang="en-US" sz="1300">
                <a:latin typeface="Times New Roman" charset="0"/>
              </a:rPr>
              <a:pPr/>
              <a:t>47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6076896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65AA4A0-B75D-F241-91E9-16A4D391E99F}" type="slidenum">
              <a:rPr lang="en-US" altLang="en-US" sz="1300">
                <a:latin typeface="Times New Roman" charset="0"/>
              </a:rPr>
              <a:pPr/>
              <a:t>48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5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3306149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0946EE7-2E27-334F-B36A-4ACBF863E546}" type="slidenum">
              <a:rPr lang="en-US" altLang="en-US" sz="1300">
                <a:latin typeface="Times New Roman" charset="0"/>
              </a:rPr>
              <a:pPr/>
              <a:t>49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74926552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A986D303-134D-9246-B87E-7783A732FAEB}" type="slidenum">
              <a:rPr lang="en-US" altLang="en-US" sz="1300">
                <a:latin typeface="Times New Roman" charset="0"/>
              </a:rPr>
              <a:pPr/>
              <a:t>50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7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75571406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1D59E67B-76A5-E44E-A339-47D4CB0C9D53}" type="slidenum">
              <a:rPr lang="en-US" altLang="en-US" sz="1300">
                <a:latin typeface="Times New Roman" charset="0"/>
              </a:rPr>
              <a:pPr/>
              <a:t>51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3006897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43BBFFBB-B105-4044-AB48-D7E792D23EBB}" type="slidenum">
              <a:rPr lang="en-US" altLang="en-US" sz="1300">
                <a:latin typeface="Times New Roman" charset="0"/>
              </a:rPr>
              <a:pPr/>
              <a:t>52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3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8328266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4298694-8B09-A941-8C8C-341EAB03F28D}" type="slidenum">
              <a:rPr lang="en-US" altLang="en-US" sz="1300">
                <a:latin typeface="Times New Roman" charset="0"/>
              </a:rPr>
              <a:pPr/>
              <a:t>53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9360812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D758A66-771E-634D-9A8B-DA2D9F8D0EA9}" type="slidenum">
              <a:rPr lang="en-US" altLang="en-US" sz="1300">
                <a:latin typeface="Times New Roman" charset="0"/>
              </a:rPr>
              <a:pPr/>
              <a:t>54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88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33053665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9F80CBA3-7F49-6A43-A7BB-BF6260D102C7}" type="slidenum">
              <a:rPr lang="en-US" altLang="en-US" sz="1300">
                <a:latin typeface="Times New Roman" charset="0"/>
              </a:rPr>
              <a:pPr/>
              <a:t>55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90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5177144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D2DFD8E-9E57-E548-981C-AE311CDD890F}" type="slidenum">
              <a:rPr lang="en-US" altLang="en-US" sz="1300">
                <a:latin typeface="Times New Roman" charset="0"/>
              </a:rPr>
              <a:pPr/>
              <a:t>56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389619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So</a:t>
            </a:r>
            <a:r>
              <a:rPr lang="en-US" baseline="0"/>
              <a:t> building networks is hard</a:t>
            </a:r>
          </a:p>
          <a:p>
            <a:r>
              <a:rPr lang="en-US" baseline="0"/>
              <a:t>But unfortunately, computer networks are becoming increasingly critical to our daily lives</a:t>
            </a:r>
          </a:p>
          <a:p>
            <a:r>
              <a:rPr lang="en-US" baseline="0"/>
              <a:t>You know all the standard uses of computers…</a:t>
            </a:r>
          </a:p>
          <a:p>
            <a:r>
              <a:rPr lang="en-US" baseline="0"/>
              <a:t>Social networking</a:t>
            </a:r>
          </a:p>
          <a:p>
            <a:r>
              <a:rPr lang="en-US" baseline="0"/>
              <a:t>Gaming</a:t>
            </a:r>
          </a:p>
          <a:p>
            <a:endParaRPr lang="en-US" baseline="0"/>
          </a:p>
          <a:p>
            <a:r>
              <a:rPr lang="en-US" baseline="0"/>
              <a:t>But there’s a lot you may not </a:t>
            </a:r>
            <a:r>
              <a:rPr lang="en-US" baseline="0" err="1"/>
              <a:t>thinki</a:t>
            </a:r>
            <a:r>
              <a:rPr lang="en-US" baseline="0"/>
              <a:t> about</a:t>
            </a:r>
          </a:p>
          <a:p>
            <a:r>
              <a:rPr lang="en-US" baseline="0"/>
              <a:t>Financial sector – trillions of dollars – </a:t>
            </a:r>
          </a:p>
          <a:p>
            <a:r>
              <a:rPr lang="en-US" baseline="0"/>
              <a:t>Critical infrastructures – power grid, water </a:t>
            </a:r>
            <a:r>
              <a:rPr lang="en-US" baseline="0" err="1"/>
              <a:t>delibvery</a:t>
            </a:r>
            <a:r>
              <a:rPr lang="en-US" baseline="0"/>
              <a:t> systems – now all managed and operated with IP networks</a:t>
            </a:r>
          </a:p>
          <a:p>
            <a:r>
              <a:rPr lang="en-US" baseline="0"/>
              <a:t>911 communication services</a:t>
            </a:r>
          </a:p>
          <a:p>
            <a:endParaRPr lang="en-US" baseline="0"/>
          </a:p>
          <a:p>
            <a:r>
              <a:rPr lang="en-US" baseline="0"/>
              <a:t>…</a:t>
            </a:r>
          </a:p>
          <a:p>
            <a:r>
              <a:rPr lang="en-US" baseline="0"/>
              <a:t>Remote medicine</a:t>
            </a:r>
          </a:p>
          <a:p>
            <a:r>
              <a:rPr lang="en-US" baseline="0"/>
              <a:t>Brakes of your car</a:t>
            </a:r>
          </a:p>
          <a:p>
            <a:endParaRPr lang="en-US" baseline="0"/>
          </a:p>
          <a:p>
            <a:r>
              <a:rPr lang="en-US" baseline="0"/>
              <a:t>Power grid and critical infrastructure</a:t>
            </a:r>
          </a:p>
          <a:p>
            <a:r>
              <a:rPr lang="en-US" baseline="0"/>
              <a:t>Financial and trading networks – move billions of dollars per day over computer </a:t>
            </a:r>
            <a:r>
              <a:rPr lang="en-US" baseline="0" err="1"/>
              <a:t>netowrks</a:t>
            </a:r>
            <a:endParaRPr lang="en-US" baseline="0"/>
          </a:p>
          <a:p>
            <a:endParaRPr lang="en-US" baseline="0"/>
          </a:p>
          <a:p>
            <a:endParaRPr lang="en-US" baseline="0"/>
          </a:p>
          <a:p>
            <a:r>
              <a:rPr lang="en-US" baseline="0"/>
              <a:t>Computer networks are no longer just for fun and games</a:t>
            </a:r>
          </a:p>
          <a:p>
            <a:r>
              <a:rPr lang="en-US" baseline="0"/>
              <a:t>People’s lives every day depend on the availability and functioning of computer </a:t>
            </a:r>
            <a:r>
              <a:rPr lang="en-US" baseline="0" err="1"/>
              <a:t>netowrks</a:t>
            </a:r>
            <a:endParaRPr lang="en-US" baseline="0"/>
          </a:p>
          <a:p>
            <a:r>
              <a:rPr lang="en-US" baseline="0" err="1"/>
              <a:t>Makign</a:t>
            </a:r>
            <a:r>
              <a:rPr lang="en-US" baseline="0"/>
              <a:t> it very important that we build them well, and protect them from adversaries, 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B2312A-0363-4862-9B77-D2C84F28D72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992558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74FDD81-8D3A-5C49-A314-D643B7F717C4}" type="slidenum">
              <a:rPr lang="en-US" altLang="en-US" sz="1300">
                <a:solidFill>
                  <a:srgbClr val="000000"/>
                </a:solidFill>
                <a:latin typeface="Times New Roman" charset="0"/>
              </a:rPr>
              <a:pPr/>
              <a:t>57</a:t>
            </a:fld>
            <a:endParaRPr lang="en-US" altLang="en-US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6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9384760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8074F9E7-C7B6-024C-AAD9-9B307AABD155}" type="slidenum">
              <a:rPr lang="en-US" altLang="en-US" sz="1300">
                <a:solidFill>
                  <a:srgbClr val="000000"/>
                </a:solidFill>
                <a:latin typeface="Times New Roman" charset="0"/>
              </a:rPr>
              <a:pPr/>
              <a:t>58</a:t>
            </a:fld>
            <a:endParaRPr lang="en-US" altLang="en-US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98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2282251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3025BFBA-593E-2F41-9D65-0B97356E843A}" type="slidenum">
              <a:rPr lang="en-US" altLang="en-US" sz="1300">
                <a:solidFill>
                  <a:srgbClr val="000000"/>
                </a:solidFill>
                <a:latin typeface="Times New Roman" charset="0"/>
              </a:rPr>
              <a:pPr algn="r"/>
              <a:t>59</a:t>
            </a:fld>
            <a:endParaRPr lang="en-US" altLang="en-US" sz="1300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100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1650936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6583BD33-5730-EB4F-8AE8-EBECD1E63EC1}" type="slidenum">
              <a:rPr lang="en-US" altLang="en-US" sz="1300">
                <a:latin typeface="Times New Roman" charset="0"/>
              </a:rPr>
              <a:pPr/>
              <a:t>64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126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3769310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r" defTabSz="96678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D2DFD8E-9E57-E548-981C-AE311CDD890F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rPr>
              <a:pPr marL="0" marR="0" lvl="0" indent="0" algn="r" defTabSz="96678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alt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charset="0"/>
              <a:ea typeface="ＭＳ Ｐゴシック" charset="-128"/>
              <a:cs typeface="+mn-cs"/>
            </a:endParaRPr>
          </a:p>
        </p:txBody>
      </p:sp>
      <p:sp>
        <p:nvSpPr>
          <p:cNvPr id="204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95215389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r" defTabSz="96678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06636A4-AE3F-9047-89B6-138953FA9225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rPr>
              <a:pPr marL="0" marR="0" lvl="0" indent="0" algn="r" defTabSz="96678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charset="0"/>
              <a:ea typeface="ＭＳ Ｐゴシック" charset="-128"/>
              <a:cs typeface="+mn-cs"/>
            </a:endParaRPr>
          </a:p>
        </p:txBody>
      </p:sp>
      <p:sp>
        <p:nvSpPr>
          <p:cNvPr id="1198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1933080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r" defTabSz="96678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46BDDC-05EE-7C41-8E67-D61A5D3D0664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rPr>
              <a:pPr marL="0" marR="0" lvl="0" indent="0" algn="r" defTabSz="96678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charset="0"/>
              <a:ea typeface="ＭＳ Ｐゴシック" charset="-128"/>
              <a:cs typeface="+mn-cs"/>
            </a:endParaRPr>
          </a:p>
        </p:txBody>
      </p:sp>
      <p:sp>
        <p:nvSpPr>
          <p:cNvPr id="123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6149886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r" defTabSz="96678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25F899-778B-B646-B64C-26CE21343243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rPr>
              <a:pPr marL="0" marR="0" lvl="0" indent="0" algn="r" defTabSz="96678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charset="0"/>
              <a:ea typeface="ＭＳ Ｐゴシック" charset="-128"/>
              <a:cs typeface="+mn-cs"/>
            </a:endParaRPr>
          </a:p>
        </p:txBody>
      </p:sp>
      <p:sp>
        <p:nvSpPr>
          <p:cNvPr id="125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4562897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r" defTabSz="96678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ECE87CB-FCD8-E741-89EB-32F7E65ADD8D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rPr>
              <a:pPr marL="0" marR="0" lvl="0" indent="0" algn="r" defTabSz="96678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charset="0"/>
              <a:ea typeface="ＭＳ Ｐゴシック" charset="-128"/>
              <a:cs typeface="+mn-cs"/>
            </a:endParaRPr>
          </a:p>
        </p:txBody>
      </p:sp>
      <p:sp>
        <p:nvSpPr>
          <p:cNvPr id="1280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3683345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>
            <a:extLst>
              <a:ext uri="{FF2B5EF4-FFF2-40B4-BE49-F238E27FC236}">
                <a16:creationId xmlns:a16="http://schemas.microsoft.com/office/drawing/2014/main" id="{4006733D-3E05-7D4A-81DB-27A5010A1BDF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marL="0" marR="0" lvl="0" indent="0" algn="l" defTabSz="96678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The University of Adelaide, School of Computer Science</a:t>
            </a:r>
          </a:p>
        </p:txBody>
      </p:sp>
      <p:sp>
        <p:nvSpPr>
          <p:cNvPr id="67587" name="Rectangle 3">
            <a:extLst>
              <a:ext uri="{FF2B5EF4-FFF2-40B4-BE49-F238E27FC236}">
                <a16:creationId xmlns:a16="http://schemas.microsoft.com/office/drawing/2014/main" id="{BC69A914-DA88-FA49-B5A2-4D4736FD9C57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marL="0" marR="0" lvl="0" indent="0" algn="r" defTabSz="96678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41AF11-80DB-3A49-9663-6828B69F9479}" type="datetime3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pPr marL="0" marR="0" lvl="0" indent="0" algn="r" defTabSz="966788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 February 2026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67588" name="Rectangle 6">
            <a:extLst>
              <a:ext uri="{FF2B5EF4-FFF2-40B4-BE49-F238E27FC236}">
                <a16:creationId xmlns:a16="http://schemas.microsoft.com/office/drawing/2014/main" id="{4DE0CF0C-A54A-B24A-B4C5-F2D57D59534C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marL="0" marR="0" lvl="0" indent="0" algn="l" defTabSz="96678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Chapter 2 — Instructions: Language of the Computer</a:t>
            </a:r>
          </a:p>
        </p:txBody>
      </p:sp>
      <p:sp>
        <p:nvSpPr>
          <p:cNvPr id="67589" name="Rectangle 7">
            <a:extLst>
              <a:ext uri="{FF2B5EF4-FFF2-40B4-BE49-F238E27FC236}">
                <a16:creationId xmlns:a16="http://schemas.microsoft.com/office/drawing/2014/main" id="{4C196F5D-481F-4F44-B49C-695DADB20C6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marL="0" marR="0" lvl="0" indent="0" algn="r" defTabSz="96678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9C41A41-E407-7444-8DCD-299DA1D4AFBC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pPr marL="0" marR="0" lvl="0" indent="0" algn="r" defTabSz="966788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67590" name="Rectangle 2">
            <a:extLst>
              <a:ext uri="{FF2B5EF4-FFF2-40B4-BE49-F238E27FC236}">
                <a16:creationId xmlns:a16="http://schemas.microsoft.com/office/drawing/2014/main" id="{86F52984-AC5A-EA4D-8029-D639A3FDEF9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91" name="Rectangle 3">
            <a:extLst>
              <a:ext uri="{FF2B5EF4-FFF2-40B4-BE49-F238E27FC236}">
                <a16:creationId xmlns:a16="http://schemas.microsoft.com/office/drawing/2014/main" id="{840C5582-7E98-B84D-B2F8-10F6CE45F1D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AU" altLang="en-US"/>
          </a:p>
        </p:txBody>
      </p:sp>
    </p:spTree>
    <p:extLst>
      <p:ext uri="{BB962C8B-B14F-4D97-AF65-F5344CB8AC3E}">
        <p14:creationId xmlns:p14="http://schemas.microsoft.com/office/powerpoint/2010/main" val="255278364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267D1DE8-A8BC-8041-980F-75D3D7C04217}" type="slidenum">
              <a:rPr lang="en-US" altLang="en-US" sz="1300">
                <a:latin typeface="Times New Roman" charset="0"/>
              </a:rPr>
              <a:pPr algn="r"/>
              <a:t>8</a:t>
            </a:fld>
            <a:endParaRPr lang="en-US" altLang="en-US" sz="1300" dirty="0">
              <a:latin typeface="Times New Roman" charset="0"/>
            </a:endParaRPr>
          </a:p>
        </p:txBody>
      </p:sp>
      <p:sp>
        <p:nvSpPr>
          <p:cNvPr id="225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9567078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>
            <a:extLst>
              <a:ext uri="{FF2B5EF4-FFF2-40B4-BE49-F238E27FC236}">
                <a16:creationId xmlns:a16="http://schemas.microsoft.com/office/drawing/2014/main" id="{D99DE830-A790-274F-ABAF-EF895ECA19F5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marL="0" marR="0" lvl="0" indent="0" algn="l" defTabSz="96678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The University of Adelaide, School of Computer Science</a:t>
            </a:r>
          </a:p>
        </p:txBody>
      </p:sp>
      <p:sp>
        <p:nvSpPr>
          <p:cNvPr id="68611" name="Rectangle 3">
            <a:extLst>
              <a:ext uri="{FF2B5EF4-FFF2-40B4-BE49-F238E27FC236}">
                <a16:creationId xmlns:a16="http://schemas.microsoft.com/office/drawing/2014/main" id="{83D554D5-FD4B-E642-8764-9C7BBEDDC10C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marL="0" marR="0" lvl="0" indent="0" algn="r" defTabSz="96678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EF02D94-23F2-DA42-8C73-67164979D9D9}" type="datetime3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pPr marL="0" marR="0" lvl="0" indent="0" algn="r" defTabSz="966788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 February 2026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68612" name="Rectangle 6">
            <a:extLst>
              <a:ext uri="{FF2B5EF4-FFF2-40B4-BE49-F238E27FC236}">
                <a16:creationId xmlns:a16="http://schemas.microsoft.com/office/drawing/2014/main" id="{6F3A05C9-7F7C-E047-AA2D-F70161E7E473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marL="0" marR="0" lvl="0" indent="0" algn="l" defTabSz="96678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Chapter 2 — Instructions: Language of the Computer</a:t>
            </a:r>
          </a:p>
        </p:txBody>
      </p:sp>
      <p:sp>
        <p:nvSpPr>
          <p:cNvPr id="68613" name="Rectangle 7">
            <a:extLst>
              <a:ext uri="{FF2B5EF4-FFF2-40B4-BE49-F238E27FC236}">
                <a16:creationId xmlns:a16="http://schemas.microsoft.com/office/drawing/2014/main" id="{E506BAF1-7537-AE4D-87F0-26BA9F99357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defTabSz="966788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marL="0" marR="0" lvl="0" indent="0" algn="r" defTabSz="966788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C8C7AB-D26A-384D-8E75-B636522B628C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pPr marL="0" marR="0" lvl="0" indent="0" algn="r" defTabSz="966788" rtl="0" eaLnBrk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68614" name="Rectangle 2">
            <a:extLst>
              <a:ext uri="{FF2B5EF4-FFF2-40B4-BE49-F238E27FC236}">
                <a16:creationId xmlns:a16="http://schemas.microsoft.com/office/drawing/2014/main" id="{A4A61FB2-68A0-5C4E-B535-19D726F0CD9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8615" name="Rectangle 3">
            <a:extLst>
              <a:ext uri="{FF2B5EF4-FFF2-40B4-BE49-F238E27FC236}">
                <a16:creationId xmlns:a16="http://schemas.microsoft.com/office/drawing/2014/main" id="{09802E23-68C5-2C4A-A41A-2A480667E63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AU" altLang="en-US"/>
          </a:p>
        </p:txBody>
      </p:sp>
    </p:spTree>
    <p:extLst>
      <p:ext uri="{BB962C8B-B14F-4D97-AF65-F5344CB8AC3E}">
        <p14:creationId xmlns:p14="http://schemas.microsoft.com/office/powerpoint/2010/main" val="396476686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r" defTabSz="96678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55794E5-8F12-684F-A638-5F2C6711682E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rPr>
              <a:pPr marL="0" marR="0" lvl="0" indent="0" algn="r" defTabSz="96678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charset="0"/>
              <a:ea typeface="ＭＳ Ｐゴシック" charset="-128"/>
              <a:cs typeface="+mn-cs"/>
            </a:endParaRPr>
          </a:p>
        </p:txBody>
      </p:sp>
      <p:sp>
        <p:nvSpPr>
          <p:cNvPr id="1320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09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127176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6D13279-0917-5248-A975-F621F68BF2B8}" type="slidenum">
              <a:rPr lang="en-US" altLang="en-US" sz="1300">
                <a:latin typeface="Times New Roman" charset="0"/>
              </a:rPr>
              <a:pPr/>
              <a:t>9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26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Associate press: an Internet vs the Internet</a:t>
            </a:r>
          </a:p>
        </p:txBody>
      </p:sp>
    </p:spTree>
    <p:extLst>
      <p:ext uri="{BB962C8B-B14F-4D97-AF65-F5344CB8AC3E}">
        <p14:creationId xmlns:p14="http://schemas.microsoft.com/office/powerpoint/2010/main" val="256723964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8385B6C-BB63-9041-80E1-5D03AEA917B5}" type="slidenum">
              <a:rPr lang="en-US" altLang="en-US" sz="1300">
                <a:latin typeface="Times New Roman" charset="0"/>
              </a:rPr>
              <a:pPr/>
              <a:t>10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30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5637276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9ED26B-7004-5582-DA88-73CBA63AFB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>
            <a:extLst>
              <a:ext uri="{FF2B5EF4-FFF2-40B4-BE49-F238E27FC236}">
                <a16:creationId xmlns:a16="http://schemas.microsoft.com/office/drawing/2014/main" id="{DBA4D5C9-A358-E969-F7C3-6ACFAA76497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CF386CF4-F2C8-2B4A-B6BC-2D78A724BB55}" type="slidenum">
              <a:rPr lang="en-US" altLang="en-US" sz="1300">
                <a:latin typeface="Times New Roman" charset="0"/>
              </a:rPr>
              <a:pPr/>
              <a:t>11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32770" name="Rectangle 2">
            <a:extLst>
              <a:ext uri="{FF2B5EF4-FFF2-40B4-BE49-F238E27FC236}">
                <a16:creationId xmlns:a16="http://schemas.microsoft.com/office/drawing/2014/main" id="{B0B21807-5D26-9374-4190-787E86748B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>
            <a:extLst>
              <a:ext uri="{FF2B5EF4-FFF2-40B4-BE49-F238E27FC236}">
                <a16:creationId xmlns:a16="http://schemas.microsoft.com/office/drawing/2014/main" id="{038A53C3-EDC7-F69E-FBED-9D1B7C90783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933347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1FCA220C-9BB7-B943-A2DD-525A6BE262FF}" type="slidenum">
              <a:rPr lang="en-US" altLang="en-US" sz="1300">
                <a:latin typeface="Times New Roman" charset="0"/>
              </a:rPr>
              <a:pPr/>
              <a:t>12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286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328356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777253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72763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75023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1188" y="115888"/>
            <a:ext cx="8281987" cy="7016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4213" y="1125538"/>
            <a:ext cx="4059237" cy="51117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95850" y="1125538"/>
            <a:ext cx="4059238" cy="51117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240372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dgm">
  <p:cSld name="Title and Diagram or Organizatio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1188" y="115888"/>
            <a:ext cx="8281987" cy="70167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martArt Placeholder 2"/>
          <p:cNvSpPr>
            <a:spLocks noGrp="1"/>
          </p:cNvSpPr>
          <p:nvPr>
            <p:ph type="dgm" idx="1"/>
          </p:nvPr>
        </p:nvSpPr>
        <p:spPr>
          <a:xfrm>
            <a:off x="684213" y="1125538"/>
            <a:ext cx="8270875" cy="5111750"/>
          </a:xfrm>
        </p:spPr>
        <p:txBody>
          <a:bodyPr/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0956765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08397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34841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56387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75201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8260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5175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08510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34170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864162-6F1C-6F4C-8394-B0DD7AFB2C6E}" type="datetimeFigureOut">
              <a:rPr lang="en-US" smtClean="0"/>
              <a:t>2/4/26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A1FA0A2-CD79-7B47-A2F9-A093CBCC74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85494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97" r:id="rId12"/>
    <p:sldLayoutId id="2147483698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tiff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4.tif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9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29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tiff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tiff"/><Relationship Id="rId2" Type="http://schemas.openxmlformats.org/officeDocument/2006/relationships/image" Target="../media/image36.tiff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tiff"/><Relationship Id="rId4" Type="http://schemas.openxmlformats.org/officeDocument/2006/relationships/image" Target="../media/image5.tif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tif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tiff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tif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tiff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tif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49.png"/><Relationship Id="rId4" Type="http://schemas.openxmlformats.org/officeDocument/2006/relationships/notesSlide" Target="../notesSlides/notesSlide1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tiff"/><Relationship Id="rId7" Type="http://schemas.openxmlformats.org/officeDocument/2006/relationships/image" Target="../media/image53.tif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.tiff"/><Relationship Id="rId5" Type="http://schemas.openxmlformats.org/officeDocument/2006/relationships/image" Target="../media/image7.tiff"/><Relationship Id="rId4" Type="http://schemas.openxmlformats.org/officeDocument/2006/relationships/image" Target="../media/image51.tiff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9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8.png"/><Relationship Id="rId11" Type="http://schemas.openxmlformats.org/officeDocument/2006/relationships/image" Target="../media/image30.png"/><Relationship Id="rId5" Type="http://schemas.openxmlformats.org/officeDocument/2006/relationships/image" Target="../media/image57.png"/><Relationship Id="rId10" Type="http://schemas.openxmlformats.org/officeDocument/2006/relationships/image" Target="../media/image29.png"/><Relationship Id="rId4" Type="http://schemas.openxmlformats.org/officeDocument/2006/relationships/image" Target="../media/image56.png"/><Relationship Id="rId9" Type="http://schemas.openxmlformats.org/officeDocument/2006/relationships/image" Target="../media/image33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png"/><Relationship Id="rId13" Type="http://schemas.openxmlformats.org/officeDocument/2006/relationships/image" Target="../media/image33.png"/><Relationship Id="rId3" Type="http://schemas.openxmlformats.org/officeDocument/2006/relationships/image" Target="../media/image56.png"/><Relationship Id="rId7" Type="http://schemas.openxmlformats.org/officeDocument/2006/relationships/image" Target="../media/image65.png"/><Relationship Id="rId12" Type="http://schemas.openxmlformats.org/officeDocument/2006/relationships/image" Target="../media/image7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4.png"/><Relationship Id="rId11" Type="http://schemas.openxmlformats.org/officeDocument/2006/relationships/image" Target="../media/image69.png"/><Relationship Id="rId5" Type="http://schemas.openxmlformats.org/officeDocument/2006/relationships/image" Target="../media/image63.png"/><Relationship Id="rId10" Type="http://schemas.openxmlformats.org/officeDocument/2006/relationships/image" Target="../media/image68.png"/><Relationship Id="rId4" Type="http://schemas.openxmlformats.org/officeDocument/2006/relationships/image" Target="../media/image62.png"/><Relationship Id="rId9" Type="http://schemas.openxmlformats.org/officeDocument/2006/relationships/image" Target="../media/image67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13" Type="http://schemas.openxmlformats.org/officeDocument/2006/relationships/image" Target="../media/image78.png"/><Relationship Id="rId3" Type="http://schemas.openxmlformats.org/officeDocument/2006/relationships/image" Target="../media/image9.png"/><Relationship Id="rId7" Type="http://schemas.openxmlformats.org/officeDocument/2006/relationships/image" Target="../media/image73.png"/><Relationship Id="rId12" Type="http://schemas.openxmlformats.org/officeDocument/2006/relationships/image" Target="../media/image77.png"/><Relationship Id="rId2" Type="http://schemas.openxmlformats.org/officeDocument/2006/relationships/notesSlide" Target="../notesSlides/notesSlide23.xml"/><Relationship Id="rId16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2.png"/><Relationship Id="rId11" Type="http://schemas.openxmlformats.org/officeDocument/2006/relationships/image" Target="../media/image8.png"/><Relationship Id="rId5" Type="http://schemas.openxmlformats.org/officeDocument/2006/relationships/image" Target="../media/image71.png"/><Relationship Id="rId15" Type="http://schemas.openxmlformats.org/officeDocument/2006/relationships/image" Target="../media/image29.png"/><Relationship Id="rId10" Type="http://schemas.openxmlformats.org/officeDocument/2006/relationships/image" Target="../media/image76.png"/><Relationship Id="rId4" Type="http://schemas.openxmlformats.org/officeDocument/2006/relationships/image" Target="../media/image56.png"/><Relationship Id="rId9" Type="http://schemas.openxmlformats.org/officeDocument/2006/relationships/image" Target="../media/image75.png"/><Relationship Id="rId14" Type="http://schemas.openxmlformats.org/officeDocument/2006/relationships/image" Target="../media/image79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tiff"/><Relationship Id="rId7" Type="http://schemas.openxmlformats.org/officeDocument/2006/relationships/image" Target="../media/image53.tif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.tiff"/><Relationship Id="rId5" Type="http://schemas.openxmlformats.org/officeDocument/2006/relationships/image" Target="../media/image7.tiff"/><Relationship Id="rId4" Type="http://schemas.openxmlformats.org/officeDocument/2006/relationships/image" Target="../media/image51.tif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.png"/><Relationship Id="rId13" Type="http://schemas.openxmlformats.org/officeDocument/2006/relationships/image" Target="../media/image89.png"/><Relationship Id="rId3" Type="http://schemas.openxmlformats.org/officeDocument/2006/relationships/image" Target="../media/image9.png"/><Relationship Id="rId7" Type="http://schemas.openxmlformats.org/officeDocument/2006/relationships/image" Target="../media/image83.png"/><Relationship Id="rId12" Type="http://schemas.openxmlformats.org/officeDocument/2006/relationships/image" Target="../media/image88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png"/><Relationship Id="rId11" Type="http://schemas.openxmlformats.org/officeDocument/2006/relationships/image" Target="../media/image87.png"/><Relationship Id="rId5" Type="http://schemas.openxmlformats.org/officeDocument/2006/relationships/image" Target="../media/image81.png"/><Relationship Id="rId10" Type="http://schemas.openxmlformats.org/officeDocument/2006/relationships/image" Target="../media/image86.png"/><Relationship Id="rId4" Type="http://schemas.openxmlformats.org/officeDocument/2006/relationships/image" Target="../media/image80.png"/><Relationship Id="rId9" Type="http://schemas.openxmlformats.org/officeDocument/2006/relationships/image" Target="../media/image85.png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3.emf"/><Relationship Id="rId5" Type="http://schemas.openxmlformats.org/officeDocument/2006/relationships/image" Target="../media/image92.png"/><Relationship Id="rId4" Type="http://schemas.openxmlformats.org/officeDocument/2006/relationships/image" Target="../media/image91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tiff"/><Relationship Id="rId2" Type="http://schemas.openxmlformats.org/officeDocument/2006/relationships/image" Target="../media/image3.tiff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tiff"/><Relationship Id="rId2" Type="http://schemas.openxmlformats.org/officeDocument/2006/relationships/image" Target="../media/image3.tiff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jpeg"/><Relationship Id="rId1" Type="http://schemas.openxmlformats.org/officeDocument/2006/relationships/slideLayout" Target="../slideLayouts/slideLayout1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w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tif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tiff"/><Relationship Id="rId4" Type="http://schemas.openxmlformats.org/officeDocument/2006/relationships/image" Target="../media/image6.tiff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jpe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1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1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jpe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13" Type="http://schemas.openxmlformats.org/officeDocument/2006/relationships/image" Target="../media/image18.png"/><Relationship Id="rId18" Type="http://schemas.openxmlformats.org/officeDocument/2006/relationships/image" Target="../media/image23.png"/><Relationship Id="rId26" Type="http://schemas.openxmlformats.org/officeDocument/2006/relationships/image" Target="../media/image31.png"/><Relationship Id="rId3" Type="http://schemas.openxmlformats.org/officeDocument/2006/relationships/image" Target="../media/image8.png"/><Relationship Id="rId21" Type="http://schemas.openxmlformats.org/officeDocument/2006/relationships/image" Target="../media/image26.png"/><Relationship Id="rId7" Type="http://schemas.openxmlformats.org/officeDocument/2006/relationships/image" Target="../media/image12.png"/><Relationship Id="rId12" Type="http://schemas.openxmlformats.org/officeDocument/2006/relationships/image" Target="../media/image17.png"/><Relationship Id="rId17" Type="http://schemas.openxmlformats.org/officeDocument/2006/relationships/image" Target="../media/image22.png"/><Relationship Id="rId25" Type="http://schemas.openxmlformats.org/officeDocument/2006/relationships/image" Target="../media/image30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1.png"/><Relationship Id="rId20" Type="http://schemas.openxmlformats.org/officeDocument/2006/relationships/image" Target="../media/image2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16.png"/><Relationship Id="rId24" Type="http://schemas.openxmlformats.org/officeDocument/2006/relationships/image" Target="../media/image29.png"/><Relationship Id="rId5" Type="http://schemas.openxmlformats.org/officeDocument/2006/relationships/image" Target="../media/image10.png"/><Relationship Id="rId15" Type="http://schemas.openxmlformats.org/officeDocument/2006/relationships/image" Target="../media/image20.png"/><Relationship Id="rId23" Type="http://schemas.openxmlformats.org/officeDocument/2006/relationships/image" Target="../media/image28.png"/><Relationship Id="rId10" Type="http://schemas.openxmlformats.org/officeDocument/2006/relationships/image" Target="../media/image15.png"/><Relationship Id="rId19" Type="http://schemas.openxmlformats.org/officeDocument/2006/relationships/image" Target="../media/image24.png"/><Relationship Id="rId4" Type="http://schemas.openxmlformats.org/officeDocument/2006/relationships/image" Target="../media/image9.png"/><Relationship Id="rId9" Type="http://schemas.openxmlformats.org/officeDocument/2006/relationships/image" Target="../media/image14.png"/><Relationship Id="rId14" Type="http://schemas.openxmlformats.org/officeDocument/2006/relationships/image" Target="../media/image19.png"/><Relationship Id="rId22" Type="http://schemas.openxmlformats.org/officeDocument/2006/relationships/image" Target="../media/image27.png"/><Relationship Id="rId27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9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29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E2D0CD34-7FAA-0C4C-A315-236BB1AE039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35000"/>
          </a:blip>
          <a:stretch>
            <a:fillRect/>
          </a:stretch>
        </p:blipFill>
        <p:spPr>
          <a:xfrm>
            <a:off x="0" y="6350"/>
            <a:ext cx="9144000" cy="68453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2E095B7-B1F9-D046-AF40-71502BEBADCA}"/>
              </a:ext>
            </a:extLst>
          </p:cNvPr>
          <p:cNvSpPr txBox="1"/>
          <p:nvPr/>
        </p:nvSpPr>
        <p:spPr>
          <a:xfrm>
            <a:off x="0" y="1407873"/>
            <a:ext cx="9144000" cy="646331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ucida Bright" panose="02040602050505020304" pitchFamily="18" charset="77"/>
                <a:ea typeface="+mn-ea"/>
                <a:cs typeface="Centaur" panose="020F0502020204030204" pitchFamily="34" charset="0"/>
              </a:rPr>
              <a:t>CMSC 417: Computer Networks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5311BC1-2EAB-1C4D-87F4-B65AD00845F5}"/>
              </a:ext>
            </a:extLst>
          </p:cNvPr>
          <p:cNvSpPr txBox="1"/>
          <p:nvPr/>
        </p:nvSpPr>
        <p:spPr>
          <a:xfrm>
            <a:off x="-2" y="4498092"/>
            <a:ext cx="91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41100"/>
                </a:solidFill>
                <a:effectLst/>
                <a:uLnTx/>
                <a:uFillTx/>
                <a:latin typeface="Lucida Bright" panose="02040602050505020304" pitchFamily="18" charset="77"/>
                <a:ea typeface="+mn-ea"/>
                <a:cs typeface="Centaur" panose="020F0502020204030204" pitchFamily="34" charset="0"/>
              </a:rPr>
              <a:t>Nirupam Roy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23D7871-DEB4-E44C-A18B-02BCF3599896}"/>
              </a:ext>
            </a:extLst>
          </p:cNvPr>
          <p:cNvSpPr txBox="1"/>
          <p:nvPr/>
        </p:nvSpPr>
        <p:spPr>
          <a:xfrm>
            <a:off x="0" y="4903155"/>
            <a:ext cx="914399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latin typeface="Lucida Bright" panose="02040602050505020304" pitchFamily="18" charset="77"/>
              </a:rPr>
              <a:t>M-W 2:00-3:15pm</a:t>
            </a:r>
          </a:p>
          <a:p>
            <a:pPr algn="ctr"/>
            <a:r>
              <a:rPr lang="en-US" sz="2000" b="1" dirty="0">
                <a:latin typeface="Lucida Bright" panose="02040602050505020304" pitchFamily="18" charset="77"/>
              </a:rPr>
              <a:t>CSI 2117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455828CB-7E52-7C42-828B-61F7340111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02357" y="2159475"/>
            <a:ext cx="1809092" cy="628389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39ED042-611A-CF40-9F91-D455EAE148F0}"/>
              </a:ext>
            </a:extLst>
          </p:cNvPr>
          <p:cNvSpPr txBox="1"/>
          <p:nvPr/>
        </p:nvSpPr>
        <p:spPr>
          <a:xfrm>
            <a:off x="6824478" y="2054204"/>
            <a:ext cx="20505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latin typeface="Lucida Bright" panose="02040602050505020304" pitchFamily="18" charset="77"/>
              </a:rPr>
              <a:t>Spring 2026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0B1F8B8-E72B-354F-8A70-396813EDC3E9}"/>
              </a:ext>
            </a:extLst>
          </p:cNvPr>
          <p:cNvSpPr txBox="1"/>
          <p:nvPr/>
        </p:nvSpPr>
        <p:spPr>
          <a:xfrm>
            <a:off x="0" y="3395100"/>
            <a:ext cx="914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latin typeface="Lucida Bright" panose="02040602050505020304" pitchFamily="18" charset="77"/>
              </a:rPr>
              <a:t>Topic: Overview of networks </a:t>
            </a:r>
          </a:p>
          <a:p>
            <a:pPr algn="ctr"/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latin typeface="Lucida Bright" panose="02040602050505020304" pitchFamily="18" charset="77"/>
              </a:rPr>
              <a:t>(Textbook chapter 1)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ED0B0A3-B559-11A4-4ACE-FA089752174D}"/>
              </a:ext>
            </a:extLst>
          </p:cNvPr>
          <p:cNvSpPr txBox="1"/>
          <p:nvPr/>
        </p:nvSpPr>
        <p:spPr>
          <a:xfrm>
            <a:off x="6354896" y="5023418"/>
            <a:ext cx="278910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latin typeface="Lucida Bright" panose="02040602050505020304" pitchFamily="18" charset="77"/>
              </a:rPr>
              <a:t>Feb 4</a:t>
            </a:r>
            <a:r>
              <a:rPr lang="en-US" sz="2000" b="1" baseline="30000" dirty="0">
                <a:latin typeface="Lucida Bright" panose="02040602050505020304" pitchFamily="18" charset="77"/>
              </a:rPr>
              <a:t>th</a:t>
            </a:r>
            <a:r>
              <a:rPr lang="en-US" sz="2000" b="1" dirty="0">
                <a:latin typeface="Lucida Bright" panose="02040602050505020304" pitchFamily="18" charset="77"/>
              </a:rPr>
              <a:t>, 2026</a:t>
            </a:r>
          </a:p>
        </p:txBody>
      </p:sp>
    </p:spTree>
    <p:extLst>
      <p:ext uri="{BB962C8B-B14F-4D97-AF65-F5344CB8AC3E}">
        <p14:creationId xmlns:p14="http://schemas.microsoft.com/office/powerpoint/2010/main" val="120560439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22514" y="315232"/>
            <a:ext cx="5657850" cy="868363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What’</a:t>
            </a:r>
            <a:r>
              <a:rPr lang="en-US" altLang="ja-JP" dirty="0">
                <a:ea typeface="ＭＳ Ｐゴシック" charset="-128"/>
              </a:rPr>
              <a:t>s a protocol?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4301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513" y="1377948"/>
            <a:ext cx="3831773" cy="46482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Human protocols:</a:t>
            </a:r>
          </a:p>
          <a:p>
            <a:pPr eaLnBrk="1" hangingPunct="1"/>
            <a:r>
              <a:rPr lang="ja-JP" altLang="en-US" sz="2400" dirty="0"/>
              <a:t>“</a:t>
            </a:r>
            <a:r>
              <a:rPr lang="en-US" altLang="ja-JP" sz="2400" dirty="0"/>
              <a:t>what</a:t>
            </a:r>
            <a:r>
              <a:rPr lang="ja-JP" altLang="en-US" sz="2400" dirty="0"/>
              <a:t>’</a:t>
            </a:r>
            <a:r>
              <a:rPr lang="en-US" altLang="ja-JP" sz="2400" dirty="0"/>
              <a:t>s the time?</a:t>
            </a:r>
            <a:r>
              <a:rPr lang="ja-JP" altLang="en-US" sz="2400" dirty="0"/>
              <a:t>”</a:t>
            </a:r>
            <a:endParaRPr lang="en-US" altLang="ja-JP" sz="2400" dirty="0"/>
          </a:p>
          <a:p>
            <a:pPr eaLnBrk="1" hangingPunct="1"/>
            <a:r>
              <a:rPr lang="ja-JP" altLang="en-US" sz="2400" dirty="0"/>
              <a:t>“</a:t>
            </a:r>
            <a:r>
              <a:rPr lang="en-US" altLang="ja-JP" sz="2400" dirty="0"/>
              <a:t>I have a question</a:t>
            </a:r>
            <a:r>
              <a:rPr lang="ja-JP" altLang="en-US" sz="2400" dirty="0"/>
              <a:t>”</a:t>
            </a:r>
            <a:endParaRPr lang="en-US" altLang="ja-JP" sz="2400" dirty="0"/>
          </a:p>
          <a:p>
            <a:pPr eaLnBrk="1" hangingPunct="1"/>
            <a:r>
              <a:rPr lang="en-US" altLang="en-US" sz="2400" dirty="0"/>
              <a:t>introductions</a:t>
            </a:r>
            <a:endParaRPr lang="en-US" altLang="en-US" sz="2000" dirty="0"/>
          </a:p>
          <a:p>
            <a:pPr eaLnBrk="1" hangingPunct="1">
              <a:buFont typeface="Wingdings" charset="2"/>
              <a:buNone/>
            </a:pPr>
            <a:r>
              <a:rPr lang="en-US" altLang="en-US" sz="2400" dirty="0"/>
              <a:t>… specific messages sent</a:t>
            </a:r>
          </a:p>
          <a:p>
            <a:pPr eaLnBrk="1" hangingPunct="1">
              <a:buFont typeface="Wingdings" charset="2"/>
              <a:buNone/>
            </a:pPr>
            <a:r>
              <a:rPr lang="en-US" altLang="en-US" sz="2400" dirty="0"/>
              <a:t>… specific actions taken when messages received, or other events</a:t>
            </a:r>
          </a:p>
        </p:txBody>
      </p:sp>
      <p:sp>
        <p:nvSpPr>
          <p:cNvPr id="4301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7569" y="1371600"/>
            <a:ext cx="3810000" cy="259080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Network protocols:</a:t>
            </a:r>
          </a:p>
          <a:p>
            <a:pPr marL="231775" indent="-231775" eaLnBrk="1" hangingPunct="1">
              <a:defRPr/>
            </a:pPr>
            <a:r>
              <a:rPr lang="en-US" sz="2400" dirty="0"/>
              <a:t>Machines rather than humans</a:t>
            </a:r>
          </a:p>
          <a:p>
            <a:pPr marL="231775" indent="-231775" eaLnBrk="1" hangingPunct="1">
              <a:defRPr/>
            </a:pPr>
            <a:r>
              <a:rPr lang="en-US" sz="2400" dirty="0"/>
              <a:t>All communication activity in Internet governed by protocols</a:t>
            </a:r>
          </a:p>
        </p:txBody>
      </p:sp>
      <p:sp>
        <p:nvSpPr>
          <p:cNvPr id="29702" name="Rectangle 5"/>
          <p:cNvSpPr>
            <a:spLocks noChangeArrowheads="1"/>
          </p:cNvSpPr>
          <p:nvPr/>
        </p:nvSpPr>
        <p:spPr bwMode="auto">
          <a:xfrm>
            <a:off x="522513" y="5018314"/>
            <a:ext cx="7965056" cy="1469571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2"/>
              <a:buNone/>
            </a:pPr>
            <a:r>
              <a:rPr lang="en-US" altLang="en-US" sz="28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Protocols</a:t>
            </a:r>
            <a:r>
              <a:rPr lang="en-US" altLang="en-US" sz="2800" dirty="0">
                <a:latin typeface="Calibri" charset="0"/>
                <a:ea typeface="Calibri" charset="0"/>
                <a:cs typeface="Calibri" charset="0"/>
              </a:rPr>
              <a:t> define </a:t>
            </a:r>
            <a:r>
              <a:rPr lang="en-US" altLang="en-US" sz="28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format</a:t>
            </a:r>
            <a:r>
              <a:rPr lang="en-US" altLang="en-US" sz="2800" dirty="0">
                <a:latin typeface="Calibri" charset="0"/>
                <a:ea typeface="Calibri" charset="0"/>
                <a:cs typeface="Calibri" charset="0"/>
              </a:rPr>
              <a:t>, </a:t>
            </a:r>
            <a:r>
              <a:rPr lang="en-US" altLang="en-US" sz="28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order</a:t>
            </a:r>
            <a:r>
              <a:rPr lang="en-US" altLang="en-US" sz="2800" dirty="0">
                <a:latin typeface="Calibri" charset="0"/>
                <a:ea typeface="Calibri" charset="0"/>
                <a:cs typeface="Calibri" charset="0"/>
              </a:rPr>
              <a:t> of </a:t>
            </a:r>
            <a:r>
              <a:rPr lang="en-US" altLang="en-US" sz="28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messages sent and received</a:t>
            </a:r>
            <a:r>
              <a:rPr lang="en-US" altLang="en-US" sz="2800" dirty="0">
                <a:latin typeface="Calibri" charset="0"/>
                <a:ea typeface="Calibri" charset="0"/>
                <a:cs typeface="Calibri" charset="0"/>
              </a:rPr>
              <a:t> among network entities, and </a:t>
            </a:r>
            <a:r>
              <a:rPr lang="en-US" altLang="en-US" sz="28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actions taken</a:t>
            </a:r>
            <a:r>
              <a:rPr lang="en-US" altLang="en-US" sz="2800" dirty="0">
                <a:latin typeface="Calibri" charset="0"/>
                <a:ea typeface="Calibri" charset="0"/>
                <a:cs typeface="Calibri" charset="0"/>
              </a:rPr>
              <a:t> on message transmission, receipt</a:t>
            </a:r>
            <a:r>
              <a:rPr lang="en-US" altLang="en-US" dirty="0">
                <a:solidFill>
                  <a:srgbClr val="FF0000"/>
                </a:solidFill>
                <a:latin typeface="Calibri" charset="0"/>
                <a:ea typeface="Calibri" charset="0"/>
                <a:cs typeface="Calibri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9509025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A84DB4-612A-2598-C11C-38B263149A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3">
            <a:extLst>
              <a:ext uri="{FF2B5EF4-FFF2-40B4-BE49-F238E27FC236}">
                <a16:creationId xmlns:a16="http://schemas.microsoft.com/office/drawing/2014/main" id="{9E300509-BFEC-A257-088E-04A9776F037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266" y="1383126"/>
            <a:ext cx="8153400" cy="6858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dirty="0">
                <a:ea typeface="ＭＳ Ｐゴシック" charset="-128"/>
              </a:rPr>
              <a:t>A</a:t>
            </a:r>
            <a:r>
              <a:rPr lang="en-US" altLang="en-US">
                <a:ea typeface="ＭＳ Ｐゴシック" charset="-128"/>
              </a:rPr>
              <a:t> </a:t>
            </a:r>
            <a:r>
              <a:rPr lang="en-US" altLang="en-US" dirty="0">
                <a:ea typeface="ＭＳ Ｐゴシック" charset="-128"/>
              </a:rPr>
              <a:t>human protocol and a computer network protocol:</a:t>
            </a:r>
          </a:p>
          <a:p>
            <a:pPr eaLnBrk="1" hangingPunct="1">
              <a:buFont typeface="Wingdings" charset="2"/>
              <a:buNone/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31748" name="Line 10">
            <a:extLst>
              <a:ext uri="{FF2B5EF4-FFF2-40B4-BE49-F238E27FC236}">
                <a16:creationId xmlns:a16="http://schemas.microsoft.com/office/drawing/2014/main" id="{E816D129-E741-658D-D62E-82390CBC79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257300" y="2771775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1" name="Text Box 64">
            <a:extLst>
              <a:ext uri="{FF2B5EF4-FFF2-40B4-BE49-F238E27FC236}">
                <a16:creationId xmlns:a16="http://schemas.microsoft.com/office/drawing/2014/main" id="{0C8D7CE5-41C4-057A-B247-66A7767E6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25" y="2484438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2" name="Line 66">
            <a:extLst>
              <a:ext uri="{FF2B5EF4-FFF2-40B4-BE49-F238E27FC236}">
                <a16:creationId xmlns:a16="http://schemas.microsoft.com/office/drawing/2014/main" id="{27741D1E-9450-298B-E927-D7EF90AC865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325" y="3330575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3" name="Text Box 67">
            <a:extLst>
              <a:ext uri="{FF2B5EF4-FFF2-40B4-BE49-F238E27FC236}">
                <a16:creationId xmlns:a16="http://schemas.microsoft.com/office/drawing/2014/main" id="{CE1B5E20-7074-E7CB-B1DB-8087D42010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9100" y="3108325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4" name="Line 70">
            <a:extLst>
              <a:ext uri="{FF2B5EF4-FFF2-40B4-BE49-F238E27FC236}">
                <a16:creationId xmlns:a16="http://schemas.microsoft.com/office/drawing/2014/main" id="{7D34CEDD-22D1-1BD6-68DA-555AAAFC0550}"/>
              </a:ext>
            </a:extLst>
          </p:cNvPr>
          <p:cNvSpPr>
            <a:spLocks noChangeShapeType="1"/>
          </p:cNvSpPr>
          <p:nvPr/>
        </p:nvSpPr>
        <p:spPr bwMode="auto">
          <a:xfrm>
            <a:off x="933450" y="3762375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5" name="Group 72">
            <a:extLst>
              <a:ext uri="{FF2B5EF4-FFF2-40B4-BE49-F238E27FC236}">
                <a16:creationId xmlns:a16="http://schemas.microsoft.com/office/drawing/2014/main" id="{C2F1EA62-1643-76AE-2DEC-4CF6387FC7FD}"/>
              </a:ext>
            </a:extLst>
          </p:cNvPr>
          <p:cNvGrpSpPr>
            <a:grpSpLocks/>
          </p:cNvGrpSpPr>
          <p:nvPr/>
        </p:nvGrpSpPr>
        <p:grpSpPr bwMode="auto">
          <a:xfrm>
            <a:off x="1471613" y="3694113"/>
            <a:ext cx="1014412" cy="701675"/>
            <a:chOff x="761" y="2747"/>
            <a:chExt cx="639" cy="442"/>
          </a:xfrm>
        </p:grpSpPr>
        <p:sp>
          <p:nvSpPr>
            <p:cNvPr id="31816" name="Rectangle 71">
              <a:extLst>
                <a:ext uri="{FF2B5EF4-FFF2-40B4-BE49-F238E27FC236}">
                  <a16:creationId xmlns:a16="http://schemas.microsoft.com/office/drawing/2014/main" id="{1C0E2D42-453E-2DE5-A822-7D23ECB7B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7" name="Text Box 69">
              <a:extLst>
                <a:ext uri="{FF2B5EF4-FFF2-40B4-BE49-F238E27FC236}">
                  <a16:creationId xmlns:a16="http://schemas.microsoft.com/office/drawing/2014/main" id="{5B9F2D59-EA0D-4E04-7647-1EFEF079E4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 dirty="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altLang="en-US" sz="2000" dirty="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31756" name="Line 73">
            <a:extLst>
              <a:ext uri="{FF2B5EF4-FFF2-40B4-BE49-F238E27FC236}">
                <a16:creationId xmlns:a16="http://schemas.microsoft.com/office/drawing/2014/main" id="{CDE8DD8F-3040-593A-E9AC-7075BC646C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95375" y="4333875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7" name="Group 76">
            <a:extLst>
              <a:ext uri="{FF2B5EF4-FFF2-40B4-BE49-F238E27FC236}">
                <a16:creationId xmlns:a16="http://schemas.microsoft.com/office/drawing/2014/main" id="{7C52356E-43F3-0C90-9CE3-3606395F0ABB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4338638"/>
            <a:ext cx="796925" cy="457200"/>
            <a:chOff x="1046" y="2771"/>
            <a:chExt cx="502" cy="288"/>
          </a:xfrm>
        </p:grpSpPr>
        <p:sp>
          <p:nvSpPr>
            <p:cNvPr id="31814" name="Rectangle 75">
              <a:extLst>
                <a:ext uri="{FF2B5EF4-FFF2-40B4-BE49-F238E27FC236}">
                  <a16:creationId xmlns:a16="http://schemas.microsoft.com/office/drawing/2014/main" id="{79B0F87C-A0A2-BA1D-8477-108212EEE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5" name="Text Box 74">
              <a:extLst>
                <a:ext uri="{FF2B5EF4-FFF2-40B4-BE49-F238E27FC236}">
                  <a16:creationId xmlns:a16="http://schemas.microsoft.com/office/drawing/2014/main" id="{D53D7309-F738-4C94-E15B-C3ACBBC1D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dirty="0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31758" name="Line 85">
            <a:extLst>
              <a:ext uri="{FF2B5EF4-FFF2-40B4-BE49-F238E27FC236}">
                <a16:creationId xmlns:a16="http://schemas.microsoft.com/office/drawing/2014/main" id="{6CD3EE1B-7736-0DC1-A047-28A2C7382E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65725" y="4525963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9" name="Line 89">
            <a:extLst>
              <a:ext uri="{FF2B5EF4-FFF2-40B4-BE49-F238E27FC236}">
                <a16:creationId xmlns:a16="http://schemas.microsoft.com/office/drawing/2014/main" id="{21985FE1-1837-766A-4952-E1E5C20F151B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0013" y="2811463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90">
            <a:extLst>
              <a:ext uri="{FF2B5EF4-FFF2-40B4-BE49-F238E27FC236}">
                <a16:creationId xmlns:a16="http://schemas.microsoft.com/office/drawing/2014/main" id="{D1D2C55C-8BA7-E9F0-84C1-ACE4104BA3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8100" y="3317875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Rectangle 92">
            <a:extLst>
              <a:ext uri="{FF2B5EF4-FFF2-40B4-BE49-F238E27FC236}">
                <a16:creationId xmlns:a16="http://schemas.microsoft.com/office/drawing/2014/main" id="{543D308D-87C8-3567-ABEE-814744D80B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3075" y="3340100"/>
            <a:ext cx="1438275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2" name="Text Box 91">
            <a:extLst>
              <a:ext uri="{FF2B5EF4-FFF2-40B4-BE49-F238E27FC236}">
                <a16:creationId xmlns:a16="http://schemas.microsoft.com/office/drawing/2014/main" id="{41F5DEA7-BFF0-54FF-BE5F-902A3E114B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513" y="3341688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31763" name="Line 94">
            <a:extLst>
              <a:ext uri="{FF2B5EF4-FFF2-40B4-BE49-F238E27FC236}">
                <a16:creationId xmlns:a16="http://schemas.microsoft.com/office/drawing/2014/main" id="{2FCBDB6D-AF38-80D0-5EDC-AA98F7E3F5C1}"/>
              </a:ext>
            </a:extLst>
          </p:cNvPr>
          <p:cNvSpPr>
            <a:spLocks noChangeShapeType="1"/>
          </p:cNvSpPr>
          <p:nvPr/>
        </p:nvSpPr>
        <p:spPr bwMode="auto">
          <a:xfrm>
            <a:off x="5165725" y="3990975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4" name="Group 97">
            <a:extLst>
              <a:ext uri="{FF2B5EF4-FFF2-40B4-BE49-F238E27FC236}">
                <a16:creationId xmlns:a16="http://schemas.microsoft.com/office/drawing/2014/main" id="{0CB68BD8-A150-3C27-CA30-D034BB11827C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4029075"/>
            <a:ext cx="3794125" cy="366713"/>
            <a:chOff x="3212" y="2597"/>
            <a:chExt cx="2390" cy="231"/>
          </a:xfrm>
        </p:grpSpPr>
        <p:sp>
          <p:nvSpPr>
            <p:cNvPr id="31812" name="Rectangle 96">
              <a:extLst>
                <a:ext uri="{FF2B5EF4-FFF2-40B4-BE49-F238E27FC236}">
                  <a16:creationId xmlns:a16="http://schemas.microsoft.com/office/drawing/2014/main" id="{EC55FFAB-2A97-3CBB-9702-4AA76A5CE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3" name="Text Box 95">
              <a:extLst>
                <a:ext uri="{FF2B5EF4-FFF2-40B4-BE49-F238E27FC236}">
                  <a16:creationId xmlns:a16="http://schemas.microsoft.com/office/drawing/2014/main" id="{CD7DC492-F6F0-C70F-9C31-B4941EF8F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 dirty="0">
                  <a:solidFill>
                    <a:srgbClr val="CC0000"/>
                  </a:solidFill>
                </a:rPr>
                <a:t>Get</a:t>
              </a:r>
              <a:r>
                <a:rPr lang="en-US" altLang="en-US" sz="1400" dirty="0">
                  <a:solidFill>
                    <a:srgbClr val="CC0000"/>
                  </a:solidFill>
                </a:rPr>
                <a:t> http://</a:t>
              </a:r>
              <a:r>
                <a:rPr lang="en-US" altLang="en-US" sz="1400" dirty="0" err="1">
                  <a:solidFill>
                    <a:srgbClr val="CC0000"/>
                  </a:solidFill>
                </a:rPr>
                <a:t>www.awl.com</a:t>
              </a:r>
              <a:r>
                <a:rPr lang="en-US" altLang="en-US" sz="1400" dirty="0">
                  <a:solidFill>
                    <a:srgbClr val="CC0000"/>
                  </a:solidFill>
                </a:rPr>
                <a:t>/</a:t>
              </a:r>
              <a:r>
                <a:rPr lang="en-US" altLang="en-US" sz="1400" dirty="0" err="1">
                  <a:solidFill>
                    <a:srgbClr val="CC0000"/>
                  </a:solidFill>
                </a:rPr>
                <a:t>kurose</a:t>
              </a:r>
              <a:r>
                <a:rPr lang="en-US" altLang="en-US" sz="1400" dirty="0">
                  <a:solidFill>
                    <a:srgbClr val="CC0000"/>
                  </a:solidFill>
                </a:rPr>
                <a:t>-ross</a:t>
              </a:r>
              <a:endParaRPr lang="en-US" altLang="en-US" dirty="0">
                <a:solidFill>
                  <a:srgbClr val="CC0000"/>
                </a:solidFill>
              </a:endParaRPr>
            </a:p>
          </p:txBody>
        </p:sp>
      </p:grpSp>
      <p:sp>
        <p:nvSpPr>
          <p:cNvPr id="31765" name="Rectangle 99">
            <a:extLst>
              <a:ext uri="{FF2B5EF4-FFF2-40B4-BE49-F238E27FC236}">
                <a16:creationId xmlns:a16="http://schemas.microsoft.com/office/drawing/2014/main" id="{A22415A8-0D04-7578-EF88-F9D36DBEF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4624388"/>
            <a:ext cx="919163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6" name="Text Box 100">
            <a:extLst>
              <a:ext uri="{FF2B5EF4-FFF2-40B4-BE49-F238E27FC236}">
                <a16:creationId xmlns:a16="http://schemas.microsoft.com/office/drawing/2014/main" id="{F01F22DD-5A5F-8E28-D193-B665B7652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738" y="4510088"/>
            <a:ext cx="93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31767" name="Line 101">
            <a:extLst>
              <a:ext uri="{FF2B5EF4-FFF2-40B4-BE49-F238E27FC236}">
                <a16:creationId xmlns:a16="http://schemas.microsoft.com/office/drawing/2014/main" id="{80B37DCB-06D0-A436-63CA-ABF2A2DCCA29}"/>
              </a:ext>
            </a:extLst>
          </p:cNvPr>
          <p:cNvSpPr>
            <a:spLocks noChangeShapeType="1"/>
          </p:cNvSpPr>
          <p:nvPr/>
        </p:nvSpPr>
        <p:spPr bwMode="auto">
          <a:xfrm>
            <a:off x="4057650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8" name="Group 105">
            <a:extLst>
              <a:ext uri="{FF2B5EF4-FFF2-40B4-BE49-F238E27FC236}">
                <a16:creationId xmlns:a16="http://schemas.microsoft.com/office/drawing/2014/main" id="{16305F47-E3BF-A43E-40C2-E767CFF11F93}"/>
              </a:ext>
            </a:extLst>
          </p:cNvPr>
          <p:cNvGrpSpPr>
            <a:grpSpLocks/>
          </p:cNvGrpSpPr>
          <p:nvPr/>
        </p:nvGrpSpPr>
        <p:grpSpPr bwMode="auto">
          <a:xfrm>
            <a:off x="3735388" y="4972050"/>
            <a:ext cx="720725" cy="396875"/>
            <a:chOff x="2198" y="3221"/>
            <a:chExt cx="454" cy="250"/>
          </a:xfrm>
        </p:grpSpPr>
        <p:sp>
          <p:nvSpPr>
            <p:cNvPr id="31810" name="Rectangle 104">
              <a:extLst>
                <a:ext uri="{FF2B5EF4-FFF2-40B4-BE49-F238E27FC236}">
                  <a16:creationId xmlns:a16="http://schemas.microsoft.com/office/drawing/2014/main" id="{BE7476E5-C4DC-D996-2816-A70EDEE6B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31811" name="Text Box 102">
              <a:extLst>
                <a:ext uri="{FF2B5EF4-FFF2-40B4-BE49-F238E27FC236}">
                  <a16:creationId xmlns:a16="http://schemas.microsoft.com/office/drawing/2014/main" id="{13401571-9F2E-0885-83C5-354995977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31769" name="Rectangle 52">
            <a:extLst>
              <a:ext uri="{FF2B5EF4-FFF2-40B4-BE49-F238E27FC236}">
                <a16:creationId xmlns:a16="http://schemas.microsoft.com/office/drawing/2014/main" id="{8348BBB7-F1F0-BC05-9C74-6F58074CA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2751138"/>
            <a:ext cx="1365250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31770" name="Text Box 91">
            <a:extLst>
              <a:ext uri="{FF2B5EF4-FFF2-40B4-BE49-F238E27FC236}">
                <a16:creationId xmlns:a16="http://schemas.microsoft.com/office/drawing/2014/main" id="{F136E605-1642-14A9-ED39-E248B8B6B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4963" y="2682875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request</a:t>
            </a:r>
          </a:p>
        </p:txBody>
      </p:sp>
      <p:grpSp>
        <p:nvGrpSpPr>
          <p:cNvPr id="31773" name="Group 57">
            <a:extLst>
              <a:ext uri="{FF2B5EF4-FFF2-40B4-BE49-F238E27FC236}">
                <a16:creationId xmlns:a16="http://schemas.microsoft.com/office/drawing/2014/main" id="{1F115CA1-918C-B88A-8B01-A54E7FB30412}"/>
              </a:ext>
            </a:extLst>
          </p:cNvPr>
          <p:cNvGrpSpPr>
            <a:grpSpLocks/>
          </p:cNvGrpSpPr>
          <p:nvPr/>
        </p:nvGrpSpPr>
        <p:grpSpPr bwMode="auto">
          <a:xfrm>
            <a:off x="7412038" y="2782888"/>
            <a:ext cx="431800" cy="755650"/>
            <a:chOff x="4140" y="429"/>
            <a:chExt cx="1425" cy="2396"/>
          </a:xfrm>
        </p:grpSpPr>
        <p:sp>
          <p:nvSpPr>
            <p:cNvPr id="31778" name="Freeform 58">
              <a:extLst>
                <a:ext uri="{FF2B5EF4-FFF2-40B4-BE49-F238E27FC236}">
                  <a16:creationId xmlns:a16="http://schemas.microsoft.com/office/drawing/2014/main" id="{841C55F7-5968-B806-C518-46810DF66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59">
              <a:extLst>
                <a:ext uri="{FF2B5EF4-FFF2-40B4-BE49-F238E27FC236}">
                  <a16:creationId xmlns:a16="http://schemas.microsoft.com/office/drawing/2014/main" id="{F4F9BFC2-D1EE-2E2E-2531-21FC1D55D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0" name="Freeform 60">
              <a:extLst>
                <a:ext uri="{FF2B5EF4-FFF2-40B4-BE49-F238E27FC236}">
                  <a16:creationId xmlns:a16="http://schemas.microsoft.com/office/drawing/2014/main" id="{E1761680-70D9-261E-B502-0CEEA740A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61">
              <a:extLst>
                <a:ext uri="{FF2B5EF4-FFF2-40B4-BE49-F238E27FC236}">
                  <a16:creationId xmlns:a16="http://schemas.microsoft.com/office/drawing/2014/main" id="{3922F671-8485-34FA-F4C5-EF5EFAB3F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Rectangle 62">
              <a:extLst>
                <a:ext uri="{FF2B5EF4-FFF2-40B4-BE49-F238E27FC236}">
                  <a16:creationId xmlns:a16="http://schemas.microsoft.com/office/drawing/2014/main" id="{E8AC02F5-CDB9-C7EB-3C37-9C2EDFB37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3" name="Group 63">
              <a:extLst>
                <a:ext uri="{FF2B5EF4-FFF2-40B4-BE49-F238E27FC236}">
                  <a16:creationId xmlns:a16="http://schemas.microsoft.com/office/drawing/2014/main" id="{56E4EA55-828B-7150-B5CC-D806127094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808" name="AutoShape 64">
                <a:extLst>
                  <a:ext uri="{FF2B5EF4-FFF2-40B4-BE49-F238E27FC236}">
                    <a16:creationId xmlns:a16="http://schemas.microsoft.com/office/drawing/2014/main" id="{AEBB0EE1-24E9-3308-92C4-9A72E9C4F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9" name="AutoShape 65">
                <a:extLst>
                  <a:ext uri="{FF2B5EF4-FFF2-40B4-BE49-F238E27FC236}">
                    <a16:creationId xmlns:a16="http://schemas.microsoft.com/office/drawing/2014/main" id="{E912D48B-922C-F0F6-CE23-88BA2B1FE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4" name="Rectangle 66">
              <a:extLst>
                <a:ext uri="{FF2B5EF4-FFF2-40B4-BE49-F238E27FC236}">
                  <a16:creationId xmlns:a16="http://schemas.microsoft.com/office/drawing/2014/main" id="{61F10D12-CC07-B726-6C43-143E477C1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5" name="Group 67">
              <a:extLst>
                <a:ext uri="{FF2B5EF4-FFF2-40B4-BE49-F238E27FC236}">
                  <a16:creationId xmlns:a16="http://schemas.microsoft.com/office/drawing/2014/main" id="{CC5EB7D5-44A6-EB8B-2F76-70E08AA8B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806" name="AutoShape 68">
                <a:extLst>
                  <a:ext uri="{FF2B5EF4-FFF2-40B4-BE49-F238E27FC236}">
                    <a16:creationId xmlns:a16="http://schemas.microsoft.com/office/drawing/2014/main" id="{C8A5B9D4-CF65-79B2-FBC5-DA4635DCA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7" name="AutoShape 69">
                <a:extLst>
                  <a:ext uri="{FF2B5EF4-FFF2-40B4-BE49-F238E27FC236}">
                    <a16:creationId xmlns:a16="http://schemas.microsoft.com/office/drawing/2014/main" id="{B0913271-0F2C-950A-9AB7-2F8A67210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6" name="Rectangle 70">
              <a:extLst>
                <a:ext uri="{FF2B5EF4-FFF2-40B4-BE49-F238E27FC236}">
                  <a16:creationId xmlns:a16="http://schemas.microsoft.com/office/drawing/2014/main" id="{4D193915-CBE2-DEDF-133A-FFCC931E3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7" name="Rectangle 71">
              <a:extLst>
                <a:ext uri="{FF2B5EF4-FFF2-40B4-BE49-F238E27FC236}">
                  <a16:creationId xmlns:a16="http://schemas.microsoft.com/office/drawing/2014/main" id="{78B00B99-6AA8-34C2-BB9B-32F667D02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8" name="Group 72">
              <a:extLst>
                <a:ext uri="{FF2B5EF4-FFF2-40B4-BE49-F238E27FC236}">
                  <a16:creationId xmlns:a16="http://schemas.microsoft.com/office/drawing/2014/main" id="{784F473E-2EA7-785B-198C-E2D046FC76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804" name="AutoShape 73">
                <a:extLst>
                  <a:ext uri="{FF2B5EF4-FFF2-40B4-BE49-F238E27FC236}">
                    <a16:creationId xmlns:a16="http://schemas.microsoft.com/office/drawing/2014/main" id="{F5939D49-ADB0-ABAA-98DB-47AB7776C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5" name="AutoShape 74">
                <a:extLst>
                  <a:ext uri="{FF2B5EF4-FFF2-40B4-BE49-F238E27FC236}">
                    <a16:creationId xmlns:a16="http://schemas.microsoft.com/office/drawing/2014/main" id="{9A6A23A2-9077-A167-E939-D23DDD2F6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9" name="Freeform 75">
              <a:extLst>
                <a:ext uri="{FF2B5EF4-FFF2-40B4-BE49-F238E27FC236}">
                  <a16:creationId xmlns:a16="http://schemas.microsoft.com/office/drawing/2014/main" id="{F28D9408-5E0D-334E-8F69-F6C9BED76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0" name="Group 76">
              <a:extLst>
                <a:ext uri="{FF2B5EF4-FFF2-40B4-BE49-F238E27FC236}">
                  <a16:creationId xmlns:a16="http://schemas.microsoft.com/office/drawing/2014/main" id="{A4C27A54-75D9-714B-BAC1-DADE4DE55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802" name="AutoShape 77">
                <a:extLst>
                  <a:ext uri="{FF2B5EF4-FFF2-40B4-BE49-F238E27FC236}">
                    <a16:creationId xmlns:a16="http://schemas.microsoft.com/office/drawing/2014/main" id="{9409674A-73B8-7854-A249-E235F8B18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3" name="AutoShape 78">
                <a:extLst>
                  <a:ext uri="{FF2B5EF4-FFF2-40B4-BE49-F238E27FC236}">
                    <a16:creationId xmlns:a16="http://schemas.microsoft.com/office/drawing/2014/main" id="{A895AEC9-B407-439B-33B4-E00E94A5A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91" name="Rectangle 79">
              <a:extLst>
                <a:ext uri="{FF2B5EF4-FFF2-40B4-BE49-F238E27FC236}">
                  <a16:creationId xmlns:a16="http://schemas.microsoft.com/office/drawing/2014/main" id="{44C69515-7BDC-3201-326F-D4F66478E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2" name="Freeform 80">
              <a:extLst>
                <a:ext uri="{FF2B5EF4-FFF2-40B4-BE49-F238E27FC236}">
                  <a16:creationId xmlns:a16="http://schemas.microsoft.com/office/drawing/2014/main" id="{FA4F3B77-9929-3D6A-656A-33DF73338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81">
              <a:extLst>
                <a:ext uri="{FF2B5EF4-FFF2-40B4-BE49-F238E27FC236}">
                  <a16:creationId xmlns:a16="http://schemas.microsoft.com/office/drawing/2014/main" id="{2DBDE215-8202-E89A-7426-71258CAD7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Oval 82">
              <a:extLst>
                <a:ext uri="{FF2B5EF4-FFF2-40B4-BE49-F238E27FC236}">
                  <a16:creationId xmlns:a16="http://schemas.microsoft.com/office/drawing/2014/main" id="{53AD49AA-F168-9E2A-A3A7-EC7F387434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5" name="Freeform 83">
              <a:extLst>
                <a:ext uri="{FF2B5EF4-FFF2-40B4-BE49-F238E27FC236}">
                  <a16:creationId xmlns:a16="http://schemas.microsoft.com/office/drawing/2014/main" id="{0C061E73-FB7B-D0CE-9555-7D755AC6F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AutoShape 84">
              <a:extLst>
                <a:ext uri="{FF2B5EF4-FFF2-40B4-BE49-F238E27FC236}">
                  <a16:creationId xmlns:a16="http://schemas.microsoft.com/office/drawing/2014/main" id="{D74E1559-BE14-8892-B735-AF27CA05E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7" name="AutoShape 85">
              <a:extLst>
                <a:ext uri="{FF2B5EF4-FFF2-40B4-BE49-F238E27FC236}">
                  <a16:creationId xmlns:a16="http://schemas.microsoft.com/office/drawing/2014/main" id="{33F72E38-3A8B-5896-F79B-C8035EC87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8" name="Oval 86">
              <a:extLst>
                <a:ext uri="{FF2B5EF4-FFF2-40B4-BE49-F238E27FC236}">
                  <a16:creationId xmlns:a16="http://schemas.microsoft.com/office/drawing/2014/main" id="{735FE768-04C4-6970-A404-3CD2BEB41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9" name="Oval 87">
              <a:extLst>
                <a:ext uri="{FF2B5EF4-FFF2-40B4-BE49-F238E27FC236}">
                  <a16:creationId xmlns:a16="http://schemas.microsoft.com/office/drawing/2014/main" id="{D4C03CFF-69A1-FF21-879E-4B4AD854C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31800" name="Oval 88">
              <a:extLst>
                <a:ext uri="{FF2B5EF4-FFF2-40B4-BE49-F238E27FC236}">
                  <a16:creationId xmlns:a16="http://schemas.microsoft.com/office/drawing/2014/main" id="{51183C51-8305-CB81-F758-DAB15866A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801" name="Rectangle 89">
              <a:extLst>
                <a:ext uri="{FF2B5EF4-FFF2-40B4-BE49-F238E27FC236}">
                  <a16:creationId xmlns:a16="http://schemas.microsoft.com/office/drawing/2014/main" id="{9867074C-73B0-B277-904B-A238B4D9E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1774" name="Group 90">
            <a:extLst>
              <a:ext uri="{FF2B5EF4-FFF2-40B4-BE49-F238E27FC236}">
                <a16:creationId xmlns:a16="http://schemas.microsoft.com/office/drawing/2014/main" id="{2EF03FE5-D9DC-0FD8-2E38-F04B4E417E29}"/>
              </a:ext>
            </a:extLst>
          </p:cNvPr>
          <p:cNvGrpSpPr>
            <a:grpSpLocks/>
          </p:cNvGrpSpPr>
          <p:nvPr/>
        </p:nvGrpSpPr>
        <p:grpSpPr bwMode="auto">
          <a:xfrm>
            <a:off x="4275138" y="2339975"/>
            <a:ext cx="893762" cy="828675"/>
            <a:chOff x="-44" y="1473"/>
            <a:chExt cx="981" cy="1105"/>
          </a:xfrm>
        </p:grpSpPr>
        <p:pic>
          <p:nvPicPr>
            <p:cNvPr id="31776" name="Picture 91" descr="desktop_computer_stylized_medium">
              <a:extLst>
                <a:ext uri="{FF2B5EF4-FFF2-40B4-BE49-F238E27FC236}">
                  <a16:creationId xmlns:a16="http://schemas.microsoft.com/office/drawing/2014/main" id="{CE97D4AB-AB1D-FFE8-7B4E-12C000D3C2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77" name="Freeform 92">
              <a:extLst>
                <a:ext uri="{FF2B5EF4-FFF2-40B4-BE49-F238E27FC236}">
                  <a16:creationId xmlns:a16="http://schemas.microsoft.com/office/drawing/2014/main" id="{BD7E35EE-CD7A-3CD5-834B-B6C8CE65B4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75" name="Rectangle 2">
            <a:extLst>
              <a:ext uri="{FF2B5EF4-FFF2-40B4-BE49-F238E27FC236}">
                <a16:creationId xmlns:a16="http://schemas.microsoft.com/office/drawing/2014/main" id="{0CCB0299-2FA1-5D52-F57C-271819A633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514" y="315232"/>
            <a:ext cx="565785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 dirty="0">
                <a:ea typeface="ＭＳ Ｐゴシック" charset="-128"/>
              </a:rPr>
              <a:t>What’</a:t>
            </a:r>
            <a:r>
              <a:rPr lang="en-US" altLang="ja-JP" kern="0" dirty="0">
                <a:ea typeface="ＭＳ Ｐゴシック" charset="-128"/>
              </a:rPr>
              <a:t>s a protocol?</a:t>
            </a:r>
            <a:endParaRPr lang="en-US" altLang="en-US" kern="0" dirty="0">
              <a:ea typeface="ＭＳ Ｐゴシック" charset="-128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2A81D3D-5DC8-C170-CBE2-A35CA992A76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84" t="7488" r="79529" b="51661"/>
          <a:stretch/>
        </p:blipFill>
        <p:spPr>
          <a:xfrm>
            <a:off x="489276" y="2253530"/>
            <a:ext cx="704199" cy="1005905"/>
          </a:xfrm>
          <a:prstGeom prst="rect">
            <a:avLst/>
          </a:prstGeom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AD693B39-CFEE-36FD-9202-6513DDBBDF7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75203" r="3135" b="51661"/>
          <a:stretch/>
        </p:blipFill>
        <p:spPr>
          <a:xfrm>
            <a:off x="3051212" y="2419467"/>
            <a:ext cx="815938" cy="1126079"/>
          </a:xfrm>
          <a:prstGeom prst="rect">
            <a:avLst/>
          </a:prstGeom>
        </p:spPr>
      </p:pic>
      <p:sp>
        <p:nvSpPr>
          <p:cNvPr id="78" name="Text Box 102">
            <a:extLst>
              <a:ext uri="{FF2B5EF4-FFF2-40B4-BE49-F238E27FC236}">
                <a16:creationId xmlns:a16="http://schemas.microsoft.com/office/drawing/2014/main" id="{6B588F5D-6B91-05F5-BCEA-381DF899F9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6113" y="1989196"/>
            <a:ext cx="78418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/>
              <a:t>client</a:t>
            </a:r>
          </a:p>
        </p:txBody>
      </p:sp>
      <p:sp>
        <p:nvSpPr>
          <p:cNvPr id="79" name="Text Box 102">
            <a:extLst>
              <a:ext uri="{FF2B5EF4-FFF2-40B4-BE49-F238E27FC236}">
                <a16:creationId xmlns:a16="http://schemas.microsoft.com/office/drawing/2014/main" id="{EEF609EB-F46F-AC6D-2CAD-EAD24DA19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6243" y="2337995"/>
            <a:ext cx="89639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/>
              <a:t>server</a:t>
            </a:r>
          </a:p>
        </p:txBody>
      </p:sp>
    </p:spTree>
    <p:extLst>
      <p:ext uri="{BB962C8B-B14F-4D97-AF65-F5344CB8AC3E}">
        <p14:creationId xmlns:p14="http://schemas.microsoft.com/office/powerpoint/2010/main" val="330614998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11628" y="256542"/>
            <a:ext cx="8382000" cy="846137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What’</a:t>
            </a:r>
            <a:r>
              <a:rPr lang="en-US" altLang="ja-JP" sz="3600" dirty="0">
                <a:ea typeface="ＭＳ Ｐゴシック" charset="-128"/>
              </a:rPr>
              <a:t>s the Internet: A Service View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27650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7201" y="1481228"/>
            <a:ext cx="4670424" cy="4799829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>
                <a:solidFill>
                  <a:srgbClr val="CC0000"/>
                </a:solidFill>
              </a:rPr>
              <a:t>Infrastructure that provides services to applications:</a:t>
            </a:r>
            <a:endParaRPr lang="en-US" altLang="en-US" sz="2400" dirty="0"/>
          </a:p>
          <a:p>
            <a:pPr marL="682625" lvl="1" indent="-225425" eaLnBrk="1" hangingPunct="1"/>
            <a:r>
              <a:rPr lang="en-US" altLang="en-US" dirty="0"/>
              <a:t>Web, VoIP, email, games, e-commerce, social nets, …</a:t>
            </a:r>
          </a:p>
          <a:p>
            <a:pPr marL="287338" indent="-287338" eaLnBrk="1" hangingPunct="1"/>
            <a:r>
              <a:rPr lang="en-US" altLang="en-US" dirty="0">
                <a:solidFill>
                  <a:srgbClr val="CC0000"/>
                </a:solidFill>
              </a:rPr>
              <a:t>Provides programming interface to apps</a:t>
            </a:r>
          </a:p>
          <a:p>
            <a:pPr marL="682625" lvl="1" indent="-225425" eaLnBrk="1" hangingPunct="1"/>
            <a:r>
              <a:rPr lang="en-US" altLang="en-US" dirty="0"/>
              <a:t>hooks that allow sending and receiving  app programs to </a:t>
            </a:r>
            <a:r>
              <a:rPr lang="ja-JP" altLang="en-US" dirty="0"/>
              <a:t>“</a:t>
            </a:r>
            <a:r>
              <a:rPr lang="en-US" altLang="ja-JP" dirty="0"/>
              <a:t>connect</a:t>
            </a:r>
            <a:r>
              <a:rPr lang="ja-JP" altLang="en-US" dirty="0"/>
              <a:t>”</a:t>
            </a:r>
            <a:r>
              <a:rPr lang="en-US" altLang="ja-JP" dirty="0"/>
              <a:t> to Internet</a:t>
            </a:r>
          </a:p>
          <a:p>
            <a:pPr marL="682625" lvl="1" indent="-225425" eaLnBrk="1" hangingPunct="1"/>
            <a:r>
              <a:rPr lang="en-US" altLang="en-US" dirty="0"/>
              <a:t>provides service options, analogous to postal service</a:t>
            </a:r>
          </a:p>
        </p:txBody>
      </p:sp>
      <p:grpSp>
        <p:nvGrpSpPr>
          <p:cNvPr id="27654" name="Group 979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7655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8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8265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266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7659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1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2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3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0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1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72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3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4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27693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27694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27695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8263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6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98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825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5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5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58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61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2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9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99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824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4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4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50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53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4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1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0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823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4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4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42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45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6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43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01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02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823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3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3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34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37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8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35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3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822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2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2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26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9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0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27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4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821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1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1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18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1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2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9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0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5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8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210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13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4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1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6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8191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2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3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4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5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6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7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8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9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0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1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2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3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4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5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6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07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08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709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8189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90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0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8187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8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1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8185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6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2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8183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4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7713" name="Picture 933" descr="iphone_stylized_small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4" name="Picture 934" descr="antenna_radiation_stylize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5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16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8151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53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5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6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81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2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7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8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79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0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9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0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61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77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8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2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63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7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6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4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5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8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0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1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2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73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4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7717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8119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0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1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4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49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50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5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6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47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8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7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8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9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45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6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0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31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43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4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2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3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5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6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8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9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0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41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2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18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9" name="Picture 1006" descr="laptop_keyboar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0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21" name="Picture 1008" descr="scree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2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28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8113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5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29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735" name="Picture 1030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6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37" name="Picture 1032" descr="screen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8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44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8107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0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45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51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8085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6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087" name="Picture 1056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8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0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094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8101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2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3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4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5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6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95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0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7752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3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7754" name="Picture 1081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5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56" name="Picture 1083" descr="screen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7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63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8079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64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70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807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7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7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074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77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5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1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806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6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6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066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69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2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80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058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61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2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9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3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80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050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53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4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1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4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80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80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8042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45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6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43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5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8037" name="Picture 555" descr="fridge2.png"/>
              <p:cNvPicPr>
                <a:picLocks noChangeAspect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038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7776" name="Picture 603" descr="car_icon_small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7" name="Picture 814" descr="light2.png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8" name="Picture 1017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9" name="Picture 1017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80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/>
              <p:nvPr/>
            </p:nvSpPr>
            <p:spPr bwMode="auto">
              <a:xfrm flipV="1">
                <a:off x="1874829" y="1695169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/>
              <p:nvPr/>
            </p:nvSpPr>
            <p:spPr bwMode="auto">
              <a:xfrm flipV="1">
                <a:off x="1872116" y="1576553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/>
              <p:nvPr/>
            </p:nvSpPr>
            <p:spPr bwMode="auto">
              <a:xfrm>
                <a:off x="2102754" y="1633283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9" name="Freeform 1358"/>
              <p:cNvSpPr/>
              <p:nvPr/>
            </p:nvSpPr>
            <p:spPr bwMode="auto">
              <a:xfrm>
                <a:off x="2536897" y="1728692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60" name="Freeform 1359"/>
              <p:cNvSpPr/>
              <p:nvPr/>
            </p:nvSpPr>
            <p:spPr bwMode="auto">
              <a:xfrm>
                <a:off x="2091900" y="1731270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61" name="Straight Connector 1360"/>
              <p:cNvCxnSpPr>
                <a:endCxn id="1356" idx="2"/>
              </p:cNvCxnSpPr>
              <p:nvPr/>
            </p:nvCxnSpPr>
            <p:spPr bwMode="auto">
              <a:xfrm flipH="1" flipV="1">
                <a:off x="1872116" y="1736427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2" name="Straight Connector 1361"/>
              <p:cNvCxnSpPr/>
              <p:nvPr/>
            </p:nvCxnSpPr>
            <p:spPr bwMode="auto">
              <a:xfrm flipH="1" flipV="1">
                <a:off x="2998175" y="1736427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1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/>
              <p:nvPr/>
            </p:nvSpPr>
            <p:spPr bwMode="auto">
              <a:xfrm flipV="1">
                <a:off x="1875246" y="1695720"/>
                <a:ext cx="1123346" cy="3171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/>
              <p:nvPr/>
            </p:nvSpPr>
            <p:spPr bwMode="auto">
              <a:xfrm flipV="1">
                <a:off x="1872532" y="1577104"/>
                <a:ext cx="1123346" cy="3171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/>
              <p:nvPr/>
            </p:nvSpPr>
            <p:spPr bwMode="auto">
              <a:xfrm>
                <a:off x="2103171" y="1633833"/>
                <a:ext cx="662069" cy="11087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0" name="Freeform 1349"/>
              <p:cNvSpPr/>
              <p:nvPr/>
            </p:nvSpPr>
            <p:spPr bwMode="auto">
              <a:xfrm>
                <a:off x="2537314" y="1726663"/>
                <a:ext cx="244206" cy="97987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1" name="Freeform 1350"/>
              <p:cNvSpPr/>
              <p:nvPr/>
            </p:nvSpPr>
            <p:spPr bwMode="auto">
              <a:xfrm>
                <a:off x="2089603" y="1729241"/>
                <a:ext cx="241493" cy="979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52" name="Straight Connector 1351"/>
              <p:cNvCxnSpPr>
                <a:endCxn id="1347" idx="2"/>
              </p:cNvCxnSpPr>
              <p:nvPr/>
            </p:nvCxnSpPr>
            <p:spPr bwMode="auto">
              <a:xfrm flipH="1" flipV="1">
                <a:off x="1872532" y="173697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3" name="Straight Connector 1352"/>
              <p:cNvCxnSpPr/>
              <p:nvPr/>
            </p:nvCxnSpPr>
            <p:spPr bwMode="auto">
              <a:xfrm flipH="1" flipV="1">
                <a:off x="2995877" y="173439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2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/>
              <p:nvPr/>
            </p:nvSpPr>
            <p:spPr bwMode="auto">
              <a:xfrm flipV="1">
                <a:off x="1874875" y="1695070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/>
              <p:nvPr/>
            </p:nvSpPr>
            <p:spPr bwMode="auto">
              <a:xfrm flipV="1">
                <a:off x="1872162" y="1576454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/>
              <p:nvPr/>
            </p:nvSpPr>
            <p:spPr bwMode="auto">
              <a:xfrm>
                <a:off x="2102800" y="1633184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1" name="Freeform 1340"/>
              <p:cNvSpPr/>
              <p:nvPr/>
            </p:nvSpPr>
            <p:spPr bwMode="auto">
              <a:xfrm>
                <a:off x="2536944" y="1728593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2" name="Freeform 1341"/>
              <p:cNvSpPr/>
              <p:nvPr/>
            </p:nvSpPr>
            <p:spPr bwMode="auto">
              <a:xfrm>
                <a:off x="2091947" y="1731171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43" name="Straight Connector 1342"/>
              <p:cNvCxnSpPr>
                <a:endCxn id="1338" idx="2"/>
              </p:cNvCxnSpPr>
              <p:nvPr/>
            </p:nvCxnSpPr>
            <p:spPr bwMode="auto">
              <a:xfrm flipH="1" flipV="1">
                <a:off x="1872162" y="1736328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4" name="Straight Connector 1343"/>
              <p:cNvCxnSpPr/>
              <p:nvPr/>
            </p:nvCxnSpPr>
            <p:spPr bwMode="auto">
              <a:xfrm flipH="1" flipV="1">
                <a:off x="2998221" y="1736328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3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/>
              <p:nvPr/>
            </p:nvSpPr>
            <p:spPr bwMode="auto">
              <a:xfrm flipV="1">
                <a:off x="1874401" y="1693738"/>
                <a:ext cx="1125103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/>
              <p:nvPr/>
            </p:nvSpPr>
            <p:spPr bwMode="auto">
              <a:xfrm flipV="1">
                <a:off x="1870189" y="1575004"/>
                <a:ext cx="1125101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/>
              <p:nvPr/>
            </p:nvSpPr>
            <p:spPr bwMode="auto">
              <a:xfrm>
                <a:off x="2101950" y="1632849"/>
                <a:ext cx="661578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2" name="Freeform 1331"/>
              <p:cNvSpPr/>
              <p:nvPr/>
            </p:nvSpPr>
            <p:spPr bwMode="auto">
              <a:xfrm>
                <a:off x="2535979" y="1727226"/>
                <a:ext cx="244404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3" name="Freeform 1332"/>
              <p:cNvSpPr/>
              <p:nvPr/>
            </p:nvSpPr>
            <p:spPr bwMode="auto">
              <a:xfrm>
                <a:off x="2089310" y="1730271"/>
                <a:ext cx="240189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34" name="Straight Connector 1333"/>
              <p:cNvCxnSpPr>
                <a:endCxn id="1329" idx="2"/>
              </p:cNvCxnSpPr>
              <p:nvPr/>
            </p:nvCxnSpPr>
            <p:spPr bwMode="auto">
              <a:xfrm flipH="1" flipV="1">
                <a:off x="1870189" y="1736360"/>
                <a:ext cx="4213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5" name="Straight Connector 1334"/>
              <p:cNvCxnSpPr/>
              <p:nvPr/>
            </p:nvCxnSpPr>
            <p:spPr bwMode="auto">
              <a:xfrm flipH="1" flipV="1">
                <a:off x="2995289" y="1733315"/>
                <a:ext cx="4215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4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/>
              <p:nvPr/>
            </p:nvSpPr>
            <p:spPr bwMode="auto">
              <a:xfrm flipV="1">
                <a:off x="1877892" y="1694743"/>
                <a:ext cx="1119914" cy="318751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/>
              <p:nvPr/>
            </p:nvSpPr>
            <p:spPr bwMode="auto">
              <a:xfrm flipV="1">
                <a:off x="1873449" y="1574784"/>
                <a:ext cx="1119914" cy="318749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/>
              <p:nvPr/>
            </p:nvSpPr>
            <p:spPr bwMode="auto">
              <a:xfrm>
                <a:off x="2104543" y="1633049"/>
                <a:ext cx="657727" cy="109677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3" name="Freeform 1322"/>
              <p:cNvSpPr/>
              <p:nvPr/>
            </p:nvSpPr>
            <p:spPr bwMode="auto">
              <a:xfrm>
                <a:off x="2535619" y="1725591"/>
                <a:ext cx="244427" cy="99394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4" name="Freeform 1323"/>
              <p:cNvSpPr/>
              <p:nvPr/>
            </p:nvSpPr>
            <p:spPr bwMode="auto">
              <a:xfrm>
                <a:off x="2091209" y="1729017"/>
                <a:ext cx="239982" cy="9596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25" name="Straight Connector 1324"/>
              <p:cNvCxnSpPr>
                <a:endCxn id="1320" idx="2"/>
              </p:cNvCxnSpPr>
              <p:nvPr/>
            </p:nvCxnSpPr>
            <p:spPr bwMode="auto">
              <a:xfrm flipH="1" flipV="1">
                <a:off x="1873449" y="1735872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6" name="Straight Connector 1325"/>
              <p:cNvCxnSpPr/>
              <p:nvPr/>
            </p:nvCxnSpPr>
            <p:spPr bwMode="auto">
              <a:xfrm flipH="1" flipV="1">
                <a:off x="2993363" y="1732446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5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/>
              <p:nvPr/>
            </p:nvSpPr>
            <p:spPr bwMode="auto">
              <a:xfrm flipV="1">
                <a:off x="7916261" y="1595082"/>
                <a:ext cx="621721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/>
              <p:nvPr/>
            </p:nvSpPr>
            <p:spPr bwMode="auto">
              <a:xfrm flipV="1">
                <a:off x="7913888" y="1516411"/>
                <a:ext cx="621721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/>
              <p:nvPr/>
            </p:nvSpPr>
            <p:spPr bwMode="auto">
              <a:xfrm>
                <a:off x="8042029" y="1555746"/>
                <a:ext cx="365439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4" name="Freeform 1313"/>
              <p:cNvSpPr/>
              <p:nvPr/>
            </p:nvSpPr>
            <p:spPr bwMode="auto">
              <a:xfrm>
                <a:off x="8281700" y="1613593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5" name="Freeform 1314"/>
              <p:cNvSpPr/>
              <p:nvPr/>
            </p:nvSpPr>
            <p:spPr bwMode="auto">
              <a:xfrm>
                <a:off x="8034910" y="1615906"/>
                <a:ext cx="132887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16" name="Straight Connector 1315"/>
              <p:cNvCxnSpPr>
                <a:endCxn id="1311" idx="2"/>
              </p:cNvCxnSpPr>
              <p:nvPr/>
            </p:nvCxnSpPr>
            <p:spPr bwMode="auto">
              <a:xfrm flipH="1" flipV="1">
                <a:off x="7913888" y="161590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7" name="Straight Connector 1316"/>
              <p:cNvCxnSpPr/>
              <p:nvPr/>
            </p:nvCxnSpPr>
            <p:spPr bwMode="auto">
              <a:xfrm flipH="1" flipV="1">
                <a:off x="8535609" y="1618220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6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/>
              <p:nvPr/>
            </p:nvSpPr>
            <p:spPr bwMode="auto">
              <a:xfrm flipV="1">
                <a:off x="7915268" y="1595576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/>
              <p:nvPr/>
            </p:nvSpPr>
            <p:spPr bwMode="auto">
              <a:xfrm flipV="1">
                <a:off x="7912896" y="1516906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/>
              <p:nvPr/>
            </p:nvSpPr>
            <p:spPr bwMode="auto">
              <a:xfrm>
                <a:off x="8041037" y="1556241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5" name="Freeform 1304"/>
              <p:cNvSpPr/>
              <p:nvPr/>
            </p:nvSpPr>
            <p:spPr bwMode="auto">
              <a:xfrm>
                <a:off x="8283081" y="1614087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6" name="Freeform 1305"/>
              <p:cNvSpPr/>
              <p:nvPr/>
            </p:nvSpPr>
            <p:spPr bwMode="auto">
              <a:xfrm>
                <a:off x="8033917" y="1616401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07" name="Straight Connector 1306"/>
              <p:cNvCxnSpPr>
                <a:endCxn id="1302" idx="2"/>
              </p:cNvCxnSpPr>
              <p:nvPr/>
            </p:nvCxnSpPr>
            <p:spPr bwMode="auto">
              <a:xfrm flipH="1" flipV="1">
                <a:off x="7912896" y="1616401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8" name="Straight Connector 1307"/>
              <p:cNvCxnSpPr/>
              <p:nvPr/>
            </p:nvCxnSpPr>
            <p:spPr bwMode="auto">
              <a:xfrm flipH="1" flipV="1">
                <a:off x="8536989" y="1618714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7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/>
              <p:nvPr/>
            </p:nvSpPr>
            <p:spPr bwMode="auto">
              <a:xfrm flipV="1">
                <a:off x="7915277" y="1593365"/>
                <a:ext cx="624093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/>
              <p:nvPr/>
            </p:nvSpPr>
            <p:spPr bwMode="auto">
              <a:xfrm flipV="1">
                <a:off x="7912903" y="1514694"/>
                <a:ext cx="624095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/>
              <p:nvPr/>
            </p:nvSpPr>
            <p:spPr bwMode="auto">
              <a:xfrm>
                <a:off x="8041044" y="1554029"/>
                <a:ext cx="367813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6" name="Freeform 1295"/>
              <p:cNvSpPr/>
              <p:nvPr/>
            </p:nvSpPr>
            <p:spPr bwMode="auto">
              <a:xfrm>
                <a:off x="8283088" y="1614189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7" name="Freeform 1296"/>
              <p:cNvSpPr/>
              <p:nvPr/>
            </p:nvSpPr>
            <p:spPr bwMode="auto">
              <a:xfrm>
                <a:off x="8033926" y="1614189"/>
                <a:ext cx="135259" cy="62474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98" name="Straight Connector 1297"/>
              <p:cNvCxnSpPr>
                <a:endCxn id="1293" idx="2"/>
              </p:cNvCxnSpPr>
              <p:nvPr/>
            </p:nvCxnSpPr>
            <p:spPr bwMode="auto">
              <a:xfrm flipH="1" flipV="1">
                <a:off x="7912903" y="1614189"/>
                <a:ext cx="2374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9" name="Straight Connector 1298"/>
              <p:cNvCxnSpPr/>
              <p:nvPr/>
            </p:nvCxnSpPr>
            <p:spPr bwMode="auto">
              <a:xfrm flipH="1" flipV="1">
                <a:off x="8536998" y="161881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8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/>
              <p:nvPr/>
            </p:nvSpPr>
            <p:spPr bwMode="auto">
              <a:xfrm flipV="1">
                <a:off x="7915183" y="1595105"/>
                <a:ext cx="624095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/>
              <p:nvPr/>
            </p:nvSpPr>
            <p:spPr bwMode="auto">
              <a:xfrm flipV="1">
                <a:off x="7912811" y="1516435"/>
                <a:ext cx="624093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/>
              <p:nvPr/>
            </p:nvSpPr>
            <p:spPr bwMode="auto">
              <a:xfrm>
                <a:off x="8040952" y="1555769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7" name="Freeform 1286"/>
              <p:cNvSpPr/>
              <p:nvPr/>
            </p:nvSpPr>
            <p:spPr bwMode="auto">
              <a:xfrm>
                <a:off x="8282996" y="161361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8" name="Freeform 1287"/>
              <p:cNvSpPr/>
              <p:nvPr/>
            </p:nvSpPr>
            <p:spPr bwMode="auto">
              <a:xfrm>
                <a:off x="8033832" y="1615929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89" name="Straight Connector 1288"/>
              <p:cNvCxnSpPr>
                <a:endCxn id="1284" idx="2"/>
              </p:cNvCxnSpPr>
              <p:nvPr/>
            </p:nvCxnSpPr>
            <p:spPr bwMode="auto">
              <a:xfrm flipH="1" flipV="1">
                <a:off x="7912811" y="1615929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0" name="Straight Connector 1289"/>
              <p:cNvCxnSpPr/>
              <p:nvPr/>
            </p:nvCxnSpPr>
            <p:spPr bwMode="auto">
              <a:xfrm flipH="1" flipV="1">
                <a:off x="8536904" y="161824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89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/>
              <p:nvPr/>
            </p:nvSpPr>
            <p:spPr bwMode="auto">
              <a:xfrm flipV="1">
                <a:off x="7916193" y="1595113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/>
              <p:nvPr/>
            </p:nvSpPr>
            <p:spPr bwMode="auto">
              <a:xfrm flipV="1">
                <a:off x="7913821" y="1516442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/>
              <p:nvPr/>
            </p:nvSpPr>
            <p:spPr bwMode="auto">
              <a:xfrm>
                <a:off x="8041962" y="1555778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8" name="Freeform 1277"/>
              <p:cNvSpPr/>
              <p:nvPr/>
            </p:nvSpPr>
            <p:spPr bwMode="auto">
              <a:xfrm>
                <a:off x="8284006" y="1613623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9" name="Freeform 1278"/>
              <p:cNvSpPr/>
              <p:nvPr/>
            </p:nvSpPr>
            <p:spPr bwMode="auto">
              <a:xfrm>
                <a:off x="8034842" y="1615938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80" name="Straight Connector 1279"/>
              <p:cNvCxnSpPr>
                <a:endCxn id="1275" idx="2"/>
              </p:cNvCxnSpPr>
              <p:nvPr/>
            </p:nvCxnSpPr>
            <p:spPr bwMode="auto">
              <a:xfrm flipH="1" flipV="1">
                <a:off x="7913821" y="1615938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1" name="Straight Connector 1280"/>
              <p:cNvCxnSpPr/>
              <p:nvPr/>
            </p:nvCxnSpPr>
            <p:spPr bwMode="auto">
              <a:xfrm flipH="1" flipV="1">
                <a:off x="8537914" y="1618251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790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/>
              <p:nvPr/>
            </p:nvSpPr>
            <p:spPr bwMode="auto">
              <a:xfrm flipV="1">
                <a:off x="7916060" y="1593871"/>
                <a:ext cx="624095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/>
              <p:nvPr/>
            </p:nvSpPr>
            <p:spPr bwMode="auto">
              <a:xfrm flipV="1">
                <a:off x="7913688" y="1515200"/>
                <a:ext cx="624093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/>
              <p:nvPr/>
            </p:nvSpPr>
            <p:spPr bwMode="auto">
              <a:xfrm>
                <a:off x="8041829" y="1554536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9" name="Freeform 1268"/>
              <p:cNvSpPr/>
              <p:nvPr/>
            </p:nvSpPr>
            <p:spPr bwMode="auto">
              <a:xfrm>
                <a:off x="8283873" y="161469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0" name="Freeform 1269"/>
              <p:cNvSpPr/>
              <p:nvPr/>
            </p:nvSpPr>
            <p:spPr bwMode="auto">
              <a:xfrm>
                <a:off x="8034709" y="1614696"/>
                <a:ext cx="135261" cy="6247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71" name="Straight Connector 1270"/>
              <p:cNvCxnSpPr>
                <a:endCxn id="1266" idx="2"/>
              </p:cNvCxnSpPr>
              <p:nvPr/>
            </p:nvCxnSpPr>
            <p:spPr bwMode="auto">
              <a:xfrm flipH="1" flipV="1">
                <a:off x="7913688" y="1614696"/>
                <a:ext cx="2372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2" name="Straight Connector 1271"/>
              <p:cNvCxnSpPr/>
              <p:nvPr/>
            </p:nvCxnSpPr>
            <p:spPr bwMode="auto">
              <a:xfrm flipH="1" flipV="1">
                <a:off x="8537781" y="161932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791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3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793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3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3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933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36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34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4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792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2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2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925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8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26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5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791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1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1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917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0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8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06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7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790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0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0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909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12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0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8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789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89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90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901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04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02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9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789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89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789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7893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896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94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10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7811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7812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7813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7814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7815" name="Picture 269" descr="cell_tower_radiation copy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816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/>
              <p:nvPr/>
            </p:nvSpPr>
            <p:spPr bwMode="auto">
              <a:xfrm flipV="1">
                <a:off x="1874456" y="1693807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/>
              <p:nvPr/>
            </p:nvSpPr>
            <p:spPr bwMode="auto">
              <a:xfrm flipV="1">
                <a:off x="1870827" y="1575075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/>
              <p:nvPr/>
            </p:nvSpPr>
            <p:spPr bwMode="auto">
              <a:xfrm>
                <a:off x="2102989" y="1632918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2" name="Freeform 1211"/>
              <p:cNvSpPr/>
              <p:nvPr/>
            </p:nvSpPr>
            <p:spPr bwMode="auto">
              <a:xfrm>
                <a:off x="2534666" y="1727297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3" name="Freeform 1212"/>
              <p:cNvSpPr/>
              <p:nvPr/>
            </p:nvSpPr>
            <p:spPr bwMode="auto">
              <a:xfrm>
                <a:off x="2088479" y="1730340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14" name="Straight Connector 1213"/>
              <p:cNvCxnSpPr>
                <a:endCxn id="1209" idx="2"/>
              </p:cNvCxnSpPr>
              <p:nvPr/>
            </p:nvCxnSpPr>
            <p:spPr bwMode="auto">
              <a:xfrm flipH="1" flipV="1">
                <a:off x="1870827" y="1736429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5" name="Straight Connector 1214"/>
              <p:cNvCxnSpPr/>
              <p:nvPr/>
            </p:nvCxnSpPr>
            <p:spPr bwMode="auto">
              <a:xfrm flipH="1" flipV="1">
                <a:off x="2995361" y="1733386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17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/>
              <p:nvPr/>
            </p:nvSpPr>
            <p:spPr bwMode="auto">
              <a:xfrm flipV="1">
                <a:off x="1873889" y="1694432"/>
                <a:ext cx="1124534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/>
              <p:nvPr/>
            </p:nvSpPr>
            <p:spPr bwMode="auto">
              <a:xfrm flipV="1">
                <a:off x="1870262" y="1575698"/>
                <a:ext cx="1124534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/>
              <p:nvPr/>
            </p:nvSpPr>
            <p:spPr bwMode="auto">
              <a:xfrm>
                <a:off x="2102424" y="1633543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3" name="Freeform 1202"/>
              <p:cNvSpPr/>
              <p:nvPr/>
            </p:nvSpPr>
            <p:spPr bwMode="auto">
              <a:xfrm>
                <a:off x="2534099" y="1727920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4" name="Freeform 1203"/>
              <p:cNvSpPr/>
              <p:nvPr/>
            </p:nvSpPr>
            <p:spPr bwMode="auto">
              <a:xfrm>
                <a:off x="2087914" y="1730965"/>
                <a:ext cx="243043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05" name="Straight Connector 1204"/>
              <p:cNvCxnSpPr>
                <a:endCxn id="1200" idx="2"/>
              </p:cNvCxnSpPr>
              <p:nvPr/>
            </p:nvCxnSpPr>
            <p:spPr bwMode="auto">
              <a:xfrm flipH="1" flipV="1">
                <a:off x="1870262" y="1737054"/>
                <a:ext cx="3626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6" name="Straight Connector 1205"/>
              <p:cNvCxnSpPr/>
              <p:nvPr/>
            </p:nvCxnSpPr>
            <p:spPr bwMode="auto">
              <a:xfrm flipH="1" flipV="1">
                <a:off x="2994797" y="1734009"/>
                <a:ext cx="3626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18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/>
              <p:nvPr/>
            </p:nvSpPr>
            <p:spPr bwMode="auto">
              <a:xfrm flipV="1">
                <a:off x="1876391" y="1694419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/>
              <p:nvPr/>
            </p:nvSpPr>
            <p:spPr bwMode="auto">
              <a:xfrm flipV="1">
                <a:off x="1872762" y="1575686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/>
              <p:nvPr/>
            </p:nvSpPr>
            <p:spPr bwMode="auto">
              <a:xfrm>
                <a:off x="2104924" y="1633530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4" name="Freeform 1193"/>
              <p:cNvSpPr/>
              <p:nvPr/>
            </p:nvSpPr>
            <p:spPr bwMode="auto">
              <a:xfrm>
                <a:off x="2536601" y="1727909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5" name="Freeform 1194"/>
              <p:cNvSpPr/>
              <p:nvPr/>
            </p:nvSpPr>
            <p:spPr bwMode="auto">
              <a:xfrm>
                <a:off x="2090414" y="1730952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96" name="Straight Connector 1195"/>
              <p:cNvCxnSpPr>
                <a:endCxn id="1191" idx="2"/>
              </p:cNvCxnSpPr>
              <p:nvPr/>
            </p:nvCxnSpPr>
            <p:spPr bwMode="auto">
              <a:xfrm flipH="1" flipV="1">
                <a:off x="1872762" y="1737041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7" name="Straight Connector 1196"/>
              <p:cNvCxnSpPr/>
              <p:nvPr/>
            </p:nvCxnSpPr>
            <p:spPr bwMode="auto">
              <a:xfrm flipH="1" flipV="1">
                <a:off x="2997297" y="1733997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19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/>
              <p:nvPr/>
            </p:nvSpPr>
            <p:spPr bwMode="auto">
              <a:xfrm flipV="1">
                <a:off x="1873456" y="1695321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/>
              <p:nvPr/>
            </p:nvSpPr>
            <p:spPr bwMode="auto">
              <a:xfrm flipV="1">
                <a:off x="1869120" y="1575277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/>
              <p:nvPr/>
            </p:nvSpPr>
            <p:spPr bwMode="auto">
              <a:xfrm>
                <a:off x="2103157" y="1631768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5" name="Freeform 1184"/>
              <p:cNvSpPr/>
              <p:nvPr/>
            </p:nvSpPr>
            <p:spPr bwMode="auto">
              <a:xfrm>
                <a:off x="2536558" y="1727098"/>
                <a:ext cx="242704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6" name="Freeform 1185"/>
              <p:cNvSpPr/>
              <p:nvPr/>
            </p:nvSpPr>
            <p:spPr bwMode="auto">
              <a:xfrm>
                <a:off x="2090156" y="1730628"/>
                <a:ext cx="238369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87" name="Straight Connector 1186"/>
              <p:cNvCxnSpPr>
                <a:endCxn id="1182" idx="2"/>
              </p:cNvCxnSpPr>
              <p:nvPr/>
            </p:nvCxnSpPr>
            <p:spPr bwMode="auto">
              <a:xfrm flipH="1" flipV="1">
                <a:off x="1869120" y="1737689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8" name="Straight Connector 1187"/>
              <p:cNvCxnSpPr/>
              <p:nvPr/>
            </p:nvCxnSpPr>
            <p:spPr bwMode="auto">
              <a:xfrm flipH="1" flipV="1">
                <a:off x="2995962" y="1734160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20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/>
              <p:nvPr/>
            </p:nvSpPr>
            <p:spPr bwMode="auto">
              <a:xfrm flipV="1">
                <a:off x="1874878" y="1697859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/>
              <p:nvPr/>
            </p:nvSpPr>
            <p:spPr bwMode="auto">
              <a:xfrm flipV="1">
                <a:off x="1870543" y="1577815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/>
              <p:nvPr/>
            </p:nvSpPr>
            <p:spPr bwMode="auto">
              <a:xfrm>
                <a:off x="2104579" y="1634306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6" name="Freeform 1175"/>
              <p:cNvSpPr/>
              <p:nvPr/>
            </p:nvSpPr>
            <p:spPr bwMode="auto">
              <a:xfrm>
                <a:off x="2537980" y="1729634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7" name="Freeform 1176"/>
              <p:cNvSpPr/>
              <p:nvPr/>
            </p:nvSpPr>
            <p:spPr bwMode="auto">
              <a:xfrm>
                <a:off x="2091578" y="1733166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78" name="Straight Connector 1177"/>
              <p:cNvCxnSpPr>
                <a:endCxn id="1173" idx="2"/>
              </p:cNvCxnSpPr>
              <p:nvPr/>
            </p:nvCxnSpPr>
            <p:spPr bwMode="auto">
              <a:xfrm flipH="1" flipV="1">
                <a:off x="1870543" y="1740227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9" name="Straight Connector 1178"/>
              <p:cNvCxnSpPr/>
              <p:nvPr/>
            </p:nvCxnSpPr>
            <p:spPr bwMode="auto">
              <a:xfrm flipH="1" flipV="1">
                <a:off x="2997385" y="1736695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21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/>
              <p:nvPr/>
            </p:nvSpPr>
            <p:spPr bwMode="auto">
              <a:xfrm flipV="1">
                <a:off x="1876349" y="1695744"/>
                <a:ext cx="1122510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/>
              <p:nvPr/>
            </p:nvSpPr>
            <p:spPr bwMode="auto">
              <a:xfrm flipV="1">
                <a:off x="1872017" y="1575700"/>
                <a:ext cx="1122507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/>
              <p:nvPr/>
            </p:nvSpPr>
            <p:spPr bwMode="auto">
              <a:xfrm>
                <a:off x="2101718" y="1632191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7" name="Freeform 1166"/>
              <p:cNvSpPr/>
              <p:nvPr/>
            </p:nvSpPr>
            <p:spPr bwMode="auto">
              <a:xfrm>
                <a:off x="2535119" y="1727521"/>
                <a:ext cx="247040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8" name="Freeform 1167"/>
              <p:cNvSpPr/>
              <p:nvPr/>
            </p:nvSpPr>
            <p:spPr bwMode="auto">
              <a:xfrm>
                <a:off x="2088717" y="1731051"/>
                <a:ext cx="242704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69" name="Straight Connector 1168"/>
              <p:cNvCxnSpPr>
                <a:endCxn id="1164" idx="2"/>
              </p:cNvCxnSpPr>
              <p:nvPr/>
            </p:nvCxnSpPr>
            <p:spPr bwMode="auto">
              <a:xfrm flipH="1" flipV="1">
                <a:off x="1872017" y="1738112"/>
                <a:ext cx="4333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0" name="Straight Connector 1169"/>
              <p:cNvCxnSpPr/>
              <p:nvPr/>
            </p:nvCxnSpPr>
            <p:spPr bwMode="auto">
              <a:xfrm flipH="1" flipV="1">
                <a:off x="2994524" y="1734582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822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/>
              <p:nvPr/>
            </p:nvSpPr>
            <p:spPr bwMode="auto">
              <a:xfrm flipV="1">
                <a:off x="1873595" y="1697832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/>
              <p:nvPr/>
            </p:nvSpPr>
            <p:spPr bwMode="auto">
              <a:xfrm flipV="1">
                <a:off x="1869259" y="1577788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/>
              <p:nvPr/>
            </p:nvSpPr>
            <p:spPr bwMode="auto">
              <a:xfrm>
                <a:off x="2103296" y="1634279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8" name="Freeform 1157"/>
              <p:cNvSpPr/>
              <p:nvPr/>
            </p:nvSpPr>
            <p:spPr bwMode="auto">
              <a:xfrm>
                <a:off x="2536697" y="1729607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9" name="Freeform 1158"/>
              <p:cNvSpPr/>
              <p:nvPr/>
            </p:nvSpPr>
            <p:spPr bwMode="auto">
              <a:xfrm>
                <a:off x="2090295" y="1733139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60" name="Straight Connector 1159"/>
              <p:cNvCxnSpPr>
                <a:endCxn id="1155" idx="2"/>
              </p:cNvCxnSpPr>
              <p:nvPr/>
            </p:nvCxnSpPr>
            <p:spPr bwMode="auto">
              <a:xfrm flipH="1" flipV="1">
                <a:off x="1869259" y="1740200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1" name="Straight Connector 1160"/>
              <p:cNvCxnSpPr/>
              <p:nvPr/>
            </p:nvCxnSpPr>
            <p:spPr bwMode="auto">
              <a:xfrm flipH="1" flipV="1">
                <a:off x="2996102" y="1736669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7823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4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5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9709417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74505B1-3617-4C5D-79BE-A4388C53511F}"/>
              </a:ext>
            </a:extLst>
          </p:cNvPr>
          <p:cNvSpPr/>
          <p:nvPr/>
        </p:nvSpPr>
        <p:spPr>
          <a:xfrm>
            <a:off x="0" y="2861953"/>
            <a:ext cx="9144000" cy="1151907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679D612-B9BD-6291-6EC6-14186EA3984A}"/>
              </a:ext>
            </a:extLst>
          </p:cNvPr>
          <p:cNvSpPr txBox="1"/>
          <p:nvPr/>
        </p:nvSpPr>
        <p:spPr>
          <a:xfrm>
            <a:off x="1034143" y="3105834"/>
            <a:ext cx="70757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bg1"/>
                </a:solidFill>
              </a:rPr>
              <a:t>Circuit-Switching / Packet-Switching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14CE21-88CC-0E70-FAB4-2202890CBF6E}"/>
              </a:ext>
            </a:extLst>
          </p:cNvPr>
          <p:cNvSpPr txBox="1"/>
          <p:nvPr/>
        </p:nvSpPr>
        <p:spPr>
          <a:xfrm>
            <a:off x="0" y="1678184"/>
            <a:ext cx="9144000" cy="707886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bg1"/>
                </a:solidFill>
              </a:rPr>
              <a:t>How to connect computers in a network?</a:t>
            </a:r>
          </a:p>
        </p:txBody>
      </p:sp>
    </p:spTree>
    <p:extLst>
      <p:ext uri="{BB962C8B-B14F-4D97-AF65-F5344CB8AC3E}">
        <p14:creationId xmlns:p14="http://schemas.microsoft.com/office/powerpoint/2010/main" val="4213995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F11FB34-628B-6A42-9E10-34230F67FB46}"/>
              </a:ext>
            </a:extLst>
          </p:cNvPr>
          <p:cNvCxnSpPr/>
          <p:nvPr/>
        </p:nvCxnSpPr>
        <p:spPr>
          <a:xfrm>
            <a:off x="2120900" y="3429000"/>
            <a:ext cx="5143500" cy="0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F194F0D0-4D18-344E-BE65-F0261512B53C}"/>
              </a:ext>
            </a:extLst>
          </p:cNvPr>
          <p:cNvSpPr txBox="1"/>
          <p:nvPr/>
        </p:nvSpPr>
        <p:spPr>
          <a:xfrm>
            <a:off x="3159918" y="5696571"/>
            <a:ext cx="3065463" cy="1077218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Point-to-point connection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8788F2C-D2F4-414B-9F8D-C193AA1270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23640" y="2694540"/>
            <a:ext cx="1468920" cy="146892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A6B0115-4BB1-2D4B-98D8-E16C7EC94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1056240" y="2694540"/>
            <a:ext cx="1468920" cy="14689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897043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EF8C55D-E1A2-304B-8529-71288A6634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647" y="1005118"/>
            <a:ext cx="1721104" cy="172110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488B28C-43AF-5E44-854E-E4C0D89E9D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54249" y="966921"/>
            <a:ext cx="1721104" cy="1721104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4B6EBAE-7EAE-CB45-A746-2C9EA6CD3AA0}"/>
              </a:ext>
            </a:extLst>
          </p:cNvPr>
          <p:cNvCxnSpPr>
            <a:cxnSpLocks/>
          </p:cNvCxnSpPr>
          <p:nvPr/>
        </p:nvCxnSpPr>
        <p:spPr>
          <a:xfrm>
            <a:off x="1737442" y="2278626"/>
            <a:ext cx="5666248" cy="0"/>
          </a:xfrm>
          <a:prstGeom prst="line">
            <a:avLst/>
          </a:prstGeom>
          <a:ln w="698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9">
            <a:extLst>
              <a:ext uri="{FF2B5EF4-FFF2-40B4-BE49-F238E27FC236}">
                <a16:creationId xmlns:a16="http://schemas.microsoft.com/office/drawing/2014/main" id="{B86A1600-A800-8042-BD5A-145F8956F2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27680" y="2729780"/>
            <a:ext cx="1721104" cy="172110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04999C3-208B-1742-962D-0EFEF50B7D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001111" y="4492639"/>
            <a:ext cx="1721104" cy="172110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B584CD8-0ACB-E04F-B28D-A4D01842EF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57093" y="3429000"/>
            <a:ext cx="1721104" cy="1721104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C7CCD21-7DB3-6E4F-86C0-63C1140482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82586" y="64614"/>
            <a:ext cx="1721104" cy="172110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04D88DB-B69F-0043-B14E-67004CE922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40310" y="64614"/>
            <a:ext cx="1721104" cy="1721104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45BEE62C-C565-4E40-B2AF-CAB3CF0577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5216" y="2726222"/>
            <a:ext cx="1721104" cy="172110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CE76CA7-E292-7046-94AC-E9080653E4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42889" y="2640453"/>
            <a:ext cx="1721104" cy="1721104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FD9ACE5-5AB5-AC4E-9F54-573B2AC5FF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72260" y="4579374"/>
            <a:ext cx="1721104" cy="1721104"/>
          </a:xfrm>
          <a:prstGeom prst="rect">
            <a:avLst/>
          </a:prstGeom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ADFB1BF-67FA-4741-8F75-28332F7B69D5}"/>
              </a:ext>
            </a:extLst>
          </p:cNvPr>
          <p:cNvCxnSpPr>
            <a:cxnSpLocks/>
          </p:cNvCxnSpPr>
          <p:nvPr/>
        </p:nvCxnSpPr>
        <p:spPr>
          <a:xfrm flipV="1">
            <a:off x="1732812" y="834873"/>
            <a:ext cx="4187541" cy="2326781"/>
          </a:xfrm>
          <a:prstGeom prst="line">
            <a:avLst/>
          </a:prstGeom>
          <a:ln w="698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2EE1B576-6CC4-F944-804B-EF600EAE68BF}"/>
              </a:ext>
            </a:extLst>
          </p:cNvPr>
          <p:cNvCxnSpPr>
            <a:cxnSpLocks/>
          </p:cNvCxnSpPr>
          <p:nvPr/>
        </p:nvCxnSpPr>
        <p:spPr>
          <a:xfrm>
            <a:off x="3301139" y="1549831"/>
            <a:ext cx="4056810" cy="1703045"/>
          </a:xfrm>
          <a:prstGeom prst="line">
            <a:avLst/>
          </a:prstGeom>
          <a:ln w="698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317DE8EA-EA67-2E4A-9D0C-FB0DAD34B09D}"/>
              </a:ext>
            </a:extLst>
          </p:cNvPr>
          <p:cNvCxnSpPr>
            <a:cxnSpLocks/>
          </p:cNvCxnSpPr>
          <p:nvPr/>
        </p:nvCxnSpPr>
        <p:spPr>
          <a:xfrm>
            <a:off x="3704095" y="3931913"/>
            <a:ext cx="3474102" cy="1959166"/>
          </a:xfrm>
          <a:prstGeom prst="line">
            <a:avLst/>
          </a:prstGeom>
          <a:ln w="698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AB7F2963-77E2-5D48-A6CF-94090E6C1A5B}"/>
              </a:ext>
            </a:extLst>
          </p:cNvPr>
          <p:cNvCxnSpPr>
            <a:cxnSpLocks/>
          </p:cNvCxnSpPr>
          <p:nvPr/>
        </p:nvCxnSpPr>
        <p:spPr>
          <a:xfrm flipV="1">
            <a:off x="2402237" y="4289552"/>
            <a:ext cx="3280349" cy="1421278"/>
          </a:xfrm>
          <a:prstGeom prst="line">
            <a:avLst/>
          </a:prstGeom>
          <a:ln w="698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9E4884B-05F3-254D-8CA0-71286B1523C5}"/>
              </a:ext>
            </a:extLst>
          </p:cNvPr>
          <p:cNvGrpSpPr/>
          <p:nvPr/>
        </p:nvGrpSpPr>
        <p:grpSpPr>
          <a:xfrm>
            <a:off x="-77492" y="38704"/>
            <a:ext cx="2093812" cy="1061963"/>
            <a:chOff x="0" y="270309"/>
            <a:chExt cx="4245184" cy="2010854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B40D8D34-5E66-5444-A3C0-4A0F663A52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270309"/>
              <a:ext cx="2168568" cy="2010854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9D5B6750-D171-904D-97B3-D632E095EFC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38308" y="270309"/>
              <a:ext cx="2168568" cy="2010854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09157FD7-F833-2C41-A66E-B549B84E176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076616" y="270309"/>
              <a:ext cx="2168568" cy="2010854"/>
            </a:xfrm>
            <a:prstGeom prst="rect">
              <a:avLst/>
            </a:prstGeom>
          </p:spPr>
        </p:pic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CD084C2-3684-5D4C-A13E-B2402D290BF7}"/>
              </a:ext>
            </a:extLst>
          </p:cNvPr>
          <p:cNvGrpSpPr/>
          <p:nvPr/>
        </p:nvGrpSpPr>
        <p:grpSpPr>
          <a:xfrm>
            <a:off x="7127680" y="5436"/>
            <a:ext cx="2093812" cy="1061963"/>
            <a:chOff x="0" y="270309"/>
            <a:chExt cx="4245184" cy="2010854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202F6F45-CE6D-3648-ABCA-2B7C80D0B54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0" y="270309"/>
              <a:ext cx="2168568" cy="2010854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C1DA3C9D-D253-9C41-8C32-579FE5E1CFC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38308" y="270309"/>
              <a:ext cx="2168568" cy="2010854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6AFBD4F0-681E-7C43-B38B-3EDD9A17268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076616" y="270309"/>
              <a:ext cx="2168568" cy="201085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8482085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83977" y="7425685"/>
            <a:ext cx="97494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MOOCs</a:t>
            </a:r>
            <a:endParaRPr lang="en-US" sz="2000" i="1"/>
          </a:p>
        </p:txBody>
      </p:sp>
      <p:sp>
        <p:nvSpPr>
          <p:cNvPr id="31" name="Rectangle 30"/>
          <p:cNvSpPr/>
          <p:nvPr/>
        </p:nvSpPr>
        <p:spPr>
          <a:xfrm>
            <a:off x="3427955" y="7415857"/>
            <a:ext cx="173021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Online Content</a:t>
            </a:r>
            <a:endParaRPr lang="en-US" sz="2000" i="1"/>
          </a:p>
        </p:txBody>
      </p:sp>
      <p:sp>
        <p:nvSpPr>
          <p:cNvPr id="32" name="Rectangle 31"/>
          <p:cNvSpPr/>
          <p:nvPr/>
        </p:nvSpPr>
        <p:spPr>
          <a:xfrm>
            <a:off x="6966903" y="7420777"/>
            <a:ext cx="173586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Search Engines</a:t>
            </a:r>
            <a:endParaRPr lang="en-US" sz="2000" i="1"/>
          </a:p>
        </p:txBody>
      </p:sp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9472" y="1972833"/>
            <a:ext cx="3887182" cy="2912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16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BD67FF5-95D7-4046-80C5-656B1CE2A44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2353"/>
          <a:stretch/>
        </p:blipFill>
        <p:spPr>
          <a:xfrm>
            <a:off x="6450980" y="249436"/>
            <a:ext cx="2693020" cy="1973260"/>
          </a:xfrm>
          <a:prstGeom prst="rect">
            <a:avLst/>
          </a:prstGeom>
        </p:spPr>
      </p:pic>
      <p:cxnSp>
        <p:nvCxnSpPr>
          <p:cNvPr id="5" name="Elbow Connector 4">
            <a:extLst>
              <a:ext uri="{FF2B5EF4-FFF2-40B4-BE49-F238E27FC236}">
                <a16:creationId xmlns:a16="http://schemas.microsoft.com/office/drawing/2014/main" id="{F0AADF44-841B-8A4E-90C7-C618A0880E19}"/>
              </a:ext>
            </a:extLst>
          </p:cNvPr>
          <p:cNvCxnSpPr>
            <a:cxnSpLocks/>
            <a:stCxn id="7" idx="3"/>
            <a:endCxn id="2" idx="2"/>
          </p:cNvCxnSpPr>
          <p:nvPr/>
        </p:nvCxnSpPr>
        <p:spPr>
          <a:xfrm flipV="1">
            <a:off x="6236654" y="2222696"/>
            <a:ext cx="1560836" cy="1206304"/>
          </a:xfrm>
          <a:prstGeom prst="bentConnector2">
            <a:avLst/>
          </a:prstGeom>
          <a:ln w="63500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11">
            <a:extLst>
              <a:ext uri="{FF2B5EF4-FFF2-40B4-BE49-F238E27FC236}">
                <a16:creationId xmlns:a16="http://schemas.microsoft.com/office/drawing/2014/main" id="{EFEDC07E-A7DB-D54C-A195-58971B0494A5}"/>
              </a:ext>
            </a:extLst>
          </p:cNvPr>
          <p:cNvCxnSpPr>
            <a:cxnSpLocks/>
          </p:cNvCxnSpPr>
          <p:nvPr/>
        </p:nvCxnSpPr>
        <p:spPr>
          <a:xfrm rot="16200000" flipH="1">
            <a:off x="936689" y="2020120"/>
            <a:ext cx="1456167" cy="1361591"/>
          </a:xfrm>
          <a:prstGeom prst="bentConnector3">
            <a:avLst>
              <a:gd name="adj1" fmla="val 100236"/>
            </a:avLst>
          </a:prstGeom>
          <a:ln w="63500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>
            <a:extLst>
              <a:ext uri="{FF2B5EF4-FFF2-40B4-BE49-F238E27FC236}">
                <a16:creationId xmlns:a16="http://schemas.microsoft.com/office/drawing/2014/main" id="{AF2D4FF8-4689-F640-8DEF-3B3D43A6835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8953"/>
          <a:stretch/>
        </p:blipFill>
        <p:spPr>
          <a:xfrm>
            <a:off x="203053" y="141829"/>
            <a:ext cx="1557945" cy="21884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58461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27A578E1-95AB-8243-BFC7-1E793DAB0F16}"/>
              </a:ext>
            </a:extLst>
          </p:cNvPr>
          <p:cNvGrpSpPr/>
          <p:nvPr/>
        </p:nvGrpSpPr>
        <p:grpSpPr>
          <a:xfrm>
            <a:off x="0" y="968410"/>
            <a:ext cx="2203380" cy="4706833"/>
            <a:chOff x="0" y="968410"/>
            <a:chExt cx="2203380" cy="4706833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31C32A31-5498-8A4C-9860-FAACC4D6F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3C32F39-5DFE-114A-88F3-EAE7DB024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A344F06-A51A-C548-8D09-5EDD4A4D8BA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00A7E97-FF1F-9847-BEAF-51F41E60E11C}"/>
              </a:ext>
            </a:extLst>
          </p:cNvPr>
          <p:cNvGrpSpPr/>
          <p:nvPr/>
        </p:nvGrpSpPr>
        <p:grpSpPr>
          <a:xfrm flipH="1">
            <a:off x="6646921" y="968410"/>
            <a:ext cx="2203380" cy="4706833"/>
            <a:chOff x="0" y="968410"/>
            <a:chExt cx="2203380" cy="4706833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5D6A7734-B4CE-5747-982F-84EE38E27B1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A749E8A7-D4BF-9448-AAC3-8603708CEB5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769C2969-6ED1-8245-8D2B-4A3AC3E49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B4E6857-F289-4C4F-AF5A-40A3923F6B82}"/>
              </a:ext>
            </a:extLst>
          </p:cNvPr>
          <p:cNvGrpSpPr/>
          <p:nvPr/>
        </p:nvGrpSpPr>
        <p:grpSpPr>
          <a:xfrm>
            <a:off x="1468920" y="1912631"/>
            <a:ext cx="6263782" cy="2561833"/>
            <a:chOff x="1468920" y="1912631"/>
            <a:chExt cx="6263782" cy="2561833"/>
          </a:xfrm>
        </p:grpSpPr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A03C31F4-05F9-7E45-BA0B-5458E0503459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flipH="1" flipV="1">
              <a:off x="1468920" y="3333973"/>
              <a:ext cx="6263782" cy="95027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584360F9-885F-4340-B409-10FDDDE304A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63680" y="3429000"/>
              <a:ext cx="5669022" cy="1045464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0C57E8A7-8C91-E04C-834D-7D5E80D4C37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63680" y="1912631"/>
              <a:ext cx="5669022" cy="1516369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0E62C09-ADA0-A749-A902-F96F23063352}"/>
              </a:ext>
            </a:extLst>
          </p:cNvPr>
          <p:cNvGrpSpPr/>
          <p:nvPr/>
        </p:nvGrpSpPr>
        <p:grpSpPr>
          <a:xfrm rot="19745138">
            <a:off x="1735892" y="1855939"/>
            <a:ext cx="5848521" cy="2443506"/>
            <a:chOff x="2424775" y="2071512"/>
            <a:chExt cx="5848521" cy="2443506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B99EC9E3-DD16-394E-A601-68D9F44FB308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rot="1854862" flipH="1">
              <a:off x="2424775" y="2071512"/>
              <a:ext cx="5515049" cy="1311999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95D0A638-7976-1B4F-B50E-74A6521E36E7}"/>
                </a:ext>
              </a:extLst>
            </p:cNvPr>
            <p:cNvCxnSpPr>
              <a:cxnSpLocks/>
            </p:cNvCxnSpPr>
            <p:nvPr/>
          </p:nvCxnSpPr>
          <p:spPr>
            <a:xfrm rot="1854862" flipH="1">
              <a:off x="2706649" y="2149454"/>
              <a:ext cx="4920288" cy="2365564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3BE43605-8493-E14C-935E-AA6A17565980}"/>
                </a:ext>
              </a:extLst>
            </p:cNvPr>
            <p:cNvCxnSpPr>
              <a:cxnSpLocks/>
            </p:cNvCxnSpPr>
            <p:nvPr/>
          </p:nvCxnSpPr>
          <p:spPr>
            <a:xfrm rot="1854862" flipH="1" flipV="1">
              <a:off x="3353009" y="2177544"/>
              <a:ext cx="4920287" cy="150642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CE392D7-4046-774A-9F39-BC0986EA66D6}"/>
              </a:ext>
            </a:extLst>
          </p:cNvPr>
          <p:cNvGrpSpPr/>
          <p:nvPr/>
        </p:nvGrpSpPr>
        <p:grpSpPr>
          <a:xfrm rot="1146543">
            <a:off x="1687563" y="2035010"/>
            <a:ext cx="5830318" cy="3302976"/>
            <a:chOff x="1931576" y="1102477"/>
            <a:chExt cx="5830318" cy="3302976"/>
          </a:xfrm>
        </p:grpSpPr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520F7F6-A785-7B4B-AADF-8A341A5915B7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rot="20453457" flipH="1" flipV="1">
              <a:off x="1931576" y="2470317"/>
              <a:ext cx="5639760" cy="1935136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25468C8E-F5F6-0C47-804D-E5491C93FDC2}"/>
                </a:ext>
              </a:extLst>
            </p:cNvPr>
            <p:cNvCxnSpPr>
              <a:cxnSpLocks/>
            </p:cNvCxnSpPr>
            <p:nvPr/>
          </p:nvCxnSpPr>
          <p:spPr>
            <a:xfrm rot="20453457" flipH="1" flipV="1">
              <a:off x="2684121" y="3602426"/>
              <a:ext cx="5077773" cy="676356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03170307-5DAD-CB47-B3FE-6A6CFBE2FDD1}"/>
                </a:ext>
              </a:extLst>
            </p:cNvPr>
            <p:cNvCxnSpPr>
              <a:cxnSpLocks/>
            </p:cNvCxnSpPr>
            <p:nvPr/>
          </p:nvCxnSpPr>
          <p:spPr>
            <a:xfrm rot="20453457" flipH="1" flipV="1">
              <a:off x="2263327" y="1102477"/>
              <a:ext cx="5077773" cy="3247135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044B62BB-107B-074E-B012-B5F6FD0FF11E}"/>
              </a:ext>
            </a:extLst>
          </p:cNvPr>
          <p:cNvCxnSpPr>
            <a:cxnSpLocks/>
          </p:cNvCxnSpPr>
          <p:nvPr/>
        </p:nvCxnSpPr>
        <p:spPr>
          <a:xfrm flipV="1">
            <a:off x="1268665" y="1998863"/>
            <a:ext cx="637529" cy="1473000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3D5E14AF-849F-AE4D-9249-0C2E6575C642}"/>
              </a:ext>
            </a:extLst>
          </p:cNvPr>
          <p:cNvCxnSpPr>
            <a:cxnSpLocks/>
          </p:cNvCxnSpPr>
          <p:nvPr/>
        </p:nvCxnSpPr>
        <p:spPr>
          <a:xfrm flipV="1">
            <a:off x="1538910" y="2039583"/>
            <a:ext cx="367284" cy="2191033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3296BA05-E38C-5A45-978F-E541B2F83E75}"/>
              </a:ext>
            </a:extLst>
          </p:cNvPr>
          <p:cNvCxnSpPr>
            <a:cxnSpLocks/>
          </p:cNvCxnSpPr>
          <p:nvPr/>
        </p:nvCxnSpPr>
        <p:spPr>
          <a:xfrm flipH="1" flipV="1">
            <a:off x="1292912" y="3524029"/>
            <a:ext cx="245995" cy="747887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C645B3CE-F37E-C248-9B87-C8B7CF0BFB66}"/>
              </a:ext>
            </a:extLst>
          </p:cNvPr>
          <p:cNvCxnSpPr>
            <a:cxnSpLocks/>
          </p:cNvCxnSpPr>
          <p:nvPr/>
        </p:nvCxnSpPr>
        <p:spPr>
          <a:xfrm flipV="1">
            <a:off x="7048040" y="3431591"/>
            <a:ext cx="621538" cy="1820196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AF412DC0-F255-3A4A-9F29-B6BABC11E35E}"/>
              </a:ext>
            </a:extLst>
          </p:cNvPr>
          <p:cNvCxnSpPr>
            <a:cxnSpLocks/>
          </p:cNvCxnSpPr>
          <p:nvPr/>
        </p:nvCxnSpPr>
        <p:spPr>
          <a:xfrm flipH="1" flipV="1">
            <a:off x="6983966" y="2056645"/>
            <a:ext cx="96354" cy="3212462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A431EFA-1416-6244-AF69-28EE4CBDA8E8}"/>
              </a:ext>
            </a:extLst>
          </p:cNvPr>
          <p:cNvCxnSpPr>
            <a:cxnSpLocks/>
          </p:cNvCxnSpPr>
          <p:nvPr/>
        </p:nvCxnSpPr>
        <p:spPr>
          <a:xfrm flipH="1" flipV="1">
            <a:off x="6967352" y="2021971"/>
            <a:ext cx="709340" cy="1407027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1C2106DC-7165-DC4B-A8B8-D2CEDFB2A749}"/>
              </a:ext>
            </a:extLst>
          </p:cNvPr>
          <p:cNvSpPr txBox="1"/>
          <p:nvPr/>
        </p:nvSpPr>
        <p:spPr>
          <a:xfrm>
            <a:off x="1131644" y="5934081"/>
            <a:ext cx="7533094" cy="58477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All pair Point-to-point connection</a:t>
            </a:r>
          </a:p>
        </p:txBody>
      </p:sp>
    </p:spTree>
    <p:extLst>
      <p:ext uri="{BB962C8B-B14F-4D97-AF65-F5344CB8AC3E}">
        <p14:creationId xmlns:p14="http://schemas.microsoft.com/office/powerpoint/2010/main" val="245541460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27A578E1-95AB-8243-BFC7-1E793DAB0F16}"/>
              </a:ext>
            </a:extLst>
          </p:cNvPr>
          <p:cNvGrpSpPr/>
          <p:nvPr/>
        </p:nvGrpSpPr>
        <p:grpSpPr>
          <a:xfrm>
            <a:off x="0" y="968410"/>
            <a:ext cx="2203380" cy="4706833"/>
            <a:chOff x="0" y="968410"/>
            <a:chExt cx="2203380" cy="4706833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31C32A31-5498-8A4C-9860-FAACC4D6F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3C32F39-5DFE-114A-88F3-EAE7DB024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A344F06-A51A-C548-8D09-5EDD4A4D8B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00A7E97-FF1F-9847-BEAF-51F41E60E11C}"/>
              </a:ext>
            </a:extLst>
          </p:cNvPr>
          <p:cNvGrpSpPr/>
          <p:nvPr/>
        </p:nvGrpSpPr>
        <p:grpSpPr>
          <a:xfrm flipH="1">
            <a:off x="6646921" y="968410"/>
            <a:ext cx="2203380" cy="4706833"/>
            <a:chOff x="0" y="968410"/>
            <a:chExt cx="2203380" cy="4706833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5D6A7734-B4CE-5747-982F-84EE38E27B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A749E8A7-D4BF-9448-AAC3-8603708CEB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769C2969-6ED1-8245-8D2B-4A3AC3E49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B4E6857-F289-4C4F-AF5A-40A3923F6B82}"/>
              </a:ext>
            </a:extLst>
          </p:cNvPr>
          <p:cNvGrpSpPr/>
          <p:nvPr/>
        </p:nvGrpSpPr>
        <p:grpSpPr>
          <a:xfrm>
            <a:off x="1468920" y="1912631"/>
            <a:ext cx="6263782" cy="2561833"/>
            <a:chOff x="1468920" y="1912631"/>
            <a:chExt cx="6263782" cy="2561833"/>
          </a:xfrm>
        </p:grpSpPr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A03C31F4-05F9-7E45-BA0B-5458E0503459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flipH="1" flipV="1">
              <a:off x="1468920" y="3333973"/>
              <a:ext cx="6263782" cy="95027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584360F9-885F-4340-B409-10FDDDE304A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63680" y="3429000"/>
              <a:ext cx="5669022" cy="1045464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0C57E8A7-8C91-E04C-834D-7D5E80D4C37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63680" y="1912631"/>
              <a:ext cx="5669022" cy="1516369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0E62C09-ADA0-A749-A902-F96F23063352}"/>
              </a:ext>
            </a:extLst>
          </p:cNvPr>
          <p:cNvGrpSpPr/>
          <p:nvPr/>
        </p:nvGrpSpPr>
        <p:grpSpPr>
          <a:xfrm rot="19745138">
            <a:off x="1735892" y="1855939"/>
            <a:ext cx="5848521" cy="2443506"/>
            <a:chOff x="2424775" y="2071512"/>
            <a:chExt cx="5848521" cy="2443506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B99EC9E3-DD16-394E-A601-68D9F44FB308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rot="1854862" flipH="1">
              <a:off x="2424775" y="2071512"/>
              <a:ext cx="5515049" cy="1311999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95D0A638-7976-1B4F-B50E-74A6521E36E7}"/>
                </a:ext>
              </a:extLst>
            </p:cNvPr>
            <p:cNvCxnSpPr>
              <a:cxnSpLocks/>
            </p:cNvCxnSpPr>
            <p:nvPr/>
          </p:nvCxnSpPr>
          <p:spPr>
            <a:xfrm rot="1854862" flipH="1">
              <a:off x="2706649" y="2149454"/>
              <a:ext cx="4920288" cy="2365564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3BE43605-8493-E14C-935E-AA6A17565980}"/>
                </a:ext>
              </a:extLst>
            </p:cNvPr>
            <p:cNvCxnSpPr>
              <a:cxnSpLocks/>
            </p:cNvCxnSpPr>
            <p:nvPr/>
          </p:nvCxnSpPr>
          <p:spPr>
            <a:xfrm rot="1854862" flipH="1" flipV="1">
              <a:off x="3353009" y="2177544"/>
              <a:ext cx="4920287" cy="150642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CE392D7-4046-774A-9F39-BC0986EA66D6}"/>
              </a:ext>
            </a:extLst>
          </p:cNvPr>
          <p:cNvGrpSpPr/>
          <p:nvPr/>
        </p:nvGrpSpPr>
        <p:grpSpPr>
          <a:xfrm rot="1146543">
            <a:off x="1687563" y="2035010"/>
            <a:ext cx="5830318" cy="3302976"/>
            <a:chOff x="1931576" y="1102477"/>
            <a:chExt cx="5830318" cy="3302976"/>
          </a:xfrm>
        </p:grpSpPr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520F7F6-A785-7B4B-AADF-8A341A5915B7}"/>
                </a:ext>
              </a:extLst>
            </p:cNvPr>
            <p:cNvCxnSpPr>
              <a:cxnSpLocks/>
              <a:endCxn id="12" idx="1"/>
            </p:cNvCxnSpPr>
            <p:nvPr/>
          </p:nvCxnSpPr>
          <p:spPr>
            <a:xfrm rot="20453457" flipH="1" flipV="1">
              <a:off x="1931576" y="2470317"/>
              <a:ext cx="5639760" cy="1935136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25468C8E-F5F6-0C47-804D-E5491C93FDC2}"/>
                </a:ext>
              </a:extLst>
            </p:cNvPr>
            <p:cNvCxnSpPr>
              <a:cxnSpLocks/>
            </p:cNvCxnSpPr>
            <p:nvPr/>
          </p:nvCxnSpPr>
          <p:spPr>
            <a:xfrm rot="20453457" flipH="1" flipV="1">
              <a:off x="2684121" y="3602426"/>
              <a:ext cx="5077773" cy="676356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03170307-5DAD-CB47-B3FE-6A6CFBE2FDD1}"/>
                </a:ext>
              </a:extLst>
            </p:cNvPr>
            <p:cNvCxnSpPr>
              <a:cxnSpLocks/>
            </p:cNvCxnSpPr>
            <p:nvPr/>
          </p:nvCxnSpPr>
          <p:spPr>
            <a:xfrm rot="20453457" flipH="1" flipV="1">
              <a:off x="2263327" y="1102477"/>
              <a:ext cx="5077773" cy="3247135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044B62BB-107B-074E-B012-B5F6FD0FF11E}"/>
              </a:ext>
            </a:extLst>
          </p:cNvPr>
          <p:cNvCxnSpPr>
            <a:cxnSpLocks/>
          </p:cNvCxnSpPr>
          <p:nvPr/>
        </p:nvCxnSpPr>
        <p:spPr>
          <a:xfrm flipV="1">
            <a:off x="1268665" y="1998863"/>
            <a:ext cx="637529" cy="1473000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3D5E14AF-849F-AE4D-9249-0C2E6575C642}"/>
              </a:ext>
            </a:extLst>
          </p:cNvPr>
          <p:cNvCxnSpPr>
            <a:cxnSpLocks/>
          </p:cNvCxnSpPr>
          <p:nvPr/>
        </p:nvCxnSpPr>
        <p:spPr>
          <a:xfrm flipV="1">
            <a:off x="1538910" y="2039583"/>
            <a:ext cx="367284" cy="2191033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3296BA05-E38C-5A45-978F-E541B2F83E75}"/>
              </a:ext>
            </a:extLst>
          </p:cNvPr>
          <p:cNvCxnSpPr>
            <a:cxnSpLocks/>
          </p:cNvCxnSpPr>
          <p:nvPr/>
        </p:nvCxnSpPr>
        <p:spPr>
          <a:xfrm flipH="1" flipV="1">
            <a:off x="1292912" y="3524029"/>
            <a:ext cx="245995" cy="747887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C645B3CE-F37E-C248-9B87-C8B7CF0BFB66}"/>
              </a:ext>
            </a:extLst>
          </p:cNvPr>
          <p:cNvCxnSpPr>
            <a:cxnSpLocks/>
          </p:cNvCxnSpPr>
          <p:nvPr/>
        </p:nvCxnSpPr>
        <p:spPr>
          <a:xfrm flipV="1">
            <a:off x="7048040" y="3431591"/>
            <a:ext cx="621538" cy="1820196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AF412DC0-F255-3A4A-9F29-B6BABC11E35E}"/>
              </a:ext>
            </a:extLst>
          </p:cNvPr>
          <p:cNvCxnSpPr>
            <a:cxnSpLocks/>
          </p:cNvCxnSpPr>
          <p:nvPr/>
        </p:nvCxnSpPr>
        <p:spPr>
          <a:xfrm flipH="1" flipV="1">
            <a:off x="6983966" y="2056645"/>
            <a:ext cx="96354" cy="3212462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>
            <a:extLst>
              <a:ext uri="{FF2B5EF4-FFF2-40B4-BE49-F238E27FC236}">
                <a16:creationId xmlns:a16="http://schemas.microsoft.com/office/drawing/2014/main" id="{0A431EFA-1416-6244-AF69-28EE4CBDA8E8}"/>
              </a:ext>
            </a:extLst>
          </p:cNvPr>
          <p:cNvCxnSpPr>
            <a:cxnSpLocks/>
          </p:cNvCxnSpPr>
          <p:nvPr/>
        </p:nvCxnSpPr>
        <p:spPr>
          <a:xfrm flipH="1" flipV="1">
            <a:off x="6967352" y="2021971"/>
            <a:ext cx="709340" cy="1407027"/>
          </a:xfrm>
          <a:prstGeom prst="line">
            <a:avLst/>
          </a:prstGeom>
          <a:ln w="444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>
            <a:extLst>
              <a:ext uri="{FF2B5EF4-FFF2-40B4-BE49-F238E27FC236}">
                <a16:creationId xmlns:a16="http://schemas.microsoft.com/office/drawing/2014/main" id="{1C2106DC-7165-DC4B-A8B8-D2CEDFB2A749}"/>
              </a:ext>
            </a:extLst>
          </p:cNvPr>
          <p:cNvSpPr txBox="1"/>
          <p:nvPr/>
        </p:nvSpPr>
        <p:spPr>
          <a:xfrm>
            <a:off x="1131644" y="5934081"/>
            <a:ext cx="7533094" cy="58477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All pair Point-to-point connection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83D2399-7EB9-4942-9A9C-D596F468BEF9}"/>
              </a:ext>
            </a:extLst>
          </p:cNvPr>
          <p:cNvSpPr/>
          <p:nvPr/>
        </p:nvSpPr>
        <p:spPr>
          <a:xfrm>
            <a:off x="0" y="2828544"/>
            <a:ext cx="9144000" cy="1072896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/>
              <a:t>Is this scalable?</a:t>
            </a:r>
          </a:p>
        </p:txBody>
      </p:sp>
    </p:spTree>
    <p:extLst>
      <p:ext uri="{BB962C8B-B14F-4D97-AF65-F5344CB8AC3E}">
        <p14:creationId xmlns:p14="http://schemas.microsoft.com/office/powerpoint/2010/main" val="158039143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27A578E1-95AB-8243-BFC7-1E793DAB0F16}"/>
              </a:ext>
            </a:extLst>
          </p:cNvPr>
          <p:cNvGrpSpPr/>
          <p:nvPr/>
        </p:nvGrpSpPr>
        <p:grpSpPr>
          <a:xfrm>
            <a:off x="0" y="968410"/>
            <a:ext cx="5315020" cy="4706833"/>
            <a:chOff x="0" y="968410"/>
            <a:chExt cx="5315020" cy="4706833"/>
          </a:xfrm>
        </p:grpSpPr>
        <p:cxnSp>
          <p:nvCxnSpPr>
            <p:cNvPr id="17" name="Elbow Connector 16">
              <a:extLst>
                <a:ext uri="{FF2B5EF4-FFF2-40B4-BE49-F238E27FC236}">
                  <a16:creationId xmlns:a16="http://schemas.microsoft.com/office/drawing/2014/main" id="{8AF46A44-792B-EC44-BF0D-E8A626521281}"/>
                </a:ext>
              </a:extLst>
            </p:cNvPr>
            <p:cNvCxnSpPr>
              <a:cxnSpLocks/>
            </p:cNvCxnSpPr>
            <p:nvPr/>
          </p:nvCxnSpPr>
          <p:spPr>
            <a:xfrm>
              <a:off x="1663700" y="190500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lbow Connector 19">
              <a:extLst>
                <a:ext uri="{FF2B5EF4-FFF2-40B4-BE49-F238E27FC236}">
                  <a16:creationId xmlns:a16="http://schemas.microsoft.com/office/drawing/2014/main" id="{2D0AE99E-7D28-FC46-9AD6-2081718AE0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63700" y="338983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9972AB9-6184-E945-AB50-DA3684EEB4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17600" y="3381548"/>
              <a:ext cx="2015020" cy="1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31C32A31-5498-8A4C-9860-FAACC4D6F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3C32F39-5DFE-114A-88F3-EAE7DB024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A344F06-A51A-C548-8D09-5EDD4A4D8B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9ECAA7D-4999-CB4A-92B6-7ECB9B43D593}"/>
              </a:ext>
            </a:extLst>
          </p:cNvPr>
          <p:cNvGrpSpPr/>
          <p:nvPr/>
        </p:nvGrpSpPr>
        <p:grpSpPr>
          <a:xfrm>
            <a:off x="3443283" y="1542462"/>
            <a:ext cx="2430537" cy="1645238"/>
            <a:chOff x="3443283" y="1542462"/>
            <a:chExt cx="2430537" cy="1645238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F61E01F-9928-9642-92B5-AE742D739BF3}"/>
                </a:ext>
              </a:extLst>
            </p:cNvPr>
            <p:cNvSpPr/>
            <p:nvPr/>
          </p:nvSpPr>
          <p:spPr>
            <a:xfrm>
              <a:off x="3695117" y="2095500"/>
              <a:ext cx="458856" cy="1092200"/>
            </a:xfrm>
            <a:custGeom>
              <a:avLst/>
              <a:gdLst>
                <a:gd name="connsiteX0" fmla="*/ 381583 w 458856"/>
                <a:gd name="connsiteY0" fmla="*/ 0 h 1092200"/>
                <a:gd name="connsiteX1" fmla="*/ 583 w 458856"/>
                <a:gd name="connsiteY1" fmla="*/ 609600 h 1092200"/>
                <a:gd name="connsiteX2" fmla="*/ 457783 w 458856"/>
                <a:gd name="connsiteY2" fmla="*/ 444500 h 1092200"/>
                <a:gd name="connsiteX3" fmla="*/ 102183 w 458856"/>
                <a:gd name="connsiteY3" fmla="*/ 1092200 h 109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856" h="1092200">
                  <a:moveTo>
                    <a:pt x="381583" y="0"/>
                  </a:moveTo>
                  <a:cubicBezTo>
                    <a:pt x="184733" y="267758"/>
                    <a:pt x="-12117" y="535517"/>
                    <a:pt x="583" y="609600"/>
                  </a:cubicBezTo>
                  <a:cubicBezTo>
                    <a:pt x="13283" y="683683"/>
                    <a:pt x="440850" y="364067"/>
                    <a:pt x="457783" y="444500"/>
                  </a:cubicBezTo>
                  <a:cubicBezTo>
                    <a:pt x="474716" y="524933"/>
                    <a:pt x="288449" y="808566"/>
                    <a:pt x="102183" y="1092200"/>
                  </a:cubicBezTo>
                </a:path>
              </a:pathLst>
            </a:custGeom>
            <a:noFill/>
            <a:ln w="22225">
              <a:solidFill>
                <a:srgbClr val="C00000"/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EC59273-A71E-7145-A579-A3A4CCB4D83B}"/>
                </a:ext>
              </a:extLst>
            </p:cNvPr>
            <p:cNvSpPr txBox="1"/>
            <p:nvPr/>
          </p:nvSpPr>
          <p:spPr>
            <a:xfrm>
              <a:off x="3443283" y="1542462"/>
              <a:ext cx="243053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Shared channel</a:t>
              </a: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9B145E37-9C26-6F46-9088-C5FC1A1FA15C}"/>
              </a:ext>
            </a:extLst>
          </p:cNvPr>
          <p:cNvSpPr txBox="1"/>
          <p:nvPr/>
        </p:nvSpPr>
        <p:spPr>
          <a:xfrm>
            <a:off x="3159918" y="5696571"/>
            <a:ext cx="3065463" cy="58477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Multiple access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00A7E97-FF1F-9847-BEAF-51F41E60E11C}"/>
              </a:ext>
            </a:extLst>
          </p:cNvPr>
          <p:cNvGrpSpPr/>
          <p:nvPr/>
        </p:nvGrpSpPr>
        <p:grpSpPr>
          <a:xfrm flipH="1">
            <a:off x="3535281" y="968410"/>
            <a:ext cx="5315020" cy="4706833"/>
            <a:chOff x="0" y="968410"/>
            <a:chExt cx="5315020" cy="4706833"/>
          </a:xfrm>
        </p:grpSpPr>
        <p:cxnSp>
          <p:nvCxnSpPr>
            <p:cNvPr id="31" name="Elbow Connector 30">
              <a:extLst>
                <a:ext uri="{FF2B5EF4-FFF2-40B4-BE49-F238E27FC236}">
                  <a16:creationId xmlns:a16="http://schemas.microsoft.com/office/drawing/2014/main" id="{BA450104-9D8A-2A4F-8523-3A72E201B249}"/>
                </a:ext>
              </a:extLst>
            </p:cNvPr>
            <p:cNvCxnSpPr>
              <a:cxnSpLocks/>
            </p:cNvCxnSpPr>
            <p:nvPr/>
          </p:nvCxnSpPr>
          <p:spPr>
            <a:xfrm>
              <a:off x="1663700" y="190500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Elbow Connector 31">
              <a:extLst>
                <a:ext uri="{FF2B5EF4-FFF2-40B4-BE49-F238E27FC236}">
                  <a16:creationId xmlns:a16="http://schemas.microsoft.com/office/drawing/2014/main" id="{D24ED98D-18E9-A94B-BE79-8BA5FF3DCC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63700" y="338983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672B21D-68D4-A842-9940-5F19CA0C91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17600" y="3381548"/>
              <a:ext cx="2015020" cy="1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5D6A7734-B4CE-5747-982F-84EE38E27B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A749E8A7-D4BF-9448-AAC3-8603708CEB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769C2969-6ED1-8245-8D2B-4A3AC3E49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6490844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42594E-423A-D671-BA9B-DFF0621664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Rectangle 3">
            <a:extLst>
              <a:ext uri="{FF2B5EF4-FFF2-40B4-BE49-F238E27FC236}">
                <a16:creationId xmlns:a16="http://schemas.microsoft.com/office/drawing/2014/main" id="{5BCE96A7-418A-F857-2F44-EFE1E34D721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676400" y="1774372"/>
            <a:ext cx="5943600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Our Goal:</a:t>
            </a:r>
            <a:endParaRPr lang="en-US" altLang="en-US" dirty="0"/>
          </a:p>
          <a:p>
            <a:pPr eaLnBrk="1" hangingPunct="1">
              <a:lnSpc>
                <a:spcPct val="90000"/>
              </a:lnSpc>
            </a:pPr>
            <a:r>
              <a:rPr lang="en-US" altLang="en-US" dirty="0"/>
              <a:t>Get </a:t>
            </a:r>
            <a:r>
              <a:rPr lang="ja-JP" altLang="en-US" dirty="0"/>
              <a:t>“</a:t>
            </a:r>
            <a:r>
              <a:rPr lang="en-US" altLang="ja-JP" dirty="0"/>
              <a:t>feel</a:t>
            </a:r>
            <a:r>
              <a:rPr lang="ja-JP" altLang="en-US" dirty="0"/>
              <a:t>”</a:t>
            </a:r>
            <a:r>
              <a:rPr lang="en-US" altLang="ja-JP" dirty="0"/>
              <a:t> and terminology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dirty="0"/>
              <a:t>More depth, detail later in course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dirty="0"/>
              <a:t>Approach:</a:t>
            </a:r>
          </a:p>
          <a:p>
            <a:pPr lvl="1" eaLnBrk="1" hangingPunct="1">
              <a:lnSpc>
                <a:spcPct val="90000"/>
              </a:lnSpc>
              <a:buSzPct val="85000"/>
            </a:pPr>
            <a:r>
              <a:rPr lang="en-US" altLang="en-US" sz="2800" dirty="0"/>
              <a:t>Use Internet as example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800" dirty="0"/>
          </a:p>
        </p:txBody>
      </p:sp>
    </p:spTree>
    <p:extLst>
      <p:ext uri="{BB962C8B-B14F-4D97-AF65-F5344CB8AC3E}">
        <p14:creationId xmlns:p14="http://schemas.microsoft.com/office/powerpoint/2010/main" val="42101568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Group 26">
            <a:extLst>
              <a:ext uri="{FF2B5EF4-FFF2-40B4-BE49-F238E27FC236}">
                <a16:creationId xmlns:a16="http://schemas.microsoft.com/office/drawing/2014/main" id="{27A578E1-95AB-8243-BFC7-1E793DAB0F16}"/>
              </a:ext>
            </a:extLst>
          </p:cNvPr>
          <p:cNvGrpSpPr/>
          <p:nvPr/>
        </p:nvGrpSpPr>
        <p:grpSpPr>
          <a:xfrm>
            <a:off x="0" y="968410"/>
            <a:ext cx="5315020" cy="4706833"/>
            <a:chOff x="0" y="968410"/>
            <a:chExt cx="5315020" cy="4706833"/>
          </a:xfrm>
        </p:grpSpPr>
        <p:cxnSp>
          <p:nvCxnSpPr>
            <p:cNvPr id="17" name="Elbow Connector 16">
              <a:extLst>
                <a:ext uri="{FF2B5EF4-FFF2-40B4-BE49-F238E27FC236}">
                  <a16:creationId xmlns:a16="http://schemas.microsoft.com/office/drawing/2014/main" id="{8AF46A44-792B-EC44-BF0D-E8A626521281}"/>
                </a:ext>
              </a:extLst>
            </p:cNvPr>
            <p:cNvCxnSpPr>
              <a:cxnSpLocks/>
            </p:cNvCxnSpPr>
            <p:nvPr/>
          </p:nvCxnSpPr>
          <p:spPr>
            <a:xfrm>
              <a:off x="1663700" y="190500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lbow Connector 19">
              <a:extLst>
                <a:ext uri="{FF2B5EF4-FFF2-40B4-BE49-F238E27FC236}">
                  <a16:creationId xmlns:a16="http://schemas.microsoft.com/office/drawing/2014/main" id="{2D0AE99E-7D28-FC46-9AD6-2081718AE0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63700" y="338983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9972AB9-6184-E945-AB50-DA3684EEB4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17600" y="3381548"/>
              <a:ext cx="2015020" cy="1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31C32A31-5498-8A4C-9860-FAACC4D6FE3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D3C32F39-5DFE-114A-88F3-EAE7DB024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3A344F06-A51A-C548-8D09-5EDD4A4D8B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69ECAA7D-4999-CB4A-92B6-7ECB9B43D593}"/>
              </a:ext>
            </a:extLst>
          </p:cNvPr>
          <p:cNvGrpSpPr/>
          <p:nvPr/>
        </p:nvGrpSpPr>
        <p:grpSpPr>
          <a:xfrm>
            <a:off x="3443283" y="1542462"/>
            <a:ext cx="2430537" cy="1645238"/>
            <a:chOff x="3443283" y="1542462"/>
            <a:chExt cx="2430537" cy="1645238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4F61E01F-9928-9642-92B5-AE742D739BF3}"/>
                </a:ext>
              </a:extLst>
            </p:cNvPr>
            <p:cNvSpPr/>
            <p:nvPr/>
          </p:nvSpPr>
          <p:spPr>
            <a:xfrm>
              <a:off x="3695117" y="2095500"/>
              <a:ext cx="458856" cy="1092200"/>
            </a:xfrm>
            <a:custGeom>
              <a:avLst/>
              <a:gdLst>
                <a:gd name="connsiteX0" fmla="*/ 381583 w 458856"/>
                <a:gd name="connsiteY0" fmla="*/ 0 h 1092200"/>
                <a:gd name="connsiteX1" fmla="*/ 583 w 458856"/>
                <a:gd name="connsiteY1" fmla="*/ 609600 h 1092200"/>
                <a:gd name="connsiteX2" fmla="*/ 457783 w 458856"/>
                <a:gd name="connsiteY2" fmla="*/ 444500 h 1092200"/>
                <a:gd name="connsiteX3" fmla="*/ 102183 w 458856"/>
                <a:gd name="connsiteY3" fmla="*/ 1092200 h 109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8856" h="1092200">
                  <a:moveTo>
                    <a:pt x="381583" y="0"/>
                  </a:moveTo>
                  <a:cubicBezTo>
                    <a:pt x="184733" y="267758"/>
                    <a:pt x="-12117" y="535517"/>
                    <a:pt x="583" y="609600"/>
                  </a:cubicBezTo>
                  <a:cubicBezTo>
                    <a:pt x="13283" y="683683"/>
                    <a:pt x="440850" y="364067"/>
                    <a:pt x="457783" y="444500"/>
                  </a:cubicBezTo>
                  <a:cubicBezTo>
                    <a:pt x="474716" y="524933"/>
                    <a:pt x="288449" y="808566"/>
                    <a:pt x="102183" y="1092200"/>
                  </a:cubicBezTo>
                </a:path>
              </a:pathLst>
            </a:custGeom>
            <a:noFill/>
            <a:ln w="22225">
              <a:solidFill>
                <a:srgbClr val="C00000"/>
              </a:solidFill>
              <a:tailEnd type="arrow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EC59273-A71E-7145-A579-A3A4CCB4D83B}"/>
                </a:ext>
              </a:extLst>
            </p:cNvPr>
            <p:cNvSpPr txBox="1"/>
            <p:nvPr/>
          </p:nvSpPr>
          <p:spPr>
            <a:xfrm>
              <a:off x="3443283" y="1542462"/>
              <a:ext cx="243053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>
                  <a:solidFill>
                    <a:srgbClr val="C00000"/>
                  </a:solidFill>
                </a:rPr>
                <a:t>Shared channel</a:t>
              </a: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9B145E37-9C26-6F46-9088-C5FC1A1FA15C}"/>
              </a:ext>
            </a:extLst>
          </p:cNvPr>
          <p:cNvSpPr txBox="1"/>
          <p:nvPr/>
        </p:nvSpPr>
        <p:spPr>
          <a:xfrm>
            <a:off x="3159918" y="5696571"/>
            <a:ext cx="3065463" cy="58477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Multiple access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00A7E97-FF1F-9847-BEAF-51F41E60E11C}"/>
              </a:ext>
            </a:extLst>
          </p:cNvPr>
          <p:cNvGrpSpPr/>
          <p:nvPr/>
        </p:nvGrpSpPr>
        <p:grpSpPr>
          <a:xfrm flipH="1">
            <a:off x="3535281" y="968410"/>
            <a:ext cx="5315020" cy="4706833"/>
            <a:chOff x="0" y="968410"/>
            <a:chExt cx="5315020" cy="4706833"/>
          </a:xfrm>
        </p:grpSpPr>
        <p:cxnSp>
          <p:nvCxnSpPr>
            <p:cNvPr id="31" name="Elbow Connector 30">
              <a:extLst>
                <a:ext uri="{FF2B5EF4-FFF2-40B4-BE49-F238E27FC236}">
                  <a16:creationId xmlns:a16="http://schemas.microsoft.com/office/drawing/2014/main" id="{BA450104-9D8A-2A4F-8523-3A72E201B249}"/>
                </a:ext>
              </a:extLst>
            </p:cNvPr>
            <p:cNvCxnSpPr>
              <a:cxnSpLocks/>
            </p:cNvCxnSpPr>
            <p:nvPr/>
          </p:nvCxnSpPr>
          <p:spPr>
            <a:xfrm>
              <a:off x="1663700" y="190500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Elbow Connector 31">
              <a:extLst>
                <a:ext uri="{FF2B5EF4-FFF2-40B4-BE49-F238E27FC236}">
                  <a16:creationId xmlns:a16="http://schemas.microsoft.com/office/drawing/2014/main" id="{D24ED98D-18E9-A94B-BE79-8BA5FF3DCC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63700" y="3389830"/>
              <a:ext cx="3651320" cy="1446730"/>
            </a:xfrm>
            <a:prstGeom prst="bentConnector3">
              <a:avLst>
                <a:gd name="adj1" fmla="val 27044"/>
              </a:avLst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672B21D-68D4-A842-9940-5F19CA0C91C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117600" y="3381548"/>
              <a:ext cx="2015020" cy="1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5D6A7734-B4CE-5747-982F-84EE38E27B1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0" y="2599513"/>
              <a:ext cx="1468920" cy="146892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A749E8A7-D4BF-9448-AAC3-8603708CEB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734460" y="968410"/>
              <a:ext cx="1468920" cy="146892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769C2969-6ED1-8245-8D2B-4A3AC3E49FF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 flipH="1">
              <a:off x="594760" y="4206323"/>
              <a:ext cx="1468920" cy="1468920"/>
            </a:xfrm>
            <a:prstGeom prst="rect">
              <a:avLst/>
            </a:prstGeom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FD3376D-0CC1-CC44-AC57-C02D8798B6B1}"/>
              </a:ext>
            </a:extLst>
          </p:cNvPr>
          <p:cNvSpPr txBox="1"/>
          <p:nvPr/>
        </p:nvSpPr>
        <p:spPr>
          <a:xfrm>
            <a:off x="3108290" y="4325767"/>
            <a:ext cx="2741200" cy="1200329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How to direct the flow of data at these points?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76049E4C-F0CF-3A44-8D53-411EF9C5AA84}"/>
              </a:ext>
            </a:extLst>
          </p:cNvPr>
          <p:cNvSpPr/>
          <p:nvPr/>
        </p:nvSpPr>
        <p:spPr>
          <a:xfrm>
            <a:off x="4743252" y="3487085"/>
            <a:ext cx="1389046" cy="800582"/>
          </a:xfrm>
          <a:custGeom>
            <a:avLst/>
            <a:gdLst>
              <a:gd name="connsiteX0" fmla="*/ 0 w 1560576"/>
              <a:gd name="connsiteY0" fmla="*/ 670560 h 670560"/>
              <a:gd name="connsiteX1" fmla="*/ 1560576 w 1560576"/>
              <a:gd name="connsiteY1" fmla="*/ 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0576" h="670560">
                <a:moveTo>
                  <a:pt x="0" y="670560"/>
                </a:moveTo>
                <a:lnTo>
                  <a:pt x="1560576" y="0"/>
                </a:lnTo>
              </a:path>
            </a:pathLst>
          </a:custGeom>
          <a:noFill/>
          <a:ln w="31750"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>
            <a:extLst>
              <a:ext uri="{FF2B5EF4-FFF2-40B4-BE49-F238E27FC236}">
                <a16:creationId xmlns:a16="http://schemas.microsoft.com/office/drawing/2014/main" id="{F114DE1A-78CA-1D4D-B080-95CE182BF4E1}"/>
              </a:ext>
            </a:extLst>
          </p:cNvPr>
          <p:cNvSpPr/>
          <p:nvPr/>
        </p:nvSpPr>
        <p:spPr>
          <a:xfrm rot="14798807">
            <a:off x="2822378" y="3305497"/>
            <a:ext cx="1389508" cy="1140924"/>
          </a:xfrm>
          <a:custGeom>
            <a:avLst/>
            <a:gdLst>
              <a:gd name="connsiteX0" fmla="*/ 0 w 1560576"/>
              <a:gd name="connsiteY0" fmla="*/ 670560 h 670560"/>
              <a:gd name="connsiteX1" fmla="*/ 1560576 w 1560576"/>
              <a:gd name="connsiteY1" fmla="*/ 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0576" h="670560">
                <a:moveTo>
                  <a:pt x="0" y="670560"/>
                </a:moveTo>
                <a:lnTo>
                  <a:pt x="1560576" y="0"/>
                </a:lnTo>
              </a:path>
            </a:pathLst>
          </a:custGeom>
          <a:noFill/>
          <a:ln w="31750"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858947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f01-05-9780123850591 copy">
            <a:extLst>
              <a:ext uri="{FF2B5EF4-FFF2-40B4-BE49-F238E27FC236}">
                <a16:creationId xmlns:a16="http://schemas.microsoft.com/office/drawing/2014/main" id="{ADEB051B-FB19-AC49-9A68-5525A534E7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29780" y="917084"/>
            <a:ext cx="6249049" cy="34395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 Box 9">
            <a:extLst>
              <a:ext uri="{FF2B5EF4-FFF2-40B4-BE49-F238E27FC236}">
                <a16:creationId xmlns:a16="http://schemas.microsoft.com/office/drawing/2014/main" id="{7B889F5D-C01D-4147-8BF8-306924007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5947" y="4780400"/>
            <a:ext cx="4176713" cy="708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457200" indent="-457200" algn="ctr"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latin typeface="+mj-lt"/>
              </a:rPr>
              <a:t>Multiplexing multiple logical flows over a single physical link</a:t>
            </a:r>
            <a:endParaRPr lang="en-GB" sz="2000" dirty="0">
              <a:solidFill>
                <a:srgbClr val="000066"/>
              </a:solidFill>
              <a:latin typeface="+mj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4CF3633-0F2F-2246-B2F0-FF6FC1BD49EF}"/>
              </a:ext>
            </a:extLst>
          </p:cNvPr>
          <p:cNvSpPr txBox="1"/>
          <p:nvPr/>
        </p:nvSpPr>
        <p:spPr>
          <a:xfrm>
            <a:off x="3159918" y="5696571"/>
            <a:ext cx="3065463" cy="584775"/>
          </a:xfrm>
          <a:prstGeom prst="rect">
            <a:avLst/>
          </a:prstGeom>
          <a:solidFill>
            <a:schemeClr val="bg1"/>
          </a:solidFill>
          <a:ln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C00000"/>
                </a:solidFill>
                <a:latin typeface="Avenir Book" panose="02000503020000020003" pitchFamily="2" charset="0"/>
              </a:rPr>
              <a:t>Switching</a:t>
            </a:r>
          </a:p>
        </p:txBody>
      </p:sp>
    </p:spTree>
    <p:extLst>
      <p:ext uri="{BB962C8B-B14F-4D97-AF65-F5344CB8AC3E}">
        <p14:creationId xmlns:p14="http://schemas.microsoft.com/office/powerpoint/2010/main" val="148356364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/>
          <p:cNvCxnSpPr/>
          <p:nvPr/>
        </p:nvCxnSpPr>
        <p:spPr bwMode="auto">
          <a:xfrm rot="16200000" flipH="1">
            <a:off x="5373687" y="2093913"/>
            <a:ext cx="557213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/>
          <p:cNvCxnSpPr/>
          <p:nvPr/>
        </p:nvCxnSpPr>
        <p:spPr bwMode="auto">
          <a:xfrm rot="5400000">
            <a:off x="5768182" y="1988344"/>
            <a:ext cx="444500" cy="350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/>
          <p:cNvCxnSpPr/>
          <p:nvPr/>
        </p:nvCxnSpPr>
        <p:spPr bwMode="auto">
          <a:xfrm>
            <a:off x="5043488" y="2374900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/>
          <p:cNvGrpSpPr>
            <a:grpSpLocks/>
          </p:cNvGrpSpPr>
          <p:nvPr/>
        </p:nvGrpSpPr>
        <p:grpSpPr bwMode="auto">
          <a:xfrm>
            <a:off x="5443538" y="2192338"/>
            <a:ext cx="815975" cy="449262"/>
            <a:chOff x="1871277" y="1576300"/>
            <a:chExt cx="1128371" cy="437861"/>
          </a:xfrm>
        </p:grpSpPr>
        <p:sp>
          <p:nvSpPr>
            <p:cNvPr id="129" name="Oval 12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30" name="Rectangle 12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32" name="Freeform 13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4" name="Freeform 13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5" name="Freeform 13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36" name="Straight Connector 135"/>
            <p:cNvCxnSpPr>
              <a:endCxn id="13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517" name="Group 347"/>
          <p:cNvGrpSpPr>
            <a:grpSpLocks/>
          </p:cNvGrpSpPr>
          <p:nvPr/>
        </p:nvGrpSpPr>
        <p:grpSpPr bwMode="auto">
          <a:xfrm>
            <a:off x="7618413" y="2201863"/>
            <a:ext cx="815975" cy="449262"/>
            <a:chOff x="1871277" y="1576300"/>
            <a:chExt cx="1128371" cy="437861"/>
          </a:xfrm>
        </p:grpSpPr>
        <p:sp>
          <p:nvSpPr>
            <p:cNvPr id="119" name="Oval 11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0" name="Rectangle 11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4" name="Freeform 12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5" name="Freeform 12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26" name="Straight Connector 125"/>
            <p:cNvCxnSpPr>
              <a:endCxn id="12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8" name="Straight Connector 387"/>
          <p:cNvCxnSpPr/>
          <p:nvPr/>
        </p:nvCxnSpPr>
        <p:spPr bwMode="auto">
          <a:xfrm rot="16200000" flipV="1">
            <a:off x="7853363" y="4473575"/>
            <a:ext cx="557212" cy="147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/>
          <p:cNvCxnSpPr/>
          <p:nvPr/>
        </p:nvCxnSpPr>
        <p:spPr bwMode="auto">
          <a:xfrm rot="5400000" flipH="1" flipV="1">
            <a:off x="7604126" y="4460875"/>
            <a:ext cx="501650" cy="117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/>
          <p:cNvGrpSpPr>
            <a:grpSpLocks/>
          </p:cNvGrpSpPr>
          <p:nvPr/>
        </p:nvGrpSpPr>
        <p:grpSpPr bwMode="auto">
          <a:xfrm>
            <a:off x="7667625" y="3878263"/>
            <a:ext cx="815975" cy="449262"/>
            <a:chOff x="1871277" y="1576300"/>
            <a:chExt cx="1128371" cy="437861"/>
          </a:xfrm>
        </p:grpSpPr>
        <p:sp>
          <p:nvSpPr>
            <p:cNvPr id="109" name="Oval 108"/>
            <p:cNvSpPr/>
            <p:nvPr/>
          </p:nvSpPr>
          <p:spPr bwMode="auto">
            <a:xfrm flipV="1">
              <a:off x="1873473" y="1693888"/>
              <a:ext cx="1126175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0" name="Rectangle 10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 bwMode="auto">
            <a:xfrm flipV="1">
              <a:off x="1871277" y="1576300"/>
              <a:ext cx="1126176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/>
            <p:cNvSpPr/>
            <p:nvPr/>
          </p:nvSpPr>
          <p:spPr bwMode="auto">
            <a:xfrm>
              <a:off x="2101781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4" name="Freeform 113"/>
            <p:cNvSpPr/>
            <p:nvPr/>
          </p:nvSpPr>
          <p:spPr bwMode="auto">
            <a:xfrm>
              <a:off x="2554008" y="1727927"/>
              <a:ext cx="243675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5" name="Freeform 114"/>
            <p:cNvSpPr/>
            <p:nvPr/>
          </p:nvSpPr>
          <p:spPr bwMode="auto">
            <a:xfrm>
              <a:off x="2090804" y="1729474"/>
              <a:ext cx="239286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16" name="Straight Connector 115"/>
            <p:cNvCxnSpPr>
              <a:endCxn id="111" idx="2"/>
            </p:cNvCxnSpPr>
            <p:nvPr/>
          </p:nvCxnSpPr>
          <p:spPr bwMode="auto">
            <a:xfrm flipH="1" flipV="1">
              <a:off x="1871277" y="1737210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 bwMode="auto">
            <a:xfrm flipH="1" flipV="1">
              <a:off x="2997453" y="1734116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555171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Circuit </a:t>
            </a:r>
            <a:r>
              <a:rPr lang="en-US" altLang="en-US" dirty="0">
                <a:ea typeface="ＭＳ Ｐゴシック" charset="-128"/>
              </a:rPr>
              <a:t>S</a:t>
            </a:r>
            <a:r>
              <a:rPr lang="en-US" altLang="en-US" sz="4000" dirty="0">
                <a:ea typeface="ＭＳ Ｐゴシック" charset="-128"/>
              </a:rPr>
              <a:t>witching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77827" name="Rectangle 1027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83593" y="1276350"/>
            <a:ext cx="4713770" cy="4648200"/>
          </a:xfrm>
        </p:spPr>
        <p:txBody>
          <a:bodyPr/>
          <a:lstStyle/>
          <a:p>
            <a:pPr marL="9525" indent="-9525" eaLnBrk="1" hangingPunct="1">
              <a:buFont typeface="Wingdings" charset="2"/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charset="-128"/>
              </a:rPr>
              <a:t>end-end resources allocated to, reserved for </a:t>
            </a:r>
            <a:r>
              <a:rPr lang="ja-JP" altLang="en-US" sz="2400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400" dirty="0">
                <a:solidFill>
                  <a:srgbClr val="CC0000"/>
                </a:solidFill>
                <a:ea typeface="ＭＳ Ｐゴシック" charset="-128"/>
              </a:rPr>
              <a:t>call</a:t>
            </a:r>
            <a:r>
              <a:rPr lang="ja-JP" altLang="en-US" sz="2400" dirty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sz="2400" dirty="0">
                <a:solidFill>
                  <a:srgbClr val="CC0000"/>
                </a:solidFill>
                <a:ea typeface="ＭＳ Ｐゴシック" charset="-128"/>
              </a:rPr>
              <a:t> between source &amp; destination: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in diagram, each link has four circuits. </a:t>
            </a:r>
          </a:p>
          <a:p>
            <a:pPr marL="682625" lvl="1" indent="-225425" eaLnBrk="1" hangingPunct="1"/>
            <a:r>
              <a:rPr lang="en-US" altLang="en-US" sz="2000" dirty="0">
                <a:ea typeface="ＭＳ Ｐゴシック" charset="-128"/>
              </a:rPr>
              <a:t>call gets 2</a:t>
            </a:r>
            <a:r>
              <a:rPr lang="en-US" altLang="en-US" sz="2000" baseline="30000" dirty="0">
                <a:ea typeface="ＭＳ Ｐゴシック" charset="-128"/>
              </a:rPr>
              <a:t>nd</a:t>
            </a:r>
            <a:r>
              <a:rPr lang="en-US" altLang="en-US" sz="2000" dirty="0">
                <a:ea typeface="ＭＳ Ｐゴシック" charset="-128"/>
              </a:rPr>
              <a:t> circuit in top link and 1</a:t>
            </a:r>
            <a:r>
              <a:rPr lang="en-US" altLang="en-US" sz="2000" baseline="30000" dirty="0">
                <a:ea typeface="ＭＳ Ｐゴシック" charset="-128"/>
              </a:rPr>
              <a:t>st</a:t>
            </a:r>
            <a:r>
              <a:rPr lang="en-US" altLang="en-US" sz="2000" dirty="0">
                <a:ea typeface="ＭＳ Ｐゴシック" charset="-128"/>
              </a:rPr>
              <a:t> circuit in right link.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dedicated resources: no sharing</a:t>
            </a:r>
          </a:p>
          <a:p>
            <a:pPr marL="682625" lvl="1" indent="-225425" eaLnBrk="1" hangingPunct="1"/>
            <a:r>
              <a:rPr lang="en-US" altLang="en-US" sz="2000" dirty="0"/>
              <a:t>circuit-like (guaranteed) performance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commonly used in traditional telephone networks</a:t>
            </a:r>
          </a:p>
        </p:txBody>
      </p:sp>
      <p:grpSp>
        <p:nvGrpSpPr>
          <p:cNvPr id="64526" name="Group 100"/>
          <p:cNvGrpSpPr>
            <a:grpSpLocks/>
          </p:cNvGrpSpPr>
          <p:nvPr/>
        </p:nvGrpSpPr>
        <p:grpSpPr bwMode="auto">
          <a:xfrm>
            <a:off x="4749800" y="1371600"/>
            <a:ext cx="631825" cy="503238"/>
            <a:chOff x="-44" y="1473"/>
            <a:chExt cx="981" cy="1105"/>
          </a:xfrm>
        </p:grpSpPr>
        <p:pic>
          <p:nvPicPr>
            <p:cNvPr id="6458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/>
          <p:cNvGrpSpPr>
            <a:grpSpLocks/>
          </p:cNvGrpSpPr>
          <p:nvPr/>
        </p:nvGrpSpPr>
        <p:grpSpPr bwMode="auto">
          <a:xfrm>
            <a:off x="8499475" y="4603750"/>
            <a:ext cx="631825" cy="503238"/>
            <a:chOff x="-44" y="1473"/>
            <a:chExt cx="981" cy="1105"/>
          </a:xfrm>
        </p:grpSpPr>
        <p:pic>
          <p:nvPicPr>
            <p:cNvPr id="64580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/>
          <p:cNvSpPr/>
          <p:nvPr/>
        </p:nvSpPr>
        <p:spPr bwMode="auto">
          <a:xfrm>
            <a:off x="6273800" y="2319338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/>
          <p:cNvSpPr/>
          <p:nvPr/>
        </p:nvSpPr>
        <p:spPr bwMode="auto">
          <a:xfrm>
            <a:off x="6273800" y="2374900"/>
            <a:ext cx="1346200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/>
          <p:cNvSpPr/>
          <p:nvPr/>
        </p:nvSpPr>
        <p:spPr bwMode="auto">
          <a:xfrm>
            <a:off x="6273800" y="2430463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/>
          <p:cNvSpPr/>
          <p:nvPr/>
        </p:nvSpPr>
        <p:spPr bwMode="auto">
          <a:xfrm>
            <a:off x="6273800" y="2486025"/>
            <a:ext cx="1346200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/>
          <p:cNvGrpSpPr>
            <a:grpSpLocks/>
          </p:cNvGrpSpPr>
          <p:nvPr/>
        </p:nvGrpSpPr>
        <p:grpSpPr bwMode="auto">
          <a:xfrm>
            <a:off x="5570538" y="3878263"/>
            <a:ext cx="760412" cy="390525"/>
            <a:chOff x="2356" y="1300"/>
            <a:chExt cx="555" cy="194"/>
          </a:xfrm>
        </p:grpSpPr>
        <p:sp>
          <p:nvSpPr>
            <p:cNvPr id="645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645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645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64575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/>
          <p:cNvGrpSpPr>
            <a:grpSpLocks/>
          </p:cNvGrpSpPr>
          <p:nvPr/>
        </p:nvGrpSpPr>
        <p:grpSpPr bwMode="auto">
          <a:xfrm rot="5400000">
            <a:off x="5280818" y="3120232"/>
            <a:ext cx="1281113" cy="234950"/>
            <a:chOff x="4876800" y="1143000"/>
            <a:chExt cx="1752600" cy="304800"/>
          </a:xfrm>
        </p:grpSpPr>
        <p:sp>
          <p:nvSpPr>
            <p:cNvPr id="402" name="Rectangle 401"/>
            <p:cNvSpPr/>
            <p:nvPr/>
          </p:nvSpPr>
          <p:spPr>
            <a:xfrm>
              <a:off x="4863769" y="1171832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4863770" y="1248032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4863769" y="1324232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4863770" y="1400432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/>
          <p:cNvGrpSpPr>
            <a:grpSpLocks/>
          </p:cNvGrpSpPr>
          <p:nvPr/>
        </p:nvGrpSpPr>
        <p:grpSpPr bwMode="auto">
          <a:xfrm>
            <a:off x="6350000" y="3990975"/>
            <a:ext cx="1328738" cy="222250"/>
            <a:chOff x="4876800" y="1143000"/>
            <a:chExt cx="1752600" cy="304800"/>
          </a:xfrm>
        </p:grpSpPr>
        <p:sp>
          <p:nvSpPr>
            <p:cNvPr id="398" name="Rectangle 397"/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/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/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/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/>
          <p:cNvSpPr/>
          <p:nvPr/>
        </p:nvSpPr>
        <p:spPr bwMode="auto">
          <a:xfrm rot="5400000">
            <a:off x="7478712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/>
          <p:cNvSpPr/>
          <p:nvPr/>
        </p:nvSpPr>
        <p:spPr bwMode="auto">
          <a:xfrm rot="5400000">
            <a:off x="7419975" y="3208338"/>
            <a:ext cx="1281113" cy="5873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/>
          <p:cNvSpPr/>
          <p:nvPr/>
        </p:nvSpPr>
        <p:spPr bwMode="auto">
          <a:xfrm rot="5400000">
            <a:off x="7361237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/>
          <p:cNvSpPr/>
          <p:nvPr/>
        </p:nvSpPr>
        <p:spPr bwMode="auto">
          <a:xfrm rot="5400000">
            <a:off x="7302500" y="3208338"/>
            <a:ext cx="128111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/>
          <p:cNvSpPr/>
          <p:nvPr/>
        </p:nvSpPr>
        <p:spPr bwMode="auto">
          <a:xfrm rot="3198033">
            <a:off x="5179219" y="1955006"/>
            <a:ext cx="654050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/>
          <p:cNvSpPr/>
          <p:nvPr/>
        </p:nvSpPr>
        <p:spPr bwMode="auto">
          <a:xfrm rot="3198033">
            <a:off x="8226425" y="4462463"/>
            <a:ext cx="65246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/>
          <p:cNvCxnSpPr>
            <a:endCxn id="64576" idx="0"/>
          </p:cNvCxnSpPr>
          <p:nvPr/>
        </p:nvCxnSpPr>
        <p:spPr bwMode="auto">
          <a:xfrm>
            <a:off x="5043488" y="3990975"/>
            <a:ext cx="528637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/>
          <p:cNvCxnSpPr>
            <a:endCxn id="64574" idx="1"/>
          </p:cNvCxnSpPr>
          <p:nvPr/>
        </p:nvCxnSpPr>
        <p:spPr bwMode="auto">
          <a:xfrm>
            <a:off x="5218113" y="3600450"/>
            <a:ext cx="461962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>
            <a:endCxn id="64572" idx="3"/>
          </p:cNvCxnSpPr>
          <p:nvPr/>
        </p:nvCxnSpPr>
        <p:spPr bwMode="auto">
          <a:xfrm flipV="1">
            <a:off x="5159375" y="4237038"/>
            <a:ext cx="522288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 bwMode="auto">
          <a:xfrm rot="5400000" flipH="1" flipV="1">
            <a:off x="5495132" y="4461669"/>
            <a:ext cx="501650" cy="1158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/>
          <p:cNvCxnSpPr/>
          <p:nvPr/>
        </p:nvCxnSpPr>
        <p:spPr bwMode="auto">
          <a:xfrm rot="10800000">
            <a:off x="8440738" y="4102100"/>
            <a:ext cx="703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/>
          <p:cNvCxnSpPr/>
          <p:nvPr/>
        </p:nvCxnSpPr>
        <p:spPr bwMode="auto">
          <a:xfrm rot="16200000" flipH="1">
            <a:off x="7707313" y="1914525"/>
            <a:ext cx="557212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/>
          <p:cNvGrpSpPr>
            <a:grpSpLocks/>
          </p:cNvGrpSpPr>
          <p:nvPr/>
        </p:nvGrpSpPr>
        <p:grpSpPr bwMode="auto">
          <a:xfrm>
            <a:off x="7972425" y="1371600"/>
            <a:ext cx="630238" cy="503238"/>
            <a:chOff x="-44" y="1473"/>
            <a:chExt cx="981" cy="1105"/>
          </a:xfrm>
        </p:grpSpPr>
        <p:pic>
          <p:nvPicPr>
            <p:cNvPr id="6456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/>
          <p:cNvCxnSpPr/>
          <p:nvPr/>
        </p:nvCxnSpPr>
        <p:spPr bwMode="auto">
          <a:xfrm rot="5400000">
            <a:off x="8161338" y="1751013"/>
            <a:ext cx="500062" cy="41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/>
          <p:cNvSpPr/>
          <p:nvPr/>
        </p:nvSpPr>
        <p:spPr bwMode="auto">
          <a:xfrm rot="1015003">
            <a:off x="5665788" y="2289175"/>
            <a:ext cx="601662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/>
          <p:cNvSpPr/>
          <p:nvPr/>
        </p:nvSpPr>
        <p:spPr bwMode="auto">
          <a:xfrm rot="2465437" flipV="1">
            <a:off x="7880350" y="4048125"/>
            <a:ext cx="522288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/>
          <p:cNvSpPr/>
          <p:nvPr/>
        </p:nvSpPr>
        <p:spPr bwMode="auto">
          <a:xfrm rot="2177866" flipV="1">
            <a:off x="7605713" y="2474913"/>
            <a:ext cx="382587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/>
          <p:cNvGrpSpPr>
            <a:grpSpLocks/>
          </p:cNvGrpSpPr>
          <p:nvPr/>
        </p:nvGrpSpPr>
        <p:grpSpPr bwMode="auto">
          <a:xfrm>
            <a:off x="5529263" y="3871913"/>
            <a:ext cx="815975" cy="449262"/>
            <a:chOff x="1871277" y="1576300"/>
            <a:chExt cx="1128371" cy="437861"/>
          </a:xfrm>
        </p:grpSpPr>
        <p:sp>
          <p:nvSpPr>
            <p:cNvPr id="89" name="Oval 8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4" name="Freeform 9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Freeform 9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96" name="Straight Connector 95"/>
            <p:cNvCxnSpPr>
              <a:endCxn id="9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3382789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555171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Circuit </a:t>
            </a:r>
            <a:r>
              <a:rPr lang="en-US" altLang="en-US" dirty="0">
                <a:ea typeface="ＭＳ Ｐゴシック" charset="-128"/>
              </a:rPr>
              <a:t>S</a:t>
            </a:r>
            <a:r>
              <a:rPr lang="en-US" altLang="en-US" sz="4000" dirty="0">
                <a:ea typeface="ＭＳ Ｐゴシック" charset="-128"/>
              </a:rPr>
              <a:t>witching: Telephone (voice)</a:t>
            </a:r>
            <a:endParaRPr lang="en-US" altLang="en-US" dirty="0">
              <a:ea typeface="ＭＳ Ｐゴシック" charset="-128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6298" y="1178013"/>
            <a:ext cx="6932427" cy="5679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871509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3,500+ Telegraph Machine Stock Photos, Pictures &amp; Royalty-Free Images -  iStock | Telegram, Radio, Old phone">
            <a:extLst>
              <a:ext uri="{FF2B5EF4-FFF2-40B4-BE49-F238E27FC236}">
                <a16:creationId xmlns:a16="http://schemas.microsoft.com/office/drawing/2014/main" id="{7B704BF0-ECB5-0848-96A5-7BB2E5BFFB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171" y="1230085"/>
            <a:ext cx="7772400" cy="5181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026">
            <a:extLst>
              <a:ext uri="{FF2B5EF4-FFF2-40B4-BE49-F238E27FC236}">
                <a16:creationId xmlns:a16="http://schemas.microsoft.com/office/drawing/2014/main" id="{70E2676F-CF6E-993B-9FB7-886A78494121}"/>
              </a:ext>
            </a:extLst>
          </p:cNvPr>
          <p:cNvSpPr txBox="1">
            <a:spLocks noChangeArrowheads="1"/>
          </p:cNvSpPr>
          <p:nvPr/>
        </p:nvSpPr>
        <p:spPr>
          <a:xfrm>
            <a:off x="555171" y="274638"/>
            <a:ext cx="7772400" cy="71913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4000" dirty="0">
                <a:ea typeface="ＭＳ Ｐゴシック" charset="-128"/>
              </a:rPr>
              <a:t>Circuit </a:t>
            </a:r>
            <a:r>
              <a:rPr lang="en-US" altLang="en-US" dirty="0">
                <a:ea typeface="ＭＳ Ｐゴシック" charset="-128"/>
              </a:rPr>
              <a:t>S</a:t>
            </a:r>
            <a:r>
              <a:rPr lang="en-US" altLang="en-US" sz="4000" dirty="0">
                <a:ea typeface="ＭＳ Ｐゴシック" charset="-128"/>
              </a:rPr>
              <a:t>witching: Telephone (data)</a:t>
            </a:r>
            <a:endParaRPr lang="en-US" altLang="en-US" dirty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7598981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/>
          <p:cNvCxnSpPr/>
          <p:nvPr/>
        </p:nvCxnSpPr>
        <p:spPr bwMode="auto">
          <a:xfrm rot="16200000" flipH="1">
            <a:off x="5373687" y="2093913"/>
            <a:ext cx="557213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/>
          <p:cNvCxnSpPr/>
          <p:nvPr/>
        </p:nvCxnSpPr>
        <p:spPr bwMode="auto">
          <a:xfrm rot="5400000">
            <a:off x="5768182" y="1988344"/>
            <a:ext cx="444500" cy="350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/>
          <p:cNvCxnSpPr/>
          <p:nvPr/>
        </p:nvCxnSpPr>
        <p:spPr bwMode="auto">
          <a:xfrm>
            <a:off x="5043488" y="2374900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/>
          <p:cNvGrpSpPr>
            <a:grpSpLocks/>
          </p:cNvGrpSpPr>
          <p:nvPr/>
        </p:nvGrpSpPr>
        <p:grpSpPr bwMode="auto">
          <a:xfrm>
            <a:off x="5443538" y="2192338"/>
            <a:ext cx="815975" cy="449262"/>
            <a:chOff x="1871277" y="1576300"/>
            <a:chExt cx="1128371" cy="437861"/>
          </a:xfrm>
        </p:grpSpPr>
        <p:sp>
          <p:nvSpPr>
            <p:cNvPr id="129" name="Oval 12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30" name="Rectangle 12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32" name="Freeform 13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4" name="Freeform 13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5" name="Freeform 13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36" name="Straight Connector 135"/>
            <p:cNvCxnSpPr>
              <a:endCxn id="13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517" name="Group 347"/>
          <p:cNvGrpSpPr>
            <a:grpSpLocks/>
          </p:cNvGrpSpPr>
          <p:nvPr/>
        </p:nvGrpSpPr>
        <p:grpSpPr bwMode="auto">
          <a:xfrm>
            <a:off x="7618413" y="2201863"/>
            <a:ext cx="815975" cy="449262"/>
            <a:chOff x="1871277" y="1576300"/>
            <a:chExt cx="1128371" cy="437861"/>
          </a:xfrm>
        </p:grpSpPr>
        <p:sp>
          <p:nvSpPr>
            <p:cNvPr id="119" name="Oval 11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0" name="Rectangle 11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4" name="Freeform 12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5" name="Freeform 12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26" name="Straight Connector 125"/>
            <p:cNvCxnSpPr>
              <a:endCxn id="12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8" name="Straight Connector 387"/>
          <p:cNvCxnSpPr/>
          <p:nvPr/>
        </p:nvCxnSpPr>
        <p:spPr bwMode="auto">
          <a:xfrm rot="16200000" flipV="1">
            <a:off x="7853363" y="4473575"/>
            <a:ext cx="557212" cy="147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/>
          <p:cNvCxnSpPr/>
          <p:nvPr/>
        </p:nvCxnSpPr>
        <p:spPr bwMode="auto">
          <a:xfrm rot="5400000" flipH="1" flipV="1">
            <a:off x="7604126" y="4460875"/>
            <a:ext cx="501650" cy="117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/>
          <p:cNvGrpSpPr>
            <a:grpSpLocks/>
          </p:cNvGrpSpPr>
          <p:nvPr/>
        </p:nvGrpSpPr>
        <p:grpSpPr bwMode="auto">
          <a:xfrm>
            <a:off x="7667625" y="3878263"/>
            <a:ext cx="815975" cy="449262"/>
            <a:chOff x="1871277" y="1576300"/>
            <a:chExt cx="1128371" cy="437861"/>
          </a:xfrm>
        </p:grpSpPr>
        <p:sp>
          <p:nvSpPr>
            <p:cNvPr id="109" name="Oval 108"/>
            <p:cNvSpPr/>
            <p:nvPr/>
          </p:nvSpPr>
          <p:spPr bwMode="auto">
            <a:xfrm flipV="1">
              <a:off x="1873473" y="1693888"/>
              <a:ext cx="1126175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0" name="Rectangle 10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/>
            <p:cNvSpPr/>
            <p:nvPr/>
          </p:nvSpPr>
          <p:spPr bwMode="auto">
            <a:xfrm flipV="1">
              <a:off x="1871277" y="1576300"/>
              <a:ext cx="1126176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/>
            <p:cNvSpPr/>
            <p:nvPr/>
          </p:nvSpPr>
          <p:spPr bwMode="auto">
            <a:xfrm>
              <a:off x="2101781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4" name="Freeform 113"/>
            <p:cNvSpPr/>
            <p:nvPr/>
          </p:nvSpPr>
          <p:spPr bwMode="auto">
            <a:xfrm>
              <a:off x="2554008" y="1727927"/>
              <a:ext cx="243675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5" name="Freeform 114"/>
            <p:cNvSpPr/>
            <p:nvPr/>
          </p:nvSpPr>
          <p:spPr bwMode="auto">
            <a:xfrm>
              <a:off x="2090804" y="1729474"/>
              <a:ext cx="239286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16" name="Straight Connector 115"/>
            <p:cNvCxnSpPr>
              <a:endCxn id="111" idx="2"/>
            </p:cNvCxnSpPr>
            <p:nvPr/>
          </p:nvCxnSpPr>
          <p:spPr bwMode="auto">
            <a:xfrm flipH="1" flipV="1">
              <a:off x="1871277" y="1737210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 bwMode="auto">
            <a:xfrm flipH="1" flipV="1">
              <a:off x="2997453" y="1734116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522" name="Rectangle 1026"/>
          <p:cNvSpPr>
            <a:spLocks noGrp="1" noChangeArrowheads="1"/>
          </p:cNvSpPr>
          <p:nvPr>
            <p:ph type="title" idx="4294967295"/>
          </p:nvPr>
        </p:nvSpPr>
        <p:spPr>
          <a:xfrm>
            <a:off x="555171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Circuit </a:t>
            </a:r>
            <a:r>
              <a:rPr lang="en-US" altLang="en-US" dirty="0">
                <a:ea typeface="ＭＳ Ｐゴシック" charset="-128"/>
              </a:rPr>
              <a:t>S</a:t>
            </a:r>
            <a:r>
              <a:rPr lang="en-US" altLang="en-US" sz="4000" dirty="0">
                <a:ea typeface="ＭＳ Ｐゴシック" charset="-128"/>
              </a:rPr>
              <a:t>witching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77827" name="Rectangle 1027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83593" y="1276350"/>
            <a:ext cx="4713770" cy="4648200"/>
          </a:xfrm>
        </p:spPr>
        <p:txBody>
          <a:bodyPr/>
          <a:lstStyle/>
          <a:p>
            <a:pPr marL="9525" indent="-9525" eaLnBrk="1" hangingPunct="1">
              <a:buFont typeface="Wingdings" charset="2"/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charset="-128"/>
              </a:rPr>
              <a:t>end-end resources allocated to, reserved for </a:t>
            </a:r>
            <a:r>
              <a:rPr lang="ja-JP" altLang="en-US" sz="2400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400" dirty="0">
                <a:solidFill>
                  <a:srgbClr val="CC0000"/>
                </a:solidFill>
                <a:ea typeface="ＭＳ Ｐゴシック" charset="-128"/>
              </a:rPr>
              <a:t>call</a:t>
            </a:r>
            <a:r>
              <a:rPr lang="ja-JP" altLang="en-US" sz="2400" dirty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sz="2400" dirty="0">
                <a:solidFill>
                  <a:srgbClr val="CC0000"/>
                </a:solidFill>
                <a:ea typeface="ＭＳ Ｐゴシック" charset="-128"/>
              </a:rPr>
              <a:t> between source &amp; destination: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in diagram, each link has four circuits. </a:t>
            </a:r>
          </a:p>
          <a:p>
            <a:pPr marL="682625" lvl="1" indent="-225425" eaLnBrk="1" hangingPunct="1"/>
            <a:r>
              <a:rPr lang="en-US" altLang="en-US" sz="2000" dirty="0">
                <a:ea typeface="ＭＳ Ｐゴシック" charset="-128"/>
              </a:rPr>
              <a:t>call gets 2</a:t>
            </a:r>
            <a:r>
              <a:rPr lang="en-US" altLang="en-US" sz="2000" baseline="30000" dirty="0">
                <a:ea typeface="ＭＳ Ｐゴシック" charset="-128"/>
              </a:rPr>
              <a:t>nd</a:t>
            </a:r>
            <a:r>
              <a:rPr lang="en-US" altLang="en-US" sz="2000" dirty="0">
                <a:ea typeface="ＭＳ Ｐゴシック" charset="-128"/>
              </a:rPr>
              <a:t> circuit in top link and 1</a:t>
            </a:r>
            <a:r>
              <a:rPr lang="en-US" altLang="en-US" sz="2000" baseline="30000" dirty="0">
                <a:ea typeface="ＭＳ Ｐゴシック" charset="-128"/>
              </a:rPr>
              <a:t>st</a:t>
            </a:r>
            <a:r>
              <a:rPr lang="en-US" altLang="en-US" sz="2000" dirty="0">
                <a:ea typeface="ＭＳ Ｐゴシック" charset="-128"/>
              </a:rPr>
              <a:t> circuit in right link.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dedicated resources: no sharing</a:t>
            </a:r>
          </a:p>
          <a:p>
            <a:pPr marL="682625" lvl="1" indent="-225425" eaLnBrk="1" hangingPunct="1"/>
            <a:r>
              <a:rPr lang="en-US" altLang="en-US" sz="2000" dirty="0"/>
              <a:t>circuit-like (guaranteed) performance</a:t>
            </a:r>
          </a:p>
          <a:p>
            <a:pPr eaLnBrk="1" hangingPunct="1"/>
            <a:r>
              <a:rPr lang="en-US" altLang="en-US" sz="2000" dirty="0">
                <a:ea typeface="ＭＳ Ｐゴシック" charset="-128"/>
              </a:rPr>
              <a:t>commonly used in traditional telephone networks</a:t>
            </a:r>
          </a:p>
        </p:txBody>
      </p:sp>
      <p:grpSp>
        <p:nvGrpSpPr>
          <p:cNvPr id="64526" name="Group 100"/>
          <p:cNvGrpSpPr>
            <a:grpSpLocks/>
          </p:cNvGrpSpPr>
          <p:nvPr/>
        </p:nvGrpSpPr>
        <p:grpSpPr bwMode="auto">
          <a:xfrm>
            <a:off x="4749800" y="1371600"/>
            <a:ext cx="631825" cy="503238"/>
            <a:chOff x="-44" y="1473"/>
            <a:chExt cx="981" cy="1105"/>
          </a:xfrm>
        </p:grpSpPr>
        <p:pic>
          <p:nvPicPr>
            <p:cNvPr id="6458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/>
          <p:cNvGrpSpPr>
            <a:grpSpLocks/>
          </p:cNvGrpSpPr>
          <p:nvPr/>
        </p:nvGrpSpPr>
        <p:grpSpPr bwMode="auto">
          <a:xfrm>
            <a:off x="8499475" y="4603750"/>
            <a:ext cx="631825" cy="503238"/>
            <a:chOff x="-44" y="1473"/>
            <a:chExt cx="981" cy="1105"/>
          </a:xfrm>
        </p:grpSpPr>
        <p:pic>
          <p:nvPicPr>
            <p:cNvPr id="64580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/>
          <p:cNvSpPr/>
          <p:nvPr/>
        </p:nvSpPr>
        <p:spPr bwMode="auto">
          <a:xfrm>
            <a:off x="6273800" y="2319338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/>
          <p:cNvSpPr/>
          <p:nvPr/>
        </p:nvSpPr>
        <p:spPr bwMode="auto">
          <a:xfrm>
            <a:off x="6273800" y="2374900"/>
            <a:ext cx="1346200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/>
          <p:cNvSpPr/>
          <p:nvPr/>
        </p:nvSpPr>
        <p:spPr bwMode="auto">
          <a:xfrm>
            <a:off x="6273800" y="2430463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/>
          <p:cNvSpPr/>
          <p:nvPr/>
        </p:nvSpPr>
        <p:spPr bwMode="auto">
          <a:xfrm>
            <a:off x="6273800" y="2486025"/>
            <a:ext cx="1346200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/>
          <p:cNvGrpSpPr>
            <a:grpSpLocks/>
          </p:cNvGrpSpPr>
          <p:nvPr/>
        </p:nvGrpSpPr>
        <p:grpSpPr bwMode="auto">
          <a:xfrm>
            <a:off x="5570538" y="3878263"/>
            <a:ext cx="760412" cy="390525"/>
            <a:chOff x="2356" y="1300"/>
            <a:chExt cx="555" cy="194"/>
          </a:xfrm>
        </p:grpSpPr>
        <p:sp>
          <p:nvSpPr>
            <p:cNvPr id="645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645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645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64575" name="Group 146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/>
          <p:cNvGrpSpPr>
            <a:grpSpLocks/>
          </p:cNvGrpSpPr>
          <p:nvPr/>
        </p:nvGrpSpPr>
        <p:grpSpPr bwMode="auto">
          <a:xfrm rot="5400000">
            <a:off x="5280818" y="3120232"/>
            <a:ext cx="1281113" cy="234950"/>
            <a:chOff x="4876800" y="1143000"/>
            <a:chExt cx="1752600" cy="304800"/>
          </a:xfrm>
        </p:grpSpPr>
        <p:sp>
          <p:nvSpPr>
            <p:cNvPr id="402" name="Rectangle 401"/>
            <p:cNvSpPr/>
            <p:nvPr/>
          </p:nvSpPr>
          <p:spPr>
            <a:xfrm>
              <a:off x="4863769" y="1171832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/>
            <p:cNvSpPr/>
            <p:nvPr/>
          </p:nvSpPr>
          <p:spPr>
            <a:xfrm>
              <a:off x="4863770" y="1248032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/>
            <p:cNvSpPr/>
            <p:nvPr/>
          </p:nvSpPr>
          <p:spPr>
            <a:xfrm>
              <a:off x="4863769" y="1324232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/>
            <p:cNvSpPr/>
            <p:nvPr/>
          </p:nvSpPr>
          <p:spPr>
            <a:xfrm>
              <a:off x="4863770" y="1400432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/>
          <p:cNvGrpSpPr>
            <a:grpSpLocks/>
          </p:cNvGrpSpPr>
          <p:nvPr/>
        </p:nvGrpSpPr>
        <p:grpSpPr bwMode="auto">
          <a:xfrm>
            <a:off x="6350000" y="3990975"/>
            <a:ext cx="1328738" cy="222250"/>
            <a:chOff x="4876800" y="1143000"/>
            <a:chExt cx="1752600" cy="304800"/>
          </a:xfrm>
        </p:grpSpPr>
        <p:sp>
          <p:nvSpPr>
            <p:cNvPr id="398" name="Rectangle 397"/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/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/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/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/>
          <p:cNvSpPr/>
          <p:nvPr/>
        </p:nvSpPr>
        <p:spPr bwMode="auto">
          <a:xfrm rot="5400000">
            <a:off x="7478712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/>
          <p:cNvSpPr/>
          <p:nvPr/>
        </p:nvSpPr>
        <p:spPr bwMode="auto">
          <a:xfrm rot="5400000">
            <a:off x="7419975" y="3208338"/>
            <a:ext cx="1281113" cy="5873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/>
          <p:cNvSpPr/>
          <p:nvPr/>
        </p:nvSpPr>
        <p:spPr bwMode="auto">
          <a:xfrm rot="5400000">
            <a:off x="7361237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/>
          <p:cNvSpPr/>
          <p:nvPr/>
        </p:nvSpPr>
        <p:spPr bwMode="auto">
          <a:xfrm rot="5400000">
            <a:off x="7302500" y="3208338"/>
            <a:ext cx="128111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/>
          <p:cNvSpPr/>
          <p:nvPr/>
        </p:nvSpPr>
        <p:spPr bwMode="auto">
          <a:xfrm rot="3198033">
            <a:off x="5179219" y="1955006"/>
            <a:ext cx="654050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/>
          <p:cNvSpPr/>
          <p:nvPr/>
        </p:nvSpPr>
        <p:spPr bwMode="auto">
          <a:xfrm rot="3198033">
            <a:off x="8226425" y="4462463"/>
            <a:ext cx="65246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/>
          <p:cNvCxnSpPr>
            <a:endCxn id="64576" idx="0"/>
          </p:cNvCxnSpPr>
          <p:nvPr/>
        </p:nvCxnSpPr>
        <p:spPr bwMode="auto">
          <a:xfrm>
            <a:off x="5043488" y="3990975"/>
            <a:ext cx="528637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/>
          <p:cNvCxnSpPr>
            <a:endCxn id="64574" idx="1"/>
          </p:cNvCxnSpPr>
          <p:nvPr/>
        </p:nvCxnSpPr>
        <p:spPr bwMode="auto">
          <a:xfrm>
            <a:off x="5218113" y="3600450"/>
            <a:ext cx="461962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/>
          <p:cNvCxnSpPr>
            <a:endCxn id="64572" idx="3"/>
          </p:cNvCxnSpPr>
          <p:nvPr/>
        </p:nvCxnSpPr>
        <p:spPr bwMode="auto">
          <a:xfrm flipV="1">
            <a:off x="5159375" y="4237038"/>
            <a:ext cx="522288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/>
          <p:cNvCxnSpPr/>
          <p:nvPr/>
        </p:nvCxnSpPr>
        <p:spPr bwMode="auto">
          <a:xfrm rot="5400000" flipH="1" flipV="1">
            <a:off x="5495132" y="4461669"/>
            <a:ext cx="501650" cy="1158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/>
          <p:cNvCxnSpPr/>
          <p:nvPr/>
        </p:nvCxnSpPr>
        <p:spPr bwMode="auto">
          <a:xfrm rot="10800000">
            <a:off x="8440738" y="4102100"/>
            <a:ext cx="703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/>
          <p:cNvCxnSpPr/>
          <p:nvPr/>
        </p:nvCxnSpPr>
        <p:spPr bwMode="auto">
          <a:xfrm rot="16200000" flipH="1">
            <a:off x="7707313" y="1914525"/>
            <a:ext cx="557212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/>
          <p:cNvGrpSpPr>
            <a:grpSpLocks/>
          </p:cNvGrpSpPr>
          <p:nvPr/>
        </p:nvGrpSpPr>
        <p:grpSpPr bwMode="auto">
          <a:xfrm>
            <a:off x="7972425" y="1371600"/>
            <a:ext cx="630238" cy="503238"/>
            <a:chOff x="-44" y="1473"/>
            <a:chExt cx="981" cy="1105"/>
          </a:xfrm>
        </p:grpSpPr>
        <p:pic>
          <p:nvPicPr>
            <p:cNvPr id="64562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/>
          <p:cNvCxnSpPr/>
          <p:nvPr/>
        </p:nvCxnSpPr>
        <p:spPr bwMode="auto">
          <a:xfrm rot="5400000">
            <a:off x="8161338" y="1751013"/>
            <a:ext cx="500062" cy="41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/>
          <p:cNvSpPr/>
          <p:nvPr/>
        </p:nvSpPr>
        <p:spPr bwMode="auto">
          <a:xfrm rot="1015003">
            <a:off x="5665788" y="2289175"/>
            <a:ext cx="601662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/>
          <p:cNvSpPr/>
          <p:nvPr/>
        </p:nvSpPr>
        <p:spPr bwMode="auto">
          <a:xfrm rot="2465437" flipV="1">
            <a:off x="7880350" y="4048125"/>
            <a:ext cx="522288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/>
          <p:cNvSpPr/>
          <p:nvPr/>
        </p:nvSpPr>
        <p:spPr bwMode="auto">
          <a:xfrm rot="2177866" flipV="1">
            <a:off x="7605713" y="2474913"/>
            <a:ext cx="382587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/>
          <p:cNvGrpSpPr>
            <a:grpSpLocks/>
          </p:cNvGrpSpPr>
          <p:nvPr/>
        </p:nvGrpSpPr>
        <p:grpSpPr bwMode="auto">
          <a:xfrm>
            <a:off x="5529263" y="3871913"/>
            <a:ext cx="815975" cy="449262"/>
            <a:chOff x="1871277" y="1576300"/>
            <a:chExt cx="1128371" cy="437861"/>
          </a:xfrm>
        </p:grpSpPr>
        <p:sp>
          <p:nvSpPr>
            <p:cNvPr id="89" name="Oval 88"/>
            <p:cNvSpPr/>
            <p:nvPr/>
          </p:nvSpPr>
          <p:spPr bwMode="auto">
            <a:xfrm flipV="1">
              <a:off x="1873472" y="1693888"/>
              <a:ext cx="1126176" cy="32027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0" name="Rectangle 89"/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 bwMode="auto">
            <a:xfrm flipV="1">
              <a:off x="1871277" y="1576300"/>
              <a:ext cx="1126175" cy="32027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/>
            <p:nvPr/>
          </p:nvSpPr>
          <p:spPr bwMode="auto">
            <a:xfrm>
              <a:off x="2101780" y="1633546"/>
              <a:ext cx="662973" cy="11139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4" name="Freeform 93"/>
            <p:cNvSpPr/>
            <p:nvPr/>
          </p:nvSpPr>
          <p:spPr bwMode="auto">
            <a:xfrm>
              <a:off x="2554007" y="1727927"/>
              <a:ext cx="243676" cy="97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Freeform 94"/>
            <p:cNvSpPr/>
            <p:nvPr/>
          </p:nvSpPr>
          <p:spPr bwMode="auto">
            <a:xfrm>
              <a:off x="2090804" y="1729474"/>
              <a:ext cx="239284" cy="97475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96" name="Straight Connector 95"/>
            <p:cNvCxnSpPr>
              <a:endCxn id="91" idx="2"/>
            </p:cNvCxnSpPr>
            <p:nvPr/>
          </p:nvCxnSpPr>
          <p:spPr bwMode="auto">
            <a:xfrm flipH="1" flipV="1">
              <a:off x="1871277" y="1737210"/>
              <a:ext cx="2195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 bwMode="auto">
            <a:xfrm flipH="1" flipV="1">
              <a:off x="2997452" y="1734116"/>
              <a:ext cx="2196" cy="12377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AC1CC17-28EC-E845-8263-25E7900A992C}"/>
              </a:ext>
            </a:extLst>
          </p:cNvPr>
          <p:cNvSpPr txBox="1"/>
          <p:nvPr/>
        </p:nvSpPr>
        <p:spPr>
          <a:xfrm>
            <a:off x="0" y="5303520"/>
            <a:ext cx="9144000" cy="523220"/>
          </a:xfrm>
          <a:prstGeom prst="rect">
            <a:avLst/>
          </a:prstGeom>
          <a:solidFill>
            <a:srgbClr val="C00000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Lucida Bright" panose="02040602050505020304" pitchFamily="18" charset="77"/>
              </a:rPr>
              <a:t>Circuit segment idle if there is not enough data</a:t>
            </a:r>
          </a:p>
        </p:txBody>
      </p:sp>
    </p:spTree>
    <p:extLst>
      <p:ext uri="{BB962C8B-B14F-4D97-AF65-F5344CB8AC3E}">
        <p14:creationId xmlns:p14="http://schemas.microsoft.com/office/powerpoint/2010/main" val="3159459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130175"/>
            <a:ext cx="8447088" cy="114300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Packet Switching: What is a packet</a:t>
            </a:r>
            <a:br>
              <a:rPr lang="en-US" altLang="en-US" sz="3600" dirty="0">
                <a:ea typeface="ＭＳ Ｐゴシック" charset="-128"/>
              </a:rPr>
            </a:br>
            <a:r>
              <a:rPr lang="en-US" altLang="en-US" sz="3600" dirty="0">
                <a:ea typeface="ＭＳ Ｐゴシック" charset="-128"/>
              </a:rPr>
              <a:t>(packet/datagram/frame)</a:t>
            </a:r>
            <a:endParaRPr lang="en-US" altLang="en-US" sz="4000" dirty="0">
              <a:ea typeface="ＭＳ Ｐゴシック" charset="-128"/>
            </a:endParaRPr>
          </a:p>
        </p:txBody>
      </p:sp>
      <p:pic>
        <p:nvPicPr>
          <p:cNvPr id="1026" name="Picture 2" descr="Network Packet">
            <a:extLst>
              <a:ext uri="{FF2B5EF4-FFF2-40B4-BE49-F238E27FC236}">
                <a16:creationId xmlns:a16="http://schemas.microsoft.com/office/drawing/2014/main" id="{6387A33B-D907-9C42-B541-9FF851BEC5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187" y="1828800"/>
            <a:ext cx="5105400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61E39776-FDF0-1643-84BA-E079178F5E24}"/>
              </a:ext>
            </a:extLst>
          </p:cNvPr>
          <p:cNvGrpSpPr/>
          <p:nvPr/>
        </p:nvGrpSpPr>
        <p:grpSpPr>
          <a:xfrm>
            <a:off x="2641381" y="3565154"/>
            <a:ext cx="4033535" cy="1017217"/>
            <a:chOff x="2641381" y="3565154"/>
            <a:chExt cx="4033535" cy="1017217"/>
          </a:xfrm>
        </p:grpSpPr>
        <p:pic>
          <p:nvPicPr>
            <p:cNvPr id="104" name="Picture 2">
              <a:extLst>
                <a:ext uri="{FF2B5EF4-FFF2-40B4-BE49-F238E27FC236}">
                  <a16:creationId xmlns:a16="http://schemas.microsoft.com/office/drawing/2014/main" id="{8E887C5A-44D9-9646-8209-58183F69F7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1381" y="4183355"/>
              <a:ext cx="4033535" cy="3990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Down Arrow 1">
              <a:extLst>
                <a:ext uri="{FF2B5EF4-FFF2-40B4-BE49-F238E27FC236}">
                  <a16:creationId xmlns:a16="http://schemas.microsoft.com/office/drawing/2014/main" id="{3F0EEEB4-2D02-AD43-9041-7695ADE6A9AE}"/>
                </a:ext>
              </a:extLst>
            </p:cNvPr>
            <p:cNvSpPr/>
            <p:nvPr/>
          </p:nvSpPr>
          <p:spPr>
            <a:xfrm>
              <a:off x="4333229" y="3565154"/>
              <a:ext cx="238771" cy="482047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9CE20791-C382-9541-BD25-0FC692EC45E0}"/>
              </a:ext>
            </a:extLst>
          </p:cNvPr>
          <p:cNvGrpSpPr/>
          <p:nvPr/>
        </p:nvGrpSpPr>
        <p:grpSpPr>
          <a:xfrm>
            <a:off x="2435091" y="4718525"/>
            <a:ext cx="4261627" cy="1297362"/>
            <a:chOff x="2435091" y="4718525"/>
            <a:chExt cx="4261627" cy="1297362"/>
          </a:xfrm>
        </p:grpSpPr>
        <p:sp>
          <p:nvSpPr>
            <p:cNvPr id="115" name="Down Arrow 114">
              <a:extLst>
                <a:ext uri="{FF2B5EF4-FFF2-40B4-BE49-F238E27FC236}">
                  <a16:creationId xmlns:a16="http://schemas.microsoft.com/office/drawing/2014/main" id="{610C7EFB-B1BA-9D4B-908D-4665DD711E02}"/>
                </a:ext>
              </a:extLst>
            </p:cNvPr>
            <p:cNvSpPr/>
            <p:nvPr/>
          </p:nvSpPr>
          <p:spPr>
            <a:xfrm>
              <a:off x="4333229" y="4718525"/>
              <a:ext cx="238771" cy="482047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97C1A45-38AD-BE4A-8B68-CB447C83A187}"/>
                </a:ext>
              </a:extLst>
            </p:cNvPr>
            <p:cNvGrpSpPr/>
            <p:nvPr/>
          </p:nvGrpSpPr>
          <p:grpSpPr>
            <a:xfrm>
              <a:off x="2435091" y="5336726"/>
              <a:ext cx="4261627" cy="679161"/>
              <a:chOff x="1134207" y="5336726"/>
              <a:chExt cx="6863394" cy="679161"/>
            </a:xfrm>
          </p:grpSpPr>
          <p:pic>
            <p:nvPicPr>
              <p:cNvPr id="114" name="Picture 2">
                <a:extLst>
                  <a:ext uri="{FF2B5EF4-FFF2-40B4-BE49-F238E27FC236}">
                    <a16:creationId xmlns:a16="http://schemas.microsoft.com/office/drawing/2014/main" id="{1FFB9B51-51D5-A444-B9BA-0AA31FCD31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34207" y="5408688"/>
                <a:ext cx="3532795" cy="60719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16" name="Picture 2">
                <a:extLst>
                  <a:ext uri="{FF2B5EF4-FFF2-40B4-BE49-F238E27FC236}">
                    <a16:creationId xmlns:a16="http://schemas.microsoft.com/office/drawing/2014/main" id="{1A1FB94D-8A01-F84A-97E1-139A7BC7D4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64806" y="5336726"/>
                <a:ext cx="3532795" cy="60719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879551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F0959763-0ECB-7741-E409-29E232085E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9407" y="1491691"/>
            <a:ext cx="6460177" cy="45793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2">
            <a:extLst>
              <a:ext uri="{FF2B5EF4-FFF2-40B4-BE49-F238E27FC236}">
                <a16:creationId xmlns:a16="http://schemas.microsoft.com/office/drawing/2014/main" id="{32E5382B-DC2E-2D3D-935B-3D3A67AA1E82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0"/>
            <a:ext cx="91440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3600" dirty="0">
                <a:ea typeface="ＭＳ Ｐゴシック" charset="-128"/>
              </a:rPr>
              <a:t>Data packets: A format for organizing data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7A947FE-981E-F446-F8E7-9AB56214897B}"/>
              </a:ext>
            </a:extLst>
          </p:cNvPr>
          <p:cNvSpPr txBox="1"/>
          <p:nvPr/>
        </p:nvSpPr>
        <p:spPr>
          <a:xfrm>
            <a:off x="3303896" y="6419706"/>
            <a:ext cx="25362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Analogy: JPEG file format</a:t>
            </a:r>
          </a:p>
        </p:txBody>
      </p:sp>
    </p:spTree>
    <p:extLst>
      <p:ext uri="{BB962C8B-B14F-4D97-AF65-F5344CB8AC3E}">
        <p14:creationId xmlns:p14="http://schemas.microsoft.com/office/powerpoint/2010/main" val="122334373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C8256D-5F2E-F283-4DF8-19AB78D584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4" name="Rectangle 2">
            <a:extLst>
              <a:ext uri="{FF2B5EF4-FFF2-40B4-BE49-F238E27FC236}">
                <a16:creationId xmlns:a16="http://schemas.microsoft.com/office/drawing/2014/main" id="{5DC78FD7-A54D-83BA-90BD-51B9934E6BD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130175"/>
            <a:ext cx="8447088" cy="114300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Packet Switching: What is a packet</a:t>
            </a:r>
            <a:br>
              <a:rPr lang="en-US" altLang="en-US" sz="3600" dirty="0">
                <a:ea typeface="ＭＳ Ｐゴシック" charset="-128"/>
              </a:rPr>
            </a:br>
            <a:r>
              <a:rPr lang="en-US" altLang="en-US" sz="3600" dirty="0">
                <a:ea typeface="ＭＳ Ｐゴシック" charset="-128"/>
              </a:rPr>
              <a:t>(packet/datagram/frame)</a:t>
            </a:r>
            <a:endParaRPr lang="en-US" altLang="en-US" sz="4000" dirty="0">
              <a:ea typeface="ＭＳ Ｐゴシック" charset="-128"/>
            </a:endParaRPr>
          </a:p>
        </p:txBody>
      </p:sp>
      <p:pic>
        <p:nvPicPr>
          <p:cNvPr id="1026" name="Picture 2" descr="Network Packet">
            <a:extLst>
              <a:ext uri="{FF2B5EF4-FFF2-40B4-BE49-F238E27FC236}">
                <a16:creationId xmlns:a16="http://schemas.microsoft.com/office/drawing/2014/main" id="{2FAD3F15-EFBA-D165-59D4-A852B6FD93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2334" y="1273175"/>
            <a:ext cx="5105400" cy="1600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java - Efficient decoding of binary and text structures (packets) - Stack  Overflow">
            <a:extLst>
              <a:ext uri="{FF2B5EF4-FFF2-40B4-BE49-F238E27FC236}">
                <a16:creationId xmlns:a16="http://schemas.microsoft.com/office/drawing/2014/main" id="{3DC83BD3-16BD-128A-1920-324BE321C2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084" y="3091284"/>
            <a:ext cx="4963474" cy="37667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524054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47"/>
          <p:cNvGrpSpPr>
            <a:grpSpLocks/>
          </p:cNvGrpSpPr>
          <p:nvPr/>
        </p:nvGrpSpPr>
        <p:grpSpPr bwMode="auto">
          <a:xfrm>
            <a:off x="2266950" y="2079625"/>
            <a:ext cx="1173163" cy="534988"/>
            <a:chOff x="1871277" y="1576300"/>
            <a:chExt cx="1128371" cy="437861"/>
          </a:xfrm>
        </p:grpSpPr>
        <p:sp>
          <p:nvSpPr>
            <p:cNvPr id="105" name="Oval 104"/>
            <p:cNvSpPr/>
            <p:nvPr/>
          </p:nvSpPr>
          <p:spPr bwMode="auto">
            <a:xfrm flipV="1">
              <a:off x="1874331" y="1694536"/>
              <a:ext cx="1125317" cy="31962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6" name="Rectangle 105"/>
            <p:cNvSpPr/>
            <p:nvPr/>
          </p:nvSpPr>
          <p:spPr bwMode="auto">
            <a:xfrm>
              <a:off x="1871277" y="1740010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7" name="Oval 106"/>
            <p:cNvSpPr/>
            <p:nvPr/>
          </p:nvSpPr>
          <p:spPr bwMode="auto">
            <a:xfrm flipV="1">
              <a:off x="1871277" y="1576300"/>
              <a:ext cx="1125317" cy="31962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2159859" y="1673747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03364" y="1633469"/>
              <a:ext cx="661143" cy="11044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/>
            <p:nvPr/>
          </p:nvSpPr>
          <p:spPr bwMode="auto">
            <a:xfrm>
              <a:off x="2537000" y="1728317"/>
              <a:ext cx="244302" cy="9614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Freeform 110"/>
            <p:cNvSpPr/>
            <p:nvPr/>
          </p:nvSpPr>
          <p:spPr bwMode="auto">
            <a:xfrm>
              <a:off x="2089623" y="1729616"/>
              <a:ext cx="241248" cy="9744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12" name="Straight Connector 111"/>
            <p:cNvCxnSpPr>
              <a:endCxn id="107" idx="2"/>
            </p:cNvCxnSpPr>
            <p:nvPr/>
          </p:nvCxnSpPr>
          <p:spPr bwMode="auto">
            <a:xfrm flipH="1" flipV="1">
              <a:off x="1871277" y="1737412"/>
              <a:ext cx="3054" cy="12343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/>
            <p:cNvCxnSpPr/>
            <p:nvPr/>
          </p:nvCxnSpPr>
          <p:spPr bwMode="auto">
            <a:xfrm flipH="1" flipV="1">
              <a:off x="2996594" y="1734813"/>
              <a:ext cx="3054" cy="12343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442" name="Group 105"/>
          <p:cNvGrpSpPr>
            <a:grpSpLocks/>
          </p:cNvGrpSpPr>
          <p:nvPr/>
        </p:nvGrpSpPr>
        <p:grpSpPr bwMode="auto">
          <a:xfrm>
            <a:off x="6764338" y="2314575"/>
            <a:ext cx="779462" cy="679450"/>
            <a:chOff x="-44" y="1473"/>
            <a:chExt cx="981" cy="1105"/>
          </a:xfrm>
        </p:grpSpPr>
        <p:pic>
          <p:nvPicPr>
            <p:cNvPr id="61533" name="Picture 106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4" name="Freeform 10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4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130175"/>
            <a:ext cx="8447088" cy="114300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Packet Switching</a:t>
            </a:r>
            <a:endParaRPr lang="en-US" altLang="en-US" sz="4000" dirty="0">
              <a:ea typeface="ＭＳ Ｐゴシック" charset="-128"/>
            </a:endParaRPr>
          </a:p>
        </p:txBody>
      </p:sp>
      <p:sp>
        <p:nvSpPr>
          <p:cNvPr id="61445" name="Line 230"/>
          <p:cNvSpPr>
            <a:spLocks noChangeShapeType="1"/>
          </p:cNvSpPr>
          <p:nvPr/>
        </p:nvSpPr>
        <p:spPr bwMode="auto">
          <a:xfrm>
            <a:off x="3467100" y="2303463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Line 276"/>
          <p:cNvSpPr>
            <a:spLocks noChangeShapeType="1"/>
          </p:cNvSpPr>
          <p:nvPr/>
        </p:nvSpPr>
        <p:spPr bwMode="auto">
          <a:xfrm>
            <a:off x="1590675" y="1971675"/>
            <a:ext cx="744538" cy="385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Line 277"/>
          <p:cNvSpPr>
            <a:spLocks noChangeShapeType="1"/>
          </p:cNvSpPr>
          <p:nvPr/>
        </p:nvSpPr>
        <p:spPr bwMode="auto">
          <a:xfrm flipV="1">
            <a:off x="1735138" y="2457450"/>
            <a:ext cx="577850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8" name="Line 278"/>
          <p:cNvSpPr>
            <a:spLocks noChangeShapeType="1"/>
          </p:cNvSpPr>
          <p:nvPr/>
        </p:nvSpPr>
        <p:spPr bwMode="auto">
          <a:xfrm>
            <a:off x="3432175" y="2398713"/>
            <a:ext cx="20161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Line 279"/>
          <p:cNvSpPr>
            <a:spLocks noChangeShapeType="1"/>
          </p:cNvSpPr>
          <p:nvPr/>
        </p:nvSpPr>
        <p:spPr bwMode="auto">
          <a:xfrm flipH="1" flipV="1">
            <a:off x="6035675" y="2581275"/>
            <a:ext cx="9525" cy="3635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0" name="Line 280"/>
          <p:cNvSpPr>
            <a:spLocks noChangeShapeType="1"/>
          </p:cNvSpPr>
          <p:nvPr/>
        </p:nvSpPr>
        <p:spPr bwMode="auto">
          <a:xfrm flipV="1">
            <a:off x="6508750" y="2030413"/>
            <a:ext cx="604838" cy="307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Rectangle 287"/>
          <p:cNvSpPr>
            <a:spLocks noChangeArrowheads="1"/>
          </p:cNvSpPr>
          <p:nvPr/>
        </p:nvSpPr>
        <p:spPr bwMode="auto">
          <a:xfrm>
            <a:off x="363061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2" name="Rectangle 288"/>
          <p:cNvSpPr>
            <a:spLocks noChangeArrowheads="1"/>
          </p:cNvSpPr>
          <p:nvPr/>
        </p:nvSpPr>
        <p:spPr bwMode="auto">
          <a:xfrm>
            <a:off x="379253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3" name="Rectangle 289"/>
          <p:cNvSpPr>
            <a:spLocks noChangeArrowheads="1"/>
          </p:cNvSpPr>
          <p:nvPr/>
        </p:nvSpPr>
        <p:spPr bwMode="auto">
          <a:xfrm>
            <a:off x="395446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4" name="Rectangle 290"/>
          <p:cNvSpPr>
            <a:spLocks noChangeArrowheads="1"/>
          </p:cNvSpPr>
          <p:nvPr/>
        </p:nvSpPr>
        <p:spPr bwMode="auto">
          <a:xfrm>
            <a:off x="4116388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5" name="Rectangle 291"/>
          <p:cNvSpPr>
            <a:spLocks noChangeArrowheads="1"/>
          </p:cNvSpPr>
          <p:nvPr/>
        </p:nvSpPr>
        <p:spPr bwMode="auto">
          <a:xfrm>
            <a:off x="4278313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6" name="Rectangle 292"/>
          <p:cNvSpPr>
            <a:spLocks noChangeArrowheads="1"/>
          </p:cNvSpPr>
          <p:nvPr/>
        </p:nvSpPr>
        <p:spPr bwMode="auto">
          <a:xfrm>
            <a:off x="464978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57" name="Rectangle 293"/>
          <p:cNvSpPr>
            <a:spLocks noChangeArrowheads="1"/>
          </p:cNvSpPr>
          <p:nvPr/>
        </p:nvSpPr>
        <p:spPr bwMode="auto">
          <a:xfrm>
            <a:off x="5087938" y="21812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61458" name="Group 311"/>
          <p:cNvGrpSpPr>
            <a:grpSpLocks/>
          </p:cNvGrpSpPr>
          <p:nvPr/>
        </p:nvGrpSpPr>
        <p:grpSpPr bwMode="auto">
          <a:xfrm>
            <a:off x="2786063" y="2262188"/>
            <a:ext cx="633412" cy="200025"/>
            <a:chOff x="1800" y="1425"/>
            <a:chExt cx="399" cy="126"/>
          </a:xfrm>
        </p:grpSpPr>
        <p:sp>
          <p:nvSpPr>
            <p:cNvPr id="61529" name="Rectangle 294"/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0" name="Rectangle 295"/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1" name="Rectangle 296"/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2" name="Rectangle 297"/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1459" name="Rectangle 298"/>
          <p:cNvSpPr>
            <a:spLocks noChangeArrowheads="1"/>
          </p:cNvSpPr>
          <p:nvPr/>
        </p:nvSpPr>
        <p:spPr bwMode="auto">
          <a:xfrm>
            <a:off x="2128838" y="21621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60" name="Rectangle 299"/>
          <p:cNvSpPr>
            <a:spLocks noChangeArrowheads="1"/>
          </p:cNvSpPr>
          <p:nvPr/>
        </p:nvSpPr>
        <p:spPr bwMode="auto">
          <a:xfrm>
            <a:off x="1909763" y="27336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61461" name="Line 300"/>
          <p:cNvSpPr>
            <a:spLocks noChangeShapeType="1"/>
          </p:cNvSpPr>
          <p:nvPr/>
        </p:nvSpPr>
        <p:spPr bwMode="auto">
          <a:xfrm>
            <a:off x="2090738" y="2111375"/>
            <a:ext cx="2460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Line 301"/>
          <p:cNvSpPr>
            <a:spLocks noChangeShapeType="1"/>
          </p:cNvSpPr>
          <p:nvPr/>
        </p:nvSpPr>
        <p:spPr bwMode="auto">
          <a:xfrm flipV="1">
            <a:off x="2092325" y="2582863"/>
            <a:ext cx="174625" cy="180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Line 302"/>
          <p:cNvSpPr>
            <a:spLocks noChangeShapeType="1"/>
          </p:cNvSpPr>
          <p:nvPr/>
        </p:nvSpPr>
        <p:spPr bwMode="auto">
          <a:xfrm>
            <a:off x="4011613" y="2076450"/>
            <a:ext cx="1062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Text Box 303"/>
          <p:cNvSpPr txBox="1">
            <a:spLocks noChangeArrowheads="1"/>
          </p:cNvSpPr>
          <p:nvPr/>
        </p:nvSpPr>
        <p:spPr bwMode="auto">
          <a:xfrm>
            <a:off x="749300" y="16335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61465" name="Text Box 304"/>
          <p:cNvSpPr txBox="1">
            <a:spLocks noChangeArrowheads="1"/>
          </p:cNvSpPr>
          <p:nvPr/>
        </p:nvSpPr>
        <p:spPr bwMode="auto">
          <a:xfrm>
            <a:off x="889000" y="26082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61466" name="Text Box 305"/>
          <p:cNvSpPr txBox="1">
            <a:spLocks noChangeArrowheads="1"/>
          </p:cNvSpPr>
          <p:nvPr/>
        </p:nvSpPr>
        <p:spPr bwMode="auto">
          <a:xfrm>
            <a:off x="6604000" y="146526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C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7" name="Text Box 308"/>
          <p:cNvSpPr txBox="1">
            <a:spLocks noChangeArrowheads="1"/>
          </p:cNvSpPr>
          <p:nvPr/>
        </p:nvSpPr>
        <p:spPr bwMode="auto">
          <a:xfrm>
            <a:off x="1636713" y="1585913"/>
            <a:ext cx="1563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R</a:t>
            </a:r>
            <a:r>
              <a:rPr lang="en-US" altLang="en-US" sz="1800"/>
              <a:t> = 100 Mb/s</a:t>
            </a:r>
          </a:p>
        </p:txBody>
      </p:sp>
      <p:sp>
        <p:nvSpPr>
          <p:cNvPr id="61468" name="Text Box 309"/>
          <p:cNvSpPr txBox="1">
            <a:spLocks noChangeArrowheads="1"/>
          </p:cNvSpPr>
          <p:nvPr/>
        </p:nvSpPr>
        <p:spPr bwMode="auto">
          <a:xfrm>
            <a:off x="3625850" y="2438400"/>
            <a:ext cx="1641475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i="1"/>
              <a:t>R</a:t>
            </a:r>
            <a:r>
              <a:rPr lang="en-US" altLang="en-US" sz="2000"/>
              <a:t> = 1.5 Mb/s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9" name="Text Box 310"/>
          <p:cNvSpPr txBox="1">
            <a:spLocks noChangeArrowheads="1"/>
          </p:cNvSpPr>
          <p:nvPr/>
        </p:nvSpPr>
        <p:spPr bwMode="auto">
          <a:xfrm>
            <a:off x="6022975" y="29940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0" name="Line 281"/>
          <p:cNvSpPr>
            <a:spLocks noChangeShapeType="1"/>
          </p:cNvSpPr>
          <p:nvPr/>
        </p:nvSpPr>
        <p:spPr bwMode="auto">
          <a:xfrm flipV="1">
            <a:off x="6662738" y="3146425"/>
            <a:ext cx="984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1" name="Line 283"/>
          <p:cNvSpPr>
            <a:spLocks noChangeShapeType="1"/>
          </p:cNvSpPr>
          <p:nvPr/>
        </p:nvSpPr>
        <p:spPr bwMode="auto">
          <a:xfrm flipH="1">
            <a:off x="6638925" y="2849563"/>
            <a:ext cx="379413" cy="225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2" name="Text Box 306"/>
          <p:cNvSpPr txBox="1">
            <a:spLocks noChangeArrowheads="1"/>
          </p:cNvSpPr>
          <p:nvPr/>
        </p:nvSpPr>
        <p:spPr bwMode="auto">
          <a:xfrm>
            <a:off x="7556500" y="2224088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D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3" name="Text Box 307"/>
          <p:cNvSpPr txBox="1">
            <a:spLocks noChangeArrowheads="1"/>
          </p:cNvSpPr>
          <p:nvPr/>
        </p:nvSpPr>
        <p:spPr bwMode="auto">
          <a:xfrm>
            <a:off x="8299450" y="28400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E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4" name="Text Box 330"/>
          <p:cNvSpPr txBox="1">
            <a:spLocks noChangeArrowheads="1"/>
          </p:cNvSpPr>
          <p:nvPr/>
        </p:nvSpPr>
        <p:spPr bwMode="auto">
          <a:xfrm>
            <a:off x="2051050" y="2984500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/>
              <a:t>queue of packets</a:t>
            </a:r>
          </a:p>
          <a:p>
            <a:pPr algn="ctr">
              <a:lnSpc>
                <a:spcPct val="85000"/>
              </a:lnSpc>
            </a:pPr>
            <a:r>
              <a:rPr lang="en-US" altLang="en-US" sz="1800"/>
              <a:t>waiting for output link</a:t>
            </a:r>
            <a:endParaRPr lang="en-US" altLang="en-US" sz="1800">
              <a:solidFill>
                <a:schemeClr val="accent1"/>
              </a:solidFill>
            </a:endParaRPr>
          </a:p>
        </p:txBody>
      </p:sp>
      <p:sp>
        <p:nvSpPr>
          <p:cNvPr id="61475" name="Line 332"/>
          <p:cNvSpPr>
            <a:spLocks noChangeShapeType="1"/>
          </p:cNvSpPr>
          <p:nvPr/>
        </p:nvSpPr>
        <p:spPr bwMode="auto">
          <a:xfrm flipV="1">
            <a:off x="2890838" y="2514600"/>
            <a:ext cx="166687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76" name="Group 96"/>
          <p:cNvGrpSpPr>
            <a:grpSpLocks/>
          </p:cNvGrpSpPr>
          <p:nvPr/>
        </p:nvGrpSpPr>
        <p:grpSpPr bwMode="auto">
          <a:xfrm>
            <a:off x="898525" y="1651000"/>
            <a:ext cx="779463" cy="679450"/>
            <a:chOff x="-44" y="1473"/>
            <a:chExt cx="981" cy="1105"/>
          </a:xfrm>
        </p:grpSpPr>
        <p:pic>
          <p:nvPicPr>
            <p:cNvPr id="61527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8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7" name="Group 99"/>
          <p:cNvGrpSpPr>
            <a:grpSpLocks/>
          </p:cNvGrpSpPr>
          <p:nvPr/>
        </p:nvGrpSpPr>
        <p:grpSpPr bwMode="auto">
          <a:xfrm>
            <a:off x="1085850" y="2625725"/>
            <a:ext cx="779463" cy="679450"/>
            <a:chOff x="-44" y="1473"/>
            <a:chExt cx="981" cy="1105"/>
          </a:xfrm>
        </p:grpSpPr>
        <p:pic>
          <p:nvPicPr>
            <p:cNvPr id="61525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6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8" name="Group 102"/>
          <p:cNvGrpSpPr>
            <a:grpSpLocks/>
          </p:cNvGrpSpPr>
          <p:nvPr/>
        </p:nvGrpSpPr>
        <p:grpSpPr bwMode="auto">
          <a:xfrm>
            <a:off x="7481888" y="2686050"/>
            <a:ext cx="779462" cy="679450"/>
            <a:chOff x="-44" y="1473"/>
            <a:chExt cx="981" cy="1105"/>
          </a:xfrm>
        </p:grpSpPr>
        <p:pic>
          <p:nvPicPr>
            <p:cNvPr id="61523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4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9" name="Group 108"/>
          <p:cNvGrpSpPr>
            <a:grpSpLocks/>
          </p:cNvGrpSpPr>
          <p:nvPr/>
        </p:nvGrpSpPr>
        <p:grpSpPr bwMode="auto">
          <a:xfrm>
            <a:off x="6846888" y="1493838"/>
            <a:ext cx="779462" cy="679450"/>
            <a:chOff x="-44" y="1473"/>
            <a:chExt cx="981" cy="1105"/>
          </a:xfrm>
        </p:grpSpPr>
        <p:pic>
          <p:nvPicPr>
            <p:cNvPr id="61521" name="Picture 10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2" name="Freeform 11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81" name="Group 228"/>
          <p:cNvGrpSpPr>
            <a:grpSpLocks/>
          </p:cNvGrpSpPr>
          <p:nvPr/>
        </p:nvGrpSpPr>
        <p:grpSpPr bwMode="auto">
          <a:xfrm>
            <a:off x="5391150" y="2160588"/>
            <a:ext cx="1128713" cy="439737"/>
            <a:chOff x="4650" y="1129"/>
            <a:chExt cx="246" cy="95"/>
          </a:xfrm>
        </p:grpSpPr>
        <p:sp>
          <p:nvSpPr>
            <p:cNvPr id="61513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61514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61515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61516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9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0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17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8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4" name="Group 228"/>
          <p:cNvGrpSpPr>
            <a:grpSpLocks/>
          </p:cNvGrpSpPr>
          <p:nvPr/>
        </p:nvGrpSpPr>
        <p:grpSpPr bwMode="auto">
          <a:xfrm>
            <a:off x="5530850" y="2930525"/>
            <a:ext cx="1128713" cy="439738"/>
            <a:chOff x="4650" y="1129"/>
            <a:chExt cx="246" cy="95"/>
          </a:xfrm>
        </p:grpSpPr>
        <p:sp>
          <p:nvSpPr>
            <p:cNvPr id="61505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61506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61507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61508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1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9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5" name="Group 347"/>
          <p:cNvGrpSpPr>
            <a:grpSpLocks/>
          </p:cNvGrpSpPr>
          <p:nvPr/>
        </p:nvGrpSpPr>
        <p:grpSpPr bwMode="auto">
          <a:xfrm>
            <a:off x="5516563" y="2897188"/>
            <a:ext cx="1171575" cy="534987"/>
            <a:chOff x="1871277" y="1576300"/>
            <a:chExt cx="1128371" cy="437861"/>
          </a:xfrm>
        </p:grpSpPr>
        <p:sp>
          <p:nvSpPr>
            <p:cNvPr id="85" name="Oval 84"/>
            <p:cNvSpPr/>
            <p:nvPr/>
          </p:nvSpPr>
          <p:spPr bwMode="auto">
            <a:xfrm flipV="1">
              <a:off x="1874335" y="1694535"/>
              <a:ext cx="1125313" cy="31962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86" name="Rectangle 8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 bwMode="auto">
            <a:xfrm flipV="1">
              <a:off x="1871277" y="1576300"/>
              <a:ext cx="1125313" cy="31962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88" name="Freeform 87"/>
            <p:cNvSpPr/>
            <p:nvPr/>
          </p:nvSpPr>
          <p:spPr bwMode="auto">
            <a:xfrm>
              <a:off x="2160250" y="1673746"/>
              <a:ext cx="547367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Freeform 88"/>
            <p:cNvSpPr/>
            <p:nvPr/>
          </p:nvSpPr>
          <p:spPr bwMode="auto">
            <a:xfrm>
              <a:off x="2102149" y="1633469"/>
              <a:ext cx="663568" cy="11043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2536373" y="1728317"/>
              <a:ext cx="244633" cy="9614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2089918" y="1729616"/>
              <a:ext cx="241575" cy="9744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92" name="Straight Connector 91"/>
            <p:cNvCxnSpPr>
              <a:endCxn id="87" idx="2"/>
            </p:cNvCxnSpPr>
            <p:nvPr/>
          </p:nvCxnSpPr>
          <p:spPr bwMode="auto">
            <a:xfrm flipH="1" flipV="1">
              <a:off x="1871277" y="1737412"/>
              <a:ext cx="3058" cy="12343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/>
            <p:nvPr/>
          </p:nvCxnSpPr>
          <p:spPr bwMode="auto">
            <a:xfrm flipH="1" flipV="1">
              <a:off x="2996590" y="1734814"/>
              <a:ext cx="3058" cy="12343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486" name="Group 347"/>
          <p:cNvGrpSpPr>
            <a:grpSpLocks/>
          </p:cNvGrpSpPr>
          <p:nvPr/>
        </p:nvGrpSpPr>
        <p:grpSpPr bwMode="auto">
          <a:xfrm>
            <a:off x="5343525" y="2116138"/>
            <a:ext cx="1173163" cy="534987"/>
            <a:chOff x="1871277" y="1576300"/>
            <a:chExt cx="1128371" cy="437861"/>
          </a:xfrm>
        </p:grpSpPr>
        <p:sp>
          <p:nvSpPr>
            <p:cNvPr id="95" name="Oval 94"/>
            <p:cNvSpPr/>
            <p:nvPr/>
          </p:nvSpPr>
          <p:spPr bwMode="auto">
            <a:xfrm flipV="1">
              <a:off x="1874331" y="1694535"/>
              <a:ext cx="1125317" cy="319626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6" name="Rectangle 95"/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Oval 96"/>
            <p:cNvSpPr/>
            <p:nvPr/>
          </p:nvSpPr>
          <p:spPr bwMode="auto">
            <a:xfrm flipV="1">
              <a:off x="1871277" y="1576300"/>
              <a:ext cx="1125317" cy="31962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2159859" y="1673746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2103364" y="1633469"/>
              <a:ext cx="661143" cy="11043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0" name="Freeform 99"/>
            <p:cNvSpPr/>
            <p:nvPr/>
          </p:nvSpPr>
          <p:spPr bwMode="auto">
            <a:xfrm>
              <a:off x="2537000" y="1728317"/>
              <a:ext cx="244302" cy="9614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1" name="Freeform 100"/>
            <p:cNvSpPr/>
            <p:nvPr/>
          </p:nvSpPr>
          <p:spPr bwMode="auto">
            <a:xfrm>
              <a:off x="2089623" y="1729616"/>
              <a:ext cx="241248" cy="9744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02" name="Straight Connector 101"/>
            <p:cNvCxnSpPr>
              <a:endCxn id="97" idx="2"/>
            </p:cNvCxnSpPr>
            <p:nvPr/>
          </p:nvCxnSpPr>
          <p:spPr bwMode="auto">
            <a:xfrm flipH="1" flipV="1">
              <a:off x="1871277" y="1737412"/>
              <a:ext cx="3054" cy="12343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 bwMode="auto">
            <a:xfrm flipH="1" flipV="1">
              <a:off x="2996594" y="1734814"/>
              <a:ext cx="3054" cy="12343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9309358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F56A78-8120-0842-24F4-3F4B130D7F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>
            <a:extLst>
              <a:ext uri="{FF2B5EF4-FFF2-40B4-BE49-F238E27FC236}">
                <a16:creationId xmlns:a16="http://schemas.microsoft.com/office/drawing/2014/main" id="{696CAF9A-E29C-0C99-B6BD-47F1360E671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Roadmap</a:t>
            </a:r>
          </a:p>
        </p:txBody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1215DD59-7692-9CAD-84ED-E08DE42BFE9D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936625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What is the Internet?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Network edge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Network core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Delay, Loss, Throughput in networks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Protocol layers, service models</a:t>
            </a:r>
          </a:p>
          <a:p>
            <a:pPr marL="0" indent="0" eaLnBrk="1" hangingPunct="1">
              <a:buNone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559756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6" descr="f01-04-9780123850591 copy">
            <a:extLst>
              <a:ext uri="{FF2B5EF4-FFF2-40B4-BE49-F238E27FC236}">
                <a16:creationId xmlns:a16="http://schemas.microsoft.com/office/drawing/2014/main" id="{AB489DF3-2F50-6049-860D-19D5C2D421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2776" y="1287737"/>
            <a:ext cx="4533515" cy="39541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1" name="Picture 6" descr="f01-03-9780123850591 copy">
            <a:extLst>
              <a:ext uri="{FF2B5EF4-FFF2-40B4-BE49-F238E27FC236}">
                <a16:creationId xmlns:a16="http://schemas.microsoft.com/office/drawing/2014/main" id="{7DC3955C-F227-A349-904F-A1B00F964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709" y="1268412"/>
            <a:ext cx="2384425" cy="2160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2" name="Rectangle 2">
            <a:extLst>
              <a:ext uri="{FF2B5EF4-FFF2-40B4-BE49-F238E27FC236}">
                <a16:creationId xmlns:a16="http://schemas.microsoft.com/office/drawing/2014/main" id="{A1D11341-1C1D-444D-BCA1-7CB77E0EBF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Switch vs Router</a:t>
            </a:r>
            <a:endParaRPr lang="en-GB" altLang="en-US" dirty="0"/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57F0D5F4-B5E3-144C-A3F0-6F63B0EEDA5D}"/>
              </a:ext>
            </a:extLst>
          </p:cNvPr>
          <p:cNvSpPr txBox="1">
            <a:spLocks noChangeArrowheads="1"/>
          </p:cNvSpPr>
          <p:nvPr/>
        </p:nvSpPr>
        <p:spPr>
          <a:xfrm>
            <a:off x="721467" y="3529011"/>
            <a:ext cx="1850659" cy="7016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2400" dirty="0">
                <a:latin typeface="Lucida Bright" panose="02040602050505020304" pitchFamily="18" charset="77"/>
              </a:rPr>
              <a:t>Switches</a:t>
            </a:r>
            <a:endParaRPr lang="en-GB" altLang="en-US" sz="2400" dirty="0">
              <a:latin typeface="Lucida Bright" panose="02040602050505020304" pitchFamily="18" charset="77"/>
            </a:endParaRPr>
          </a:p>
        </p:txBody>
      </p:sp>
      <p:sp>
        <p:nvSpPr>
          <p:cNvPr id="12" name="Rectangle 2">
            <a:extLst>
              <a:ext uri="{FF2B5EF4-FFF2-40B4-BE49-F238E27FC236}">
                <a16:creationId xmlns:a16="http://schemas.microsoft.com/office/drawing/2014/main" id="{6EEC0DF2-41DC-E140-BBC7-DF2FC3FF3337}"/>
              </a:ext>
            </a:extLst>
          </p:cNvPr>
          <p:cNvSpPr txBox="1">
            <a:spLocks noChangeArrowheads="1"/>
          </p:cNvSpPr>
          <p:nvPr/>
        </p:nvSpPr>
        <p:spPr>
          <a:xfrm>
            <a:off x="5755439" y="5361243"/>
            <a:ext cx="1850659" cy="7016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 sz="2400" dirty="0">
                <a:latin typeface="Lucida Bright" panose="02040602050505020304" pitchFamily="18" charset="77"/>
              </a:rPr>
              <a:t>Routers</a:t>
            </a:r>
            <a:endParaRPr lang="en-GB" altLang="en-US" sz="2400" dirty="0">
              <a:latin typeface="Lucida Bright" panose="02040602050505020304" pitchFamily="18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0705275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9BCF1-02B7-9529-5A4B-2FAE251440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" name="Rectangle 2">
            <a:extLst>
              <a:ext uri="{FF2B5EF4-FFF2-40B4-BE49-F238E27FC236}">
                <a16:creationId xmlns:a16="http://schemas.microsoft.com/office/drawing/2014/main" id="{83647ECB-4F7A-81C9-24ED-38F40AD4C6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14" y="190500"/>
            <a:ext cx="8382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sz="3600" kern="0" dirty="0">
                <a:ea typeface="ＭＳ Ｐゴシック" charset="-128"/>
              </a:rPr>
              <a:t>What’</a:t>
            </a:r>
            <a:r>
              <a:rPr lang="en-US" altLang="ja-JP" sz="3600" kern="0" dirty="0">
                <a:ea typeface="ＭＳ Ｐゴシック" charset="-128"/>
              </a:rPr>
              <a:t>s the Internet?</a:t>
            </a:r>
            <a:endParaRPr lang="en-US" altLang="en-US" kern="0" dirty="0">
              <a:ea typeface="ＭＳ Ｐゴシック" charset="-128"/>
            </a:endParaRPr>
          </a:p>
        </p:txBody>
      </p:sp>
      <p:pic>
        <p:nvPicPr>
          <p:cNvPr id="4" name="p.mp4">
            <a:hlinkClick r:id="" action="ppaction://media"/>
            <a:extLst>
              <a:ext uri="{FF2B5EF4-FFF2-40B4-BE49-F238E27FC236}">
                <a16:creationId xmlns:a16="http://schemas.microsoft.com/office/drawing/2014/main" id="{0B6A3E6E-F195-2378-D309-AB44DA4696C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0" y="130031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3393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9393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 fullScrn="1"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936625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What is the Internet?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edge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Network core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Delay, Loss, Throughput in networks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Protocol layers, service models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History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917094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A28D595-8D14-E34B-B331-F393A553B4D5}"/>
              </a:ext>
            </a:extLst>
          </p:cNvPr>
          <p:cNvCxnSpPr>
            <a:cxnSpLocks/>
          </p:cNvCxnSpPr>
          <p:nvPr/>
        </p:nvCxnSpPr>
        <p:spPr>
          <a:xfrm flipV="1">
            <a:off x="1478102" y="4204487"/>
            <a:ext cx="916320" cy="597357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33</a:t>
            </a:fld>
            <a:endParaRPr lang="en-US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87E7D2B-96BF-6C43-A7CF-99C053575FA0}"/>
              </a:ext>
            </a:extLst>
          </p:cNvPr>
          <p:cNvCxnSpPr>
            <a:cxnSpLocks/>
          </p:cNvCxnSpPr>
          <p:nvPr/>
        </p:nvCxnSpPr>
        <p:spPr>
          <a:xfrm>
            <a:off x="2475914" y="2066214"/>
            <a:ext cx="952041" cy="676183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8929A-1006-4B4B-97CA-8E6C40C8E2E2}"/>
              </a:ext>
            </a:extLst>
          </p:cNvPr>
          <p:cNvCxnSpPr>
            <a:cxnSpLocks/>
          </p:cNvCxnSpPr>
          <p:nvPr/>
        </p:nvCxnSpPr>
        <p:spPr>
          <a:xfrm flipV="1">
            <a:off x="4625254" y="2166425"/>
            <a:ext cx="2017368" cy="921693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769F2A4-2DCC-974B-AF76-81424F2EDCB1}"/>
              </a:ext>
            </a:extLst>
          </p:cNvPr>
          <p:cNvCxnSpPr>
            <a:cxnSpLocks/>
          </p:cNvCxnSpPr>
          <p:nvPr/>
        </p:nvCxnSpPr>
        <p:spPr>
          <a:xfrm>
            <a:off x="5393846" y="4173751"/>
            <a:ext cx="1738474" cy="239082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36635C12-2B5D-864D-BB4D-987552CD3474}"/>
              </a:ext>
            </a:extLst>
          </p:cNvPr>
          <p:cNvSpPr txBox="1"/>
          <p:nvPr/>
        </p:nvSpPr>
        <p:spPr>
          <a:xfrm>
            <a:off x="196948" y="6167669"/>
            <a:ext cx="6935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Lucida Bright" panose="02040602050505020304" pitchFamily="18" charset="77"/>
              </a:rPr>
              <a:t>Network Edge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84A99F2C-B446-CB47-9EB8-D6B99E2473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77065" y="245149"/>
            <a:ext cx="1561952" cy="2423718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F9041B6-B911-B140-95DB-59C493A0EE4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342" y="391503"/>
            <a:ext cx="2442675" cy="244267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9114940-8D10-DB43-A41F-6AE5769094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82579" y="2066214"/>
            <a:ext cx="3251200" cy="325120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1FE28C06-5FBB-DF4F-9AFA-0CB35894FC2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6593" y="3871049"/>
            <a:ext cx="1835218" cy="1835218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843EE2E-FD62-9742-A269-3DE8AFB0D06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5716" b="8527"/>
          <a:stretch/>
        </p:blipFill>
        <p:spPr>
          <a:xfrm>
            <a:off x="5874371" y="2969864"/>
            <a:ext cx="3233137" cy="3225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204562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D24C427-AA73-464E-BE17-6421E55DFE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72841" y="185119"/>
            <a:ext cx="5398317" cy="623454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DA96582-7F6A-5B44-8006-29B84B1FF8A2}"/>
              </a:ext>
            </a:extLst>
          </p:cNvPr>
          <p:cNvSpPr txBox="1"/>
          <p:nvPr/>
        </p:nvSpPr>
        <p:spPr>
          <a:xfrm>
            <a:off x="1104313" y="6396335"/>
            <a:ext cx="6935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Lucida Bright" panose="02040602050505020304" pitchFamily="18" charset="77"/>
              </a:rPr>
              <a:t>Network Edge</a:t>
            </a:r>
          </a:p>
        </p:txBody>
      </p:sp>
    </p:spTree>
    <p:extLst>
      <p:ext uri="{BB962C8B-B14F-4D97-AF65-F5344CB8AC3E}">
        <p14:creationId xmlns:p14="http://schemas.microsoft.com/office/powerpoint/2010/main" val="420077743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8192A22-AC71-8A48-A1E0-CBF019EB65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45327" y="747490"/>
            <a:ext cx="5152088" cy="6234545"/>
          </a:xfrm>
          <a:prstGeom prst="rect">
            <a:avLst/>
          </a:prstGeom>
        </p:spPr>
      </p:pic>
      <p:sp>
        <p:nvSpPr>
          <p:cNvPr id="3584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00756" y="201613"/>
            <a:ext cx="7772400" cy="892175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A closer look at network structure: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14" y="1381124"/>
            <a:ext cx="4203700" cy="4822825"/>
          </a:xfrm>
        </p:spPr>
        <p:txBody>
          <a:bodyPr/>
          <a:lstStyle/>
          <a:p>
            <a:pPr marL="287338" indent="-287338" eaLnBrk="1" hangingPunct="1">
              <a:defRPr/>
            </a:pPr>
            <a:r>
              <a:rPr lang="en-US" dirty="0">
                <a:solidFill>
                  <a:srgbClr val="CC0000"/>
                </a:solidFill>
              </a:rPr>
              <a:t>Network edge: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hosts: clients and servers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servers often in data centers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altLang="en-US" i="1" dirty="0">
                <a:solidFill>
                  <a:srgbClr val="CC0000"/>
                </a:solidFill>
                <a:latin typeface="Gill Sans MT" charset="0"/>
              </a:rPr>
              <a:t>access networks, physical media:</a:t>
            </a:r>
            <a:r>
              <a:rPr lang="en-US" altLang="en-US" dirty="0">
                <a:latin typeface="Gill Sans MT" charset="0"/>
              </a:rPr>
              <a:t> wired, wireless communication links</a:t>
            </a:r>
            <a:endParaRPr lang="en-US" dirty="0">
              <a:ea typeface="ＭＳ Ｐゴシック" charset="0"/>
              <a:cs typeface="ＭＳ Ｐゴシック" charset="0"/>
            </a:endParaRPr>
          </a:p>
          <a:p>
            <a:pPr lvl="1" eaLnBrk="1" hangingPunct="1">
              <a:buSzPct val="75000"/>
              <a:buFont typeface="Arial"/>
              <a:buChar char="•"/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0088" name="Rectangle 872"/>
          <p:cNvSpPr>
            <a:spLocks noChangeArrowheads="1"/>
          </p:cNvSpPr>
          <p:nvPr/>
        </p:nvSpPr>
        <p:spPr bwMode="auto">
          <a:xfrm>
            <a:off x="419100" y="3068638"/>
            <a:ext cx="4027488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95288" indent="-3952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endParaRPr lang="en-US" alt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781317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itle 41"/>
          <p:cNvSpPr>
            <a:spLocks/>
          </p:cNvSpPr>
          <p:nvPr/>
        </p:nvSpPr>
        <p:spPr bwMode="auto">
          <a:xfrm>
            <a:off x="381000" y="239713"/>
            <a:ext cx="6907214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4000" dirty="0">
                <a:solidFill>
                  <a:srgbClr val="8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Access Network: Home Network</a:t>
            </a:r>
          </a:p>
        </p:txBody>
      </p:sp>
      <p:sp>
        <p:nvSpPr>
          <p:cNvPr id="43012" name="AutoShape 99"/>
          <p:cNvSpPr>
            <a:spLocks noChangeArrowheads="1"/>
          </p:cNvSpPr>
          <p:nvPr/>
        </p:nvSpPr>
        <p:spPr bwMode="auto">
          <a:xfrm>
            <a:off x="754063" y="115887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11289" name="Text Box 26"/>
          <p:cNvSpPr txBox="1">
            <a:spLocks noChangeArrowheads="1"/>
          </p:cNvSpPr>
          <p:nvPr/>
        </p:nvSpPr>
        <p:spPr bwMode="auto">
          <a:xfrm>
            <a:off x="5905500" y="3178175"/>
            <a:ext cx="28971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to/from headend or central office</a:t>
            </a:r>
          </a:p>
        </p:txBody>
      </p:sp>
      <p:sp>
        <p:nvSpPr>
          <p:cNvPr id="43014" name="Rectangle 87"/>
          <p:cNvSpPr>
            <a:spLocks noChangeArrowheads="1"/>
          </p:cNvSpPr>
          <p:nvPr/>
        </p:nvSpPr>
        <p:spPr bwMode="auto">
          <a:xfrm>
            <a:off x="1189038" y="191293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43015" name="Group 105"/>
          <p:cNvGrpSpPr>
            <a:grpSpLocks/>
          </p:cNvGrpSpPr>
          <p:nvPr/>
        </p:nvGrpSpPr>
        <p:grpSpPr bwMode="auto">
          <a:xfrm>
            <a:off x="4287838" y="3252788"/>
            <a:ext cx="3000375" cy="361950"/>
            <a:chOff x="2434" y="2109"/>
            <a:chExt cx="1890" cy="228"/>
          </a:xfrm>
        </p:grpSpPr>
        <p:grpSp>
          <p:nvGrpSpPr>
            <p:cNvPr id="43095" name="Group 91"/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43098" name="Rectangle 92"/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099" name="Rectangle 93"/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0" name="Rectangle 94"/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1" name="Rectangle 95"/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2" name="Rectangle 96"/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3" name="AutoShape 97"/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3096" name="Line 102"/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104"/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107"/>
          <p:cNvGrpSpPr>
            <a:grpSpLocks/>
          </p:cNvGrpSpPr>
          <p:nvPr/>
        </p:nvGrpSpPr>
        <p:grpSpPr bwMode="auto">
          <a:xfrm>
            <a:off x="3273425" y="3227388"/>
            <a:ext cx="1065213" cy="455612"/>
            <a:chOff x="2356" y="1300"/>
            <a:chExt cx="555" cy="194"/>
          </a:xfrm>
        </p:grpSpPr>
        <p:sp>
          <p:nvSpPr>
            <p:cNvPr id="43087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3088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3089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3090" name="Group 111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3093" name="Freeform 11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11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91" name="Line 114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Line 115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17" name="Line 116"/>
          <p:cNvSpPr>
            <a:spLocks noChangeShapeType="1"/>
          </p:cNvSpPr>
          <p:nvPr/>
        </p:nvSpPr>
        <p:spPr bwMode="auto">
          <a:xfrm flipH="1">
            <a:off x="2435225" y="3463925"/>
            <a:ext cx="822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8" name="Group 119"/>
          <p:cNvGrpSpPr>
            <a:grpSpLocks/>
          </p:cNvGrpSpPr>
          <p:nvPr/>
        </p:nvGrpSpPr>
        <p:grpSpPr bwMode="auto">
          <a:xfrm>
            <a:off x="1814513" y="2884488"/>
            <a:ext cx="1068387" cy="820737"/>
            <a:chOff x="2967" y="478"/>
            <a:chExt cx="788" cy="625"/>
          </a:xfrm>
        </p:grpSpPr>
        <p:pic>
          <p:nvPicPr>
            <p:cNvPr id="43085" name="Picture 120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86" name="Picture 121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9" name="Line 122"/>
          <p:cNvSpPr>
            <a:spLocks noChangeShapeType="1"/>
          </p:cNvSpPr>
          <p:nvPr/>
        </p:nvSpPr>
        <p:spPr bwMode="auto">
          <a:xfrm flipH="1" flipV="1">
            <a:off x="3756025" y="27670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38"/>
          <p:cNvGrpSpPr>
            <a:grpSpLocks/>
          </p:cNvGrpSpPr>
          <p:nvPr/>
        </p:nvGrpSpPr>
        <p:grpSpPr bwMode="auto">
          <a:xfrm>
            <a:off x="5326065" y="3703637"/>
            <a:ext cx="3476626" cy="1489074"/>
            <a:chOff x="3355" y="2333"/>
            <a:chExt cx="2190" cy="938"/>
          </a:xfrm>
        </p:grpSpPr>
        <p:sp>
          <p:nvSpPr>
            <p:cNvPr id="43083" name="Text Box 39"/>
            <p:cNvSpPr txBox="1">
              <a:spLocks noChangeArrowheads="1"/>
            </p:cNvSpPr>
            <p:nvPr/>
          </p:nvSpPr>
          <p:spPr bwMode="auto">
            <a:xfrm>
              <a:off x="3355" y="2934"/>
              <a:ext cx="2190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 dirty="0"/>
                <a:t>cable or DSL modem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800" dirty="0"/>
                <a:t>(DSL=Digital Subscriber Line)</a:t>
              </a:r>
            </a:p>
          </p:txBody>
        </p:sp>
        <p:sp>
          <p:nvSpPr>
            <p:cNvPr id="43084" name="Line 129"/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9"/>
          <p:cNvGrpSpPr>
            <a:grpSpLocks/>
          </p:cNvGrpSpPr>
          <p:nvPr/>
        </p:nvGrpSpPr>
        <p:grpSpPr bwMode="auto">
          <a:xfrm>
            <a:off x="4060825" y="3695700"/>
            <a:ext cx="2593975" cy="1778000"/>
            <a:chOff x="2558" y="2328"/>
            <a:chExt cx="1634" cy="1120"/>
          </a:xfrm>
        </p:grpSpPr>
        <p:sp>
          <p:nvSpPr>
            <p:cNvPr id="43081" name="Text Box 39"/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 dirty="0"/>
                <a:t>router, firewall</a:t>
              </a:r>
            </a:p>
          </p:txBody>
        </p:sp>
        <p:sp>
          <p:nvSpPr>
            <p:cNvPr id="43082" name="Line 133"/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"/>
          <p:cNvGrpSpPr>
            <a:grpSpLocks/>
          </p:cNvGrpSpPr>
          <p:nvPr/>
        </p:nvGrpSpPr>
        <p:grpSpPr bwMode="auto">
          <a:xfrm>
            <a:off x="3605213" y="4576763"/>
            <a:ext cx="2927350" cy="1403350"/>
            <a:chOff x="2062" y="2532"/>
            <a:chExt cx="1844" cy="1220"/>
          </a:xfrm>
        </p:grpSpPr>
        <p:sp>
          <p:nvSpPr>
            <p:cNvPr id="43079" name="Line 134"/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Text Box 39"/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 dirty="0"/>
                <a:t>wired Ethernet</a:t>
              </a:r>
            </a:p>
          </p:txBody>
        </p:sp>
      </p:grpSp>
      <p:grpSp>
        <p:nvGrpSpPr>
          <p:cNvPr id="10" name="Group 140"/>
          <p:cNvGrpSpPr>
            <a:grpSpLocks/>
          </p:cNvGrpSpPr>
          <p:nvPr/>
        </p:nvGrpSpPr>
        <p:grpSpPr bwMode="auto">
          <a:xfrm>
            <a:off x="423863" y="3725862"/>
            <a:ext cx="1966912" cy="2047874"/>
            <a:chOff x="267" y="2347"/>
            <a:chExt cx="1239" cy="1290"/>
          </a:xfrm>
        </p:grpSpPr>
        <p:sp>
          <p:nvSpPr>
            <p:cNvPr id="43077" name="Line 136"/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Text Box 39"/>
            <p:cNvSpPr txBox="1">
              <a:spLocks noChangeArrowheads="1"/>
            </p:cNvSpPr>
            <p:nvPr/>
          </p:nvSpPr>
          <p:spPr bwMode="auto">
            <a:xfrm>
              <a:off x="267" y="3300"/>
              <a:ext cx="1239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1800" dirty="0"/>
                <a:t>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1800" dirty="0"/>
                <a:t>point</a:t>
              </a:r>
            </a:p>
          </p:txBody>
        </p:sp>
      </p:grpSp>
      <p:sp>
        <p:nvSpPr>
          <p:cNvPr id="11406" name="Text Box 142"/>
          <p:cNvSpPr txBox="1">
            <a:spLocks noChangeArrowheads="1"/>
          </p:cNvSpPr>
          <p:nvPr/>
        </p:nvSpPr>
        <p:spPr bwMode="auto">
          <a:xfrm>
            <a:off x="1038225" y="1303338"/>
            <a:ext cx="1103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r>
              <a:rPr lang="en-US" altLang="en-US" sz="2000"/>
              <a:t>wireless</a:t>
            </a:r>
          </a:p>
          <a:p>
            <a:pPr algn="r"/>
            <a:r>
              <a:rPr lang="en-US" altLang="en-US" sz="2000"/>
              <a:t>devices</a:t>
            </a:r>
          </a:p>
        </p:txBody>
      </p:sp>
      <p:grpSp>
        <p:nvGrpSpPr>
          <p:cNvPr id="43025" name="Group 143"/>
          <p:cNvGrpSpPr>
            <a:grpSpLocks/>
          </p:cNvGrpSpPr>
          <p:nvPr/>
        </p:nvGrpSpPr>
        <p:grpSpPr bwMode="auto">
          <a:xfrm>
            <a:off x="1384300" y="1954213"/>
            <a:ext cx="733425" cy="758825"/>
            <a:chOff x="2751" y="1851"/>
            <a:chExt cx="462" cy="478"/>
          </a:xfrm>
        </p:grpSpPr>
        <p:pic>
          <p:nvPicPr>
            <p:cNvPr id="43075" name="Picture 144" descr="iphone_stylized_small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6" name="Picture 145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26" name="Line 146"/>
          <p:cNvSpPr>
            <a:spLocks noChangeShapeType="1"/>
          </p:cNvSpPr>
          <p:nvPr/>
        </p:nvSpPr>
        <p:spPr bwMode="auto">
          <a:xfrm>
            <a:off x="3679825" y="3679825"/>
            <a:ext cx="1270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1" name="Oval 147"/>
          <p:cNvSpPr>
            <a:spLocks noChangeArrowheads="1"/>
          </p:cNvSpPr>
          <p:nvPr/>
        </p:nvSpPr>
        <p:spPr bwMode="auto">
          <a:xfrm>
            <a:off x="1292687" y="2801938"/>
            <a:ext cx="4689475" cy="1050925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2" name="Group 150"/>
          <p:cNvGrpSpPr>
            <a:grpSpLocks/>
          </p:cNvGrpSpPr>
          <p:nvPr/>
        </p:nvGrpSpPr>
        <p:grpSpPr bwMode="auto">
          <a:xfrm>
            <a:off x="136525" y="3532188"/>
            <a:ext cx="1630363" cy="717550"/>
            <a:chOff x="86" y="2225"/>
            <a:chExt cx="1027" cy="452"/>
          </a:xfrm>
        </p:grpSpPr>
        <p:sp>
          <p:nvSpPr>
            <p:cNvPr id="43073" name="Text Box 148"/>
            <p:cNvSpPr txBox="1">
              <a:spLocks noChangeArrowheads="1"/>
            </p:cNvSpPr>
            <p:nvPr/>
          </p:nvSpPr>
          <p:spPr bwMode="auto">
            <a:xfrm>
              <a:off x="86" y="2357"/>
              <a:ext cx="1027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/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/>
                <a:t>in single box</a:t>
              </a:r>
            </a:p>
          </p:txBody>
        </p:sp>
        <p:sp>
          <p:nvSpPr>
            <p:cNvPr id="43074" name="Line 149"/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29" name="Group 151"/>
          <p:cNvGrpSpPr>
            <a:grpSpLocks/>
          </p:cNvGrpSpPr>
          <p:nvPr/>
        </p:nvGrpSpPr>
        <p:grpSpPr bwMode="auto">
          <a:xfrm>
            <a:off x="2379663" y="1566863"/>
            <a:ext cx="954087" cy="1027112"/>
            <a:chOff x="877" y="1008"/>
            <a:chExt cx="2747" cy="2591"/>
          </a:xfrm>
        </p:grpSpPr>
        <p:pic>
          <p:nvPicPr>
            <p:cNvPr id="43050" name="Picture 152" descr="antenna_stylized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51" name="Picture 153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2" name="Freeform 154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53" name="Picture 155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4" name="Freeform 156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157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58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59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60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61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0" name="Group 162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3067" name="Freeform 163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8" name="Freeform 164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165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166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167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168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61" name="Freeform 169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70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71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72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73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174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175"/>
          <p:cNvGrpSpPr>
            <a:grpSpLocks/>
          </p:cNvGrpSpPr>
          <p:nvPr/>
        </p:nvGrpSpPr>
        <p:grpSpPr bwMode="auto">
          <a:xfrm>
            <a:off x="3149600" y="2032000"/>
            <a:ext cx="1123950" cy="862013"/>
            <a:chOff x="-44" y="1473"/>
            <a:chExt cx="981" cy="1105"/>
          </a:xfrm>
        </p:grpSpPr>
        <p:pic>
          <p:nvPicPr>
            <p:cNvPr id="43048" name="Picture 176" descr="desktop_computer_stylized_medium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9" name="Freeform 17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1" name="Group 178"/>
          <p:cNvGrpSpPr>
            <a:grpSpLocks/>
          </p:cNvGrpSpPr>
          <p:nvPr/>
        </p:nvGrpSpPr>
        <p:grpSpPr bwMode="auto">
          <a:xfrm>
            <a:off x="3090863" y="3838575"/>
            <a:ext cx="849312" cy="712788"/>
            <a:chOff x="-44" y="1473"/>
            <a:chExt cx="981" cy="1105"/>
          </a:xfrm>
        </p:grpSpPr>
        <p:pic>
          <p:nvPicPr>
            <p:cNvPr id="43046" name="Picture 179" descr="desktop_computer_stylized_medium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7" name="Freeform 18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3" name="Group 98"/>
          <p:cNvGrpSpPr>
            <a:grpSpLocks/>
          </p:cNvGrpSpPr>
          <p:nvPr/>
        </p:nvGrpSpPr>
        <p:grpSpPr bwMode="auto">
          <a:xfrm>
            <a:off x="4486275" y="1708150"/>
            <a:ext cx="958850" cy="1276350"/>
            <a:chOff x="5806938" y="3011924"/>
            <a:chExt cx="347997" cy="396620"/>
          </a:xfrm>
        </p:grpSpPr>
        <p:pic>
          <p:nvPicPr>
            <p:cNvPr id="43044" name="Picture 101" descr="fridge2.png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5" name="Picture 1115" descr="antenna_stylize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034" name="Group 347"/>
          <p:cNvGrpSpPr>
            <a:grpSpLocks/>
          </p:cNvGrpSpPr>
          <p:nvPr/>
        </p:nvGrpSpPr>
        <p:grpSpPr bwMode="auto">
          <a:xfrm>
            <a:off x="3236913" y="3187700"/>
            <a:ext cx="1114425" cy="541338"/>
            <a:chOff x="1871277" y="1576300"/>
            <a:chExt cx="1128371" cy="437861"/>
          </a:xfrm>
        </p:grpSpPr>
        <p:sp>
          <p:nvSpPr>
            <p:cNvPr id="88" name="Oval 87"/>
            <p:cNvSpPr/>
            <p:nvPr/>
          </p:nvSpPr>
          <p:spPr bwMode="auto">
            <a:xfrm flipV="1">
              <a:off x="1874492" y="1694432"/>
              <a:ext cx="1125156" cy="319729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89" name="Rectangle 88"/>
            <p:cNvSpPr/>
            <p:nvPr/>
          </p:nvSpPr>
          <p:spPr bwMode="auto">
            <a:xfrm>
              <a:off x="1871277" y="1739375"/>
              <a:ext cx="1128371" cy="11684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Oval 89"/>
            <p:cNvSpPr/>
            <p:nvPr/>
          </p:nvSpPr>
          <p:spPr bwMode="auto">
            <a:xfrm flipV="1">
              <a:off x="1871277" y="1576300"/>
              <a:ext cx="1125156" cy="31972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2158995" y="1673888"/>
              <a:ext cx="549719" cy="16050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102738" y="1632798"/>
              <a:ext cx="662235" cy="11171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/>
            <p:nvPr/>
          </p:nvSpPr>
          <p:spPr bwMode="auto">
            <a:xfrm>
              <a:off x="2536727" y="1727818"/>
              <a:ext cx="244320" cy="9758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4" name="Freeform 93"/>
            <p:cNvSpPr/>
            <p:nvPr/>
          </p:nvSpPr>
          <p:spPr bwMode="auto">
            <a:xfrm>
              <a:off x="2089879" y="1730386"/>
              <a:ext cx="241105" cy="9630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95" name="Straight Connector 94"/>
            <p:cNvCxnSpPr>
              <a:endCxn id="90" idx="2"/>
            </p:cNvCxnSpPr>
            <p:nvPr/>
          </p:nvCxnSpPr>
          <p:spPr bwMode="auto">
            <a:xfrm flipH="1" flipV="1">
              <a:off x="1871277" y="1736806"/>
              <a:ext cx="3215" cy="12326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/>
            <p:cNvCxnSpPr/>
            <p:nvPr/>
          </p:nvCxnSpPr>
          <p:spPr bwMode="auto">
            <a:xfrm flipH="1" flipV="1">
              <a:off x="2996433" y="1734238"/>
              <a:ext cx="3215" cy="12326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10315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1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9" grpId="0"/>
      <p:bldP spid="11406" grpId="0"/>
      <p:bldP spid="1141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79D2786-373D-C54F-9424-EE7FA66BAD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2610" y="1731645"/>
            <a:ext cx="8018780" cy="3394710"/>
          </a:xfrm>
          <a:prstGeom prst="rect">
            <a:avLst/>
          </a:prstGeom>
        </p:spPr>
      </p:pic>
      <p:sp>
        <p:nvSpPr>
          <p:cNvPr id="3" name="Title 41">
            <a:extLst>
              <a:ext uri="{FF2B5EF4-FFF2-40B4-BE49-F238E27FC236}">
                <a16:creationId xmlns:a16="http://schemas.microsoft.com/office/drawing/2014/main" id="{93869B7D-B337-1D48-A5E5-5FA6F3A91D20}"/>
              </a:ext>
            </a:extLst>
          </p:cNvPr>
          <p:cNvSpPr>
            <a:spLocks/>
          </p:cNvSpPr>
          <p:nvPr/>
        </p:nvSpPr>
        <p:spPr bwMode="auto">
          <a:xfrm>
            <a:off x="381000" y="239713"/>
            <a:ext cx="6907214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4000" dirty="0">
                <a:solidFill>
                  <a:srgbClr val="800000"/>
                </a:solidFill>
                <a:latin typeface="Calibri Light" charset="0"/>
                <a:ea typeface="ＭＳ Ｐゴシック" charset="-128"/>
                <a:cs typeface="Calibri Light" charset="0"/>
              </a:rPr>
              <a:t>Access Network: Home Network</a:t>
            </a:r>
          </a:p>
        </p:txBody>
      </p:sp>
    </p:spTree>
    <p:extLst>
      <p:ext uri="{BB962C8B-B14F-4D97-AF65-F5344CB8AC3E}">
        <p14:creationId xmlns:p14="http://schemas.microsoft.com/office/powerpoint/2010/main" val="323617674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itle 50"/>
          <p:cNvSpPr>
            <a:spLocks noGrp="1"/>
          </p:cNvSpPr>
          <p:nvPr>
            <p:ph type="title" idx="4294967295"/>
          </p:nvPr>
        </p:nvSpPr>
        <p:spPr>
          <a:xfrm>
            <a:off x="507961" y="363833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Enterprise Access </a:t>
            </a:r>
            <a:r>
              <a:rPr lang="en-US" altLang="en-US" dirty="0">
                <a:ea typeface="ＭＳ Ｐゴシック" charset="-128"/>
              </a:rPr>
              <a:t>N</a:t>
            </a:r>
            <a:r>
              <a:rPr lang="en-US" altLang="en-US" sz="4000" dirty="0">
                <a:ea typeface="ＭＳ Ｐゴシック" charset="-128"/>
              </a:rPr>
              <a:t>etworks (Ethernet)</a:t>
            </a:r>
          </a:p>
        </p:txBody>
      </p:sp>
      <p:sp>
        <p:nvSpPr>
          <p:cNvPr id="58371" name="Content Placeholder 52"/>
          <p:cNvSpPr>
            <a:spLocks noGrp="1"/>
          </p:cNvSpPr>
          <p:nvPr>
            <p:ph idx="4294967295"/>
          </p:nvPr>
        </p:nvSpPr>
        <p:spPr>
          <a:xfrm>
            <a:off x="715178" y="4793490"/>
            <a:ext cx="8043863" cy="1414462"/>
          </a:xfrm>
        </p:spPr>
        <p:txBody>
          <a:bodyPr/>
          <a:lstStyle/>
          <a:p>
            <a:pPr marL="287338" indent="-287338" eaLnBrk="1" hangingPunct="1">
              <a:defRPr/>
            </a:pPr>
            <a:r>
              <a:rPr lang="en-US" sz="2400" dirty="0"/>
              <a:t>Typically used in companies, universities, etc.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10 Mbps, 100Mbps, 1Gbps, 10Gbps transmission rates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Today, end systems typically connect into Ethernet switch</a:t>
            </a:r>
          </a:p>
          <a:p>
            <a:pPr eaLnBrk="1" hangingPunct="1">
              <a:defRPr/>
            </a:pPr>
            <a:endParaRPr lang="en-US" sz="2400" dirty="0"/>
          </a:p>
        </p:txBody>
      </p:sp>
      <p:sp>
        <p:nvSpPr>
          <p:cNvPr id="45060" name="Line 2"/>
          <p:cNvSpPr>
            <a:spLocks noChangeShapeType="1"/>
          </p:cNvSpPr>
          <p:nvPr/>
        </p:nvSpPr>
        <p:spPr bwMode="auto">
          <a:xfrm>
            <a:off x="2217738" y="31861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3"/>
          <p:cNvSpPr>
            <a:spLocks noChangeShapeType="1"/>
          </p:cNvSpPr>
          <p:nvPr/>
        </p:nvSpPr>
        <p:spPr bwMode="auto">
          <a:xfrm>
            <a:off x="2636838" y="3194050"/>
            <a:ext cx="0" cy="55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Line 4"/>
          <p:cNvSpPr>
            <a:spLocks noChangeShapeType="1"/>
          </p:cNvSpPr>
          <p:nvPr/>
        </p:nvSpPr>
        <p:spPr bwMode="auto">
          <a:xfrm flipH="1">
            <a:off x="1614488" y="3167063"/>
            <a:ext cx="6969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3" name="Group 51"/>
          <p:cNvGrpSpPr>
            <a:grpSpLocks/>
          </p:cNvGrpSpPr>
          <p:nvPr/>
        </p:nvGrpSpPr>
        <p:grpSpPr bwMode="auto">
          <a:xfrm>
            <a:off x="2016125" y="2873375"/>
            <a:ext cx="1052513" cy="355600"/>
            <a:chOff x="4410" y="1365"/>
            <a:chExt cx="663" cy="224"/>
          </a:xfrm>
        </p:grpSpPr>
        <p:sp>
          <p:nvSpPr>
            <p:cNvPr id="45261" name="Rectangle 52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2" name="AutoShape 53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3" name="Freeform 54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55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265" name="Freeform 56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64" name="Line 59"/>
          <p:cNvSpPr>
            <a:spLocks noChangeShapeType="1"/>
          </p:cNvSpPr>
          <p:nvPr/>
        </p:nvSpPr>
        <p:spPr bwMode="auto">
          <a:xfrm flipH="1">
            <a:off x="1108075" y="2946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Line 61"/>
          <p:cNvSpPr>
            <a:spLocks noChangeShapeType="1"/>
          </p:cNvSpPr>
          <p:nvPr/>
        </p:nvSpPr>
        <p:spPr bwMode="auto">
          <a:xfrm flipV="1">
            <a:off x="2389188" y="2328863"/>
            <a:ext cx="0" cy="53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6" name="Group 62"/>
          <p:cNvGrpSpPr>
            <a:grpSpLocks/>
          </p:cNvGrpSpPr>
          <p:nvPr/>
        </p:nvGrpSpPr>
        <p:grpSpPr bwMode="auto">
          <a:xfrm>
            <a:off x="2089150" y="1876425"/>
            <a:ext cx="873125" cy="627063"/>
            <a:chOff x="2967" y="478"/>
            <a:chExt cx="788" cy="625"/>
          </a:xfrm>
        </p:grpSpPr>
        <p:pic>
          <p:nvPicPr>
            <p:cNvPr id="45259" name="Picture 63" descr="access_point_stylized_small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64" descr="antenna_radiation_stylized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067" name="Group 65"/>
          <p:cNvGrpSpPr>
            <a:grpSpLocks/>
          </p:cNvGrpSpPr>
          <p:nvPr/>
        </p:nvGrpSpPr>
        <p:grpSpPr bwMode="auto">
          <a:xfrm>
            <a:off x="2746375" y="1231900"/>
            <a:ext cx="622300" cy="706438"/>
            <a:chOff x="877" y="1008"/>
            <a:chExt cx="2747" cy="2591"/>
          </a:xfrm>
        </p:grpSpPr>
        <p:pic>
          <p:nvPicPr>
            <p:cNvPr id="45236" name="Picture 66" descr="antenna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7" name="Picture 67" descr="laptop_keyboar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8" name="Freeform 68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39" name="Picture 69" descr="screen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0" name="Freeform 70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71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72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73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74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75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46" name="Group 76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53" name="Freeform 77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78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79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0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1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2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47" name="Freeform 83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84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85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86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87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88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89"/>
          <p:cNvGrpSpPr>
            <a:grpSpLocks/>
          </p:cNvGrpSpPr>
          <p:nvPr/>
        </p:nvGrpSpPr>
        <p:grpSpPr bwMode="auto">
          <a:xfrm>
            <a:off x="1216025" y="1511300"/>
            <a:ext cx="566738" cy="625475"/>
            <a:chOff x="877" y="1008"/>
            <a:chExt cx="2747" cy="2591"/>
          </a:xfrm>
        </p:grpSpPr>
        <p:pic>
          <p:nvPicPr>
            <p:cNvPr id="45213" name="Picture 90" descr="antenna_stylize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91" descr="laptop_keyboar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5" name="Freeform 92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16" name="Picture 93" descr="scree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Freeform 94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5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6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7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8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9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23" name="Group 100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30" name="Freeform 10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0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0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0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0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0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4" name="Freeform 107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108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109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110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111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112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113"/>
          <p:cNvGrpSpPr>
            <a:grpSpLocks/>
          </p:cNvGrpSpPr>
          <p:nvPr/>
        </p:nvGrpSpPr>
        <p:grpSpPr bwMode="auto">
          <a:xfrm>
            <a:off x="1963738" y="1203325"/>
            <a:ext cx="635000" cy="615950"/>
            <a:chOff x="877" y="1008"/>
            <a:chExt cx="2747" cy="2591"/>
          </a:xfrm>
        </p:grpSpPr>
        <p:pic>
          <p:nvPicPr>
            <p:cNvPr id="45190" name="Picture 114" descr="antenna_stylize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15" descr="laptop_keyboard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2" name="Freeform 116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193" name="Picture 117" descr="screen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Freeform 118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19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20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21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22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23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00" name="Group 124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07" name="Freeform 125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26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27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28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29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30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01" name="Freeform 131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32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33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34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35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36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296"/>
          <p:cNvGrpSpPr>
            <a:grpSpLocks/>
          </p:cNvGrpSpPr>
          <p:nvPr/>
        </p:nvGrpSpPr>
        <p:grpSpPr bwMode="auto">
          <a:xfrm>
            <a:off x="4429125" y="1851025"/>
            <a:ext cx="1166813" cy="479425"/>
            <a:chOff x="2356" y="1300"/>
            <a:chExt cx="555" cy="194"/>
          </a:xfrm>
        </p:grpSpPr>
        <p:sp>
          <p:nvSpPr>
            <p:cNvPr id="4518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518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518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5185" name="Group 300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5188" name="Freeform 30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30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186" name="Line 303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Line 304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71" name="Line 305"/>
          <p:cNvSpPr>
            <a:spLocks noChangeShapeType="1"/>
          </p:cNvSpPr>
          <p:nvPr/>
        </p:nvSpPr>
        <p:spPr bwMode="auto">
          <a:xfrm flipV="1">
            <a:off x="2778125" y="2111375"/>
            <a:ext cx="1668463" cy="766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Line 306"/>
          <p:cNvSpPr>
            <a:spLocks noChangeShapeType="1"/>
          </p:cNvSpPr>
          <p:nvPr/>
        </p:nvSpPr>
        <p:spPr bwMode="auto">
          <a:xfrm>
            <a:off x="4594225" y="3005138"/>
            <a:ext cx="0" cy="652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Line 340"/>
          <p:cNvSpPr>
            <a:spLocks noChangeShapeType="1"/>
          </p:cNvSpPr>
          <p:nvPr/>
        </p:nvSpPr>
        <p:spPr bwMode="auto">
          <a:xfrm>
            <a:off x="4975225" y="2997200"/>
            <a:ext cx="0" cy="6524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4" name="Group 230"/>
          <p:cNvGrpSpPr>
            <a:grpSpLocks/>
          </p:cNvGrpSpPr>
          <p:nvPr/>
        </p:nvGrpSpPr>
        <p:grpSpPr bwMode="auto">
          <a:xfrm>
            <a:off x="4432300" y="3616325"/>
            <a:ext cx="365125" cy="766763"/>
            <a:chOff x="4140" y="429"/>
            <a:chExt cx="1425" cy="2396"/>
          </a:xfrm>
        </p:grpSpPr>
        <p:sp>
          <p:nvSpPr>
            <p:cNvPr id="45150" name="Freeform 2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Rectangle 23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2" name="Freeform 2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2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Rectangle 23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5" name="Group 2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80" name="AutoShape 23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81" name="AutoShape 23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6" name="Rectangle 23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7" name="Group 2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78" name="AutoShape 24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9" name="AutoShape 2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8" name="Rectangle 24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9" name="Rectangle 24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60" name="Group 2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76" name="AutoShape 24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7" name="AutoShape 24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1" name="Freeform 2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62" name="Group 2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74" name="AutoShape 25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5" name="AutoShape 25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3" name="Rectangle 25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4" name="Freeform 2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2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Oval 25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7" name="Freeform 2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AutoShape 25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9" name="AutoShape 25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0" name="Oval 25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1" name="Oval 26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72" name="Oval 26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3" name="Rectangle 26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75" name="Line 342"/>
          <p:cNvSpPr>
            <a:spLocks noChangeShapeType="1"/>
          </p:cNvSpPr>
          <p:nvPr/>
        </p:nvSpPr>
        <p:spPr bwMode="auto">
          <a:xfrm>
            <a:off x="3017838" y="3208338"/>
            <a:ext cx="503237" cy="3317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Text Box 343"/>
          <p:cNvSpPr txBox="1">
            <a:spLocks noChangeArrowheads="1"/>
          </p:cNvSpPr>
          <p:nvPr/>
        </p:nvSpPr>
        <p:spPr bwMode="auto">
          <a:xfrm>
            <a:off x="3051175" y="3538538"/>
            <a:ext cx="1212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switch</a:t>
            </a:r>
          </a:p>
        </p:txBody>
      </p:sp>
      <p:sp>
        <p:nvSpPr>
          <p:cNvPr id="45077" name="Line 344"/>
          <p:cNvSpPr>
            <a:spLocks noChangeShapeType="1"/>
          </p:cNvSpPr>
          <p:nvPr/>
        </p:nvSpPr>
        <p:spPr bwMode="auto">
          <a:xfrm>
            <a:off x="5307013" y="3954463"/>
            <a:ext cx="525462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Text Box 345"/>
          <p:cNvSpPr txBox="1">
            <a:spLocks noChangeArrowheads="1"/>
          </p:cNvSpPr>
          <p:nvPr/>
        </p:nvSpPr>
        <p:spPr bwMode="auto">
          <a:xfrm>
            <a:off x="5667375" y="3552825"/>
            <a:ext cx="20621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web servers</a:t>
            </a:r>
          </a:p>
        </p:txBody>
      </p:sp>
      <p:sp>
        <p:nvSpPr>
          <p:cNvPr id="45079" name="Text Box 346"/>
          <p:cNvSpPr txBox="1">
            <a:spLocks noChangeArrowheads="1"/>
          </p:cNvSpPr>
          <p:nvPr/>
        </p:nvSpPr>
        <p:spPr bwMode="auto">
          <a:xfrm>
            <a:off x="6332538" y="2986088"/>
            <a:ext cx="2187575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router</a:t>
            </a:r>
          </a:p>
        </p:txBody>
      </p:sp>
      <p:sp>
        <p:nvSpPr>
          <p:cNvPr id="45080" name="Line 347"/>
          <p:cNvSpPr>
            <a:spLocks noChangeShapeType="1"/>
          </p:cNvSpPr>
          <p:nvPr/>
        </p:nvSpPr>
        <p:spPr bwMode="auto">
          <a:xfrm>
            <a:off x="5505450" y="2368550"/>
            <a:ext cx="1006475" cy="6635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Line 348"/>
          <p:cNvSpPr>
            <a:spLocks noChangeShapeType="1"/>
          </p:cNvSpPr>
          <p:nvPr/>
        </p:nvSpPr>
        <p:spPr bwMode="auto">
          <a:xfrm>
            <a:off x="5578475" y="2032000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2" name="Line 349"/>
          <p:cNvSpPr>
            <a:spLocks noChangeShapeType="1"/>
          </p:cNvSpPr>
          <p:nvPr/>
        </p:nvSpPr>
        <p:spPr bwMode="auto">
          <a:xfrm>
            <a:off x="6608763" y="2028825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3" name="Line 350"/>
          <p:cNvSpPr>
            <a:spLocks noChangeShapeType="1"/>
          </p:cNvSpPr>
          <p:nvPr/>
        </p:nvSpPr>
        <p:spPr bwMode="auto">
          <a:xfrm>
            <a:off x="5999163" y="2117725"/>
            <a:ext cx="503237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Text Box 351"/>
          <p:cNvSpPr txBox="1">
            <a:spLocks noChangeArrowheads="1"/>
          </p:cNvSpPr>
          <p:nvPr/>
        </p:nvSpPr>
        <p:spPr bwMode="auto">
          <a:xfrm>
            <a:off x="6475413" y="2320925"/>
            <a:ext cx="2259012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2000"/>
          </a:p>
        </p:txBody>
      </p:sp>
      <p:grpSp>
        <p:nvGrpSpPr>
          <p:cNvPr id="45085" name="Group 353"/>
          <p:cNvGrpSpPr>
            <a:grpSpLocks/>
          </p:cNvGrpSpPr>
          <p:nvPr/>
        </p:nvGrpSpPr>
        <p:grpSpPr bwMode="auto">
          <a:xfrm>
            <a:off x="4397375" y="2636838"/>
            <a:ext cx="1052513" cy="355600"/>
            <a:chOff x="4410" y="1365"/>
            <a:chExt cx="663" cy="224"/>
          </a:xfrm>
        </p:grpSpPr>
        <p:sp>
          <p:nvSpPr>
            <p:cNvPr id="45145" name="Rectangle 354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6" name="AutoShape 355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7" name="Freeform 356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357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49" name="Freeform 358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86" name="Line 359"/>
          <p:cNvSpPr>
            <a:spLocks noChangeShapeType="1"/>
          </p:cNvSpPr>
          <p:nvPr/>
        </p:nvSpPr>
        <p:spPr bwMode="auto">
          <a:xfrm>
            <a:off x="4983163" y="2332038"/>
            <a:ext cx="0" cy="2968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87" name="Group 360"/>
          <p:cNvGrpSpPr>
            <a:grpSpLocks/>
          </p:cNvGrpSpPr>
          <p:nvPr/>
        </p:nvGrpSpPr>
        <p:grpSpPr bwMode="auto">
          <a:xfrm>
            <a:off x="4872038" y="3609975"/>
            <a:ext cx="365125" cy="766763"/>
            <a:chOff x="4140" y="429"/>
            <a:chExt cx="1425" cy="2396"/>
          </a:xfrm>
        </p:grpSpPr>
        <p:sp>
          <p:nvSpPr>
            <p:cNvPr id="45113" name="Freeform 36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Rectangle 362"/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15" name="Freeform 36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36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Rectangle 365"/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18" name="Group 36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43" name="AutoShape 367"/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4" name="AutoShape 368"/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19" name="Rectangle 369"/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0" name="Group 37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41" name="AutoShape 371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2" name="AutoShape 37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1" name="Rectangle 373"/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2" name="Rectangle 374"/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3" name="Group 37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39" name="AutoShape 376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0" name="AutoShape 377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4" name="Freeform 37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25" name="Group 37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37" name="AutoShape 3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38" name="AutoShape 381"/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6" name="Rectangle 382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7" name="Freeform 38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38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385"/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0" name="Freeform 38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AutoShape 387"/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2" name="AutoShape 388"/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3" name="Oval 389"/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4" name="Oval 390"/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35" name="Oval 391"/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6" name="Rectangle 392"/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88" name="Line 393"/>
          <p:cNvSpPr>
            <a:spLocks noChangeShapeType="1"/>
          </p:cNvSpPr>
          <p:nvPr/>
        </p:nvSpPr>
        <p:spPr bwMode="auto">
          <a:xfrm flipH="1">
            <a:off x="3638550" y="3051175"/>
            <a:ext cx="788988" cy="5032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90" name="Group 395"/>
          <p:cNvGrpSpPr>
            <a:grpSpLocks/>
          </p:cNvGrpSpPr>
          <p:nvPr/>
        </p:nvGrpSpPr>
        <p:grpSpPr bwMode="auto">
          <a:xfrm>
            <a:off x="606425" y="2566988"/>
            <a:ext cx="723900" cy="665162"/>
            <a:chOff x="-44" y="1473"/>
            <a:chExt cx="981" cy="1105"/>
          </a:xfrm>
        </p:grpSpPr>
        <p:pic>
          <p:nvPicPr>
            <p:cNvPr id="45111" name="Picture 396" descr="desktop_computer_stylized_medium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Freeform 39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1" name="Group 398"/>
          <p:cNvGrpSpPr>
            <a:grpSpLocks/>
          </p:cNvGrpSpPr>
          <p:nvPr/>
        </p:nvGrpSpPr>
        <p:grpSpPr bwMode="auto">
          <a:xfrm>
            <a:off x="1000125" y="3016250"/>
            <a:ext cx="723900" cy="665163"/>
            <a:chOff x="-44" y="1473"/>
            <a:chExt cx="981" cy="1105"/>
          </a:xfrm>
        </p:grpSpPr>
        <p:pic>
          <p:nvPicPr>
            <p:cNvPr id="45109" name="Picture 399" descr="desktop_computer_stylized_medium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0" name="Freeform 40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2" name="Group 401"/>
          <p:cNvGrpSpPr>
            <a:grpSpLocks/>
          </p:cNvGrpSpPr>
          <p:nvPr/>
        </p:nvGrpSpPr>
        <p:grpSpPr bwMode="auto">
          <a:xfrm>
            <a:off x="1611313" y="3592513"/>
            <a:ext cx="723900" cy="665162"/>
            <a:chOff x="-44" y="1473"/>
            <a:chExt cx="981" cy="1105"/>
          </a:xfrm>
        </p:grpSpPr>
        <p:pic>
          <p:nvPicPr>
            <p:cNvPr id="45107" name="Picture 402" descr="desktop_computer_stylized_medium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Freeform 40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3" name="Group 404"/>
          <p:cNvGrpSpPr>
            <a:grpSpLocks/>
          </p:cNvGrpSpPr>
          <p:nvPr/>
        </p:nvGrpSpPr>
        <p:grpSpPr bwMode="auto">
          <a:xfrm>
            <a:off x="2184400" y="3606800"/>
            <a:ext cx="723900" cy="665163"/>
            <a:chOff x="-44" y="1473"/>
            <a:chExt cx="981" cy="1105"/>
          </a:xfrm>
        </p:grpSpPr>
        <p:pic>
          <p:nvPicPr>
            <p:cNvPr id="45105" name="Picture 405" descr="desktop_computer_stylized_medium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Freeform 4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5" name="Group 347"/>
          <p:cNvGrpSpPr>
            <a:grpSpLocks/>
          </p:cNvGrpSpPr>
          <p:nvPr/>
        </p:nvGrpSpPr>
        <p:grpSpPr bwMode="auto">
          <a:xfrm>
            <a:off x="4386263" y="1743075"/>
            <a:ext cx="1262062" cy="647700"/>
            <a:chOff x="1871277" y="1576300"/>
            <a:chExt cx="1128371" cy="437861"/>
          </a:xfrm>
        </p:grpSpPr>
        <p:sp>
          <p:nvSpPr>
            <p:cNvPr id="202" name="Oval 201"/>
            <p:cNvSpPr/>
            <p:nvPr/>
          </p:nvSpPr>
          <p:spPr bwMode="auto">
            <a:xfrm flipV="1">
              <a:off x="1874116" y="1694351"/>
              <a:ext cx="1125532" cy="31981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3" name="Rectangle 202"/>
            <p:cNvSpPr/>
            <p:nvPr/>
          </p:nvSpPr>
          <p:spPr bwMode="auto">
            <a:xfrm>
              <a:off x="1871277" y="1739425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Oval 203"/>
            <p:cNvSpPr/>
            <p:nvPr/>
          </p:nvSpPr>
          <p:spPr bwMode="auto">
            <a:xfrm flipV="1">
              <a:off x="1871277" y="1576300"/>
              <a:ext cx="1125532" cy="31981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5" name="Freeform 204"/>
            <p:cNvSpPr/>
            <p:nvPr/>
          </p:nvSpPr>
          <p:spPr bwMode="auto">
            <a:xfrm>
              <a:off x="2159402" y="1672887"/>
              <a:ext cx="549283" cy="16097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6" name="Freeform 205"/>
            <p:cNvSpPr/>
            <p:nvPr/>
          </p:nvSpPr>
          <p:spPr bwMode="auto">
            <a:xfrm>
              <a:off x="2102628" y="1633179"/>
              <a:ext cx="662830" cy="11161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Freeform 206"/>
            <p:cNvSpPr/>
            <p:nvPr/>
          </p:nvSpPr>
          <p:spPr bwMode="auto">
            <a:xfrm>
              <a:off x="2536945" y="1727620"/>
              <a:ext cx="244126" cy="9766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8" name="Freeform 207"/>
            <p:cNvSpPr/>
            <p:nvPr/>
          </p:nvSpPr>
          <p:spPr bwMode="auto">
            <a:xfrm>
              <a:off x="2089855" y="1729766"/>
              <a:ext cx="241287" cy="9766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09" name="Straight Connector 208"/>
            <p:cNvCxnSpPr>
              <a:endCxn id="204" idx="2"/>
            </p:cNvCxnSpPr>
            <p:nvPr/>
          </p:nvCxnSpPr>
          <p:spPr bwMode="auto">
            <a:xfrm flipH="1" flipV="1">
              <a:off x="1871277" y="1737278"/>
              <a:ext cx="2839" cy="123417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/>
            <p:cNvCxnSpPr/>
            <p:nvPr/>
          </p:nvCxnSpPr>
          <p:spPr bwMode="auto">
            <a:xfrm flipH="1" flipV="1">
              <a:off x="2996809" y="1735132"/>
              <a:ext cx="2839" cy="1223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535106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00744" y="169863"/>
            <a:ext cx="8382000" cy="984250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Wireless Access Networks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4608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8087" y="1322388"/>
            <a:ext cx="8370888" cy="8651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/>
              <a:t>Shared </a:t>
            </a:r>
            <a:r>
              <a:rPr lang="en-US" altLang="en-US" sz="2400" i="1" dirty="0"/>
              <a:t>wireless</a:t>
            </a:r>
            <a:r>
              <a:rPr lang="en-US" altLang="en-US" sz="2400" dirty="0"/>
              <a:t> access network connects end system to router</a:t>
            </a:r>
          </a:p>
          <a:p>
            <a:pPr marL="682625" lvl="1" indent="-225425" eaLnBrk="1" hangingPunct="1"/>
            <a:r>
              <a:rPr lang="en-US" altLang="en-US" dirty="0"/>
              <a:t>via base station aka </a:t>
            </a:r>
            <a:r>
              <a:rPr lang="ja-JP" altLang="en-US" dirty="0"/>
              <a:t>“</a:t>
            </a:r>
            <a:r>
              <a:rPr lang="en-US" altLang="ja-JP" dirty="0"/>
              <a:t>access point</a:t>
            </a:r>
            <a:r>
              <a:rPr lang="ja-JP" altLang="en-US" dirty="0"/>
              <a:t>”</a:t>
            </a:r>
            <a:endParaRPr lang="en-US" altLang="en-US" dirty="0"/>
          </a:p>
        </p:txBody>
      </p:sp>
      <p:sp>
        <p:nvSpPr>
          <p:cNvPr id="46085" name="Rectangle 3"/>
          <p:cNvSpPr>
            <a:spLocks noChangeArrowheads="1"/>
          </p:cNvSpPr>
          <p:nvPr/>
        </p:nvSpPr>
        <p:spPr bwMode="auto">
          <a:xfrm>
            <a:off x="511487" y="2552934"/>
            <a:ext cx="4079875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Wireless LANs: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within building (100 ft.)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802.11b/g/n (</a:t>
            </a:r>
            <a:r>
              <a:rPr lang="en-US" altLang="en-US" dirty="0" err="1">
                <a:latin typeface="Calibri" charset="0"/>
                <a:ea typeface="Calibri" charset="0"/>
                <a:cs typeface="Calibri" charset="0"/>
              </a:rPr>
              <a:t>WiFi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): 11, 54, 450 Mbps transmission rate</a:t>
            </a:r>
          </a:p>
        </p:txBody>
      </p:sp>
      <p:sp>
        <p:nvSpPr>
          <p:cNvPr id="46086" name="Rectangle 3"/>
          <p:cNvSpPr>
            <a:spLocks noChangeArrowheads="1"/>
          </p:cNvSpPr>
          <p:nvPr/>
        </p:nvSpPr>
        <p:spPr bwMode="auto">
          <a:xfrm>
            <a:off x="4682054" y="2189013"/>
            <a:ext cx="4619625" cy="262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Char char="v"/>
            </a:pP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Wide-area wireless access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provided by telco (cellular) operator, 10</a:t>
            </a:r>
            <a:r>
              <a:rPr lang="ja-JP" altLang="en-US" dirty="0">
                <a:latin typeface="Calibri" charset="0"/>
                <a:ea typeface="Calibri" charset="0"/>
                <a:cs typeface="Calibri" charset="0"/>
              </a:rPr>
              <a:t>’</a:t>
            </a:r>
            <a:r>
              <a:rPr lang="en-US" altLang="ja-JP" dirty="0">
                <a:latin typeface="Calibri" charset="0"/>
                <a:ea typeface="Calibri" charset="0"/>
                <a:cs typeface="Calibri" charset="0"/>
              </a:rPr>
              <a:t>s km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between 1 and 10 Mbps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3G, 4G: LTE, 5G,…</a:t>
            </a:r>
          </a:p>
        </p:txBody>
      </p:sp>
      <p:grpSp>
        <p:nvGrpSpPr>
          <p:cNvPr id="46087" name="Group 85"/>
          <p:cNvGrpSpPr>
            <a:grpSpLocks/>
          </p:cNvGrpSpPr>
          <p:nvPr/>
        </p:nvGrpSpPr>
        <p:grpSpPr bwMode="auto">
          <a:xfrm>
            <a:off x="959162" y="4445000"/>
            <a:ext cx="2487613" cy="1562100"/>
            <a:chOff x="2889" y="1631"/>
            <a:chExt cx="980" cy="743"/>
          </a:xfrm>
        </p:grpSpPr>
        <p:sp>
          <p:nvSpPr>
            <p:cNvPr id="46212" name="Rectangle 86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13" name="AutoShape 87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46088" name="Line 110"/>
          <p:cNvSpPr>
            <a:spLocks noChangeShapeType="1"/>
          </p:cNvSpPr>
          <p:nvPr/>
        </p:nvSpPr>
        <p:spPr bwMode="auto">
          <a:xfrm>
            <a:off x="2603812" y="5849937"/>
            <a:ext cx="0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16"/>
          <p:cNvSpPr>
            <a:spLocks noChangeShapeType="1"/>
          </p:cNvSpPr>
          <p:nvPr/>
        </p:nvSpPr>
        <p:spPr bwMode="auto">
          <a:xfrm flipV="1">
            <a:off x="2003737" y="5715000"/>
            <a:ext cx="2873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090" name="Group 228"/>
          <p:cNvGrpSpPr>
            <a:grpSpLocks/>
          </p:cNvGrpSpPr>
          <p:nvPr/>
        </p:nvGrpSpPr>
        <p:grpSpPr bwMode="auto">
          <a:xfrm>
            <a:off x="2279962" y="5557837"/>
            <a:ext cx="666750" cy="284163"/>
            <a:chOff x="4650" y="1129"/>
            <a:chExt cx="246" cy="95"/>
          </a:xfrm>
        </p:grpSpPr>
        <p:sp>
          <p:nvSpPr>
            <p:cNvPr id="46204" name="Oval 407"/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46205" name="Rectangle 410"/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46206" name="Oval 411"/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46207" name="Group 232"/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6210" name="Freeform 2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2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08" name="Line 235"/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Line 236"/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1" name="Group 246"/>
          <p:cNvGrpSpPr>
            <a:grpSpLocks/>
          </p:cNvGrpSpPr>
          <p:nvPr/>
        </p:nvGrpSpPr>
        <p:grpSpPr bwMode="auto">
          <a:xfrm>
            <a:off x="1527487" y="5324475"/>
            <a:ext cx="863600" cy="588962"/>
            <a:chOff x="2967" y="478"/>
            <a:chExt cx="788" cy="625"/>
          </a:xfrm>
        </p:grpSpPr>
        <p:pic>
          <p:nvPicPr>
            <p:cNvPr id="46202" name="Picture 247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03" name="Picture 248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2" name="Group 390"/>
          <p:cNvGrpSpPr>
            <a:grpSpLocks/>
          </p:cNvGrpSpPr>
          <p:nvPr/>
        </p:nvGrpSpPr>
        <p:grpSpPr bwMode="auto">
          <a:xfrm>
            <a:off x="1441762" y="4556125"/>
            <a:ext cx="757238" cy="682625"/>
            <a:chOff x="877" y="1008"/>
            <a:chExt cx="2747" cy="2591"/>
          </a:xfrm>
        </p:grpSpPr>
        <p:pic>
          <p:nvPicPr>
            <p:cNvPr id="46179" name="Picture 391" descr="antenna_stylized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80" name="Picture 392" descr="laptop_keyboard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1" name="Freeform 393"/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182" name="Picture 394" descr="screen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3" name="Freeform 395"/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96"/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97"/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98"/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99"/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400"/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89" name="Group 401"/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196" name="Freeform 402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403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404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405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406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407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90" name="Freeform 408"/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409"/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410"/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411"/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412"/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413"/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3" name="Group 445"/>
          <p:cNvGrpSpPr>
            <a:grpSpLocks/>
          </p:cNvGrpSpPr>
          <p:nvPr/>
        </p:nvGrpSpPr>
        <p:grpSpPr bwMode="auto">
          <a:xfrm>
            <a:off x="5555768" y="4348956"/>
            <a:ext cx="2709863" cy="1951037"/>
            <a:chOff x="3652" y="2846"/>
            <a:chExt cx="1253" cy="934"/>
          </a:xfrm>
        </p:grpSpPr>
        <p:sp>
          <p:nvSpPr>
            <p:cNvPr id="46120" name="Freeform 84"/>
            <p:cNvSpPr>
              <a:spLocks/>
            </p:cNvSpPr>
            <p:nvPr/>
          </p:nvSpPr>
          <p:spPr bwMode="auto">
            <a:xfrm>
              <a:off x="3652" y="2949"/>
              <a:ext cx="1094" cy="675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93"/>
            <p:cNvSpPr>
              <a:spLocks noChangeShapeType="1"/>
            </p:cNvSpPr>
            <p:nvPr/>
          </p:nvSpPr>
          <p:spPr bwMode="auto">
            <a:xfrm>
              <a:off x="4337" y="3386"/>
              <a:ext cx="96" cy="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6122" name="Picture 133" descr="car_icon_small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0" y="2956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23" name="Group 134"/>
            <p:cNvGrpSpPr>
              <a:grpSpLocks/>
            </p:cNvGrpSpPr>
            <p:nvPr/>
          </p:nvGrpSpPr>
          <p:grpSpPr bwMode="auto">
            <a:xfrm>
              <a:off x="3911" y="2846"/>
              <a:ext cx="262" cy="243"/>
              <a:chOff x="2751" y="1851"/>
              <a:chExt cx="462" cy="478"/>
            </a:xfrm>
          </p:grpSpPr>
          <p:pic>
            <p:nvPicPr>
              <p:cNvPr id="46177" name="Picture 135" descr="iphone_stylized_small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78" name="Picture 136" descr="antenna_radiation_stylize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4" name="Group 252"/>
            <p:cNvGrpSpPr>
              <a:grpSpLocks/>
            </p:cNvGrpSpPr>
            <p:nvPr/>
          </p:nvGrpSpPr>
          <p:grpSpPr bwMode="auto">
            <a:xfrm>
              <a:off x="4193" y="3034"/>
              <a:ext cx="288" cy="398"/>
              <a:chOff x="742" y="2409"/>
              <a:chExt cx="576" cy="881"/>
            </a:xfrm>
          </p:grpSpPr>
          <p:grpSp>
            <p:nvGrpSpPr>
              <p:cNvPr id="46159" name="Group 253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6162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3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4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5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6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7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8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9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0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1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2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3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4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5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6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6160" name="Picture 269" descr="cell_tower_radiation copy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61" name="Oval 270"/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25" name="Group 342"/>
            <p:cNvGrpSpPr>
              <a:grpSpLocks/>
            </p:cNvGrpSpPr>
            <p:nvPr/>
          </p:nvGrpSpPr>
          <p:grpSpPr bwMode="auto">
            <a:xfrm>
              <a:off x="3715" y="3159"/>
              <a:ext cx="337" cy="257"/>
              <a:chOff x="877" y="1008"/>
              <a:chExt cx="2747" cy="2591"/>
            </a:xfrm>
          </p:grpSpPr>
          <p:pic>
            <p:nvPicPr>
              <p:cNvPr id="46136" name="Picture 343" descr="antenna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37" name="Picture 344" descr="laptop_keyboard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38" name="Freeform 34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39" name="Picture 346" descr="screen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40" name="Freeform 34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34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34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35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35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35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46" name="Group 35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53" name="Freeform 35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4" name="Freeform 35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5" name="Freeform 35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6" name="Freeform 35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7" name="Freeform 35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8" name="Freeform 35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47" name="Freeform 36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36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36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36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36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36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237"/>
            <p:cNvGrpSpPr>
              <a:grpSpLocks/>
            </p:cNvGrpSpPr>
            <p:nvPr/>
          </p:nvGrpSpPr>
          <p:grpSpPr bwMode="auto">
            <a:xfrm>
              <a:off x="4377" y="3439"/>
              <a:ext cx="246" cy="107"/>
              <a:chOff x="4650" y="1129"/>
              <a:chExt cx="246" cy="95"/>
            </a:xfrm>
          </p:grpSpPr>
          <p:sp>
            <p:nvSpPr>
              <p:cNvPr id="4612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4612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4613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46131" name="Group 241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6134" name="Freeform 2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5" name="Freeform 2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32" name="Line 244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Line 245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27" name="Line 444"/>
            <p:cNvSpPr>
              <a:spLocks noChangeShapeType="1"/>
            </p:cNvSpPr>
            <p:nvPr/>
          </p:nvSpPr>
          <p:spPr bwMode="auto">
            <a:xfrm>
              <a:off x="4514" y="3542"/>
              <a:ext cx="0" cy="2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094" name="Text Box 446"/>
          <p:cNvSpPr txBox="1">
            <a:spLocks noChangeArrowheads="1"/>
          </p:cNvSpPr>
          <p:nvPr/>
        </p:nvSpPr>
        <p:spPr bwMode="auto">
          <a:xfrm>
            <a:off x="2045012" y="6094412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5" name="Text Box 447"/>
          <p:cNvSpPr txBox="1">
            <a:spLocks noChangeArrowheads="1"/>
          </p:cNvSpPr>
          <p:nvPr/>
        </p:nvSpPr>
        <p:spPr bwMode="auto">
          <a:xfrm>
            <a:off x="7121043" y="6161881"/>
            <a:ext cx="1212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grpSp>
        <p:nvGrpSpPr>
          <p:cNvPr id="46097" name="Group 114"/>
          <p:cNvGrpSpPr>
            <a:grpSpLocks/>
          </p:cNvGrpSpPr>
          <p:nvPr/>
        </p:nvGrpSpPr>
        <p:grpSpPr bwMode="auto">
          <a:xfrm>
            <a:off x="2330762" y="4616450"/>
            <a:ext cx="636588" cy="879475"/>
            <a:chOff x="5806938" y="3011924"/>
            <a:chExt cx="347997" cy="396620"/>
          </a:xfrm>
        </p:grpSpPr>
        <p:pic>
          <p:nvPicPr>
            <p:cNvPr id="46118" name="Picture 117" descr="fridge2.png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19" name="Picture 1115" descr="antenna_stylize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8" name="Group 347"/>
          <p:cNvGrpSpPr>
            <a:grpSpLocks/>
          </p:cNvGrpSpPr>
          <p:nvPr/>
        </p:nvGrpSpPr>
        <p:grpSpPr bwMode="auto">
          <a:xfrm>
            <a:off x="2268850" y="5543550"/>
            <a:ext cx="692150" cy="331787"/>
            <a:chOff x="1871277" y="1576300"/>
            <a:chExt cx="1128371" cy="437861"/>
          </a:xfrm>
        </p:grpSpPr>
        <p:sp>
          <p:nvSpPr>
            <p:cNvPr id="116" name="Oval 115"/>
            <p:cNvSpPr/>
            <p:nvPr/>
          </p:nvSpPr>
          <p:spPr bwMode="auto">
            <a:xfrm flipV="1">
              <a:off x="1873864" y="1693622"/>
              <a:ext cx="1125784" cy="320539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7" name="Rectangle 116"/>
            <p:cNvSpPr/>
            <p:nvPr/>
          </p:nvSpPr>
          <p:spPr bwMode="auto">
            <a:xfrm>
              <a:off x="1871277" y="1739712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/>
            <p:cNvSpPr/>
            <p:nvPr/>
          </p:nvSpPr>
          <p:spPr bwMode="auto">
            <a:xfrm flipV="1">
              <a:off x="1871277" y="1576300"/>
              <a:ext cx="1125782" cy="320539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158545" y="1672671"/>
              <a:ext cx="548657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2101609" y="1632865"/>
              <a:ext cx="662530" cy="111037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Freeform 120"/>
            <p:cNvSpPr/>
            <p:nvPr/>
          </p:nvSpPr>
          <p:spPr bwMode="auto">
            <a:xfrm>
              <a:off x="2536394" y="1727142"/>
              <a:ext cx="243273" cy="9846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2" name="Freeform 121"/>
            <p:cNvSpPr/>
            <p:nvPr/>
          </p:nvSpPr>
          <p:spPr bwMode="auto">
            <a:xfrm>
              <a:off x="2091257" y="1729237"/>
              <a:ext cx="240685" cy="9846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23" name="Straight Connector 122"/>
            <p:cNvCxnSpPr>
              <a:endCxn id="118" idx="2"/>
            </p:cNvCxnSpPr>
            <p:nvPr/>
          </p:nvCxnSpPr>
          <p:spPr bwMode="auto">
            <a:xfrm flipH="1" flipV="1">
              <a:off x="1871277" y="1737617"/>
              <a:ext cx="2587" cy="12360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/>
            <p:nvPr/>
          </p:nvCxnSpPr>
          <p:spPr bwMode="auto">
            <a:xfrm flipH="1" flipV="1">
              <a:off x="2997059" y="1735522"/>
              <a:ext cx="2589" cy="1215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099" name="Group 347"/>
          <p:cNvGrpSpPr>
            <a:grpSpLocks/>
          </p:cNvGrpSpPr>
          <p:nvPr/>
        </p:nvGrpSpPr>
        <p:grpSpPr bwMode="auto">
          <a:xfrm>
            <a:off x="7090881" y="5563393"/>
            <a:ext cx="569912" cy="269875"/>
            <a:chOff x="1871277" y="1576300"/>
            <a:chExt cx="1128371" cy="437861"/>
          </a:xfrm>
        </p:grpSpPr>
        <p:sp>
          <p:nvSpPr>
            <p:cNvPr id="126" name="Oval 125"/>
            <p:cNvSpPr/>
            <p:nvPr/>
          </p:nvSpPr>
          <p:spPr bwMode="auto">
            <a:xfrm flipV="1">
              <a:off x="1874419" y="1694780"/>
              <a:ext cx="1125229" cy="31938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7" name="Rectangle 126"/>
            <p:cNvSpPr/>
            <p:nvPr/>
          </p:nvSpPr>
          <p:spPr bwMode="auto">
            <a:xfrm>
              <a:off x="1871277" y="1738567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Oval 127"/>
            <p:cNvSpPr/>
            <p:nvPr/>
          </p:nvSpPr>
          <p:spPr bwMode="auto">
            <a:xfrm flipV="1">
              <a:off x="1871277" y="1576300"/>
              <a:ext cx="1125229" cy="3193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29" name="Freeform 128"/>
            <p:cNvSpPr/>
            <p:nvPr/>
          </p:nvSpPr>
          <p:spPr bwMode="auto">
            <a:xfrm>
              <a:off x="2160442" y="1674175"/>
              <a:ext cx="546899" cy="15969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0" name="Freeform 129"/>
            <p:cNvSpPr/>
            <p:nvPr/>
          </p:nvSpPr>
          <p:spPr bwMode="auto">
            <a:xfrm>
              <a:off x="2103866" y="1632964"/>
              <a:ext cx="660050" cy="11075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Freeform 130"/>
            <p:cNvSpPr/>
            <p:nvPr/>
          </p:nvSpPr>
          <p:spPr bwMode="auto">
            <a:xfrm>
              <a:off x="2537614" y="1728264"/>
              <a:ext cx="242018" cy="9529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2" name="Freeform 131"/>
            <p:cNvSpPr/>
            <p:nvPr/>
          </p:nvSpPr>
          <p:spPr bwMode="auto">
            <a:xfrm>
              <a:off x="2091294" y="1730839"/>
              <a:ext cx="238875" cy="9530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33" name="Straight Connector 132"/>
            <p:cNvCxnSpPr>
              <a:endCxn id="128" idx="2"/>
            </p:cNvCxnSpPr>
            <p:nvPr/>
          </p:nvCxnSpPr>
          <p:spPr bwMode="auto">
            <a:xfrm flipH="1" flipV="1">
              <a:off x="1871277" y="1735990"/>
              <a:ext cx="3142" cy="12363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/>
            <p:cNvCxnSpPr/>
            <p:nvPr/>
          </p:nvCxnSpPr>
          <p:spPr bwMode="auto">
            <a:xfrm flipH="1" flipV="1">
              <a:off x="2996506" y="1735990"/>
              <a:ext cx="3142" cy="121056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43989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2587977"/>
            <a:ext cx="7772400" cy="1143000"/>
          </a:xfrm>
        </p:spPr>
        <p:txBody>
          <a:bodyPr/>
          <a:lstStyle/>
          <a:p>
            <a:pPr algn="ctr" eaLnBrk="1" hangingPunct="1"/>
            <a:r>
              <a:rPr lang="en-US" altLang="en-US" dirty="0">
                <a:ea typeface="ＭＳ Ｐゴシック" charset="-128"/>
              </a:rPr>
              <a:t>What is the Internet ?</a:t>
            </a:r>
          </a:p>
        </p:txBody>
      </p:sp>
    </p:spTree>
    <p:extLst>
      <p:ext uri="{BB962C8B-B14F-4D97-AF65-F5344CB8AC3E}">
        <p14:creationId xmlns:p14="http://schemas.microsoft.com/office/powerpoint/2010/main" val="258993341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936625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What is the Internet?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edge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core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Delay, Loss, Throughput in networks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Protocol layers, service models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History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447382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6A28D595-8D14-E34B-B331-F393A553B4D5}"/>
              </a:ext>
            </a:extLst>
          </p:cNvPr>
          <p:cNvCxnSpPr>
            <a:cxnSpLocks/>
          </p:cNvCxnSpPr>
          <p:nvPr/>
        </p:nvCxnSpPr>
        <p:spPr>
          <a:xfrm flipV="1">
            <a:off x="1478102" y="4204487"/>
            <a:ext cx="916320" cy="597357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983977" y="7425685"/>
            <a:ext cx="97494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MOOCs</a:t>
            </a:r>
            <a:endParaRPr lang="en-US" sz="2000" i="1"/>
          </a:p>
        </p:txBody>
      </p:sp>
      <p:sp>
        <p:nvSpPr>
          <p:cNvPr id="31" name="Rectangle 30"/>
          <p:cNvSpPr/>
          <p:nvPr/>
        </p:nvSpPr>
        <p:spPr>
          <a:xfrm>
            <a:off x="3427955" y="7415857"/>
            <a:ext cx="173021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Online Content</a:t>
            </a:r>
            <a:endParaRPr lang="en-US" sz="2000" i="1"/>
          </a:p>
        </p:txBody>
      </p:sp>
      <p:sp>
        <p:nvSpPr>
          <p:cNvPr id="32" name="Rectangle 31"/>
          <p:cNvSpPr/>
          <p:nvPr/>
        </p:nvSpPr>
        <p:spPr>
          <a:xfrm>
            <a:off x="6966903" y="7420777"/>
            <a:ext cx="173586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Search Engines</a:t>
            </a:r>
            <a:endParaRPr lang="en-US" sz="2000" i="1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41</a:t>
            </a:fld>
            <a:endParaRPr lang="en-US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187E7D2B-96BF-6C43-A7CF-99C053575FA0}"/>
              </a:ext>
            </a:extLst>
          </p:cNvPr>
          <p:cNvCxnSpPr>
            <a:cxnSpLocks/>
          </p:cNvCxnSpPr>
          <p:nvPr/>
        </p:nvCxnSpPr>
        <p:spPr>
          <a:xfrm>
            <a:off x="2475914" y="2066214"/>
            <a:ext cx="952041" cy="676183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EE8929A-1006-4B4B-97CA-8E6C40C8E2E2}"/>
              </a:ext>
            </a:extLst>
          </p:cNvPr>
          <p:cNvCxnSpPr>
            <a:cxnSpLocks/>
          </p:cNvCxnSpPr>
          <p:nvPr/>
        </p:nvCxnSpPr>
        <p:spPr>
          <a:xfrm flipV="1">
            <a:off x="4625254" y="2166425"/>
            <a:ext cx="2017368" cy="921693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6769F2A4-2DCC-974B-AF76-81424F2EDCB1}"/>
              </a:ext>
            </a:extLst>
          </p:cNvPr>
          <p:cNvCxnSpPr>
            <a:cxnSpLocks/>
          </p:cNvCxnSpPr>
          <p:nvPr/>
        </p:nvCxnSpPr>
        <p:spPr>
          <a:xfrm>
            <a:off x="5393846" y="4173751"/>
            <a:ext cx="1738474" cy="239082"/>
          </a:xfrm>
          <a:prstGeom prst="line">
            <a:avLst/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36635C12-2B5D-864D-BB4D-987552CD3474}"/>
              </a:ext>
            </a:extLst>
          </p:cNvPr>
          <p:cNvSpPr txBox="1"/>
          <p:nvPr/>
        </p:nvSpPr>
        <p:spPr>
          <a:xfrm>
            <a:off x="196948" y="6167669"/>
            <a:ext cx="6935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Lucida Bright" panose="02040602050505020304" pitchFamily="18" charset="77"/>
              </a:rPr>
              <a:t>Network Core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84A99F2C-B446-CB47-9EB8-D6B99E2473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77065" y="245149"/>
            <a:ext cx="1561952" cy="2423718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F9041B6-B911-B140-95DB-59C493A0EE4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342" y="391503"/>
            <a:ext cx="2442675" cy="244267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9114940-8D10-DB43-A41F-6AE5769094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82579" y="2066214"/>
            <a:ext cx="3251200" cy="325120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1FE28C06-5FBB-DF4F-9AFA-0CB35894FC2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6593" y="3871049"/>
            <a:ext cx="1835218" cy="1835218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843EE2E-FD62-9742-A269-3DE8AFB0D06F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15716" b="8527"/>
          <a:stretch/>
        </p:blipFill>
        <p:spPr>
          <a:xfrm>
            <a:off x="5874371" y="2969864"/>
            <a:ext cx="3233137" cy="3225969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6F8EA6F9-531F-614F-88E1-25973208191B}"/>
              </a:ext>
            </a:extLst>
          </p:cNvPr>
          <p:cNvGrpSpPr/>
          <p:nvPr/>
        </p:nvGrpSpPr>
        <p:grpSpPr>
          <a:xfrm>
            <a:off x="2550686" y="3203799"/>
            <a:ext cx="1890712" cy="1125537"/>
            <a:chOff x="6723063" y="2128838"/>
            <a:chExt cx="1890712" cy="1125537"/>
          </a:xfrm>
        </p:grpSpPr>
        <p:sp>
          <p:nvSpPr>
            <p:cNvPr id="24" name="Freeform 660">
              <a:extLst>
                <a:ext uri="{FF2B5EF4-FFF2-40B4-BE49-F238E27FC236}">
                  <a16:creationId xmlns:a16="http://schemas.microsoft.com/office/drawing/2014/main" id="{3D981057-723D-AB4E-A3EC-CE94DC57A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128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664">
              <a:extLst>
                <a:ext uri="{FF2B5EF4-FFF2-40B4-BE49-F238E27FC236}">
                  <a16:creationId xmlns:a16="http://schemas.microsoft.com/office/drawing/2014/main" id="{464C40EE-FB60-8E44-AB4C-503191CCD7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Line 668">
              <a:extLst>
                <a:ext uri="{FF2B5EF4-FFF2-40B4-BE49-F238E27FC236}">
                  <a16:creationId xmlns:a16="http://schemas.microsoft.com/office/drawing/2014/main" id="{70D830EE-8CCC-1646-8BD3-C6FE4C12D2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Line 669">
              <a:extLst>
                <a:ext uri="{FF2B5EF4-FFF2-40B4-BE49-F238E27FC236}">
                  <a16:creationId xmlns:a16="http://schemas.microsoft.com/office/drawing/2014/main" id="{2933767E-0E10-BC4F-8518-A343FBE359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Line 670">
              <a:extLst>
                <a:ext uri="{FF2B5EF4-FFF2-40B4-BE49-F238E27FC236}">
                  <a16:creationId xmlns:a16="http://schemas.microsoft.com/office/drawing/2014/main" id="{E7827E4D-B484-AF4C-A6F8-F6836338D5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80313" y="2562225"/>
              <a:ext cx="263525" cy="288925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Line 671">
              <a:extLst>
                <a:ext uri="{FF2B5EF4-FFF2-40B4-BE49-F238E27FC236}">
                  <a16:creationId xmlns:a16="http://schemas.microsoft.com/office/drawing/2014/main" id="{AB93DE39-717A-A84C-BC1B-4173C3839E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Line 672">
              <a:extLst>
                <a:ext uri="{FF2B5EF4-FFF2-40B4-BE49-F238E27FC236}">
                  <a16:creationId xmlns:a16="http://schemas.microsoft.com/office/drawing/2014/main" id="{E52BC2D7-2A77-9D4E-A85C-6916DBC6E5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Line 673">
              <a:extLst>
                <a:ext uri="{FF2B5EF4-FFF2-40B4-BE49-F238E27FC236}">
                  <a16:creationId xmlns:a16="http://schemas.microsoft.com/office/drawing/2014/main" id="{7A41FFB5-5969-1342-BA60-EFB90F281D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Line 677">
              <a:extLst>
                <a:ext uri="{FF2B5EF4-FFF2-40B4-BE49-F238E27FC236}">
                  <a16:creationId xmlns:a16="http://schemas.microsoft.com/office/drawing/2014/main" id="{22EBAFF5-79B2-3848-ABA9-07FD720D46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" name="Group 706">
              <a:extLst>
                <a:ext uri="{FF2B5EF4-FFF2-40B4-BE49-F238E27FC236}">
                  <a16:creationId xmlns:a16="http://schemas.microsoft.com/office/drawing/2014/main" id="{57971C44-19D1-5047-9E8C-D84389A77E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6" name="Oval 407">
                <a:extLst>
                  <a:ext uri="{FF2B5EF4-FFF2-40B4-BE49-F238E27FC236}">
                    <a16:creationId xmlns:a16="http://schemas.microsoft.com/office/drawing/2014/main" id="{9084CBC1-7111-8E43-BE59-EC42E13A3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37" name="Rectangle 410">
                <a:extLst>
                  <a:ext uri="{FF2B5EF4-FFF2-40B4-BE49-F238E27FC236}">
                    <a16:creationId xmlns:a16="http://schemas.microsoft.com/office/drawing/2014/main" id="{199B8423-5A33-BA47-8AA7-7060DDCC4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38" name="Oval 411">
                <a:extLst>
                  <a:ext uri="{FF2B5EF4-FFF2-40B4-BE49-F238E27FC236}">
                    <a16:creationId xmlns:a16="http://schemas.microsoft.com/office/drawing/2014/main" id="{D6704F62-0D8E-A844-845E-DAB817340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39" name="Group 710">
                <a:extLst>
                  <a:ext uri="{FF2B5EF4-FFF2-40B4-BE49-F238E27FC236}">
                    <a16:creationId xmlns:a16="http://schemas.microsoft.com/office/drawing/2014/main" id="{2E80017F-1D2A-134F-BF21-420073105C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2" name="Freeform 711">
                  <a:extLst>
                    <a:ext uri="{FF2B5EF4-FFF2-40B4-BE49-F238E27FC236}">
                      <a16:creationId xmlns:a16="http://schemas.microsoft.com/office/drawing/2014/main" id="{C4A9EF8E-8ECA-AE47-B5A4-C5D4902230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" name="Freeform 712">
                  <a:extLst>
                    <a:ext uri="{FF2B5EF4-FFF2-40B4-BE49-F238E27FC236}">
                      <a16:creationId xmlns:a16="http://schemas.microsoft.com/office/drawing/2014/main" id="{5C0FDCE9-9B3D-A644-8600-DA46943BAE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" name="Line 713">
                <a:extLst>
                  <a:ext uri="{FF2B5EF4-FFF2-40B4-BE49-F238E27FC236}">
                    <a16:creationId xmlns:a16="http://schemas.microsoft.com/office/drawing/2014/main" id="{279F672D-924D-3E47-A266-B38E1F4E27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Line 714">
                <a:extLst>
                  <a:ext uri="{FF2B5EF4-FFF2-40B4-BE49-F238E27FC236}">
                    <a16:creationId xmlns:a16="http://schemas.microsoft.com/office/drawing/2014/main" id="{9F8D2445-BBCF-AF49-8306-4427879247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" name="Group 715">
              <a:extLst>
                <a:ext uri="{FF2B5EF4-FFF2-40B4-BE49-F238E27FC236}">
                  <a16:creationId xmlns:a16="http://schemas.microsoft.com/office/drawing/2014/main" id="{2A623679-DC64-A14B-B5DB-F03A6ACEC7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45" name="Oval 407">
                <a:extLst>
                  <a:ext uri="{FF2B5EF4-FFF2-40B4-BE49-F238E27FC236}">
                    <a16:creationId xmlns:a16="http://schemas.microsoft.com/office/drawing/2014/main" id="{400387B4-95F3-8647-8E79-2D455C85F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46" name="Rectangle 410">
                <a:extLst>
                  <a:ext uri="{FF2B5EF4-FFF2-40B4-BE49-F238E27FC236}">
                    <a16:creationId xmlns:a16="http://schemas.microsoft.com/office/drawing/2014/main" id="{DAE578F9-8D7F-9848-B637-A8C80AC92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47" name="Oval 411">
                <a:extLst>
                  <a:ext uri="{FF2B5EF4-FFF2-40B4-BE49-F238E27FC236}">
                    <a16:creationId xmlns:a16="http://schemas.microsoft.com/office/drawing/2014/main" id="{EBF24FEA-8DE8-9E4F-9998-798F42808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48" name="Group 719">
                <a:extLst>
                  <a:ext uri="{FF2B5EF4-FFF2-40B4-BE49-F238E27FC236}">
                    <a16:creationId xmlns:a16="http://schemas.microsoft.com/office/drawing/2014/main" id="{C587ED1E-AF39-D442-B474-30DB586C42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1" name="Freeform 720">
                  <a:extLst>
                    <a:ext uri="{FF2B5EF4-FFF2-40B4-BE49-F238E27FC236}">
                      <a16:creationId xmlns:a16="http://schemas.microsoft.com/office/drawing/2014/main" id="{794EC0C7-ACDF-0C44-A6B3-D9990D1367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Freeform 721">
                  <a:extLst>
                    <a:ext uri="{FF2B5EF4-FFF2-40B4-BE49-F238E27FC236}">
                      <a16:creationId xmlns:a16="http://schemas.microsoft.com/office/drawing/2014/main" id="{A86A5F96-9DC9-4B42-A92D-6AD04E20F6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" name="Line 722">
                <a:extLst>
                  <a:ext uri="{FF2B5EF4-FFF2-40B4-BE49-F238E27FC236}">
                    <a16:creationId xmlns:a16="http://schemas.microsoft.com/office/drawing/2014/main" id="{8C559E0A-B2C7-3441-BDBB-AD2C5BDAA7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Line 723">
                <a:extLst>
                  <a:ext uri="{FF2B5EF4-FFF2-40B4-BE49-F238E27FC236}">
                    <a16:creationId xmlns:a16="http://schemas.microsoft.com/office/drawing/2014/main" id="{2C583F8B-F16B-7843-B8FD-93C27C3B31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3" name="Group 724">
              <a:extLst>
                <a:ext uri="{FF2B5EF4-FFF2-40B4-BE49-F238E27FC236}">
                  <a16:creationId xmlns:a16="http://schemas.microsoft.com/office/drawing/2014/main" id="{9ED424DC-A316-DE45-A0B6-68DB8E37D2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62875" y="2759075"/>
              <a:ext cx="390525" cy="174625"/>
              <a:chOff x="4334" y="1470"/>
              <a:chExt cx="246" cy="107"/>
            </a:xfrm>
          </p:grpSpPr>
          <p:sp>
            <p:nvSpPr>
              <p:cNvPr id="54" name="Oval 407">
                <a:extLst>
                  <a:ext uri="{FF2B5EF4-FFF2-40B4-BE49-F238E27FC236}">
                    <a16:creationId xmlns:a16="http://schemas.microsoft.com/office/drawing/2014/main" id="{12DF0C9C-37EC-8649-B5AA-367D50105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5" name="Rectangle 410">
                <a:extLst>
                  <a:ext uri="{FF2B5EF4-FFF2-40B4-BE49-F238E27FC236}">
                    <a16:creationId xmlns:a16="http://schemas.microsoft.com/office/drawing/2014/main" id="{95C67F77-B36E-464A-80EB-8651993BF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6" name="Oval 411">
                <a:extLst>
                  <a:ext uri="{FF2B5EF4-FFF2-40B4-BE49-F238E27FC236}">
                    <a16:creationId xmlns:a16="http://schemas.microsoft.com/office/drawing/2014/main" id="{4EDBE130-01C7-2646-8D12-000FD2AB7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57" name="Group 728">
                <a:extLst>
                  <a:ext uri="{FF2B5EF4-FFF2-40B4-BE49-F238E27FC236}">
                    <a16:creationId xmlns:a16="http://schemas.microsoft.com/office/drawing/2014/main" id="{9930856F-ED09-6144-83AD-E7A1412D44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0" name="Freeform 729">
                  <a:extLst>
                    <a:ext uri="{FF2B5EF4-FFF2-40B4-BE49-F238E27FC236}">
                      <a16:creationId xmlns:a16="http://schemas.microsoft.com/office/drawing/2014/main" id="{C45B8AF9-A0CA-924B-A97B-114713D1C0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1" name="Freeform 730">
                  <a:extLst>
                    <a:ext uri="{FF2B5EF4-FFF2-40B4-BE49-F238E27FC236}">
                      <a16:creationId xmlns:a16="http://schemas.microsoft.com/office/drawing/2014/main" id="{48A5D1D5-DFFC-0644-8FBB-A1537B6FD0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8" name="Line 731">
                <a:extLst>
                  <a:ext uri="{FF2B5EF4-FFF2-40B4-BE49-F238E27FC236}">
                    <a16:creationId xmlns:a16="http://schemas.microsoft.com/office/drawing/2014/main" id="{2C78F3D9-E6C2-624C-A925-5DA1B6E0D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Line 732">
                <a:extLst>
                  <a:ext uri="{FF2B5EF4-FFF2-40B4-BE49-F238E27FC236}">
                    <a16:creationId xmlns:a16="http://schemas.microsoft.com/office/drawing/2014/main" id="{70E41FD5-3219-2741-B1C4-4BF8595E2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2" name="Group 733">
              <a:extLst>
                <a:ext uri="{FF2B5EF4-FFF2-40B4-BE49-F238E27FC236}">
                  <a16:creationId xmlns:a16="http://schemas.microsoft.com/office/drawing/2014/main" id="{40E69493-4E22-CE47-96CE-360855CAF4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63" name="Oval 407">
                <a:extLst>
                  <a:ext uri="{FF2B5EF4-FFF2-40B4-BE49-F238E27FC236}">
                    <a16:creationId xmlns:a16="http://schemas.microsoft.com/office/drawing/2014/main" id="{A3357D5E-1647-B043-B1D0-B6B1C57E6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64" name="Rectangle 410">
                <a:extLst>
                  <a:ext uri="{FF2B5EF4-FFF2-40B4-BE49-F238E27FC236}">
                    <a16:creationId xmlns:a16="http://schemas.microsoft.com/office/drawing/2014/main" id="{771091E8-AE60-024B-AFA4-916337131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65" name="Oval 411">
                <a:extLst>
                  <a:ext uri="{FF2B5EF4-FFF2-40B4-BE49-F238E27FC236}">
                    <a16:creationId xmlns:a16="http://schemas.microsoft.com/office/drawing/2014/main" id="{D54384EA-CCB2-C04D-8045-459B35AB4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66" name="Group 737">
                <a:extLst>
                  <a:ext uri="{FF2B5EF4-FFF2-40B4-BE49-F238E27FC236}">
                    <a16:creationId xmlns:a16="http://schemas.microsoft.com/office/drawing/2014/main" id="{11C261ED-0FA6-B24A-B8D7-993414A7DD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69" name="Freeform 738">
                  <a:extLst>
                    <a:ext uri="{FF2B5EF4-FFF2-40B4-BE49-F238E27FC236}">
                      <a16:creationId xmlns:a16="http://schemas.microsoft.com/office/drawing/2014/main" id="{E67F7A14-2994-1148-AC43-94335D73CF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" name="Freeform 739">
                  <a:extLst>
                    <a:ext uri="{FF2B5EF4-FFF2-40B4-BE49-F238E27FC236}">
                      <a16:creationId xmlns:a16="http://schemas.microsoft.com/office/drawing/2014/main" id="{5FB347DB-125B-184F-81C8-D797FB0EBC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7" name="Line 740">
                <a:extLst>
                  <a:ext uri="{FF2B5EF4-FFF2-40B4-BE49-F238E27FC236}">
                    <a16:creationId xmlns:a16="http://schemas.microsoft.com/office/drawing/2014/main" id="{404FEC10-DA45-2E48-8718-0FD225ADEE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Line 741">
                <a:extLst>
                  <a:ext uri="{FF2B5EF4-FFF2-40B4-BE49-F238E27FC236}">
                    <a16:creationId xmlns:a16="http://schemas.microsoft.com/office/drawing/2014/main" id="{91E4F50D-37BF-434E-99D1-D380040A1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" name="Group 1070">
              <a:extLst>
                <a:ext uri="{FF2B5EF4-FFF2-40B4-BE49-F238E27FC236}">
                  <a16:creationId xmlns:a16="http://schemas.microsoft.com/office/drawing/2014/main" id="{4BD6C38C-5AAA-C84E-91DD-994DA0AE5F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86025"/>
              <a:ext cx="392112" cy="180975"/>
              <a:chOff x="4655" y="2464"/>
              <a:chExt cx="319" cy="132"/>
            </a:xfrm>
          </p:grpSpPr>
          <p:grpSp>
            <p:nvGrpSpPr>
              <p:cNvPr id="72" name="Group 1071">
                <a:extLst>
                  <a:ext uri="{FF2B5EF4-FFF2-40B4-BE49-F238E27FC236}">
                    <a16:creationId xmlns:a16="http://schemas.microsoft.com/office/drawing/2014/main" id="{0AF38107-4AAC-9C40-9F1A-12675E4B86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60" y="2464"/>
                <a:ext cx="310" cy="130"/>
                <a:chOff x="4334" y="1470"/>
                <a:chExt cx="246" cy="107"/>
              </a:xfrm>
            </p:grpSpPr>
            <p:sp>
              <p:nvSpPr>
                <p:cNvPr id="81" name="Oval 407">
                  <a:extLst>
                    <a:ext uri="{FF2B5EF4-FFF2-40B4-BE49-F238E27FC236}">
                      <a16:creationId xmlns:a16="http://schemas.microsoft.com/office/drawing/2014/main" id="{161FC79C-7F3D-1145-A6CF-ECB98CF1BE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82" name="Rectangle 410">
                  <a:extLst>
                    <a:ext uri="{FF2B5EF4-FFF2-40B4-BE49-F238E27FC236}">
                      <a16:creationId xmlns:a16="http://schemas.microsoft.com/office/drawing/2014/main" id="{8032EFCF-65E3-4F41-A526-573B1B0E83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83" name="Oval 411">
                  <a:extLst>
                    <a:ext uri="{FF2B5EF4-FFF2-40B4-BE49-F238E27FC236}">
                      <a16:creationId xmlns:a16="http://schemas.microsoft.com/office/drawing/2014/main" id="{325FFE43-E8C1-6F4A-A9EC-D0D1D31E7F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84" name="Group 1075">
                  <a:extLst>
                    <a:ext uri="{FF2B5EF4-FFF2-40B4-BE49-F238E27FC236}">
                      <a16:creationId xmlns:a16="http://schemas.microsoft.com/office/drawing/2014/main" id="{35745935-DFBB-B848-AC32-70B07528AC0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87" name="Freeform 1076">
                    <a:extLst>
                      <a:ext uri="{FF2B5EF4-FFF2-40B4-BE49-F238E27FC236}">
                        <a16:creationId xmlns:a16="http://schemas.microsoft.com/office/drawing/2014/main" id="{A8253BD5-79A6-4341-BFCA-B706FD60BE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8" name="Freeform 1077">
                    <a:extLst>
                      <a:ext uri="{FF2B5EF4-FFF2-40B4-BE49-F238E27FC236}">
                        <a16:creationId xmlns:a16="http://schemas.microsoft.com/office/drawing/2014/main" id="{F374D73E-8BC5-5142-82DA-2CAAD6CAC1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5" name="Line 1078">
                  <a:extLst>
                    <a:ext uri="{FF2B5EF4-FFF2-40B4-BE49-F238E27FC236}">
                      <a16:creationId xmlns:a16="http://schemas.microsoft.com/office/drawing/2014/main" id="{FC72D8C3-51C8-A944-94DA-B055D70205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Line 1079">
                  <a:extLst>
                    <a:ext uri="{FF2B5EF4-FFF2-40B4-BE49-F238E27FC236}">
                      <a16:creationId xmlns:a16="http://schemas.microsoft.com/office/drawing/2014/main" id="{A29D88A6-0721-254D-8298-B02BF75E76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" name="Oval 407">
                <a:extLst>
                  <a:ext uri="{FF2B5EF4-FFF2-40B4-BE49-F238E27FC236}">
                    <a16:creationId xmlns:a16="http://schemas.microsoft.com/office/drawing/2014/main" id="{F690D0B5-9518-5B48-9EFD-98BFD9E74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74" name="Rectangle 410">
                <a:extLst>
                  <a:ext uri="{FF2B5EF4-FFF2-40B4-BE49-F238E27FC236}">
                    <a16:creationId xmlns:a16="http://schemas.microsoft.com/office/drawing/2014/main" id="{AFEE8586-2E17-C947-A198-6B01A216F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75" name="Oval 411">
                <a:extLst>
                  <a:ext uri="{FF2B5EF4-FFF2-40B4-BE49-F238E27FC236}">
                    <a16:creationId xmlns:a16="http://schemas.microsoft.com/office/drawing/2014/main" id="{BFC6265B-5CBB-0A43-8801-FC8B82E4A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76" name="Group 1083">
                <a:extLst>
                  <a:ext uri="{FF2B5EF4-FFF2-40B4-BE49-F238E27FC236}">
                    <a16:creationId xmlns:a16="http://schemas.microsoft.com/office/drawing/2014/main" id="{A766C95B-C9AB-CF47-B0A4-0B8BA67BF9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79" name="Freeform 1084">
                  <a:extLst>
                    <a:ext uri="{FF2B5EF4-FFF2-40B4-BE49-F238E27FC236}">
                      <a16:creationId xmlns:a16="http://schemas.microsoft.com/office/drawing/2014/main" id="{8C39F1C0-3ED4-AE4F-A21D-A737C718D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085">
                  <a:extLst>
                    <a:ext uri="{FF2B5EF4-FFF2-40B4-BE49-F238E27FC236}">
                      <a16:creationId xmlns:a16="http://schemas.microsoft.com/office/drawing/2014/main" id="{56C9A652-4E84-4C4F-84B6-A5C8B53FC2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7" name="Line 1086">
                <a:extLst>
                  <a:ext uri="{FF2B5EF4-FFF2-40B4-BE49-F238E27FC236}">
                    <a16:creationId xmlns:a16="http://schemas.microsoft.com/office/drawing/2014/main" id="{9A3A0071-FED2-9D40-BFE1-58893D1FA6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Line 1087">
                <a:extLst>
                  <a:ext uri="{FF2B5EF4-FFF2-40B4-BE49-F238E27FC236}">
                    <a16:creationId xmlns:a16="http://schemas.microsoft.com/office/drawing/2014/main" id="{F776122B-E4B1-1E46-B60D-7CED0BB373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1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1088">
              <a:extLst>
                <a:ext uri="{FF2B5EF4-FFF2-40B4-BE49-F238E27FC236}">
                  <a16:creationId xmlns:a16="http://schemas.microsoft.com/office/drawing/2014/main" id="{E33E0820-E493-7243-9A2B-63D5D7D96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5663" y="2752725"/>
              <a:ext cx="407987" cy="180975"/>
              <a:chOff x="4655" y="2464"/>
              <a:chExt cx="319" cy="132"/>
            </a:xfrm>
          </p:grpSpPr>
          <p:grpSp>
            <p:nvGrpSpPr>
              <p:cNvPr id="90" name="Group 1089">
                <a:extLst>
                  <a:ext uri="{FF2B5EF4-FFF2-40B4-BE49-F238E27FC236}">
                    <a16:creationId xmlns:a16="http://schemas.microsoft.com/office/drawing/2014/main" id="{F6CC5809-73C7-9946-8BEE-4011BB22E1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60" y="2464"/>
                <a:ext cx="310" cy="130"/>
                <a:chOff x="4334" y="1470"/>
                <a:chExt cx="246" cy="107"/>
              </a:xfrm>
            </p:grpSpPr>
            <p:sp>
              <p:nvSpPr>
                <p:cNvPr id="99" name="Oval 407">
                  <a:extLst>
                    <a:ext uri="{FF2B5EF4-FFF2-40B4-BE49-F238E27FC236}">
                      <a16:creationId xmlns:a16="http://schemas.microsoft.com/office/drawing/2014/main" id="{5A79E756-25B0-454F-AD50-6B74ADF57D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00" name="Rectangle 410">
                  <a:extLst>
                    <a:ext uri="{FF2B5EF4-FFF2-40B4-BE49-F238E27FC236}">
                      <a16:creationId xmlns:a16="http://schemas.microsoft.com/office/drawing/2014/main" id="{066EE371-CD5C-E844-A90A-42905186EA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01" name="Oval 411">
                  <a:extLst>
                    <a:ext uri="{FF2B5EF4-FFF2-40B4-BE49-F238E27FC236}">
                      <a16:creationId xmlns:a16="http://schemas.microsoft.com/office/drawing/2014/main" id="{6E6242F1-9D0B-A348-961B-1BA7B4E445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02" name="Group 1093">
                  <a:extLst>
                    <a:ext uri="{FF2B5EF4-FFF2-40B4-BE49-F238E27FC236}">
                      <a16:creationId xmlns:a16="http://schemas.microsoft.com/office/drawing/2014/main" id="{50C5C17C-103D-E343-8ABB-9F4F0DF273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05" name="Freeform 1094">
                    <a:extLst>
                      <a:ext uri="{FF2B5EF4-FFF2-40B4-BE49-F238E27FC236}">
                        <a16:creationId xmlns:a16="http://schemas.microsoft.com/office/drawing/2014/main" id="{824476F6-D332-2A48-8603-37280CEBA2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6" name="Freeform 1095">
                    <a:extLst>
                      <a:ext uri="{FF2B5EF4-FFF2-40B4-BE49-F238E27FC236}">
                        <a16:creationId xmlns:a16="http://schemas.microsoft.com/office/drawing/2014/main" id="{A1EBC0DF-72F1-B840-B24F-6287DF2ECA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3" name="Line 1096">
                  <a:extLst>
                    <a:ext uri="{FF2B5EF4-FFF2-40B4-BE49-F238E27FC236}">
                      <a16:creationId xmlns:a16="http://schemas.microsoft.com/office/drawing/2014/main" id="{4998ACDD-8C03-2144-B908-9EFB17695F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Line 1097">
                  <a:extLst>
                    <a:ext uri="{FF2B5EF4-FFF2-40B4-BE49-F238E27FC236}">
                      <a16:creationId xmlns:a16="http://schemas.microsoft.com/office/drawing/2014/main" id="{A323A17F-009A-B34D-97D9-2C89436DD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" name="Oval 407">
                <a:extLst>
                  <a:ext uri="{FF2B5EF4-FFF2-40B4-BE49-F238E27FC236}">
                    <a16:creationId xmlns:a16="http://schemas.microsoft.com/office/drawing/2014/main" id="{56982340-A981-7F45-A4BD-91FE54EBB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92" name="Rectangle 410">
                <a:extLst>
                  <a:ext uri="{FF2B5EF4-FFF2-40B4-BE49-F238E27FC236}">
                    <a16:creationId xmlns:a16="http://schemas.microsoft.com/office/drawing/2014/main" id="{1E0AA754-484E-D143-9B65-86AF75EEA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93" name="Oval 411">
                <a:extLst>
                  <a:ext uri="{FF2B5EF4-FFF2-40B4-BE49-F238E27FC236}">
                    <a16:creationId xmlns:a16="http://schemas.microsoft.com/office/drawing/2014/main" id="{C9CEFB54-1DCD-F249-ABFE-D7A1850A6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94" name="Group 1101">
                <a:extLst>
                  <a:ext uri="{FF2B5EF4-FFF2-40B4-BE49-F238E27FC236}">
                    <a16:creationId xmlns:a16="http://schemas.microsoft.com/office/drawing/2014/main" id="{F28F2901-E61B-7A4A-8CA5-2CA4B46D43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97" name="Freeform 1102">
                  <a:extLst>
                    <a:ext uri="{FF2B5EF4-FFF2-40B4-BE49-F238E27FC236}">
                      <a16:creationId xmlns:a16="http://schemas.microsoft.com/office/drawing/2014/main" id="{6847163B-F5EE-F44C-BDD3-B826E32529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103">
                  <a:extLst>
                    <a:ext uri="{FF2B5EF4-FFF2-40B4-BE49-F238E27FC236}">
                      <a16:creationId xmlns:a16="http://schemas.microsoft.com/office/drawing/2014/main" id="{617729D2-D4D9-0B4C-944F-5670EA21F9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5" name="Line 1104">
                <a:extLst>
                  <a:ext uri="{FF2B5EF4-FFF2-40B4-BE49-F238E27FC236}">
                    <a16:creationId xmlns:a16="http://schemas.microsoft.com/office/drawing/2014/main" id="{A20AC0BB-30C6-9041-A037-07FF9830D9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Line 1105">
                <a:extLst>
                  <a:ext uri="{FF2B5EF4-FFF2-40B4-BE49-F238E27FC236}">
                    <a16:creationId xmlns:a16="http://schemas.microsoft.com/office/drawing/2014/main" id="{B4FEF317-C51D-A64E-A28C-A0B4CEB6B2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" name="Group 1106">
              <a:extLst>
                <a:ext uri="{FF2B5EF4-FFF2-40B4-BE49-F238E27FC236}">
                  <a16:creationId xmlns:a16="http://schemas.microsoft.com/office/drawing/2014/main" id="{73CF1AA6-4B84-9F43-BB39-DDA8850533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8113" y="2749550"/>
              <a:ext cx="407987" cy="180975"/>
              <a:chOff x="4655" y="2464"/>
              <a:chExt cx="319" cy="132"/>
            </a:xfrm>
          </p:grpSpPr>
          <p:grpSp>
            <p:nvGrpSpPr>
              <p:cNvPr id="108" name="Group 1107">
                <a:extLst>
                  <a:ext uri="{FF2B5EF4-FFF2-40B4-BE49-F238E27FC236}">
                    <a16:creationId xmlns:a16="http://schemas.microsoft.com/office/drawing/2014/main" id="{E12DFC84-0AD2-AA44-9400-6A37A9594F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60" y="2464"/>
                <a:ext cx="310" cy="130"/>
                <a:chOff x="4334" y="1470"/>
                <a:chExt cx="246" cy="107"/>
              </a:xfrm>
            </p:grpSpPr>
            <p:sp>
              <p:nvSpPr>
                <p:cNvPr id="117" name="Oval 407">
                  <a:extLst>
                    <a:ext uri="{FF2B5EF4-FFF2-40B4-BE49-F238E27FC236}">
                      <a16:creationId xmlns:a16="http://schemas.microsoft.com/office/drawing/2014/main" id="{01D44D46-D972-F148-B18E-936C5B7F39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8" name="Rectangle 410">
                  <a:extLst>
                    <a:ext uri="{FF2B5EF4-FFF2-40B4-BE49-F238E27FC236}">
                      <a16:creationId xmlns:a16="http://schemas.microsoft.com/office/drawing/2014/main" id="{45B957EE-72BA-6441-8A89-F88028675F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19" name="Oval 411">
                  <a:extLst>
                    <a:ext uri="{FF2B5EF4-FFF2-40B4-BE49-F238E27FC236}">
                      <a16:creationId xmlns:a16="http://schemas.microsoft.com/office/drawing/2014/main" id="{FD0D21D9-4DBD-1B48-BA58-28F633E841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20" name="Group 1111">
                  <a:extLst>
                    <a:ext uri="{FF2B5EF4-FFF2-40B4-BE49-F238E27FC236}">
                      <a16:creationId xmlns:a16="http://schemas.microsoft.com/office/drawing/2014/main" id="{56FF2BBF-2E5B-4A4B-BA1C-2C2119825C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23" name="Freeform 1112">
                    <a:extLst>
                      <a:ext uri="{FF2B5EF4-FFF2-40B4-BE49-F238E27FC236}">
                        <a16:creationId xmlns:a16="http://schemas.microsoft.com/office/drawing/2014/main" id="{D2D86D17-D8F3-A44C-AD5E-63224CB895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" name="Freeform 1113">
                    <a:extLst>
                      <a:ext uri="{FF2B5EF4-FFF2-40B4-BE49-F238E27FC236}">
                        <a16:creationId xmlns:a16="http://schemas.microsoft.com/office/drawing/2014/main" id="{9C828A76-BA2C-D54D-BCAF-D4C04C442D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1" name="Line 1114">
                  <a:extLst>
                    <a:ext uri="{FF2B5EF4-FFF2-40B4-BE49-F238E27FC236}">
                      <a16:creationId xmlns:a16="http://schemas.microsoft.com/office/drawing/2014/main" id="{7E819FE6-6121-C343-90AE-64658D17F7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Line 1115">
                  <a:extLst>
                    <a:ext uri="{FF2B5EF4-FFF2-40B4-BE49-F238E27FC236}">
                      <a16:creationId xmlns:a16="http://schemas.microsoft.com/office/drawing/2014/main" id="{228AC77B-C04C-2B42-8B35-B0C94B29D3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Oval 407">
                <a:extLst>
                  <a:ext uri="{FF2B5EF4-FFF2-40B4-BE49-F238E27FC236}">
                    <a16:creationId xmlns:a16="http://schemas.microsoft.com/office/drawing/2014/main" id="{DE19106B-D0D5-094F-8E3B-CB1173B09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0" name="Rectangle 410">
                <a:extLst>
                  <a:ext uri="{FF2B5EF4-FFF2-40B4-BE49-F238E27FC236}">
                    <a16:creationId xmlns:a16="http://schemas.microsoft.com/office/drawing/2014/main" id="{EB646FAF-C185-2247-9EC2-7C3B6ED56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11" name="Oval 411">
                <a:extLst>
                  <a:ext uri="{FF2B5EF4-FFF2-40B4-BE49-F238E27FC236}">
                    <a16:creationId xmlns:a16="http://schemas.microsoft.com/office/drawing/2014/main" id="{17879234-0306-E84B-A957-76CF7B249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12" name="Group 1119">
                <a:extLst>
                  <a:ext uri="{FF2B5EF4-FFF2-40B4-BE49-F238E27FC236}">
                    <a16:creationId xmlns:a16="http://schemas.microsoft.com/office/drawing/2014/main" id="{2F678603-0915-0744-9601-E0B42BD2B4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115" name="Freeform 1120">
                  <a:extLst>
                    <a:ext uri="{FF2B5EF4-FFF2-40B4-BE49-F238E27FC236}">
                      <a16:creationId xmlns:a16="http://schemas.microsoft.com/office/drawing/2014/main" id="{8090B84F-5421-BA40-A13C-AD5EF4404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1121">
                  <a:extLst>
                    <a:ext uri="{FF2B5EF4-FFF2-40B4-BE49-F238E27FC236}">
                      <a16:creationId xmlns:a16="http://schemas.microsoft.com/office/drawing/2014/main" id="{EA5A72B7-9918-A048-A812-F8E87445D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3" name="Line 1122">
                <a:extLst>
                  <a:ext uri="{FF2B5EF4-FFF2-40B4-BE49-F238E27FC236}">
                    <a16:creationId xmlns:a16="http://schemas.microsoft.com/office/drawing/2014/main" id="{E85A4216-2AE3-714E-B737-159FB49E87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Line 1123">
                <a:extLst>
                  <a:ext uri="{FF2B5EF4-FFF2-40B4-BE49-F238E27FC236}">
                    <a16:creationId xmlns:a16="http://schemas.microsoft.com/office/drawing/2014/main" id="{E63E7809-CAD6-4944-BA32-8C54F43825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" name="Group 1124">
              <a:extLst>
                <a:ext uri="{FF2B5EF4-FFF2-40B4-BE49-F238E27FC236}">
                  <a16:creationId xmlns:a16="http://schemas.microsoft.com/office/drawing/2014/main" id="{2F7FB7C8-0725-6948-BECF-FA36DE1EE3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8263" y="2390775"/>
              <a:ext cx="392112" cy="180975"/>
              <a:chOff x="4655" y="2464"/>
              <a:chExt cx="319" cy="132"/>
            </a:xfrm>
          </p:grpSpPr>
          <p:grpSp>
            <p:nvGrpSpPr>
              <p:cNvPr id="126" name="Group 1125">
                <a:extLst>
                  <a:ext uri="{FF2B5EF4-FFF2-40B4-BE49-F238E27FC236}">
                    <a16:creationId xmlns:a16="http://schemas.microsoft.com/office/drawing/2014/main" id="{761FA59B-D0A3-FB4B-9BD9-053C68B0D9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60" y="2464"/>
                <a:ext cx="310" cy="130"/>
                <a:chOff x="4334" y="1470"/>
                <a:chExt cx="246" cy="107"/>
              </a:xfrm>
            </p:grpSpPr>
            <p:sp>
              <p:nvSpPr>
                <p:cNvPr id="135" name="Oval 407">
                  <a:extLst>
                    <a:ext uri="{FF2B5EF4-FFF2-40B4-BE49-F238E27FC236}">
                      <a16:creationId xmlns:a16="http://schemas.microsoft.com/office/drawing/2014/main" id="{795EC5BB-A93E-3E4C-AA9D-B5AB40247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7"/>
                  <a:ext cx="244" cy="6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36" name="Rectangle 410">
                  <a:extLst>
                    <a:ext uri="{FF2B5EF4-FFF2-40B4-BE49-F238E27FC236}">
                      <a16:creationId xmlns:a16="http://schemas.microsoft.com/office/drawing/2014/main" id="{AE4B3B39-79E5-FE43-AFFD-CA15A5B6D3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5" y="1511"/>
                  <a:ext cx="245" cy="37"/>
                </a:xfrm>
                <a:prstGeom prst="rect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charset="0"/>
                  </a:endParaRPr>
                </a:p>
              </p:txBody>
            </p:sp>
            <p:sp>
              <p:nvSpPr>
                <p:cNvPr id="137" name="Oval 411">
                  <a:extLst>
                    <a:ext uri="{FF2B5EF4-FFF2-40B4-BE49-F238E27FC236}">
                      <a16:creationId xmlns:a16="http://schemas.microsoft.com/office/drawing/2014/main" id="{15059AF1-C0E6-0B4A-9404-34805A1282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34" y="1470"/>
                  <a:ext cx="244" cy="70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>
                    <a:latin typeface="Times New Roman" charset="0"/>
                  </a:endParaRPr>
                </a:p>
              </p:txBody>
            </p:sp>
            <p:grpSp>
              <p:nvGrpSpPr>
                <p:cNvPr id="138" name="Group 1129">
                  <a:extLst>
                    <a:ext uri="{FF2B5EF4-FFF2-40B4-BE49-F238E27FC236}">
                      <a16:creationId xmlns:a16="http://schemas.microsoft.com/office/drawing/2014/main" id="{B3A71F15-B622-1E41-9C67-D6797730A4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83" y="1488"/>
                  <a:ext cx="138" cy="33"/>
                  <a:chOff x="2468" y="1332"/>
                  <a:chExt cx="310" cy="60"/>
                </a:xfrm>
              </p:grpSpPr>
              <p:sp>
                <p:nvSpPr>
                  <p:cNvPr id="141" name="Freeform 1130">
                    <a:extLst>
                      <a:ext uri="{FF2B5EF4-FFF2-40B4-BE49-F238E27FC236}">
                        <a16:creationId xmlns:a16="http://schemas.microsoft.com/office/drawing/2014/main" id="{B8435ADC-91F6-CC4B-85B0-8BE8D00A6E6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131">
                    <a:extLst>
                      <a:ext uri="{FF2B5EF4-FFF2-40B4-BE49-F238E27FC236}">
                        <a16:creationId xmlns:a16="http://schemas.microsoft.com/office/drawing/2014/main" id="{961C1164-3FD7-4440-B56A-E9A82B4233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gradFill rotWithShape="1">
                    <a:gsLst>
                      <a:gs pos="0">
                        <a:schemeClr val="folHlink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 w="12700" cmpd="sng">
                    <a:solidFill>
                      <a:schemeClr val="bg2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9" name="Line 1132">
                  <a:extLst>
                    <a:ext uri="{FF2B5EF4-FFF2-40B4-BE49-F238E27FC236}">
                      <a16:creationId xmlns:a16="http://schemas.microsoft.com/office/drawing/2014/main" id="{DCDDB6D1-C901-124B-A71E-774EB94AE8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35" y="1503"/>
                  <a:ext cx="0" cy="47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0" name="Line 1133">
                  <a:extLst>
                    <a:ext uri="{FF2B5EF4-FFF2-40B4-BE49-F238E27FC236}">
                      <a16:creationId xmlns:a16="http://schemas.microsoft.com/office/drawing/2014/main" id="{63EEB48D-799B-0A4B-914C-FB8E3B55B8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78" y="1505"/>
                  <a:ext cx="0" cy="46"/>
                </a:xfrm>
                <a:prstGeom prst="line">
                  <a:avLst/>
                </a:prstGeom>
                <a:noFill/>
                <a:ln w="9525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7" name="Oval 407">
                <a:extLst>
                  <a:ext uri="{FF2B5EF4-FFF2-40B4-BE49-F238E27FC236}">
                    <a16:creationId xmlns:a16="http://schemas.microsoft.com/office/drawing/2014/main" id="{2EB16364-0250-D249-895C-A19610803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22"/>
                <a:ext cx="316" cy="74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28" name="Rectangle 410">
                <a:extLst>
                  <a:ext uri="{FF2B5EF4-FFF2-40B4-BE49-F238E27FC236}">
                    <a16:creationId xmlns:a16="http://schemas.microsoft.com/office/drawing/2014/main" id="{FF20B47B-859C-DE49-9E14-C677D2235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2514"/>
                <a:ext cx="318" cy="45"/>
              </a:xfrm>
              <a:prstGeom prst="rect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129" name="Oval 411">
                <a:extLst>
                  <a:ext uri="{FF2B5EF4-FFF2-40B4-BE49-F238E27FC236}">
                    <a16:creationId xmlns:a16="http://schemas.microsoft.com/office/drawing/2014/main" id="{1E275EAF-78FA-0342-A29E-0512462B9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2464"/>
                <a:ext cx="317" cy="86"/>
              </a:xfrm>
              <a:prstGeom prst="ellipse">
                <a:avLst/>
              </a:prstGeom>
              <a:gradFill rotWithShape="1">
                <a:gsLst>
                  <a:gs pos="0">
                    <a:srgbClr val="FF0000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130" name="Group 1137">
                <a:extLst>
                  <a:ext uri="{FF2B5EF4-FFF2-40B4-BE49-F238E27FC236}">
                    <a16:creationId xmlns:a16="http://schemas.microsoft.com/office/drawing/2014/main" id="{2C738884-039F-DF48-B78B-6979FA3ABA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19" y="2486"/>
                <a:ext cx="179" cy="41"/>
                <a:chOff x="2468" y="1332"/>
                <a:chExt cx="310" cy="60"/>
              </a:xfrm>
            </p:grpSpPr>
            <p:sp>
              <p:nvSpPr>
                <p:cNvPr id="133" name="Freeform 1138">
                  <a:extLst>
                    <a:ext uri="{FF2B5EF4-FFF2-40B4-BE49-F238E27FC236}">
                      <a16:creationId xmlns:a16="http://schemas.microsoft.com/office/drawing/2014/main" id="{54000BE4-CB71-AE4B-9D35-70D6AE1770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Freeform 1139">
                  <a:extLst>
                    <a:ext uri="{FF2B5EF4-FFF2-40B4-BE49-F238E27FC236}">
                      <a16:creationId xmlns:a16="http://schemas.microsoft.com/office/drawing/2014/main" id="{169B368F-3972-0145-8819-5C40081BE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1" name="Line 1140">
                <a:extLst>
                  <a:ext uri="{FF2B5EF4-FFF2-40B4-BE49-F238E27FC236}">
                    <a16:creationId xmlns:a16="http://schemas.microsoft.com/office/drawing/2014/main" id="{6E4D8546-19D9-2146-846A-8ACC6AE75E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6" y="2506"/>
                <a:ext cx="0" cy="58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Line 1141">
                <a:extLst>
                  <a:ext uri="{FF2B5EF4-FFF2-40B4-BE49-F238E27FC236}">
                    <a16:creationId xmlns:a16="http://schemas.microsoft.com/office/drawing/2014/main" id="{15B06D13-585F-614B-BB5D-A7D4C996A2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1" y="2507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3" name="Group 5">
              <a:extLst>
                <a:ext uri="{FF2B5EF4-FFF2-40B4-BE49-F238E27FC236}">
                  <a16:creationId xmlns:a16="http://schemas.microsoft.com/office/drawing/2014/main" id="{48CAB0F4-522D-CC46-823B-FC19453BF5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3500" y="2387600"/>
              <a:ext cx="409575" cy="222250"/>
              <a:chOff x="2213011" y="6015083"/>
              <a:chExt cx="745177" cy="407107"/>
            </a:xfrm>
          </p:grpSpPr>
          <p:sp>
            <p:nvSpPr>
              <p:cNvPr id="144" name="Oval 143">
                <a:extLst>
                  <a:ext uri="{FF2B5EF4-FFF2-40B4-BE49-F238E27FC236}">
                    <a16:creationId xmlns:a16="http://schemas.microsoft.com/office/drawing/2014/main" id="{591A80A7-F05D-1B4C-B02A-CF3BFFAB7378}"/>
                  </a:ext>
                </a:extLst>
              </p:cNvPr>
              <p:cNvSpPr/>
              <p:nvPr/>
            </p:nvSpPr>
            <p:spPr bwMode="auto">
              <a:xfrm flipV="1">
                <a:off x="2215900" y="6122676"/>
                <a:ext cx="742288" cy="299514"/>
              </a:xfrm>
              <a:prstGeom prst="ellipse">
                <a:avLst/>
              </a:prstGeom>
              <a:gradFill flip="none" rotWithShape="1"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0" scaled="1"/>
                <a:tileRect/>
              </a:gra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45" name="Rectangle 144">
                <a:extLst>
                  <a:ext uri="{FF2B5EF4-FFF2-40B4-BE49-F238E27FC236}">
                    <a16:creationId xmlns:a16="http://schemas.microsoft.com/office/drawing/2014/main" id="{56C2ECAC-572C-AE4D-819F-5FC326C04C08}"/>
                  </a:ext>
                </a:extLst>
              </p:cNvPr>
              <p:cNvSpPr/>
              <p:nvPr/>
            </p:nvSpPr>
            <p:spPr bwMode="auto">
              <a:xfrm>
                <a:off x="2213011" y="6163387"/>
                <a:ext cx="745177" cy="110500"/>
              </a:xfrm>
              <a:prstGeom prst="rect">
                <a:avLst/>
              </a:prstGeom>
              <a:gradFill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46" name="Oval 145">
                <a:extLst>
                  <a:ext uri="{FF2B5EF4-FFF2-40B4-BE49-F238E27FC236}">
                    <a16:creationId xmlns:a16="http://schemas.microsoft.com/office/drawing/2014/main" id="{809A6FE3-6495-9046-8CED-1725BCEE33E2}"/>
                  </a:ext>
                </a:extLst>
              </p:cNvPr>
              <p:cNvSpPr/>
              <p:nvPr/>
            </p:nvSpPr>
            <p:spPr bwMode="auto">
              <a:xfrm flipV="1">
                <a:off x="2213011" y="6015083"/>
                <a:ext cx="742290" cy="299515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11B5211C-4833-F047-B5E8-BD55510AA8AA}"/>
                  </a:ext>
                </a:extLst>
              </p:cNvPr>
              <p:cNvSpPr/>
              <p:nvPr/>
            </p:nvSpPr>
            <p:spPr bwMode="auto">
              <a:xfrm>
                <a:off x="2403638" y="6102320"/>
                <a:ext cx="361036" cy="1512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FF494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48" name="Freeform 147">
                <a:extLst>
                  <a:ext uri="{FF2B5EF4-FFF2-40B4-BE49-F238E27FC236}">
                    <a16:creationId xmlns:a16="http://schemas.microsoft.com/office/drawing/2014/main" id="{223991AC-20C2-FD41-8C30-F3B143820255}"/>
                  </a:ext>
                </a:extLst>
              </p:cNvPr>
              <p:cNvSpPr/>
              <p:nvPr/>
            </p:nvSpPr>
            <p:spPr bwMode="auto">
              <a:xfrm>
                <a:off x="2366091" y="6064518"/>
                <a:ext cx="436130" cy="10468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49" name="Freeform 148">
                <a:extLst>
                  <a:ext uri="{FF2B5EF4-FFF2-40B4-BE49-F238E27FC236}">
                    <a16:creationId xmlns:a16="http://schemas.microsoft.com/office/drawing/2014/main" id="{325AB6D4-CA77-4B4B-820A-DD83EC05DC7A}"/>
                  </a:ext>
                </a:extLst>
              </p:cNvPr>
              <p:cNvSpPr/>
              <p:nvPr/>
            </p:nvSpPr>
            <p:spPr bwMode="auto">
              <a:xfrm>
                <a:off x="2652030" y="6154663"/>
                <a:ext cx="161744" cy="90146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50" name="Freeform 149">
                <a:extLst>
                  <a:ext uri="{FF2B5EF4-FFF2-40B4-BE49-F238E27FC236}">
                    <a16:creationId xmlns:a16="http://schemas.microsoft.com/office/drawing/2014/main" id="{2C4E2D7E-ECF7-F946-BA57-D1A1BCB8E56D}"/>
                  </a:ext>
                </a:extLst>
              </p:cNvPr>
              <p:cNvSpPr/>
              <p:nvPr/>
            </p:nvSpPr>
            <p:spPr bwMode="auto">
              <a:xfrm>
                <a:off x="2357425" y="6154663"/>
                <a:ext cx="158856" cy="9305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51" name="Straight Connector 150">
                <a:extLst>
                  <a:ext uri="{FF2B5EF4-FFF2-40B4-BE49-F238E27FC236}">
                    <a16:creationId xmlns:a16="http://schemas.microsoft.com/office/drawing/2014/main" id="{5065E3DC-7B62-0C42-9FD6-8DCE989557EE}"/>
                  </a:ext>
                </a:extLst>
              </p:cNvPr>
              <p:cNvCxnSpPr>
                <a:endCxn id="146" idx="2"/>
              </p:cNvCxnSpPr>
              <p:nvPr/>
            </p:nvCxnSpPr>
            <p:spPr bwMode="auto">
              <a:xfrm flipH="1" flipV="1">
                <a:off x="2213011" y="6166294"/>
                <a:ext cx="2889" cy="116316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2" name="Straight Connector 151">
                <a:extLst>
                  <a:ext uri="{FF2B5EF4-FFF2-40B4-BE49-F238E27FC236}">
                    <a16:creationId xmlns:a16="http://schemas.microsoft.com/office/drawing/2014/main" id="{D3840350-AEBC-DF4C-B8C4-D1F76B60E803}"/>
                  </a:ext>
                </a:extLst>
              </p:cNvPr>
              <p:cNvCxnSpPr/>
              <p:nvPr/>
            </p:nvCxnSpPr>
            <p:spPr bwMode="auto">
              <a:xfrm flipH="1" flipV="1">
                <a:off x="2955301" y="6160478"/>
                <a:ext cx="2887" cy="116316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3" name="Group 542">
              <a:extLst>
                <a:ext uri="{FF2B5EF4-FFF2-40B4-BE49-F238E27FC236}">
                  <a16:creationId xmlns:a16="http://schemas.microsoft.com/office/drawing/2014/main" id="{3C8FF5C9-DFC7-CE43-A12D-13EA93253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1763" y="2738438"/>
              <a:ext cx="411162" cy="220662"/>
              <a:chOff x="2213011" y="6015083"/>
              <a:chExt cx="745177" cy="407107"/>
            </a:xfrm>
          </p:grpSpPr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063281B-B6B4-C74D-89DD-B4CB7970D881}"/>
                  </a:ext>
                </a:extLst>
              </p:cNvPr>
              <p:cNvSpPr/>
              <p:nvPr/>
            </p:nvSpPr>
            <p:spPr bwMode="auto">
              <a:xfrm flipV="1">
                <a:off x="2215887" y="6123449"/>
                <a:ext cx="742301" cy="298741"/>
              </a:xfrm>
              <a:prstGeom prst="ellipse">
                <a:avLst/>
              </a:prstGeom>
              <a:gradFill flip="none" rotWithShape="1"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0" scaled="1"/>
                <a:tileRect/>
              </a:gra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55" name="Rectangle 154">
                <a:extLst>
                  <a:ext uri="{FF2B5EF4-FFF2-40B4-BE49-F238E27FC236}">
                    <a16:creationId xmlns:a16="http://schemas.microsoft.com/office/drawing/2014/main" id="{964FBE3C-B953-464C-8B9B-167E693918C4}"/>
                  </a:ext>
                </a:extLst>
              </p:cNvPr>
              <p:cNvSpPr/>
              <p:nvPr/>
            </p:nvSpPr>
            <p:spPr bwMode="auto">
              <a:xfrm>
                <a:off x="2213011" y="6164453"/>
                <a:ext cx="745177" cy="108368"/>
              </a:xfrm>
              <a:prstGeom prst="rect">
                <a:avLst/>
              </a:prstGeom>
              <a:gradFill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56" name="Oval 155">
                <a:extLst>
                  <a:ext uri="{FF2B5EF4-FFF2-40B4-BE49-F238E27FC236}">
                    <a16:creationId xmlns:a16="http://schemas.microsoft.com/office/drawing/2014/main" id="{D7200F3B-132E-FC45-9CB8-AD78AF664CC6}"/>
                  </a:ext>
                </a:extLst>
              </p:cNvPr>
              <p:cNvSpPr/>
              <p:nvPr/>
            </p:nvSpPr>
            <p:spPr bwMode="auto">
              <a:xfrm flipV="1">
                <a:off x="2213011" y="6015083"/>
                <a:ext cx="742301" cy="29874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57" name="Freeform 156">
                <a:extLst>
                  <a:ext uri="{FF2B5EF4-FFF2-40B4-BE49-F238E27FC236}">
                    <a16:creationId xmlns:a16="http://schemas.microsoft.com/office/drawing/2014/main" id="{C68CB6F8-3AC2-CA42-A8EC-C92E4B970C9B}"/>
                  </a:ext>
                </a:extLst>
              </p:cNvPr>
              <p:cNvSpPr/>
              <p:nvPr/>
            </p:nvSpPr>
            <p:spPr bwMode="auto">
              <a:xfrm>
                <a:off x="2402902" y="6102948"/>
                <a:ext cx="362519" cy="14937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FF494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58" name="Freeform 157">
                <a:extLst>
                  <a:ext uri="{FF2B5EF4-FFF2-40B4-BE49-F238E27FC236}">
                    <a16:creationId xmlns:a16="http://schemas.microsoft.com/office/drawing/2014/main" id="{824668FA-EA61-BA45-9C17-E0FD61A1E50F}"/>
                  </a:ext>
                </a:extLst>
              </p:cNvPr>
              <p:cNvSpPr/>
              <p:nvPr/>
            </p:nvSpPr>
            <p:spPr bwMode="auto">
              <a:xfrm>
                <a:off x="2365498" y="6064872"/>
                <a:ext cx="437324" cy="105438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B38BA906-375E-E84F-9808-37BA8CBB19E7}"/>
                  </a:ext>
                </a:extLst>
              </p:cNvPr>
              <p:cNvSpPr/>
              <p:nvPr/>
            </p:nvSpPr>
            <p:spPr bwMode="auto">
              <a:xfrm>
                <a:off x="2653212" y="6152737"/>
                <a:ext cx="161120" cy="90795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6791E8D5-F228-934F-8D0F-9097BA0380F8}"/>
                  </a:ext>
                </a:extLst>
              </p:cNvPr>
              <p:cNvSpPr/>
              <p:nvPr/>
            </p:nvSpPr>
            <p:spPr bwMode="auto">
              <a:xfrm>
                <a:off x="2356868" y="6155667"/>
                <a:ext cx="158242" cy="9079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61" name="Straight Connector 160">
                <a:extLst>
                  <a:ext uri="{FF2B5EF4-FFF2-40B4-BE49-F238E27FC236}">
                    <a16:creationId xmlns:a16="http://schemas.microsoft.com/office/drawing/2014/main" id="{F14DE8B3-31A4-8A4C-B3AE-DC1788E53E29}"/>
                  </a:ext>
                </a:extLst>
              </p:cNvPr>
              <p:cNvCxnSpPr>
                <a:endCxn id="156" idx="2"/>
              </p:cNvCxnSpPr>
              <p:nvPr/>
            </p:nvCxnSpPr>
            <p:spPr bwMode="auto">
              <a:xfrm flipH="1" flipV="1">
                <a:off x="2213011" y="6167382"/>
                <a:ext cx="2876" cy="114224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2" name="Straight Connector 161">
                <a:extLst>
                  <a:ext uri="{FF2B5EF4-FFF2-40B4-BE49-F238E27FC236}">
                    <a16:creationId xmlns:a16="http://schemas.microsoft.com/office/drawing/2014/main" id="{B8FC3235-091A-9E46-BBF1-3428EFA6CA7E}"/>
                  </a:ext>
                </a:extLst>
              </p:cNvPr>
              <p:cNvCxnSpPr/>
              <p:nvPr/>
            </p:nvCxnSpPr>
            <p:spPr bwMode="auto">
              <a:xfrm flipH="1" flipV="1">
                <a:off x="2955312" y="6161525"/>
                <a:ext cx="2876" cy="114224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" name="Group 552">
              <a:extLst>
                <a:ext uri="{FF2B5EF4-FFF2-40B4-BE49-F238E27FC236}">
                  <a16:creationId xmlns:a16="http://schemas.microsoft.com/office/drawing/2014/main" id="{863B1FB1-E648-CC44-91BE-4C5065F744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0900" y="2743200"/>
              <a:ext cx="411163" cy="220663"/>
              <a:chOff x="2213011" y="6015083"/>
              <a:chExt cx="745177" cy="407107"/>
            </a:xfrm>
          </p:grpSpPr>
          <p:sp>
            <p:nvSpPr>
              <p:cNvPr id="164" name="Oval 163">
                <a:extLst>
                  <a:ext uri="{FF2B5EF4-FFF2-40B4-BE49-F238E27FC236}">
                    <a16:creationId xmlns:a16="http://schemas.microsoft.com/office/drawing/2014/main" id="{85C26D69-57CE-7345-B3CD-26EF41032159}"/>
                  </a:ext>
                </a:extLst>
              </p:cNvPr>
              <p:cNvSpPr/>
              <p:nvPr/>
            </p:nvSpPr>
            <p:spPr bwMode="auto">
              <a:xfrm flipV="1">
                <a:off x="2215889" y="6123450"/>
                <a:ext cx="742299" cy="298740"/>
              </a:xfrm>
              <a:prstGeom prst="ellipse">
                <a:avLst/>
              </a:prstGeom>
              <a:gradFill flip="none" rotWithShape="1"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0" scaled="1"/>
                <a:tileRect/>
              </a:gra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5" name="Rectangle 164">
                <a:extLst>
                  <a:ext uri="{FF2B5EF4-FFF2-40B4-BE49-F238E27FC236}">
                    <a16:creationId xmlns:a16="http://schemas.microsoft.com/office/drawing/2014/main" id="{CFDB5061-8991-8E42-BABA-C0BFC4FEAC95}"/>
                  </a:ext>
                </a:extLst>
              </p:cNvPr>
              <p:cNvSpPr/>
              <p:nvPr/>
            </p:nvSpPr>
            <p:spPr bwMode="auto">
              <a:xfrm>
                <a:off x="2213011" y="6164454"/>
                <a:ext cx="745177" cy="108365"/>
              </a:xfrm>
              <a:prstGeom prst="rect">
                <a:avLst/>
              </a:prstGeom>
              <a:gradFill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66" name="Oval 165">
                <a:extLst>
                  <a:ext uri="{FF2B5EF4-FFF2-40B4-BE49-F238E27FC236}">
                    <a16:creationId xmlns:a16="http://schemas.microsoft.com/office/drawing/2014/main" id="{9BACE495-07B1-7C44-99D3-4C8AFA5055DC}"/>
                  </a:ext>
                </a:extLst>
              </p:cNvPr>
              <p:cNvSpPr/>
              <p:nvPr/>
            </p:nvSpPr>
            <p:spPr bwMode="auto">
              <a:xfrm flipV="1">
                <a:off x="2213011" y="6015083"/>
                <a:ext cx="742299" cy="29874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9E2784BA-9318-D741-9C76-E0A1EE4B009F}"/>
                  </a:ext>
                </a:extLst>
              </p:cNvPr>
              <p:cNvSpPr/>
              <p:nvPr/>
            </p:nvSpPr>
            <p:spPr bwMode="auto">
              <a:xfrm>
                <a:off x="2402901" y="6102948"/>
                <a:ext cx="362518" cy="14937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FF494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440A9532-A43D-F149-9EA1-4D2E2C1B07BD}"/>
                  </a:ext>
                </a:extLst>
              </p:cNvPr>
              <p:cNvSpPr/>
              <p:nvPr/>
            </p:nvSpPr>
            <p:spPr bwMode="auto">
              <a:xfrm>
                <a:off x="2365500" y="6064874"/>
                <a:ext cx="437323" cy="105438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CE06327E-3A3A-534C-A7B2-EF8496042E5F}"/>
                  </a:ext>
                </a:extLst>
              </p:cNvPr>
              <p:cNvSpPr/>
              <p:nvPr/>
            </p:nvSpPr>
            <p:spPr bwMode="auto">
              <a:xfrm>
                <a:off x="2653212" y="6152738"/>
                <a:ext cx="161119" cy="9079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CB987550-F033-D74E-BD35-C4C7D383DC24}"/>
                  </a:ext>
                </a:extLst>
              </p:cNvPr>
              <p:cNvSpPr/>
              <p:nvPr/>
            </p:nvSpPr>
            <p:spPr bwMode="auto">
              <a:xfrm>
                <a:off x="2356867" y="6155666"/>
                <a:ext cx="158243" cy="90794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ACC6E3E4-0E23-9B49-B11F-D87A810B27DC}"/>
                  </a:ext>
                </a:extLst>
              </p:cNvPr>
              <p:cNvCxnSpPr>
                <a:endCxn id="166" idx="2"/>
              </p:cNvCxnSpPr>
              <p:nvPr/>
            </p:nvCxnSpPr>
            <p:spPr bwMode="auto">
              <a:xfrm flipH="1" flipV="1">
                <a:off x="2213011" y="6167382"/>
                <a:ext cx="2878" cy="114225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DFBDC167-BE55-1843-9E74-ED81B7EBB0B7}"/>
                  </a:ext>
                </a:extLst>
              </p:cNvPr>
              <p:cNvCxnSpPr/>
              <p:nvPr/>
            </p:nvCxnSpPr>
            <p:spPr bwMode="auto">
              <a:xfrm flipH="1" flipV="1">
                <a:off x="2955310" y="6161524"/>
                <a:ext cx="2878" cy="114225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3" name="Group 562">
              <a:extLst>
                <a:ext uri="{FF2B5EF4-FFF2-40B4-BE49-F238E27FC236}">
                  <a16:creationId xmlns:a16="http://schemas.microsoft.com/office/drawing/2014/main" id="{BF64B630-BC12-CC42-9B2B-547E6EC6C1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8200" y="2473325"/>
              <a:ext cx="409575" cy="220663"/>
              <a:chOff x="2213011" y="6015083"/>
              <a:chExt cx="745177" cy="407107"/>
            </a:xfrm>
          </p:grpSpPr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1AEED11D-C6E1-024F-BCD1-5A943DD80435}"/>
                  </a:ext>
                </a:extLst>
              </p:cNvPr>
              <p:cNvSpPr/>
              <p:nvPr/>
            </p:nvSpPr>
            <p:spPr bwMode="auto">
              <a:xfrm flipV="1">
                <a:off x="2215900" y="6123450"/>
                <a:ext cx="742288" cy="298740"/>
              </a:xfrm>
              <a:prstGeom prst="ellipse">
                <a:avLst/>
              </a:prstGeom>
              <a:gradFill flip="none" rotWithShape="1"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0" scaled="1"/>
                <a:tileRect/>
              </a:gra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75" name="Rectangle 174">
                <a:extLst>
                  <a:ext uri="{FF2B5EF4-FFF2-40B4-BE49-F238E27FC236}">
                    <a16:creationId xmlns:a16="http://schemas.microsoft.com/office/drawing/2014/main" id="{653035BB-58E7-484D-81B6-0A94F23ADDA2}"/>
                  </a:ext>
                </a:extLst>
              </p:cNvPr>
              <p:cNvSpPr/>
              <p:nvPr/>
            </p:nvSpPr>
            <p:spPr bwMode="auto">
              <a:xfrm>
                <a:off x="2213011" y="6164454"/>
                <a:ext cx="745177" cy="108365"/>
              </a:xfrm>
              <a:prstGeom prst="rect">
                <a:avLst/>
              </a:prstGeom>
              <a:gradFill>
                <a:gsLst>
                  <a:gs pos="0">
                    <a:srgbClr val="990716"/>
                  </a:gs>
                  <a:gs pos="53000">
                    <a:srgbClr val="FF4949"/>
                  </a:gs>
                  <a:gs pos="100000">
                    <a:srgbClr val="990716"/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545DC8AA-C5FD-C04C-B59D-9995EE126296}"/>
                  </a:ext>
                </a:extLst>
              </p:cNvPr>
              <p:cNvSpPr/>
              <p:nvPr/>
            </p:nvSpPr>
            <p:spPr bwMode="auto">
              <a:xfrm flipV="1">
                <a:off x="2213011" y="6015083"/>
                <a:ext cx="742290" cy="29874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rgbClr val="990716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E2E7DBE5-1AC0-6544-AD7C-7BED35DCD014}"/>
                  </a:ext>
                </a:extLst>
              </p:cNvPr>
              <p:cNvSpPr/>
              <p:nvPr/>
            </p:nvSpPr>
            <p:spPr bwMode="auto">
              <a:xfrm>
                <a:off x="2403638" y="6102948"/>
                <a:ext cx="361036" cy="14937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FF4949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AAECC986-FEEE-5245-82F1-0933D749F7B7}"/>
                  </a:ext>
                </a:extLst>
              </p:cNvPr>
              <p:cNvSpPr/>
              <p:nvPr/>
            </p:nvSpPr>
            <p:spPr bwMode="auto">
              <a:xfrm>
                <a:off x="2366091" y="6064874"/>
                <a:ext cx="436130" cy="105438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029B5C53-D9C4-D541-92D9-3E5F47F392CB}"/>
                  </a:ext>
                </a:extLst>
              </p:cNvPr>
              <p:cNvSpPr/>
              <p:nvPr/>
            </p:nvSpPr>
            <p:spPr bwMode="auto">
              <a:xfrm>
                <a:off x="2652030" y="6152738"/>
                <a:ext cx="161744" cy="9079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0A5F1B59-B936-E441-A8A0-8C7F54E2D81C}"/>
                  </a:ext>
                </a:extLst>
              </p:cNvPr>
              <p:cNvSpPr/>
              <p:nvPr/>
            </p:nvSpPr>
            <p:spPr bwMode="auto">
              <a:xfrm>
                <a:off x="2357425" y="6155666"/>
                <a:ext cx="158856" cy="90794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990716"/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81" name="Straight Connector 180">
                <a:extLst>
                  <a:ext uri="{FF2B5EF4-FFF2-40B4-BE49-F238E27FC236}">
                    <a16:creationId xmlns:a16="http://schemas.microsoft.com/office/drawing/2014/main" id="{AA860CD0-777B-7F47-81E6-7B229CA8ED0B}"/>
                  </a:ext>
                </a:extLst>
              </p:cNvPr>
              <p:cNvCxnSpPr>
                <a:endCxn id="176" idx="2"/>
              </p:cNvCxnSpPr>
              <p:nvPr/>
            </p:nvCxnSpPr>
            <p:spPr bwMode="auto">
              <a:xfrm flipH="1" flipV="1">
                <a:off x="2213011" y="6167382"/>
                <a:ext cx="2889" cy="114225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FABABEA2-84AB-C347-91DB-013984C30905}"/>
                  </a:ext>
                </a:extLst>
              </p:cNvPr>
              <p:cNvCxnSpPr/>
              <p:nvPr/>
            </p:nvCxnSpPr>
            <p:spPr bwMode="auto">
              <a:xfrm flipH="1" flipV="1">
                <a:off x="2955301" y="6161524"/>
                <a:ext cx="2887" cy="114225"/>
              </a:xfrm>
              <a:prstGeom prst="line">
                <a:avLst/>
              </a:prstGeom>
              <a:ln w="6350" cmpd="sng">
                <a:solidFill>
                  <a:srgbClr val="990716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96A6FE58-5790-7C41-9FBA-B698EF08474A}"/>
              </a:ext>
            </a:extLst>
          </p:cNvPr>
          <p:cNvCxnSpPr>
            <a:cxnSpLocks/>
          </p:cNvCxnSpPr>
          <p:nvPr/>
        </p:nvCxnSpPr>
        <p:spPr>
          <a:xfrm flipH="1" flipV="1">
            <a:off x="3814336" y="4720489"/>
            <a:ext cx="423862" cy="1475345"/>
          </a:xfrm>
          <a:prstGeom prst="straightConnector1">
            <a:avLst/>
          </a:prstGeom>
          <a:ln w="53975">
            <a:solidFill>
              <a:schemeClr val="accent2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0199485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55625" y="1498600"/>
            <a:ext cx="4592638" cy="46482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Mesh of interconnected routers</a:t>
            </a:r>
          </a:p>
          <a:p>
            <a:pPr eaLnBrk="1" hangingPunct="1"/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Packet-switching:</a:t>
            </a:r>
            <a:endParaRPr lang="en-US" altLang="en-US" i="1" dirty="0">
              <a:solidFill>
                <a:srgbClr val="CC0000"/>
              </a:solidFill>
              <a:ea typeface="ＭＳ Ｐゴシック" charset="-128"/>
            </a:endParaRPr>
          </a:p>
          <a:p>
            <a:pPr lvl="1" eaLnBrk="1" hangingPunct="1"/>
            <a:r>
              <a:rPr lang="en-US" altLang="en-US" dirty="0"/>
              <a:t>forward packets</a:t>
            </a:r>
            <a:r>
              <a:rPr lang="en-US" altLang="en-US" i="1" dirty="0"/>
              <a:t> </a:t>
            </a:r>
            <a:r>
              <a:rPr lang="en-US" altLang="en-US" dirty="0"/>
              <a:t>from one router to the next, across links on path from source to destination</a:t>
            </a:r>
          </a:p>
          <a:p>
            <a:pPr lvl="1" eaLnBrk="1" hangingPunct="1"/>
            <a:r>
              <a:rPr lang="en-US" altLang="en-US" dirty="0"/>
              <a:t>each packet transmitted at full link capacity</a:t>
            </a:r>
          </a:p>
        </p:txBody>
      </p:sp>
      <p:sp>
        <p:nvSpPr>
          <p:cNvPr id="5734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01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The Network Core</a:t>
            </a:r>
          </a:p>
        </p:txBody>
      </p:sp>
      <p:sp>
        <p:nvSpPr>
          <p:cNvPr id="57348" name="Freeform 637"/>
          <p:cNvSpPr>
            <a:spLocks/>
          </p:cNvSpPr>
          <p:nvPr/>
        </p:nvSpPr>
        <p:spPr bwMode="auto">
          <a:xfrm>
            <a:off x="5202238" y="1712913"/>
            <a:ext cx="1736725" cy="1071562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49" name="Group 638"/>
          <p:cNvGrpSpPr>
            <a:grpSpLocks/>
          </p:cNvGrpSpPr>
          <p:nvPr/>
        </p:nvGrpSpPr>
        <p:grpSpPr bwMode="auto">
          <a:xfrm>
            <a:off x="5370513" y="3048000"/>
            <a:ext cx="1458912" cy="933450"/>
            <a:chOff x="2889" y="1631"/>
            <a:chExt cx="980" cy="743"/>
          </a:xfrm>
        </p:grpSpPr>
        <p:sp>
          <p:nvSpPr>
            <p:cNvPr id="57897" name="Rectangle 63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898" name="AutoShape 640"/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57350" name="Freeform 641"/>
          <p:cNvSpPr>
            <a:spLocks/>
          </p:cNvSpPr>
          <p:nvPr/>
        </p:nvSpPr>
        <p:spPr bwMode="auto">
          <a:xfrm>
            <a:off x="5364163" y="4425950"/>
            <a:ext cx="3225800" cy="1665288"/>
          </a:xfrm>
          <a:custGeom>
            <a:avLst/>
            <a:gdLst>
              <a:gd name="T0" fmla="*/ 2147483647 w 2032"/>
              <a:gd name="T1" fmla="*/ 2147483647 h 1049"/>
              <a:gd name="T2" fmla="*/ 2147483647 w 2032"/>
              <a:gd name="T3" fmla="*/ 2147483647 h 1049"/>
              <a:gd name="T4" fmla="*/ 2147483647 w 2032"/>
              <a:gd name="T5" fmla="*/ 2147483647 h 1049"/>
              <a:gd name="T6" fmla="*/ 2147483647 w 2032"/>
              <a:gd name="T7" fmla="*/ 2147483647 h 1049"/>
              <a:gd name="T8" fmla="*/ 2147483647 w 2032"/>
              <a:gd name="T9" fmla="*/ 2147483647 h 1049"/>
              <a:gd name="T10" fmla="*/ 2147483647 w 2032"/>
              <a:gd name="T11" fmla="*/ 2147483647 h 1049"/>
              <a:gd name="T12" fmla="*/ 2147483647 w 2032"/>
              <a:gd name="T13" fmla="*/ 2147483647 h 1049"/>
              <a:gd name="T14" fmla="*/ 2147483647 w 2032"/>
              <a:gd name="T15" fmla="*/ 2147483647 h 1049"/>
              <a:gd name="T16" fmla="*/ 2147483647 w 2032"/>
              <a:gd name="T17" fmla="*/ 2147483647 h 1049"/>
              <a:gd name="T18" fmla="*/ 2147483647 w 2032"/>
              <a:gd name="T19" fmla="*/ 2147483647 h 1049"/>
              <a:gd name="T20" fmla="*/ 2147483647 w 2032"/>
              <a:gd name="T21" fmla="*/ 2147483647 h 1049"/>
              <a:gd name="T22" fmla="*/ 2147483647 w 2032"/>
              <a:gd name="T23" fmla="*/ 2147483647 h 1049"/>
              <a:gd name="T24" fmla="*/ 2147483647 w 2032"/>
              <a:gd name="T25" fmla="*/ 2147483647 h 1049"/>
              <a:gd name="T26" fmla="*/ 2147483647 w 2032"/>
              <a:gd name="T27" fmla="*/ 2147483647 h 1049"/>
              <a:gd name="T28" fmla="*/ 2147483647 w 2032"/>
              <a:gd name="T29" fmla="*/ 2147483647 h 1049"/>
              <a:gd name="T30" fmla="*/ 2147483647 w 2032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32"/>
              <a:gd name="T49" fmla="*/ 0 h 1049"/>
              <a:gd name="T50" fmla="*/ 2032 w 2032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Line 642"/>
          <p:cNvSpPr>
            <a:spLocks noChangeShapeType="1"/>
          </p:cNvSpPr>
          <p:nvPr/>
        </p:nvSpPr>
        <p:spPr bwMode="auto">
          <a:xfrm rot="-5400000">
            <a:off x="7845425" y="5162551"/>
            <a:ext cx="523875" cy="1397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Line 643"/>
          <p:cNvSpPr>
            <a:spLocks noChangeShapeType="1"/>
          </p:cNvSpPr>
          <p:nvPr/>
        </p:nvSpPr>
        <p:spPr bwMode="auto">
          <a:xfrm rot="5400000" flipV="1">
            <a:off x="7991475" y="5443538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644"/>
          <p:cNvSpPr>
            <a:spLocks noChangeShapeType="1"/>
          </p:cNvSpPr>
          <p:nvPr/>
        </p:nvSpPr>
        <p:spPr bwMode="auto">
          <a:xfrm rot="-5400000">
            <a:off x="8177213" y="5119688"/>
            <a:ext cx="0" cy="1143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Line 646"/>
          <p:cNvSpPr>
            <a:spLocks noChangeShapeType="1"/>
          </p:cNvSpPr>
          <p:nvPr/>
        </p:nvSpPr>
        <p:spPr bwMode="auto">
          <a:xfrm>
            <a:off x="6100763" y="4776788"/>
            <a:ext cx="212725" cy="984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Line 647"/>
          <p:cNvSpPr>
            <a:spLocks noChangeShapeType="1"/>
          </p:cNvSpPr>
          <p:nvPr/>
        </p:nvSpPr>
        <p:spPr bwMode="auto">
          <a:xfrm flipV="1">
            <a:off x="5842000" y="5040313"/>
            <a:ext cx="390525" cy="730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Line 650"/>
          <p:cNvSpPr>
            <a:spLocks noChangeShapeType="1"/>
          </p:cNvSpPr>
          <p:nvPr/>
        </p:nvSpPr>
        <p:spPr bwMode="auto">
          <a:xfrm flipH="1">
            <a:off x="6267450" y="5087938"/>
            <a:ext cx="103188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Line 651"/>
          <p:cNvSpPr>
            <a:spLocks noChangeShapeType="1"/>
          </p:cNvSpPr>
          <p:nvPr/>
        </p:nvSpPr>
        <p:spPr bwMode="auto">
          <a:xfrm flipH="1" flipV="1">
            <a:off x="6548438" y="5100638"/>
            <a:ext cx="114300" cy="1730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8" name="Line 652"/>
          <p:cNvSpPr>
            <a:spLocks noChangeShapeType="1"/>
          </p:cNvSpPr>
          <p:nvPr/>
        </p:nvSpPr>
        <p:spPr bwMode="auto">
          <a:xfrm>
            <a:off x="6743700" y="5056188"/>
            <a:ext cx="503238" cy="2698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9" name="Line 654"/>
          <p:cNvSpPr>
            <a:spLocks noChangeShapeType="1"/>
          </p:cNvSpPr>
          <p:nvPr/>
        </p:nvSpPr>
        <p:spPr bwMode="auto">
          <a:xfrm>
            <a:off x="6046788" y="3582988"/>
            <a:ext cx="234950" cy="746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655"/>
          <p:cNvSpPr>
            <a:spLocks noChangeShapeType="1"/>
          </p:cNvSpPr>
          <p:nvPr/>
        </p:nvSpPr>
        <p:spPr bwMode="auto">
          <a:xfrm flipV="1">
            <a:off x="5891213" y="3736975"/>
            <a:ext cx="168275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61" name="Group 656"/>
          <p:cNvGrpSpPr>
            <a:grpSpLocks/>
          </p:cNvGrpSpPr>
          <p:nvPr/>
        </p:nvGrpSpPr>
        <p:grpSpPr bwMode="auto">
          <a:xfrm>
            <a:off x="5611813" y="3503613"/>
            <a:ext cx="506412" cy="352425"/>
            <a:chOff x="2967" y="478"/>
            <a:chExt cx="788" cy="625"/>
          </a:xfrm>
        </p:grpSpPr>
        <p:pic>
          <p:nvPicPr>
            <p:cNvPr id="57895" name="Picture 657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896" name="Picture 658" descr="antenna_radiation_stylized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62" name="Freeform 659"/>
          <p:cNvSpPr>
            <a:spLocks/>
          </p:cNvSpPr>
          <p:nvPr/>
        </p:nvSpPr>
        <p:spPr bwMode="auto">
          <a:xfrm>
            <a:off x="6919913" y="3476625"/>
            <a:ext cx="1470025" cy="765175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Freeform 660"/>
          <p:cNvSpPr>
            <a:spLocks/>
          </p:cNvSpPr>
          <p:nvPr/>
        </p:nvSpPr>
        <p:spPr bwMode="auto">
          <a:xfrm>
            <a:off x="6883400" y="2128838"/>
            <a:ext cx="1730375" cy="1125537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Line 661"/>
          <p:cNvSpPr>
            <a:spLocks noChangeShapeType="1"/>
          </p:cNvSpPr>
          <p:nvPr/>
        </p:nvSpPr>
        <p:spPr bwMode="auto">
          <a:xfrm>
            <a:off x="7396163" y="3816350"/>
            <a:ext cx="163512" cy="1206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Line 662"/>
          <p:cNvSpPr>
            <a:spLocks noChangeShapeType="1"/>
          </p:cNvSpPr>
          <p:nvPr/>
        </p:nvSpPr>
        <p:spPr bwMode="auto">
          <a:xfrm>
            <a:off x="7493000" y="3736975"/>
            <a:ext cx="2794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Line 663"/>
          <p:cNvSpPr>
            <a:spLocks noChangeShapeType="1"/>
          </p:cNvSpPr>
          <p:nvPr/>
        </p:nvSpPr>
        <p:spPr bwMode="auto">
          <a:xfrm flipV="1">
            <a:off x="7729538" y="3822700"/>
            <a:ext cx="134937" cy="1047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Line 664"/>
          <p:cNvSpPr>
            <a:spLocks noChangeShapeType="1"/>
          </p:cNvSpPr>
          <p:nvPr/>
        </p:nvSpPr>
        <p:spPr bwMode="auto">
          <a:xfrm>
            <a:off x="6723063" y="2590800"/>
            <a:ext cx="509587" cy="3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Line 665"/>
          <p:cNvSpPr>
            <a:spLocks noChangeShapeType="1"/>
          </p:cNvSpPr>
          <p:nvPr/>
        </p:nvSpPr>
        <p:spPr bwMode="auto">
          <a:xfrm>
            <a:off x="7358063" y="4700588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Line 666"/>
          <p:cNvSpPr>
            <a:spLocks noChangeShapeType="1"/>
          </p:cNvSpPr>
          <p:nvPr/>
        </p:nvSpPr>
        <p:spPr bwMode="auto">
          <a:xfrm flipV="1">
            <a:off x="6737350" y="4687888"/>
            <a:ext cx="322263" cy="1984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Line 667"/>
          <p:cNvSpPr>
            <a:spLocks noChangeShapeType="1"/>
          </p:cNvSpPr>
          <p:nvPr/>
        </p:nvSpPr>
        <p:spPr bwMode="auto">
          <a:xfrm flipV="1">
            <a:off x="6780213" y="4979988"/>
            <a:ext cx="97155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Line 668"/>
          <p:cNvSpPr>
            <a:spLocks noChangeShapeType="1"/>
          </p:cNvSpPr>
          <p:nvPr/>
        </p:nvSpPr>
        <p:spPr bwMode="auto">
          <a:xfrm flipV="1">
            <a:off x="7577138" y="2495550"/>
            <a:ext cx="123825" cy="8731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Line 669"/>
          <p:cNvSpPr>
            <a:spLocks noChangeShapeType="1"/>
          </p:cNvSpPr>
          <p:nvPr/>
        </p:nvSpPr>
        <p:spPr bwMode="auto">
          <a:xfrm>
            <a:off x="7405688" y="2668588"/>
            <a:ext cx="0" cy="825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3" name="Line 670"/>
          <p:cNvSpPr>
            <a:spLocks noChangeShapeType="1"/>
          </p:cNvSpPr>
          <p:nvPr/>
        </p:nvSpPr>
        <p:spPr bwMode="auto">
          <a:xfrm flipV="1">
            <a:off x="7580313" y="2562225"/>
            <a:ext cx="263525" cy="2889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4" name="Line 671"/>
          <p:cNvSpPr>
            <a:spLocks noChangeShapeType="1"/>
          </p:cNvSpPr>
          <p:nvPr/>
        </p:nvSpPr>
        <p:spPr bwMode="auto">
          <a:xfrm>
            <a:off x="7942263" y="2563813"/>
            <a:ext cx="0" cy="196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5" name="Line 672"/>
          <p:cNvSpPr>
            <a:spLocks noChangeShapeType="1"/>
          </p:cNvSpPr>
          <p:nvPr/>
        </p:nvSpPr>
        <p:spPr bwMode="auto">
          <a:xfrm>
            <a:off x="7596188" y="2870200"/>
            <a:ext cx="18891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6" name="Line 673"/>
          <p:cNvSpPr>
            <a:spLocks noChangeShapeType="1"/>
          </p:cNvSpPr>
          <p:nvPr/>
        </p:nvSpPr>
        <p:spPr bwMode="auto">
          <a:xfrm>
            <a:off x="8150225" y="2860675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7" name="Line 674"/>
          <p:cNvSpPr>
            <a:spLocks noChangeShapeType="1"/>
          </p:cNvSpPr>
          <p:nvPr/>
        </p:nvSpPr>
        <p:spPr bwMode="auto">
          <a:xfrm flipH="1">
            <a:off x="7299325" y="2936875"/>
            <a:ext cx="98425" cy="704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8" name="Line 675"/>
          <p:cNvSpPr>
            <a:spLocks noChangeShapeType="1"/>
          </p:cNvSpPr>
          <p:nvPr/>
        </p:nvSpPr>
        <p:spPr bwMode="auto">
          <a:xfrm flipH="1">
            <a:off x="7888288" y="2936875"/>
            <a:ext cx="111125" cy="7270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9" name="Line 676"/>
          <p:cNvSpPr>
            <a:spLocks noChangeShapeType="1"/>
          </p:cNvSpPr>
          <p:nvPr/>
        </p:nvSpPr>
        <p:spPr bwMode="auto">
          <a:xfrm flipV="1">
            <a:off x="7272338" y="4078288"/>
            <a:ext cx="227012" cy="4365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0" name="Line 677"/>
          <p:cNvSpPr>
            <a:spLocks noChangeShapeType="1"/>
          </p:cNvSpPr>
          <p:nvPr/>
        </p:nvSpPr>
        <p:spPr bwMode="auto">
          <a:xfrm>
            <a:off x="8345488" y="2859088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1" name="Group 678"/>
          <p:cNvGrpSpPr>
            <a:grpSpLocks/>
          </p:cNvGrpSpPr>
          <p:nvPr/>
        </p:nvGrpSpPr>
        <p:grpSpPr bwMode="auto">
          <a:xfrm>
            <a:off x="6053138" y="1846263"/>
            <a:ext cx="468312" cy="620712"/>
            <a:chOff x="1653" y="3023"/>
            <a:chExt cx="622" cy="911"/>
          </a:xfrm>
        </p:grpSpPr>
        <p:sp>
          <p:nvSpPr>
            <p:cNvPr id="57878" name="Line 270"/>
            <p:cNvSpPr>
              <a:spLocks noChangeShapeType="1"/>
            </p:cNvSpPr>
            <p:nvPr/>
          </p:nvSpPr>
          <p:spPr bwMode="auto">
            <a:xfrm flipH="1">
              <a:off x="1766" y="3287"/>
              <a:ext cx="188" cy="586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79" name="Line 271"/>
            <p:cNvSpPr>
              <a:spLocks noChangeShapeType="1"/>
            </p:cNvSpPr>
            <p:nvPr/>
          </p:nvSpPr>
          <p:spPr bwMode="auto">
            <a:xfrm>
              <a:off x="1954" y="3287"/>
              <a:ext cx="188" cy="58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0" name="Line 272"/>
            <p:cNvSpPr>
              <a:spLocks noChangeShapeType="1"/>
            </p:cNvSpPr>
            <p:nvPr/>
          </p:nvSpPr>
          <p:spPr bwMode="auto">
            <a:xfrm>
              <a:off x="1766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1" name="Line 273"/>
            <p:cNvSpPr>
              <a:spLocks noChangeShapeType="1"/>
            </p:cNvSpPr>
            <p:nvPr/>
          </p:nvSpPr>
          <p:spPr bwMode="auto">
            <a:xfrm flipH="1">
              <a:off x="1954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2" name="Line 274"/>
            <p:cNvSpPr>
              <a:spLocks noChangeShapeType="1"/>
            </p:cNvSpPr>
            <p:nvPr/>
          </p:nvSpPr>
          <p:spPr bwMode="auto">
            <a:xfrm>
              <a:off x="1954" y="3300"/>
              <a:ext cx="0" cy="63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3" name="Line 275"/>
            <p:cNvSpPr>
              <a:spLocks noChangeShapeType="1"/>
            </p:cNvSpPr>
            <p:nvPr/>
          </p:nvSpPr>
          <p:spPr bwMode="auto">
            <a:xfrm flipV="1">
              <a:off x="1766" y="3810"/>
              <a:ext cx="188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4" name="Line 276"/>
            <p:cNvSpPr>
              <a:spLocks noChangeShapeType="1"/>
            </p:cNvSpPr>
            <p:nvPr/>
          </p:nvSpPr>
          <p:spPr bwMode="auto">
            <a:xfrm flipH="1" flipV="1">
              <a:off x="1954" y="3810"/>
              <a:ext cx="188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5" name="Line 277"/>
            <p:cNvSpPr>
              <a:spLocks noChangeShapeType="1"/>
            </p:cNvSpPr>
            <p:nvPr/>
          </p:nvSpPr>
          <p:spPr bwMode="auto">
            <a:xfrm>
              <a:off x="1846" y="3618"/>
              <a:ext cx="108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6" name="Line 278"/>
            <p:cNvSpPr>
              <a:spLocks noChangeShapeType="1"/>
            </p:cNvSpPr>
            <p:nvPr/>
          </p:nvSpPr>
          <p:spPr bwMode="auto">
            <a:xfrm flipV="1">
              <a:off x="1954" y="3618"/>
              <a:ext cx="114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7" name="Line 279"/>
            <p:cNvSpPr>
              <a:spLocks noChangeShapeType="1"/>
            </p:cNvSpPr>
            <p:nvPr/>
          </p:nvSpPr>
          <p:spPr bwMode="auto">
            <a:xfrm>
              <a:off x="1810" y="3704"/>
              <a:ext cx="139" cy="65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8" name="Line 280"/>
            <p:cNvSpPr>
              <a:spLocks noChangeShapeType="1"/>
            </p:cNvSpPr>
            <p:nvPr/>
          </p:nvSpPr>
          <p:spPr bwMode="auto">
            <a:xfrm flipV="1">
              <a:off x="1954" y="3717"/>
              <a:ext cx="14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9" name="Line 281"/>
            <p:cNvSpPr>
              <a:spLocks noChangeShapeType="1"/>
            </p:cNvSpPr>
            <p:nvPr/>
          </p:nvSpPr>
          <p:spPr bwMode="auto">
            <a:xfrm flipV="1">
              <a:off x="1954" y="3530"/>
              <a:ext cx="72" cy="2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0" name="Line 282"/>
            <p:cNvSpPr>
              <a:spLocks noChangeShapeType="1"/>
            </p:cNvSpPr>
            <p:nvPr/>
          </p:nvSpPr>
          <p:spPr bwMode="auto">
            <a:xfrm flipV="1">
              <a:off x="1954" y="3409"/>
              <a:ext cx="45" cy="1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1" name="Line 283"/>
            <p:cNvSpPr>
              <a:spLocks noChangeShapeType="1"/>
            </p:cNvSpPr>
            <p:nvPr/>
          </p:nvSpPr>
          <p:spPr bwMode="auto">
            <a:xfrm>
              <a:off x="1873" y="3522"/>
              <a:ext cx="87" cy="32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2" name="Line 284"/>
            <p:cNvSpPr>
              <a:spLocks noChangeShapeType="1"/>
            </p:cNvSpPr>
            <p:nvPr/>
          </p:nvSpPr>
          <p:spPr bwMode="auto">
            <a:xfrm>
              <a:off x="1912" y="3404"/>
              <a:ext cx="50" cy="3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3" name="Oval 694"/>
            <p:cNvSpPr>
              <a:spLocks noChangeArrowheads="1"/>
            </p:cNvSpPr>
            <p:nvPr/>
          </p:nvSpPr>
          <p:spPr bwMode="auto">
            <a:xfrm>
              <a:off x="1921" y="3233"/>
              <a:ext cx="63" cy="68"/>
            </a:xfrm>
            <a:prstGeom prst="ellipse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57894" name="Picture 695" descr="cell_tower_radiation_gray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" y="3023"/>
              <a:ext cx="622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82" name="Group 696"/>
          <p:cNvGrpSpPr>
            <a:grpSpLocks/>
          </p:cNvGrpSpPr>
          <p:nvPr/>
        </p:nvGrpSpPr>
        <p:grpSpPr bwMode="auto">
          <a:xfrm>
            <a:off x="6289675" y="2406650"/>
            <a:ext cx="454025" cy="254000"/>
            <a:chOff x="3843" y="1516"/>
            <a:chExt cx="286" cy="160"/>
          </a:xfrm>
        </p:grpSpPr>
        <p:sp>
          <p:nvSpPr>
            <p:cNvPr id="57869" name="Line 697"/>
            <p:cNvSpPr>
              <a:spLocks noChangeShapeType="1"/>
            </p:cNvSpPr>
            <p:nvPr/>
          </p:nvSpPr>
          <p:spPr bwMode="auto">
            <a:xfrm>
              <a:off x="3843" y="1516"/>
              <a:ext cx="96" cy="6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0" name="Oval 407"/>
            <p:cNvSpPr>
              <a:spLocks noChangeArrowheads="1"/>
            </p:cNvSpPr>
            <p:nvPr/>
          </p:nvSpPr>
          <p:spPr bwMode="auto">
            <a:xfrm>
              <a:off x="3884" y="1616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71" name="Rectangle 410"/>
            <p:cNvSpPr>
              <a:spLocks noChangeArrowheads="1"/>
            </p:cNvSpPr>
            <p:nvPr/>
          </p:nvSpPr>
          <p:spPr bwMode="auto">
            <a:xfrm>
              <a:off x="3884" y="1610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72" name="Oval 411"/>
            <p:cNvSpPr>
              <a:spLocks noChangeArrowheads="1"/>
            </p:cNvSpPr>
            <p:nvPr/>
          </p:nvSpPr>
          <p:spPr bwMode="auto">
            <a:xfrm>
              <a:off x="3883" y="1569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73" name="Group 701"/>
            <p:cNvGrpSpPr>
              <a:grpSpLocks/>
            </p:cNvGrpSpPr>
            <p:nvPr/>
          </p:nvGrpSpPr>
          <p:grpSpPr bwMode="auto">
            <a:xfrm>
              <a:off x="3932" y="1587"/>
              <a:ext cx="138" cy="33"/>
              <a:chOff x="2468" y="1332"/>
              <a:chExt cx="310" cy="60"/>
            </a:xfrm>
          </p:grpSpPr>
          <p:sp>
            <p:nvSpPr>
              <p:cNvPr id="57876" name="Freeform 7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" name="Freeform 7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74" name="Line 704"/>
            <p:cNvSpPr>
              <a:spLocks noChangeShapeType="1"/>
            </p:cNvSpPr>
            <p:nvPr/>
          </p:nvSpPr>
          <p:spPr bwMode="auto">
            <a:xfrm>
              <a:off x="3884" y="1602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5" name="Line 705"/>
            <p:cNvSpPr>
              <a:spLocks noChangeShapeType="1"/>
            </p:cNvSpPr>
            <p:nvPr/>
          </p:nvSpPr>
          <p:spPr bwMode="auto">
            <a:xfrm>
              <a:off x="4127" y="1604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3" name="Group 706"/>
          <p:cNvGrpSpPr>
            <a:grpSpLocks/>
          </p:cNvGrpSpPr>
          <p:nvPr/>
        </p:nvGrpSpPr>
        <p:grpSpPr bwMode="auto">
          <a:xfrm>
            <a:off x="7202488" y="2493963"/>
            <a:ext cx="390525" cy="174625"/>
            <a:chOff x="4334" y="1470"/>
            <a:chExt cx="246" cy="107"/>
          </a:xfrm>
        </p:grpSpPr>
        <p:sp>
          <p:nvSpPr>
            <p:cNvPr id="5786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6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6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64" name="Group 710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67" name="Freeform 711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" name="Freeform 712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65" name="Line 713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6" name="Line 714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4" name="Group 715"/>
          <p:cNvGrpSpPr>
            <a:grpSpLocks/>
          </p:cNvGrpSpPr>
          <p:nvPr/>
        </p:nvGrpSpPr>
        <p:grpSpPr bwMode="auto">
          <a:xfrm>
            <a:off x="7213600" y="2757488"/>
            <a:ext cx="390525" cy="174625"/>
            <a:chOff x="4334" y="1470"/>
            <a:chExt cx="246" cy="107"/>
          </a:xfrm>
        </p:grpSpPr>
        <p:sp>
          <p:nvSpPr>
            <p:cNvPr id="5785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5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5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56" name="Group 719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9" name="Freeform 7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0" name="Freeform 7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57" name="Line 722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8" name="Line 723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5" name="Group 724"/>
          <p:cNvGrpSpPr>
            <a:grpSpLocks/>
          </p:cNvGrpSpPr>
          <p:nvPr/>
        </p:nvGrpSpPr>
        <p:grpSpPr bwMode="auto">
          <a:xfrm>
            <a:off x="7762875" y="2759075"/>
            <a:ext cx="390525" cy="174625"/>
            <a:chOff x="4334" y="1470"/>
            <a:chExt cx="246" cy="107"/>
          </a:xfrm>
        </p:grpSpPr>
        <p:sp>
          <p:nvSpPr>
            <p:cNvPr id="5784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4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4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48" name="Group 728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1" name="Freeform 729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2" name="Freeform 730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9" name="Line 731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0" name="Line 732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6" name="Group 733"/>
          <p:cNvGrpSpPr>
            <a:grpSpLocks/>
          </p:cNvGrpSpPr>
          <p:nvPr/>
        </p:nvGrpSpPr>
        <p:grpSpPr bwMode="auto">
          <a:xfrm>
            <a:off x="7689850" y="2393950"/>
            <a:ext cx="390525" cy="174625"/>
            <a:chOff x="4334" y="1470"/>
            <a:chExt cx="246" cy="107"/>
          </a:xfrm>
        </p:grpSpPr>
        <p:sp>
          <p:nvSpPr>
            <p:cNvPr id="57837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38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39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40" name="Group 737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43" name="Freeform 7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4" name="Freeform 7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1" name="Line 740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42" name="Line 741"/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87" name="Line 751"/>
          <p:cNvSpPr>
            <a:spLocks noChangeShapeType="1"/>
          </p:cNvSpPr>
          <p:nvPr/>
        </p:nvSpPr>
        <p:spPr bwMode="auto">
          <a:xfrm>
            <a:off x="6427788" y="3743325"/>
            <a:ext cx="67945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8" name="Group 761"/>
          <p:cNvGrpSpPr>
            <a:grpSpLocks/>
          </p:cNvGrpSpPr>
          <p:nvPr/>
        </p:nvGrpSpPr>
        <p:grpSpPr bwMode="auto">
          <a:xfrm>
            <a:off x="7591425" y="4806950"/>
            <a:ext cx="622300" cy="244475"/>
            <a:chOff x="4334" y="1470"/>
            <a:chExt cx="246" cy="107"/>
          </a:xfrm>
        </p:grpSpPr>
        <p:sp>
          <p:nvSpPr>
            <p:cNvPr id="57829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30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31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32" name="Group 765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35" name="Freeform 76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6" name="Freeform 76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33" name="Line 768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34" name="Line 769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9" name="Group 770"/>
          <p:cNvGrpSpPr>
            <a:grpSpLocks/>
          </p:cNvGrpSpPr>
          <p:nvPr/>
        </p:nvGrpSpPr>
        <p:grpSpPr bwMode="auto">
          <a:xfrm>
            <a:off x="6965950" y="4508500"/>
            <a:ext cx="622300" cy="244475"/>
            <a:chOff x="4334" y="1470"/>
            <a:chExt cx="246" cy="107"/>
          </a:xfrm>
        </p:grpSpPr>
        <p:sp>
          <p:nvSpPr>
            <p:cNvPr id="57821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22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23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24" name="Group 774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27" name="Freeform 77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8" name="Freeform 77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25" name="Line 777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26" name="Line 778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0" name="Group 779"/>
          <p:cNvGrpSpPr>
            <a:grpSpLocks/>
          </p:cNvGrpSpPr>
          <p:nvPr/>
        </p:nvGrpSpPr>
        <p:grpSpPr bwMode="auto">
          <a:xfrm>
            <a:off x="6242050" y="4851400"/>
            <a:ext cx="622300" cy="244475"/>
            <a:chOff x="4334" y="1470"/>
            <a:chExt cx="246" cy="107"/>
          </a:xfrm>
        </p:grpSpPr>
        <p:sp>
          <p:nvSpPr>
            <p:cNvPr id="57813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14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15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16" name="Group 783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9" name="Freeform 7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0" name="Freeform 7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17" name="Line 786"/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8" name="Line 787"/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1" name="Group 788"/>
          <p:cNvGrpSpPr>
            <a:grpSpLocks/>
          </p:cNvGrpSpPr>
          <p:nvPr/>
        </p:nvGrpSpPr>
        <p:grpSpPr bwMode="auto">
          <a:xfrm>
            <a:off x="6051550" y="3644900"/>
            <a:ext cx="390525" cy="171450"/>
            <a:chOff x="4334" y="1470"/>
            <a:chExt cx="246" cy="107"/>
          </a:xfrm>
        </p:grpSpPr>
        <p:sp>
          <p:nvSpPr>
            <p:cNvPr id="57805" name="Oval 407"/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806" name="Rectangle 410"/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807" name="Oval 411"/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808" name="Group 792"/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1" name="Freeform 79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2" name="Freeform 79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09" name="Line 795"/>
            <p:cNvSpPr>
              <a:spLocks noChangeShapeType="1"/>
            </p:cNvSpPr>
            <p:nvPr/>
          </p:nvSpPr>
          <p:spPr bwMode="auto">
            <a:xfrm>
              <a:off x="4335" y="1503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0" name="Line 796"/>
            <p:cNvSpPr>
              <a:spLocks noChangeShapeType="1"/>
            </p:cNvSpPr>
            <p:nvPr/>
          </p:nvSpPr>
          <p:spPr bwMode="auto">
            <a:xfrm>
              <a:off x="4578" y="1505"/>
              <a:ext cx="0" cy="4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2" name="Group 797"/>
          <p:cNvGrpSpPr>
            <a:grpSpLocks/>
          </p:cNvGrpSpPr>
          <p:nvPr/>
        </p:nvGrpSpPr>
        <p:grpSpPr bwMode="auto">
          <a:xfrm>
            <a:off x="7161213" y="5005388"/>
            <a:ext cx="446087" cy="422275"/>
            <a:chOff x="5072" y="3611"/>
            <a:chExt cx="459" cy="380"/>
          </a:xfrm>
        </p:grpSpPr>
        <p:grpSp>
          <p:nvGrpSpPr>
            <p:cNvPr id="57791" name="Group 798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93" name="Freeform 799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4" name="Freeform 800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5" name="Freeform 801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6" name="Freeform 802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7" name="Freeform 803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8" name="Freeform 804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9" name="Freeform 805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0" name="Freeform 806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1" name="Freeform 807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2" name="Freeform 808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3" name="Freeform 809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4" name="Freeform 810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92" name="Picture 811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3" name="Group 812"/>
          <p:cNvGrpSpPr>
            <a:grpSpLocks/>
          </p:cNvGrpSpPr>
          <p:nvPr/>
        </p:nvGrpSpPr>
        <p:grpSpPr bwMode="auto">
          <a:xfrm>
            <a:off x="5638800" y="3509963"/>
            <a:ext cx="398463" cy="358775"/>
            <a:chOff x="5072" y="3611"/>
            <a:chExt cx="459" cy="380"/>
          </a:xfrm>
        </p:grpSpPr>
        <p:grpSp>
          <p:nvGrpSpPr>
            <p:cNvPr id="57777" name="Group 813"/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79" name="Freeform 814"/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0" name="Freeform 815"/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1" name="Freeform 816"/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2" name="Freeform 817"/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3" name="Freeform 818"/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4" name="Freeform 819"/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5" name="Freeform 820"/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6" name="Freeform 821"/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7" name="Freeform 822"/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8" name="Freeform 823"/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9" name="Freeform 824"/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0" name="Freeform 825"/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78" name="Picture 826" descr="access_point_stylized_gray_small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94" name="Line 827"/>
          <p:cNvSpPr>
            <a:spLocks noChangeShapeType="1"/>
          </p:cNvSpPr>
          <p:nvPr/>
        </p:nvSpPr>
        <p:spPr bwMode="auto">
          <a:xfrm rot="5400000" flipV="1">
            <a:off x="7991475" y="5440363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95" name="Group 828"/>
          <p:cNvGrpSpPr>
            <a:grpSpLocks/>
          </p:cNvGrpSpPr>
          <p:nvPr/>
        </p:nvGrpSpPr>
        <p:grpSpPr bwMode="auto">
          <a:xfrm>
            <a:off x="5254625" y="2038350"/>
            <a:ext cx="504825" cy="401638"/>
            <a:chOff x="2896" y="396"/>
            <a:chExt cx="1848" cy="1887"/>
          </a:xfrm>
        </p:grpSpPr>
        <p:pic>
          <p:nvPicPr>
            <p:cNvPr id="57754" name="Picture 829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5" name="Freeform 830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6" name="Picture 831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7" name="Freeform 832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8" name="Freeform 833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9" name="Freeform 834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0" name="Freeform 835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1" name="Freeform 836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2" name="Freeform 837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3" name="Freeform 838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4" name="Freeform 839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5" name="Freeform 840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6" name="Freeform 841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7" name="Freeform 842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8" name="Freeform 843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9" name="Freeform 844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0" name="Freeform 845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71" name="Freeform 846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2" name="Freeform 847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3" name="Freeform 848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4" name="Freeform 849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5" name="Freeform 850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76" name="Picture 851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6" name="Group 852"/>
          <p:cNvGrpSpPr>
            <a:grpSpLocks/>
          </p:cNvGrpSpPr>
          <p:nvPr/>
        </p:nvGrpSpPr>
        <p:grpSpPr bwMode="auto">
          <a:xfrm>
            <a:off x="5537200" y="3054350"/>
            <a:ext cx="504825" cy="401638"/>
            <a:chOff x="2896" y="396"/>
            <a:chExt cx="1848" cy="1887"/>
          </a:xfrm>
        </p:grpSpPr>
        <p:pic>
          <p:nvPicPr>
            <p:cNvPr id="57731" name="Picture 853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2" name="Freeform 854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3" name="Picture 855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4" name="Freeform 856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5" name="Freeform 857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6" name="Freeform 858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7" name="Freeform 859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8" name="Freeform 860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9" name="Freeform 861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0" name="Freeform 862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1" name="Freeform 863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2" name="Freeform 864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3" name="Freeform 865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4" name="Freeform 866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5" name="Freeform 867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6" name="Freeform 868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7" name="Freeform 869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48" name="Freeform 870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9" name="Freeform 871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0" name="Freeform 872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1" name="Freeform 873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2" name="Freeform 874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3" name="Picture 875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7" name="Group 876"/>
          <p:cNvGrpSpPr>
            <a:grpSpLocks/>
          </p:cNvGrpSpPr>
          <p:nvPr/>
        </p:nvGrpSpPr>
        <p:grpSpPr bwMode="auto">
          <a:xfrm>
            <a:off x="6959600" y="5495925"/>
            <a:ext cx="504825" cy="401638"/>
            <a:chOff x="2896" y="396"/>
            <a:chExt cx="1848" cy="1887"/>
          </a:xfrm>
        </p:grpSpPr>
        <p:pic>
          <p:nvPicPr>
            <p:cNvPr id="57708" name="Picture 877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09" name="Freeform 878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10" name="Picture 879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11" name="Freeform 880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2" name="Freeform 881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3" name="Freeform 882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4" name="Freeform 883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5" name="Freeform 884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6" name="Freeform 885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7" name="Freeform 886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8" name="Freeform 887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9" name="Freeform 888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0" name="Freeform 889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1" name="Freeform 890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2" name="Freeform 891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3" name="Freeform 892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4" name="Freeform 893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25" name="Freeform 894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6" name="Freeform 895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7" name="Freeform 896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8" name="Freeform 897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9" name="Freeform 898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0" name="Picture 899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8" name="Group 900"/>
          <p:cNvGrpSpPr>
            <a:grpSpLocks/>
          </p:cNvGrpSpPr>
          <p:nvPr/>
        </p:nvGrpSpPr>
        <p:grpSpPr bwMode="auto">
          <a:xfrm>
            <a:off x="7378700" y="5524500"/>
            <a:ext cx="504825" cy="401638"/>
            <a:chOff x="2896" y="396"/>
            <a:chExt cx="1848" cy="1887"/>
          </a:xfrm>
        </p:grpSpPr>
        <p:pic>
          <p:nvPicPr>
            <p:cNvPr id="57685" name="Picture 901" descr="laptop_keyboard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6" name="Freeform 902"/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687" name="Picture 903" descr="screen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8" name="Freeform 904"/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9" name="Freeform 905"/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0" name="Freeform 906"/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1" name="Freeform 907"/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2" name="Freeform 908"/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3" name="Freeform 909"/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4" name="Freeform 910"/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5" name="Freeform 911"/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6" name="Freeform 912"/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7" name="Freeform 913"/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8" name="Freeform 914"/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9" name="Freeform 915"/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0" name="Freeform 916"/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1" name="Freeform 917"/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02" name="Freeform 918"/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3" name="Freeform 919"/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4" name="Freeform 920"/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5" name="Freeform 921"/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6" name="Freeform 922"/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07" name="Picture 923" descr="grayed_radiation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9" name="Group 924"/>
          <p:cNvGrpSpPr>
            <a:grpSpLocks/>
          </p:cNvGrpSpPr>
          <p:nvPr/>
        </p:nvGrpSpPr>
        <p:grpSpPr bwMode="auto">
          <a:xfrm>
            <a:off x="5349875" y="1590675"/>
            <a:ext cx="617538" cy="387350"/>
            <a:chOff x="2920" y="972"/>
            <a:chExt cx="389" cy="244"/>
          </a:xfrm>
        </p:grpSpPr>
        <p:grpSp>
          <p:nvGrpSpPr>
            <p:cNvPr id="57673" name="Group 925"/>
            <p:cNvGrpSpPr>
              <a:grpSpLocks/>
            </p:cNvGrpSpPr>
            <p:nvPr/>
          </p:nvGrpSpPr>
          <p:grpSpPr bwMode="auto">
            <a:xfrm>
              <a:off x="3085" y="1027"/>
              <a:ext cx="102" cy="189"/>
              <a:chOff x="3436" y="1504"/>
              <a:chExt cx="393" cy="942"/>
            </a:xfrm>
          </p:grpSpPr>
          <p:pic>
            <p:nvPicPr>
              <p:cNvPr id="57675" name="Picture 926" descr="iphone_stylized_small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36" y="1504"/>
                <a:ext cx="393" cy="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7676" name="Freeform 927"/>
              <p:cNvSpPr>
                <a:spLocks/>
              </p:cNvSpPr>
              <p:nvPr/>
            </p:nvSpPr>
            <p:spPr bwMode="auto">
              <a:xfrm>
                <a:off x="3484" y="1523"/>
                <a:ext cx="339" cy="906"/>
              </a:xfrm>
              <a:custGeom>
                <a:avLst/>
                <a:gdLst>
                  <a:gd name="T0" fmla="*/ 6 w 339"/>
                  <a:gd name="T1" fmla="*/ 31 h 906"/>
                  <a:gd name="T2" fmla="*/ 38 w 339"/>
                  <a:gd name="T3" fmla="*/ 0 h 906"/>
                  <a:gd name="T4" fmla="*/ 323 w 339"/>
                  <a:gd name="T5" fmla="*/ 45 h 906"/>
                  <a:gd name="T6" fmla="*/ 338 w 339"/>
                  <a:gd name="T7" fmla="*/ 85 h 906"/>
                  <a:gd name="T8" fmla="*/ 339 w 339"/>
                  <a:gd name="T9" fmla="*/ 813 h 906"/>
                  <a:gd name="T10" fmla="*/ 312 w 339"/>
                  <a:gd name="T11" fmla="*/ 865 h 906"/>
                  <a:gd name="T12" fmla="*/ 29 w 339"/>
                  <a:gd name="T13" fmla="*/ 906 h 906"/>
                  <a:gd name="T14" fmla="*/ 0 w 339"/>
                  <a:gd name="T15" fmla="*/ 876 h 906"/>
                  <a:gd name="T16" fmla="*/ 6 w 339"/>
                  <a:gd name="T17" fmla="*/ 31 h 9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9"/>
                  <a:gd name="T28" fmla="*/ 0 h 906"/>
                  <a:gd name="T29" fmla="*/ 339 w 339"/>
                  <a:gd name="T30" fmla="*/ 906 h 9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9" h="906">
                    <a:moveTo>
                      <a:pt x="6" y="31"/>
                    </a:moveTo>
                    <a:lnTo>
                      <a:pt x="38" y="0"/>
                    </a:lnTo>
                    <a:lnTo>
                      <a:pt x="323" y="45"/>
                    </a:lnTo>
                    <a:lnTo>
                      <a:pt x="338" y="85"/>
                    </a:lnTo>
                    <a:lnTo>
                      <a:pt x="339" y="813"/>
                    </a:lnTo>
                    <a:lnTo>
                      <a:pt x="312" y="865"/>
                    </a:lnTo>
                    <a:lnTo>
                      <a:pt x="29" y="906"/>
                    </a:lnTo>
                    <a:lnTo>
                      <a:pt x="0" y="876"/>
                    </a:lnTo>
                    <a:lnTo>
                      <a:pt x="6" y="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677" name="Group 928"/>
              <p:cNvGrpSpPr>
                <a:grpSpLocks/>
              </p:cNvGrpSpPr>
              <p:nvPr/>
            </p:nvGrpSpPr>
            <p:grpSpPr bwMode="auto">
              <a:xfrm>
                <a:off x="3511" y="1689"/>
                <a:ext cx="289" cy="576"/>
                <a:chOff x="3511" y="1689"/>
                <a:chExt cx="289" cy="576"/>
              </a:xfrm>
            </p:grpSpPr>
            <p:sp>
              <p:nvSpPr>
                <p:cNvPr id="57678" name="Freeform 929"/>
                <p:cNvSpPr>
                  <a:spLocks/>
                </p:cNvSpPr>
                <p:nvPr/>
              </p:nvSpPr>
              <p:spPr bwMode="auto">
                <a:xfrm>
                  <a:off x="3519" y="2175"/>
                  <a:ext cx="66" cy="90"/>
                </a:xfrm>
                <a:custGeom>
                  <a:avLst/>
                  <a:gdLst>
                    <a:gd name="T0" fmla="*/ 0 w 66"/>
                    <a:gd name="T1" fmla="*/ 5 h 90"/>
                    <a:gd name="T2" fmla="*/ 66 w 66"/>
                    <a:gd name="T3" fmla="*/ 0 h 90"/>
                    <a:gd name="T4" fmla="*/ 65 w 66"/>
                    <a:gd name="T5" fmla="*/ 80 h 90"/>
                    <a:gd name="T6" fmla="*/ 2 w 66"/>
                    <a:gd name="T7" fmla="*/ 90 h 90"/>
                    <a:gd name="T8" fmla="*/ 0 w 66"/>
                    <a:gd name="T9" fmla="*/ 5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90"/>
                    <a:gd name="T17" fmla="*/ 66 w 66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90">
                      <a:moveTo>
                        <a:pt x="0" y="5"/>
                      </a:moveTo>
                      <a:lnTo>
                        <a:pt x="66" y="0"/>
                      </a:lnTo>
                      <a:lnTo>
                        <a:pt x="65" y="80"/>
                      </a:lnTo>
                      <a:lnTo>
                        <a:pt x="2" y="9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9" name="Freeform 930"/>
                <p:cNvSpPr>
                  <a:spLocks/>
                </p:cNvSpPr>
                <p:nvPr/>
              </p:nvSpPr>
              <p:spPr bwMode="auto">
                <a:xfrm>
                  <a:off x="3593" y="2166"/>
                  <a:ext cx="69" cy="89"/>
                </a:xfrm>
                <a:custGeom>
                  <a:avLst/>
                  <a:gdLst>
                    <a:gd name="T0" fmla="*/ 3 w 69"/>
                    <a:gd name="T1" fmla="*/ 8 h 89"/>
                    <a:gd name="T2" fmla="*/ 66 w 69"/>
                    <a:gd name="T3" fmla="*/ 0 h 89"/>
                    <a:gd name="T4" fmla="*/ 69 w 69"/>
                    <a:gd name="T5" fmla="*/ 80 h 89"/>
                    <a:gd name="T6" fmla="*/ 0 w 69"/>
                    <a:gd name="T7" fmla="*/ 89 h 89"/>
                    <a:gd name="T8" fmla="*/ 3 w 69"/>
                    <a:gd name="T9" fmla="*/ 8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"/>
                    <a:gd name="T16" fmla="*/ 0 h 89"/>
                    <a:gd name="T17" fmla="*/ 69 w 69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" h="89">
                      <a:moveTo>
                        <a:pt x="3" y="8"/>
                      </a:moveTo>
                      <a:lnTo>
                        <a:pt x="66" y="0"/>
                      </a:lnTo>
                      <a:lnTo>
                        <a:pt x="69" y="80"/>
                      </a:lnTo>
                      <a:lnTo>
                        <a:pt x="0" y="89"/>
                      </a:lnTo>
                      <a:lnTo>
                        <a:pt x="3" y="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0" name="Freeform 931"/>
                <p:cNvSpPr>
                  <a:spLocks/>
                </p:cNvSpPr>
                <p:nvPr/>
              </p:nvSpPr>
              <p:spPr bwMode="auto">
                <a:xfrm>
                  <a:off x="3665" y="2162"/>
                  <a:ext cx="62" cy="82"/>
                </a:xfrm>
                <a:custGeom>
                  <a:avLst/>
                  <a:gdLst>
                    <a:gd name="T0" fmla="*/ 0 w 62"/>
                    <a:gd name="T1" fmla="*/ 6 h 82"/>
                    <a:gd name="T2" fmla="*/ 61 w 62"/>
                    <a:gd name="T3" fmla="*/ 0 h 82"/>
                    <a:gd name="T4" fmla="*/ 62 w 62"/>
                    <a:gd name="T5" fmla="*/ 75 h 82"/>
                    <a:gd name="T6" fmla="*/ 3 w 62"/>
                    <a:gd name="T7" fmla="*/ 82 h 82"/>
                    <a:gd name="T8" fmla="*/ 0 w 62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2"/>
                    <a:gd name="T17" fmla="*/ 62 w 62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2">
                      <a:moveTo>
                        <a:pt x="0" y="6"/>
                      </a:moveTo>
                      <a:lnTo>
                        <a:pt x="61" y="0"/>
                      </a:lnTo>
                      <a:lnTo>
                        <a:pt x="62" y="75"/>
                      </a:lnTo>
                      <a:lnTo>
                        <a:pt x="3" y="8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1" name="Freeform 932"/>
                <p:cNvSpPr>
                  <a:spLocks/>
                </p:cNvSpPr>
                <p:nvPr/>
              </p:nvSpPr>
              <p:spPr bwMode="auto">
                <a:xfrm>
                  <a:off x="3734" y="2154"/>
                  <a:ext cx="66" cy="84"/>
                </a:xfrm>
                <a:custGeom>
                  <a:avLst/>
                  <a:gdLst>
                    <a:gd name="T0" fmla="*/ 1 w 66"/>
                    <a:gd name="T1" fmla="*/ 6 h 84"/>
                    <a:gd name="T2" fmla="*/ 66 w 66"/>
                    <a:gd name="T3" fmla="*/ 0 h 84"/>
                    <a:gd name="T4" fmla="*/ 63 w 66"/>
                    <a:gd name="T5" fmla="*/ 77 h 84"/>
                    <a:gd name="T6" fmla="*/ 0 w 66"/>
                    <a:gd name="T7" fmla="*/ 84 h 84"/>
                    <a:gd name="T8" fmla="*/ 1 w 66"/>
                    <a:gd name="T9" fmla="*/ 6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84"/>
                    <a:gd name="T17" fmla="*/ 66 w 66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84">
                      <a:moveTo>
                        <a:pt x="1" y="6"/>
                      </a:moveTo>
                      <a:lnTo>
                        <a:pt x="66" y="0"/>
                      </a:lnTo>
                      <a:lnTo>
                        <a:pt x="63" y="77"/>
                      </a:lnTo>
                      <a:lnTo>
                        <a:pt x="0" y="84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2" name="Rectangle 933"/>
                <p:cNvSpPr>
                  <a:spLocks noChangeArrowheads="1"/>
                </p:cNvSpPr>
                <p:nvPr/>
              </p:nvSpPr>
              <p:spPr bwMode="auto">
                <a:xfrm>
                  <a:off x="3513" y="1688"/>
                  <a:ext cx="54" cy="4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3" name="Rectangle 934"/>
                <p:cNvSpPr>
                  <a:spLocks noChangeArrowheads="1"/>
                </p:cNvSpPr>
                <p:nvPr/>
              </p:nvSpPr>
              <p:spPr bwMode="auto">
                <a:xfrm>
                  <a:off x="3501" y="1738"/>
                  <a:ext cx="92" cy="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4" name="Freeform 935"/>
                <p:cNvSpPr>
                  <a:spLocks/>
                </p:cNvSpPr>
                <p:nvPr/>
              </p:nvSpPr>
              <p:spPr bwMode="auto">
                <a:xfrm>
                  <a:off x="3515" y="1794"/>
                  <a:ext cx="261" cy="204"/>
                </a:xfrm>
                <a:custGeom>
                  <a:avLst/>
                  <a:gdLst>
                    <a:gd name="T0" fmla="*/ 0 w 261"/>
                    <a:gd name="T1" fmla="*/ 0 h 204"/>
                    <a:gd name="T2" fmla="*/ 0 w 261"/>
                    <a:gd name="T3" fmla="*/ 204 h 204"/>
                    <a:gd name="T4" fmla="*/ 259 w 261"/>
                    <a:gd name="T5" fmla="*/ 201 h 204"/>
                    <a:gd name="T6" fmla="*/ 261 w 261"/>
                    <a:gd name="T7" fmla="*/ 12 h 204"/>
                    <a:gd name="T8" fmla="*/ 0 w 261"/>
                    <a:gd name="T9" fmla="*/ 0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1"/>
                    <a:gd name="T16" fmla="*/ 0 h 204"/>
                    <a:gd name="T17" fmla="*/ 261 w 261"/>
                    <a:gd name="T18" fmla="*/ 204 h 2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1" h="204">
                      <a:moveTo>
                        <a:pt x="0" y="0"/>
                      </a:moveTo>
                      <a:lnTo>
                        <a:pt x="0" y="204"/>
                      </a:lnTo>
                      <a:lnTo>
                        <a:pt x="259" y="201"/>
                      </a:lnTo>
                      <a:lnTo>
                        <a:pt x="26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7674" name="Picture 936" descr="grayed_radiatio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972"/>
              <a:ext cx="389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400" name="Picture 937" descr="car_grayed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6838" y="1670050"/>
            <a:ext cx="7540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401" name="Group 938"/>
          <p:cNvGrpSpPr>
            <a:grpSpLocks/>
          </p:cNvGrpSpPr>
          <p:nvPr/>
        </p:nvGrpSpPr>
        <p:grpSpPr bwMode="auto">
          <a:xfrm>
            <a:off x="5662613" y="4538663"/>
            <a:ext cx="463550" cy="398462"/>
            <a:chOff x="3987" y="-51"/>
            <a:chExt cx="1252" cy="983"/>
          </a:xfrm>
        </p:grpSpPr>
        <p:pic>
          <p:nvPicPr>
            <p:cNvPr id="57671" name="Picture 939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2" name="Freeform 940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2" name="Group 941"/>
          <p:cNvGrpSpPr>
            <a:grpSpLocks/>
          </p:cNvGrpSpPr>
          <p:nvPr/>
        </p:nvGrpSpPr>
        <p:grpSpPr bwMode="auto">
          <a:xfrm>
            <a:off x="5500688" y="4938713"/>
            <a:ext cx="463550" cy="398462"/>
            <a:chOff x="3987" y="-51"/>
            <a:chExt cx="1252" cy="983"/>
          </a:xfrm>
        </p:grpSpPr>
        <p:pic>
          <p:nvPicPr>
            <p:cNvPr id="57669" name="Picture 942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0" name="Freeform 943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3" name="Group 944"/>
          <p:cNvGrpSpPr>
            <a:grpSpLocks/>
          </p:cNvGrpSpPr>
          <p:nvPr/>
        </p:nvGrpSpPr>
        <p:grpSpPr bwMode="auto">
          <a:xfrm>
            <a:off x="5957888" y="5186363"/>
            <a:ext cx="463550" cy="398462"/>
            <a:chOff x="3987" y="-51"/>
            <a:chExt cx="1252" cy="983"/>
          </a:xfrm>
        </p:grpSpPr>
        <p:pic>
          <p:nvPicPr>
            <p:cNvPr id="57667" name="Picture 945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8" name="Freeform 946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4" name="Group 947"/>
          <p:cNvGrpSpPr>
            <a:grpSpLocks/>
          </p:cNvGrpSpPr>
          <p:nvPr/>
        </p:nvGrpSpPr>
        <p:grpSpPr bwMode="auto">
          <a:xfrm>
            <a:off x="6396038" y="5224463"/>
            <a:ext cx="463550" cy="398462"/>
            <a:chOff x="3987" y="-51"/>
            <a:chExt cx="1252" cy="983"/>
          </a:xfrm>
        </p:grpSpPr>
        <p:pic>
          <p:nvPicPr>
            <p:cNvPr id="57665" name="Picture 948" descr="desktop_computer_stylized_small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6" name="Freeform 949"/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5" name="Group 950"/>
          <p:cNvGrpSpPr>
            <a:grpSpLocks/>
          </p:cNvGrpSpPr>
          <p:nvPr/>
        </p:nvGrpSpPr>
        <p:grpSpPr bwMode="auto">
          <a:xfrm>
            <a:off x="8186738" y="5014913"/>
            <a:ext cx="249237" cy="555625"/>
            <a:chOff x="1115" y="2770"/>
            <a:chExt cx="589" cy="1034"/>
          </a:xfrm>
        </p:grpSpPr>
        <p:sp>
          <p:nvSpPr>
            <p:cNvPr id="57633" name="Freeform 951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4" name="Rectangle 952"/>
            <p:cNvSpPr>
              <a:spLocks noChangeArrowheads="1"/>
            </p:cNvSpPr>
            <p:nvPr/>
          </p:nvSpPr>
          <p:spPr bwMode="auto">
            <a:xfrm>
              <a:off x="1141" y="2770"/>
              <a:ext cx="435" cy="98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35" name="Freeform 953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6" name="Freeform 954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7" name="Rectangle 955"/>
            <p:cNvSpPr>
              <a:spLocks noChangeArrowheads="1"/>
            </p:cNvSpPr>
            <p:nvPr/>
          </p:nvSpPr>
          <p:spPr bwMode="auto">
            <a:xfrm>
              <a:off x="1145" y="2885"/>
              <a:ext cx="248" cy="1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38" name="Group 956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63" name="AutoShape 95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4" name="AutoShape 958"/>
              <p:cNvSpPr>
                <a:spLocks noChangeArrowheads="1"/>
              </p:cNvSpPr>
              <p:nvPr/>
            </p:nvSpPr>
            <p:spPr bwMode="auto">
              <a:xfrm>
                <a:off x="623" y="2582"/>
                <a:ext cx="691" cy="10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39" name="Rectangle 959"/>
            <p:cNvSpPr>
              <a:spLocks noChangeArrowheads="1"/>
            </p:cNvSpPr>
            <p:nvPr/>
          </p:nvSpPr>
          <p:spPr bwMode="auto">
            <a:xfrm>
              <a:off x="1149" y="3024"/>
              <a:ext cx="248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0" name="Group 960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61" name="AutoShape 961"/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2" name="AutoShape 962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1" cy="10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1" name="Rectangle 963"/>
            <p:cNvSpPr>
              <a:spLocks noChangeArrowheads="1"/>
            </p:cNvSpPr>
            <p:nvPr/>
          </p:nvSpPr>
          <p:spPr bwMode="auto">
            <a:xfrm>
              <a:off x="1149" y="3172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2" name="Rectangle 964"/>
            <p:cNvSpPr>
              <a:spLocks noChangeArrowheads="1"/>
            </p:cNvSpPr>
            <p:nvPr/>
          </p:nvSpPr>
          <p:spPr bwMode="auto">
            <a:xfrm>
              <a:off x="1153" y="3299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3" name="Group 965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59" name="AutoShape 966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0" name="AutoShape 967"/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1" cy="10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4" name="Freeform 968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45" name="Group 969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57" name="AutoShape 970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5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58" name="AutoShape 971"/>
              <p:cNvSpPr>
                <a:spLocks noChangeArrowheads="1"/>
              </p:cNvSpPr>
              <p:nvPr/>
            </p:nvSpPr>
            <p:spPr bwMode="auto">
              <a:xfrm>
                <a:off x="624" y="2579"/>
                <a:ext cx="691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6" name="Rectangle 972"/>
            <p:cNvSpPr>
              <a:spLocks noChangeArrowheads="1"/>
            </p:cNvSpPr>
            <p:nvPr/>
          </p:nvSpPr>
          <p:spPr bwMode="auto">
            <a:xfrm>
              <a:off x="1573" y="2770"/>
              <a:ext cx="30" cy="9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7" name="Freeform 973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8" name="Freeform 974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9" name="Oval 975"/>
            <p:cNvSpPr>
              <a:spLocks noChangeArrowheads="1"/>
            </p:cNvSpPr>
            <p:nvPr/>
          </p:nvSpPr>
          <p:spPr bwMode="auto">
            <a:xfrm>
              <a:off x="1685" y="3712"/>
              <a:ext cx="19" cy="41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0" name="Freeform 976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51" name="AutoShape 977"/>
            <p:cNvSpPr>
              <a:spLocks noChangeArrowheads="1"/>
            </p:cNvSpPr>
            <p:nvPr/>
          </p:nvSpPr>
          <p:spPr bwMode="auto">
            <a:xfrm>
              <a:off x="1115" y="3742"/>
              <a:ext cx="495" cy="6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2" name="AutoShape 978"/>
            <p:cNvSpPr>
              <a:spLocks noChangeArrowheads="1"/>
            </p:cNvSpPr>
            <p:nvPr/>
          </p:nvSpPr>
          <p:spPr bwMode="auto">
            <a:xfrm>
              <a:off x="1141" y="3754"/>
              <a:ext cx="443" cy="3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3" name="Oval 979"/>
            <p:cNvSpPr>
              <a:spLocks noChangeArrowheads="1"/>
            </p:cNvSpPr>
            <p:nvPr/>
          </p:nvSpPr>
          <p:spPr bwMode="auto">
            <a:xfrm>
              <a:off x="1183" y="3612"/>
              <a:ext cx="68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4" name="Oval 980"/>
            <p:cNvSpPr>
              <a:spLocks noChangeArrowheads="1"/>
            </p:cNvSpPr>
            <p:nvPr/>
          </p:nvSpPr>
          <p:spPr bwMode="auto">
            <a:xfrm>
              <a:off x="1258" y="3615"/>
              <a:ext cx="68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55" name="Oval 981"/>
            <p:cNvSpPr>
              <a:spLocks noChangeArrowheads="1"/>
            </p:cNvSpPr>
            <p:nvPr/>
          </p:nvSpPr>
          <p:spPr bwMode="auto">
            <a:xfrm>
              <a:off x="1333" y="3612"/>
              <a:ext cx="64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6" name="Rectangle 982"/>
            <p:cNvSpPr>
              <a:spLocks noChangeArrowheads="1"/>
            </p:cNvSpPr>
            <p:nvPr/>
          </p:nvSpPr>
          <p:spPr bwMode="auto">
            <a:xfrm>
              <a:off x="1498" y="3376"/>
              <a:ext cx="34" cy="32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6" name="Group 983"/>
          <p:cNvGrpSpPr>
            <a:grpSpLocks/>
          </p:cNvGrpSpPr>
          <p:nvPr/>
        </p:nvGrpSpPr>
        <p:grpSpPr bwMode="auto">
          <a:xfrm>
            <a:off x="7900988" y="5224463"/>
            <a:ext cx="230187" cy="498475"/>
            <a:chOff x="1115" y="2770"/>
            <a:chExt cx="589" cy="1034"/>
          </a:xfrm>
        </p:grpSpPr>
        <p:sp>
          <p:nvSpPr>
            <p:cNvPr id="57601" name="Freeform 984"/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2" name="Rectangle 985"/>
            <p:cNvSpPr>
              <a:spLocks noChangeArrowheads="1"/>
            </p:cNvSpPr>
            <p:nvPr/>
          </p:nvSpPr>
          <p:spPr bwMode="auto">
            <a:xfrm>
              <a:off x="1143" y="2770"/>
              <a:ext cx="431" cy="985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03" name="Freeform 986"/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4" name="Freeform 987"/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5" name="Rectangle 988"/>
            <p:cNvSpPr>
              <a:spLocks noChangeArrowheads="1"/>
            </p:cNvSpPr>
            <p:nvPr/>
          </p:nvSpPr>
          <p:spPr bwMode="auto">
            <a:xfrm>
              <a:off x="1143" y="2885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6" name="Group 989"/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31" name="AutoShape 990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4" cy="13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2" name="AutoShape 991"/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699" cy="10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7" name="Rectangle 992"/>
            <p:cNvSpPr>
              <a:spLocks noChangeArrowheads="1"/>
            </p:cNvSpPr>
            <p:nvPr/>
          </p:nvSpPr>
          <p:spPr bwMode="auto">
            <a:xfrm>
              <a:off x="1152" y="3024"/>
              <a:ext cx="244" cy="23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8" name="Group 993"/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29" name="AutoShape 994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0" name="AutoShape 995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9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9" name="Rectangle 996"/>
            <p:cNvSpPr>
              <a:spLocks noChangeArrowheads="1"/>
            </p:cNvSpPr>
            <p:nvPr/>
          </p:nvSpPr>
          <p:spPr bwMode="auto">
            <a:xfrm>
              <a:off x="1147" y="3172"/>
              <a:ext cx="244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0" name="Rectangle 997"/>
            <p:cNvSpPr>
              <a:spLocks noChangeArrowheads="1"/>
            </p:cNvSpPr>
            <p:nvPr/>
          </p:nvSpPr>
          <p:spPr bwMode="auto">
            <a:xfrm>
              <a:off x="1152" y="3300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11" name="Group 998"/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27" name="AutoShape 999"/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8" name="AutoShape 1000"/>
              <p:cNvSpPr>
                <a:spLocks noChangeArrowheads="1"/>
              </p:cNvSpPr>
              <p:nvPr/>
            </p:nvSpPr>
            <p:spPr bwMode="auto">
              <a:xfrm>
                <a:off x="632" y="2582"/>
                <a:ext cx="699" cy="11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2" name="Freeform 1001"/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13" name="Group 1002"/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25" name="AutoShape 1003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6" name="AutoShape 1004"/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9" cy="10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4" name="Rectangle 1005"/>
            <p:cNvSpPr>
              <a:spLocks noChangeArrowheads="1"/>
            </p:cNvSpPr>
            <p:nvPr/>
          </p:nvSpPr>
          <p:spPr bwMode="auto">
            <a:xfrm>
              <a:off x="1574" y="2770"/>
              <a:ext cx="28" cy="9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5" name="Freeform 1006"/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6" name="Freeform 1007"/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7" name="Oval 1008"/>
            <p:cNvSpPr>
              <a:spLocks noChangeArrowheads="1"/>
            </p:cNvSpPr>
            <p:nvPr/>
          </p:nvSpPr>
          <p:spPr bwMode="auto">
            <a:xfrm>
              <a:off x="1684" y="3712"/>
              <a:ext cx="20" cy="4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8" name="Freeform 1009"/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19" name="AutoShape 1010"/>
            <p:cNvSpPr>
              <a:spLocks noChangeArrowheads="1"/>
            </p:cNvSpPr>
            <p:nvPr/>
          </p:nvSpPr>
          <p:spPr bwMode="auto">
            <a:xfrm>
              <a:off x="1115" y="3741"/>
              <a:ext cx="496" cy="6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0" name="AutoShape 1011"/>
            <p:cNvSpPr>
              <a:spLocks noChangeArrowheads="1"/>
            </p:cNvSpPr>
            <p:nvPr/>
          </p:nvSpPr>
          <p:spPr bwMode="auto">
            <a:xfrm>
              <a:off x="1143" y="3755"/>
              <a:ext cx="443" cy="3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1" name="Oval 1012"/>
            <p:cNvSpPr>
              <a:spLocks noChangeArrowheads="1"/>
            </p:cNvSpPr>
            <p:nvPr/>
          </p:nvSpPr>
          <p:spPr bwMode="auto">
            <a:xfrm>
              <a:off x="1184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2" name="Oval 1013"/>
            <p:cNvSpPr>
              <a:spLocks noChangeArrowheads="1"/>
            </p:cNvSpPr>
            <p:nvPr/>
          </p:nvSpPr>
          <p:spPr bwMode="auto">
            <a:xfrm>
              <a:off x="1257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23" name="Oval 1014"/>
            <p:cNvSpPr>
              <a:spLocks noChangeArrowheads="1"/>
            </p:cNvSpPr>
            <p:nvPr/>
          </p:nvSpPr>
          <p:spPr bwMode="auto">
            <a:xfrm>
              <a:off x="1330" y="3613"/>
              <a:ext cx="65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4" name="Rectangle 1015"/>
            <p:cNvSpPr>
              <a:spLocks noChangeArrowheads="1"/>
            </p:cNvSpPr>
            <p:nvPr/>
          </p:nvSpPr>
          <p:spPr bwMode="auto">
            <a:xfrm>
              <a:off x="1497" y="3376"/>
              <a:ext cx="32" cy="32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7" name="Group 1070"/>
          <p:cNvGrpSpPr>
            <a:grpSpLocks/>
          </p:cNvGrpSpPr>
          <p:nvPr/>
        </p:nvGrpSpPr>
        <p:grpSpPr bwMode="auto">
          <a:xfrm>
            <a:off x="7202488" y="2486025"/>
            <a:ext cx="392112" cy="180975"/>
            <a:chOff x="4655" y="2464"/>
            <a:chExt cx="319" cy="132"/>
          </a:xfrm>
        </p:grpSpPr>
        <p:grpSp>
          <p:nvGrpSpPr>
            <p:cNvPr id="57584" name="Group 107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9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9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9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57596" name="Group 10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99" name="Freeform 10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0" name="Freeform 10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97" name="Line 10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8" name="Line 10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5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586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587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588" name="Group 1083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91" name="Freeform 1084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2" name="Freeform 1085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9" name="Line 1086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0" name="Line 1087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8" name="Group 1088"/>
          <p:cNvGrpSpPr>
            <a:grpSpLocks/>
          </p:cNvGrpSpPr>
          <p:nvPr/>
        </p:nvGrpSpPr>
        <p:grpSpPr bwMode="auto">
          <a:xfrm>
            <a:off x="7205663" y="2752725"/>
            <a:ext cx="407987" cy="180975"/>
            <a:chOff x="4655" y="2464"/>
            <a:chExt cx="319" cy="132"/>
          </a:xfrm>
        </p:grpSpPr>
        <p:grpSp>
          <p:nvGrpSpPr>
            <p:cNvPr id="57567" name="Group 10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57579" name="Group 10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82" name="Freeform 10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3" name="Freeform 10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80" name="Line 10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1" name="Line 10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68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569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570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571" name="Group 1101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74" name="Freeform 1102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5" name="Freeform 1103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72" name="Line 1104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3" name="Line 1105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9" name="Group 1106"/>
          <p:cNvGrpSpPr>
            <a:grpSpLocks/>
          </p:cNvGrpSpPr>
          <p:nvPr/>
        </p:nvGrpSpPr>
        <p:grpSpPr bwMode="auto">
          <a:xfrm>
            <a:off x="7758113" y="2749550"/>
            <a:ext cx="407987" cy="180975"/>
            <a:chOff x="4655" y="2464"/>
            <a:chExt cx="319" cy="132"/>
          </a:xfrm>
        </p:grpSpPr>
        <p:grpSp>
          <p:nvGrpSpPr>
            <p:cNvPr id="57550" name="Group 11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57562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65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6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63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4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1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552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553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554" name="Group 1119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57" name="Freeform 1120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8" name="Freeform 1121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5" name="Line 1122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6" name="Line 1123"/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0" name="Group 1124"/>
          <p:cNvGrpSpPr>
            <a:grpSpLocks/>
          </p:cNvGrpSpPr>
          <p:nvPr/>
        </p:nvGrpSpPr>
        <p:grpSpPr bwMode="auto">
          <a:xfrm>
            <a:off x="7688263" y="2390775"/>
            <a:ext cx="392112" cy="180975"/>
            <a:chOff x="4655" y="2464"/>
            <a:chExt cx="319" cy="132"/>
          </a:xfrm>
        </p:grpSpPr>
        <p:grpSp>
          <p:nvGrpSpPr>
            <p:cNvPr id="57533" name="Group 1125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4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4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5754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57545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48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9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46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7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4" name="Oval 407"/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57535" name="Rectangle 410"/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57536" name="Oval 411"/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57537" name="Group 1137"/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40" name="Freeform 1138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1" name="Freeform 1139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8" name="Line 1140"/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9" name="Line 1141"/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3" name="Group 7"/>
          <p:cNvGrpSpPr>
            <a:grpSpLocks/>
          </p:cNvGrpSpPr>
          <p:nvPr/>
        </p:nvGrpSpPr>
        <p:grpSpPr bwMode="auto">
          <a:xfrm>
            <a:off x="6219825" y="4837113"/>
            <a:ext cx="628650" cy="276225"/>
            <a:chOff x="4786435" y="6027638"/>
            <a:chExt cx="748703" cy="417782"/>
          </a:xfrm>
        </p:grpSpPr>
        <p:sp>
          <p:nvSpPr>
            <p:cNvPr id="519" name="Oval 518"/>
            <p:cNvSpPr/>
            <p:nvPr/>
          </p:nvSpPr>
          <p:spPr bwMode="auto">
            <a:xfrm flipV="1">
              <a:off x="4792108" y="6145288"/>
              <a:ext cx="743030" cy="30013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20" name="Rectangle 519"/>
            <p:cNvSpPr/>
            <p:nvPr/>
          </p:nvSpPr>
          <p:spPr bwMode="auto">
            <a:xfrm>
              <a:off x="4790216" y="6188507"/>
              <a:ext cx="74492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1" name="Oval 520"/>
            <p:cNvSpPr/>
            <p:nvPr/>
          </p:nvSpPr>
          <p:spPr bwMode="auto">
            <a:xfrm flipV="1">
              <a:off x="4786435" y="6027638"/>
              <a:ext cx="743032" cy="30013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22" name="Freeform 521"/>
            <p:cNvSpPr/>
            <p:nvPr/>
          </p:nvSpPr>
          <p:spPr bwMode="auto">
            <a:xfrm>
              <a:off x="4981174" y="6126080"/>
              <a:ext cx="361116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3" name="Freeform 522"/>
            <p:cNvSpPr/>
            <p:nvPr/>
          </p:nvSpPr>
          <p:spPr bwMode="auto">
            <a:xfrm>
              <a:off x="4943361" y="6087663"/>
              <a:ext cx="436743" cy="1056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4" name="Freeform 523"/>
            <p:cNvSpPr/>
            <p:nvPr/>
          </p:nvSpPr>
          <p:spPr bwMode="auto">
            <a:xfrm>
              <a:off x="5228850" y="6176503"/>
              <a:ext cx="162597" cy="912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5" name="Freeform 524"/>
            <p:cNvSpPr/>
            <p:nvPr/>
          </p:nvSpPr>
          <p:spPr bwMode="auto">
            <a:xfrm>
              <a:off x="4933907" y="6178903"/>
              <a:ext cx="158816" cy="912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26" name="Straight Connector 525"/>
            <p:cNvCxnSpPr>
              <a:endCxn id="521" idx="2"/>
            </p:cNvCxnSpPr>
            <p:nvPr/>
          </p:nvCxnSpPr>
          <p:spPr bwMode="auto">
            <a:xfrm flipH="1" flipV="1">
              <a:off x="4786435" y="6178903"/>
              <a:ext cx="1891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7" name="Straight Connector 526"/>
            <p:cNvCxnSpPr/>
            <p:nvPr/>
          </p:nvCxnSpPr>
          <p:spPr bwMode="auto">
            <a:xfrm flipH="1" flipV="1">
              <a:off x="5533248" y="6183705"/>
              <a:ext cx="1890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4" name="Group 5"/>
          <p:cNvGrpSpPr>
            <a:grpSpLocks/>
          </p:cNvGrpSpPr>
          <p:nvPr/>
        </p:nvGrpSpPr>
        <p:grpSpPr bwMode="auto">
          <a:xfrm>
            <a:off x="7683500" y="2387600"/>
            <a:ext cx="409575" cy="222250"/>
            <a:chOff x="2213011" y="6015083"/>
            <a:chExt cx="745177" cy="407107"/>
          </a:xfrm>
        </p:grpSpPr>
        <p:sp>
          <p:nvSpPr>
            <p:cNvPr id="529" name="Oval 528"/>
            <p:cNvSpPr/>
            <p:nvPr/>
          </p:nvSpPr>
          <p:spPr bwMode="auto">
            <a:xfrm flipV="1">
              <a:off x="2215900" y="6122676"/>
              <a:ext cx="742288" cy="299514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0" name="Rectangle 529"/>
            <p:cNvSpPr/>
            <p:nvPr/>
          </p:nvSpPr>
          <p:spPr bwMode="auto">
            <a:xfrm>
              <a:off x="2213011" y="6163387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1" name="Oval 530"/>
            <p:cNvSpPr/>
            <p:nvPr/>
          </p:nvSpPr>
          <p:spPr bwMode="auto">
            <a:xfrm flipV="1">
              <a:off x="2213011" y="6015083"/>
              <a:ext cx="742290" cy="2995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2" name="Freeform 531"/>
            <p:cNvSpPr/>
            <p:nvPr/>
          </p:nvSpPr>
          <p:spPr bwMode="auto">
            <a:xfrm>
              <a:off x="2403638" y="6102320"/>
              <a:ext cx="361036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3" name="Freeform 532"/>
            <p:cNvSpPr/>
            <p:nvPr/>
          </p:nvSpPr>
          <p:spPr bwMode="auto">
            <a:xfrm>
              <a:off x="2366091" y="6064518"/>
              <a:ext cx="436130" cy="104685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4" name="Freeform 533"/>
            <p:cNvSpPr/>
            <p:nvPr/>
          </p:nvSpPr>
          <p:spPr bwMode="auto">
            <a:xfrm>
              <a:off x="2652030" y="6154663"/>
              <a:ext cx="161744" cy="9014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5" name="Freeform 534"/>
            <p:cNvSpPr/>
            <p:nvPr/>
          </p:nvSpPr>
          <p:spPr bwMode="auto">
            <a:xfrm>
              <a:off x="2357425" y="6154663"/>
              <a:ext cx="158856" cy="930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36" name="Straight Connector 535"/>
            <p:cNvCxnSpPr>
              <a:endCxn id="531" idx="2"/>
            </p:cNvCxnSpPr>
            <p:nvPr/>
          </p:nvCxnSpPr>
          <p:spPr bwMode="auto">
            <a:xfrm flipH="1" flipV="1">
              <a:off x="2213011" y="6166294"/>
              <a:ext cx="2889" cy="116316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7" name="Straight Connector 536"/>
            <p:cNvCxnSpPr/>
            <p:nvPr/>
          </p:nvCxnSpPr>
          <p:spPr bwMode="auto">
            <a:xfrm flipH="1" flipV="1">
              <a:off x="2955301" y="6160478"/>
              <a:ext cx="2887" cy="116316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5" name="Group 542"/>
          <p:cNvGrpSpPr>
            <a:grpSpLocks/>
          </p:cNvGrpSpPr>
          <p:nvPr/>
        </p:nvGrpSpPr>
        <p:grpSpPr bwMode="auto">
          <a:xfrm>
            <a:off x="7751763" y="2738438"/>
            <a:ext cx="411162" cy="220662"/>
            <a:chOff x="2213011" y="6015083"/>
            <a:chExt cx="745177" cy="407107"/>
          </a:xfrm>
        </p:grpSpPr>
        <p:sp>
          <p:nvSpPr>
            <p:cNvPr id="544" name="Oval 543"/>
            <p:cNvSpPr/>
            <p:nvPr/>
          </p:nvSpPr>
          <p:spPr bwMode="auto">
            <a:xfrm flipV="1">
              <a:off x="2215887" y="6123449"/>
              <a:ext cx="742301" cy="298741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5" name="Rectangle 54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6" name="Oval 545"/>
            <p:cNvSpPr/>
            <p:nvPr/>
          </p:nvSpPr>
          <p:spPr bwMode="auto">
            <a:xfrm flipV="1">
              <a:off x="2213011" y="6015083"/>
              <a:ext cx="742301" cy="2987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402902" y="6102948"/>
              <a:ext cx="362519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/>
            <p:nvPr/>
          </p:nvSpPr>
          <p:spPr bwMode="auto">
            <a:xfrm>
              <a:off x="2365498" y="6064872"/>
              <a:ext cx="437324" cy="105438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9" name="Freeform 548"/>
            <p:cNvSpPr/>
            <p:nvPr/>
          </p:nvSpPr>
          <p:spPr bwMode="auto">
            <a:xfrm>
              <a:off x="2653212" y="6152737"/>
              <a:ext cx="161120" cy="907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0" name="Freeform 549"/>
            <p:cNvSpPr/>
            <p:nvPr/>
          </p:nvSpPr>
          <p:spPr bwMode="auto">
            <a:xfrm>
              <a:off x="2356868" y="6155667"/>
              <a:ext cx="158242" cy="9079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1" name="Straight Connector 550"/>
            <p:cNvCxnSpPr>
              <a:endCxn id="546" idx="2"/>
            </p:cNvCxnSpPr>
            <p:nvPr/>
          </p:nvCxnSpPr>
          <p:spPr bwMode="auto">
            <a:xfrm flipH="1" flipV="1">
              <a:off x="2213011" y="6167382"/>
              <a:ext cx="2876" cy="114224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Straight Connector 551"/>
            <p:cNvCxnSpPr/>
            <p:nvPr/>
          </p:nvCxnSpPr>
          <p:spPr bwMode="auto">
            <a:xfrm flipH="1" flipV="1">
              <a:off x="2955312" y="6161525"/>
              <a:ext cx="2876" cy="114224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6" name="Group 552"/>
          <p:cNvGrpSpPr>
            <a:grpSpLocks/>
          </p:cNvGrpSpPr>
          <p:nvPr/>
        </p:nvGrpSpPr>
        <p:grpSpPr bwMode="auto">
          <a:xfrm>
            <a:off x="7200900" y="2743200"/>
            <a:ext cx="411163" cy="220663"/>
            <a:chOff x="2213011" y="6015083"/>
            <a:chExt cx="745177" cy="407107"/>
          </a:xfrm>
        </p:grpSpPr>
        <p:sp>
          <p:nvSpPr>
            <p:cNvPr id="554" name="Oval 553"/>
            <p:cNvSpPr/>
            <p:nvPr/>
          </p:nvSpPr>
          <p:spPr bwMode="auto">
            <a:xfrm flipV="1">
              <a:off x="2215889" y="6123450"/>
              <a:ext cx="742299" cy="298740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5" name="Rectangle 55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Oval 555"/>
            <p:cNvSpPr/>
            <p:nvPr/>
          </p:nvSpPr>
          <p:spPr bwMode="auto">
            <a:xfrm flipV="1">
              <a:off x="2213011" y="6015083"/>
              <a:ext cx="742299" cy="29874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402901" y="6102948"/>
              <a:ext cx="362518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/>
            <p:nvPr/>
          </p:nvSpPr>
          <p:spPr bwMode="auto">
            <a:xfrm>
              <a:off x="2365500" y="6064874"/>
              <a:ext cx="437323" cy="105438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9" name="Freeform 558"/>
            <p:cNvSpPr/>
            <p:nvPr/>
          </p:nvSpPr>
          <p:spPr bwMode="auto">
            <a:xfrm>
              <a:off x="2653212" y="6152738"/>
              <a:ext cx="161119" cy="9079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0" name="Freeform 559"/>
            <p:cNvSpPr/>
            <p:nvPr/>
          </p:nvSpPr>
          <p:spPr bwMode="auto">
            <a:xfrm>
              <a:off x="2356867" y="6155666"/>
              <a:ext cx="158243" cy="9079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1" name="Straight Connector 560"/>
            <p:cNvCxnSpPr>
              <a:endCxn id="556" idx="2"/>
            </p:cNvCxnSpPr>
            <p:nvPr/>
          </p:nvCxnSpPr>
          <p:spPr bwMode="auto">
            <a:xfrm flipH="1" flipV="1">
              <a:off x="2213011" y="6167382"/>
              <a:ext cx="2878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2" name="Straight Connector 561"/>
            <p:cNvCxnSpPr/>
            <p:nvPr/>
          </p:nvCxnSpPr>
          <p:spPr bwMode="auto">
            <a:xfrm flipH="1" flipV="1">
              <a:off x="2955310" y="6161524"/>
              <a:ext cx="2878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7" name="Group 562"/>
          <p:cNvGrpSpPr>
            <a:grpSpLocks/>
          </p:cNvGrpSpPr>
          <p:nvPr/>
        </p:nvGrpSpPr>
        <p:grpSpPr bwMode="auto">
          <a:xfrm>
            <a:off x="7188200" y="2473325"/>
            <a:ext cx="409575" cy="220663"/>
            <a:chOff x="2213011" y="6015083"/>
            <a:chExt cx="745177" cy="407107"/>
          </a:xfrm>
        </p:grpSpPr>
        <p:sp>
          <p:nvSpPr>
            <p:cNvPr id="564" name="Oval 563"/>
            <p:cNvSpPr/>
            <p:nvPr/>
          </p:nvSpPr>
          <p:spPr bwMode="auto">
            <a:xfrm flipV="1">
              <a:off x="2215900" y="6123450"/>
              <a:ext cx="742288" cy="298740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5" name="Rectangle 56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Oval 565"/>
            <p:cNvSpPr/>
            <p:nvPr/>
          </p:nvSpPr>
          <p:spPr bwMode="auto">
            <a:xfrm flipV="1">
              <a:off x="2213011" y="6015083"/>
              <a:ext cx="742290" cy="29874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403638" y="6102948"/>
              <a:ext cx="361036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8" name="Freeform 567"/>
            <p:cNvSpPr/>
            <p:nvPr/>
          </p:nvSpPr>
          <p:spPr bwMode="auto">
            <a:xfrm>
              <a:off x="2366091" y="6064874"/>
              <a:ext cx="436130" cy="105438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9" name="Freeform 568"/>
            <p:cNvSpPr/>
            <p:nvPr/>
          </p:nvSpPr>
          <p:spPr bwMode="auto">
            <a:xfrm>
              <a:off x="2652030" y="6152738"/>
              <a:ext cx="161744" cy="9079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0" name="Freeform 569"/>
            <p:cNvSpPr/>
            <p:nvPr/>
          </p:nvSpPr>
          <p:spPr bwMode="auto">
            <a:xfrm>
              <a:off x="2357425" y="6155666"/>
              <a:ext cx="158856" cy="9079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71" name="Straight Connector 570"/>
            <p:cNvCxnSpPr>
              <a:endCxn id="566" idx="2"/>
            </p:cNvCxnSpPr>
            <p:nvPr/>
          </p:nvCxnSpPr>
          <p:spPr bwMode="auto">
            <a:xfrm flipH="1" flipV="1">
              <a:off x="2213011" y="6167382"/>
              <a:ext cx="2889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2" name="Straight Connector 571"/>
            <p:cNvCxnSpPr/>
            <p:nvPr/>
          </p:nvCxnSpPr>
          <p:spPr bwMode="auto">
            <a:xfrm flipH="1" flipV="1">
              <a:off x="2955301" y="6161524"/>
              <a:ext cx="2887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8" name="Group 572"/>
          <p:cNvGrpSpPr>
            <a:grpSpLocks/>
          </p:cNvGrpSpPr>
          <p:nvPr/>
        </p:nvGrpSpPr>
        <p:grpSpPr bwMode="auto">
          <a:xfrm>
            <a:off x="7085013" y="3622675"/>
            <a:ext cx="411162" cy="220663"/>
            <a:chOff x="2213011" y="6015083"/>
            <a:chExt cx="745177" cy="407107"/>
          </a:xfrm>
        </p:grpSpPr>
        <p:sp>
          <p:nvSpPr>
            <p:cNvPr id="574" name="Oval 573"/>
            <p:cNvSpPr/>
            <p:nvPr/>
          </p:nvSpPr>
          <p:spPr bwMode="auto">
            <a:xfrm flipV="1">
              <a:off x="2215887" y="6123450"/>
              <a:ext cx="742301" cy="298740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5" name="Rectangle 574"/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Oval 575"/>
            <p:cNvSpPr/>
            <p:nvPr/>
          </p:nvSpPr>
          <p:spPr bwMode="auto">
            <a:xfrm flipV="1">
              <a:off x="2213011" y="6015083"/>
              <a:ext cx="742301" cy="29874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7" name="Freeform 576"/>
            <p:cNvSpPr/>
            <p:nvPr/>
          </p:nvSpPr>
          <p:spPr bwMode="auto">
            <a:xfrm>
              <a:off x="2402902" y="6102948"/>
              <a:ext cx="362519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8" name="Freeform 577"/>
            <p:cNvSpPr/>
            <p:nvPr/>
          </p:nvSpPr>
          <p:spPr bwMode="auto">
            <a:xfrm>
              <a:off x="2365498" y="6064874"/>
              <a:ext cx="437324" cy="105438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9" name="Freeform 578"/>
            <p:cNvSpPr/>
            <p:nvPr/>
          </p:nvSpPr>
          <p:spPr bwMode="auto">
            <a:xfrm>
              <a:off x="2653212" y="6152738"/>
              <a:ext cx="161120" cy="9079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0" name="Freeform 579"/>
            <p:cNvSpPr/>
            <p:nvPr/>
          </p:nvSpPr>
          <p:spPr bwMode="auto">
            <a:xfrm>
              <a:off x="2356868" y="6155666"/>
              <a:ext cx="158242" cy="9079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81" name="Straight Connector 580"/>
            <p:cNvCxnSpPr>
              <a:endCxn id="576" idx="2"/>
            </p:cNvCxnSpPr>
            <p:nvPr/>
          </p:nvCxnSpPr>
          <p:spPr bwMode="auto">
            <a:xfrm flipH="1" flipV="1">
              <a:off x="2213011" y="6167382"/>
              <a:ext cx="2876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2" name="Straight Connector 581"/>
            <p:cNvCxnSpPr/>
            <p:nvPr/>
          </p:nvCxnSpPr>
          <p:spPr bwMode="auto">
            <a:xfrm flipH="1" flipV="1">
              <a:off x="2955312" y="6161524"/>
              <a:ext cx="2876" cy="114225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19" name="Group 582"/>
          <p:cNvGrpSpPr>
            <a:grpSpLocks/>
          </p:cNvGrpSpPr>
          <p:nvPr/>
        </p:nvGrpSpPr>
        <p:grpSpPr bwMode="auto">
          <a:xfrm>
            <a:off x="7753350" y="3636963"/>
            <a:ext cx="411163" cy="220662"/>
            <a:chOff x="2213011" y="6015083"/>
            <a:chExt cx="745177" cy="407107"/>
          </a:xfrm>
        </p:grpSpPr>
        <p:sp>
          <p:nvSpPr>
            <p:cNvPr id="584" name="Oval 583"/>
            <p:cNvSpPr/>
            <p:nvPr/>
          </p:nvSpPr>
          <p:spPr bwMode="auto">
            <a:xfrm flipV="1">
              <a:off x="2215889" y="6123449"/>
              <a:ext cx="742299" cy="298741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5" name="Rectangle 584"/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6" name="Oval 585"/>
            <p:cNvSpPr/>
            <p:nvPr/>
          </p:nvSpPr>
          <p:spPr bwMode="auto">
            <a:xfrm flipV="1">
              <a:off x="2213011" y="6015083"/>
              <a:ext cx="742299" cy="2987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7" name="Freeform 586"/>
            <p:cNvSpPr/>
            <p:nvPr/>
          </p:nvSpPr>
          <p:spPr bwMode="auto">
            <a:xfrm>
              <a:off x="2402901" y="6102948"/>
              <a:ext cx="362518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8" name="Freeform 587"/>
            <p:cNvSpPr/>
            <p:nvPr/>
          </p:nvSpPr>
          <p:spPr bwMode="auto">
            <a:xfrm>
              <a:off x="2365500" y="6064872"/>
              <a:ext cx="437323" cy="105438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9" name="Freeform 588"/>
            <p:cNvSpPr/>
            <p:nvPr/>
          </p:nvSpPr>
          <p:spPr bwMode="auto">
            <a:xfrm>
              <a:off x="2653212" y="6152737"/>
              <a:ext cx="161119" cy="907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Freeform 589"/>
            <p:cNvSpPr/>
            <p:nvPr/>
          </p:nvSpPr>
          <p:spPr bwMode="auto">
            <a:xfrm>
              <a:off x="2356867" y="6155667"/>
              <a:ext cx="158243" cy="9079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91" name="Straight Connector 590"/>
            <p:cNvCxnSpPr>
              <a:endCxn id="586" idx="2"/>
            </p:cNvCxnSpPr>
            <p:nvPr/>
          </p:nvCxnSpPr>
          <p:spPr bwMode="auto">
            <a:xfrm flipH="1" flipV="1">
              <a:off x="2213011" y="6167382"/>
              <a:ext cx="2878" cy="114224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2" name="Straight Connector 591"/>
            <p:cNvCxnSpPr/>
            <p:nvPr/>
          </p:nvCxnSpPr>
          <p:spPr bwMode="auto">
            <a:xfrm flipH="1" flipV="1">
              <a:off x="2955310" y="6161525"/>
              <a:ext cx="2878" cy="114224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20" name="Group 592"/>
          <p:cNvGrpSpPr>
            <a:grpSpLocks/>
          </p:cNvGrpSpPr>
          <p:nvPr/>
        </p:nvGrpSpPr>
        <p:grpSpPr bwMode="auto">
          <a:xfrm>
            <a:off x="7454900" y="3903663"/>
            <a:ext cx="411163" cy="222250"/>
            <a:chOff x="2213011" y="6015083"/>
            <a:chExt cx="745177" cy="407107"/>
          </a:xfrm>
        </p:grpSpPr>
        <p:sp>
          <p:nvSpPr>
            <p:cNvPr id="594" name="Oval 593"/>
            <p:cNvSpPr/>
            <p:nvPr/>
          </p:nvSpPr>
          <p:spPr bwMode="auto">
            <a:xfrm flipV="1">
              <a:off x="2215889" y="6122675"/>
              <a:ext cx="742299" cy="299515"/>
            </a:xfrm>
            <a:prstGeom prst="ellipse">
              <a:avLst/>
            </a:prstGeom>
            <a:gradFill flip="none"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  <a:tileRect/>
            </a:gra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5" name="Rectangle 594"/>
            <p:cNvSpPr/>
            <p:nvPr/>
          </p:nvSpPr>
          <p:spPr bwMode="auto">
            <a:xfrm>
              <a:off x="2213011" y="6163385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6" name="Oval 595"/>
            <p:cNvSpPr/>
            <p:nvPr/>
          </p:nvSpPr>
          <p:spPr bwMode="auto">
            <a:xfrm flipV="1">
              <a:off x="2213011" y="6015083"/>
              <a:ext cx="742299" cy="29951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rgbClr val="990716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7" name="Freeform 596"/>
            <p:cNvSpPr/>
            <p:nvPr/>
          </p:nvSpPr>
          <p:spPr bwMode="auto">
            <a:xfrm>
              <a:off x="2402901" y="6102320"/>
              <a:ext cx="362518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8" name="Freeform 597"/>
            <p:cNvSpPr/>
            <p:nvPr/>
          </p:nvSpPr>
          <p:spPr bwMode="auto">
            <a:xfrm>
              <a:off x="2365500" y="6064517"/>
              <a:ext cx="437323" cy="104685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Freeform 598"/>
            <p:cNvSpPr/>
            <p:nvPr/>
          </p:nvSpPr>
          <p:spPr bwMode="auto">
            <a:xfrm>
              <a:off x="2653212" y="6154663"/>
              <a:ext cx="161119" cy="9014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356867" y="6154663"/>
              <a:ext cx="158243" cy="930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01" name="Straight Connector 600"/>
            <p:cNvCxnSpPr>
              <a:endCxn id="596" idx="2"/>
            </p:cNvCxnSpPr>
            <p:nvPr/>
          </p:nvCxnSpPr>
          <p:spPr bwMode="auto">
            <a:xfrm flipH="1" flipV="1">
              <a:off x="2213011" y="6166294"/>
              <a:ext cx="2878" cy="116316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2" name="Straight Connector 601"/>
            <p:cNvCxnSpPr/>
            <p:nvPr/>
          </p:nvCxnSpPr>
          <p:spPr bwMode="auto">
            <a:xfrm flipH="1" flipV="1">
              <a:off x="2955310" y="6160478"/>
              <a:ext cx="2878" cy="116316"/>
            </a:xfrm>
            <a:prstGeom prst="line">
              <a:avLst/>
            </a:prstGeom>
            <a:ln w="6350" cmpd="sng">
              <a:solidFill>
                <a:srgbClr val="990716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21" name="Group 604"/>
          <p:cNvGrpSpPr>
            <a:grpSpLocks/>
          </p:cNvGrpSpPr>
          <p:nvPr/>
        </p:nvGrpSpPr>
        <p:grpSpPr bwMode="auto">
          <a:xfrm>
            <a:off x="6962775" y="4495800"/>
            <a:ext cx="627063" cy="276225"/>
            <a:chOff x="4786435" y="6027638"/>
            <a:chExt cx="748703" cy="417782"/>
          </a:xfrm>
        </p:grpSpPr>
        <p:sp>
          <p:nvSpPr>
            <p:cNvPr id="606" name="Oval 605"/>
            <p:cNvSpPr/>
            <p:nvPr/>
          </p:nvSpPr>
          <p:spPr bwMode="auto">
            <a:xfrm flipV="1">
              <a:off x="4792122" y="6145290"/>
              <a:ext cx="743016" cy="300130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7" name="Rectangle 606"/>
            <p:cNvSpPr/>
            <p:nvPr/>
          </p:nvSpPr>
          <p:spPr bwMode="auto">
            <a:xfrm>
              <a:off x="4790226" y="6188509"/>
              <a:ext cx="744912" cy="108046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8" name="Oval 607"/>
            <p:cNvSpPr/>
            <p:nvPr/>
          </p:nvSpPr>
          <p:spPr bwMode="auto">
            <a:xfrm flipV="1">
              <a:off x="4786435" y="6027638"/>
              <a:ext cx="743016" cy="30013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9" name="Freeform 608"/>
            <p:cNvSpPr/>
            <p:nvPr/>
          </p:nvSpPr>
          <p:spPr bwMode="auto">
            <a:xfrm>
              <a:off x="4979771" y="6126082"/>
              <a:ext cx="362031" cy="15126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0" name="Freeform 609"/>
            <p:cNvSpPr/>
            <p:nvPr/>
          </p:nvSpPr>
          <p:spPr bwMode="auto">
            <a:xfrm>
              <a:off x="4941862" y="6087665"/>
              <a:ext cx="437849" cy="1056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1" name="Freeform 610"/>
            <p:cNvSpPr/>
            <p:nvPr/>
          </p:nvSpPr>
          <p:spPr bwMode="auto">
            <a:xfrm>
              <a:off x="5229970" y="6176503"/>
              <a:ext cx="161114" cy="912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2" name="Freeform 611"/>
            <p:cNvSpPr/>
            <p:nvPr/>
          </p:nvSpPr>
          <p:spPr bwMode="auto">
            <a:xfrm>
              <a:off x="4934280" y="6178905"/>
              <a:ext cx="159218" cy="912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13" name="Straight Connector 612"/>
            <p:cNvCxnSpPr>
              <a:endCxn id="608" idx="2"/>
            </p:cNvCxnSpPr>
            <p:nvPr/>
          </p:nvCxnSpPr>
          <p:spPr bwMode="auto">
            <a:xfrm flipH="1" flipV="1">
              <a:off x="4786435" y="6178905"/>
              <a:ext cx="1896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4" name="Straight Connector 613"/>
            <p:cNvCxnSpPr/>
            <p:nvPr/>
          </p:nvCxnSpPr>
          <p:spPr bwMode="auto">
            <a:xfrm flipH="1" flipV="1">
              <a:off x="5533242" y="6183707"/>
              <a:ext cx="1896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22" name="Group 614"/>
          <p:cNvGrpSpPr>
            <a:grpSpLocks/>
          </p:cNvGrpSpPr>
          <p:nvPr/>
        </p:nvGrpSpPr>
        <p:grpSpPr bwMode="auto">
          <a:xfrm>
            <a:off x="7581900" y="4792663"/>
            <a:ext cx="627063" cy="276225"/>
            <a:chOff x="4786435" y="6027638"/>
            <a:chExt cx="748703" cy="417782"/>
          </a:xfrm>
        </p:grpSpPr>
        <p:sp>
          <p:nvSpPr>
            <p:cNvPr id="616" name="Oval 615"/>
            <p:cNvSpPr/>
            <p:nvPr/>
          </p:nvSpPr>
          <p:spPr bwMode="auto">
            <a:xfrm flipV="1">
              <a:off x="4792122" y="6145288"/>
              <a:ext cx="743016" cy="30013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17" name="Rectangle 616"/>
            <p:cNvSpPr/>
            <p:nvPr/>
          </p:nvSpPr>
          <p:spPr bwMode="auto">
            <a:xfrm>
              <a:off x="4790226" y="6188507"/>
              <a:ext cx="74491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8" name="Oval 617"/>
            <p:cNvSpPr/>
            <p:nvPr/>
          </p:nvSpPr>
          <p:spPr bwMode="auto">
            <a:xfrm flipV="1">
              <a:off x="4786435" y="6027638"/>
              <a:ext cx="743016" cy="30013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19" name="Freeform 618"/>
            <p:cNvSpPr/>
            <p:nvPr/>
          </p:nvSpPr>
          <p:spPr bwMode="auto">
            <a:xfrm>
              <a:off x="4979771" y="6126080"/>
              <a:ext cx="362031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0" name="Freeform 619"/>
            <p:cNvSpPr/>
            <p:nvPr/>
          </p:nvSpPr>
          <p:spPr bwMode="auto">
            <a:xfrm>
              <a:off x="4941862" y="6087663"/>
              <a:ext cx="437849" cy="10564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1" name="Freeform 620"/>
            <p:cNvSpPr/>
            <p:nvPr/>
          </p:nvSpPr>
          <p:spPr bwMode="auto">
            <a:xfrm>
              <a:off x="5229970" y="6176503"/>
              <a:ext cx="161114" cy="9124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2" name="Freeform 621"/>
            <p:cNvSpPr/>
            <p:nvPr/>
          </p:nvSpPr>
          <p:spPr bwMode="auto">
            <a:xfrm>
              <a:off x="4934280" y="6178903"/>
              <a:ext cx="159218" cy="9124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23" name="Straight Connector 622"/>
            <p:cNvCxnSpPr>
              <a:endCxn id="618" idx="2"/>
            </p:cNvCxnSpPr>
            <p:nvPr/>
          </p:nvCxnSpPr>
          <p:spPr bwMode="auto">
            <a:xfrm flipH="1" flipV="1">
              <a:off x="4786435" y="6178903"/>
              <a:ext cx="1896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4" name="Straight Connector 623"/>
            <p:cNvCxnSpPr/>
            <p:nvPr/>
          </p:nvCxnSpPr>
          <p:spPr bwMode="auto">
            <a:xfrm flipH="1" flipV="1">
              <a:off x="5533242" y="6183705"/>
              <a:ext cx="1896" cy="115250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23" name="Group 624"/>
          <p:cNvGrpSpPr>
            <a:grpSpLocks/>
          </p:cNvGrpSpPr>
          <p:nvPr/>
        </p:nvGrpSpPr>
        <p:grpSpPr bwMode="auto">
          <a:xfrm>
            <a:off x="6048375" y="3622675"/>
            <a:ext cx="442913" cy="219075"/>
            <a:chOff x="4786435" y="6027638"/>
            <a:chExt cx="748703" cy="417782"/>
          </a:xfrm>
        </p:grpSpPr>
        <p:sp>
          <p:nvSpPr>
            <p:cNvPr id="626" name="Oval 625"/>
            <p:cNvSpPr/>
            <p:nvPr/>
          </p:nvSpPr>
          <p:spPr bwMode="auto">
            <a:xfrm flipV="1">
              <a:off x="4791802" y="6145708"/>
              <a:ext cx="743336" cy="29971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27" name="Rectangle 62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8" name="Oval 627"/>
            <p:cNvSpPr/>
            <p:nvPr/>
          </p:nvSpPr>
          <p:spPr bwMode="auto">
            <a:xfrm flipV="1">
              <a:off x="4786435" y="6027638"/>
              <a:ext cx="743336" cy="29971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29" name="Freeform 62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0" name="Freeform 629"/>
            <p:cNvSpPr/>
            <p:nvPr/>
          </p:nvSpPr>
          <p:spPr bwMode="auto">
            <a:xfrm>
              <a:off x="4942079" y="6088186"/>
              <a:ext cx="437415" cy="10293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1" name="Freeform 630"/>
            <p:cNvSpPr/>
            <p:nvPr/>
          </p:nvSpPr>
          <p:spPr bwMode="auto">
            <a:xfrm>
              <a:off x="5229217" y="6175982"/>
              <a:ext cx="161011" cy="9082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2" name="Freeform 631"/>
            <p:cNvSpPr/>
            <p:nvPr/>
          </p:nvSpPr>
          <p:spPr bwMode="auto">
            <a:xfrm>
              <a:off x="4934029" y="6179008"/>
              <a:ext cx="158327" cy="9082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33" name="Straight Connector 632"/>
            <p:cNvCxnSpPr>
              <a:endCxn id="628" idx="2"/>
            </p:cNvCxnSpPr>
            <p:nvPr/>
          </p:nvCxnSpPr>
          <p:spPr bwMode="auto">
            <a:xfrm flipH="1" flipV="1">
              <a:off x="4786435" y="6179008"/>
              <a:ext cx="2684" cy="115041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" name="Straight Connector 633"/>
            <p:cNvCxnSpPr/>
            <p:nvPr/>
          </p:nvCxnSpPr>
          <p:spPr bwMode="auto">
            <a:xfrm flipH="1" flipV="1">
              <a:off x="5532454" y="6182037"/>
              <a:ext cx="2684" cy="118068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424" name="Group 634"/>
          <p:cNvGrpSpPr>
            <a:grpSpLocks/>
          </p:cNvGrpSpPr>
          <p:nvPr/>
        </p:nvGrpSpPr>
        <p:grpSpPr bwMode="auto">
          <a:xfrm>
            <a:off x="6350000" y="2482850"/>
            <a:ext cx="442913" cy="219075"/>
            <a:chOff x="4786435" y="6027638"/>
            <a:chExt cx="748703" cy="417782"/>
          </a:xfrm>
        </p:grpSpPr>
        <p:sp>
          <p:nvSpPr>
            <p:cNvPr id="636" name="Oval 635"/>
            <p:cNvSpPr/>
            <p:nvPr/>
          </p:nvSpPr>
          <p:spPr bwMode="auto">
            <a:xfrm flipV="1">
              <a:off x="4791802" y="6145708"/>
              <a:ext cx="743336" cy="299712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37" name="Rectangle 636"/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8" name="Oval 637"/>
            <p:cNvSpPr/>
            <p:nvPr/>
          </p:nvSpPr>
          <p:spPr bwMode="auto">
            <a:xfrm flipV="1">
              <a:off x="4786435" y="6027638"/>
              <a:ext cx="743336" cy="29971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39" name="Freeform 638"/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0" name="Freeform 639"/>
            <p:cNvSpPr/>
            <p:nvPr/>
          </p:nvSpPr>
          <p:spPr bwMode="auto">
            <a:xfrm>
              <a:off x="4942079" y="6088186"/>
              <a:ext cx="437415" cy="10293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1" name="Freeform 640"/>
            <p:cNvSpPr/>
            <p:nvPr/>
          </p:nvSpPr>
          <p:spPr bwMode="auto">
            <a:xfrm>
              <a:off x="5229217" y="6175982"/>
              <a:ext cx="161011" cy="9082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2" name="Freeform 641"/>
            <p:cNvSpPr/>
            <p:nvPr/>
          </p:nvSpPr>
          <p:spPr bwMode="auto">
            <a:xfrm>
              <a:off x="4934029" y="6179008"/>
              <a:ext cx="158327" cy="9082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43" name="Straight Connector 642"/>
            <p:cNvCxnSpPr>
              <a:endCxn id="638" idx="2"/>
            </p:cNvCxnSpPr>
            <p:nvPr/>
          </p:nvCxnSpPr>
          <p:spPr bwMode="auto">
            <a:xfrm flipH="1" flipV="1">
              <a:off x="4786435" y="6179008"/>
              <a:ext cx="2684" cy="115041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4" name="Straight Connector 643"/>
            <p:cNvCxnSpPr/>
            <p:nvPr/>
          </p:nvCxnSpPr>
          <p:spPr bwMode="auto">
            <a:xfrm flipH="1" flipV="1">
              <a:off x="5532454" y="6182037"/>
              <a:ext cx="2684" cy="118068"/>
            </a:xfrm>
            <a:prstGeom prst="line">
              <a:avLst/>
            </a:prstGeom>
            <a:ln w="6350" cmpd="sng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9277767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20650"/>
            <a:ext cx="7772400" cy="1143000"/>
          </a:xfrm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Two key network-core functions</a:t>
            </a:r>
          </a:p>
        </p:txBody>
      </p:sp>
      <p:sp>
        <p:nvSpPr>
          <p:cNvPr id="63490" name="Rectangle 3"/>
          <p:cNvSpPr>
            <a:spLocks noGrp="1" noChangeArrowheads="1"/>
          </p:cNvSpPr>
          <p:nvPr>
            <p:ph idx="1"/>
          </p:nvPr>
        </p:nvSpPr>
        <p:spPr>
          <a:xfrm>
            <a:off x="4572000" y="1728788"/>
            <a:ext cx="4192588" cy="4648200"/>
          </a:xfrm>
        </p:spPr>
        <p:txBody>
          <a:bodyPr/>
          <a:lstStyle/>
          <a:p>
            <a:pPr marL="0" indent="0">
              <a:buFont typeface="Wingdings" charset="2"/>
              <a:buNone/>
            </a:pPr>
            <a:r>
              <a:rPr lang="en-US" altLang="en-US" i="1" dirty="0">
                <a:solidFill>
                  <a:srgbClr val="C00000"/>
                </a:solidFill>
                <a:ea typeface="ＭＳ Ｐゴシック" charset="-128"/>
              </a:rPr>
              <a:t>forwarding</a:t>
            </a:r>
            <a:r>
              <a:rPr lang="en-US" altLang="en-US" sz="2400" i="1" dirty="0">
                <a:solidFill>
                  <a:srgbClr val="C00000"/>
                </a:solidFill>
                <a:ea typeface="ＭＳ Ｐゴシック" charset="-128"/>
              </a:rPr>
              <a:t>:</a:t>
            </a:r>
            <a:r>
              <a:rPr lang="en-US" altLang="en-US" sz="2400" dirty="0">
                <a:solidFill>
                  <a:srgbClr val="C00000"/>
                </a:solidFill>
                <a:ea typeface="ＭＳ Ｐゴシック" charset="-128"/>
              </a:rPr>
              <a:t> </a:t>
            </a:r>
            <a:r>
              <a:rPr lang="en-US" altLang="en-US" sz="2400" dirty="0">
                <a:ea typeface="ＭＳ Ｐゴシック" charset="-128"/>
              </a:rPr>
              <a:t>move packets from router’</a:t>
            </a:r>
            <a:r>
              <a:rPr lang="en-US" altLang="ja-JP" sz="2400" dirty="0">
                <a:ea typeface="ＭＳ Ｐゴシック" charset="-128"/>
              </a:rPr>
              <a:t>s input to appropriate router output</a:t>
            </a:r>
          </a:p>
          <a:p>
            <a:pPr marL="0" indent="0">
              <a:buFont typeface="Wingdings" charset="2"/>
              <a:buNone/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63494" name="Rectangle 3"/>
          <p:cNvSpPr txBox="1">
            <a:spLocks noChangeArrowheads="1"/>
          </p:cNvSpPr>
          <p:nvPr/>
        </p:nvSpPr>
        <p:spPr bwMode="auto">
          <a:xfrm>
            <a:off x="384175" y="1385888"/>
            <a:ext cx="4192588" cy="169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r>
              <a:rPr lang="en-US" altLang="en-US" sz="2800" i="1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routing:</a:t>
            </a:r>
            <a:r>
              <a:rPr lang="en-US" altLang="en-US" sz="280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 </a:t>
            </a:r>
            <a:r>
              <a:rPr lang="en-US" altLang="en-US">
                <a:latin typeface="Calibri" charset="0"/>
                <a:ea typeface="Calibri" charset="0"/>
                <a:cs typeface="Calibri" charset="0"/>
              </a:rPr>
              <a:t>determines source-destination route taken by packets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charset="2"/>
              <a:buChar char="§"/>
            </a:pPr>
            <a:r>
              <a:rPr lang="en-US" altLang="en-US" i="1" dirty="0">
                <a:latin typeface="Calibri" charset="0"/>
                <a:ea typeface="Calibri" charset="0"/>
                <a:cs typeface="Calibri" charset="0"/>
              </a:rPr>
              <a:t>routing algorithms</a:t>
            </a: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2"/>
              <a:buNone/>
            </a:pPr>
            <a:endParaRPr lang="en-US" altLang="en-US" sz="2800" dirty="0">
              <a:latin typeface="Calibri" charset="0"/>
              <a:ea typeface="Calibri" charset="0"/>
              <a:cs typeface="Calibri" charset="0"/>
            </a:endParaRPr>
          </a:p>
        </p:txBody>
      </p:sp>
      <p:sp>
        <p:nvSpPr>
          <p:cNvPr id="11" name="Freeform 3"/>
          <p:cNvSpPr>
            <a:spLocks/>
          </p:cNvSpPr>
          <p:nvPr/>
        </p:nvSpPr>
        <p:spPr bwMode="auto">
          <a:xfrm rot="16200000">
            <a:off x="3289300" y="3600451"/>
            <a:ext cx="2198687" cy="1497012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5" h="10310">
                <a:moveTo>
                  <a:pt x="0" y="0"/>
                </a:moveTo>
                <a:cubicBezTo>
                  <a:pt x="3109" y="3835"/>
                  <a:pt x="2511" y="6378"/>
                  <a:pt x="2801" y="10310"/>
                </a:cubicBezTo>
                <a:cubicBezTo>
                  <a:pt x="3337" y="10277"/>
                  <a:pt x="2862" y="10312"/>
                  <a:pt x="3660" y="10251"/>
                </a:cubicBezTo>
                <a:cubicBezTo>
                  <a:pt x="5139" y="5189"/>
                  <a:pt x="6996" y="3438"/>
                  <a:pt x="10675" y="25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75000">
                <a:srgbClr val="7BE5CA"/>
              </a:gs>
              <a:gs pos="0">
                <a:schemeClr val="accent1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 sz="1800" dirty="0">
              <a:solidFill>
                <a:srgbClr val="000000"/>
              </a:solidFill>
              <a:ea typeface="+mn-ea"/>
            </a:endParaRPr>
          </a:p>
        </p:txBody>
      </p:sp>
      <p:grpSp>
        <p:nvGrpSpPr>
          <p:cNvPr id="63496" name="Group 4"/>
          <p:cNvGrpSpPr>
            <a:grpSpLocks/>
          </p:cNvGrpSpPr>
          <p:nvPr/>
        </p:nvGrpSpPr>
        <p:grpSpPr bwMode="auto">
          <a:xfrm>
            <a:off x="1328738" y="3152775"/>
            <a:ext cx="2317750" cy="2333625"/>
            <a:chOff x="272609" y="3015788"/>
            <a:chExt cx="2317750" cy="2333625"/>
          </a:xfrm>
        </p:grpSpPr>
        <p:sp>
          <p:nvSpPr>
            <p:cNvPr id="63710" name="Rectangle 4"/>
            <p:cNvSpPr>
              <a:spLocks noChangeArrowheads="1"/>
            </p:cNvSpPr>
            <p:nvPr/>
          </p:nvSpPr>
          <p:spPr bwMode="auto">
            <a:xfrm>
              <a:off x="272609" y="3015788"/>
              <a:ext cx="2317750" cy="233362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1" name="Oval 5"/>
            <p:cNvSpPr>
              <a:spLocks noChangeArrowheads="1"/>
            </p:cNvSpPr>
            <p:nvPr/>
          </p:nvSpPr>
          <p:spPr bwMode="auto">
            <a:xfrm>
              <a:off x="398021" y="3068176"/>
              <a:ext cx="2095500" cy="60483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2" name="Text Box 108"/>
            <p:cNvSpPr txBox="1">
              <a:spLocks noChangeArrowheads="1"/>
            </p:cNvSpPr>
            <p:nvPr/>
          </p:nvSpPr>
          <p:spPr bwMode="auto">
            <a:xfrm>
              <a:off x="526609" y="3225338"/>
              <a:ext cx="18637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routing algorithm</a:t>
              </a:r>
            </a:p>
          </p:txBody>
        </p:sp>
        <p:sp>
          <p:nvSpPr>
            <p:cNvPr id="63713" name="Rectangle 109"/>
            <p:cNvSpPr>
              <a:spLocks noChangeArrowheads="1"/>
            </p:cNvSpPr>
            <p:nvPr/>
          </p:nvSpPr>
          <p:spPr bwMode="auto">
            <a:xfrm>
              <a:off x="451996" y="3973051"/>
              <a:ext cx="2005013" cy="12795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4" name="Text Box 110"/>
            <p:cNvSpPr txBox="1">
              <a:spLocks noChangeArrowheads="1"/>
            </p:cNvSpPr>
            <p:nvPr/>
          </p:nvSpPr>
          <p:spPr bwMode="auto">
            <a:xfrm>
              <a:off x="532959" y="3925426"/>
              <a:ext cx="18589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local forwarding table</a:t>
              </a:r>
            </a:p>
          </p:txBody>
        </p:sp>
        <p:sp>
          <p:nvSpPr>
            <p:cNvPr id="63715" name="Text Box 111"/>
            <p:cNvSpPr txBox="1">
              <a:spLocks noChangeArrowheads="1"/>
            </p:cNvSpPr>
            <p:nvPr/>
          </p:nvSpPr>
          <p:spPr bwMode="auto">
            <a:xfrm>
              <a:off x="415484" y="417307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header value</a:t>
              </a:r>
            </a:p>
          </p:txBody>
        </p:sp>
        <p:sp>
          <p:nvSpPr>
            <p:cNvPr id="63716" name="Text Box 112"/>
            <p:cNvSpPr txBox="1">
              <a:spLocks noChangeArrowheads="1"/>
            </p:cNvSpPr>
            <p:nvPr/>
          </p:nvSpPr>
          <p:spPr bwMode="auto">
            <a:xfrm>
              <a:off x="1482284" y="417466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output link</a:t>
              </a:r>
            </a:p>
          </p:txBody>
        </p:sp>
        <p:sp>
          <p:nvSpPr>
            <p:cNvPr id="63717" name="Line 113"/>
            <p:cNvSpPr>
              <a:spLocks noChangeShapeType="1"/>
            </p:cNvSpPr>
            <p:nvPr/>
          </p:nvSpPr>
          <p:spPr bwMode="auto">
            <a:xfrm>
              <a:off x="1580709" y="4185776"/>
              <a:ext cx="7937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Text Box 114"/>
            <p:cNvSpPr txBox="1">
              <a:spLocks noChangeArrowheads="1"/>
            </p:cNvSpPr>
            <p:nvPr/>
          </p:nvSpPr>
          <p:spPr bwMode="auto">
            <a:xfrm>
              <a:off x="1071121" y="445723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0100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0111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1001</a:t>
              </a:r>
            </a:p>
          </p:txBody>
        </p:sp>
        <p:sp>
          <p:nvSpPr>
            <p:cNvPr id="63719" name="Text Box 115"/>
            <p:cNvSpPr txBox="1">
              <a:spLocks noChangeArrowheads="1"/>
            </p:cNvSpPr>
            <p:nvPr/>
          </p:nvSpPr>
          <p:spPr bwMode="auto">
            <a:xfrm>
              <a:off x="1596584" y="445723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3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720" name="Line 116"/>
            <p:cNvSpPr>
              <a:spLocks noChangeShapeType="1"/>
            </p:cNvSpPr>
            <p:nvPr/>
          </p:nvSpPr>
          <p:spPr bwMode="auto">
            <a:xfrm>
              <a:off x="451996" y="444295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Line 117"/>
            <p:cNvSpPr>
              <a:spLocks noChangeShapeType="1"/>
            </p:cNvSpPr>
            <p:nvPr/>
          </p:nvSpPr>
          <p:spPr bwMode="auto">
            <a:xfrm>
              <a:off x="444059" y="419530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AutoShape 118"/>
            <p:cNvSpPr>
              <a:spLocks noChangeArrowheads="1"/>
            </p:cNvSpPr>
            <p:nvPr/>
          </p:nvSpPr>
          <p:spPr bwMode="auto">
            <a:xfrm rot="5400000">
              <a:off x="1350521" y="3680951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3497" name="Group 3"/>
          <p:cNvGrpSpPr>
            <a:grpSpLocks/>
          </p:cNvGrpSpPr>
          <p:nvPr/>
        </p:nvGrpSpPr>
        <p:grpSpPr bwMode="auto">
          <a:xfrm>
            <a:off x="2749550" y="3632200"/>
            <a:ext cx="5195888" cy="2989263"/>
            <a:chOff x="1638346" y="3641726"/>
            <a:chExt cx="5194254" cy="2989731"/>
          </a:xfrm>
        </p:grpSpPr>
        <p:sp>
          <p:nvSpPr>
            <p:cNvPr id="63560" name="Freeform 2"/>
            <p:cNvSpPr>
              <a:spLocks/>
            </p:cNvSpPr>
            <p:nvPr/>
          </p:nvSpPr>
          <p:spPr bwMode="auto">
            <a:xfrm>
              <a:off x="3894138" y="4260851"/>
              <a:ext cx="2847975" cy="1481138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1" name="Freeform 6"/>
            <p:cNvSpPr>
              <a:spLocks/>
            </p:cNvSpPr>
            <p:nvPr/>
          </p:nvSpPr>
          <p:spPr bwMode="auto">
            <a:xfrm>
              <a:off x="4532313" y="4564063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3562" name="Group 7"/>
            <p:cNvGrpSpPr>
              <a:grpSpLocks/>
            </p:cNvGrpSpPr>
            <p:nvPr/>
          </p:nvGrpSpPr>
          <p:grpSpPr bwMode="auto">
            <a:xfrm>
              <a:off x="4038600" y="4738688"/>
              <a:ext cx="501650" cy="233363"/>
              <a:chOff x="3600" y="219"/>
              <a:chExt cx="360" cy="175"/>
            </a:xfrm>
          </p:grpSpPr>
          <p:sp>
            <p:nvSpPr>
              <p:cNvPr id="63697" name="Oval 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98" name="Line 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9" name="Line 1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0" name="Rectangle 1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701" name="Oval 12"/>
              <p:cNvSpPr>
                <a:spLocks noChangeArrowheads="1"/>
              </p:cNvSpPr>
              <p:nvPr/>
            </p:nvSpPr>
            <p:spPr bwMode="auto">
              <a:xfrm>
                <a:off x="3603" y="219"/>
                <a:ext cx="354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702" name="Group 1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707" name="Line 1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8" name="Line 1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9" name="Line 1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703" name="Group 1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704" name="Line 1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5" name="Line 1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6" name="Line 2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3" name="Group 21"/>
            <p:cNvGrpSpPr>
              <a:grpSpLocks/>
            </p:cNvGrpSpPr>
            <p:nvPr/>
          </p:nvGrpSpPr>
          <p:grpSpPr bwMode="auto">
            <a:xfrm>
              <a:off x="4391025" y="5376863"/>
              <a:ext cx="501650" cy="233363"/>
              <a:chOff x="3600" y="219"/>
              <a:chExt cx="360" cy="175"/>
            </a:xfrm>
          </p:grpSpPr>
          <p:sp>
            <p:nvSpPr>
              <p:cNvPr id="63684" name="Oval 22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85" name="Line 23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6" name="Line 24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7" name="Rectangle 25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88" name="Oval 26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89" name="Group 27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94" name="Line 28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5" name="Line 29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6" name="Line 30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90" name="Group 31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91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2" name="Line 33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3" name="Line 34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4" name="Group 35"/>
            <p:cNvGrpSpPr>
              <a:grpSpLocks/>
            </p:cNvGrpSpPr>
            <p:nvPr/>
          </p:nvGrpSpPr>
          <p:grpSpPr bwMode="auto">
            <a:xfrm>
              <a:off x="5065713" y="4433888"/>
              <a:ext cx="501650" cy="233363"/>
              <a:chOff x="3600" y="219"/>
              <a:chExt cx="360" cy="175"/>
            </a:xfrm>
          </p:grpSpPr>
          <p:sp>
            <p:nvSpPr>
              <p:cNvPr id="63671" name="Oval 36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72" name="Line 37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3" name="Line 38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4" name="Rectangle 39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75" name="Oval 40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76" name="Group 41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81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2" name="Line 43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3" name="Line 44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77" name="Group 45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78" name="Line 46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9" name="Line 47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0" name="Line 48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5" name="Group 49"/>
            <p:cNvGrpSpPr>
              <a:grpSpLocks/>
            </p:cNvGrpSpPr>
            <p:nvPr/>
          </p:nvGrpSpPr>
          <p:grpSpPr bwMode="auto">
            <a:xfrm>
              <a:off x="4987925" y="5099051"/>
              <a:ext cx="500063" cy="233363"/>
              <a:chOff x="3600" y="219"/>
              <a:chExt cx="360" cy="175"/>
            </a:xfrm>
          </p:grpSpPr>
          <p:sp>
            <p:nvSpPr>
              <p:cNvPr id="63658" name="Oval 50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59" name="Line 51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0" name="Line 52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1" name="Rectangle 53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62" name="Oval 54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6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63" name="Group 55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68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9" name="Line 57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0" name="Line 58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64" name="Group 59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65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6" name="Line 61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7" name="Line 62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6" name="Group 63"/>
            <p:cNvGrpSpPr>
              <a:grpSpLocks/>
            </p:cNvGrpSpPr>
            <p:nvPr/>
          </p:nvGrpSpPr>
          <p:grpSpPr bwMode="auto">
            <a:xfrm>
              <a:off x="5622925" y="5395913"/>
              <a:ext cx="501650" cy="233363"/>
              <a:chOff x="3600" y="219"/>
              <a:chExt cx="360" cy="175"/>
            </a:xfrm>
          </p:grpSpPr>
          <p:sp>
            <p:nvSpPr>
              <p:cNvPr id="63645" name="Oval 64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46" name="Line 65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7" name="Line 66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8" name="Rectangle 67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49" name="Oval 68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50" name="Group 69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55" name="Line 70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6" name="Line 71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7" name="Line 72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51" name="Group 73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52" name="Line 74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3" name="Line 75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4" name="Line 76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7" name="Group 77"/>
            <p:cNvGrpSpPr>
              <a:grpSpLocks/>
            </p:cNvGrpSpPr>
            <p:nvPr/>
          </p:nvGrpSpPr>
          <p:grpSpPr bwMode="auto">
            <a:xfrm>
              <a:off x="6067425" y="4740276"/>
              <a:ext cx="501650" cy="233363"/>
              <a:chOff x="3600" y="219"/>
              <a:chExt cx="360" cy="175"/>
            </a:xfrm>
          </p:grpSpPr>
          <p:sp>
            <p:nvSpPr>
              <p:cNvPr id="63632" name="Oval 78"/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3" name="Line 79"/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4" name="Line 80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5" name="Rectangle 81"/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charset="0"/>
                </a:endParaRPr>
              </a:p>
            </p:txBody>
          </p:sp>
          <p:sp>
            <p:nvSpPr>
              <p:cNvPr id="63636" name="Oval 82"/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37" name="Group 83"/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42" name="Line 84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3" name="Line 85"/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4" name="Line 86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38" name="Group 87"/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39" name="Line 88"/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0" name="Line 89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1" name="Line 90"/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3568" name="Freeform 91"/>
            <p:cNvSpPr>
              <a:spLocks/>
            </p:cNvSpPr>
            <p:nvPr/>
          </p:nvSpPr>
          <p:spPr bwMode="auto">
            <a:xfrm>
              <a:off x="5573713" y="4557713"/>
              <a:ext cx="504825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9" name="Freeform 92"/>
            <p:cNvSpPr>
              <a:spLocks/>
            </p:cNvSpPr>
            <p:nvPr/>
          </p:nvSpPr>
          <p:spPr bwMode="auto">
            <a:xfrm>
              <a:off x="4508500" y="4949826"/>
              <a:ext cx="481013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0" name="Freeform 93"/>
            <p:cNvSpPr>
              <a:spLocks/>
            </p:cNvSpPr>
            <p:nvPr/>
          </p:nvSpPr>
          <p:spPr bwMode="auto">
            <a:xfrm>
              <a:off x="5456238" y="4926013"/>
              <a:ext cx="628650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1" name="Freeform 94"/>
            <p:cNvSpPr>
              <a:spLocks/>
            </p:cNvSpPr>
            <p:nvPr/>
          </p:nvSpPr>
          <p:spPr bwMode="auto">
            <a:xfrm>
              <a:off x="6122988" y="4979988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2" name="Freeform 95"/>
            <p:cNvSpPr>
              <a:spLocks/>
            </p:cNvSpPr>
            <p:nvPr/>
          </p:nvSpPr>
          <p:spPr bwMode="auto">
            <a:xfrm>
              <a:off x="4887913" y="5513388"/>
              <a:ext cx="736600" cy="74613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3" name="Freeform 96"/>
            <p:cNvSpPr>
              <a:spLocks/>
            </p:cNvSpPr>
            <p:nvPr/>
          </p:nvSpPr>
          <p:spPr bwMode="auto">
            <a:xfrm>
              <a:off x="4351338" y="4973638"/>
              <a:ext cx="193675" cy="425450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4" name="Text Box 100"/>
            <p:cNvSpPr txBox="1">
              <a:spLocks noChangeArrowheads="1"/>
            </p:cNvSpPr>
            <p:nvPr/>
          </p:nvSpPr>
          <p:spPr bwMode="auto">
            <a:xfrm>
              <a:off x="4440876" y="4483071"/>
              <a:ext cx="311067" cy="366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575" name="Text Box 101"/>
            <p:cNvSpPr txBox="1">
              <a:spLocks noChangeArrowheads="1"/>
            </p:cNvSpPr>
            <p:nvPr/>
          </p:nvSpPr>
          <p:spPr bwMode="auto">
            <a:xfrm>
              <a:off x="4378980" y="4897394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63576" name="Text Box 102"/>
            <p:cNvSpPr txBox="1">
              <a:spLocks noChangeArrowheads="1"/>
            </p:cNvSpPr>
            <p:nvPr/>
          </p:nvSpPr>
          <p:spPr bwMode="auto">
            <a:xfrm>
              <a:off x="4128222" y="4970416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3</a:t>
              </a:r>
            </a:p>
          </p:txBody>
        </p:sp>
        <p:grpSp>
          <p:nvGrpSpPr>
            <p:cNvPr id="63577" name="Group 1"/>
            <p:cNvGrpSpPr>
              <a:grpSpLocks/>
            </p:cNvGrpSpPr>
            <p:nvPr/>
          </p:nvGrpSpPr>
          <p:grpSpPr bwMode="auto">
            <a:xfrm rot="-2012368">
              <a:off x="2645158" y="5398104"/>
              <a:ext cx="1447800" cy="274638"/>
              <a:chOff x="2436813" y="4587876"/>
              <a:chExt cx="1447800" cy="274638"/>
            </a:xfrm>
          </p:grpSpPr>
          <p:sp>
            <p:nvSpPr>
              <p:cNvPr id="63627" name="Rectangle 97"/>
              <p:cNvSpPr>
                <a:spLocks noChangeArrowheads="1"/>
              </p:cNvSpPr>
              <p:nvPr/>
            </p:nvSpPr>
            <p:spPr bwMode="auto">
              <a:xfrm>
                <a:off x="2461850" y="4583083"/>
                <a:ext cx="1155391" cy="238116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8" name="Rectangle 98"/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9" name="Line 99"/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0" name="Rectangle 104"/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1" name="Text Box 105"/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0111</a:t>
                </a:r>
              </a:p>
            </p:txBody>
          </p:sp>
        </p:grpSp>
        <p:sp>
          <p:nvSpPr>
            <p:cNvPr id="63578" name="Text Box 106"/>
            <p:cNvSpPr txBox="1">
              <a:spLocks noChangeArrowheads="1"/>
            </p:cNvSpPr>
            <p:nvPr/>
          </p:nvSpPr>
          <p:spPr bwMode="auto">
            <a:xfrm>
              <a:off x="1638346" y="6046702"/>
              <a:ext cx="2909795" cy="584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destination address in arriving</a:t>
              </a:r>
            </a:p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packet</a:t>
              </a:r>
              <a:r>
                <a:rPr lang="ja-JP" altLang="en-US" sz="1600">
                  <a:solidFill>
                    <a:srgbClr val="000000"/>
                  </a:solidFill>
                </a:rPr>
                <a:t>’</a:t>
              </a:r>
              <a:r>
                <a:rPr lang="en-US" altLang="ja-JP" sz="1600">
                  <a:solidFill>
                    <a:srgbClr val="000000"/>
                  </a:solidFill>
                </a:rPr>
                <a:t>s header</a:t>
              </a:r>
              <a:endParaRPr lang="en-US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3579" name="Line 107"/>
            <p:cNvSpPr>
              <a:spLocks noChangeShapeType="1"/>
            </p:cNvSpPr>
            <p:nvPr/>
          </p:nvSpPr>
          <p:spPr bwMode="auto">
            <a:xfrm flipH="1">
              <a:off x="2626848" y="4873581"/>
              <a:ext cx="1407736" cy="91436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Line 119"/>
            <p:cNvSpPr>
              <a:spLocks noChangeShapeType="1"/>
            </p:cNvSpPr>
            <p:nvPr/>
          </p:nvSpPr>
          <p:spPr bwMode="auto">
            <a:xfrm flipH="1" flipV="1">
              <a:off x="3588616" y="5648254"/>
              <a:ext cx="22219" cy="4508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21"/>
            <p:cNvSpPr>
              <a:spLocks/>
            </p:cNvSpPr>
            <p:nvPr/>
          </p:nvSpPr>
          <p:spPr bwMode="auto">
            <a:xfrm flipH="1">
              <a:off x="6254750" y="4370388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22"/>
            <p:cNvSpPr>
              <a:spLocks/>
            </p:cNvSpPr>
            <p:nvPr/>
          </p:nvSpPr>
          <p:spPr bwMode="auto">
            <a:xfrm flipH="1">
              <a:off x="5243513" y="4086226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23"/>
            <p:cNvSpPr>
              <a:spLocks/>
            </p:cNvSpPr>
            <p:nvPr/>
          </p:nvSpPr>
          <p:spPr bwMode="auto">
            <a:xfrm flipH="1" flipV="1">
              <a:off x="5911850" y="5632451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24"/>
            <p:cNvSpPr>
              <a:spLocks/>
            </p:cNvSpPr>
            <p:nvPr/>
          </p:nvSpPr>
          <p:spPr bwMode="auto">
            <a:xfrm flipH="1" flipV="1">
              <a:off x="4562475" y="5616576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25"/>
            <p:cNvSpPr>
              <a:spLocks/>
            </p:cNvSpPr>
            <p:nvPr/>
          </p:nvSpPr>
          <p:spPr bwMode="auto">
            <a:xfrm flipH="1" flipV="1">
              <a:off x="5202238" y="5324476"/>
              <a:ext cx="542925" cy="452438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86" name="Group 126"/>
            <p:cNvGrpSpPr>
              <a:grpSpLocks/>
            </p:cNvGrpSpPr>
            <p:nvPr/>
          </p:nvGrpSpPr>
          <p:grpSpPr bwMode="auto">
            <a:xfrm>
              <a:off x="5251450" y="3641726"/>
              <a:ext cx="550863" cy="452438"/>
              <a:chOff x="2886" y="1668"/>
              <a:chExt cx="347" cy="285"/>
            </a:xfrm>
          </p:grpSpPr>
          <p:sp>
            <p:nvSpPr>
              <p:cNvPr id="63620" name="Rectangle 127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1" name="Oval 128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2" name="Rectangle 129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3" name="Line 130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Line 131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Line 132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AutoShape 133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7" name="Group 134"/>
            <p:cNvGrpSpPr>
              <a:grpSpLocks/>
            </p:cNvGrpSpPr>
            <p:nvPr/>
          </p:nvGrpSpPr>
          <p:grpSpPr bwMode="auto">
            <a:xfrm>
              <a:off x="6264275" y="3914776"/>
              <a:ext cx="550863" cy="452438"/>
              <a:chOff x="2886" y="1668"/>
              <a:chExt cx="347" cy="285"/>
            </a:xfrm>
          </p:grpSpPr>
          <p:sp>
            <p:nvSpPr>
              <p:cNvPr id="63613" name="Rectangle 135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4" name="Oval 136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5" name="Rectangle 137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6" name="Line 138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Line 139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Line 140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AutoShape 141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8" name="Group 142"/>
            <p:cNvGrpSpPr>
              <a:grpSpLocks/>
            </p:cNvGrpSpPr>
            <p:nvPr/>
          </p:nvGrpSpPr>
          <p:grpSpPr bwMode="auto">
            <a:xfrm>
              <a:off x="5894388" y="5991226"/>
              <a:ext cx="550863" cy="452438"/>
              <a:chOff x="2886" y="1668"/>
              <a:chExt cx="347" cy="285"/>
            </a:xfrm>
          </p:grpSpPr>
          <p:sp>
            <p:nvSpPr>
              <p:cNvPr id="63606" name="Rectangle 143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7" name="Oval 144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8" name="Rectangle 145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9" name="Line 146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Line 147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Line 148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AutoShape 149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9" name="Group 150"/>
            <p:cNvGrpSpPr>
              <a:grpSpLocks/>
            </p:cNvGrpSpPr>
            <p:nvPr/>
          </p:nvGrpSpPr>
          <p:grpSpPr bwMode="auto">
            <a:xfrm>
              <a:off x="5199063" y="5772151"/>
              <a:ext cx="550863" cy="452438"/>
              <a:chOff x="2886" y="1668"/>
              <a:chExt cx="347" cy="285"/>
            </a:xfrm>
          </p:grpSpPr>
          <p:sp>
            <p:nvSpPr>
              <p:cNvPr id="63599" name="Rectangle 151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0" name="Oval 152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1" name="Rectangle 153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2" name="Line 154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3" name="Line 155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Line 156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AutoShape 157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90" name="Group 158"/>
            <p:cNvGrpSpPr>
              <a:grpSpLocks/>
            </p:cNvGrpSpPr>
            <p:nvPr/>
          </p:nvGrpSpPr>
          <p:grpSpPr bwMode="auto">
            <a:xfrm>
              <a:off x="4543425" y="5964238"/>
              <a:ext cx="550863" cy="452438"/>
              <a:chOff x="2886" y="1668"/>
              <a:chExt cx="347" cy="285"/>
            </a:xfrm>
          </p:grpSpPr>
          <p:sp>
            <p:nvSpPr>
              <p:cNvPr id="63592" name="Rectangle 159"/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3" name="Oval 160"/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4" name="Rectangle 161"/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5" name="Line 162"/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6" name="Line 163"/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Line 164"/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AutoShape 165"/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3591" name="Freeform 120"/>
            <p:cNvSpPr>
              <a:spLocks/>
            </p:cNvSpPr>
            <p:nvPr/>
          </p:nvSpPr>
          <p:spPr bwMode="auto">
            <a:xfrm>
              <a:off x="3757473" y="4834039"/>
              <a:ext cx="1041539" cy="336504"/>
            </a:xfrm>
            <a:custGeom>
              <a:avLst/>
              <a:gdLst>
                <a:gd name="T0" fmla="*/ 0 w 10844"/>
                <a:gd name="T1" fmla="*/ 2147483647 h 14797"/>
                <a:gd name="T2" fmla="*/ 2147483647 w 10844"/>
                <a:gd name="T3" fmla="*/ 2147483647 h 14797"/>
                <a:gd name="T4" fmla="*/ 2147483647 w 10844"/>
                <a:gd name="T5" fmla="*/ 2147483647 h 14797"/>
                <a:gd name="T6" fmla="*/ 0 60000 65536"/>
                <a:gd name="T7" fmla="*/ 0 60000 65536"/>
                <a:gd name="T8" fmla="*/ 0 60000 65536"/>
                <a:gd name="T9" fmla="*/ 0 w 10844"/>
                <a:gd name="T10" fmla="*/ 0 h 14797"/>
                <a:gd name="T11" fmla="*/ 10844 w 10844"/>
                <a:gd name="T12" fmla="*/ 14797 h 147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44" h="14797">
                  <a:moveTo>
                    <a:pt x="0" y="14797"/>
                  </a:moveTo>
                  <a:cubicBezTo>
                    <a:pt x="2168" y="9517"/>
                    <a:pt x="5654" y="-1331"/>
                    <a:pt x="7042" y="135"/>
                  </a:cubicBezTo>
                  <a:cubicBezTo>
                    <a:pt x="8563" y="1950"/>
                    <a:pt x="9984" y="6698"/>
                    <a:pt x="10844" y="9978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63498" name="Straight Connector 421888"/>
          <p:cNvCxnSpPr>
            <a:cxnSpLocks noChangeShapeType="1"/>
          </p:cNvCxnSpPr>
          <p:nvPr/>
        </p:nvCxnSpPr>
        <p:spPr bwMode="auto">
          <a:xfrm>
            <a:off x="2197100" y="2743200"/>
            <a:ext cx="20955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9" name="Straight Connector 421894"/>
          <p:cNvCxnSpPr>
            <a:cxnSpLocks noChangeShapeType="1"/>
          </p:cNvCxnSpPr>
          <p:nvPr/>
        </p:nvCxnSpPr>
        <p:spPr bwMode="auto">
          <a:xfrm flipH="1">
            <a:off x="3552825" y="2822575"/>
            <a:ext cx="2393950" cy="1325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0" name="Group 347"/>
          <p:cNvGrpSpPr>
            <a:grpSpLocks/>
          </p:cNvGrpSpPr>
          <p:nvPr/>
        </p:nvGrpSpPr>
        <p:grpSpPr bwMode="auto">
          <a:xfrm>
            <a:off x="6099175" y="5089525"/>
            <a:ext cx="523875" cy="261938"/>
            <a:chOff x="1871277" y="1576300"/>
            <a:chExt cx="1128371" cy="437861"/>
          </a:xfrm>
        </p:grpSpPr>
        <p:sp>
          <p:nvSpPr>
            <p:cNvPr id="177" name="Oval 176"/>
            <p:cNvSpPr/>
            <p:nvPr/>
          </p:nvSpPr>
          <p:spPr bwMode="auto">
            <a:xfrm flipV="1">
              <a:off x="1874697" y="1695717"/>
              <a:ext cx="1124951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78" name="Rectangle 17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Oval 178"/>
            <p:cNvSpPr/>
            <p:nvPr/>
          </p:nvSpPr>
          <p:spPr bwMode="auto">
            <a:xfrm flipV="1">
              <a:off x="1871277" y="1576300"/>
              <a:ext cx="1124953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0" name="Freeform 179"/>
            <p:cNvSpPr/>
            <p:nvPr/>
          </p:nvSpPr>
          <p:spPr bwMode="auto">
            <a:xfrm>
              <a:off x="2158499" y="1674488"/>
              <a:ext cx="550509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1" name="Freeform 180"/>
            <p:cNvSpPr/>
            <p:nvPr/>
          </p:nvSpPr>
          <p:spPr bwMode="auto">
            <a:xfrm>
              <a:off x="2103790" y="1632028"/>
              <a:ext cx="659927" cy="111455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2" name="Freeform 181"/>
            <p:cNvSpPr/>
            <p:nvPr/>
          </p:nvSpPr>
          <p:spPr bwMode="auto">
            <a:xfrm>
              <a:off x="2538043" y="1727562"/>
              <a:ext cx="242770" cy="9818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3" name="Freeform 182"/>
            <p:cNvSpPr/>
            <p:nvPr/>
          </p:nvSpPr>
          <p:spPr bwMode="auto">
            <a:xfrm>
              <a:off x="2090113" y="1730214"/>
              <a:ext cx="239351" cy="98188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84" name="Straight Connector 183"/>
            <p:cNvCxnSpPr>
              <a:endCxn id="179" idx="2"/>
            </p:cNvCxnSpPr>
            <p:nvPr/>
          </p:nvCxnSpPr>
          <p:spPr bwMode="auto">
            <a:xfrm flipH="1" flipV="1">
              <a:off x="1871277" y="1738176"/>
              <a:ext cx="3420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/>
            <p:cNvCxnSpPr/>
            <p:nvPr/>
          </p:nvCxnSpPr>
          <p:spPr bwMode="auto">
            <a:xfrm flipH="1" flipV="1">
              <a:off x="2996230" y="1735522"/>
              <a:ext cx="3418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1" name="Group 347"/>
          <p:cNvGrpSpPr>
            <a:grpSpLocks/>
          </p:cNvGrpSpPr>
          <p:nvPr/>
        </p:nvGrpSpPr>
        <p:grpSpPr bwMode="auto">
          <a:xfrm>
            <a:off x="5481638" y="5353050"/>
            <a:ext cx="523875" cy="263525"/>
            <a:chOff x="1871277" y="1576300"/>
            <a:chExt cx="1128371" cy="437861"/>
          </a:xfrm>
        </p:grpSpPr>
        <p:sp>
          <p:nvSpPr>
            <p:cNvPr id="187" name="Oval 186"/>
            <p:cNvSpPr/>
            <p:nvPr/>
          </p:nvSpPr>
          <p:spPr bwMode="auto">
            <a:xfrm flipV="1">
              <a:off x="1874695" y="1694998"/>
              <a:ext cx="1124953" cy="31916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8" name="Rectangle 18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Oval 188"/>
            <p:cNvSpPr/>
            <p:nvPr/>
          </p:nvSpPr>
          <p:spPr bwMode="auto">
            <a:xfrm flipV="1">
              <a:off x="1871277" y="1576300"/>
              <a:ext cx="1124951" cy="3191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90" name="Freeform 189"/>
            <p:cNvSpPr/>
            <p:nvPr/>
          </p:nvSpPr>
          <p:spPr bwMode="auto">
            <a:xfrm>
              <a:off x="2158499" y="1673896"/>
              <a:ext cx="550507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1" name="Freeform 190"/>
            <p:cNvSpPr/>
            <p:nvPr/>
          </p:nvSpPr>
          <p:spPr bwMode="auto">
            <a:xfrm>
              <a:off x="2103790" y="1634330"/>
              <a:ext cx="659925" cy="11078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2" name="Freeform 191"/>
            <p:cNvSpPr/>
            <p:nvPr/>
          </p:nvSpPr>
          <p:spPr bwMode="auto">
            <a:xfrm>
              <a:off x="2538041" y="1726651"/>
              <a:ext cx="242772" cy="975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3" name="Freeform 192"/>
            <p:cNvSpPr/>
            <p:nvPr/>
          </p:nvSpPr>
          <p:spPr bwMode="auto">
            <a:xfrm>
              <a:off x="2090113" y="1729288"/>
              <a:ext cx="239351" cy="9759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94" name="Straight Connector 193"/>
            <p:cNvCxnSpPr>
              <a:endCxn id="189" idx="2"/>
            </p:cNvCxnSpPr>
            <p:nvPr/>
          </p:nvCxnSpPr>
          <p:spPr bwMode="auto">
            <a:xfrm flipH="1" flipV="1">
              <a:off x="1871277" y="1737202"/>
              <a:ext cx="3418" cy="12397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/>
            <p:cNvCxnSpPr/>
            <p:nvPr/>
          </p:nvCxnSpPr>
          <p:spPr bwMode="auto">
            <a:xfrm flipH="1" flipV="1">
              <a:off x="2996228" y="1734563"/>
              <a:ext cx="3420" cy="1239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2" name="Group 347"/>
          <p:cNvGrpSpPr>
            <a:grpSpLocks/>
          </p:cNvGrpSpPr>
          <p:nvPr/>
        </p:nvGrpSpPr>
        <p:grpSpPr bwMode="auto">
          <a:xfrm>
            <a:off x="6723063" y="5376863"/>
            <a:ext cx="523875" cy="261937"/>
            <a:chOff x="1871277" y="1576300"/>
            <a:chExt cx="1128371" cy="437861"/>
          </a:xfrm>
        </p:grpSpPr>
        <p:sp>
          <p:nvSpPr>
            <p:cNvPr id="197" name="Oval 196"/>
            <p:cNvSpPr/>
            <p:nvPr/>
          </p:nvSpPr>
          <p:spPr bwMode="auto">
            <a:xfrm flipV="1">
              <a:off x="1874695" y="1695716"/>
              <a:ext cx="1124953" cy="31844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98" name="Rectangle 197"/>
            <p:cNvSpPr/>
            <p:nvPr/>
          </p:nvSpPr>
          <p:spPr bwMode="auto">
            <a:xfrm>
              <a:off x="1871277" y="1740830"/>
              <a:ext cx="1128371" cy="11410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Oval 198"/>
            <p:cNvSpPr/>
            <p:nvPr/>
          </p:nvSpPr>
          <p:spPr bwMode="auto">
            <a:xfrm flipV="1">
              <a:off x="1871277" y="1576300"/>
              <a:ext cx="1124951" cy="31844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0" name="Freeform 199"/>
            <p:cNvSpPr/>
            <p:nvPr/>
          </p:nvSpPr>
          <p:spPr bwMode="auto">
            <a:xfrm>
              <a:off x="2158499" y="1674486"/>
              <a:ext cx="550507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/>
            <p:cNvSpPr/>
            <p:nvPr/>
          </p:nvSpPr>
          <p:spPr bwMode="auto">
            <a:xfrm>
              <a:off x="2103790" y="1632027"/>
              <a:ext cx="659925" cy="11145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2" name="Freeform 201"/>
            <p:cNvSpPr/>
            <p:nvPr/>
          </p:nvSpPr>
          <p:spPr bwMode="auto">
            <a:xfrm>
              <a:off x="2538041" y="1727561"/>
              <a:ext cx="242772" cy="9818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3" name="Freeform 202"/>
            <p:cNvSpPr/>
            <p:nvPr/>
          </p:nvSpPr>
          <p:spPr bwMode="auto">
            <a:xfrm>
              <a:off x="2090113" y="1730215"/>
              <a:ext cx="239351" cy="9818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04" name="Straight Connector 203"/>
            <p:cNvCxnSpPr>
              <a:endCxn id="199" idx="2"/>
            </p:cNvCxnSpPr>
            <p:nvPr/>
          </p:nvCxnSpPr>
          <p:spPr bwMode="auto">
            <a:xfrm flipH="1" flipV="1">
              <a:off x="1871277" y="1738175"/>
              <a:ext cx="3418" cy="1220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/>
            <p:cNvCxnSpPr/>
            <p:nvPr/>
          </p:nvCxnSpPr>
          <p:spPr bwMode="auto">
            <a:xfrm flipH="1" flipV="1">
              <a:off x="2996228" y="1735522"/>
              <a:ext cx="3420" cy="1220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3" name="Group 347"/>
          <p:cNvGrpSpPr>
            <a:grpSpLocks/>
          </p:cNvGrpSpPr>
          <p:nvPr/>
        </p:nvGrpSpPr>
        <p:grpSpPr bwMode="auto">
          <a:xfrm>
            <a:off x="7165975" y="4721225"/>
            <a:ext cx="522288" cy="263525"/>
            <a:chOff x="1871277" y="1576300"/>
            <a:chExt cx="1128371" cy="437861"/>
          </a:xfrm>
        </p:grpSpPr>
        <p:sp>
          <p:nvSpPr>
            <p:cNvPr id="207" name="Oval 206"/>
            <p:cNvSpPr/>
            <p:nvPr/>
          </p:nvSpPr>
          <p:spPr bwMode="auto">
            <a:xfrm flipV="1">
              <a:off x="1874708" y="1694998"/>
              <a:ext cx="1124940" cy="31916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8" name="Rectangle 20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Oval 208"/>
            <p:cNvSpPr/>
            <p:nvPr/>
          </p:nvSpPr>
          <p:spPr bwMode="auto">
            <a:xfrm flipV="1">
              <a:off x="1871277" y="1576300"/>
              <a:ext cx="1124940" cy="3191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0" name="Freeform 209"/>
            <p:cNvSpPr/>
            <p:nvPr/>
          </p:nvSpPr>
          <p:spPr bwMode="auto">
            <a:xfrm>
              <a:off x="2159371" y="1673896"/>
              <a:ext cx="548751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/>
            <p:cNvSpPr/>
            <p:nvPr/>
          </p:nvSpPr>
          <p:spPr bwMode="auto">
            <a:xfrm>
              <a:off x="2101068" y="1634330"/>
              <a:ext cx="665361" cy="11078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2" name="Freeform 211"/>
            <p:cNvSpPr/>
            <p:nvPr/>
          </p:nvSpPr>
          <p:spPr bwMode="auto">
            <a:xfrm>
              <a:off x="2536638" y="1726651"/>
              <a:ext cx="243509" cy="975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3" name="Freeform 212"/>
            <p:cNvSpPr/>
            <p:nvPr/>
          </p:nvSpPr>
          <p:spPr bwMode="auto">
            <a:xfrm>
              <a:off x="2090778" y="1729288"/>
              <a:ext cx="240079" cy="9759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14" name="Straight Connector 213"/>
            <p:cNvCxnSpPr>
              <a:endCxn id="209" idx="2"/>
            </p:cNvCxnSpPr>
            <p:nvPr/>
          </p:nvCxnSpPr>
          <p:spPr bwMode="auto">
            <a:xfrm flipH="1" flipV="1">
              <a:off x="1871277" y="1737202"/>
              <a:ext cx="3431" cy="12397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/>
            <p:cNvCxnSpPr/>
            <p:nvPr/>
          </p:nvCxnSpPr>
          <p:spPr bwMode="auto">
            <a:xfrm flipH="1" flipV="1">
              <a:off x="2996217" y="1734563"/>
              <a:ext cx="3431" cy="1239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4" name="Group 347"/>
          <p:cNvGrpSpPr>
            <a:grpSpLocks/>
          </p:cNvGrpSpPr>
          <p:nvPr/>
        </p:nvGrpSpPr>
        <p:grpSpPr bwMode="auto">
          <a:xfrm>
            <a:off x="6169025" y="4416425"/>
            <a:ext cx="522288" cy="261938"/>
            <a:chOff x="1871277" y="1576300"/>
            <a:chExt cx="1128371" cy="437861"/>
          </a:xfrm>
        </p:grpSpPr>
        <p:sp>
          <p:nvSpPr>
            <p:cNvPr id="217" name="Oval 216"/>
            <p:cNvSpPr/>
            <p:nvPr/>
          </p:nvSpPr>
          <p:spPr bwMode="auto">
            <a:xfrm flipV="1">
              <a:off x="1874708" y="1695717"/>
              <a:ext cx="1124940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8" name="Rectangle 217"/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Oval 218"/>
            <p:cNvSpPr/>
            <p:nvPr/>
          </p:nvSpPr>
          <p:spPr bwMode="auto">
            <a:xfrm flipV="1">
              <a:off x="1871277" y="1576300"/>
              <a:ext cx="1124940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2159371" y="1674488"/>
              <a:ext cx="548751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 bwMode="auto">
            <a:xfrm>
              <a:off x="2101068" y="1632028"/>
              <a:ext cx="665361" cy="111455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2" name="Freeform 221"/>
            <p:cNvSpPr/>
            <p:nvPr/>
          </p:nvSpPr>
          <p:spPr bwMode="auto">
            <a:xfrm>
              <a:off x="2536638" y="1727562"/>
              <a:ext cx="243509" cy="9818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3" name="Freeform 222"/>
            <p:cNvSpPr/>
            <p:nvPr/>
          </p:nvSpPr>
          <p:spPr bwMode="auto">
            <a:xfrm>
              <a:off x="2090778" y="1730214"/>
              <a:ext cx="240079" cy="98188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24" name="Straight Connector 223"/>
            <p:cNvCxnSpPr>
              <a:endCxn id="219" idx="2"/>
            </p:cNvCxnSpPr>
            <p:nvPr/>
          </p:nvCxnSpPr>
          <p:spPr bwMode="auto">
            <a:xfrm flipH="1" flipV="1">
              <a:off x="1871277" y="1738176"/>
              <a:ext cx="3431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/>
            <p:cNvCxnSpPr/>
            <p:nvPr/>
          </p:nvCxnSpPr>
          <p:spPr bwMode="auto">
            <a:xfrm flipH="1" flipV="1">
              <a:off x="2996217" y="1735522"/>
              <a:ext cx="3431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5" name="Group 347"/>
          <p:cNvGrpSpPr>
            <a:grpSpLocks/>
          </p:cNvGrpSpPr>
          <p:nvPr/>
        </p:nvGrpSpPr>
        <p:grpSpPr bwMode="auto">
          <a:xfrm>
            <a:off x="5149850" y="4714875"/>
            <a:ext cx="523875" cy="263525"/>
            <a:chOff x="1871277" y="1576300"/>
            <a:chExt cx="1128371" cy="437861"/>
          </a:xfrm>
        </p:grpSpPr>
        <p:sp>
          <p:nvSpPr>
            <p:cNvPr id="227" name="Oval 226"/>
            <p:cNvSpPr/>
            <p:nvPr/>
          </p:nvSpPr>
          <p:spPr bwMode="auto">
            <a:xfrm flipV="1">
              <a:off x="1874697" y="1694998"/>
              <a:ext cx="1124951" cy="31916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28" name="Rectangle 227"/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Oval 228"/>
            <p:cNvSpPr/>
            <p:nvPr/>
          </p:nvSpPr>
          <p:spPr bwMode="auto">
            <a:xfrm flipV="1">
              <a:off x="1871277" y="1576300"/>
              <a:ext cx="1124953" cy="3191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30" name="Freeform 229"/>
            <p:cNvSpPr/>
            <p:nvPr/>
          </p:nvSpPr>
          <p:spPr bwMode="auto">
            <a:xfrm>
              <a:off x="2158499" y="1673896"/>
              <a:ext cx="550509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/>
            <p:cNvSpPr/>
            <p:nvPr/>
          </p:nvSpPr>
          <p:spPr bwMode="auto">
            <a:xfrm>
              <a:off x="2103790" y="1634330"/>
              <a:ext cx="659927" cy="11078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2" name="Freeform 231"/>
            <p:cNvSpPr/>
            <p:nvPr/>
          </p:nvSpPr>
          <p:spPr bwMode="auto">
            <a:xfrm>
              <a:off x="2538043" y="1726651"/>
              <a:ext cx="242770" cy="975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3" name="Freeform 232"/>
            <p:cNvSpPr/>
            <p:nvPr/>
          </p:nvSpPr>
          <p:spPr bwMode="auto">
            <a:xfrm>
              <a:off x="2090113" y="1729288"/>
              <a:ext cx="239351" cy="9759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34" name="Straight Connector 233"/>
            <p:cNvCxnSpPr>
              <a:endCxn id="229" idx="2"/>
            </p:cNvCxnSpPr>
            <p:nvPr/>
          </p:nvCxnSpPr>
          <p:spPr bwMode="auto">
            <a:xfrm flipH="1" flipV="1">
              <a:off x="1871277" y="1737202"/>
              <a:ext cx="3420" cy="12397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 bwMode="auto">
            <a:xfrm flipH="1" flipV="1">
              <a:off x="2996230" y="1734563"/>
              <a:ext cx="3418" cy="1239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6833176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48231B-0FA6-ED37-7B65-78E36F756E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>
            <a:extLst>
              <a:ext uri="{FF2B5EF4-FFF2-40B4-BE49-F238E27FC236}">
                <a16:creationId xmlns:a16="http://schemas.microsoft.com/office/drawing/2014/main" id="{0AFC6445-19B8-636B-549A-E8BAC0A7B0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20650"/>
            <a:ext cx="7772400" cy="1143000"/>
          </a:xfrm>
        </p:spPr>
        <p:txBody>
          <a:bodyPr/>
          <a:lstStyle/>
          <a:p>
            <a:r>
              <a:rPr lang="en-US" altLang="en-US" dirty="0">
                <a:ea typeface="ＭＳ Ｐゴシック" charset="-128"/>
              </a:rPr>
              <a:t>Why is routing challenging?</a:t>
            </a:r>
          </a:p>
        </p:txBody>
      </p:sp>
      <p:sp>
        <p:nvSpPr>
          <p:cNvPr id="63560" name="Freeform 2">
            <a:extLst>
              <a:ext uri="{FF2B5EF4-FFF2-40B4-BE49-F238E27FC236}">
                <a16:creationId xmlns:a16="http://schemas.microsoft.com/office/drawing/2014/main" id="{C643E778-6193-D1EF-8C3D-29E8B83DCA84}"/>
              </a:ext>
            </a:extLst>
          </p:cNvPr>
          <p:cNvSpPr>
            <a:spLocks/>
          </p:cNvSpPr>
          <p:nvPr/>
        </p:nvSpPr>
        <p:spPr bwMode="auto">
          <a:xfrm>
            <a:off x="2843095" y="209005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61" name="Freeform 6">
            <a:extLst>
              <a:ext uri="{FF2B5EF4-FFF2-40B4-BE49-F238E27FC236}">
                <a16:creationId xmlns:a16="http://schemas.microsoft.com/office/drawing/2014/main" id="{DCDBC0AA-4F17-D7C4-55D3-2BE1A0EB11C3}"/>
              </a:ext>
            </a:extLst>
          </p:cNvPr>
          <p:cNvSpPr>
            <a:spLocks/>
          </p:cNvSpPr>
          <p:nvPr/>
        </p:nvSpPr>
        <p:spPr bwMode="auto">
          <a:xfrm>
            <a:off x="3481470" y="239322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3562" name="Group 7">
            <a:extLst>
              <a:ext uri="{FF2B5EF4-FFF2-40B4-BE49-F238E27FC236}">
                <a16:creationId xmlns:a16="http://schemas.microsoft.com/office/drawing/2014/main" id="{D3D54C11-3C3A-9185-B92E-830E5761CC76}"/>
              </a:ext>
            </a:extLst>
          </p:cNvPr>
          <p:cNvGrpSpPr>
            <a:grpSpLocks/>
          </p:cNvGrpSpPr>
          <p:nvPr/>
        </p:nvGrpSpPr>
        <p:grpSpPr bwMode="auto">
          <a:xfrm>
            <a:off x="2987602" y="2567820"/>
            <a:ext cx="501808" cy="233326"/>
            <a:chOff x="3600" y="219"/>
            <a:chExt cx="360" cy="175"/>
          </a:xfrm>
        </p:grpSpPr>
        <p:sp>
          <p:nvSpPr>
            <p:cNvPr id="63697" name="Oval 8">
              <a:extLst>
                <a:ext uri="{FF2B5EF4-FFF2-40B4-BE49-F238E27FC236}">
                  <a16:creationId xmlns:a16="http://schemas.microsoft.com/office/drawing/2014/main" id="{F5B9E314-8E0C-9849-1D70-BE87DA391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8"/>
              <a:ext cx="355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698" name="Line 9">
              <a:extLst>
                <a:ext uri="{FF2B5EF4-FFF2-40B4-BE49-F238E27FC236}">
                  <a16:creationId xmlns:a16="http://schemas.microsoft.com/office/drawing/2014/main" id="{9AE25CD2-DAE3-6A64-6EF0-8AA8C32D90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99" name="Line 10">
              <a:extLst>
                <a:ext uri="{FF2B5EF4-FFF2-40B4-BE49-F238E27FC236}">
                  <a16:creationId xmlns:a16="http://schemas.microsoft.com/office/drawing/2014/main" id="{1363AEE2-E74D-6460-0BFD-F1854450A3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700" name="Rectangle 11">
              <a:extLst>
                <a:ext uri="{FF2B5EF4-FFF2-40B4-BE49-F238E27FC236}">
                  <a16:creationId xmlns:a16="http://schemas.microsoft.com/office/drawing/2014/main" id="{4F9402E2-5ED5-D8F4-3E7A-89A390889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63701" name="Oval 12">
              <a:extLst>
                <a:ext uri="{FF2B5EF4-FFF2-40B4-BE49-F238E27FC236}">
                  <a16:creationId xmlns:a16="http://schemas.microsoft.com/office/drawing/2014/main" id="{D96A8F40-7E36-BBD1-5DF1-DB08031C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19"/>
              <a:ext cx="354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grpSp>
          <p:nvGrpSpPr>
            <p:cNvPr id="63702" name="Group 13">
              <a:extLst>
                <a:ext uri="{FF2B5EF4-FFF2-40B4-BE49-F238E27FC236}">
                  <a16:creationId xmlns:a16="http://schemas.microsoft.com/office/drawing/2014/main" id="{ABBCC601-7AB7-4643-B88B-8C302364DB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3707" name="Line 14">
                <a:extLst>
                  <a:ext uri="{FF2B5EF4-FFF2-40B4-BE49-F238E27FC236}">
                    <a16:creationId xmlns:a16="http://schemas.microsoft.com/office/drawing/2014/main" id="{8E9AD61D-234E-89AD-82A4-493C8DD3B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8" name="Line 15">
                <a:extLst>
                  <a:ext uri="{FF2B5EF4-FFF2-40B4-BE49-F238E27FC236}">
                    <a16:creationId xmlns:a16="http://schemas.microsoft.com/office/drawing/2014/main" id="{514FCACB-1B15-8173-7D6B-1991D34571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9" name="Line 16">
                <a:extLst>
                  <a:ext uri="{FF2B5EF4-FFF2-40B4-BE49-F238E27FC236}">
                    <a16:creationId xmlns:a16="http://schemas.microsoft.com/office/drawing/2014/main" id="{4DFCC6A9-317E-2262-F49B-2524B9223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3703" name="Group 17">
              <a:extLst>
                <a:ext uri="{FF2B5EF4-FFF2-40B4-BE49-F238E27FC236}">
                  <a16:creationId xmlns:a16="http://schemas.microsoft.com/office/drawing/2014/main" id="{D4765B28-8CC5-90A2-9E3F-587FB070CB28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3704" name="Line 18">
                <a:extLst>
                  <a:ext uri="{FF2B5EF4-FFF2-40B4-BE49-F238E27FC236}">
                    <a16:creationId xmlns:a16="http://schemas.microsoft.com/office/drawing/2014/main" id="{16901561-5683-DD11-07DF-6CF5E3C33B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5" name="Line 19">
                <a:extLst>
                  <a:ext uri="{FF2B5EF4-FFF2-40B4-BE49-F238E27FC236}">
                    <a16:creationId xmlns:a16="http://schemas.microsoft.com/office/drawing/2014/main" id="{EE6060FC-65A9-63D7-CF6A-7A2C26D080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6" name="Line 20">
                <a:extLst>
                  <a:ext uri="{FF2B5EF4-FFF2-40B4-BE49-F238E27FC236}">
                    <a16:creationId xmlns:a16="http://schemas.microsoft.com/office/drawing/2014/main" id="{EFB40984-9A66-628E-BDC5-6C50C6B8F5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3563" name="Group 21">
            <a:extLst>
              <a:ext uri="{FF2B5EF4-FFF2-40B4-BE49-F238E27FC236}">
                <a16:creationId xmlns:a16="http://schemas.microsoft.com/office/drawing/2014/main" id="{61F1EF17-07A3-9599-C113-20C68BCAA4AE}"/>
              </a:ext>
            </a:extLst>
          </p:cNvPr>
          <p:cNvGrpSpPr>
            <a:grpSpLocks/>
          </p:cNvGrpSpPr>
          <p:nvPr/>
        </p:nvGrpSpPr>
        <p:grpSpPr bwMode="auto">
          <a:xfrm>
            <a:off x="3340138" y="3205895"/>
            <a:ext cx="501808" cy="233326"/>
            <a:chOff x="3600" y="219"/>
            <a:chExt cx="360" cy="175"/>
          </a:xfrm>
        </p:grpSpPr>
        <p:sp>
          <p:nvSpPr>
            <p:cNvPr id="63684" name="Oval 22">
              <a:extLst>
                <a:ext uri="{FF2B5EF4-FFF2-40B4-BE49-F238E27FC236}">
                  <a16:creationId xmlns:a16="http://schemas.microsoft.com/office/drawing/2014/main" id="{83CA91F3-064F-9316-4F7D-DCCE19CF0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8"/>
              <a:ext cx="355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685" name="Line 23">
              <a:extLst>
                <a:ext uri="{FF2B5EF4-FFF2-40B4-BE49-F238E27FC236}">
                  <a16:creationId xmlns:a16="http://schemas.microsoft.com/office/drawing/2014/main" id="{F9C0198A-4C01-4730-7B8F-2BA0F13919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86" name="Line 24">
              <a:extLst>
                <a:ext uri="{FF2B5EF4-FFF2-40B4-BE49-F238E27FC236}">
                  <a16:creationId xmlns:a16="http://schemas.microsoft.com/office/drawing/2014/main" id="{BA4552F4-508D-0F01-1D37-66A4721792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87" name="Rectangle 25">
              <a:extLst>
                <a:ext uri="{FF2B5EF4-FFF2-40B4-BE49-F238E27FC236}">
                  <a16:creationId xmlns:a16="http://schemas.microsoft.com/office/drawing/2014/main" id="{D0A002FF-4BAD-FA0B-FE54-C5CEC60C8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63688" name="Oval 26">
              <a:extLst>
                <a:ext uri="{FF2B5EF4-FFF2-40B4-BE49-F238E27FC236}">
                  <a16:creationId xmlns:a16="http://schemas.microsoft.com/office/drawing/2014/main" id="{EDC8AE02-0643-58DF-B7EF-2E41020E9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5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grpSp>
          <p:nvGrpSpPr>
            <p:cNvPr id="63689" name="Group 27">
              <a:extLst>
                <a:ext uri="{FF2B5EF4-FFF2-40B4-BE49-F238E27FC236}">
                  <a16:creationId xmlns:a16="http://schemas.microsoft.com/office/drawing/2014/main" id="{DBF8487B-9D02-AC02-2F1A-E1B9DB532C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3694" name="Line 28">
                <a:extLst>
                  <a:ext uri="{FF2B5EF4-FFF2-40B4-BE49-F238E27FC236}">
                    <a16:creationId xmlns:a16="http://schemas.microsoft.com/office/drawing/2014/main" id="{2198E05C-AD7E-E8E3-9487-4E710B3868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5" name="Line 29">
                <a:extLst>
                  <a:ext uri="{FF2B5EF4-FFF2-40B4-BE49-F238E27FC236}">
                    <a16:creationId xmlns:a16="http://schemas.microsoft.com/office/drawing/2014/main" id="{243BCCBA-41D5-2B3D-5137-71DF626BE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6" name="Line 30">
                <a:extLst>
                  <a:ext uri="{FF2B5EF4-FFF2-40B4-BE49-F238E27FC236}">
                    <a16:creationId xmlns:a16="http://schemas.microsoft.com/office/drawing/2014/main" id="{EEAAA901-76FF-3E2C-F543-54A46DA367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3690" name="Group 31">
              <a:extLst>
                <a:ext uri="{FF2B5EF4-FFF2-40B4-BE49-F238E27FC236}">
                  <a16:creationId xmlns:a16="http://schemas.microsoft.com/office/drawing/2014/main" id="{EE713414-5810-8F31-FC78-DDC8AE291CAF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3691" name="Line 32">
                <a:extLst>
                  <a:ext uri="{FF2B5EF4-FFF2-40B4-BE49-F238E27FC236}">
                    <a16:creationId xmlns:a16="http://schemas.microsoft.com/office/drawing/2014/main" id="{63A8C81E-4EBC-6B5F-DE57-B95523E0A3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2" name="Line 33">
                <a:extLst>
                  <a:ext uri="{FF2B5EF4-FFF2-40B4-BE49-F238E27FC236}">
                    <a16:creationId xmlns:a16="http://schemas.microsoft.com/office/drawing/2014/main" id="{3A1D6989-2121-D6E1-CEF5-E3C5508217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3" name="Line 34">
                <a:extLst>
                  <a:ext uri="{FF2B5EF4-FFF2-40B4-BE49-F238E27FC236}">
                    <a16:creationId xmlns:a16="http://schemas.microsoft.com/office/drawing/2014/main" id="{0E3ED0F2-C45B-45B8-0A35-B9CBA91F7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3564" name="Group 35">
            <a:extLst>
              <a:ext uri="{FF2B5EF4-FFF2-40B4-BE49-F238E27FC236}">
                <a16:creationId xmlns:a16="http://schemas.microsoft.com/office/drawing/2014/main" id="{ED735B05-5D53-3873-5C02-D18C500E19AC}"/>
              </a:ext>
            </a:extLst>
          </p:cNvPr>
          <p:cNvGrpSpPr>
            <a:grpSpLocks/>
          </p:cNvGrpSpPr>
          <p:nvPr/>
        </p:nvGrpSpPr>
        <p:grpSpPr bwMode="auto">
          <a:xfrm>
            <a:off x="4015038" y="2263068"/>
            <a:ext cx="501808" cy="233326"/>
            <a:chOff x="3600" y="219"/>
            <a:chExt cx="360" cy="175"/>
          </a:xfrm>
        </p:grpSpPr>
        <p:sp>
          <p:nvSpPr>
            <p:cNvPr id="63671" name="Oval 36">
              <a:extLst>
                <a:ext uri="{FF2B5EF4-FFF2-40B4-BE49-F238E27FC236}">
                  <a16:creationId xmlns:a16="http://schemas.microsoft.com/office/drawing/2014/main" id="{9E8395E3-771C-B8B4-3E2C-C99707AAD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8"/>
              <a:ext cx="355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672" name="Line 37">
              <a:extLst>
                <a:ext uri="{FF2B5EF4-FFF2-40B4-BE49-F238E27FC236}">
                  <a16:creationId xmlns:a16="http://schemas.microsoft.com/office/drawing/2014/main" id="{0F850AB4-F329-584D-5B01-65C62E2386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73" name="Line 38">
              <a:extLst>
                <a:ext uri="{FF2B5EF4-FFF2-40B4-BE49-F238E27FC236}">
                  <a16:creationId xmlns:a16="http://schemas.microsoft.com/office/drawing/2014/main" id="{ED4DDAA3-C792-2968-4704-524A787747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74" name="Rectangle 39">
              <a:extLst>
                <a:ext uri="{FF2B5EF4-FFF2-40B4-BE49-F238E27FC236}">
                  <a16:creationId xmlns:a16="http://schemas.microsoft.com/office/drawing/2014/main" id="{DAF7F50B-EDDE-5AF4-5F6F-C0A05A708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63675" name="Oval 40">
              <a:extLst>
                <a:ext uri="{FF2B5EF4-FFF2-40B4-BE49-F238E27FC236}">
                  <a16:creationId xmlns:a16="http://schemas.microsoft.com/office/drawing/2014/main" id="{C99F498E-1811-C485-3B1D-78248EBE1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5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grpSp>
          <p:nvGrpSpPr>
            <p:cNvPr id="63676" name="Group 41">
              <a:extLst>
                <a:ext uri="{FF2B5EF4-FFF2-40B4-BE49-F238E27FC236}">
                  <a16:creationId xmlns:a16="http://schemas.microsoft.com/office/drawing/2014/main" id="{64368414-C0BD-C557-BEEF-5F0424851E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3681" name="Line 42">
                <a:extLst>
                  <a:ext uri="{FF2B5EF4-FFF2-40B4-BE49-F238E27FC236}">
                    <a16:creationId xmlns:a16="http://schemas.microsoft.com/office/drawing/2014/main" id="{A82D3ED5-5341-6D73-EA1D-D5CB81F506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2" name="Line 43">
                <a:extLst>
                  <a:ext uri="{FF2B5EF4-FFF2-40B4-BE49-F238E27FC236}">
                    <a16:creationId xmlns:a16="http://schemas.microsoft.com/office/drawing/2014/main" id="{9DD4DC6B-4DDF-44E6-A11E-89440C6256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3" name="Line 44">
                <a:extLst>
                  <a:ext uri="{FF2B5EF4-FFF2-40B4-BE49-F238E27FC236}">
                    <a16:creationId xmlns:a16="http://schemas.microsoft.com/office/drawing/2014/main" id="{5A1B488A-A554-7AB2-F50E-61F5643F1F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3677" name="Group 45">
              <a:extLst>
                <a:ext uri="{FF2B5EF4-FFF2-40B4-BE49-F238E27FC236}">
                  <a16:creationId xmlns:a16="http://schemas.microsoft.com/office/drawing/2014/main" id="{4B0FF70D-E6B8-5B85-C31A-D1594831EC98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3678" name="Line 46">
                <a:extLst>
                  <a:ext uri="{FF2B5EF4-FFF2-40B4-BE49-F238E27FC236}">
                    <a16:creationId xmlns:a16="http://schemas.microsoft.com/office/drawing/2014/main" id="{C7C1D099-27CA-BD7F-94AE-45C9962738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9" name="Line 47">
                <a:extLst>
                  <a:ext uri="{FF2B5EF4-FFF2-40B4-BE49-F238E27FC236}">
                    <a16:creationId xmlns:a16="http://schemas.microsoft.com/office/drawing/2014/main" id="{C41D748C-DB43-6C81-0292-CA6FEA4EBF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0" name="Line 48">
                <a:extLst>
                  <a:ext uri="{FF2B5EF4-FFF2-40B4-BE49-F238E27FC236}">
                    <a16:creationId xmlns:a16="http://schemas.microsoft.com/office/drawing/2014/main" id="{081EE534-2EDD-851C-5754-1D354CA5BF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3565" name="Group 49">
            <a:extLst>
              <a:ext uri="{FF2B5EF4-FFF2-40B4-BE49-F238E27FC236}">
                <a16:creationId xmlns:a16="http://schemas.microsoft.com/office/drawing/2014/main" id="{FE862977-EB32-11C9-5AE0-BF23871C5261}"/>
              </a:ext>
            </a:extLst>
          </p:cNvPr>
          <p:cNvGrpSpPr>
            <a:grpSpLocks/>
          </p:cNvGrpSpPr>
          <p:nvPr/>
        </p:nvGrpSpPr>
        <p:grpSpPr bwMode="auto">
          <a:xfrm>
            <a:off x="3937226" y="2928127"/>
            <a:ext cx="500220" cy="233326"/>
            <a:chOff x="3600" y="219"/>
            <a:chExt cx="360" cy="175"/>
          </a:xfrm>
        </p:grpSpPr>
        <p:sp>
          <p:nvSpPr>
            <p:cNvPr id="63658" name="Oval 50">
              <a:extLst>
                <a:ext uri="{FF2B5EF4-FFF2-40B4-BE49-F238E27FC236}">
                  <a16:creationId xmlns:a16="http://schemas.microsoft.com/office/drawing/2014/main" id="{2F3A7080-E5F6-C8A0-4E9D-E3FC44877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8"/>
              <a:ext cx="355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659" name="Line 51">
              <a:extLst>
                <a:ext uri="{FF2B5EF4-FFF2-40B4-BE49-F238E27FC236}">
                  <a16:creationId xmlns:a16="http://schemas.microsoft.com/office/drawing/2014/main" id="{09A427EE-6FEC-9239-A876-B5F103360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60" name="Line 52">
              <a:extLst>
                <a:ext uri="{FF2B5EF4-FFF2-40B4-BE49-F238E27FC236}">
                  <a16:creationId xmlns:a16="http://schemas.microsoft.com/office/drawing/2014/main" id="{C903F997-A90A-DDEB-6F94-27576E26E8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61" name="Rectangle 53">
              <a:extLst>
                <a:ext uri="{FF2B5EF4-FFF2-40B4-BE49-F238E27FC236}">
                  <a16:creationId xmlns:a16="http://schemas.microsoft.com/office/drawing/2014/main" id="{CA54F74F-93F5-68ED-E8C5-171120CB6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63662" name="Oval 54">
              <a:extLst>
                <a:ext uri="{FF2B5EF4-FFF2-40B4-BE49-F238E27FC236}">
                  <a16:creationId xmlns:a16="http://schemas.microsoft.com/office/drawing/2014/main" id="{3FF6A1AB-5B2A-D014-43A7-63904F45B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6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grpSp>
          <p:nvGrpSpPr>
            <p:cNvPr id="63663" name="Group 55">
              <a:extLst>
                <a:ext uri="{FF2B5EF4-FFF2-40B4-BE49-F238E27FC236}">
                  <a16:creationId xmlns:a16="http://schemas.microsoft.com/office/drawing/2014/main" id="{914B3030-490E-3536-F293-2384D655BD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3668" name="Line 56">
                <a:extLst>
                  <a:ext uri="{FF2B5EF4-FFF2-40B4-BE49-F238E27FC236}">
                    <a16:creationId xmlns:a16="http://schemas.microsoft.com/office/drawing/2014/main" id="{168D16FB-C35A-15D6-6F1C-4FC2BC337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9" name="Line 57">
                <a:extLst>
                  <a:ext uri="{FF2B5EF4-FFF2-40B4-BE49-F238E27FC236}">
                    <a16:creationId xmlns:a16="http://schemas.microsoft.com/office/drawing/2014/main" id="{0D9AF853-3679-823C-0044-977778BE69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0" name="Line 58">
                <a:extLst>
                  <a:ext uri="{FF2B5EF4-FFF2-40B4-BE49-F238E27FC236}">
                    <a16:creationId xmlns:a16="http://schemas.microsoft.com/office/drawing/2014/main" id="{26680556-ED0F-8001-5985-09871A6C15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3664" name="Group 59">
              <a:extLst>
                <a:ext uri="{FF2B5EF4-FFF2-40B4-BE49-F238E27FC236}">
                  <a16:creationId xmlns:a16="http://schemas.microsoft.com/office/drawing/2014/main" id="{EECD6D8A-71CF-4258-7FF3-8DFB81A1C748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3665" name="Line 60">
                <a:extLst>
                  <a:ext uri="{FF2B5EF4-FFF2-40B4-BE49-F238E27FC236}">
                    <a16:creationId xmlns:a16="http://schemas.microsoft.com/office/drawing/2014/main" id="{C688C105-A802-6DE9-B403-50BB043A0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6" name="Line 61">
                <a:extLst>
                  <a:ext uri="{FF2B5EF4-FFF2-40B4-BE49-F238E27FC236}">
                    <a16:creationId xmlns:a16="http://schemas.microsoft.com/office/drawing/2014/main" id="{F5957A1B-6C1C-2A5B-6869-4CEC9904AC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7" name="Line 62">
                <a:extLst>
                  <a:ext uri="{FF2B5EF4-FFF2-40B4-BE49-F238E27FC236}">
                    <a16:creationId xmlns:a16="http://schemas.microsoft.com/office/drawing/2014/main" id="{46070469-D543-C8F1-EAAA-057F5A029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3566" name="Group 63">
            <a:extLst>
              <a:ext uri="{FF2B5EF4-FFF2-40B4-BE49-F238E27FC236}">
                <a16:creationId xmlns:a16="http://schemas.microsoft.com/office/drawing/2014/main" id="{FE5987FE-CA3F-28BC-6AC0-7828510424C7}"/>
              </a:ext>
            </a:extLst>
          </p:cNvPr>
          <p:cNvGrpSpPr>
            <a:grpSpLocks/>
          </p:cNvGrpSpPr>
          <p:nvPr/>
        </p:nvGrpSpPr>
        <p:grpSpPr bwMode="auto">
          <a:xfrm>
            <a:off x="4572425" y="3224942"/>
            <a:ext cx="501808" cy="233326"/>
            <a:chOff x="3600" y="219"/>
            <a:chExt cx="360" cy="175"/>
          </a:xfrm>
        </p:grpSpPr>
        <p:sp>
          <p:nvSpPr>
            <p:cNvPr id="63645" name="Oval 64">
              <a:extLst>
                <a:ext uri="{FF2B5EF4-FFF2-40B4-BE49-F238E27FC236}">
                  <a16:creationId xmlns:a16="http://schemas.microsoft.com/office/drawing/2014/main" id="{85CEBC8E-4799-F9D2-224E-8E20713A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8"/>
              <a:ext cx="355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646" name="Line 65">
              <a:extLst>
                <a:ext uri="{FF2B5EF4-FFF2-40B4-BE49-F238E27FC236}">
                  <a16:creationId xmlns:a16="http://schemas.microsoft.com/office/drawing/2014/main" id="{889D7918-9658-D616-0FD1-4F3BBA49EF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47" name="Line 66">
              <a:extLst>
                <a:ext uri="{FF2B5EF4-FFF2-40B4-BE49-F238E27FC236}">
                  <a16:creationId xmlns:a16="http://schemas.microsoft.com/office/drawing/2014/main" id="{FB99B1E7-3C87-B8B5-C28E-8E5D487DEF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48" name="Rectangle 67">
              <a:extLst>
                <a:ext uri="{FF2B5EF4-FFF2-40B4-BE49-F238E27FC236}">
                  <a16:creationId xmlns:a16="http://schemas.microsoft.com/office/drawing/2014/main" id="{A206419B-8AD8-5698-DA5A-5FC0EF5E3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63649" name="Oval 68">
              <a:extLst>
                <a:ext uri="{FF2B5EF4-FFF2-40B4-BE49-F238E27FC236}">
                  <a16:creationId xmlns:a16="http://schemas.microsoft.com/office/drawing/2014/main" id="{956BC1F9-EB84-FDC6-4A11-63ECC9106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5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grpSp>
          <p:nvGrpSpPr>
            <p:cNvPr id="63650" name="Group 69">
              <a:extLst>
                <a:ext uri="{FF2B5EF4-FFF2-40B4-BE49-F238E27FC236}">
                  <a16:creationId xmlns:a16="http://schemas.microsoft.com/office/drawing/2014/main" id="{934A33A7-B00E-FFD6-14B3-E0E43283B5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3655" name="Line 70">
                <a:extLst>
                  <a:ext uri="{FF2B5EF4-FFF2-40B4-BE49-F238E27FC236}">
                    <a16:creationId xmlns:a16="http://schemas.microsoft.com/office/drawing/2014/main" id="{AE04833B-0F74-C622-7A15-D8F0F1E96D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56" name="Line 71">
                <a:extLst>
                  <a:ext uri="{FF2B5EF4-FFF2-40B4-BE49-F238E27FC236}">
                    <a16:creationId xmlns:a16="http://schemas.microsoft.com/office/drawing/2014/main" id="{44BD2F1F-DB57-53FF-0F26-DC43699C20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57" name="Line 72">
                <a:extLst>
                  <a:ext uri="{FF2B5EF4-FFF2-40B4-BE49-F238E27FC236}">
                    <a16:creationId xmlns:a16="http://schemas.microsoft.com/office/drawing/2014/main" id="{7AFBF45B-746E-A087-0B0E-B948356F3F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3651" name="Group 73">
              <a:extLst>
                <a:ext uri="{FF2B5EF4-FFF2-40B4-BE49-F238E27FC236}">
                  <a16:creationId xmlns:a16="http://schemas.microsoft.com/office/drawing/2014/main" id="{331DC12B-3668-8DBF-9694-A8D09A5EF66F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3652" name="Line 74">
                <a:extLst>
                  <a:ext uri="{FF2B5EF4-FFF2-40B4-BE49-F238E27FC236}">
                    <a16:creationId xmlns:a16="http://schemas.microsoft.com/office/drawing/2014/main" id="{6896ABFF-4D80-3FDF-8FE8-5788A614E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53" name="Line 75">
                <a:extLst>
                  <a:ext uri="{FF2B5EF4-FFF2-40B4-BE49-F238E27FC236}">
                    <a16:creationId xmlns:a16="http://schemas.microsoft.com/office/drawing/2014/main" id="{1C526065-7006-6A92-F132-8C679A432A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54" name="Line 76">
                <a:extLst>
                  <a:ext uri="{FF2B5EF4-FFF2-40B4-BE49-F238E27FC236}">
                    <a16:creationId xmlns:a16="http://schemas.microsoft.com/office/drawing/2014/main" id="{01F02B83-D8E3-D84F-2694-14CDDF89F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3567" name="Group 77">
            <a:extLst>
              <a:ext uri="{FF2B5EF4-FFF2-40B4-BE49-F238E27FC236}">
                <a16:creationId xmlns:a16="http://schemas.microsoft.com/office/drawing/2014/main" id="{8EC52B38-BCEF-69E0-510D-453EDD0EC4D9}"/>
              </a:ext>
            </a:extLst>
          </p:cNvPr>
          <p:cNvGrpSpPr>
            <a:grpSpLocks/>
          </p:cNvGrpSpPr>
          <p:nvPr/>
        </p:nvGrpSpPr>
        <p:grpSpPr bwMode="auto">
          <a:xfrm>
            <a:off x="5017065" y="2569408"/>
            <a:ext cx="501808" cy="233326"/>
            <a:chOff x="3600" y="219"/>
            <a:chExt cx="360" cy="175"/>
          </a:xfrm>
        </p:grpSpPr>
        <p:sp>
          <p:nvSpPr>
            <p:cNvPr id="63632" name="Oval 78">
              <a:extLst>
                <a:ext uri="{FF2B5EF4-FFF2-40B4-BE49-F238E27FC236}">
                  <a16:creationId xmlns:a16="http://schemas.microsoft.com/office/drawing/2014/main" id="{3931FCE9-E843-F5BC-1FF5-9683A4EF2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98"/>
              <a:ext cx="355" cy="96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633" name="Line 79">
              <a:extLst>
                <a:ext uri="{FF2B5EF4-FFF2-40B4-BE49-F238E27FC236}">
                  <a16:creationId xmlns:a16="http://schemas.microsoft.com/office/drawing/2014/main" id="{E8663659-16AB-5172-6CF5-48C2EB4AAF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34" name="Line 80">
              <a:extLst>
                <a:ext uri="{FF2B5EF4-FFF2-40B4-BE49-F238E27FC236}">
                  <a16:creationId xmlns:a16="http://schemas.microsoft.com/office/drawing/2014/main" id="{F4647E8B-5017-3150-1F32-2DB415EA6A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35" name="Rectangle 81">
              <a:extLst>
                <a:ext uri="{FF2B5EF4-FFF2-40B4-BE49-F238E27FC236}">
                  <a16:creationId xmlns:a16="http://schemas.microsoft.com/office/drawing/2014/main" id="{DEDEF9DB-BA7F-E591-6E71-A15FA5B65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5" y="289"/>
              <a:ext cx="352" cy="58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solidFill>
                  <a:srgbClr val="000000"/>
                </a:solidFill>
                <a:latin typeface="Times New Roman" charset="0"/>
              </a:endParaRPr>
            </a:p>
          </p:txBody>
        </p:sp>
        <p:sp>
          <p:nvSpPr>
            <p:cNvPr id="63636" name="Oval 82">
              <a:extLst>
                <a:ext uri="{FF2B5EF4-FFF2-40B4-BE49-F238E27FC236}">
                  <a16:creationId xmlns:a16="http://schemas.microsoft.com/office/drawing/2014/main" id="{65FFFEB5-9D49-887E-4F48-0E74DA350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5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grpSp>
          <p:nvGrpSpPr>
            <p:cNvPr id="63637" name="Group 83">
              <a:extLst>
                <a:ext uri="{FF2B5EF4-FFF2-40B4-BE49-F238E27FC236}">
                  <a16:creationId xmlns:a16="http://schemas.microsoft.com/office/drawing/2014/main" id="{5E6A63B5-7077-85C0-58E2-1C018D0D31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63642" name="Line 84">
                <a:extLst>
                  <a:ext uri="{FF2B5EF4-FFF2-40B4-BE49-F238E27FC236}">
                    <a16:creationId xmlns:a16="http://schemas.microsoft.com/office/drawing/2014/main" id="{D7C673D5-1AF4-9247-FA19-6647B57BD7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3" name="Line 85">
                <a:extLst>
                  <a:ext uri="{FF2B5EF4-FFF2-40B4-BE49-F238E27FC236}">
                    <a16:creationId xmlns:a16="http://schemas.microsoft.com/office/drawing/2014/main" id="{105CDE07-CBA9-B172-F21D-DA95D2B005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2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4" name="Line 86">
                <a:extLst>
                  <a:ext uri="{FF2B5EF4-FFF2-40B4-BE49-F238E27FC236}">
                    <a16:creationId xmlns:a16="http://schemas.microsoft.com/office/drawing/2014/main" id="{C451AD6F-392F-6FC5-37B9-370FA835ED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3638" name="Group 87">
              <a:extLst>
                <a:ext uri="{FF2B5EF4-FFF2-40B4-BE49-F238E27FC236}">
                  <a16:creationId xmlns:a16="http://schemas.microsoft.com/office/drawing/2014/main" id="{8C021E7A-E8A6-934A-CDD4-9FC7491F22F7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63639" name="Line 88">
                <a:extLst>
                  <a:ext uri="{FF2B5EF4-FFF2-40B4-BE49-F238E27FC236}">
                    <a16:creationId xmlns:a16="http://schemas.microsoft.com/office/drawing/2014/main" id="{CDF4D19A-6FBA-CD1D-3BFF-6B4FAC07AB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6"/>
                <a:ext cx="50" cy="4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0" name="Line 89">
                <a:extLst>
                  <a:ext uri="{FF2B5EF4-FFF2-40B4-BE49-F238E27FC236}">
                    <a16:creationId xmlns:a16="http://schemas.microsoft.com/office/drawing/2014/main" id="{D9AAF827-8334-5A00-E0F2-9E1DEBE2E8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1" name="Line 90">
                <a:extLst>
                  <a:ext uri="{FF2B5EF4-FFF2-40B4-BE49-F238E27FC236}">
                    <a16:creationId xmlns:a16="http://schemas.microsoft.com/office/drawing/2014/main" id="{72BF01DC-1A22-1610-6C6A-D5A5E7E5DF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49"/>
                <a:ext cx="52" cy="9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3568" name="Freeform 91">
            <a:extLst>
              <a:ext uri="{FF2B5EF4-FFF2-40B4-BE49-F238E27FC236}">
                <a16:creationId xmlns:a16="http://schemas.microsoft.com/office/drawing/2014/main" id="{F9DCDA9B-D18A-8A5F-DC1D-EA31DBDA1CC5}"/>
              </a:ext>
            </a:extLst>
          </p:cNvPr>
          <p:cNvSpPr>
            <a:spLocks/>
          </p:cNvSpPr>
          <p:nvPr/>
        </p:nvSpPr>
        <p:spPr bwMode="auto">
          <a:xfrm>
            <a:off x="4523198" y="238687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69" name="Freeform 92">
            <a:extLst>
              <a:ext uri="{FF2B5EF4-FFF2-40B4-BE49-F238E27FC236}">
                <a16:creationId xmlns:a16="http://schemas.microsoft.com/office/drawing/2014/main" id="{F1372599-3BEC-B328-B9E6-436202755FA8}"/>
              </a:ext>
            </a:extLst>
          </p:cNvPr>
          <p:cNvSpPr>
            <a:spLocks/>
          </p:cNvSpPr>
          <p:nvPr/>
        </p:nvSpPr>
        <p:spPr bwMode="auto">
          <a:xfrm>
            <a:off x="3457650" y="277892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70" name="Freeform 93">
            <a:extLst>
              <a:ext uri="{FF2B5EF4-FFF2-40B4-BE49-F238E27FC236}">
                <a16:creationId xmlns:a16="http://schemas.microsoft.com/office/drawing/2014/main" id="{F9904B3E-8F31-D0EF-7C3A-E2E4F8248B65}"/>
              </a:ext>
            </a:extLst>
          </p:cNvPr>
          <p:cNvSpPr>
            <a:spLocks/>
          </p:cNvSpPr>
          <p:nvPr/>
        </p:nvSpPr>
        <p:spPr bwMode="auto">
          <a:xfrm>
            <a:off x="4405686" y="275511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71" name="Freeform 94">
            <a:extLst>
              <a:ext uri="{FF2B5EF4-FFF2-40B4-BE49-F238E27FC236}">
                <a16:creationId xmlns:a16="http://schemas.microsoft.com/office/drawing/2014/main" id="{FD695337-D76B-80BB-09B9-AB94A589577B}"/>
              </a:ext>
            </a:extLst>
          </p:cNvPr>
          <p:cNvSpPr>
            <a:spLocks/>
          </p:cNvSpPr>
          <p:nvPr/>
        </p:nvSpPr>
        <p:spPr bwMode="auto">
          <a:xfrm>
            <a:off x="5072646" y="280908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73" name="Freeform 96">
            <a:extLst>
              <a:ext uri="{FF2B5EF4-FFF2-40B4-BE49-F238E27FC236}">
                <a16:creationId xmlns:a16="http://schemas.microsoft.com/office/drawing/2014/main" id="{BF7EED56-03B0-BF6E-CADB-078E591455F9}"/>
              </a:ext>
            </a:extLst>
          </p:cNvPr>
          <p:cNvSpPr>
            <a:spLocks/>
          </p:cNvSpPr>
          <p:nvPr/>
        </p:nvSpPr>
        <p:spPr bwMode="auto">
          <a:xfrm>
            <a:off x="3300438" y="280273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74" name="Text Box 100">
            <a:extLst>
              <a:ext uri="{FF2B5EF4-FFF2-40B4-BE49-F238E27FC236}">
                <a16:creationId xmlns:a16="http://schemas.microsoft.com/office/drawing/2014/main" id="{E2C28DF5-E68D-C51C-4A25-4F71D0F3F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0005" y="2312243"/>
            <a:ext cx="311165" cy="366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63575" name="Text Box 101">
            <a:extLst>
              <a:ext uri="{FF2B5EF4-FFF2-40B4-BE49-F238E27FC236}">
                <a16:creationId xmlns:a16="http://schemas.microsoft.com/office/drawing/2014/main" id="{7EA8363A-0523-9A85-224F-FA453EF58C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8089" y="2726501"/>
            <a:ext cx="296876" cy="336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</a:rPr>
              <a:t>2</a:t>
            </a:r>
          </a:p>
        </p:txBody>
      </p:sp>
      <p:sp>
        <p:nvSpPr>
          <p:cNvPr id="63576" name="Text Box 102">
            <a:extLst>
              <a:ext uri="{FF2B5EF4-FFF2-40B4-BE49-F238E27FC236}">
                <a16:creationId xmlns:a16="http://schemas.microsoft.com/office/drawing/2014/main" id="{644F4CAB-7D4B-2B76-1E99-47A212B132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7252" y="2799512"/>
            <a:ext cx="296876" cy="336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</a:rPr>
              <a:t>3</a:t>
            </a:r>
          </a:p>
        </p:txBody>
      </p:sp>
      <p:grpSp>
        <p:nvGrpSpPr>
          <p:cNvPr id="63500" name="Group 347">
            <a:extLst>
              <a:ext uri="{FF2B5EF4-FFF2-40B4-BE49-F238E27FC236}">
                <a16:creationId xmlns:a16="http://schemas.microsoft.com/office/drawing/2014/main" id="{B9FAC40E-95BD-7E8D-042F-B0D67434345E}"/>
              </a:ext>
            </a:extLst>
          </p:cNvPr>
          <p:cNvGrpSpPr>
            <a:grpSpLocks/>
          </p:cNvGrpSpPr>
          <p:nvPr/>
        </p:nvGrpSpPr>
        <p:grpSpPr bwMode="auto">
          <a:xfrm>
            <a:off x="3937226" y="2920498"/>
            <a:ext cx="523875" cy="261938"/>
            <a:chOff x="1871277" y="1576300"/>
            <a:chExt cx="1128371" cy="437861"/>
          </a:xfrm>
        </p:grpSpPr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796F7C61-FDD6-A701-8DC4-59CEC938C698}"/>
                </a:ext>
              </a:extLst>
            </p:cNvPr>
            <p:cNvSpPr/>
            <p:nvPr/>
          </p:nvSpPr>
          <p:spPr bwMode="auto">
            <a:xfrm flipV="1">
              <a:off x="1874697" y="1695717"/>
              <a:ext cx="1124951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9482DEBF-783B-1638-B5D2-718103C7A991}"/>
                </a:ext>
              </a:extLst>
            </p:cNvPr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F4926AD4-465B-7A0F-A129-391B059DDFA8}"/>
                </a:ext>
              </a:extLst>
            </p:cNvPr>
            <p:cNvSpPr/>
            <p:nvPr/>
          </p:nvSpPr>
          <p:spPr bwMode="auto">
            <a:xfrm flipV="1">
              <a:off x="1871277" y="1576300"/>
              <a:ext cx="1124953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EB1A9675-E55D-75EF-008D-C573A97ACE59}"/>
                </a:ext>
              </a:extLst>
            </p:cNvPr>
            <p:cNvSpPr/>
            <p:nvPr/>
          </p:nvSpPr>
          <p:spPr bwMode="auto">
            <a:xfrm>
              <a:off x="2158499" y="1674488"/>
              <a:ext cx="550509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238FD976-F236-B8FE-EA73-2F475B9F6D4A}"/>
                </a:ext>
              </a:extLst>
            </p:cNvPr>
            <p:cNvSpPr/>
            <p:nvPr/>
          </p:nvSpPr>
          <p:spPr bwMode="auto">
            <a:xfrm>
              <a:off x="2103790" y="1632028"/>
              <a:ext cx="659927" cy="111455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F4D118E3-02E2-9A12-75F5-4D7AAA7408D9}"/>
                </a:ext>
              </a:extLst>
            </p:cNvPr>
            <p:cNvSpPr/>
            <p:nvPr/>
          </p:nvSpPr>
          <p:spPr bwMode="auto">
            <a:xfrm>
              <a:off x="2538043" y="1727562"/>
              <a:ext cx="242770" cy="9818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FE613FCF-2EFC-AB8A-7864-685DA450DB59}"/>
                </a:ext>
              </a:extLst>
            </p:cNvPr>
            <p:cNvSpPr/>
            <p:nvPr/>
          </p:nvSpPr>
          <p:spPr bwMode="auto">
            <a:xfrm>
              <a:off x="2090113" y="1730214"/>
              <a:ext cx="239351" cy="98188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F18A7647-598E-C05E-CB1E-AB140AC11A6F}"/>
                </a:ext>
              </a:extLst>
            </p:cNvPr>
            <p:cNvCxnSpPr>
              <a:endCxn id="179" idx="2"/>
            </p:cNvCxnSpPr>
            <p:nvPr/>
          </p:nvCxnSpPr>
          <p:spPr bwMode="auto">
            <a:xfrm flipH="1" flipV="1">
              <a:off x="1871277" y="1738176"/>
              <a:ext cx="3420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86B4CF6F-E276-DA53-069C-22464AB8D469}"/>
                </a:ext>
              </a:extLst>
            </p:cNvPr>
            <p:cNvCxnSpPr/>
            <p:nvPr/>
          </p:nvCxnSpPr>
          <p:spPr bwMode="auto">
            <a:xfrm flipH="1" flipV="1">
              <a:off x="2996230" y="1735522"/>
              <a:ext cx="3418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1" name="Group 347">
            <a:extLst>
              <a:ext uri="{FF2B5EF4-FFF2-40B4-BE49-F238E27FC236}">
                <a16:creationId xmlns:a16="http://schemas.microsoft.com/office/drawing/2014/main" id="{7155982A-8711-C42D-9F04-D96DB5132B7B}"/>
              </a:ext>
            </a:extLst>
          </p:cNvPr>
          <p:cNvGrpSpPr>
            <a:grpSpLocks/>
          </p:cNvGrpSpPr>
          <p:nvPr/>
        </p:nvGrpSpPr>
        <p:grpSpPr bwMode="auto">
          <a:xfrm>
            <a:off x="3319689" y="3184023"/>
            <a:ext cx="523875" cy="263525"/>
            <a:chOff x="1871277" y="1576300"/>
            <a:chExt cx="1128371" cy="437861"/>
          </a:xfrm>
        </p:grpSpPr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D1960C2E-B3DE-90F0-9414-139878E47642}"/>
                </a:ext>
              </a:extLst>
            </p:cNvPr>
            <p:cNvSpPr/>
            <p:nvPr/>
          </p:nvSpPr>
          <p:spPr bwMode="auto">
            <a:xfrm flipV="1">
              <a:off x="1874695" y="1694998"/>
              <a:ext cx="1124953" cy="31916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5854EC05-EFAF-9369-3033-D33A7BA13582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3A1D8E4F-A1FE-8BCB-D77A-71479BE651AB}"/>
                </a:ext>
              </a:extLst>
            </p:cNvPr>
            <p:cNvSpPr/>
            <p:nvPr/>
          </p:nvSpPr>
          <p:spPr bwMode="auto">
            <a:xfrm flipV="1">
              <a:off x="1871277" y="1576300"/>
              <a:ext cx="1124951" cy="3191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24B0A8A8-F0C2-96CC-4B2E-20BAB17DBCD3}"/>
                </a:ext>
              </a:extLst>
            </p:cNvPr>
            <p:cNvSpPr/>
            <p:nvPr/>
          </p:nvSpPr>
          <p:spPr bwMode="auto">
            <a:xfrm>
              <a:off x="2158499" y="1673896"/>
              <a:ext cx="550507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80F5BD93-A286-8610-47D9-38AFFBDDCF73}"/>
                </a:ext>
              </a:extLst>
            </p:cNvPr>
            <p:cNvSpPr/>
            <p:nvPr/>
          </p:nvSpPr>
          <p:spPr bwMode="auto">
            <a:xfrm>
              <a:off x="2103790" y="1634330"/>
              <a:ext cx="659925" cy="11078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A408F9B6-F9F5-595B-55FE-1C471FCF6DE1}"/>
                </a:ext>
              </a:extLst>
            </p:cNvPr>
            <p:cNvSpPr/>
            <p:nvPr/>
          </p:nvSpPr>
          <p:spPr bwMode="auto">
            <a:xfrm>
              <a:off x="2538041" y="1726651"/>
              <a:ext cx="242772" cy="975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2DB1DDC3-8C16-AC17-ECBC-211E01013068}"/>
                </a:ext>
              </a:extLst>
            </p:cNvPr>
            <p:cNvSpPr/>
            <p:nvPr/>
          </p:nvSpPr>
          <p:spPr bwMode="auto">
            <a:xfrm>
              <a:off x="2090113" y="1729288"/>
              <a:ext cx="239351" cy="9759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9EDD37EB-FB6E-1A8E-2853-2679ED740C30}"/>
                </a:ext>
              </a:extLst>
            </p:cNvPr>
            <p:cNvCxnSpPr>
              <a:endCxn id="189" idx="2"/>
            </p:cNvCxnSpPr>
            <p:nvPr/>
          </p:nvCxnSpPr>
          <p:spPr bwMode="auto">
            <a:xfrm flipH="1" flipV="1">
              <a:off x="1871277" y="1737202"/>
              <a:ext cx="3418" cy="12397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62B9E0EC-108D-2632-7AD1-EF1167715BEB}"/>
                </a:ext>
              </a:extLst>
            </p:cNvPr>
            <p:cNvCxnSpPr/>
            <p:nvPr/>
          </p:nvCxnSpPr>
          <p:spPr bwMode="auto">
            <a:xfrm flipH="1" flipV="1">
              <a:off x="2996228" y="1734563"/>
              <a:ext cx="3420" cy="1239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2" name="Group 347">
            <a:extLst>
              <a:ext uri="{FF2B5EF4-FFF2-40B4-BE49-F238E27FC236}">
                <a16:creationId xmlns:a16="http://schemas.microsoft.com/office/drawing/2014/main" id="{A24A2E7C-8F82-8280-07E1-D0D5F1A7C80A}"/>
              </a:ext>
            </a:extLst>
          </p:cNvPr>
          <p:cNvGrpSpPr>
            <a:grpSpLocks/>
          </p:cNvGrpSpPr>
          <p:nvPr/>
        </p:nvGrpSpPr>
        <p:grpSpPr bwMode="auto">
          <a:xfrm>
            <a:off x="4561114" y="3207836"/>
            <a:ext cx="523875" cy="261937"/>
            <a:chOff x="1871277" y="1576300"/>
            <a:chExt cx="1128371" cy="437861"/>
          </a:xfrm>
        </p:grpSpPr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D70C2B76-32AE-742A-6208-7CC10C7BE0C6}"/>
                </a:ext>
              </a:extLst>
            </p:cNvPr>
            <p:cNvSpPr/>
            <p:nvPr/>
          </p:nvSpPr>
          <p:spPr bwMode="auto">
            <a:xfrm flipV="1">
              <a:off x="1874695" y="1695716"/>
              <a:ext cx="1124953" cy="31844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98" name="Rectangle 197">
              <a:extLst>
                <a:ext uri="{FF2B5EF4-FFF2-40B4-BE49-F238E27FC236}">
                  <a16:creationId xmlns:a16="http://schemas.microsoft.com/office/drawing/2014/main" id="{EB0FEABF-1E61-18AE-A021-A92701DB047E}"/>
                </a:ext>
              </a:extLst>
            </p:cNvPr>
            <p:cNvSpPr/>
            <p:nvPr/>
          </p:nvSpPr>
          <p:spPr bwMode="auto">
            <a:xfrm>
              <a:off x="1871277" y="1740830"/>
              <a:ext cx="1128371" cy="11410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3ABEBE3F-16FE-D79D-47EE-7B5F2F8A3A75}"/>
                </a:ext>
              </a:extLst>
            </p:cNvPr>
            <p:cNvSpPr/>
            <p:nvPr/>
          </p:nvSpPr>
          <p:spPr bwMode="auto">
            <a:xfrm flipV="1">
              <a:off x="1871277" y="1576300"/>
              <a:ext cx="1124951" cy="31844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27FA333C-D31F-7B3F-1573-E8AD917A4D45}"/>
                </a:ext>
              </a:extLst>
            </p:cNvPr>
            <p:cNvSpPr/>
            <p:nvPr/>
          </p:nvSpPr>
          <p:spPr bwMode="auto">
            <a:xfrm>
              <a:off x="2158499" y="1674486"/>
              <a:ext cx="550507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68D313C6-959A-1355-FB7F-DA3B960C9DBF}"/>
                </a:ext>
              </a:extLst>
            </p:cNvPr>
            <p:cNvSpPr/>
            <p:nvPr/>
          </p:nvSpPr>
          <p:spPr bwMode="auto">
            <a:xfrm>
              <a:off x="2103790" y="1632027"/>
              <a:ext cx="659925" cy="11145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EDCE8829-B8E6-4D4E-C72D-91CDCFB4332B}"/>
                </a:ext>
              </a:extLst>
            </p:cNvPr>
            <p:cNvSpPr/>
            <p:nvPr/>
          </p:nvSpPr>
          <p:spPr bwMode="auto">
            <a:xfrm>
              <a:off x="2538041" y="1727561"/>
              <a:ext cx="242772" cy="98188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CD1873D4-A773-60FF-F783-72E587BC989B}"/>
                </a:ext>
              </a:extLst>
            </p:cNvPr>
            <p:cNvSpPr/>
            <p:nvPr/>
          </p:nvSpPr>
          <p:spPr bwMode="auto">
            <a:xfrm>
              <a:off x="2090113" y="1730215"/>
              <a:ext cx="239351" cy="9818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CAE50AF3-DA95-12DA-E898-B64F016248EF}"/>
                </a:ext>
              </a:extLst>
            </p:cNvPr>
            <p:cNvCxnSpPr>
              <a:endCxn id="199" idx="2"/>
            </p:cNvCxnSpPr>
            <p:nvPr/>
          </p:nvCxnSpPr>
          <p:spPr bwMode="auto">
            <a:xfrm flipH="1" flipV="1">
              <a:off x="1871277" y="1738175"/>
              <a:ext cx="3418" cy="1220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D6F75A37-672B-C8F1-26A7-9512A90EA4C3}"/>
                </a:ext>
              </a:extLst>
            </p:cNvPr>
            <p:cNvCxnSpPr/>
            <p:nvPr/>
          </p:nvCxnSpPr>
          <p:spPr bwMode="auto">
            <a:xfrm flipH="1" flipV="1">
              <a:off x="2996228" y="1735522"/>
              <a:ext cx="3420" cy="1220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3" name="Group 347">
            <a:extLst>
              <a:ext uri="{FF2B5EF4-FFF2-40B4-BE49-F238E27FC236}">
                <a16:creationId xmlns:a16="http://schemas.microsoft.com/office/drawing/2014/main" id="{40794786-895A-5C23-4C81-7E7AED588CE5}"/>
              </a:ext>
            </a:extLst>
          </p:cNvPr>
          <p:cNvGrpSpPr>
            <a:grpSpLocks/>
          </p:cNvGrpSpPr>
          <p:nvPr/>
        </p:nvGrpSpPr>
        <p:grpSpPr bwMode="auto">
          <a:xfrm>
            <a:off x="5004026" y="2552198"/>
            <a:ext cx="522288" cy="263525"/>
            <a:chOff x="1871277" y="1576300"/>
            <a:chExt cx="1128371" cy="437861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8126E1A4-138D-F46A-A021-042B3F603C8B}"/>
                </a:ext>
              </a:extLst>
            </p:cNvPr>
            <p:cNvSpPr/>
            <p:nvPr/>
          </p:nvSpPr>
          <p:spPr bwMode="auto">
            <a:xfrm flipV="1">
              <a:off x="1874708" y="1694998"/>
              <a:ext cx="1124940" cy="31916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FA24B0A1-4B6C-49C9-E727-53096910F610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63DD5D71-14DF-8EB0-C168-B2B1B654F9CC}"/>
                </a:ext>
              </a:extLst>
            </p:cNvPr>
            <p:cNvSpPr/>
            <p:nvPr/>
          </p:nvSpPr>
          <p:spPr bwMode="auto">
            <a:xfrm flipV="1">
              <a:off x="1871277" y="1576300"/>
              <a:ext cx="1124940" cy="3191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01C4537F-E6DC-122F-C790-EC41D5ED115E}"/>
                </a:ext>
              </a:extLst>
            </p:cNvPr>
            <p:cNvSpPr/>
            <p:nvPr/>
          </p:nvSpPr>
          <p:spPr bwMode="auto">
            <a:xfrm>
              <a:off x="2159371" y="1673896"/>
              <a:ext cx="548751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0266DAC9-7F05-B6FC-BF99-4C52D2C9C05E}"/>
                </a:ext>
              </a:extLst>
            </p:cNvPr>
            <p:cNvSpPr/>
            <p:nvPr/>
          </p:nvSpPr>
          <p:spPr bwMode="auto">
            <a:xfrm>
              <a:off x="2101068" y="1634330"/>
              <a:ext cx="665361" cy="11078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97A65838-FBE8-FE53-722B-9BDE7959EA00}"/>
                </a:ext>
              </a:extLst>
            </p:cNvPr>
            <p:cNvSpPr/>
            <p:nvPr/>
          </p:nvSpPr>
          <p:spPr bwMode="auto">
            <a:xfrm>
              <a:off x="2536638" y="1726651"/>
              <a:ext cx="243509" cy="975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202A39A5-640D-DE4E-4E02-60BCC55F4ED0}"/>
                </a:ext>
              </a:extLst>
            </p:cNvPr>
            <p:cNvSpPr/>
            <p:nvPr/>
          </p:nvSpPr>
          <p:spPr bwMode="auto">
            <a:xfrm>
              <a:off x="2090778" y="1729288"/>
              <a:ext cx="240079" cy="9759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4526382C-6CE3-B6BE-C623-517A823AC0F7}"/>
                </a:ext>
              </a:extLst>
            </p:cNvPr>
            <p:cNvCxnSpPr>
              <a:endCxn id="209" idx="2"/>
            </p:cNvCxnSpPr>
            <p:nvPr/>
          </p:nvCxnSpPr>
          <p:spPr bwMode="auto">
            <a:xfrm flipH="1" flipV="1">
              <a:off x="1871277" y="1737202"/>
              <a:ext cx="3431" cy="12397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E1779ECB-B334-3669-CE84-D6A9A8365428}"/>
                </a:ext>
              </a:extLst>
            </p:cNvPr>
            <p:cNvCxnSpPr/>
            <p:nvPr/>
          </p:nvCxnSpPr>
          <p:spPr bwMode="auto">
            <a:xfrm flipH="1" flipV="1">
              <a:off x="2996217" y="1734563"/>
              <a:ext cx="3431" cy="1239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4" name="Group 347">
            <a:extLst>
              <a:ext uri="{FF2B5EF4-FFF2-40B4-BE49-F238E27FC236}">
                <a16:creationId xmlns:a16="http://schemas.microsoft.com/office/drawing/2014/main" id="{53740FC8-5E3F-DE5E-163F-FFA1151C23A5}"/>
              </a:ext>
            </a:extLst>
          </p:cNvPr>
          <p:cNvGrpSpPr>
            <a:grpSpLocks/>
          </p:cNvGrpSpPr>
          <p:nvPr/>
        </p:nvGrpSpPr>
        <p:grpSpPr bwMode="auto">
          <a:xfrm>
            <a:off x="4007076" y="2247398"/>
            <a:ext cx="522288" cy="261938"/>
            <a:chOff x="1871277" y="1576300"/>
            <a:chExt cx="1128371" cy="437861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C75F3DF1-71E3-FF2E-1899-20C34AEC467B}"/>
                </a:ext>
              </a:extLst>
            </p:cNvPr>
            <p:cNvSpPr/>
            <p:nvPr/>
          </p:nvSpPr>
          <p:spPr bwMode="auto">
            <a:xfrm flipV="1">
              <a:off x="1874708" y="1695717"/>
              <a:ext cx="1124940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73CB235F-0810-9717-7479-BA70CFE83C3A}"/>
                </a:ext>
              </a:extLst>
            </p:cNvPr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43DD221E-7BCA-D5D6-9760-48C51A7860FD}"/>
                </a:ext>
              </a:extLst>
            </p:cNvPr>
            <p:cNvSpPr/>
            <p:nvPr/>
          </p:nvSpPr>
          <p:spPr bwMode="auto">
            <a:xfrm flipV="1">
              <a:off x="1871277" y="1576300"/>
              <a:ext cx="1124940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6BEE7574-5DB7-A1BD-63B1-B8547E892E5B}"/>
                </a:ext>
              </a:extLst>
            </p:cNvPr>
            <p:cNvSpPr/>
            <p:nvPr/>
          </p:nvSpPr>
          <p:spPr bwMode="auto">
            <a:xfrm>
              <a:off x="2159371" y="1674488"/>
              <a:ext cx="548751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9DC7A232-C351-1BC8-D6C8-17F2F7AA9085}"/>
                </a:ext>
              </a:extLst>
            </p:cNvPr>
            <p:cNvSpPr/>
            <p:nvPr/>
          </p:nvSpPr>
          <p:spPr bwMode="auto">
            <a:xfrm>
              <a:off x="2101068" y="1632028"/>
              <a:ext cx="665361" cy="111455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597BA762-962C-EA51-6EA2-BDB72DD2BC96}"/>
                </a:ext>
              </a:extLst>
            </p:cNvPr>
            <p:cNvSpPr/>
            <p:nvPr/>
          </p:nvSpPr>
          <p:spPr bwMode="auto">
            <a:xfrm>
              <a:off x="2536638" y="1727562"/>
              <a:ext cx="243509" cy="9818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8A83D424-9D07-F1F8-A013-99D9359A4995}"/>
                </a:ext>
              </a:extLst>
            </p:cNvPr>
            <p:cNvSpPr/>
            <p:nvPr/>
          </p:nvSpPr>
          <p:spPr bwMode="auto">
            <a:xfrm>
              <a:off x="2090778" y="1730214"/>
              <a:ext cx="240079" cy="98188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9B09ACF4-5D6E-7064-6766-5859A5F49FA6}"/>
                </a:ext>
              </a:extLst>
            </p:cNvPr>
            <p:cNvCxnSpPr>
              <a:endCxn id="219" idx="2"/>
            </p:cNvCxnSpPr>
            <p:nvPr/>
          </p:nvCxnSpPr>
          <p:spPr bwMode="auto">
            <a:xfrm flipH="1" flipV="1">
              <a:off x="1871277" y="1738176"/>
              <a:ext cx="3431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37044A62-D1EA-D48E-228E-1A202E60CA14}"/>
                </a:ext>
              </a:extLst>
            </p:cNvPr>
            <p:cNvCxnSpPr/>
            <p:nvPr/>
          </p:nvCxnSpPr>
          <p:spPr bwMode="auto">
            <a:xfrm flipH="1" flipV="1">
              <a:off x="2996217" y="1735522"/>
              <a:ext cx="3431" cy="12207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05" name="Group 347">
            <a:extLst>
              <a:ext uri="{FF2B5EF4-FFF2-40B4-BE49-F238E27FC236}">
                <a16:creationId xmlns:a16="http://schemas.microsoft.com/office/drawing/2014/main" id="{B82DF4CD-1905-29BE-9964-F71A51D43935}"/>
              </a:ext>
            </a:extLst>
          </p:cNvPr>
          <p:cNvGrpSpPr>
            <a:grpSpLocks/>
          </p:cNvGrpSpPr>
          <p:nvPr/>
        </p:nvGrpSpPr>
        <p:grpSpPr bwMode="auto">
          <a:xfrm>
            <a:off x="2987901" y="2545848"/>
            <a:ext cx="523875" cy="263525"/>
            <a:chOff x="1871277" y="1576300"/>
            <a:chExt cx="1128371" cy="437861"/>
          </a:xfrm>
        </p:grpSpPr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B3D350A2-15AD-4FFB-359A-F15F6CAF92AC}"/>
                </a:ext>
              </a:extLst>
            </p:cNvPr>
            <p:cNvSpPr/>
            <p:nvPr/>
          </p:nvSpPr>
          <p:spPr bwMode="auto">
            <a:xfrm flipV="1">
              <a:off x="1874697" y="1694998"/>
              <a:ext cx="1124951" cy="31916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E1938681-4913-297A-8D15-731CB8BBEE0C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F38D88ED-144B-981C-E36C-044C9D653D35}"/>
                </a:ext>
              </a:extLst>
            </p:cNvPr>
            <p:cNvSpPr/>
            <p:nvPr/>
          </p:nvSpPr>
          <p:spPr bwMode="auto">
            <a:xfrm flipV="1">
              <a:off x="1871277" y="1576300"/>
              <a:ext cx="1124953" cy="31916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E167874F-E42B-3CC0-F7FB-78FA2232C626}"/>
                </a:ext>
              </a:extLst>
            </p:cNvPr>
            <p:cNvSpPr/>
            <p:nvPr/>
          </p:nvSpPr>
          <p:spPr bwMode="auto">
            <a:xfrm>
              <a:off x="2158499" y="1673896"/>
              <a:ext cx="550509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8F16C50C-5DAC-790A-4FD9-DD341043E0C6}"/>
                </a:ext>
              </a:extLst>
            </p:cNvPr>
            <p:cNvSpPr/>
            <p:nvPr/>
          </p:nvSpPr>
          <p:spPr bwMode="auto">
            <a:xfrm>
              <a:off x="2103790" y="1634330"/>
              <a:ext cx="659927" cy="11078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872B123F-7F5B-0FA8-444A-058B2D814C8B}"/>
                </a:ext>
              </a:extLst>
            </p:cNvPr>
            <p:cNvSpPr/>
            <p:nvPr/>
          </p:nvSpPr>
          <p:spPr bwMode="auto">
            <a:xfrm>
              <a:off x="2538043" y="1726651"/>
              <a:ext cx="242770" cy="97595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2C2E69D2-CF6E-1CD7-2DAD-88FCA2DB726F}"/>
                </a:ext>
              </a:extLst>
            </p:cNvPr>
            <p:cNvSpPr/>
            <p:nvPr/>
          </p:nvSpPr>
          <p:spPr bwMode="auto">
            <a:xfrm>
              <a:off x="2090113" y="1729288"/>
              <a:ext cx="239351" cy="9759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C56B7DE2-E57F-58CC-0F05-79D0B48F29FD}"/>
                </a:ext>
              </a:extLst>
            </p:cNvPr>
            <p:cNvCxnSpPr>
              <a:endCxn id="229" idx="2"/>
            </p:cNvCxnSpPr>
            <p:nvPr/>
          </p:nvCxnSpPr>
          <p:spPr bwMode="auto">
            <a:xfrm flipH="1" flipV="1">
              <a:off x="1871277" y="1737202"/>
              <a:ext cx="3420" cy="12397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4C97A21D-F304-9EE4-E02E-0CFA5DA98978}"/>
                </a:ext>
              </a:extLst>
            </p:cNvPr>
            <p:cNvCxnSpPr/>
            <p:nvPr/>
          </p:nvCxnSpPr>
          <p:spPr bwMode="auto">
            <a:xfrm flipH="1" flipV="1">
              <a:off x="2996230" y="1734563"/>
              <a:ext cx="3418" cy="1239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2">
            <a:extLst>
              <a:ext uri="{FF2B5EF4-FFF2-40B4-BE49-F238E27FC236}">
                <a16:creationId xmlns:a16="http://schemas.microsoft.com/office/drawing/2014/main" id="{1276F70D-3566-C845-3066-BF987F633A2C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4767942"/>
            <a:ext cx="9144000" cy="601285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en-US" sz="3600" dirty="0">
                <a:solidFill>
                  <a:schemeClr val="bg1"/>
                </a:solidFill>
                <a:ea typeface="ＭＳ Ｐゴシック" charset="-128"/>
              </a:rPr>
              <a:t>No central control in a distributed system.</a:t>
            </a:r>
          </a:p>
        </p:txBody>
      </p:sp>
    </p:spTree>
    <p:extLst>
      <p:ext uri="{BB962C8B-B14F-4D97-AF65-F5344CB8AC3E}">
        <p14:creationId xmlns:p14="http://schemas.microsoft.com/office/powerpoint/2010/main" val="3638377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35429" y="280988"/>
            <a:ext cx="8193088" cy="833437"/>
          </a:xfrm>
        </p:spPr>
        <p:txBody>
          <a:bodyPr/>
          <a:lstStyle/>
          <a:p>
            <a:pPr eaLnBrk="1" hangingPunct="1"/>
            <a:r>
              <a:rPr lang="en-US" altLang="en-US" sz="4000" dirty="0">
                <a:ea typeface="ＭＳ Ｐゴシック" charset="-128"/>
              </a:rPr>
              <a:t>Packet-switching: Store-and-Forward</a:t>
            </a:r>
          </a:p>
        </p:txBody>
      </p:sp>
      <p:sp>
        <p:nvSpPr>
          <p:cNvPr id="59396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84356" y="3617361"/>
            <a:ext cx="5184775" cy="3262313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 dirty="0">
                <a:ea typeface="ＭＳ Ｐゴシック" charset="-128"/>
              </a:rPr>
              <a:t>takes </a:t>
            </a:r>
            <a:r>
              <a:rPr lang="en-US" altLang="en-US" sz="2400" i="1" dirty="0">
                <a:ea typeface="ＭＳ Ｐゴシック" charset="-128"/>
              </a:rPr>
              <a:t>L</a:t>
            </a:r>
            <a:r>
              <a:rPr lang="en-US" altLang="en-US" sz="2400" dirty="0">
                <a:ea typeface="ＭＳ Ｐゴシック" charset="-128"/>
              </a:rPr>
              <a:t>/</a:t>
            </a:r>
            <a:r>
              <a:rPr lang="en-US" altLang="en-US" sz="2400" i="1" dirty="0">
                <a:ea typeface="ＭＳ Ｐゴシック" charset="-128"/>
              </a:rPr>
              <a:t>R</a:t>
            </a:r>
            <a:r>
              <a:rPr lang="en-US" altLang="en-US" sz="2400" dirty="0">
                <a:ea typeface="ＭＳ Ｐゴシック" charset="-128"/>
              </a:rPr>
              <a:t> seconds to transmit (push out) </a:t>
            </a:r>
            <a:r>
              <a:rPr lang="en-US" altLang="en-US" sz="2400" i="1" dirty="0">
                <a:ea typeface="ＭＳ Ｐゴシック" charset="-128"/>
              </a:rPr>
              <a:t>L</a:t>
            </a:r>
            <a:r>
              <a:rPr lang="en-US" altLang="en-US" sz="2400" dirty="0">
                <a:ea typeface="ＭＳ Ｐゴシック" charset="-128"/>
              </a:rPr>
              <a:t>-bit packet into link at </a:t>
            </a:r>
            <a:r>
              <a:rPr lang="en-US" altLang="en-US" sz="2400" i="1" dirty="0">
                <a:ea typeface="ＭＳ Ｐゴシック" charset="-128"/>
              </a:rPr>
              <a:t>R</a:t>
            </a:r>
            <a:r>
              <a:rPr lang="en-US" altLang="en-US" sz="2400" dirty="0">
                <a:ea typeface="ＭＳ Ｐゴシック" charset="-128"/>
              </a:rPr>
              <a:t> bps</a:t>
            </a:r>
          </a:p>
          <a:p>
            <a:pPr marL="287338" indent="-287338" eaLnBrk="1" hangingPunct="1"/>
            <a:r>
              <a:rPr lang="en-US" altLang="en-US" sz="2400" i="1" dirty="0">
                <a:solidFill>
                  <a:srgbClr val="CC0000"/>
                </a:solidFill>
                <a:ea typeface="ＭＳ Ｐゴシック" charset="-128"/>
              </a:rPr>
              <a:t>store and forward:</a:t>
            </a:r>
            <a:r>
              <a:rPr lang="en-US" altLang="en-US" sz="2400" i="1" dirty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 dirty="0">
                <a:ea typeface="ＭＳ Ｐゴシック" charset="-128"/>
              </a:rPr>
              <a:t>entire packet must  arrive at router before it can be transmitted on next link</a:t>
            </a:r>
          </a:p>
        </p:txBody>
      </p:sp>
      <p:sp>
        <p:nvSpPr>
          <p:cNvPr id="7270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629275" y="3602038"/>
            <a:ext cx="3514725" cy="2232025"/>
          </a:xfrm>
        </p:spPr>
        <p:txBody>
          <a:bodyPr>
            <a:normAutofit fontScale="92500"/>
          </a:bodyPr>
          <a:lstStyle/>
          <a:p>
            <a:pPr eaLnBrk="1" hangingPunct="1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2400" i="1" dirty="0">
                <a:solidFill>
                  <a:srgbClr val="000099"/>
                </a:solidFill>
              </a:rPr>
              <a:t>one-hop numerical example: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L</a:t>
            </a:r>
            <a:r>
              <a:rPr lang="en-US" sz="2400" dirty="0"/>
              <a:t> = 7.5 Mbits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/>
              <a:t>R</a:t>
            </a:r>
            <a:r>
              <a:rPr lang="en-US" sz="2400" dirty="0"/>
              <a:t> = 1.5 Mbps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dirty="0"/>
              <a:t>one-hop transmission delay = 5 sec</a:t>
            </a:r>
          </a:p>
        </p:txBody>
      </p:sp>
      <p:sp>
        <p:nvSpPr>
          <p:cNvPr id="59398" name="AutoShape 42"/>
          <p:cNvSpPr>
            <a:spLocks/>
          </p:cNvSpPr>
          <p:nvPr/>
        </p:nvSpPr>
        <p:spPr bwMode="auto">
          <a:xfrm>
            <a:off x="4975225" y="5695950"/>
            <a:ext cx="152400" cy="728663"/>
          </a:xfrm>
          <a:prstGeom prst="rightBrace">
            <a:avLst>
              <a:gd name="adj1" fmla="val 50115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  <a:latin typeface="Times New Roman" charset="0"/>
            </a:endParaRPr>
          </a:p>
        </p:txBody>
      </p:sp>
      <p:sp>
        <p:nvSpPr>
          <p:cNvPr id="59399" name="Text Box 43"/>
          <p:cNvSpPr txBox="1">
            <a:spLocks noChangeArrowheads="1"/>
          </p:cNvSpPr>
          <p:nvPr/>
        </p:nvSpPr>
        <p:spPr bwMode="auto">
          <a:xfrm>
            <a:off x="5121275" y="5999163"/>
            <a:ext cx="27971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dirty="0">
                <a:solidFill>
                  <a:srgbClr val="000000"/>
                </a:solidFill>
                <a:latin typeface="Gill Sans MT" charset="0"/>
              </a:rPr>
              <a:t>more on delay shortly …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82650" y="2679700"/>
            <a:ext cx="658813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grpSp>
        <p:nvGrpSpPr>
          <p:cNvPr id="59402" name="Group 41"/>
          <p:cNvGrpSpPr>
            <a:grpSpLocks/>
          </p:cNvGrpSpPr>
          <p:nvPr/>
        </p:nvGrpSpPr>
        <p:grpSpPr bwMode="auto">
          <a:xfrm>
            <a:off x="1630363" y="2768600"/>
            <a:ext cx="1057275" cy="420688"/>
            <a:chOff x="1816230" y="6118900"/>
            <a:chExt cx="1843339" cy="739100"/>
          </a:xfrm>
        </p:grpSpPr>
        <p:pic>
          <p:nvPicPr>
            <p:cNvPr id="5946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Rectangle 100"/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9403" name="Straight Connector 42"/>
          <p:cNvCxnSpPr>
            <a:cxnSpLocks noChangeShapeType="1"/>
          </p:cNvCxnSpPr>
          <p:nvPr/>
        </p:nvCxnSpPr>
        <p:spPr bwMode="auto">
          <a:xfrm flipV="1">
            <a:off x="2576513" y="2874963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4" name="Group 43"/>
          <p:cNvGrpSpPr>
            <a:grpSpLocks/>
          </p:cNvGrpSpPr>
          <p:nvPr/>
        </p:nvGrpSpPr>
        <p:grpSpPr bwMode="auto">
          <a:xfrm>
            <a:off x="3922713" y="2687638"/>
            <a:ext cx="1058862" cy="384175"/>
            <a:chOff x="5142253" y="5649029"/>
            <a:chExt cx="1304545" cy="695633"/>
          </a:xfrm>
        </p:grpSpPr>
        <p:grpSp>
          <p:nvGrpSpPr>
            <p:cNvPr id="59456" name="Group 92"/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59459" name="Picture 95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460" name="Rectangle 96"/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59461" name="Rectangle 97"/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59462" name="Oval 98"/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</p:grpSp>
        <p:sp>
          <p:nvSpPr>
            <p:cNvPr id="59457" name="Rectangle 93"/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59458" name="Rectangle 94"/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grpSp>
        <p:nvGrpSpPr>
          <p:cNvPr id="59405" name="Group 44"/>
          <p:cNvGrpSpPr>
            <a:grpSpLocks/>
          </p:cNvGrpSpPr>
          <p:nvPr/>
        </p:nvGrpSpPr>
        <p:grpSpPr bwMode="auto">
          <a:xfrm>
            <a:off x="3876675" y="1608138"/>
            <a:ext cx="1092200" cy="303212"/>
            <a:chOff x="5128542" y="4838701"/>
            <a:chExt cx="1300833" cy="530211"/>
          </a:xfrm>
        </p:grpSpPr>
        <p:pic>
          <p:nvPicPr>
            <p:cNvPr id="59453" name="Picture 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54" name="Rectangle 90"/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59455" name="Rectangle 91"/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grpSp>
        <p:nvGrpSpPr>
          <p:cNvPr id="59406" name="Group 45"/>
          <p:cNvGrpSpPr>
            <a:grpSpLocks/>
          </p:cNvGrpSpPr>
          <p:nvPr/>
        </p:nvGrpSpPr>
        <p:grpSpPr bwMode="auto">
          <a:xfrm>
            <a:off x="1735138" y="1196975"/>
            <a:ext cx="1150937" cy="730250"/>
            <a:chOff x="2387973" y="4309243"/>
            <a:chExt cx="1771787" cy="1282262"/>
          </a:xfrm>
        </p:grpSpPr>
        <p:pic>
          <p:nvPicPr>
            <p:cNvPr id="59449" name="Picture 9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Rectangle 88"/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2935288" y="2908300"/>
            <a:ext cx="566737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59408" name="Straight Connector 47"/>
          <p:cNvCxnSpPr>
            <a:cxnSpLocks noChangeShapeType="1"/>
          </p:cNvCxnSpPr>
          <p:nvPr/>
        </p:nvCxnSpPr>
        <p:spPr bwMode="auto">
          <a:xfrm flipV="1">
            <a:off x="4967288" y="2879725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9" name="Group 100"/>
          <p:cNvGrpSpPr>
            <a:grpSpLocks/>
          </p:cNvGrpSpPr>
          <p:nvPr/>
        </p:nvGrpSpPr>
        <p:grpSpPr bwMode="auto">
          <a:xfrm>
            <a:off x="5945188" y="2071688"/>
            <a:ext cx="1477962" cy="1284287"/>
            <a:chOff x="-44" y="1473"/>
            <a:chExt cx="981" cy="1105"/>
          </a:xfrm>
        </p:grpSpPr>
        <p:pic>
          <p:nvPicPr>
            <p:cNvPr id="59447" name="Picture 101" descr="desktop_computer_stylized_medium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Freeform 102"/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7427913" y="2778125"/>
            <a:ext cx="1012825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</a:p>
        </p:txBody>
      </p:sp>
      <p:sp>
        <p:nvSpPr>
          <p:cNvPr id="59411" name="TextBox 52"/>
          <p:cNvSpPr txBox="1">
            <a:spLocks noChangeArrowheads="1"/>
          </p:cNvSpPr>
          <p:nvPr/>
        </p:nvSpPr>
        <p:spPr bwMode="auto">
          <a:xfrm>
            <a:off x="2395538" y="257492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charset="0"/>
              </a:rPr>
              <a:t>1</a:t>
            </a:r>
          </a:p>
        </p:txBody>
      </p:sp>
      <p:sp>
        <p:nvSpPr>
          <p:cNvPr id="59412" name="TextBox 53"/>
          <p:cNvSpPr txBox="1">
            <a:spLocks noChangeArrowheads="1"/>
          </p:cNvSpPr>
          <p:nvPr/>
        </p:nvSpPr>
        <p:spPr bwMode="auto">
          <a:xfrm>
            <a:off x="2198688" y="258127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charset="0"/>
              </a:rPr>
              <a:t>2</a:t>
            </a:r>
          </a:p>
        </p:txBody>
      </p:sp>
      <p:sp>
        <p:nvSpPr>
          <p:cNvPr id="59413" name="TextBox 54"/>
          <p:cNvSpPr txBox="1">
            <a:spLocks noChangeArrowheads="1"/>
          </p:cNvSpPr>
          <p:nvPr/>
        </p:nvSpPr>
        <p:spPr bwMode="auto">
          <a:xfrm>
            <a:off x="2011363" y="2578100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charset="0"/>
              </a:rPr>
              <a:t>3</a:t>
            </a:r>
          </a:p>
        </p:txBody>
      </p:sp>
      <p:grpSp>
        <p:nvGrpSpPr>
          <p:cNvPr id="59414" name="Group 55"/>
          <p:cNvGrpSpPr>
            <a:grpSpLocks/>
          </p:cNvGrpSpPr>
          <p:nvPr/>
        </p:nvGrpSpPr>
        <p:grpSpPr bwMode="auto">
          <a:xfrm>
            <a:off x="1744663" y="1873250"/>
            <a:ext cx="2935287" cy="841375"/>
            <a:chOff x="593766" y="5264055"/>
            <a:chExt cx="3597129" cy="1011695"/>
          </a:xfrm>
        </p:grpSpPr>
        <p:grpSp>
          <p:nvGrpSpPr>
            <p:cNvPr id="59418" name="Group 56"/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59439" name="Rectangle 77"/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0" name="Freeform 79"/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43" name="Straight Connector 81"/>
              <p:cNvCxnSpPr>
                <a:cxnSpLocks noChangeShapeType="1"/>
                <a:stCxn id="81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4" name="Straight Connector 82"/>
              <p:cNvCxnSpPr>
                <a:cxnSpLocks noChangeShapeType="1"/>
                <a:endCxn id="81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5" name="Straight Connector 83"/>
              <p:cNvCxnSpPr>
                <a:cxnSpLocks noChangeShapeType="1"/>
                <a:endCxn id="81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6" name="Straight Connector 84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19" name="Group 57"/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70" name="Freeform 69"/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3" name="Rectangle 71"/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35" name="Straight Connector 73"/>
              <p:cNvCxnSpPr>
                <a:cxnSpLocks noChangeShapeType="1"/>
                <a:stCxn id="73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6" name="Straight Connector 74"/>
              <p:cNvCxnSpPr>
                <a:cxnSpLocks noChangeShapeType="1"/>
                <a:endCxn id="73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7" name="Straight Connector 75"/>
              <p:cNvCxnSpPr>
                <a:cxnSpLocks noChangeShapeType="1"/>
                <a:endCxn id="73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8" name="Straight Connector 76"/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20" name="Group 58"/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7" name="Freeform 66"/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0" name="Rectangle 68"/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</p:grpSp>
        <p:sp>
          <p:nvSpPr>
            <p:cNvPr id="59421" name="Rectangle 59"/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  <p:sp>
          <p:nvSpPr>
            <p:cNvPr id="59422" name="Right Arrow 60"/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  <p:grpSp>
          <p:nvGrpSpPr>
            <p:cNvPr id="59423" name="Group 61"/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4" name="Freeform 63"/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27" name="Rectangle 65"/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charset="0"/>
                </a:endParaRPr>
              </a:p>
            </p:txBody>
          </p:sp>
        </p:grpSp>
        <p:sp>
          <p:nvSpPr>
            <p:cNvPr id="59424" name="Right Arrow 62"/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102" name="TextBox 101"/>
          <p:cNvSpPr txBox="1"/>
          <p:nvPr/>
        </p:nvSpPr>
        <p:spPr>
          <a:xfrm>
            <a:off x="541338" y="1903413"/>
            <a:ext cx="1181100" cy="5334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5334000" y="2898775"/>
            <a:ext cx="566738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sp>
        <p:nvSpPr>
          <p:cNvPr id="59417" name="Rectangle 3"/>
          <p:cNvSpPr txBox="1">
            <a:spLocks noChangeArrowheads="1"/>
          </p:cNvSpPr>
          <p:nvPr/>
        </p:nvSpPr>
        <p:spPr bwMode="auto">
          <a:xfrm>
            <a:off x="582613" y="5711825"/>
            <a:ext cx="4602162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end-end delay = 2</a:t>
            </a:r>
            <a:r>
              <a:rPr lang="en-US" altLang="en-US" i="1" dirty="0">
                <a:latin typeface="Calibri" charset="0"/>
                <a:ea typeface="Calibri" charset="0"/>
                <a:cs typeface="Calibri" charset="0"/>
              </a:rPr>
              <a:t>L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/</a:t>
            </a:r>
            <a:r>
              <a:rPr lang="en-US" altLang="en-US" i="1" dirty="0">
                <a:latin typeface="Calibri" charset="0"/>
                <a:ea typeface="Calibri" charset="0"/>
                <a:cs typeface="Calibri" charset="0"/>
              </a:rPr>
              <a:t>R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 (assuming zero propagation delay)</a:t>
            </a:r>
          </a:p>
        </p:txBody>
      </p:sp>
    </p:spTree>
    <p:extLst>
      <p:ext uri="{BB962C8B-B14F-4D97-AF65-F5344CB8AC3E}">
        <p14:creationId xmlns:p14="http://schemas.microsoft.com/office/powerpoint/2010/main" val="4209800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09" grpId="0" uiExpand="1" build="p"/>
      <p:bldP spid="59398" grpId="0" animBg="1"/>
      <p:bldP spid="59399" grpId="0"/>
      <p:bldP spid="59417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C31AF632-02D0-7EB4-A002-B2CB1DD478CD}"/>
              </a:ext>
            </a:extLst>
          </p:cNvPr>
          <p:cNvSpPr txBox="1"/>
          <p:nvPr/>
        </p:nvSpPr>
        <p:spPr>
          <a:xfrm>
            <a:off x="0" y="3075057"/>
            <a:ext cx="9144000" cy="1323439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bg1"/>
                </a:solidFill>
              </a:rPr>
              <a:t>Organization of the </a:t>
            </a:r>
          </a:p>
          <a:p>
            <a:pPr algn="ctr"/>
            <a:r>
              <a:rPr lang="en-US" sz="4000" dirty="0">
                <a:solidFill>
                  <a:schemeClr val="bg1"/>
                </a:solidFill>
              </a:rPr>
              <a:t>“Network of networks”</a:t>
            </a:r>
          </a:p>
        </p:txBody>
      </p:sp>
    </p:spTree>
    <p:extLst>
      <p:ext uri="{BB962C8B-B14F-4D97-AF65-F5344CB8AC3E}">
        <p14:creationId xmlns:p14="http://schemas.microsoft.com/office/powerpoint/2010/main" val="61177102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491898" y="491672"/>
            <a:ext cx="8510587" cy="650875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>
                <a:ea typeface="ＭＳ Ｐゴシック" charset="-128"/>
              </a:rPr>
              <a:t>Internet Structure: Network of Networks</a:t>
            </a:r>
            <a:endParaRPr lang="en-US" altLang="en-US" sz="4400">
              <a:ea typeface="ＭＳ Ｐゴシック" charset="-128"/>
            </a:endParaRPr>
          </a:p>
        </p:txBody>
      </p:sp>
      <p:sp>
        <p:nvSpPr>
          <p:cNvPr id="72707" name="Rectangle 3"/>
          <p:cNvSpPr txBox="1">
            <a:spLocks noChangeArrowheads="1"/>
          </p:cNvSpPr>
          <p:nvPr/>
        </p:nvSpPr>
        <p:spPr bwMode="auto">
          <a:xfrm>
            <a:off x="491899" y="1285421"/>
            <a:ext cx="819626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End systems connect to Internet via </a:t>
            </a:r>
            <a:r>
              <a:rPr lang="en-US" altLang="en-US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access ISPs 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(Internet Service Providers)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residential, company and university ISPs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charset="0"/>
              <a:buChar char="•"/>
            </a:pP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Access ISPs in turn must be interconnected.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so that any two hosts can send packets to each other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Resulting network of networks is very complex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charset="0"/>
              <a:buChar char="•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evolution was driven by </a:t>
            </a:r>
            <a:r>
              <a:rPr lang="en-US" altLang="en-US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economics</a:t>
            </a: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 and </a:t>
            </a:r>
            <a:r>
              <a:rPr lang="en-US" altLang="en-US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national policies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Let</a:t>
            </a:r>
            <a:r>
              <a:rPr lang="ja-JP" altLang="en-US" dirty="0">
                <a:latin typeface="Calibri" charset="0"/>
                <a:ea typeface="Calibri" charset="0"/>
                <a:cs typeface="Calibri" charset="0"/>
              </a:rPr>
              <a:t>’</a:t>
            </a:r>
            <a:r>
              <a:rPr lang="en-US" altLang="ja-JP" dirty="0">
                <a:latin typeface="Calibri" charset="0"/>
                <a:ea typeface="Calibri" charset="0"/>
                <a:cs typeface="Calibri" charset="0"/>
              </a:rPr>
              <a:t>s take a stepwise approach to describe current Internet structure</a:t>
            </a:r>
            <a:endParaRPr lang="en-US" altLang="en-US" dirty="0">
              <a:latin typeface="Calibri" charset="0"/>
              <a:ea typeface="Calibri" charset="0"/>
              <a:cs typeface="Calibri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01051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0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3073" y="1256942"/>
            <a:ext cx="8204200" cy="906463"/>
          </a:xfrm>
        </p:spPr>
        <p:txBody>
          <a:bodyPr/>
          <a:lstStyle/>
          <a:p>
            <a:pPr marL="0" indent="0" eaLnBrk="1" hangingPunct="1">
              <a:buSzPct val="75000"/>
              <a:buFont typeface="Wingdings" charset="2"/>
              <a:buNone/>
            </a:pPr>
            <a:r>
              <a:rPr lang="en-US" altLang="en-US" sz="2400">
                <a:solidFill>
                  <a:srgbClr val="CC0000"/>
                </a:solidFill>
                <a:ea typeface="ＭＳ Ｐゴシック" charset="-128"/>
              </a:rPr>
              <a:t>Question: </a:t>
            </a:r>
            <a:r>
              <a:rPr lang="en-US" altLang="en-US" sz="2400">
                <a:ea typeface="ＭＳ Ｐゴシック" charset="-128"/>
              </a:rPr>
              <a:t>given millions of access ISPs, how to connect them together?</a:t>
            </a:r>
          </a:p>
          <a:p>
            <a:pPr marL="0" indent="0" eaLnBrk="1" hangingPunct="1">
              <a:buSzPct val="75000"/>
              <a:buFont typeface="Wingdings" charset="2"/>
              <a:buNone/>
            </a:pPr>
            <a:endParaRPr lang="en-US" altLang="en-US" sz="2400" dirty="0">
              <a:ea typeface="ＭＳ Ｐゴシック" charset="-128"/>
            </a:endParaRPr>
          </a:p>
        </p:txBody>
      </p:sp>
      <p:grpSp>
        <p:nvGrpSpPr>
          <p:cNvPr id="74756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4759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48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2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0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48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0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1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48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8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2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48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6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3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48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4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4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48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2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5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47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0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6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47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8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7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47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6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8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47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4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9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47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2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0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47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0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1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47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8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2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47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6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3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47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4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478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4775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6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7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8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9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80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63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3685413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86707" y="1345907"/>
            <a:ext cx="8204200" cy="673100"/>
          </a:xfrm>
        </p:spPr>
        <p:txBody>
          <a:bodyPr/>
          <a:lstStyle/>
          <a:p>
            <a:pPr marL="0" indent="0" eaLnBrk="1" hangingPunct="1">
              <a:buSzPct val="75000"/>
              <a:buFont typeface="Wingdings" charset="2"/>
              <a:buNone/>
            </a:pPr>
            <a:r>
              <a:rPr lang="en-US" altLang="en-US" sz="2400" i="1">
                <a:solidFill>
                  <a:srgbClr val="CC0000"/>
                </a:solidFill>
                <a:ea typeface="ＭＳ Ｐゴシック" charset="-128"/>
              </a:rPr>
              <a:t>Option: </a:t>
            </a:r>
            <a:r>
              <a:rPr lang="en-US" altLang="en-US" sz="2400" i="1">
                <a:ea typeface="ＭＳ Ｐゴシック" charset="-128"/>
              </a:rPr>
              <a:t>connect each access ISP to every other access ISP? </a:t>
            </a:r>
          </a:p>
          <a:p>
            <a:pPr marL="0" indent="0" eaLnBrk="1" hangingPunct="1">
              <a:buSzPct val="75000"/>
              <a:buFont typeface="Wingdings" charset="2"/>
              <a:buNone/>
            </a:pPr>
            <a:endParaRPr lang="en-US" altLang="en-US" sz="2400" dirty="0">
              <a:ea typeface="ＭＳ Ｐゴシック" charset="-128"/>
            </a:endParaRPr>
          </a:p>
        </p:txBody>
      </p:sp>
      <p:grpSp>
        <p:nvGrpSpPr>
          <p:cNvPr id="76804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7691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05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7691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06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7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8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19" name="Group 25"/>
          <p:cNvGrpSpPr>
            <a:grpSpLocks/>
          </p:cNvGrpSpPr>
          <p:nvPr/>
        </p:nvGrpSpPr>
        <p:grpSpPr bwMode="auto">
          <a:xfrm>
            <a:off x="908050" y="2281238"/>
            <a:ext cx="7361238" cy="3768725"/>
            <a:chOff x="888125" y="2295063"/>
            <a:chExt cx="7361771" cy="3769689"/>
          </a:xfrm>
        </p:grpSpPr>
        <p:cxnSp>
          <p:nvCxnSpPr>
            <p:cNvPr id="76890" name="Straight Connector 7"/>
            <p:cNvCxnSpPr>
              <a:cxnSpLocks noChangeShapeType="1"/>
              <a:stCxn id="76852" idx="0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1" name="Straight Connector 188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2" name="Straight Connector 190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3" name="Straight Connector 192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4" name="Straight Connector 195"/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5" name="Straight Connector 197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6" name="Straight Connector 199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7" name="Straight Connector 201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8" name="Straight Connector 20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9" name="Straight Connector 204"/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0" name="Straight Connector 207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1" name="Straight Connector 209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2" name="Straight Connector 211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3" name="Straight Connector 213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4" name="Straight Connector 215"/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905" name="TextBox 24"/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6" name="TextBox 218"/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7" name="TextBox 219"/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8" name="TextBox 220"/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9" name="TextBox 221"/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20" name="Group 223"/>
          <p:cNvGrpSpPr>
            <a:grpSpLocks/>
          </p:cNvGrpSpPr>
          <p:nvPr/>
        </p:nvGrpSpPr>
        <p:grpSpPr bwMode="auto">
          <a:xfrm>
            <a:off x="1158875" y="2305050"/>
            <a:ext cx="7094538" cy="3695700"/>
            <a:chOff x="862570" y="2361120"/>
            <a:chExt cx="7094553" cy="3695520"/>
          </a:xfrm>
        </p:grpSpPr>
        <p:cxnSp>
          <p:nvCxnSpPr>
            <p:cNvPr id="76875" name="Straight Connector 224"/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6" name="Straight Connector 225"/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7" name="Straight Connector 226"/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8" name="Straight Connector 227"/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9" name="Straight Connector 228"/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0" name="Straight Connector 229"/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1" name="Straight Connector 230"/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2" name="Straight Connector 231"/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3" name="Straight Connector 232"/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4" name="Straight Connector 233"/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5" name="Straight Connector 234"/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6" name="Straight Connector 235"/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7" name="Straight Connector 236"/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8" name="Straight Connector 237"/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9" name="Straight Connector 238"/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239"/>
          <p:cNvGrpSpPr>
            <a:grpSpLocks/>
          </p:cNvGrpSpPr>
          <p:nvPr/>
        </p:nvGrpSpPr>
        <p:grpSpPr bwMode="auto">
          <a:xfrm>
            <a:off x="1095375" y="2195513"/>
            <a:ext cx="7158038" cy="3798887"/>
            <a:chOff x="799176" y="2251902"/>
            <a:chExt cx="7158126" cy="3799069"/>
          </a:xfrm>
        </p:grpSpPr>
        <p:cxnSp>
          <p:nvCxnSpPr>
            <p:cNvPr id="76860" name="Straight Connector 240"/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1" name="Straight Connector 241"/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2" name="Straight Connector 242"/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3" name="Straight Connector 243"/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4" name="Straight Connector 244"/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5" name="Straight Connector 245"/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6" name="Straight Connector 246"/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7" name="Straight Connector 247"/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8" name="Straight Connector 248"/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9" name="Straight Connector 249"/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0" name="Straight Connector 250"/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1" name="Straight Connector 251"/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2" name="Straight Connector 252"/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3" name="Straight Connector 253"/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4" name="Straight Connector 254"/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TextBox 26"/>
          <p:cNvSpPr txBox="1">
            <a:spLocks noChangeArrowheads="1"/>
          </p:cNvSpPr>
          <p:nvPr/>
        </p:nvSpPr>
        <p:spPr bwMode="auto">
          <a:xfrm>
            <a:off x="2497138" y="340360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/>
              <a:t>connecting each access ISP to each other directly </a:t>
            </a:r>
            <a:r>
              <a:rPr lang="en-US" altLang="en-US" i="1">
                <a:solidFill>
                  <a:srgbClr val="CC0000"/>
                </a:solidFill>
              </a:rPr>
              <a:t>doesn’t scale: </a:t>
            </a:r>
            <a:r>
              <a:rPr lang="en-US" altLang="en-US"/>
              <a:t>O(</a:t>
            </a:r>
            <a:r>
              <a:rPr lang="en-US" altLang="en-US" i="1"/>
              <a:t>N</a:t>
            </a:r>
            <a:r>
              <a:rPr lang="en-US" altLang="en-US" baseline="30000"/>
              <a:t>2</a:t>
            </a:r>
            <a:r>
              <a:rPr lang="en-US" altLang="en-US"/>
              <a:t>) connections.</a:t>
            </a:r>
          </a:p>
        </p:txBody>
      </p:sp>
      <p:grpSp>
        <p:nvGrpSpPr>
          <p:cNvPr id="76815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7685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6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7685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7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7685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8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7685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9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7685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0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7684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1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2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7684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3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7684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4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7684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5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7684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6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7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7683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8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7683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9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7683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30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7683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31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116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15887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A7B0DF7-46D9-3B4A-86CF-5E2ECCED1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241" y="373001"/>
            <a:ext cx="1585241" cy="112154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9ACE0A5-D730-7643-9C5D-7E3DC144CB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1190" y="1718771"/>
            <a:ext cx="1585241" cy="112154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BAE3B9B-6EDF-5044-80D6-83800953D4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64960" y="817286"/>
            <a:ext cx="1585241" cy="112154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7F8815-AB58-F440-BB6B-E220B0EA17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63482" y="2054568"/>
            <a:ext cx="1585241" cy="112154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C6A3E6A-401C-3842-A2DB-DD48AA1CD9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85281" y="3914112"/>
            <a:ext cx="1585241" cy="112154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937A7C7-244F-6442-9E28-EE5E2A2942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88230" y="5259882"/>
            <a:ext cx="1585241" cy="112154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FA1EAB2-5C85-0343-A156-8DC9B44B96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0" y="4358397"/>
            <a:ext cx="1585241" cy="112154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C91D206-AA11-3149-82D1-F825AC65C1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70522" y="5595679"/>
            <a:ext cx="1585241" cy="1121545"/>
          </a:xfrm>
          <a:prstGeom prst="rect">
            <a:avLst/>
          </a:prstGeom>
        </p:spPr>
      </p:pic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0D0CE75-CA5A-EB40-9AC7-D541DCF5B417}"/>
              </a:ext>
            </a:extLst>
          </p:cNvPr>
          <p:cNvCxnSpPr>
            <a:cxnSpLocks/>
          </p:cNvCxnSpPr>
          <p:nvPr/>
        </p:nvCxnSpPr>
        <p:spPr>
          <a:xfrm>
            <a:off x="1836361" y="1421844"/>
            <a:ext cx="428599" cy="8409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D19F03B-1A9D-244D-A9DE-5372F7C57A44}"/>
              </a:ext>
            </a:extLst>
          </p:cNvPr>
          <p:cNvCxnSpPr>
            <a:cxnSpLocks/>
          </p:cNvCxnSpPr>
          <p:nvPr/>
        </p:nvCxnSpPr>
        <p:spPr>
          <a:xfrm flipV="1">
            <a:off x="1472339" y="1494546"/>
            <a:ext cx="294092" cy="347752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EAB991D-805C-7A43-BF42-E3D42BA72731}"/>
              </a:ext>
            </a:extLst>
          </p:cNvPr>
          <p:cNvCxnSpPr>
            <a:cxnSpLocks/>
          </p:cNvCxnSpPr>
          <p:nvPr/>
        </p:nvCxnSpPr>
        <p:spPr>
          <a:xfrm flipH="1">
            <a:off x="4073471" y="4979873"/>
            <a:ext cx="170105" cy="50006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C9CFEB47-1A82-7C4D-BB4D-A5322EC95D79}"/>
              </a:ext>
            </a:extLst>
          </p:cNvPr>
          <p:cNvCxnSpPr>
            <a:cxnSpLocks/>
          </p:cNvCxnSpPr>
          <p:nvPr/>
        </p:nvCxnSpPr>
        <p:spPr>
          <a:xfrm>
            <a:off x="4259263" y="5009847"/>
            <a:ext cx="312737" cy="7638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F5B4991-3CF1-254D-8981-09C073ED59F7}"/>
              </a:ext>
            </a:extLst>
          </p:cNvPr>
          <p:cNvCxnSpPr>
            <a:cxnSpLocks/>
          </p:cNvCxnSpPr>
          <p:nvPr/>
        </p:nvCxnSpPr>
        <p:spPr>
          <a:xfrm>
            <a:off x="4314893" y="4979873"/>
            <a:ext cx="442899" cy="2800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Picture 28">
            <a:extLst>
              <a:ext uri="{FF2B5EF4-FFF2-40B4-BE49-F238E27FC236}">
                <a16:creationId xmlns:a16="http://schemas.microsoft.com/office/drawing/2014/main" id="{344418E9-5BCC-A543-83B6-3C5AE2B75E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79040" y="228141"/>
            <a:ext cx="1883444" cy="1440281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722F7E71-A3F7-EC44-9C75-834B89D62C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373001"/>
            <a:ext cx="1286417" cy="983732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90F78197-52BB-2542-BAB8-47CDCABE8B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26901" y="3121957"/>
            <a:ext cx="2071788" cy="1584311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AD7D4A3D-D79A-8544-B3F7-0D0EF95F57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008" y="4146734"/>
            <a:ext cx="1415059" cy="1082105"/>
          </a:xfrm>
          <a:prstGeom prst="rect">
            <a:avLst/>
          </a:prstGeom>
        </p:spPr>
      </p:pic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4DA7F89-CD53-1244-98C3-64DDC24ACB44}"/>
              </a:ext>
            </a:extLst>
          </p:cNvPr>
          <p:cNvCxnSpPr>
            <a:cxnSpLocks/>
          </p:cNvCxnSpPr>
          <p:nvPr/>
        </p:nvCxnSpPr>
        <p:spPr>
          <a:xfrm>
            <a:off x="3533614" y="3121957"/>
            <a:ext cx="316587" cy="792155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34B42F0-6128-4A44-8CB3-D6E3C9B84BAA}"/>
              </a:ext>
            </a:extLst>
          </p:cNvPr>
          <p:cNvCxnSpPr>
            <a:cxnSpLocks/>
          </p:cNvCxnSpPr>
          <p:nvPr/>
        </p:nvCxnSpPr>
        <p:spPr>
          <a:xfrm flipV="1">
            <a:off x="1224366" y="2840316"/>
            <a:ext cx="247973" cy="1518082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77DE26A-FCB9-9F4C-BC43-79A548695763}"/>
              </a:ext>
            </a:extLst>
          </p:cNvPr>
          <p:cNvCxnSpPr>
            <a:cxnSpLocks/>
          </p:cNvCxnSpPr>
          <p:nvPr/>
        </p:nvCxnSpPr>
        <p:spPr>
          <a:xfrm flipV="1">
            <a:off x="7820762" y="1718771"/>
            <a:ext cx="98872" cy="1403186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CF5E88B-AE16-E346-A1EE-B77CED6BDDFE}"/>
              </a:ext>
            </a:extLst>
          </p:cNvPr>
          <p:cNvCxnSpPr>
            <a:cxnSpLocks/>
          </p:cNvCxnSpPr>
          <p:nvPr/>
        </p:nvCxnSpPr>
        <p:spPr>
          <a:xfrm flipV="1">
            <a:off x="4012253" y="1352975"/>
            <a:ext cx="1483026" cy="2561137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C40ED01-F750-7246-9BD8-EDA3156A68B9}"/>
              </a:ext>
            </a:extLst>
          </p:cNvPr>
          <p:cNvCxnSpPr>
            <a:cxnSpLocks/>
          </p:cNvCxnSpPr>
          <p:nvPr/>
        </p:nvCxnSpPr>
        <p:spPr>
          <a:xfrm flipH="1" flipV="1">
            <a:off x="5718621" y="1352975"/>
            <a:ext cx="1523558" cy="1841342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C910E230-71F0-3F4D-BDB4-BE8F6D53B3F8}"/>
              </a:ext>
            </a:extLst>
          </p:cNvPr>
          <p:cNvSpPr txBox="1"/>
          <p:nvPr/>
        </p:nvSpPr>
        <p:spPr>
          <a:xfrm>
            <a:off x="937590" y="5396148"/>
            <a:ext cx="6935372" cy="461665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latin typeface="Lucida Bright" panose="02040602050505020304" pitchFamily="18" charset="77"/>
              </a:rPr>
              <a:t>internet == The network of networks</a:t>
            </a:r>
          </a:p>
        </p:txBody>
      </p:sp>
    </p:spTree>
    <p:extLst>
      <p:ext uri="{BB962C8B-B14F-4D97-AF65-F5344CB8AC3E}">
        <p14:creationId xmlns:p14="http://schemas.microsoft.com/office/powerpoint/2010/main" val="107155782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51" name="Group 5"/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8961" name="Group 2"/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901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4" name="TextBox 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2" name="Group 131"/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901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2" name="TextBox 13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3" name="Group 135"/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900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0" name="TextBox 13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4" name="Group 138"/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900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8" name="TextBox 140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5" name="Group 141"/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900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6" name="TextBox 143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6" name="Group 144"/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900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4" name="TextBox 146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7" name="Group 147"/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900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2" name="TextBox 149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8" name="Group 150"/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899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0" name="TextBox 15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9" name="Group 153"/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899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8" name="TextBox 15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0" name="Group 156"/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899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6" name="TextBox 15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1" name="Group 160"/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899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4" name="TextBox 162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2" name="Group 163"/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8991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2" name="TextBox 165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3" name="Group 166"/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8989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0" name="TextBox 168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4" name="Group 169"/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8987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8" name="TextBox 171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5" name="Group 172"/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8985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6" name="TextBox 174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6" name="Group 175"/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8983" name="Freeform 84"/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4" name="TextBox 177"/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8977" name="TextBox 4"/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8" name="TextBox 179"/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9" name="TextBox 180"/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0" name="TextBox 181"/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1" name="TextBox 182"/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2" name="TextBox 183"/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8852" name="Rectangle 3"/>
          <p:cNvSpPr txBox="1">
            <a:spLocks noChangeArrowheads="1"/>
          </p:cNvSpPr>
          <p:nvPr/>
        </p:nvSpPr>
        <p:spPr bwMode="auto">
          <a:xfrm>
            <a:off x="464344" y="1225665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Option: </a:t>
            </a:r>
            <a:r>
              <a:rPr lang="en-US" dirty="0">
                <a:latin typeface="Calibri" charset="0"/>
                <a:ea typeface="Calibri" charset="0"/>
                <a:cs typeface="Calibri" charset="0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Customer</a:t>
            </a:r>
            <a:r>
              <a:rPr lang="en-US" dirty="0">
                <a:latin typeface="Calibri" charset="0"/>
                <a:ea typeface="Calibri" charset="0"/>
                <a:cs typeface="Calibri" charset="0"/>
              </a:rPr>
              <a:t> and </a:t>
            </a:r>
            <a:r>
              <a:rPr lang="en-US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provider </a:t>
            </a:r>
            <a:r>
              <a:rPr lang="en-US" dirty="0">
                <a:latin typeface="Calibri" charset="0"/>
                <a:ea typeface="Calibri" charset="0"/>
                <a:cs typeface="Calibri" charset="0"/>
              </a:rPr>
              <a:t>ISPs have economic agreement.</a:t>
            </a:r>
          </a:p>
        </p:txBody>
      </p:sp>
      <p:sp>
        <p:nvSpPr>
          <p:cNvPr id="78855" name="Oval 3"/>
          <p:cNvSpPr>
            <a:spLocks noChangeArrowheads="1"/>
          </p:cNvSpPr>
          <p:nvPr/>
        </p:nvSpPr>
        <p:spPr bwMode="auto">
          <a:xfrm>
            <a:off x="2716213" y="3192463"/>
            <a:ext cx="3709987" cy="1862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78856" name="Straight Connector 10"/>
          <p:cNvCxnSpPr>
            <a:cxnSpLocks noChangeShapeType="1"/>
            <a:stCxn id="163" idx="7"/>
          </p:cNvCxnSpPr>
          <p:nvPr/>
        </p:nvCxnSpPr>
        <p:spPr bwMode="auto">
          <a:xfrm>
            <a:off x="4022725" y="3521075"/>
            <a:ext cx="1223963" cy="968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7" name="Straight Connector 297"/>
          <p:cNvCxnSpPr>
            <a:cxnSpLocks noChangeShapeType="1"/>
          </p:cNvCxnSpPr>
          <p:nvPr/>
        </p:nvCxnSpPr>
        <p:spPr bwMode="auto">
          <a:xfrm>
            <a:off x="4656138" y="3924300"/>
            <a:ext cx="139700" cy="1127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8" name="Straight Connector 298"/>
          <p:cNvCxnSpPr>
            <a:cxnSpLocks noChangeShapeType="1"/>
          </p:cNvCxnSpPr>
          <p:nvPr/>
        </p:nvCxnSpPr>
        <p:spPr bwMode="auto">
          <a:xfrm flipV="1">
            <a:off x="4425950" y="4200525"/>
            <a:ext cx="280988" cy="61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9" name="Straight Connector 299"/>
          <p:cNvCxnSpPr>
            <a:cxnSpLocks noChangeShapeType="1"/>
          </p:cNvCxnSpPr>
          <p:nvPr/>
        </p:nvCxnSpPr>
        <p:spPr bwMode="auto">
          <a:xfrm flipV="1">
            <a:off x="4083050" y="3962400"/>
            <a:ext cx="223838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0" name="Straight Connector 300"/>
          <p:cNvCxnSpPr>
            <a:cxnSpLocks noChangeShapeType="1"/>
            <a:stCxn id="237" idx="6"/>
          </p:cNvCxnSpPr>
          <p:nvPr/>
        </p:nvCxnSpPr>
        <p:spPr bwMode="auto">
          <a:xfrm flipV="1">
            <a:off x="3722688" y="4367213"/>
            <a:ext cx="238125" cy="1333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1" name="Straight Connector 301"/>
          <p:cNvCxnSpPr>
            <a:cxnSpLocks noChangeShapeType="1"/>
          </p:cNvCxnSpPr>
          <p:nvPr/>
        </p:nvCxnSpPr>
        <p:spPr bwMode="auto">
          <a:xfrm flipV="1">
            <a:off x="4675188" y="4267200"/>
            <a:ext cx="292100" cy="3429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2" name="Straight Connector 302"/>
          <p:cNvCxnSpPr>
            <a:cxnSpLocks noChangeShapeType="1"/>
          </p:cNvCxnSpPr>
          <p:nvPr/>
        </p:nvCxnSpPr>
        <p:spPr bwMode="auto">
          <a:xfrm flipH="1" flipV="1">
            <a:off x="5243513" y="4248150"/>
            <a:ext cx="412750" cy="168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3" name="Straight Connector 303"/>
          <p:cNvCxnSpPr>
            <a:cxnSpLocks noChangeShapeType="1"/>
          </p:cNvCxnSpPr>
          <p:nvPr/>
        </p:nvCxnSpPr>
        <p:spPr bwMode="auto">
          <a:xfrm flipV="1">
            <a:off x="5227638" y="3776663"/>
            <a:ext cx="328612" cy="2667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4" name="Straight Connector 304"/>
          <p:cNvCxnSpPr>
            <a:cxnSpLocks noChangeShapeType="1"/>
            <a:endCxn id="161" idx="7"/>
          </p:cNvCxnSpPr>
          <p:nvPr/>
        </p:nvCxnSpPr>
        <p:spPr bwMode="auto">
          <a:xfrm flipH="1" flipV="1">
            <a:off x="4024313" y="3600450"/>
            <a:ext cx="261937" cy="11906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865" name="TextBox 39958"/>
          <p:cNvSpPr txBox="1">
            <a:spLocks noChangeArrowheads="1"/>
          </p:cNvSpPr>
          <p:nvPr/>
        </p:nvSpPr>
        <p:spPr bwMode="auto">
          <a:xfrm>
            <a:off x="2887663" y="3584575"/>
            <a:ext cx="10080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global</a:t>
            </a:r>
            <a:br>
              <a:rPr lang="en-US" altLang="en-US" i="1"/>
            </a:br>
            <a:r>
              <a:rPr lang="en-US" altLang="en-US" i="1"/>
              <a:t>ISP</a:t>
            </a:r>
          </a:p>
        </p:txBody>
      </p:sp>
      <p:grpSp>
        <p:nvGrpSpPr>
          <p:cNvPr id="78866" name="Group 347"/>
          <p:cNvGrpSpPr>
            <a:grpSpLocks/>
          </p:cNvGrpSpPr>
          <p:nvPr/>
        </p:nvGrpSpPr>
        <p:grpSpPr bwMode="auto">
          <a:xfrm>
            <a:off x="4662488" y="3994150"/>
            <a:ext cx="611187" cy="298450"/>
            <a:chOff x="1871277" y="1576300"/>
            <a:chExt cx="1128371" cy="437860"/>
          </a:xfrm>
        </p:grpSpPr>
        <p:sp>
          <p:nvSpPr>
            <p:cNvPr id="195" name="Oval 194"/>
            <p:cNvSpPr/>
            <p:nvPr/>
          </p:nvSpPr>
          <p:spPr bwMode="auto">
            <a:xfrm flipV="1">
              <a:off x="1874207" y="1695082"/>
              <a:ext cx="1125441" cy="31907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96" name="Rectangle 19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7" name="Oval 196"/>
            <p:cNvSpPr/>
            <p:nvPr/>
          </p:nvSpPr>
          <p:spPr bwMode="auto">
            <a:xfrm flipV="1">
              <a:off x="1871277" y="1576300"/>
              <a:ext cx="1125441" cy="31908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98" name="Freeform 19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Freeform 198"/>
            <p:cNvSpPr/>
            <p:nvPr/>
          </p:nvSpPr>
          <p:spPr bwMode="auto">
            <a:xfrm>
              <a:off x="2102812" y="1632197"/>
              <a:ext cx="662369" cy="11179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0" name="Freeform 199"/>
            <p:cNvSpPr/>
            <p:nvPr/>
          </p:nvSpPr>
          <p:spPr bwMode="auto">
            <a:xfrm>
              <a:off x="2536576" y="1727688"/>
              <a:ext cx="243260" cy="9782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/>
            <p:cNvSpPr/>
            <p:nvPr/>
          </p:nvSpPr>
          <p:spPr bwMode="auto">
            <a:xfrm>
              <a:off x="2091089" y="1730017"/>
              <a:ext cx="240329" cy="9782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02" name="Straight Connector 201"/>
            <p:cNvCxnSpPr>
              <a:endCxn id="197" idx="2"/>
            </p:cNvCxnSpPr>
            <p:nvPr/>
          </p:nvCxnSpPr>
          <p:spPr bwMode="auto">
            <a:xfrm flipH="1" flipV="1">
              <a:off x="1871277" y="1737005"/>
              <a:ext cx="2930" cy="12343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/>
            <p:cNvCxnSpPr/>
            <p:nvPr/>
          </p:nvCxnSpPr>
          <p:spPr bwMode="auto">
            <a:xfrm flipH="1" flipV="1">
              <a:off x="2996718" y="1734675"/>
              <a:ext cx="2930" cy="12344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867" name="Group 347"/>
          <p:cNvGrpSpPr>
            <a:grpSpLocks/>
          </p:cNvGrpSpPr>
          <p:nvPr/>
        </p:nvGrpSpPr>
        <p:grpSpPr bwMode="auto">
          <a:xfrm>
            <a:off x="4108450" y="3694113"/>
            <a:ext cx="609600" cy="296862"/>
            <a:chOff x="1871277" y="1576300"/>
            <a:chExt cx="1128371" cy="437860"/>
          </a:xfrm>
        </p:grpSpPr>
        <p:sp>
          <p:nvSpPr>
            <p:cNvPr id="205" name="Oval 204"/>
            <p:cNvSpPr/>
            <p:nvPr/>
          </p:nvSpPr>
          <p:spPr bwMode="auto">
            <a:xfrm flipV="1">
              <a:off x="1874216" y="1695716"/>
              <a:ext cx="1125432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6" name="Rectangle 20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Oval 206"/>
            <p:cNvSpPr/>
            <p:nvPr/>
          </p:nvSpPr>
          <p:spPr bwMode="auto">
            <a:xfrm flipV="1">
              <a:off x="1871277" y="1576300"/>
              <a:ext cx="1125433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08" name="Freeform 207"/>
            <p:cNvSpPr/>
            <p:nvPr/>
          </p:nvSpPr>
          <p:spPr bwMode="auto">
            <a:xfrm>
              <a:off x="2159247" y="1672301"/>
              <a:ext cx="549494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Freeform 208"/>
            <p:cNvSpPr/>
            <p:nvPr/>
          </p:nvSpPr>
          <p:spPr bwMode="auto">
            <a:xfrm>
              <a:off x="2103417" y="1632496"/>
              <a:ext cx="661154" cy="11239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0" name="Freeform 209"/>
            <p:cNvSpPr/>
            <p:nvPr/>
          </p:nvSpPr>
          <p:spPr bwMode="auto">
            <a:xfrm>
              <a:off x="2538310" y="1728497"/>
              <a:ext cx="243892" cy="960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/>
            <p:cNvSpPr/>
            <p:nvPr/>
          </p:nvSpPr>
          <p:spPr bwMode="auto">
            <a:xfrm>
              <a:off x="2088723" y="1730839"/>
              <a:ext cx="240954" cy="9600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12" name="Straight Connector 211"/>
            <p:cNvCxnSpPr>
              <a:endCxn id="207" idx="2"/>
            </p:cNvCxnSpPr>
            <p:nvPr/>
          </p:nvCxnSpPr>
          <p:spPr bwMode="auto">
            <a:xfrm flipH="1" flipV="1">
              <a:off x="1871277" y="1737863"/>
              <a:ext cx="2939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/>
            <p:cNvCxnSpPr/>
            <p:nvPr/>
          </p:nvCxnSpPr>
          <p:spPr bwMode="auto">
            <a:xfrm flipH="1" flipV="1">
              <a:off x="2996710" y="1735522"/>
              <a:ext cx="2938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868" name="Group 347"/>
          <p:cNvGrpSpPr>
            <a:grpSpLocks/>
          </p:cNvGrpSpPr>
          <p:nvPr/>
        </p:nvGrpSpPr>
        <p:grpSpPr bwMode="auto">
          <a:xfrm>
            <a:off x="3848100" y="4106863"/>
            <a:ext cx="611188" cy="298450"/>
            <a:chOff x="1871277" y="1576300"/>
            <a:chExt cx="1128371" cy="437860"/>
          </a:xfrm>
        </p:grpSpPr>
        <p:sp>
          <p:nvSpPr>
            <p:cNvPr id="215" name="Oval 214"/>
            <p:cNvSpPr/>
            <p:nvPr/>
          </p:nvSpPr>
          <p:spPr bwMode="auto">
            <a:xfrm flipV="1">
              <a:off x="1874209" y="1695080"/>
              <a:ext cx="1125439" cy="319080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6" name="Rectangle 21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7" name="Oval 216"/>
            <p:cNvSpPr/>
            <p:nvPr/>
          </p:nvSpPr>
          <p:spPr bwMode="auto">
            <a:xfrm flipV="1">
              <a:off x="1871277" y="1576300"/>
              <a:ext cx="1125439" cy="31907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18" name="Freeform 217"/>
            <p:cNvSpPr/>
            <p:nvPr/>
          </p:nvSpPr>
          <p:spPr bwMode="auto">
            <a:xfrm>
              <a:off x="2158498" y="1674120"/>
              <a:ext cx="550996" cy="16070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Freeform 218"/>
            <p:cNvSpPr/>
            <p:nvPr/>
          </p:nvSpPr>
          <p:spPr bwMode="auto">
            <a:xfrm>
              <a:off x="2102814" y="1632197"/>
              <a:ext cx="662368" cy="11179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0" name="Freeform 219"/>
            <p:cNvSpPr/>
            <p:nvPr/>
          </p:nvSpPr>
          <p:spPr bwMode="auto">
            <a:xfrm>
              <a:off x="2536577" y="1727687"/>
              <a:ext cx="243258" cy="9782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/>
            <p:cNvSpPr/>
            <p:nvPr/>
          </p:nvSpPr>
          <p:spPr bwMode="auto">
            <a:xfrm>
              <a:off x="2091090" y="1730017"/>
              <a:ext cx="240328" cy="9782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22" name="Straight Connector 221"/>
            <p:cNvCxnSpPr>
              <a:endCxn id="217" idx="2"/>
            </p:cNvCxnSpPr>
            <p:nvPr/>
          </p:nvCxnSpPr>
          <p:spPr bwMode="auto">
            <a:xfrm flipH="1" flipV="1">
              <a:off x="1871277" y="1737003"/>
              <a:ext cx="2932" cy="12344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 bwMode="auto">
            <a:xfrm flipH="1" flipV="1">
              <a:off x="2996716" y="1734675"/>
              <a:ext cx="2932" cy="12343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869" name="Straight Connector 307"/>
          <p:cNvCxnSpPr>
            <a:cxnSpLocks noChangeShapeType="1"/>
          </p:cNvCxnSpPr>
          <p:nvPr/>
        </p:nvCxnSpPr>
        <p:spPr bwMode="auto">
          <a:xfrm>
            <a:off x="1166813" y="4260850"/>
            <a:ext cx="1971675" cy="211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0" name="Straight Connector 308"/>
          <p:cNvCxnSpPr>
            <a:cxnSpLocks noChangeShapeType="1"/>
          </p:cNvCxnSpPr>
          <p:nvPr/>
        </p:nvCxnSpPr>
        <p:spPr bwMode="auto">
          <a:xfrm flipV="1">
            <a:off x="1393825" y="4573588"/>
            <a:ext cx="1744663" cy="411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1" name="Straight Connector 309"/>
          <p:cNvCxnSpPr>
            <a:cxnSpLocks noChangeShapeType="1"/>
          </p:cNvCxnSpPr>
          <p:nvPr/>
        </p:nvCxnSpPr>
        <p:spPr bwMode="auto">
          <a:xfrm flipV="1">
            <a:off x="1797050" y="4622800"/>
            <a:ext cx="1431925" cy="75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2" name="Group 347"/>
          <p:cNvGrpSpPr>
            <a:grpSpLocks/>
          </p:cNvGrpSpPr>
          <p:nvPr/>
        </p:nvGrpSpPr>
        <p:grpSpPr bwMode="auto">
          <a:xfrm>
            <a:off x="3113088" y="4391025"/>
            <a:ext cx="611187" cy="298450"/>
            <a:chOff x="1871277" y="1576300"/>
            <a:chExt cx="1128371" cy="437860"/>
          </a:xfrm>
        </p:grpSpPr>
        <p:sp>
          <p:nvSpPr>
            <p:cNvPr id="235" name="Oval 234"/>
            <p:cNvSpPr/>
            <p:nvPr/>
          </p:nvSpPr>
          <p:spPr bwMode="auto">
            <a:xfrm flipV="1">
              <a:off x="1874207" y="1695082"/>
              <a:ext cx="1125441" cy="31907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36" name="Rectangle 235"/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7" name="Oval 236"/>
            <p:cNvSpPr/>
            <p:nvPr/>
          </p:nvSpPr>
          <p:spPr bwMode="auto">
            <a:xfrm flipV="1">
              <a:off x="1871277" y="1576300"/>
              <a:ext cx="1125441" cy="31908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38" name="Freeform 237"/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9" name="Freeform 238"/>
            <p:cNvSpPr/>
            <p:nvPr/>
          </p:nvSpPr>
          <p:spPr bwMode="auto">
            <a:xfrm>
              <a:off x="2102812" y="1632197"/>
              <a:ext cx="662369" cy="11179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40" name="Freeform 239"/>
            <p:cNvSpPr/>
            <p:nvPr/>
          </p:nvSpPr>
          <p:spPr bwMode="auto">
            <a:xfrm>
              <a:off x="2536576" y="1727688"/>
              <a:ext cx="243260" cy="9782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41" name="Freeform 240"/>
            <p:cNvSpPr/>
            <p:nvPr/>
          </p:nvSpPr>
          <p:spPr bwMode="auto">
            <a:xfrm>
              <a:off x="2091089" y="1730017"/>
              <a:ext cx="240329" cy="97820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42" name="Straight Connector 241"/>
            <p:cNvCxnSpPr>
              <a:endCxn id="237" idx="2"/>
            </p:cNvCxnSpPr>
            <p:nvPr/>
          </p:nvCxnSpPr>
          <p:spPr bwMode="auto">
            <a:xfrm flipH="1" flipV="1">
              <a:off x="1871277" y="1737005"/>
              <a:ext cx="2930" cy="12343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 bwMode="auto">
            <a:xfrm flipH="1" flipV="1">
              <a:off x="2996718" y="1734675"/>
              <a:ext cx="2930" cy="12344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873" name="Straight Connector 310"/>
          <p:cNvCxnSpPr>
            <a:cxnSpLocks noChangeShapeType="1"/>
            <a:stCxn id="78984" idx="0"/>
          </p:cNvCxnSpPr>
          <p:nvPr/>
        </p:nvCxnSpPr>
        <p:spPr bwMode="auto">
          <a:xfrm flipV="1">
            <a:off x="3389313" y="4643438"/>
            <a:ext cx="57150" cy="121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4" name="Straight Connector 311"/>
          <p:cNvCxnSpPr>
            <a:cxnSpLocks noChangeShapeType="1"/>
          </p:cNvCxnSpPr>
          <p:nvPr/>
        </p:nvCxnSpPr>
        <p:spPr bwMode="auto">
          <a:xfrm flipV="1">
            <a:off x="4616450" y="4872038"/>
            <a:ext cx="6350" cy="1135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5" name="Straight Connector 312"/>
          <p:cNvCxnSpPr>
            <a:cxnSpLocks noChangeShapeType="1"/>
            <a:stCxn id="78987" idx="1"/>
          </p:cNvCxnSpPr>
          <p:nvPr/>
        </p:nvCxnSpPr>
        <p:spPr bwMode="auto">
          <a:xfrm flipH="1" flipV="1">
            <a:off x="4924425" y="4821238"/>
            <a:ext cx="506413" cy="1058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6" name="Group 347"/>
          <p:cNvGrpSpPr>
            <a:grpSpLocks/>
          </p:cNvGrpSpPr>
          <p:nvPr/>
        </p:nvGrpSpPr>
        <p:grpSpPr bwMode="auto">
          <a:xfrm>
            <a:off x="4432300" y="4586288"/>
            <a:ext cx="611188" cy="296862"/>
            <a:chOff x="1871277" y="1576300"/>
            <a:chExt cx="1128371" cy="437860"/>
          </a:xfrm>
        </p:grpSpPr>
        <p:sp>
          <p:nvSpPr>
            <p:cNvPr id="225" name="Oval 224"/>
            <p:cNvSpPr/>
            <p:nvPr/>
          </p:nvSpPr>
          <p:spPr bwMode="auto">
            <a:xfrm flipV="1">
              <a:off x="1874209" y="1695716"/>
              <a:ext cx="1125439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26" name="Rectangle 225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7" name="Oval 226"/>
            <p:cNvSpPr/>
            <p:nvPr/>
          </p:nvSpPr>
          <p:spPr bwMode="auto">
            <a:xfrm flipV="1">
              <a:off x="1871277" y="1576300"/>
              <a:ext cx="1125439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228" name="Freeform 227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Freeform 228"/>
            <p:cNvSpPr/>
            <p:nvPr/>
          </p:nvSpPr>
          <p:spPr bwMode="auto">
            <a:xfrm>
              <a:off x="2102814" y="1632496"/>
              <a:ext cx="662368" cy="11239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0" name="Freeform 229"/>
            <p:cNvSpPr/>
            <p:nvPr/>
          </p:nvSpPr>
          <p:spPr bwMode="auto">
            <a:xfrm>
              <a:off x="2536577" y="1728497"/>
              <a:ext cx="243258" cy="960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/>
            <p:cNvSpPr/>
            <p:nvPr/>
          </p:nvSpPr>
          <p:spPr bwMode="auto">
            <a:xfrm>
              <a:off x="2091090" y="1730839"/>
              <a:ext cx="240328" cy="9600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232" name="Straight Connector 231"/>
            <p:cNvCxnSpPr>
              <a:endCxn id="227" idx="2"/>
            </p:cNvCxnSpPr>
            <p:nvPr/>
          </p:nvCxnSpPr>
          <p:spPr bwMode="auto">
            <a:xfrm flipH="1" flipV="1">
              <a:off x="1871277" y="1737863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Straight Connector 232"/>
            <p:cNvCxnSpPr/>
            <p:nvPr/>
          </p:nvCxnSpPr>
          <p:spPr bwMode="auto">
            <a:xfrm flipH="1" flipV="1">
              <a:off x="2996716" y="1735522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877" name="Straight Connector 313"/>
          <p:cNvCxnSpPr>
            <a:cxnSpLocks noChangeShapeType="1"/>
            <a:endCxn id="183" idx="7"/>
          </p:cNvCxnSpPr>
          <p:nvPr/>
        </p:nvCxnSpPr>
        <p:spPr bwMode="auto">
          <a:xfrm flipH="1" flipV="1">
            <a:off x="6042025" y="4586288"/>
            <a:ext cx="1512888" cy="1082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8" name="Straight Connector 314"/>
          <p:cNvCxnSpPr>
            <a:cxnSpLocks noChangeShapeType="1"/>
          </p:cNvCxnSpPr>
          <p:nvPr/>
        </p:nvCxnSpPr>
        <p:spPr bwMode="auto">
          <a:xfrm flipH="1" flipV="1">
            <a:off x="6099175" y="4464050"/>
            <a:ext cx="2244725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9" name="Straight Connector 315"/>
          <p:cNvCxnSpPr>
            <a:cxnSpLocks noChangeShapeType="1"/>
            <a:endCxn id="185" idx="5"/>
          </p:cNvCxnSpPr>
          <p:nvPr/>
        </p:nvCxnSpPr>
        <p:spPr bwMode="auto">
          <a:xfrm flipH="1">
            <a:off x="6040438" y="4159250"/>
            <a:ext cx="2076450" cy="193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0" name="Group 347"/>
          <p:cNvGrpSpPr>
            <a:grpSpLocks/>
          </p:cNvGrpSpPr>
          <p:nvPr/>
        </p:nvGrpSpPr>
        <p:grpSpPr bwMode="auto">
          <a:xfrm>
            <a:off x="5521325" y="4321175"/>
            <a:ext cx="611188" cy="296863"/>
            <a:chOff x="1871277" y="1576300"/>
            <a:chExt cx="1128371" cy="437860"/>
          </a:xfrm>
        </p:grpSpPr>
        <p:sp>
          <p:nvSpPr>
            <p:cNvPr id="183" name="Oval 182"/>
            <p:cNvSpPr/>
            <p:nvPr/>
          </p:nvSpPr>
          <p:spPr bwMode="auto">
            <a:xfrm flipV="1">
              <a:off x="1874209" y="1695717"/>
              <a:ext cx="1125439" cy="31844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4" name="Rectangle 183"/>
            <p:cNvSpPr/>
            <p:nvPr/>
          </p:nvSpPr>
          <p:spPr bwMode="auto">
            <a:xfrm>
              <a:off x="1871277" y="1740205"/>
              <a:ext cx="1128371" cy="11473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5" name="Oval 184"/>
            <p:cNvSpPr/>
            <p:nvPr/>
          </p:nvSpPr>
          <p:spPr bwMode="auto">
            <a:xfrm flipV="1">
              <a:off x="1871277" y="1576300"/>
              <a:ext cx="1125439" cy="31844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86" name="Freeform 185"/>
            <p:cNvSpPr/>
            <p:nvPr/>
          </p:nvSpPr>
          <p:spPr bwMode="auto">
            <a:xfrm>
              <a:off x="2158498" y="1672302"/>
              <a:ext cx="550996" cy="16156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7" name="Freeform 186"/>
            <p:cNvSpPr/>
            <p:nvPr/>
          </p:nvSpPr>
          <p:spPr bwMode="auto">
            <a:xfrm>
              <a:off x="2102814" y="1632496"/>
              <a:ext cx="662368" cy="11239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8" name="Freeform 187"/>
            <p:cNvSpPr/>
            <p:nvPr/>
          </p:nvSpPr>
          <p:spPr bwMode="auto">
            <a:xfrm>
              <a:off x="2536577" y="1728498"/>
              <a:ext cx="243258" cy="96000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Freeform 188"/>
            <p:cNvSpPr/>
            <p:nvPr/>
          </p:nvSpPr>
          <p:spPr bwMode="auto">
            <a:xfrm>
              <a:off x="2091090" y="1730839"/>
              <a:ext cx="240328" cy="960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90" name="Straight Connector 189"/>
            <p:cNvCxnSpPr>
              <a:endCxn id="185" idx="2"/>
            </p:cNvCxnSpPr>
            <p:nvPr/>
          </p:nvCxnSpPr>
          <p:spPr bwMode="auto">
            <a:xfrm flipH="1" flipV="1">
              <a:off x="1871277" y="1737864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/>
            <p:cNvCxnSpPr/>
            <p:nvPr/>
          </p:nvCxnSpPr>
          <p:spPr bwMode="auto">
            <a:xfrm flipH="1" flipV="1">
              <a:off x="2996716" y="1735522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881" name="Straight Connector 316"/>
          <p:cNvCxnSpPr>
            <a:cxnSpLocks noChangeShapeType="1"/>
          </p:cNvCxnSpPr>
          <p:nvPr/>
        </p:nvCxnSpPr>
        <p:spPr bwMode="auto">
          <a:xfrm flipH="1">
            <a:off x="5861050" y="3227388"/>
            <a:ext cx="1422400" cy="454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2" name="Straight Connector 317"/>
          <p:cNvCxnSpPr>
            <a:cxnSpLocks noChangeShapeType="1"/>
          </p:cNvCxnSpPr>
          <p:nvPr/>
        </p:nvCxnSpPr>
        <p:spPr bwMode="auto">
          <a:xfrm flipH="1">
            <a:off x="5684838" y="2803525"/>
            <a:ext cx="898525" cy="72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3" name="Straight Connector 318"/>
          <p:cNvCxnSpPr>
            <a:cxnSpLocks noChangeShapeType="1"/>
            <a:stCxn id="78995" idx="9"/>
          </p:cNvCxnSpPr>
          <p:nvPr/>
        </p:nvCxnSpPr>
        <p:spPr bwMode="auto">
          <a:xfrm>
            <a:off x="4849813" y="2381250"/>
            <a:ext cx="555625" cy="1125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4" name="Group 347"/>
          <p:cNvGrpSpPr>
            <a:grpSpLocks/>
          </p:cNvGrpSpPr>
          <p:nvPr/>
        </p:nvGrpSpPr>
        <p:grpSpPr bwMode="auto">
          <a:xfrm>
            <a:off x="5254625" y="3497263"/>
            <a:ext cx="611188" cy="296862"/>
            <a:chOff x="1871277" y="1576300"/>
            <a:chExt cx="1128371" cy="437860"/>
          </a:xfrm>
        </p:grpSpPr>
        <p:sp>
          <p:nvSpPr>
            <p:cNvPr id="173" name="Oval 172"/>
            <p:cNvSpPr/>
            <p:nvPr/>
          </p:nvSpPr>
          <p:spPr bwMode="auto">
            <a:xfrm flipV="1">
              <a:off x="1874209" y="1695716"/>
              <a:ext cx="1125439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74" name="Rectangle 173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5" name="Oval 174"/>
            <p:cNvSpPr/>
            <p:nvPr/>
          </p:nvSpPr>
          <p:spPr bwMode="auto">
            <a:xfrm flipV="1">
              <a:off x="1871277" y="1576300"/>
              <a:ext cx="1125439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76" name="Freeform 175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7" name="Freeform 176"/>
            <p:cNvSpPr/>
            <p:nvPr/>
          </p:nvSpPr>
          <p:spPr bwMode="auto">
            <a:xfrm>
              <a:off x="2102814" y="1632496"/>
              <a:ext cx="662368" cy="11239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8" name="Freeform 177"/>
            <p:cNvSpPr/>
            <p:nvPr/>
          </p:nvSpPr>
          <p:spPr bwMode="auto">
            <a:xfrm>
              <a:off x="2536577" y="1728497"/>
              <a:ext cx="243258" cy="960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Freeform 178"/>
            <p:cNvSpPr/>
            <p:nvPr/>
          </p:nvSpPr>
          <p:spPr bwMode="auto">
            <a:xfrm>
              <a:off x="2091090" y="1730839"/>
              <a:ext cx="240328" cy="9600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80" name="Straight Connector 179"/>
            <p:cNvCxnSpPr>
              <a:endCxn id="175" idx="2"/>
            </p:cNvCxnSpPr>
            <p:nvPr/>
          </p:nvCxnSpPr>
          <p:spPr bwMode="auto">
            <a:xfrm flipH="1" flipV="1">
              <a:off x="1871277" y="1737863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/>
            <p:cNvCxnSpPr/>
            <p:nvPr/>
          </p:nvCxnSpPr>
          <p:spPr bwMode="auto">
            <a:xfrm flipH="1" flipV="1">
              <a:off x="2996716" y="1735522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885" name="Straight Connector 22"/>
          <p:cNvCxnSpPr>
            <a:cxnSpLocks noChangeShapeType="1"/>
          </p:cNvCxnSpPr>
          <p:nvPr/>
        </p:nvCxnSpPr>
        <p:spPr bwMode="auto">
          <a:xfrm>
            <a:off x="2362200" y="2578100"/>
            <a:ext cx="1230313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6" name="Straight Connector 305"/>
          <p:cNvCxnSpPr>
            <a:cxnSpLocks noChangeShapeType="1"/>
          </p:cNvCxnSpPr>
          <p:nvPr/>
        </p:nvCxnSpPr>
        <p:spPr bwMode="auto">
          <a:xfrm>
            <a:off x="1617663" y="2909888"/>
            <a:ext cx="1885950" cy="519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7" name="Straight Connector 306"/>
          <p:cNvCxnSpPr>
            <a:cxnSpLocks noChangeShapeType="1"/>
          </p:cNvCxnSpPr>
          <p:nvPr/>
        </p:nvCxnSpPr>
        <p:spPr bwMode="auto">
          <a:xfrm>
            <a:off x="1230313" y="3278188"/>
            <a:ext cx="2273300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8" name="Group 347"/>
          <p:cNvGrpSpPr>
            <a:grpSpLocks/>
          </p:cNvGrpSpPr>
          <p:nvPr/>
        </p:nvGrpSpPr>
        <p:grpSpPr bwMode="auto">
          <a:xfrm>
            <a:off x="3502025" y="3335338"/>
            <a:ext cx="611188" cy="296862"/>
            <a:chOff x="1871277" y="1576300"/>
            <a:chExt cx="1128371" cy="437860"/>
          </a:xfrm>
        </p:grpSpPr>
        <p:sp>
          <p:nvSpPr>
            <p:cNvPr id="161" name="Oval 160"/>
            <p:cNvSpPr/>
            <p:nvPr/>
          </p:nvSpPr>
          <p:spPr bwMode="auto">
            <a:xfrm flipV="1">
              <a:off x="1874209" y="1695716"/>
              <a:ext cx="1125439" cy="31844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62" name="Rectangle 161"/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Oval 162"/>
            <p:cNvSpPr/>
            <p:nvPr/>
          </p:nvSpPr>
          <p:spPr bwMode="auto">
            <a:xfrm flipV="1">
              <a:off x="1871277" y="1576300"/>
              <a:ext cx="1125439" cy="31844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64" name="Freeform 163"/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5" name="Freeform 164"/>
            <p:cNvSpPr/>
            <p:nvPr/>
          </p:nvSpPr>
          <p:spPr bwMode="auto">
            <a:xfrm>
              <a:off x="2102814" y="1632496"/>
              <a:ext cx="662368" cy="11239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6" name="Freeform 165"/>
            <p:cNvSpPr/>
            <p:nvPr/>
          </p:nvSpPr>
          <p:spPr bwMode="auto">
            <a:xfrm>
              <a:off x="2536577" y="1728497"/>
              <a:ext cx="243258" cy="960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7" name="Freeform 166"/>
            <p:cNvSpPr/>
            <p:nvPr/>
          </p:nvSpPr>
          <p:spPr bwMode="auto">
            <a:xfrm>
              <a:off x="2091090" y="1730839"/>
              <a:ext cx="240328" cy="9600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68" name="Straight Connector 167"/>
            <p:cNvCxnSpPr>
              <a:endCxn id="163" idx="2"/>
            </p:cNvCxnSpPr>
            <p:nvPr/>
          </p:nvCxnSpPr>
          <p:spPr bwMode="auto">
            <a:xfrm flipH="1" flipV="1">
              <a:off x="1871277" y="1737863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/>
            <p:cNvCxnSpPr/>
            <p:nvPr/>
          </p:nvCxnSpPr>
          <p:spPr bwMode="auto">
            <a:xfrm flipH="1" flipV="1">
              <a:off x="2996716" y="1735522"/>
              <a:ext cx="2932" cy="121758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0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3162491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898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99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0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1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2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3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4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5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6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07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0908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/>
            <p:nvPr/>
          </p:nvSpPr>
          <p:spPr bwMode="auto">
            <a:xfrm flipV="1">
              <a:off x="1874963" y="1694818"/>
              <a:ext cx="1124685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/>
            <p:nvPr/>
          </p:nvSpPr>
          <p:spPr bwMode="auto">
            <a:xfrm flipV="1">
              <a:off x="1871277" y="1576300"/>
              <a:ext cx="1124682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/>
            <p:nvPr/>
          </p:nvSpPr>
          <p:spPr bwMode="auto">
            <a:xfrm>
              <a:off x="2103588" y="1632268"/>
              <a:ext cx="660061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1" name="Freeform 500"/>
            <p:cNvSpPr/>
            <p:nvPr/>
          </p:nvSpPr>
          <p:spPr bwMode="auto">
            <a:xfrm>
              <a:off x="2538711" y="1727740"/>
              <a:ext cx="243374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2" name="Freeform 501"/>
            <p:cNvSpPr/>
            <p:nvPr/>
          </p:nvSpPr>
          <p:spPr bwMode="auto">
            <a:xfrm>
              <a:off x="2088838" y="1731033"/>
              <a:ext cx="2433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03" name="Straight Connector 502"/>
            <p:cNvCxnSpPr>
              <a:endCxn id="498" idx="2"/>
            </p:cNvCxnSpPr>
            <p:nvPr/>
          </p:nvCxnSpPr>
          <p:spPr bwMode="auto">
            <a:xfrm flipH="1" flipV="1">
              <a:off x="1871277" y="1737617"/>
              <a:ext cx="3686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Connector 503"/>
            <p:cNvCxnSpPr/>
            <p:nvPr/>
          </p:nvCxnSpPr>
          <p:spPr bwMode="auto">
            <a:xfrm flipH="1" flipV="1">
              <a:off x="2995959" y="1734324"/>
              <a:ext cx="3689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09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3" name="Freeform 482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4" name="Freeform 483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85" name="Straight Connector 484"/>
            <p:cNvCxnSpPr>
              <a:endCxn id="480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10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/>
            <p:nvPr/>
          </p:nvSpPr>
          <p:spPr bwMode="auto">
            <a:xfrm flipV="1">
              <a:off x="1874975" y="1694819"/>
              <a:ext cx="1124673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/>
            <p:nvPr/>
          </p:nvSpPr>
          <p:spPr bwMode="auto">
            <a:xfrm flipV="1">
              <a:off x="1871277" y="1576300"/>
              <a:ext cx="1124673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/>
            <p:nvPr/>
          </p:nvSpPr>
          <p:spPr bwMode="auto">
            <a:xfrm>
              <a:off x="2104349" y="1632266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4" name="Freeform 473"/>
            <p:cNvSpPr/>
            <p:nvPr/>
          </p:nvSpPr>
          <p:spPr bwMode="auto">
            <a:xfrm>
              <a:off x="2537202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5" name="Freeform 474"/>
            <p:cNvSpPr/>
            <p:nvPr/>
          </p:nvSpPr>
          <p:spPr bwMode="auto">
            <a:xfrm>
              <a:off x="2089551" y="1731032"/>
              <a:ext cx="240474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76" name="Straight Connector 475"/>
            <p:cNvCxnSpPr>
              <a:endCxn id="471" idx="2"/>
            </p:cNvCxnSpPr>
            <p:nvPr/>
          </p:nvCxnSpPr>
          <p:spPr bwMode="auto">
            <a:xfrm flipH="1" flipV="1">
              <a:off x="1871277" y="1737616"/>
              <a:ext cx="3698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/>
            <p:nvPr/>
          </p:nvCxnSpPr>
          <p:spPr bwMode="auto">
            <a:xfrm flipH="1" flipV="1">
              <a:off x="2995950" y="1734325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11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5" name="Freeform 464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6" name="Freeform 465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67" name="Straight Connector 466"/>
            <p:cNvCxnSpPr>
              <a:endCxn id="462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912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13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4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5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6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7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8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9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0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1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22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0923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2" name="Freeform 601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3" name="Freeform 602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04" name="Straight Connector 603"/>
            <p:cNvCxnSpPr>
              <a:endCxn id="599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24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5" name="Freeform 574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Freeform 575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77" name="Straight Connector 576"/>
            <p:cNvCxnSpPr>
              <a:endCxn id="572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Straight Connector 577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25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Freeform 565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8" name="Straight Connector 567"/>
            <p:cNvCxnSpPr>
              <a:endCxn id="563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9" name="Straight Connector 568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26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9" name="Straight Connector 558"/>
            <p:cNvCxnSpPr>
              <a:endCxn id="554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0" name="Straight Connector 559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927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28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9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0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1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2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3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4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5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6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37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0938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1" name="Freeform 400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02" name="Straight Connector 401"/>
            <p:cNvCxnSpPr>
              <a:endCxn id="397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39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/>
            <p:nvPr/>
          </p:nvSpPr>
          <p:spPr bwMode="auto">
            <a:xfrm flipV="1">
              <a:off x="1874410" y="1696002"/>
              <a:ext cx="1125238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/>
            <p:nvPr/>
          </p:nvSpPr>
          <p:spPr bwMode="auto">
            <a:xfrm flipV="1">
              <a:off x="1871277" y="1576300"/>
              <a:ext cx="112523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2103220" y="1633001"/>
              <a:ext cx="661350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1" name="Freeform 390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2" name="Freeform 391"/>
            <p:cNvSpPr/>
            <p:nvPr/>
          </p:nvSpPr>
          <p:spPr bwMode="auto">
            <a:xfrm>
              <a:off x="2090682" y="1730654"/>
              <a:ext cx="241345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Connector 392"/>
            <p:cNvCxnSpPr>
              <a:endCxn id="388" idx="2"/>
            </p:cNvCxnSpPr>
            <p:nvPr/>
          </p:nvCxnSpPr>
          <p:spPr bwMode="auto">
            <a:xfrm flipH="1" flipV="1">
              <a:off x="1871277" y="173695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/>
            <p:cNvCxnSpPr/>
            <p:nvPr/>
          </p:nvCxnSpPr>
          <p:spPr bwMode="auto">
            <a:xfrm flipH="1" flipV="1">
              <a:off x="2996513" y="173380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40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/>
            <p:nvPr/>
          </p:nvSpPr>
          <p:spPr bwMode="auto">
            <a:xfrm flipV="1">
              <a:off x="1874402" y="1693698"/>
              <a:ext cx="1125246" cy="32046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/>
            <p:nvPr/>
          </p:nvSpPr>
          <p:spPr bwMode="auto">
            <a:xfrm flipV="1">
              <a:off x="1871277" y="1576300"/>
              <a:ext cx="1125246" cy="32046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/>
            <p:nvPr/>
          </p:nvSpPr>
          <p:spPr bwMode="auto">
            <a:xfrm>
              <a:off x="2102578" y="1633412"/>
              <a:ext cx="662645" cy="1110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2" name="Freeform 381"/>
            <p:cNvSpPr/>
            <p:nvPr/>
          </p:nvSpPr>
          <p:spPr bwMode="auto">
            <a:xfrm>
              <a:off x="2537047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3" name="Freeform 382"/>
            <p:cNvSpPr/>
            <p:nvPr/>
          </p:nvSpPr>
          <p:spPr bwMode="auto">
            <a:xfrm>
              <a:off x="2090075" y="1728599"/>
              <a:ext cx="240677" cy="9836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84" name="Straight Connector 383"/>
            <p:cNvCxnSpPr>
              <a:endCxn id="379" idx="2"/>
            </p:cNvCxnSpPr>
            <p:nvPr/>
          </p:nvCxnSpPr>
          <p:spPr bwMode="auto">
            <a:xfrm flipH="1" flipV="1">
              <a:off x="1871277" y="1738119"/>
              <a:ext cx="3125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/>
            <p:cNvCxnSpPr/>
            <p:nvPr/>
          </p:nvCxnSpPr>
          <p:spPr bwMode="auto">
            <a:xfrm flipH="1" flipV="1">
              <a:off x="2996523" y="1734945"/>
              <a:ext cx="3125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41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/>
            <p:nvPr/>
          </p:nvSpPr>
          <p:spPr bwMode="auto">
            <a:xfrm flipV="1">
              <a:off x="1874404" y="1693696"/>
              <a:ext cx="1125244" cy="32046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/>
            <p:nvPr/>
          </p:nvSpPr>
          <p:spPr bwMode="auto">
            <a:xfrm flipV="1">
              <a:off x="1871277" y="1576300"/>
              <a:ext cx="1125244" cy="32046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/>
            <p:nvPr/>
          </p:nvSpPr>
          <p:spPr bwMode="auto">
            <a:xfrm>
              <a:off x="2102577" y="1633412"/>
              <a:ext cx="662644" cy="11105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3" name="Freeform 372"/>
            <p:cNvSpPr/>
            <p:nvPr/>
          </p:nvSpPr>
          <p:spPr bwMode="auto">
            <a:xfrm>
              <a:off x="2537048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4" name="Freeform 373"/>
            <p:cNvSpPr/>
            <p:nvPr/>
          </p:nvSpPr>
          <p:spPr bwMode="auto">
            <a:xfrm>
              <a:off x="2090075" y="1728599"/>
              <a:ext cx="240678" cy="9835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75" name="Straight Connector 374"/>
            <p:cNvCxnSpPr>
              <a:endCxn id="370" idx="2"/>
            </p:cNvCxnSpPr>
            <p:nvPr/>
          </p:nvCxnSpPr>
          <p:spPr bwMode="auto">
            <a:xfrm flipH="1" flipV="1">
              <a:off x="1871277" y="1738117"/>
              <a:ext cx="3127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/>
            <p:cNvCxnSpPr/>
            <p:nvPr/>
          </p:nvCxnSpPr>
          <p:spPr bwMode="auto">
            <a:xfrm flipH="1" flipV="1">
              <a:off x="2996521" y="1734945"/>
              <a:ext cx="3127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42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4" name="Freeform 363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5" name="Freeform 364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66" name="Straight Connector 365"/>
            <p:cNvCxnSpPr>
              <a:endCxn id="361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43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/>
            <p:nvPr/>
          </p:nvSpPr>
          <p:spPr bwMode="auto">
            <a:xfrm flipV="1">
              <a:off x="1874404" y="1696003"/>
              <a:ext cx="1125244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/>
            <p:nvPr/>
          </p:nvSpPr>
          <p:spPr bwMode="auto">
            <a:xfrm flipV="1">
              <a:off x="1871277" y="1576300"/>
              <a:ext cx="1125244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/>
            <p:nvPr/>
          </p:nvSpPr>
          <p:spPr bwMode="auto">
            <a:xfrm>
              <a:off x="2102577" y="1633001"/>
              <a:ext cx="662644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5" name="Freeform 354"/>
            <p:cNvSpPr/>
            <p:nvPr/>
          </p:nvSpPr>
          <p:spPr bwMode="auto">
            <a:xfrm>
              <a:off x="2537048" y="1727504"/>
              <a:ext cx="243803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6" name="Freeform 355"/>
            <p:cNvSpPr/>
            <p:nvPr/>
          </p:nvSpPr>
          <p:spPr bwMode="auto">
            <a:xfrm>
              <a:off x="2090075" y="1730653"/>
              <a:ext cx="240678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57" name="Straight Connector 356"/>
            <p:cNvCxnSpPr>
              <a:endCxn id="352" idx="2"/>
            </p:cNvCxnSpPr>
            <p:nvPr/>
          </p:nvCxnSpPr>
          <p:spPr bwMode="auto">
            <a:xfrm flipH="1" flipV="1">
              <a:off x="1871277" y="1736953"/>
              <a:ext cx="3127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 bwMode="auto">
            <a:xfrm flipH="1" flipV="1">
              <a:off x="2996521" y="1733804"/>
              <a:ext cx="3127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46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11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8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7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11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6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8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11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9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111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0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110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1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110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8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2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1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3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1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4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4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1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5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109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6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10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8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7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109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6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8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109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4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9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109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2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60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108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0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0961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2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3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4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5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6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0968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69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0" name="Straight Connector 501"/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1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2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3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4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5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6" name="Straight Connector 509"/>
          <p:cNvCxnSpPr>
            <a:cxnSpLocks noChangeShapeType="1"/>
            <a:stCxn id="81093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7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8" name="Straight Connector 511"/>
          <p:cNvCxnSpPr>
            <a:cxnSpLocks noChangeShapeType="1"/>
            <a:stCxn id="81090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9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0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1" name="Straight Connector 514"/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4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3" name="Freeform 592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4" name="Freeform 593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95" name="Straight Connector 594"/>
            <p:cNvCxnSpPr>
              <a:endCxn id="590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85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4" name="Freeform 583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5" name="Freeform 584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86" name="Straight Connector 585"/>
            <p:cNvCxnSpPr>
              <a:endCxn id="581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7" name="Straight Connector 586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86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/>
            <p:nvPr/>
          </p:nvSpPr>
          <p:spPr bwMode="auto">
            <a:xfrm flipV="1">
              <a:off x="1874656" y="1693062"/>
              <a:ext cx="1124992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/>
            <p:nvPr/>
          </p:nvSpPr>
          <p:spPr bwMode="auto">
            <a:xfrm flipV="1">
              <a:off x="1871277" y="1576300"/>
              <a:ext cx="1124994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9" name="Freeform 538"/>
            <p:cNvSpPr/>
            <p:nvPr/>
          </p:nvSpPr>
          <p:spPr bwMode="auto">
            <a:xfrm>
              <a:off x="2536814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0" name="Freeform 539"/>
            <p:cNvSpPr/>
            <p:nvPr/>
          </p:nvSpPr>
          <p:spPr bwMode="auto">
            <a:xfrm>
              <a:off x="2090871" y="1728741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41" name="Straight Connector 540"/>
            <p:cNvCxnSpPr>
              <a:endCxn id="536" idx="2"/>
            </p:cNvCxnSpPr>
            <p:nvPr/>
          </p:nvCxnSpPr>
          <p:spPr bwMode="auto">
            <a:xfrm flipH="1" flipV="1">
              <a:off x="1871277" y="1738470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2" name="Straight Connector 541"/>
            <p:cNvCxnSpPr/>
            <p:nvPr/>
          </p:nvCxnSpPr>
          <p:spPr bwMode="auto">
            <a:xfrm flipH="1" flipV="1">
              <a:off x="2996271" y="1735228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0987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8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/>
            <p:nvPr/>
          </p:nvSpPr>
          <p:spPr bwMode="auto">
            <a:xfrm flipV="1">
              <a:off x="1874978" y="1694818"/>
              <a:ext cx="1124670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/>
            <p:nvPr/>
          </p:nvSpPr>
          <p:spPr bwMode="auto">
            <a:xfrm flipV="1">
              <a:off x="1871277" y="1576300"/>
              <a:ext cx="1124670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/>
            <p:nvPr/>
          </p:nvSpPr>
          <p:spPr bwMode="auto">
            <a:xfrm>
              <a:off x="2104351" y="1632268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0" name="Freeform 509"/>
            <p:cNvSpPr/>
            <p:nvPr/>
          </p:nvSpPr>
          <p:spPr bwMode="auto">
            <a:xfrm>
              <a:off x="2537200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1" name="Freeform 510"/>
            <p:cNvSpPr/>
            <p:nvPr/>
          </p:nvSpPr>
          <p:spPr bwMode="auto">
            <a:xfrm>
              <a:off x="2089553" y="1731033"/>
              <a:ext cx="240471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12" name="Straight Connector 511"/>
            <p:cNvCxnSpPr>
              <a:endCxn id="507" idx="2"/>
            </p:cNvCxnSpPr>
            <p:nvPr/>
          </p:nvCxnSpPr>
          <p:spPr bwMode="auto">
            <a:xfrm flipH="1" flipV="1">
              <a:off x="1871277" y="1737617"/>
              <a:ext cx="3701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/>
            <p:cNvCxnSpPr/>
            <p:nvPr/>
          </p:nvCxnSpPr>
          <p:spPr bwMode="auto">
            <a:xfrm flipH="1" flipV="1">
              <a:off x="2995947" y="1734324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89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2" name="Freeform 491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3" name="Freeform 492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94" name="Straight Connector 493"/>
            <p:cNvCxnSpPr>
              <a:endCxn id="489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90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6" name="Freeform 455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7" name="Freeform 456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58" name="Straight Connector 457"/>
            <p:cNvCxnSpPr>
              <a:endCxn id="453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91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7" name="Freeform 446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8" name="Freeform 447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49" name="Straight Connector 448"/>
            <p:cNvCxnSpPr>
              <a:endCxn id="444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92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/>
            <p:nvPr/>
          </p:nvSpPr>
          <p:spPr bwMode="auto">
            <a:xfrm flipV="1">
              <a:off x="1874412" y="1696002"/>
              <a:ext cx="112523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/>
            <p:nvPr/>
          </p:nvSpPr>
          <p:spPr bwMode="auto">
            <a:xfrm flipV="1">
              <a:off x="1871277" y="1576300"/>
              <a:ext cx="1125238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03220" y="1633001"/>
              <a:ext cx="661352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8" name="Freeform 417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9" name="Freeform 418"/>
            <p:cNvSpPr/>
            <p:nvPr/>
          </p:nvSpPr>
          <p:spPr bwMode="auto">
            <a:xfrm>
              <a:off x="2090682" y="1730654"/>
              <a:ext cx="24134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20" name="Straight Connector 419"/>
            <p:cNvCxnSpPr>
              <a:endCxn id="415" idx="2"/>
            </p:cNvCxnSpPr>
            <p:nvPr/>
          </p:nvCxnSpPr>
          <p:spPr bwMode="auto">
            <a:xfrm flipH="1" flipV="1">
              <a:off x="1871277" y="1736954"/>
              <a:ext cx="313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Straight Connector 420"/>
            <p:cNvCxnSpPr/>
            <p:nvPr/>
          </p:nvCxnSpPr>
          <p:spPr bwMode="auto">
            <a:xfrm flipH="1" flipV="1">
              <a:off x="2996515" y="1733803"/>
              <a:ext cx="3133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93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/>
            <p:nvPr/>
          </p:nvSpPr>
          <p:spPr bwMode="auto">
            <a:xfrm flipV="1">
              <a:off x="1874412" y="1696003"/>
              <a:ext cx="1125236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/>
            <p:nvPr/>
          </p:nvSpPr>
          <p:spPr bwMode="auto">
            <a:xfrm flipV="1">
              <a:off x="1871277" y="1576300"/>
              <a:ext cx="1125238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/>
            <p:nvPr/>
          </p:nvSpPr>
          <p:spPr bwMode="auto">
            <a:xfrm>
              <a:off x="2103220" y="1633001"/>
              <a:ext cx="661352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9" name="Freeform 408"/>
            <p:cNvSpPr/>
            <p:nvPr/>
          </p:nvSpPr>
          <p:spPr bwMode="auto">
            <a:xfrm>
              <a:off x="2535762" y="1727504"/>
              <a:ext cx="244480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0" name="Freeform 409"/>
            <p:cNvSpPr/>
            <p:nvPr/>
          </p:nvSpPr>
          <p:spPr bwMode="auto">
            <a:xfrm>
              <a:off x="2090682" y="1730653"/>
              <a:ext cx="241347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11" name="Straight Connector 410"/>
            <p:cNvCxnSpPr>
              <a:endCxn id="406" idx="2"/>
            </p:cNvCxnSpPr>
            <p:nvPr/>
          </p:nvCxnSpPr>
          <p:spPr bwMode="auto">
            <a:xfrm flipH="1" flipV="1">
              <a:off x="1871277" y="173695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Straight Connector 411"/>
            <p:cNvCxnSpPr/>
            <p:nvPr/>
          </p:nvCxnSpPr>
          <p:spPr bwMode="auto">
            <a:xfrm flipH="1" flipV="1">
              <a:off x="2996515" y="173380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94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9" name="Freeform 548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0" name="Straight Connector 549"/>
            <p:cNvCxnSpPr>
              <a:endCxn id="545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Straight Connector 550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0995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96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099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98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422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  <p:sp>
        <p:nvSpPr>
          <p:cNvPr id="423" name="Rectangle 3"/>
          <p:cNvSpPr txBox="1">
            <a:spLocks noChangeArrowheads="1"/>
          </p:cNvSpPr>
          <p:nvPr/>
        </p:nvSpPr>
        <p:spPr bwMode="auto">
          <a:xfrm>
            <a:off x="506228" y="120302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But if one global ISP is viable business, there will be competitors ….  </a:t>
            </a:r>
          </a:p>
        </p:txBody>
      </p:sp>
    </p:spTree>
    <p:extLst>
      <p:ext uri="{BB962C8B-B14F-4D97-AF65-F5344CB8AC3E}">
        <p14:creationId xmlns:p14="http://schemas.microsoft.com/office/powerpoint/2010/main" val="329670684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46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7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8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9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0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1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2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3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4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5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2956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/>
            <p:nvPr/>
          </p:nvSpPr>
          <p:spPr bwMode="auto">
            <a:xfrm flipV="1">
              <a:off x="1874963" y="1694818"/>
              <a:ext cx="1124685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/>
            <p:nvPr/>
          </p:nvSpPr>
          <p:spPr bwMode="auto">
            <a:xfrm flipV="1">
              <a:off x="1871277" y="1576300"/>
              <a:ext cx="1124682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/>
            <p:nvPr/>
          </p:nvSpPr>
          <p:spPr bwMode="auto">
            <a:xfrm>
              <a:off x="2103588" y="1632268"/>
              <a:ext cx="660061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1" name="Freeform 500"/>
            <p:cNvSpPr/>
            <p:nvPr/>
          </p:nvSpPr>
          <p:spPr bwMode="auto">
            <a:xfrm>
              <a:off x="2538711" y="1727740"/>
              <a:ext cx="243374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2" name="Freeform 501"/>
            <p:cNvSpPr/>
            <p:nvPr/>
          </p:nvSpPr>
          <p:spPr bwMode="auto">
            <a:xfrm>
              <a:off x="2088838" y="1731033"/>
              <a:ext cx="2433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03" name="Straight Connector 502"/>
            <p:cNvCxnSpPr>
              <a:endCxn id="498" idx="2"/>
            </p:cNvCxnSpPr>
            <p:nvPr/>
          </p:nvCxnSpPr>
          <p:spPr bwMode="auto">
            <a:xfrm flipH="1" flipV="1">
              <a:off x="1871277" y="1737617"/>
              <a:ext cx="3686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Connector 503"/>
            <p:cNvCxnSpPr/>
            <p:nvPr/>
          </p:nvCxnSpPr>
          <p:spPr bwMode="auto">
            <a:xfrm flipH="1" flipV="1">
              <a:off x="2995959" y="1734324"/>
              <a:ext cx="3689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57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3" name="Freeform 482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4" name="Freeform 483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85" name="Straight Connector 484"/>
            <p:cNvCxnSpPr>
              <a:endCxn id="480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58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/>
            <p:nvPr/>
          </p:nvSpPr>
          <p:spPr bwMode="auto">
            <a:xfrm flipV="1">
              <a:off x="1874975" y="1694819"/>
              <a:ext cx="1124673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/>
            <p:nvPr/>
          </p:nvSpPr>
          <p:spPr bwMode="auto">
            <a:xfrm flipV="1">
              <a:off x="1871277" y="1576300"/>
              <a:ext cx="1124673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/>
            <p:nvPr/>
          </p:nvSpPr>
          <p:spPr bwMode="auto">
            <a:xfrm>
              <a:off x="2104349" y="1632266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4" name="Freeform 473"/>
            <p:cNvSpPr/>
            <p:nvPr/>
          </p:nvSpPr>
          <p:spPr bwMode="auto">
            <a:xfrm>
              <a:off x="2537202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5" name="Freeform 474"/>
            <p:cNvSpPr/>
            <p:nvPr/>
          </p:nvSpPr>
          <p:spPr bwMode="auto">
            <a:xfrm>
              <a:off x="2089551" y="1731032"/>
              <a:ext cx="240474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76" name="Straight Connector 475"/>
            <p:cNvCxnSpPr>
              <a:endCxn id="471" idx="2"/>
            </p:cNvCxnSpPr>
            <p:nvPr/>
          </p:nvCxnSpPr>
          <p:spPr bwMode="auto">
            <a:xfrm flipH="1" flipV="1">
              <a:off x="1871277" y="1737616"/>
              <a:ext cx="3698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/>
            <p:nvPr/>
          </p:nvCxnSpPr>
          <p:spPr bwMode="auto">
            <a:xfrm flipH="1" flipV="1">
              <a:off x="2995950" y="1734325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59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5" name="Freeform 464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6" name="Freeform 465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67" name="Straight Connector 466"/>
            <p:cNvCxnSpPr>
              <a:endCxn id="462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960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61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2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3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4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5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6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7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8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9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0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2971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2" name="Freeform 601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3" name="Freeform 602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04" name="Straight Connector 603"/>
            <p:cNvCxnSpPr>
              <a:endCxn id="599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72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5" name="Freeform 574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Freeform 575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77" name="Straight Connector 576"/>
            <p:cNvCxnSpPr>
              <a:endCxn id="572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Straight Connector 577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73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Freeform 565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8" name="Straight Connector 567"/>
            <p:cNvCxnSpPr>
              <a:endCxn id="563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9" name="Straight Connector 568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74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9" name="Straight Connector 558"/>
            <p:cNvCxnSpPr>
              <a:endCxn id="554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0" name="Straight Connector 559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975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76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7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8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9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0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1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2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3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4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85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2986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1" name="Freeform 400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02" name="Straight Connector 401"/>
            <p:cNvCxnSpPr>
              <a:endCxn id="397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87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/>
            <p:nvPr/>
          </p:nvSpPr>
          <p:spPr bwMode="auto">
            <a:xfrm flipV="1">
              <a:off x="1874410" y="1696002"/>
              <a:ext cx="1125238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/>
            <p:nvPr/>
          </p:nvSpPr>
          <p:spPr bwMode="auto">
            <a:xfrm flipV="1">
              <a:off x="1871277" y="1576300"/>
              <a:ext cx="112523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2103220" y="1633001"/>
              <a:ext cx="661350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1" name="Freeform 390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2" name="Freeform 391"/>
            <p:cNvSpPr/>
            <p:nvPr/>
          </p:nvSpPr>
          <p:spPr bwMode="auto">
            <a:xfrm>
              <a:off x="2090682" y="1730654"/>
              <a:ext cx="241345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Connector 392"/>
            <p:cNvCxnSpPr>
              <a:endCxn id="388" idx="2"/>
            </p:cNvCxnSpPr>
            <p:nvPr/>
          </p:nvCxnSpPr>
          <p:spPr bwMode="auto">
            <a:xfrm flipH="1" flipV="1">
              <a:off x="1871277" y="173695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/>
            <p:cNvCxnSpPr/>
            <p:nvPr/>
          </p:nvCxnSpPr>
          <p:spPr bwMode="auto">
            <a:xfrm flipH="1" flipV="1">
              <a:off x="2996513" y="173380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88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/>
            <p:nvPr/>
          </p:nvSpPr>
          <p:spPr bwMode="auto">
            <a:xfrm flipV="1">
              <a:off x="1874402" y="1693698"/>
              <a:ext cx="1125246" cy="32046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/>
            <p:nvPr/>
          </p:nvSpPr>
          <p:spPr bwMode="auto">
            <a:xfrm flipV="1">
              <a:off x="1871277" y="1576300"/>
              <a:ext cx="1125246" cy="32046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/>
            <p:nvPr/>
          </p:nvSpPr>
          <p:spPr bwMode="auto">
            <a:xfrm>
              <a:off x="2102578" y="1633412"/>
              <a:ext cx="662645" cy="1110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2" name="Freeform 381"/>
            <p:cNvSpPr/>
            <p:nvPr/>
          </p:nvSpPr>
          <p:spPr bwMode="auto">
            <a:xfrm>
              <a:off x="2537047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3" name="Freeform 382"/>
            <p:cNvSpPr/>
            <p:nvPr/>
          </p:nvSpPr>
          <p:spPr bwMode="auto">
            <a:xfrm>
              <a:off x="2090075" y="1728599"/>
              <a:ext cx="240677" cy="9836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84" name="Straight Connector 383"/>
            <p:cNvCxnSpPr>
              <a:endCxn id="379" idx="2"/>
            </p:cNvCxnSpPr>
            <p:nvPr/>
          </p:nvCxnSpPr>
          <p:spPr bwMode="auto">
            <a:xfrm flipH="1" flipV="1">
              <a:off x="1871277" y="1738119"/>
              <a:ext cx="3125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/>
            <p:cNvCxnSpPr/>
            <p:nvPr/>
          </p:nvCxnSpPr>
          <p:spPr bwMode="auto">
            <a:xfrm flipH="1" flipV="1">
              <a:off x="2996523" y="1734945"/>
              <a:ext cx="3125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89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/>
            <p:nvPr/>
          </p:nvSpPr>
          <p:spPr bwMode="auto">
            <a:xfrm flipV="1">
              <a:off x="1874404" y="1693696"/>
              <a:ext cx="1125244" cy="32046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/>
            <p:nvPr/>
          </p:nvSpPr>
          <p:spPr bwMode="auto">
            <a:xfrm flipV="1">
              <a:off x="1871277" y="1576300"/>
              <a:ext cx="1125244" cy="32046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/>
            <p:nvPr/>
          </p:nvSpPr>
          <p:spPr bwMode="auto">
            <a:xfrm>
              <a:off x="2102577" y="1633412"/>
              <a:ext cx="662644" cy="11105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3" name="Freeform 372"/>
            <p:cNvSpPr/>
            <p:nvPr/>
          </p:nvSpPr>
          <p:spPr bwMode="auto">
            <a:xfrm>
              <a:off x="2537048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4" name="Freeform 373"/>
            <p:cNvSpPr/>
            <p:nvPr/>
          </p:nvSpPr>
          <p:spPr bwMode="auto">
            <a:xfrm>
              <a:off x="2090075" y="1728599"/>
              <a:ext cx="240678" cy="9835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75" name="Straight Connector 374"/>
            <p:cNvCxnSpPr>
              <a:endCxn id="370" idx="2"/>
            </p:cNvCxnSpPr>
            <p:nvPr/>
          </p:nvCxnSpPr>
          <p:spPr bwMode="auto">
            <a:xfrm flipH="1" flipV="1">
              <a:off x="1871277" y="1738117"/>
              <a:ext cx="3127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/>
            <p:cNvCxnSpPr/>
            <p:nvPr/>
          </p:nvCxnSpPr>
          <p:spPr bwMode="auto">
            <a:xfrm flipH="1" flipV="1">
              <a:off x="2996521" y="1734945"/>
              <a:ext cx="3127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90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4" name="Freeform 363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5" name="Freeform 364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66" name="Straight Connector 365"/>
            <p:cNvCxnSpPr>
              <a:endCxn id="361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91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/>
            <p:nvPr/>
          </p:nvSpPr>
          <p:spPr bwMode="auto">
            <a:xfrm flipV="1">
              <a:off x="1874404" y="1696003"/>
              <a:ext cx="1125244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/>
            <p:nvPr/>
          </p:nvSpPr>
          <p:spPr bwMode="auto">
            <a:xfrm flipV="1">
              <a:off x="1871277" y="1576300"/>
              <a:ext cx="1125244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/>
            <p:nvPr/>
          </p:nvSpPr>
          <p:spPr bwMode="auto">
            <a:xfrm>
              <a:off x="2102577" y="1633001"/>
              <a:ext cx="662644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5" name="Freeform 354"/>
            <p:cNvSpPr/>
            <p:nvPr/>
          </p:nvSpPr>
          <p:spPr bwMode="auto">
            <a:xfrm>
              <a:off x="2537048" y="1727504"/>
              <a:ext cx="243803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6" name="Freeform 355"/>
            <p:cNvSpPr/>
            <p:nvPr/>
          </p:nvSpPr>
          <p:spPr bwMode="auto">
            <a:xfrm>
              <a:off x="2090075" y="1730653"/>
              <a:ext cx="240678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57" name="Straight Connector 356"/>
            <p:cNvCxnSpPr>
              <a:endCxn id="352" idx="2"/>
            </p:cNvCxnSpPr>
            <p:nvPr/>
          </p:nvCxnSpPr>
          <p:spPr bwMode="auto">
            <a:xfrm flipH="1" flipV="1">
              <a:off x="1871277" y="1736953"/>
              <a:ext cx="3127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 bwMode="auto">
            <a:xfrm flipH="1" flipV="1">
              <a:off x="2996521" y="1733804"/>
              <a:ext cx="3127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94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318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9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5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318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7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6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318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5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7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318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3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8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318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1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9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317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9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0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317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7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1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317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5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2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317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3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3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317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1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4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31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9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5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3166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7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6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3164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5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7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3162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3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8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3160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1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09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0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1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2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3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4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3015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6" name="Straight Connector 500"/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7" name="Straight Connector 501"/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8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9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0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1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2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3" name="Straight Connector 509"/>
          <p:cNvCxnSpPr>
            <a:cxnSpLocks noChangeShapeType="1"/>
            <a:stCxn id="83164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4" name="Straight Connector 510"/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5" name="Straight Connector 511"/>
          <p:cNvCxnSpPr>
            <a:cxnSpLocks noChangeShapeType="1"/>
            <a:stCxn id="83161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6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7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8" name="Straight Connector 514"/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1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3" name="Freeform 592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4" name="Freeform 593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95" name="Straight Connector 594"/>
            <p:cNvCxnSpPr>
              <a:endCxn id="590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2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4" name="Freeform 583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5" name="Freeform 584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86" name="Straight Connector 585"/>
            <p:cNvCxnSpPr>
              <a:endCxn id="581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7" name="Straight Connector 586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3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/>
            <p:nvPr/>
          </p:nvSpPr>
          <p:spPr bwMode="auto">
            <a:xfrm flipV="1">
              <a:off x="1874656" y="1693062"/>
              <a:ext cx="1124992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/>
            <p:nvPr/>
          </p:nvSpPr>
          <p:spPr bwMode="auto">
            <a:xfrm flipV="1">
              <a:off x="1871277" y="1576300"/>
              <a:ext cx="1124994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9" name="Freeform 538"/>
            <p:cNvSpPr/>
            <p:nvPr/>
          </p:nvSpPr>
          <p:spPr bwMode="auto">
            <a:xfrm>
              <a:off x="2536814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0" name="Freeform 539"/>
            <p:cNvSpPr/>
            <p:nvPr/>
          </p:nvSpPr>
          <p:spPr bwMode="auto">
            <a:xfrm>
              <a:off x="2090871" y="1728741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41" name="Straight Connector 540"/>
            <p:cNvCxnSpPr>
              <a:endCxn id="536" idx="2"/>
            </p:cNvCxnSpPr>
            <p:nvPr/>
          </p:nvCxnSpPr>
          <p:spPr bwMode="auto">
            <a:xfrm flipH="1" flipV="1">
              <a:off x="1871277" y="1738470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2" name="Straight Connector 541"/>
            <p:cNvCxnSpPr/>
            <p:nvPr/>
          </p:nvCxnSpPr>
          <p:spPr bwMode="auto">
            <a:xfrm flipH="1" flipV="1">
              <a:off x="2996271" y="1735228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3034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5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/>
            <p:nvPr/>
          </p:nvSpPr>
          <p:spPr bwMode="auto">
            <a:xfrm flipV="1">
              <a:off x="1874978" y="1694818"/>
              <a:ext cx="1124670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/>
            <p:nvPr/>
          </p:nvSpPr>
          <p:spPr bwMode="auto">
            <a:xfrm flipV="1">
              <a:off x="1871277" y="1576300"/>
              <a:ext cx="1124670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/>
            <p:nvPr/>
          </p:nvSpPr>
          <p:spPr bwMode="auto">
            <a:xfrm>
              <a:off x="2104351" y="1632268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0" name="Freeform 509"/>
            <p:cNvSpPr/>
            <p:nvPr/>
          </p:nvSpPr>
          <p:spPr bwMode="auto">
            <a:xfrm>
              <a:off x="2537200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1" name="Freeform 510"/>
            <p:cNvSpPr/>
            <p:nvPr/>
          </p:nvSpPr>
          <p:spPr bwMode="auto">
            <a:xfrm>
              <a:off x="2089553" y="1731033"/>
              <a:ext cx="240471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12" name="Straight Connector 511"/>
            <p:cNvCxnSpPr>
              <a:endCxn id="507" idx="2"/>
            </p:cNvCxnSpPr>
            <p:nvPr/>
          </p:nvCxnSpPr>
          <p:spPr bwMode="auto">
            <a:xfrm flipH="1" flipV="1">
              <a:off x="1871277" y="1737617"/>
              <a:ext cx="3701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/>
            <p:cNvCxnSpPr/>
            <p:nvPr/>
          </p:nvCxnSpPr>
          <p:spPr bwMode="auto">
            <a:xfrm flipH="1" flipV="1">
              <a:off x="2995947" y="1734324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6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2" name="Freeform 491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3" name="Freeform 492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94" name="Straight Connector 493"/>
            <p:cNvCxnSpPr>
              <a:endCxn id="489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7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6" name="Freeform 455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7" name="Freeform 456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58" name="Straight Connector 457"/>
            <p:cNvCxnSpPr>
              <a:endCxn id="453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8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7" name="Freeform 446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8" name="Freeform 447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49" name="Straight Connector 448"/>
            <p:cNvCxnSpPr>
              <a:endCxn id="444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39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/>
            <p:nvPr/>
          </p:nvSpPr>
          <p:spPr bwMode="auto">
            <a:xfrm flipV="1">
              <a:off x="1874412" y="1696002"/>
              <a:ext cx="112523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/>
            <p:nvPr/>
          </p:nvSpPr>
          <p:spPr bwMode="auto">
            <a:xfrm flipV="1">
              <a:off x="1871277" y="1576300"/>
              <a:ext cx="1125238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03220" y="1633001"/>
              <a:ext cx="661352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8" name="Freeform 417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9" name="Freeform 418"/>
            <p:cNvSpPr/>
            <p:nvPr/>
          </p:nvSpPr>
          <p:spPr bwMode="auto">
            <a:xfrm>
              <a:off x="2090682" y="1730654"/>
              <a:ext cx="24134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20" name="Straight Connector 419"/>
            <p:cNvCxnSpPr>
              <a:endCxn id="415" idx="2"/>
            </p:cNvCxnSpPr>
            <p:nvPr/>
          </p:nvCxnSpPr>
          <p:spPr bwMode="auto">
            <a:xfrm flipH="1" flipV="1">
              <a:off x="1871277" y="1736954"/>
              <a:ext cx="313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Straight Connector 420"/>
            <p:cNvCxnSpPr/>
            <p:nvPr/>
          </p:nvCxnSpPr>
          <p:spPr bwMode="auto">
            <a:xfrm flipH="1" flipV="1">
              <a:off x="2996515" y="1733803"/>
              <a:ext cx="3133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40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/>
            <p:nvPr/>
          </p:nvSpPr>
          <p:spPr bwMode="auto">
            <a:xfrm flipV="1">
              <a:off x="1874412" y="1696003"/>
              <a:ext cx="1125236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/>
            <p:nvPr/>
          </p:nvSpPr>
          <p:spPr bwMode="auto">
            <a:xfrm flipV="1">
              <a:off x="1871277" y="1576300"/>
              <a:ext cx="1125238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/>
            <p:nvPr/>
          </p:nvSpPr>
          <p:spPr bwMode="auto">
            <a:xfrm>
              <a:off x="2103220" y="1633001"/>
              <a:ext cx="661352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9" name="Freeform 408"/>
            <p:cNvSpPr/>
            <p:nvPr/>
          </p:nvSpPr>
          <p:spPr bwMode="auto">
            <a:xfrm>
              <a:off x="2535762" y="1727504"/>
              <a:ext cx="244480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0" name="Freeform 409"/>
            <p:cNvSpPr/>
            <p:nvPr/>
          </p:nvSpPr>
          <p:spPr bwMode="auto">
            <a:xfrm>
              <a:off x="2090682" y="1730653"/>
              <a:ext cx="241347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11" name="Straight Connector 410"/>
            <p:cNvCxnSpPr>
              <a:endCxn id="406" idx="2"/>
            </p:cNvCxnSpPr>
            <p:nvPr/>
          </p:nvCxnSpPr>
          <p:spPr bwMode="auto">
            <a:xfrm flipH="1" flipV="1">
              <a:off x="1871277" y="173695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Straight Connector 411"/>
            <p:cNvCxnSpPr/>
            <p:nvPr/>
          </p:nvCxnSpPr>
          <p:spPr bwMode="auto">
            <a:xfrm flipH="1" flipV="1">
              <a:off x="2996515" y="173380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041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9" name="Freeform 548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0" name="Straight Connector 549"/>
            <p:cNvCxnSpPr>
              <a:endCxn id="545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Straight Connector 550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3042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43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3068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69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44" name="Rectangle 3"/>
          <p:cNvSpPr txBox="1">
            <a:spLocks noChangeArrowheads="1"/>
          </p:cNvSpPr>
          <p:nvPr/>
        </p:nvSpPr>
        <p:spPr bwMode="auto">
          <a:xfrm>
            <a:off x="506228" y="120302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But if one global ISP is viable business, there will be competitors ….  which must be interconnected</a:t>
            </a:r>
          </a:p>
        </p:txBody>
      </p:sp>
      <p:grpSp>
        <p:nvGrpSpPr>
          <p:cNvPr id="514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3063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3066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67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64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5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1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3060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1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2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5" name="Group 39945"/>
          <p:cNvGrpSpPr>
            <a:grpSpLocks/>
          </p:cNvGrpSpPr>
          <p:nvPr/>
        </p:nvGrpSpPr>
        <p:grpSpPr bwMode="auto">
          <a:xfrm>
            <a:off x="4686300" y="4864100"/>
            <a:ext cx="1914525" cy="741363"/>
            <a:chOff x="4686300" y="4864100"/>
            <a:chExt cx="1914118" cy="740879"/>
          </a:xfrm>
        </p:grpSpPr>
        <p:sp>
          <p:nvSpPr>
            <p:cNvPr id="83058" name="TextBox 39940"/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761718" cy="461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peering link</a:t>
              </a:r>
            </a:p>
          </p:txBody>
        </p:sp>
        <p:cxnSp>
          <p:nvCxnSpPr>
            <p:cNvPr id="83059" name="Straight Connector 39943"/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8" name="Group 39950"/>
          <p:cNvGrpSpPr>
            <a:grpSpLocks/>
          </p:cNvGrpSpPr>
          <p:nvPr/>
        </p:nvGrpSpPr>
        <p:grpSpPr bwMode="auto">
          <a:xfrm>
            <a:off x="5270500" y="1701800"/>
            <a:ext cx="3478213" cy="1169988"/>
            <a:chOff x="5270500" y="1701800"/>
            <a:chExt cx="3477123" cy="1169232"/>
          </a:xfrm>
        </p:grpSpPr>
        <p:sp>
          <p:nvSpPr>
            <p:cNvPr id="83056" name="TextBox 39946"/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477123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Internet exchange point </a:t>
              </a:r>
            </a:p>
          </p:txBody>
        </p:sp>
        <p:cxnSp>
          <p:nvCxnSpPr>
            <p:cNvPr id="83057" name="Straight Connector 39948"/>
            <p:cNvCxnSpPr>
              <a:cxnSpLocks noChangeShapeType="1"/>
              <a:endCxn id="83067" idx="0"/>
            </p:cNvCxnSpPr>
            <p:nvPr/>
          </p:nvCxnSpPr>
          <p:spPr bwMode="auto">
            <a:xfrm flipH="1">
              <a:off x="5952289" y="2159000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1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3050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3051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3054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55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52" name="Straight Connector 519"/>
            <p:cNvCxnSpPr>
              <a:cxnSpLocks noChangeShapeType="1"/>
              <a:stCxn id="83054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53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22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83002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4994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5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0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3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5004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/>
            <p:nvPr/>
          </p:nvSpPr>
          <p:spPr bwMode="auto">
            <a:xfrm flipV="1">
              <a:off x="1874963" y="1694818"/>
              <a:ext cx="1124685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/>
            <p:nvPr/>
          </p:nvSpPr>
          <p:spPr bwMode="auto">
            <a:xfrm flipV="1">
              <a:off x="1871277" y="1576300"/>
              <a:ext cx="1124682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/>
            <p:nvPr/>
          </p:nvSpPr>
          <p:spPr bwMode="auto">
            <a:xfrm>
              <a:off x="2103588" y="1632268"/>
              <a:ext cx="660061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1" name="Freeform 500"/>
            <p:cNvSpPr/>
            <p:nvPr/>
          </p:nvSpPr>
          <p:spPr bwMode="auto">
            <a:xfrm>
              <a:off x="2538711" y="1727740"/>
              <a:ext cx="243374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2" name="Freeform 501"/>
            <p:cNvSpPr/>
            <p:nvPr/>
          </p:nvSpPr>
          <p:spPr bwMode="auto">
            <a:xfrm>
              <a:off x="2088838" y="1731033"/>
              <a:ext cx="2433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03" name="Straight Connector 502"/>
            <p:cNvCxnSpPr>
              <a:endCxn id="498" idx="2"/>
            </p:cNvCxnSpPr>
            <p:nvPr/>
          </p:nvCxnSpPr>
          <p:spPr bwMode="auto">
            <a:xfrm flipH="1" flipV="1">
              <a:off x="1871277" y="1737617"/>
              <a:ext cx="3686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Connector 503"/>
            <p:cNvCxnSpPr/>
            <p:nvPr/>
          </p:nvCxnSpPr>
          <p:spPr bwMode="auto">
            <a:xfrm flipH="1" flipV="1">
              <a:off x="2995959" y="1734324"/>
              <a:ext cx="3689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05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3" name="Freeform 482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4" name="Freeform 483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85" name="Straight Connector 484"/>
            <p:cNvCxnSpPr>
              <a:endCxn id="480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06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/>
            <p:nvPr/>
          </p:nvSpPr>
          <p:spPr bwMode="auto">
            <a:xfrm flipV="1">
              <a:off x="1874975" y="1694819"/>
              <a:ext cx="1124673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/>
            <p:nvPr/>
          </p:nvSpPr>
          <p:spPr bwMode="auto">
            <a:xfrm flipV="1">
              <a:off x="1871277" y="1576300"/>
              <a:ext cx="1124673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/>
            <p:nvPr/>
          </p:nvSpPr>
          <p:spPr bwMode="auto">
            <a:xfrm>
              <a:off x="2104349" y="1632266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4" name="Freeform 473"/>
            <p:cNvSpPr/>
            <p:nvPr/>
          </p:nvSpPr>
          <p:spPr bwMode="auto">
            <a:xfrm>
              <a:off x="2537202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5" name="Freeform 474"/>
            <p:cNvSpPr/>
            <p:nvPr/>
          </p:nvSpPr>
          <p:spPr bwMode="auto">
            <a:xfrm>
              <a:off x="2089551" y="1731032"/>
              <a:ext cx="240474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76" name="Straight Connector 475"/>
            <p:cNvCxnSpPr>
              <a:endCxn id="471" idx="2"/>
            </p:cNvCxnSpPr>
            <p:nvPr/>
          </p:nvCxnSpPr>
          <p:spPr bwMode="auto">
            <a:xfrm flipH="1" flipV="1">
              <a:off x="1871277" y="1737616"/>
              <a:ext cx="3698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/>
            <p:nvPr/>
          </p:nvCxnSpPr>
          <p:spPr bwMode="auto">
            <a:xfrm flipH="1" flipV="1">
              <a:off x="2995950" y="1734325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07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5" name="Freeform 464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6" name="Freeform 465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67" name="Straight Connector 466"/>
            <p:cNvCxnSpPr>
              <a:endCxn id="462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008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09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0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1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2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3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4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5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6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7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18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5019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2" name="Freeform 601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3" name="Freeform 602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04" name="Straight Connector 603"/>
            <p:cNvCxnSpPr>
              <a:endCxn id="599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20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5" name="Freeform 574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Freeform 575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77" name="Straight Connector 576"/>
            <p:cNvCxnSpPr>
              <a:endCxn id="572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Straight Connector 577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21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Freeform 565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8" name="Straight Connector 567"/>
            <p:cNvCxnSpPr>
              <a:endCxn id="563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9" name="Straight Connector 568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22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9" name="Straight Connector 558"/>
            <p:cNvCxnSpPr>
              <a:endCxn id="554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0" name="Straight Connector 559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023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24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5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6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7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8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9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0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1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2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33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5034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1" name="Freeform 400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02" name="Straight Connector 401"/>
            <p:cNvCxnSpPr>
              <a:endCxn id="397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35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/>
            <p:nvPr/>
          </p:nvSpPr>
          <p:spPr bwMode="auto">
            <a:xfrm flipV="1">
              <a:off x="1874410" y="1696002"/>
              <a:ext cx="1125238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/>
            <p:nvPr/>
          </p:nvSpPr>
          <p:spPr bwMode="auto">
            <a:xfrm flipV="1">
              <a:off x="1871277" y="1576300"/>
              <a:ext cx="112523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2103220" y="1633001"/>
              <a:ext cx="661350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1" name="Freeform 390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2" name="Freeform 391"/>
            <p:cNvSpPr/>
            <p:nvPr/>
          </p:nvSpPr>
          <p:spPr bwMode="auto">
            <a:xfrm>
              <a:off x="2090682" y="1730654"/>
              <a:ext cx="241345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Connector 392"/>
            <p:cNvCxnSpPr>
              <a:endCxn id="388" idx="2"/>
            </p:cNvCxnSpPr>
            <p:nvPr/>
          </p:nvCxnSpPr>
          <p:spPr bwMode="auto">
            <a:xfrm flipH="1" flipV="1">
              <a:off x="1871277" y="173695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/>
            <p:cNvCxnSpPr/>
            <p:nvPr/>
          </p:nvCxnSpPr>
          <p:spPr bwMode="auto">
            <a:xfrm flipH="1" flipV="1">
              <a:off x="2996513" y="173380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36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/>
            <p:nvPr/>
          </p:nvSpPr>
          <p:spPr bwMode="auto">
            <a:xfrm flipV="1">
              <a:off x="1874402" y="1693698"/>
              <a:ext cx="1125246" cy="32046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/>
            <p:nvPr/>
          </p:nvSpPr>
          <p:spPr bwMode="auto">
            <a:xfrm flipV="1">
              <a:off x="1871277" y="1576300"/>
              <a:ext cx="1125246" cy="32046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/>
            <p:nvPr/>
          </p:nvSpPr>
          <p:spPr bwMode="auto">
            <a:xfrm>
              <a:off x="2102578" y="1633412"/>
              <a:ext cx="662645" cy="1110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2" name="Freeform 381"/>
            <p:cNvSpPr/>
            <p:nvPr/>
          </p:nvSpPr>
          <p:spPr bwMode="auto">
            <a:xfrm>
              <a:off x="2537047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3" name="Freeform 382"/>
            <p:cNvSpPr/>
            <p:nvPr/>
          </p:nvSpPr>
          <p:spPr bwMode="auto">
            <a:xfrm>
              <a:off x="2090075" y="1728599"/>
              <a:ext cx="240677" cy="9836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84" name="Straight Connector 383"/>
            <p:cNvCxnSpPr>
              <a:endCxn id="379" idx="2"/>
            </p:cNvCxnSpPr>
            <p:nvPr/>
          </p:nvCxnSpPr>
          <p:spPr bwMode="auto">
            <a:xfrm flipH="1" flipV="1">
              <a:off x="1871277" y="1738119"/>
              <a:ext cx="3125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/>
            <p:cNvCxnSpPr/>
            <p:nvPr/>
          </p:nvCxnSpPr>
          <p:spPr bwMode="auto">
            <a:xfrm flipH="1" flipV="1">
              <a:off x="2996523" y="1734945"/>
              <a:ext cx="3125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37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/>
            <p:nvPr/>
          </p:nvSpPr>
          <p:spPr bwMode="auto">
            <a:xfrm flipV="1">
              <a:off x="1874404" y="1693696"/>
              <a:ext cx="1125244" cy="32046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/>
            <p:nvPr/>
          </p:nvSpPr>
          <p:spPr bwMode="auto">
            <a:xfrm flipV="1">
              <a:off x="1871277" y="1576300"/>
              <a:ext cx="1125244" cy="32046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/>
            <p:nvPr/>
          </p:nvSpPr>
          <p:spPr bwMode="auto">
            <a:xfrm>
              <a:off x="2102577" y="1633412"/>
              <a:ext cx="662644" cy="11105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3" name="Freeform 372"/>
            <p:cNvSpPr/>
            <p:nvPr/>
          </p:nvSpPr>
          <p:spPr bwMode="auto">
            <a:xfrm>
              <a:off x="2537048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4" name="Freeform 373"/>
            <p:cNvSpPr/>
            <p:nvPr/>
          </p:nvSpPr>
          <p:spPr bwMode="auto">
            <a:xfrm>
              <a:off x="2090075" y="1728599"/>
              <a:ext cx="240678" cy="9835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75" name="Straight Connector 374"/>
            <p:cNvCxnSpPr>
              <a:endCxn id="370" idx="2"/>
            </p:cNvCxnSpPr>
            <p:nvPr/>
          </p:nvCxnSpPr>
          <p:spPr bwMode="auto">
            <a:xfrm flipH="1" flipV="1">
              <a:off x="1871277" y="1738117"/>
              <a:ext cx="3127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/>
            <p:cNvCxnSpPr/>
            <p:nvPr/>
          </p:nvCxnSpPr>
          <p:spPr bwMode="auto">
            <a:xfrm flipH="1" flipV="1">
              <a:off x="2996521" y="1734945"/>
              <a:ext cx="3127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38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4" name="Freeform 363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5" name="Freeform 364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66" name="Straight Connector 365"/>
            <p:cNvCxnSpPr>
              <a:endCxn id="361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39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/>
            <p:nvPr/>
          </p:nvSpPr>
          <p:spPr bwMode="auto">
            <a:xfrm flipV="1">
              <a:off x="1874404" y="1696003"/>
              <a:ext cx="1125244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/>
            <p:nvPr/>
          </p:nvSpPr>
          <p:spPr bwMode="auto">
            <a:xfrm flipV="1">
              <a:off x="1871277" y="1576300"/>
              <a:ext cx="1125244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/>
            <p:nvPr/>
          </p:nvSpPr>
          <p:spPr bwMode="auto">
            <a:xfrm>
              <a:off x="2102577" y="1633001"/>
              <a:ext cx="662644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5" name="Freeform 354"/>
            <p:cNvSpPr/>
            <p:nvPr/>
          </p:nvSpPr>
          <p:spPr bwMode="auto">
            <a:xfrm>
              <a:off x="2537048" y="1727504"/>
              <a:ext cx="243803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6" name="Freeform 355"/>
            <p:cNvSpPr/>
            <p:nvPr/>
          </p:nvSpPr>
          <p:spPr bwMode="auto">
            <a:xfrm>
              <a:off x="2090075" y="1730653"/>
              <a:ext cx="240678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57" name="Straight Connector 356"/>
            <p:cNvCxnSpPr>
              <a:endCxn id="352" idx="2"/>
            </p:cNvCxnSpPr>
            <p:nvPr/>
          </p:nvCxnSpPr>
          <p:spPr bwMode="auto">
            <a:xfrm flipH="1" flipV="1">
              <a:off x="1871277" y="1736953"/>
              <a:ext cx="3127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 bwMode="auto">
            <a:xfrm flipH="1" flipV="1">
              <a:off x="2996521" y="1733804"/>
              <a:ext cx="3127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42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523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3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523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4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523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5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522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6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522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7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522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8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522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9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52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0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521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1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521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2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521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3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521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5054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5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6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7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8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9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5060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1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2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3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4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5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6" name="Straight Connector 510"/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7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8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1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3" name="Freeform 592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4" name="Freeform 593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95" name="Straight Connector 594"/>
            <p:cNvCxnSpPr>
              <a:endCxn id="590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2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4" name="Freeform 583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5" name="Freeform 584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86" name="Straight Connector 585"/>
            <p:cNvCxnSpPr>
              <a:endCxn id="581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7" name="Straight Connector 586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3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/>
            <p:nvPr/>
          </p:nvSpPr>
          <p:spPr bwMode="auto">
            <a:xfrm flipV="1">
              <a:off x="1874656" y="1693062"/>
              <a:ext cx="1124992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/>
            <p:nvPr/>
          </p:nvSpPr>
          <p:spPr bwMode="auto">
            <a:xfrm flipV="1">
              <a:off x="1871277" y="1576300"/>
              <a:ext cx="1124994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9" name="Freeform 538"/>
            <p:cNvSpPr/>
            <p:nvPr/>
          </p:nvSpPr>
          <p:spPr bwMode="auto">
            <a:xfrm>
              <a:off x="2536814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0" name="Freeform 539"/>
            <p:cNvSpPr/>
            <p:nvPr/>
          </p:nvSpPr>
          <p:spPr bwMode="auto">
            <a:xfrm>
              <a:off x="2090871" y="1728741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41" name="Straight Connector 540"/>
            <p:cNvCxnSpPr>
              <a:endCxn id="536" idx="2"/>
            </p:cNvCxnSpPr>
            <p:nvPr/>
          </p:nvCxnSpPr>
          <p:spPr bwMode="auto">
            <a:xfrm flipH="1" flipV="1">
              <a:off x="1871277" y="1738470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2" name="Straight Connector 541"/>
            <p:cNvCxnSpPr/>
            <p:nvPr/>
          </p:nvCxnSpPr>
          <p:spPr bwMode="auto">
            <a:xfrm flipH="1" flipV="1">
              <a:off x="2996271" y="1735228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074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5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/>
            <p:nvPr/>
          </p:nvSpPr>
          <p:spPr bwMode="auto">
            <a:xfrm flipV="1">
              <a:off x="1874978" y="1694818"/>
              <a:ext cx="1124670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/>
            <p:nvPr/>
          </p:nvSpPr>
          <p:spPr bwMode="auto">
            <a:xfrm flipV="1">
              <a:off x="1871277" y="1576300"/>
              <a:ext cx="1124670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/>
            <p:nvPr/>
          </p:nvSpPr>
          <p:spPr bwMode="auto">
            <a:xfrm>
              <a:off x="2104351" y="1632268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0" name="Freeform 509"/>
            <p:cNvSpPr/>
            <p:nvPr/>
          </p:nvSpPr>
          <p:spPr bwMode="auto">
            <a:xfrm>
              <a:off x="2537200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1" name="Freeform 510"/>
            <p:cNvSpPr/>
            <p:nvPr/>
          </p:nvSpPr>
          <p:spPr bwMode="auto">
            <a:xfrm>
              <a:off x="2089553" y="1731033"/>
              <a:ext cx="240471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12" name="Straight Connector 511"/>
            <p:cNvCxnSpPr>
              <a:endCxn id="507" idx="2"/>
            </p:cNvCxnSpPr>
            <p:nvPr/>
          </p:nvCxnSpPr>
          <p:spPr bwMode="auto">
            <a:xfrm flipH="1" flipV="1">
              <a:off x="1871277" y="1737617"/>
              <a:ext cx="3701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/>
            <p:cNvCxnSpPr/>
            <p:nvPr/>
          </p:nvCxnSpPr>
          <p:spPr bwMode="auto">
            <a:xfrm flipH="1" flipV="1">
              <a:off x="2995947" y="1734324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6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2" name="Freeform 491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3" name="Freeform 492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94" name="Straight Connector 493"/>
            <p:cNvCxnSpPr>
              <a:endCxn id="489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7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6" name="Freeform 455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7" name="Freeform 456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58" name="Straight Connector 457"/>
            <p:cNvCxnSpPr>
              <a:endCxn id="453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8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7" name="Freeform 446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8" name="Freeform 447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49" name="Straight Connector 448"/>
            <p:cNvCxnSpPr>
              <a:endCxn id="444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79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/>
            <p:nvPr/>
          </p:nvSpPr>
          <p:spPr bwMode="auto">
            <a:xfrm flipV="1">
              <a:off x="1874412" y="1696002"/>
              <a:ext cx="112523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/>
            <p:nvPr/>
          </p:nvSpPr>
          <p:spPr bwMode="auto">
            <a:xfrm flipV="1">
              <a:off x="1871277" y="1576300"/>
              <a:ext cx="1125238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03220" y="1633001"/>
              <a:ext cx="661352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8" name="Freeform 417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9" name="Freeform 418"/>
            <p:cNvSpPr/>
            <p:nvPr/>
          </p:nvSpPr>
          <p:spPr bwMode="auto">
            <a:xfrm>
              <a:off x="2090682" y="1730654"/>
              <a:ext cx="24134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20" name="Straight Connector 419"/>
            <p:cNvCxnSpPr>
              <a:endCxn id="415" idx="2"/>
            </p:cNvCxnSpPr>
            <p:nvPr/>
          </p:nvCxnSpPr>
          <p:spPr bwMode="auto">
            <a:xfrm flipH="1" flipV="1">
              <a:off x="1871277" y="1736954"/>
              <a:ext cx="313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Straight Connector 420"/>
            <p:cNvCxnSpPr/>
            <p:nvPr/>
          </p:nvCxnSpPr>
          <p:spPr bwMode="auto">
            <a:xfrm flipH="1" flipV="1">
              <a:off x="2996515" y="1733803"/>
              <a:ext cx="3133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80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/>
            <p:nvPr/>
          </p:nvSpPr>
          <p:spPr bwMode="auto">
            <a:xfrm flipV="1">
              <a:off x="1874412" y="1696003"/>
              <a:ext cx="1125236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/>
            <p:nvPr/>
          </p:nvSpPr>
          <p:spPr bwMode="auto">
            <a:xfrm flipV="1">
              <a:off x="1871277" y="1576300"/>
              <a:ext cx="1125238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/>
            <p:nvPr/>
          </p:nvSpPr>
          <p:spPr bwMode="auto">
            <a:xfrm>
              <a:off x="2103220" y="1633001"/>
              <a:ext cx="661352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9" name="Freeform 408"/>
            <p:cNvSpPr/>
            <p:nvPr/>
          </p:nvSpPr>
          <p:spPr bwMode="auto">
            <a:xfrm>
              <a:off x="2535762" y="1727504"/>
              <a:ext cx="244480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0" name="Freeform 409"/>
            <p:cNvSpPr/>
            <p:nvPr/>
          </p:nvSpPr>
          <p:spPr bwMode="auto">
            <a:xfrm>
              <a:off x="2090682" y="1730653"/>
              <a:ext cx="241347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11" name="Straight Connector 410"/>
            <p:cNvCxnSpPr>
              <a:endCxn id="406" idx="2"/>
            </p:cNvCxnSpPr>
            <p:nvPr/>
          </p:nvCxnSpPr>
          <p:spPr bwMode="auto">
            <a:xfrm flipH="1" flipV="1">
              <a:off x="1871277" y="173695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Straight Connector 411"/>
            <p:cNvCxnSpPr/>
            <p:nvPr/>
          </p:nvCxnSpPr>
          <p:spPr bwMode="auto">
            <a:xfrm flipH="1" flipV="1">
              <a:off x="2996515" y="173380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81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9" name="Freeform 548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0" name="Straight Connector 549"/>
            <p:cNvCxnSpPr>
              <a:endCxn id="545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Straight Connector 550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5082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83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512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2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84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511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511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2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1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5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511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6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510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510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511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1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09" name="Straight Connector 519"/>
            <p:cNvCxnSpPr>
              <a:cxnSpLocks noChangeShapeType="1"/>
              <a:stCxn id="8511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7" name="Straight Connector 500"/>
          <p:cNvCxnSpPr>
            <a:cxnSpLocks noChangeShapeType="1"/>
            <a:endCxn id="85090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8" name="Straight Connector 501"/>
          <p:cNvCxnSpPr>
            <a:cxnSpLocks noChangeShapeType="1"/>
            <a:endCxn id="85090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9" name="Straight Connector 514"/>
          <p:cNvCxnSpPr>
            <a:cxnSpLocks noChangeShapeType="1"/>
            <a:endCxn id="85090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0" name="Oval 517"/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91" name="Straight Connector 39941"/>
          <p:cNvCxnSpPr>
            <a:cxnSpLocks noChangeShapeType="1"/>
            <a:stCxn id="85090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2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93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510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4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510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5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510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5096" name="Straight Connector 509"/>
          <p:cNvCxnSpPr>
            <a:cxnSpLocks noChangeShapeType="1"/>
            <a:endCxn id="85098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7" name="Straight Connector 511"/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8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5099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i="1" dirty="0"/>
              <a:t>regional net</a:t>
            </a:r>
          </a:p>
        </p:txBody>
      </p:sp>
      <p:sp>
        <p:nvSpPr>
          <p:cNvPr id="85100" name="Rectangle 3"/>
          <p:cNvSpPr txBox="1">
            <a:spLocks noChangeArrowheads="1"/>
          </p:cNvSpPr>
          <p:nvPr/>
        </p:nvSpPr>
        <p:spPr bwMode="auto">
          <a:xfrm>
            <a:off x="500828" y="1312069"/>
            <a:ext cx="8396515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>
                <a:latin typeface="Calibri" charset="0"/>
                <a:ea typeface="Calibri" charset="0"/>
                <a:cs typeface="Calibri" charset="0"/>
              </a:rPr>
              <a:t>… and regional networks may arise to connect access nets to ISPs </a:t>
            </a:r>
          </a:p>
        </p:txBody>
      </p:sp>
      <p:sp>
        <p:nvSpPr>
          <p:cNvPr id="422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  <p:sp>
        <p:nvSpPr>
          <p:cNvPr id="2" name="TextBox 9">
            <a:extLst>
              <a:ext uri="{FF2B5EF4-FFF2-40B4-BE49-F238E27FC236}">
                <a16:creationId xmlns:a16="http://schemas.microsoft.com/office/drawing/2014/main" id="{8DF3C78C-4223-8E30-8342-312DC5640255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849774" y="3698553"/>
            <a:ext cx="12554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i="1" dirty="0"/>
              <a:t>regional net</a:t>
            </a:r>
          </a:p>
        </p:txBody>
      </p:sp>
    </p:spTree>
    <p:extLst>
      <p:ext uri="{BB962C8B-B14F-4D97-AF65-F5344CB8AC3E}">
        <p14:creationId xmlns:p14="http://schemas.microsoft.com/office/powerpoint/2010/main" val="2294164184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Oval 3"/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42" name="Straight Connector 10"/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3" name="Straight Connector 297"/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4" name="Straight Connector 298"/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Connector 299"/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Connector 300"/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Connector 301"/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8" name="Straight Connector 302"/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9" name="Straight Connector 303"/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0" name="Straight Connector 304"/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51" name="TextBox 39958"/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7052" name="Group 347"/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/>
            <p:cNvSpPr/>
            <p:nvPr/>
          </p:nvSpPr>
          <p:spPr bwMode="auto">
            <a:xfrm flipV="1">
              <a:off x="1874963" y="1694818"/>
              <a:ext cx="1124685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7" name="Rectangle 496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/>
            <p:cNvSpPr/>
            <p:nvPr/>
          </p:nvSpPr>
          <p:spPr bwMode="auto">
            <a:xfrm flipV="1">
              <a:off x="1871277" y="1576300"/>
              <a:ext cx="1124682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9" name="Freeform 498"/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/>
            <p:cNvSpPr/>
            <p:nvPr/>
          </p:nvSpPr>
          <p:spPr bwMode="auto">
            <a:xfrm>
              <a:off x="2103588" y="1632268"/>
              <a:ext cx="660061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1" name="Freeform 500"/>
            <p:cNvSpPr/>
            <p:nvPr/>
          </p:nvSpPr>
          <p:spPr bwMode="auto">
            <a:xfrm>
              <a:off x="2538711" y="1727740"/>
              <a:ext cx="243374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2" name="Freeform 501"/>
            <p:cNvSpPr/>
            <p:nvPr/>
          </p:nvSpPr>
          <p:spPr bwMode="auto">
            <a:xfrm>
              <a:off x="2088838" y="1731033"/>
              <a:ext cx="2433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03" name="Straight Connector 502"/>
            <p:cNvCxnSpPr>
              <a:endCxn id="498" idx="2"/>
            </p:cNvCxnSpPr>
            <p:nvPr/>
          </p:nvCxnSpPr>
          <p:spPr bwMode="auto">
            <a:xfrm flipH="1" flipV="1">
              <a:off x="1871277" y="1737617"/>
              <a:ext cx="3686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Straight Connector 503"/>
            <p:cNvCxnSpPr/>
            <p:nvPr/>
          </p:nvCxnSpPr>
          <p:spPr bwMode="auto">
            <a:xfrm flipH="1" flipV="1">
              <a:off x="2995959" y="1734324"/>
              <a:ext cx="3689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53" name="Group 347"/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9" name="Rectangle 478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1" name="Freeform 480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3" name="Freeform 482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4" name="Freeform 483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85" name="Straight Connector 484"/>
            <p:cNvCxnSpPr>
              <a:endCxn id="480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6" name="Straight Connector 485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54" name="Group 347"/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/>
            <p:cNvSpPr/>
            <p:nvPr/>
          </p:nvSpPr>
          <p:spPr bwMode="auto">
            <a:xfrm flipV="1">
              <a:off x="1874975" y="1694819"/>
              <a:ext cx="1124673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0" name="Rectangle 469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/>
            <p:cNvSpPr/>
            <p:nvPr/>
          </p:nvSpPr>
          <p:spPr bwMode="auto">
            <a:xfrm flipV="1">
              <a:off x="1871277" y="1576300"/>
              <a:ext cx="1124673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72" name="Freeform 471"/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/>
            <p:cNvSpPr/>
            <p:nvPr/>
          </p:nvSpPr>
          <p:spPr bwMode="auto">
            <a:xfrm>
              <a:off x="2104349" y="1632266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4" name="Freeform 473"/>
            <p:cNvSpPr/>
            <p:nvPr/>
          </p:nvSpPr>
          <p:spPr bwMode="auto">
            <a:xfrm>
              <a:off x="2537202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5" name="Freeform 474"/>
            <p:cNvSpPr/>
            <p:nvPr/>
          </p:nvSpPr>
          <p:spPr bwMode="auto">
            <a:xfrm>
              <a:off x="2089551" y="1731032"/>
              <a:ext cx="240474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76" name="Straight Connector 475"/>
            <p:cNvCxnSpPr>
              <a:endCxn id="471" idx="2"/>
            </p:cNvCxnSpPr>
            <p:nvPr/>
          </p:nvCxnSpPr>
          <p:spPr bwMode="auto">
            <a:xfrm flipH="1" flipV="1">
              <a:off x="1871277" y="1737616"/>
              <a:ext cx="3698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7" name="Straight Connector 476"/>
            <p:cNvCxnSpPr/>
            <p:nvPr/>
          </p:nvCxnSpPr>
          <p:spPr bwMode="auto">
            <a:xfrm flipH="1" flipV="1">
              <a:off x="2995950" y="1734325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55" name="Group 347"/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1" name="Rectangle 460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63" name="Freeform 462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5" name="Freeform 464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6" name="Freeform 465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67" name="Straight Connector 466"/>
            <p:cNvCxnSpPr>
              <a:endCxn id="462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8" name="Straight Connector 467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056" name="Oval 3"/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57" name="Straight Connector 10"/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8" name="Straight Connector 297"/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9" name="Straight Connector 298"/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0" name="Straight Connector 299"/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1" name="Straight Connector 300"/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2" name="Straight Connector 301"/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3" name="Straight Connector 302"/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4" name="Straight Connector 303"/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5" name="Straight Connector 304"/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66" name="TextBox 39958"/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7067" name="Group 347"/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8" name="Rectangle 597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600" name="Freeform 599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2" name="Freeform 601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3" name="Freeform 602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604" name="Straight Connector 603"/>
            <p:cNvCxnSpPr>
              <a:endCxn id="599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5" name="Straight Connector 604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68" name="Group 347"/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1" name="Rectangle 570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73" name="Freeform 572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5" name="Freeform 574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Freeform 575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77" name="Straight Connector 576"/>
            <p:cNvCxnSpPr>
              <a:endCxn id="572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8" name="Straight Connector 577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69" name="Group 347"/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2" name="Rectangle 561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Freeform 565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8" name="Straight Connector 567"/>
            <p:cNvCxnSpPr>
              <a:endCxn id="563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9" name="Straight Connector 568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70" name="Group 347"/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/>
            <p:cNvSpPr/>
            <p:nvPr/>
          </p:nvSpPr>
          <p:spPr bwMode="auto">
            <a:xfrm flipV="1">
              <a:off x="1874656" y="1693063"/>
              <a:ext cx="1124992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3" name="Rectangle 552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/>
            <p:cNvSpPr/>
            <p:nvPr/>
          </p:nvSpPr>
          <p:spPr bwMode="auto">
            <a:xfrm flipV="1">
              <a:off x="1871277" y="1576300"/>
              <a:ext cx="1124994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55" name="Freeform 554"/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7" name="Freeform 556"/>
            <p:cNvSpPr/>
            <p:nvPr/>
          </p:nvSpPr>
          <p:spPr bwMode="auto">
            <a:xfrm>
              <a:off x="2536814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/>
            <p:cNvSpPr/>
            <p:nvPr/>
          </p:nvSpPr>
          <p:spPr bwMode="auto">
            <a:xfrm>
              <a:off x="2090871" y="1728739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9" name="Straight Connector 558"/>
            <p:cNvCxnSpPr>
              <a:endCxn id="554" idx="2"/>
            </p:cNvCxnSpPr>
            <p:nvPr/>
          </p:nvCxnSpPr>
          <p:spPr bwMode="auto">
            <a:xfrm flipH="1" flipV="1">
              <a:off x="1871277" y="1738471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0" name="Straight Connector 559"/>
            <p:cNvCxnSpPr/>
            <p:nvPr/>
          </p:nvCxnSpPr>
          <p:spPr bwMode="auto">
            <a:xfrm flipH="1" flipV="1">
              <a:off x="2996271" y="1735226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071" name="Oval 3"/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72" name="Straight Connector 10"/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3" name="Straight Connector 297"/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4" name="Straight Connector 298"/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5" name="Straight Connector 299"/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6" name="Straight Connector 300"/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7" name="Straight Connector 301"/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8" name="Straight Connector 302"/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9" name="Straight Connector 303"/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80" name="Straight Connector 304"/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81" name="TextBox 39958"/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7082" name="Group 347"/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6" name="Rectangle 395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1" name="Freeform 400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02" name="Straight Connector 401"/>
            <p:cNvCxnSpPr>
              <a:endCxn id="397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83" name="Group 347"/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/>
            <p:cNvSpPr/>
            <p:nvPr/>
          </p:nvSpPr>
          <p:spPr bwMode="auto">
            <a:xfrm flipV="1">
              <a:off x="1874410" y="1696002"/>
              <a:ext cx="1125238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7" name="Rectangle 386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/>
            <p:cNvSpPr/>
            <p:nvPr/>
          </p:nvSpPr>
          <p:spPr bwMode="auto">
            <a:xfrm flipV="1">
              <a:off x="1871277" y="1576300"/>
              <a:ext cx="112523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2103220" y="1633001"/>
              <a:ext cx="661350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1" name="Freeform 390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2" name="Freeform 391"/>
            <p:cNvSpPr/>
            <p:nvPr/>
          </p:nvSpPr>
          <p:spPr bwMode="auto">
            <a:xfrm>
              <a:off x="2090682" y="1730654"/>
              <a:ext cx="241345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93" name="Straight Connector 392"/>
            <p:cNvCxnSpPr>
              <a:endCxn id="388" idx="2"/>
            </p:cNvCxnSpPr>
            <p:nvPr/>
          </p:nvCxnSpPr>
          <p:spPr bwMode="auto">
            <a:xfrm flipH="1" flipV="1">
              <a:off x="1871277" y="173695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/>
            <p:cNvCxnSpPr/>
            <p:nvPr/>
          </p:nvCxnSpPr>
          <p:spPr bwMode="auto">
            <a:xfrm flipH="1" flipV="1">
              <a:off x="2996513" y="173380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84" name="Group 347"/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/>
            <p:cNvSpPr/>
            <p:nvPr/>
          </p:nvSpPr>
          <p:spPr bwMode="auto">
            <a:xfrm flipV="1">
              <a:off x="1874402" y="1693698"/>
              <a:ext cx="1125246" cy="32046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8" name="Rectangle 377"/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/>
            <p:cNvSpPr/>
            <p:nvPr/>
          </p:nvSpPr>
          <p:spPr bwMode="auto">
            <a:xfrm flipV="1">
              <a:off x="1871277" y="1576300"/>
              <a:ext cx="1125246" cy="320464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80" name="Freeform 379"/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/>
            <p:cNvSpPr/>
            <p:nvPr/>
          </p:nvSpPr>
          <p:spPr bwMode="auto">
            <a:xfrm>
              <a:off x="2102578" y="1633412"/>
              <a:ext cx="662645" cy="1110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2" name="Freeform 381"/>
            <p:cNvSpPr/>
            <p:nvPr/>
          </p:nvSpPr>
          <p:spPr bwMode="auto">
            <a:xfrm>
              <a:off x="2537047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3" name="Freeform 382"/>
            <p:cNvSpPr/>
            <p:nvPr/>
          </p:nvSpPr>
          <p:spPr bwMode="auto">
            <a:xfrm>
              <a:off x="2090075" y="1728599"/>
              <a:ext cx="240677" cy="9836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84" name="Straight Connector 383"/>
            <p:cNvCxnSpPr>
              <a:endCxn id="379" idx="2"/>
            </p:cNvCxnSpPr>
            <p:nvPr/>
          </p:nvCxnSpPr>
          <p:spPr bwMode="auto">
            <a:xfrm flipH="1" flipV="1">
              <a:off x="1871277" y="1738119"/>
              <a:ext cx="3125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/>
            <p:cNvCxnSpPr/>
            <p:nvPr/>
          </p:nvCxnSpPr>
          <p:spPr bwMode="auto">
            <a:xfrm flipH="1" flipV="1">
              <a:off x="2996523" y="1734945"/>
              <a:ext cx="3125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85" name="Group 347"/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/>
            <p:cNvSpPr/>
            <p:nvPr/>
          </p:nvSpPr>
          <p:spPr bwMode="auto">
            <a:xfrm flipV="1">
              <a:off x="1874404" y="1693696"/>
              <a:ext cx="1125244" cy="320464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9" name="Rectangle 368"/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/>
            <p:cNvSpPr/>
            <p:nvPr/>
          </p:nvSpPr>
          <p:spPr bwMode="auto">
            <a:xfrm flipV="1">
              <a:off x="1871277" y="1576300"/>
              <a:ext cx="1125244" cy="32046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71" name="Freeform 370"/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/>
            <p:cNvSpPr/>
            <p:nvPr/>
          </p:nvSpPr>
          <p:spPr bwMode="auto">
            <a:xfrm>
              <a:off x="2102577" y="1633412"/>
              <a:ext cx="662644" cy="111050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3" name="Freeform 372"/>
            <p:cNvSpPr/>
            <p:nvPr/>
          </p:nvSpPr>
          <p:spPr bwMode="auto">
            <a:xfrm>
              <a:off x="2537048" y="1728599"/>
              <a:ext cx="243803" cy="951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4" name="Freeform 373"/>
            <p:cNvSpPr/>
            <p:nvPr/>
          </p:nvSpPr>
          <p:spPr bwMode="auto">
            <a:xfrm>
              <a:off x="2090075" y="1728599"/>
              <a:ext cx="240678" cy="98359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75" name="Straight Connector 374"/>
            <p:cNvCxnSpPr>
              <a:endCxn id="370" idx="2"/>
            </p:cNvCxnSpPr>
            <p:nvPr/>
          </p:nvCxnSpPr>
          <p:spPr bwMode="auto">
            <a:xfrm flipH="1" flipV="1">
              <a:off x="1871277" y="1738117"/>
              <a:ext cx="3127" cy="12374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/>
            <p:cNvCxnSpPr/>
            <p:nvPr/>
          </p:nvCxnSpPr>
          <p:spPr bwMode="auto">
            <a:xfrm flipH="1" flipV="1">
              <a:off x="2996521" y="1734945"/>
              <a:ext cx="3127" cy="12374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86" name="Group 347"/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/>
            <p:cNvSpPr/>
            <p:nvPr/>
          </p:nvSpPr>
          <p:spPr bwMode="auto">
            <a:xfrm flipV="1">
              <a:off x="1874402" y="1696002"/>
              <a:ext cx="112524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0" name="Rectangle 359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/>
            <p:cNvSpPr/>
            <p:nvPr/>
          </p:nvSpPr>
          <p:spPr bwMode="auto">
            <a:xfrm flipV="1">
              <a:off x="1871277" y="1576300"/>
              <a:ext cx="1125246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62" name="Freeform 361"/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/>
            <p:cNvSpPr/>
            <p:nvPr/>
          </p:nvSpPr>
          <p:spPr bwMode="auto">
            <a:xfrm>
              <a:off x="2102578" y="1633001"/>
              <a:ext cx="662645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4" name="Freeform 363"/>
            <p:cNvSpPr/>
            <p:nvPr/>
          </p:nvSpPr>
          <p:spPr bwMode="auto">
            <a:xfrm>
              <a:off x="2537047" y="1727503"/>
              <a:ext cx="243803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5" name="Freeform 364"/>
            <p:cNvSpPr/>
            <p:nvPr/>
          </p:nvSpPr>
          <p:spPr bwMode="auto">
            <a:xfrm>
              <a:off x="2090075" y="1730654"/>
              <a:ext cx="24067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66" name="Straight Connector 365"/>
            <p:cNvCxnSpPr>
              <a:endCxn id="361" idx="2"/>
            </p:cNvCxnSpPr>
            <p:nvPr/>
          </p:nvCxnSpPr>
          <p:spPr bwMode="auto">
            <a:xfrm flipH="1" flipV="1">
              <a:off x="1871277" y="1736954"/>
              <a:ext cx="312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 bwMode="auto">
            <a:xfrm flipH="1" flipV="1">
              <a:off x="2996523" y="1733803"/>
              <a:ext cx="312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87" name="Group 347"/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/>
            <p:cNvSpPr/>
            <p:nvPr/>
          </p:nvSpPr>
          <p:spPr bwMode="auto">
            <a:xfrm flipV="1">
              <a:off x="1874404" y="1696003"/>
              <a:ext cx="1125244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1" name="Rectangle 350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/>
            <p:cNvSpPr/>
            <p:nvPr/>
          </p:nvSpPr>
          <p:spPr bwMode="auto">
            <a:xfrm flipV="1">
              <a:off x="1871277" y="1576300"/>
              <a:ext cx="1125244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353" name="Freeform 352"/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/>
            <p:cNvSpPr/>
            <p:nvPr/>
          </p:nvSpPr>
          <p:spPr bwMode="auto">
            <a:xfrm>
              <a:off x="2102577" y="1633001"/>
              <a:ext cx="662644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5" name="Freeform 354"/>
            <p:cNvSpPr/>
            <p:nvPr/>
          </p:nvSpPr>
          <p:spPr bwMode="auto">
            <a:xfrm>
              <a:off x="2537048" y="1727504"/>
              <a:ext cx="243803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6" name="Freeform 355"/>
            <p:cNvSpPr/>
            <p:nvPr/>
          </p:nvSpPr>
          <p:spPr bwMode="auto">
            <a:xfrm>
              <a:off x="2090075" y="1730653"/>
              <a:ext cx="240678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357" name="Straight Connector 356"/>
            <p:cNvCxnSpPr>
              <a:endCxn id="352" idx="2"/>
            </p:cNvCxnSpPr>
            <p:nvPr/>
          </p:nvCxnSpPr>
          <p:spPr bwMode="auto">
            <a:xfrm flipH="1" flipV="1">
              <a:off x="1871277" y="1736953"/>
              <a:ext cx="3127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 bwMode="auto">
            <a:xfrm flipH="1" flipV="1">
              <a:off x="2996521" y="1733804"/>
              <a:ext cx="3127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090" name="Group 2"/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728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6" name="TextBox 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1" name="Group 135"/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728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4" name="TextBox 13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2" name="Group 138"/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728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2" name="TextBox 140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3" name="Group 141"/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727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0" name="TextBox 14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4" name="Group 147"/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727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8" name="TextBox 149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5" name="Group 150"/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727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6" name="TextBox 15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6" name="Group 156"/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727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4" name="TextBox 15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7" name="Group 160"/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72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2" name="TextBox 162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8" name="Group 163"/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7269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0" name="TextBox 16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9" name="Group 169"/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7267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8" name="TextBox 171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0" name="Group 172"/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726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6" name="TextBox 174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1" name="Group 175"/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726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4" name="TextBox 177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7102" name="TextBox 4"/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3" name="TextBox 179"/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4" name="TextBox 180"/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5" name="TextBox 181"/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6" name="TextBox 182"/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7" name="TextBox 183"/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7108" name="Straight Connector 12"/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09" name="Straight Connector 502"/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0" name="Straight Connector 503"/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1" name="Straight Connector 504"/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2" name="Straight Connector 505"/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3" name="Straight Connector 507"/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4" name="Straight Connector 510"/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5" name="Straight Connector 512"/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6" name="Straight Connector 513"/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19" name="Group 347"/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/>
            <p:cNvSpPr/>
            <p:nvPr/>
          </p:nvSpPr>
          <p:spPr bwMode="auto">
            <a:xfrm flipV="1">
              <a:off x="1874654" y="1693063"/>
              <a:ext cx="1124994" cy="32109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9" name="Rectangle 588"/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/>
            <p:cNvSpPr/>
            <p:nvPr/>
          </p:nvSpPr>
          <p:spPr bwMode="auto">
            <a:xfrm flipV="1">
              <a:off x="1871277" y="1576300"/>
              <a:ext cx="1124992" cy="32109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91" name="Freeform 590"/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3" name="Freeform 592"/>
            <p:cNvSpPr/>
            <p:nvPr/>
          </p:nvSpPr>
          <p:spPr bwMode="auto">
            <a:xfrm>
              <a:off x="2536812" y="1728739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4" name="Freeform 593"/>
            <p:cNvSpPr/>
            <p:nvPr/>
          </p:nvSpPr>
          <p:spPr bwMode="auto">
            <a:xfrm>
              <a:off x="2090869" y="1728739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95" name="Straight Connector 594"/>
            <p:cNvCxnSpPr>
              <a:endCxn id="590" idx="2"/>
            </p:cNvCxnSpPr>
            <p:nvPr/>
          </p:nvCxnSpPr>
          <p:spPr bwMode="auto">
            <a:xfrm flipH="1" flipV="1">
              <a:off x="1871277" y="1738471"/>
              <a:ext cx="3377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6" name="Straight Connector 595"/>
            <p:cNvCxnSpPr/>
            <p:nvPr/>
          </p:nvCxnSpPr>
          <p:spPr bwMode="auto">
            <a:xfrm flipH="1" flipV="1">
              <a:off x="2996269" y="1735226"/>
              <a:ext cx="3379" cy="12325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0" name="Group 347"/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0" name="Rectangle 579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82" name="Freeform 581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4" name="Freeform 583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5" name="Freeform 584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86" name="Straight Connector 585"/>
            <p:cNvCxnSpPr>
              <a:endCxn id="581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7" name="Straight Connector 586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1" name="Group 347"/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/>
            <p:cNvSpPr/>
            <p:nvPr/>
          </p:nvSpPr>
          <p:spPr bwMode="auto">
            <a:xfrm flipV="1">
              <a:off x="1874656" y="1693062"/>
              <a:ext cx="1124992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5" name="Rectangle 534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/>
            <p:cNvSpPr/>
            <p:nvPr/>
          </p:nvSpPr>
          <p:spPr bwMode="auto">
            <a:xfrm flipV="1">
              <a:off x="1871277" y="1576300"/>
              <a:ext cx="1124994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37" name="Freeform 536"/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/>
            <p:cNvSpPr/>
            <p:nvPr/>
          </p:nvSpPr>
          <p:spPr bwMode="auto">
            <a:xfrm>
              <a:off x="2101005" y="1634681"/>
              <a:ext cx="665537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9" name="Freeform 538"/>
            <p:cNvSpPr/>
            <p:nvPr/>
          </p:nvSpPr>
          <p:spPr bwMode="auto">
            <a:xfrm>
              <a:off x="2536814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0" name="Freeform 539"/>
            <p:cNvSpPr/>
            <p:nvPr/>
          </p:nvSpPr>
          <p:spPr bwMode="auto">
            <a:xfrm>
              <a:off x="2090871" y="1728741"/>
              <a:ext cx="239862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41" name="Straight Connector 540"/>
            <p:cNvCxnSpPr>
              <a:endCxn id="536" idx="2"/>
            </p:cNvCxnSpPr>
            <p:nvPr/>
          </p:nvCxnSpPr>
          <p:spPr bwMode="auto">
            <a:xfrm flipH="1" flipV="1">
              <a:off x="1871277" y="1738470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2" name="Straight Connector 541"/>
            <p:cNvCxnSpPr/>
            <p:nvPr/>
          </p:nvCxnSpPr>
          <p:spPr bwMode="auto">
            <a:xfrm flipH="1" flipV="1">
              <a:off x="2996271" y="1735228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7122" name="Straight Connector 508"/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23" name="Group 347"/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/>
            <p:cNvSpPr/>
            <p:nvPr/>
          </p:nvSpPr>
          <p:spPr bwMode="auto">
            <a:xfrm flipV="1">
              <a:off x="1874978" y="1694818"/>
              <a:ext cx="1124670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6" name="Rectangle 505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/>
            <p:cNvSpPr/>
            <p:nvPr/>
          </p:nvSpPr>
          <p:spPr bwMode="auto">
            <a:xfrm flipV="1">
              <a:off x="1871277" y="1576300"/>
              <a:ext cx="1124670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8" name="Freeform 507"/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/>
            <p:cNvSpPr/>
            <p:nvPr/>
          </p:nvSpPr>
          <p:spPr bwMode="auto">
            <a:xfrm>
              <a:off x="2104351" y="1632268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0" name="Freeform 509"/>
            <p:cNvSpPr/>
            <p:nvPr/>
          </p:nvSpPr>
          <p:spPr bwMode="auto">
            <a:xfrm>
              <a:off x="2537200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1" name="Freeform 510"/>
            <p:cNvSpPr/>
            <p:nvPr/>
          </p:nvSpPr>
          <p:spPr bwMode="auto">
            <a:xfrm>
              <a:off x="2089553" y="1731033"/>
              <a:ext cx="240471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12" name="Straight Connector 511"/>
            <p:cNvCxnSpPr>
              <a:endCxn id="507" idx="2"/>
            </p:cNvCxnSpPr>
            <p:nvPr/>
          </p:nvCxnSpPr>
          <p:spPr bwMode="auto">
            <a:xfrm flipH="1" flipV="1">
              <a:off x="1871277" y="1737617"/>
              <a:ext cx="3701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Straight Connector 512"/>
            <p:cNvCxnSpPr/>
            <p:nvPr/>
          </p:nvCxnSpPr>
          <p:spPr bwMode="auto">
            <a:xfrm flipH="1" flipV="1">
              <a:off x="2995947" y="1734324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4" name="Group 347"/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88" name="Rectangle 487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90" name="Freeform 489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2" name="Freeform 491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3" name="Freeform 492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94" name="Straight Connector 493"/>
            <p:cNvCxnSpPr>
              <a:endCxn id="489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5" name="Straight Connector 494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5" name="Group 439"/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/>
            <p:cNvSpPr/>
            <p:nvPr/>
          </p:nvSpPr>
          <p:spPr bwMode="auto">
            <a:xfrm flipV="1">
              <a:off x="1874975" y="1694818"/>
              <a:ext cx="1124673" cy="319342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2" name="Rectangle 451"/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/>
            <p:cNvSpPr/>
            <p:nvPr/>
          </p:nvSpPr>
          <p:spPr bwMode="auto">
            <a:xfrm flipV="1">
              <a:off x="1871277" y="1576300"/>
              <a:ext cx="1124673" cy="3193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54" name="Freeform 453"/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/>
            <p:cNvSpPr/>
            <p:nvPr/>
          </p:nvSpPr>
          <p:spPr bwMode="auto">
            <a:xfrm>
              <a:off x="2104349" y="1632268"/>
              <a:ext cx="662226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6" name="Freeform 455"/>
            <p:cNvSpPr/>
            <p:nvPr/>
          </p:nvSpPr>
          <p:spPr bwMode="auto">
            <a:xfrm>
              <a:off x="2537202" y="1727740"/>
              <a:ext cx="244172" cy="9547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7" name="Freeform 456"/>
            <p:cNvSpPr/>
            <p:nvPr/>
          </p:nvSpPr>
          <p:spPr bwMode="auto">
            <a:xfrm>
              <a:off x="2089551" y="1731033"/>
              <a:ext cx="240474" cy="9547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58" name="Straight Connector 457"/>
            <p:cNvCxnSpPr>
              <a:endCxn id="453" idx="2"/>
            </p:cNvCxnSpPr>
            <p:nvPr/>
          </p:nvCxnSpPr>
          <p:spPr bwMode="auto">
            <a:xfrm flipH="1" flipV="1">
              <a:off x="1871277" y="1737617"/>
              <a:ext cx="3698" cy="12180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Straight Connector 458"/>
            <p:cNvCxnSpPr/>
            <p:nvPr/>
          </p:nvCxnSpPr>
          <p:spPr bwMode="auto">
            <a:xfrm flipH="1" flipV="1">
              <a:off x="2995950" y="1734324"/>
              <a:ext cx="3698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6" name="Group 347"/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/>
            <p:cNvSpPr/>
            <p:nvPr/>
          </p:nvSpPr>
          <p:spPr bwMode="auto">
            <a:xfrm flipV="1">
              <a:off x="1874978" y="1694819"/>
              <a:ext cx="1124670" cy="319341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3" name="Rectangle 442"/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/>
            <p:cNvSpPr/>
            <p:nvPr/>
          </p:nvSpPr>
          <p:spPr bwMode="auto">
            <a:xfrm flipV="1">
              <a:off x="1871277" y="1576300"/>
              <a:ext cx="1124670" cy="31934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45" name="Freeform 444"/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/>
            <p:cNvSpPr/>
            <p:nvPr/>
          </p:nvSpPr>
          <p:spPr bwMode="auto">
            <a:xfrm>
              <a:off x="2104351" y="1632266"/>
              <a:ext cx="662222" cy="11193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7" name="Freeform 446"/>
            <p:cNvSpPr/>
            <p:nvPr/>
          </p:nvSpPr>
          <p:spPr bwMode="auto">
            <a:xfrm>
              <a:off x="2537200" y="1727741"/>
              <a:ext cx="244172" cy="9547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8" name="Freeform 447"/>
            <p:cNvSpPr/>
            <p:nvPr/>
          </p:nvSpPr>
          <p:spPr bwMode="auto">
            <a:xfrm>
              <a:off x="2089553" y="1731032"/>
              <a:ext cx="240471" cy="9547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49" name="Straight Connector 448"/>
            <p:cNvCxnSpPr>
              <a:endCxn id="444" idx="2"/>
            </p:cNvCxnSpPr>
            <p:nvPr/>
          </p:nvCxnSpPr>
          <p:spPr bwMode="auto">
            <a:xfrm flipH="1" flipV="1">
              <a:off x="1871277" y="1737616"/>
              <a:ext cx="3701" cy="12181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0" name="Straight Connector 449"/>
            <p:cNvCxnSpPr/>
            <p:nvPr/>
          </p:nvCxnSpPr>
          <p:spPr bwMode="auto">
            <a:xfrm flipH="1" flipV="1">
              <a:off x="2995947" y="1734325"/>
              <a:ext cx="3701" cy="12510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7" name="Group 347"/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/>
            <p:cNvSpPr/>
            <p:nvPr/>
          </p:nvSpPr>
          <p:spPr bwMode="auto">
            <a:xfrm flipV="1">
              <a:off x="1874412" y="1696002"/>
              <a:ext cx="1125236" cy="31815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4" name="Rectangle 413"/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/>
            <p:cNvSpPr/>
            <p:nvPr/>
          </p:nvSpPr>
          <p:spPr bwMode="auto">
            <a:xfrm flipV="1">
              <a:off x="1871277" y="1576300"/>
              <a:ext cx="1125238" cy="3181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16" name="Freeform 415"/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/>
            <p:cNvSpPr/>
            <p:nvPr/>
          </p:nvSpPr>
          <p:spPr bwMode="auto">
            <a:xfrm>
              <a:off x="2103220" y="1633001"/>
              <a:ext cx="661352" cy="11025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8" name="Freeform 417"/>
            <p:cNvSpPr/>
            <p:nvPr/>
          </p:nvSpPr>
          <p:spPr bwMode="auto">
            <a:xfrm>
              <a:off x="2535762" y="1727503"/>
              <a:ext cx="244480" cy="97653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9" name="Freeform 418"/>
            <p:cNvSpPr/>
            <p:nvPr/>
          </p:nvSpPr>
          <p:spPr bwMode="auto">
            <a:xfrm>
              <a:off x="2090682" y="1730654"/>
              <a:ext cx="241347" cy="9765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20" name="Straight Connector 419"/>
            <p:cNvCxnSpPr>
              <a:endCxn id="415" idx="2"/>
            </p:cNvCxnSpPr>
            <p:nvPr/>
          </p:nvCxnSpPr>
          <p:spPr bwMode="auto">
            <a:xfrm flipH="1" flipV="1">
              <a:off x="1871277" y="1736954"/>
              <a:ext cx="3135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1" name="Straight Connector 420"/>
            <p:cNvCxnSpPr/>
            <p:nvPr/>
          </p:nvCxnSpPr>
          <p:spPr bwMode="auto">
            <a:xfrm flipH="1" flipV="1">
              <a:off x="2996515" y="1733803"/>
              <a:ext cx="3133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8" name="Group 347"/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/>
            <p:cNvSpPr/>
            <p:nvPr/>
          </p:nvSpPr>
          <p:spPr bwMode="auto">
            <a:xfrm flipV="1">
              <a:off x="1874412" y="1696003"/>
              <a:ext cx="1125236" cy="318157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5" name="Rectangle 404"/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/>
            <p:cNvSpPr/>
            <p:nvPr/>
          </p:nvSpPr>
          <p:spPr bwMode="auto">
            <a:xfrm flipV="1">
              <a:off x="1871277" y="1576300"/>
              <a:ext cx="1125238" cy="31815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/>
            <p:cNvSpPr/>
            <p:nvPr/>
          </p:nvSpPr>
          <p:spPr bwMode="auto">
            <a:xfrm>
              <a:off x="2103220" y="1633001"/>
              <a:ext cx="661352" cy="11025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9" name="Freeform 408"/>
            <p:cNvSpPr/>
            <p:nvPr/>
          </p:nvSpPr>
          <p:spPr bwMode="auto">
            <a:xfrm>
              <a:off x="2535762" y="1727504"/>
              <a:ext cx="244480" cy="9765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0" name="Freeform 409"/>
            <p:cNvSpPr/>
            <p:nvPr/>
          </p:nvSpPr>
          <p:spPr bwMode="auto">
            <a:xfrm>
              <a:off x="2090682" y="1730653"/>
              <a:ext cx="241347" cy="97653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411" name="Straight Connector 410"/>
            <p:cNvCxnSpPr>
              <a:endCxn id="406" idx="2"/>
            </p:cNvCxnSpPr>
            <p:nvPr/>
          </p:nvCxnSpPr>
          <p:spPr bwMode="auto">
            <a:xfrm flipH="1" flipV="1">
              <a:off x="1871277" y="1736953"/>
              <a:ext cx="3135" cy="12285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Straight Connector 411"/>
            <p:cNvCxnSpPr/>
            <p:nvPr/>
          </p:nvCxnSpPr>
          <p:spPr bwMode="auto">
            <a:xfrm flipH="1" flipV="1">
              <a:off x="2996515" y="1733804"/>
              <a:ext cx="3133" cy="122852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129" name="Group 531"/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/>
            <p:cNvSpPr/>
            <p:nvPr/>
          </p:nvSpPr>
          <p:spPr bwMode="auto">
            <a:xfrm flipV="1">
              <a:off x="1874654" y="1693062"/>
              <a:ext cx="1124994" cy="32109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4" name="Rectangle 543"/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/>
            <p:cNvSpPr/>
            <p:nvPr/>
          </p:nvSpPr>
          <p:spPr bwMode="auto">
            <a:xfrm flipV="1">
              <a:off x="1871277" y="1576300"/>
              <a:ext cx="1124992" cy="32109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46" name="Freeform 545"/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/>
            <p:cNvSpPr/>
            <p:nvPr/>
          </p:nvSpPr>
          <p:spPr bwMode="auto">
            <a:xfrm>
              <a:off x="2101005" y="1634681"/>
              <a:ext cx="665535" cy="110276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/>
            <p:cNvSpPr/>
            <p:nvPr/>
          </p:nvSpPr>
          <p:spPr bwMode="auto">
            <a:xfrm>
              <a:off x="2536812" y="1728741"/>
              <a:ext cx="243242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9" name="Freeform 548"/>
            <p:cNvSpPr/>
            <p:nvPr/>
          </p:nvSpPr>
          <p:spPr bwMode="auto">
            <a:xfrm>
              <a:off x="2090869" y="1728741"/>
              <a:ext cx="239864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50" name="Straight Connector 549"/>
            <p:cNvCxnSpPr>
              <a:endCxn id="545" idx="2"/>
            </p:cNvCxnSpPr>
            <p:nvPr/>
          </p:nvCxnSpPr>
          <p:spPr bwMode="auto">
            <a:xfrm flipH="1" flipV="1">
              <a:off x="1871277" y="1738470"/>
              <a:ext cx="3377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1" name="Straight Connector 550"/>
            <p:cNvCxnSpPr/>
            <p:nvPr/>
          </p:nvCxnSpPr>
          <p:spPr bwMode="auto">
            <a:xfrm flipH="1" flipV="1">
              <a:off x="2996269" y="1735228"/>
              <a:ext cx="3379" cy="12324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87130" name="Straight Connector 506"/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31" name="Group 166"/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717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TextBox 168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32" name="Group 20"/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7166" name="Group 16"/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7169" name="Oval 14"/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70" name="TextBox 15"/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67" name="Straight Connector 18"/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8" name="Straight Connector 516"/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3" name="Group 39939"/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7163" name="Straight Connector 7"/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4" name="Straight Connector 415"/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5" name="Straight Connector 523"/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4" name="Group 39937"/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7157" name="Straight Connector 515"/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7158" name="Group 518"/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7161" name="Oval 521"/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62" name="TextBox 522"/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59" name="Straight Connector 519"/>
            <p:cNvCxnSpPr>
              <a:cxnSpLocks noChangeShapeType="1"/>
              <a:stCxn id="8716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0" name="Straight Connector 520"/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5" name="Straight Connector 500"/>
          <p:cNvCxnSpPr>
            <a:cxnSpLocks noChangeShapeType="1"/>
            <a:endCxn id="87138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6" name="Straight Connector 501"/>
          <p:cNvCxnSpPr>
            <a:cxnSpLocks noChangeShapeType="1"/>
            <a:endCxn id="87138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7" name="Straight Connector 514"/>
          <p:cNvCxnSpPr>
            <a:cxnSpLocks noChangeShapeType="1"/>
            <a:endCxn id="87138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38" name="Oval 517"/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139" name="Straight Connector 39941"/>
          <p:cNvCxnSpPr>
            <a:cxnSpLocks noChangeShapeType="1"/>
            <a:stCxn id="87138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0" name="Straight Connector 524"/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41" name="Group 144"/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7155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TextBox 146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2" name="Group 131"/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7153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TextBox 133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3" name="Group 153"/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7151" name="Freeform 84"/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TextBox 155"/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7144" name="Straight Connector 509"/>
          <p:cNvCxnSpPr>
            <a:cxnSpLocks noChangeShapeType="1"/>
            <a:endCxn id="87146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5" name="Straight Connector 511"/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46" name="Oval 6"/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7147" name="TextBox 9"/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7148" name="Oval 11"/>
          <p:cNvSpPr>
            <a:spLocks noChangeArrowheads="1"/>
          </p:cNvSpPr>
          <p:nvPr/>
        </p:nvSpPr>
        <p:spPr bwMode="auto">
          <a:xfrm>
            <a:off x="1866900" y="3429000"/>
            <a:ext cx="6096000" cy="67310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7149" name="TextBox 13"/>
          <p:cNvSpPr txBox="1">
            <a:spLocks noChangeArrowheads="1"/>
          </p:cNvSpPr>
          <p:nvPr/>
        </p:nvSpPr>
        <p:spPr bwMode="auto">
          <a:xfrm>
            <a:off x="2455401" y="3557588"/>
            <a:ext cx="520206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i="1" dirty="0">
                <a:solidFill>
                  <a:schemeClr val="bg1"/>
                </a:solidFill>
              </a:rPr>
              <a:t>Content provider/distribution network</a:t>
            </a:r>
          </a:p>
        </p:txBody>
      </p:sp>
      <p:sp>
        <p:nvSpPr>
          <p:cNvPr id="87150" name="Rectangle 3"/>
          <p:cNvSpPr txBox="1">
            <a:spLocks noChangeArrowheads="1"/>
          </p:cNvSpPr>
          <p:nvPr/>
        </p:nvSpPr>
        <p:spPr bwMode="auto">
          <a:xfrm>
            <a:off x="499208" y="1217160"/>
            <a:ext cx="8650093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>
                <a:latin typeface="Calibri" charset="0"/>
                <a:ea typeface="Calibri" charset="0"/>
                <a:cs typeface="Calibri" charset="0"/>
              </a:rPr>
              <a:t>… and content provider networks  (e.g., Google, Microsoft,   Akamai) may run their own network, to bring services, content close to end users</a:t>
            </a:r>
          </a:p>
        </p:txBody>
      </p:sp>
      <p:sp>
        <p:nvSpPr>
          <p:cNvPr id="422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>
                <a:ea typeface="ＭＳ Ｐゴシック" charset="-128"/>
              </a:rPr>
              <a:t>Internet Structure: Network of Networks</a:t>
            </a:r>
            <a:endParaRPr lang="en-US" altLang="en-US" sz="4400" kern="0">
              <a:ea typeface="ＭＳ Ｐゴシック" charset="-128"/>
            </a:endParaRPr>
          </a:p>
        </p:txBody>
      </p:sp>
      <p:sp>
        <p:nvSpPr>
          <p:cNvPr id="2" name="TextBox 9">
            <a:extLst>
              <a:ext uri="{FF2B5EF4-FFF2-40B4-BE49-F238E27FC236}">
                <a16:creationId xmlns:a16="http://schemas.microsoft.com/office/drawing/2014/main" id="{4441B928-9B8E-30BD-FDB0-184D2C7A6A29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849774" y="3698553"/>
            <a:ext cx="125547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600" i="1" dirty="0"/>
              <a:t>regional net</a:t>
            </a:r>
          </a:p>
        </p:txBody>
      </p:sp>
    </p:spTree>
    <p:extLst>
      <p:ext uri="{BB962C8B-B14F-4D97-AF65-F5344CB8AC3E}">
        <p14:creationId xmlns:p14="http://schemas.microsoft.com/office/powerpoint/2010/main" val="3591800603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3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0" y="5066166"/>
            <a:ext cx="8712200" cy="1827212"/>
          </a:xfrm>
        </p:spPr>
        <p:txBody>
          <a:bodyPr>
            <a:normAutofit lnSpcReduction="10000"/>
          </a:bodyPr>
          <a:lstStyle/>
          <a:p>
            <a:pPr indent="-288925" eaLnBrk="1" hangingPunct="1"/>
            <a:r>
              <a:rPr lang="en-US" altLang="en-US" sz="2400" dirty="0">
                <a:ea typeface="ＭＳ Ｐゴシック" charset="-128"/>
              </a:rPr>
              <a:t>at center: small # of well-connected large networks</a:t>
            </a:r>
          </a:p>
          <a:p>
            <a:pPr marL="682625" lvl="1" indent="-225425" eaLnBrk="1" hangingPunct="1"/>
            <a:r>
              <a:rPr lang="ja-JP" altLang="en-US" sz="2000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sz="2000" dirty="0">
                <a:solidFill>
                  <a:srgbClr val="CC0000"/>
                </a:solidFill>
                <a:ea typeface="ＭＳ Ｐゴシック" charset="-128"/>
              </a:rPr>
              <a:t>tier-1</a:t>
            </a:r>
            <a:r>
              <a:rPr lang="ja-JP" altLang="en-US" sz="2000" dirty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sz="2000" dirty="0">
                <a:solidFill>
                  <a:srgbClr val="CC0000"/>
                </a:solidFill>
                <a:ea typeface="ＭＳ Ｐゴシック" charset="-128"/>
              </a:rPr>
              <a:t> commercial ISPs</a:t>
            </a:r>
            <a:r>
              <a:rPr lang="en-US" altLang="ja-JP" sz="2000" dirty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ja-JP" sz="2000" dirty="0">
                <a:ea typeface="ＭＳ Ｐゴシック" charset="-128"/>
              </a:rPr>
              <a:t>(e.g., Level 3, Sprint, AT&amp;T, NTT), national &amp; international coverage</a:t>
            </a:r>
          </a:p>
          <a:p>
            <a:pPr marL="682625" lvl="1" indent="-225425" eaLnBrk="1" hangingPunct="1"/>
            <a:r>
              <a:rPr lang="en-US" altLang="en-US" sz="2000" dirty="0">
                <a:solidFill>
                  <a:srgbClr val="CC0000"/>
                </a:solidFill>
              </a:rPr>
              <a:t>content provider/distribution network </a:t>
            </a:r>
            <a:r>
              <a:rPr lang="en-US" altLang="en-US" sz="2000" dirty="0"/>
              <a:t>(e.g., Google, Akamai): private network that connects it data centers to Internet, often bypassing tier-1, regional ISPs</a:t>
            </a:r>
          </a:p>
          <a:p>
            <a:pPr marL="682625" lvl="1" indent="-225425" eaLnBrk="1" hangingPunct="1">
              <a:buFont typeface="Wingdings" charset="2"/>
              <a:buNone/>
            </a:pPr>
            <a:endParaRPr lang="en-US" altLang="en-US" sz="2000" dirty="0"/>
          </a:p>
        </p:txBody>
      </p:sp>
      <p:sp>
        <p:nvSpPr>
          <p:cNvPr id="79" name="Rectangle 78"/>
          <p:cNvSpPr/>
          <p:nvPr/>
        </p:nvSpPr>
        <p:spPr bwMode="auto">
          <a:xfrm>
            <a:off x="2189163" y="2486025"/>
            <a:ext cx="649287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sp>
        <p:nvSpPr>
          <p:cNvPr id="80" name="Rectangle 79"/>
          <p:cNvSpPr/>
          <p:nvPr/>
        </p:nvSpPr>
        <p:spPr bwMode="auto">
          <a:xfrm>
            <a:off x="5029200" y="24098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84" name="Straight Connector 83"/>
          <p:cNvCxnSpPr>
            <a:endCxn id="89131" idx="0"/>
          </p:cNvCxnSpPr>
          <p:nvPr/>
        </p:nvCxnSpPr>
        <p:spPr bwMode="auto">
          <a:xfrm rot="5400000">
            <a:off x="449263" y="3055937"/>
            <a:ext cx="2362200" cy="307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>
            <a:stCxn id="89128" idx="4"/>
          </p:cNvCxnSpPr>
          <p:nvPr/>
        </p:nvCxnSpPr>
        <p:spPr bwMode="auto">
          <a:xfrm rot="5400000">
            <a:off x="3203575" y="4089400"/>
            <a:ext cx="504825" cy="9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/>
          <p:cNvCxnSpPr>
            <a:stCxn id="89128" idx="3"/>
          </p:cNvCxnSpPr>
          <p:nvPr/>
        </p:nvCxnSpPr>
        <p:spPr bwMode="auto">
          <a:xfrm rot="5400000">
            <a:off x="2349501" y="3935412"/>
            <a:ext cx="620712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/>
          <p:cNvCxnSpPr/>
          <p:nvPr/>
        </p:nvCxnSpPr>
        <p:spPr bwMode="auto">
          <a:xfrm rot="16200000" flipH="1">
            <a:off x="857250" y="3117850"/>
            <a:ext cx="24384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>
            <a:stCxn id="79" idx="2"/>
          </p:cNvCxnSpPr>
          <p:nvPr/>
        </p:nvCxnSpPr>
        <p:spPr bwMode="auto">
          <a:xfrm rot="5400000">
            <a:off x="1389857" y="3418681"/>
            <a:ext cx="1600200" cy="6492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/>
          <p:cNvSpPr/>
          <p:nvPr/>
        </p:nvSpPr>
        <p:spPr bwMode="auto">
          <a:xfrm>
            <a:off x="7705725" y="24860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90" name="Straight Connector 89"/>
          <p:cNvCxnSpPr>
            <a:endCxn id="89134" idx="0"/>
          </p:cNvCxnSpPr>
          <p:nvPr/>
        </p:nvCxnSpPr>
        <p:spPr bwMode="auto">
          <a:xfrm>
            <a:off x="3973513" y="3857625"/>
            <a:ext cx="422275" cy="533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>
            <a:stCxn id="89129" idx="2"/>
            <a:endCxn id="89128" idx="6"/>
          </p:cNvCxnSpPr>
          <p:nvPr/>
        </p:nvCxnSpPr>
        <p:spPr bwMode="auto">
          <a:xfrm rot="10800000">
            <a:off x="4497388" y="3490913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 bwMode="auto">
          <a:xfrm rot="5400000">
            <a:off x="5187950" y="3946525"/>
            <a:ext cx="620713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 bwMode="auto">
          <a:xfrm rot="16200000" flipH="1">
            <a:off x="5932487" y="4089401"/>
            <a:ext cx="544513" cy="809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>
            <a:stCxn id="89129" idx="5"/>
          </p:cNvCxnSpPr>
          <p:nvPr/>
        </p:nvCxnSpPr>
        <p:spPr bwMode="auto">
          <a:xfrm>
            <a:off x="6721475" y="3770313"/>
            <a:ext cx="412750" cy="714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>
            <a:stCxn id="89127" idx="4"/>
            <a:endCxn id="89136" idx="7"/>
          </p:cNvCxnSpPr>
          <p:nvPr/>
        </p:nvCxnSpPr>
        <p:spPr bwMode="auto">
          <a:xfrm>
            <a:off x="6975475" y="2105025"/>
            <a:ext cx="639763" cy="23780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 bwMode="auto">
          <a:xfrm rot="10800000">
            <a:off x="3081338" y="1647825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/>
          <p:cNvCxnSpPr/>
          <p:nvPr/>
        </p:nvCxnSpPr>
        <p:spPr bwMode="auto">
          <a:xfrm rot="10800000">
            <a:off x="5434013" y="1647825"/>
            <a:ext cx="5302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Arc 97"/>
          <p:cNvSpPr/>
          <p:nvPr/>
        </p:nvSpPr>
        <p:spPr bwMode="auto">
          <a:xfrm>
            <a:off x="2189163" y="1190623"/>
            <a:ext cx="4460875" cy="304801"/>
          </a:xfrm>
          <a:prstGeom prst="arc">
            <a:avLst>
              <a:gd name="adj1" fmla="val 10681875"/>
              <a:gd name="adj2" fmla="val 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99" name="Straight Connector 98"/>
          <p:cNvCxnSpPr/>
          <p:nvPr/>
        </p:nvCxnSpPr>
        <p:spPr bwMode="auto">
          <a:xfrm rot="16200000" flipH="1">
            <a:off x="7357269" y="2056606"/>
            <a:ext cx="533400" cy="3254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/>
          <p:cNvCxnSpPr>
            <a:endCxn id="79" idx="0"/>
          </p:cNvCxnSpPr>
          <p:nvPr/>
        </p:nvCxnSpPr>
        <p:spPr bwMode="auto">
          <a:xfrm rot="16200000" flipH="1">
            <a:off x="2163763" y="2135187"/>
            <a:ext cx="457200" cy="2444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/>
          <p:nvPr/>
        </p:nvCxnSpPr>
        <p:spPr bwMode="auto">
          <a:xfrm rot="16200000" flipH="1">
            <a:off x="2731294" y="2897981"/>
            <a:ext cx="457200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 bwMode="auto">
          <a:xfrm rot="10800000" flipV="1">
            <a:off x="2838450" y="1876425"/>
            <a:ext cx="3163888" cy="7731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 bwMode="auto">
          <a:xfrm rot="16200000" flipH="1">
            <a:off x="4897437" y="2078038"/>
            <a:ext cx="504825" cy="406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/>
          <p:cNvCxnSpPr/>
          <p:nvPr/>
        </p:nvCxnSpPr>
        <p:spPr bwMode="auto">
          <a:xfrm rot="5400000">
            <a:off x="3483769" y="2518569"/>
            <a:ext cx="1143000" cy="163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/>
          <p:nvPr/>
        </p:nvCxnSpPr>
        <p:spPr bwMode="auto">
          <a:xfrm rot="16200000" flipH="1">
            <a:off x="5362576" y="2938462"/>
            <a:ext cx="304800" cy="1619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/>
          <p:cNvCxnSpPr/>
          <p:nvPr/>
        </p:nvCxnSpPr>
        <p:spPr bwMode="auto">
          <a:xfrm rot="10800000" flipV="1">
            <a:off x="4217988" y="2790825"/>
            <a:ext cx="811212" cy="544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/>
          <p:cNvCxnSpPr>
            <a:stCxn id="89125" idx="5"/>
          </p:cNvCxnSpPr>
          <p:nvPr/>
        </p:nvCxnSpPr>
        <p:spPr bwMode="auto">
          <a:xfrm rot="16200000" flipH="1">
            <a:off x="3234531" y="1535907"/>
            <a:ext cx="1470025" cy="2281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>
            <a:stCxn id="89" idx="2"/>
          </p:cNvCxnSpPr>
          <p:nvPr/>
        </p:nvCxnSpPr>
        <p:spPr bwMode="auto">
          <a:xfrm rot="16200000" flipH="1">
            <a:off x="7421562" y="3551238"/>
            <a:ext cx="1458913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/>
          <p:cNvCxnSpPr/>
          <p:nvPr/>
        </p:nvCxnSpPr>
        <p:spPr bwMode="auto">
          <a:xfrm rot="5400000">
            <a:off x="6410325" y="3101975"/>
            <a:ext cx="1535113" cy="12176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/>
          <p:cNvCxnSpPr>
            <a:stCxn id="89" idx="1"/>
          </p:cNvCxnSpPr>
          <p:nvPr/>
        </p:nvCxnSpPr>
        <p:spPr bwMode="auto">
          <a:xfrm rot="10800000" flipV="1">
            <a:off x="6407150" y="2714625"/>
            <a:ext cx="1298575" cy="4683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/>
          <p:cNvCxnSpPr>
            <a:endCxn id="80" idx="3"/>
          </p:cNvCxnSpPr>
          <p:nvPr/>
        </p:nvCxnSpPr>
        <p:spPr bwMode="auto">
          <a:xfrm rot="10800000" flipV="1">
            <a:off x="5676900" y="2028825"/>
            <a:ext cx="8302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/>
          <p:cNvCxnSpPr/>
          <p:nvPr/>
        </p:nvCxnSpPr>
        <p:spPr bwMode="auto">
          <a:xfrm>
            <a:off x="5297488" y="1884363"/>
            <a:ext cx="2433637" cy="6858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125" name="Oval 34"/>
          <p:cNvSpPr>
            <a:spLocks noChangeArrowheads="1"/>
          </p:cNvSpPr>
          <p:nvPr/>
        </p:nvSpPr>
        <p:spPr bwMode="auto">
          <a:xfrm>
            <a:off x="1135063" y="1266825"/>
            <a:ext cx="1984375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6" name="Oval 34"/>
          <p:cNvSpPr>
            <a:spLocks noChangeArrowheads="1"/>
          </p:cNvSpPr>
          <p:nvPr/>
        </p:nvSpPr>
        <p:spPr bwMode="auto">
          <a:xfrm>
            <a:off x="3487738" y="1266825"/>
            <a:ext cx="1982787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7" name="Oval 34"/>
          <p:cNvSpPr>
            <a:spLocks noChangeArrowheads="1"/>
          </p:cNvSpPr>
          <p:nvPr/>
        </p:nvSpPr>
        <p:spPr bwMode="auto">
          <a:xfrm>
            <a:off x="5921375" y="1266825"/>
            <a:ext cx="2108200" cy="838200"/>
          </a:xfrm>
          <a:prstGeom prst="ellipse">
            <a:avLst/>
          </a:prstGeom>
          <a:solidFill>
            <a:srgbClr val="00206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Google</a:t>
            </a:r>
            <a:endParaRPr lang="en-US" altLang="en-US"/>
          </a:p>
        </p:txBody>
      </p:sp>
      <p:sp>
        <p:nvSpPr>
          <p:cNvPr id="89128" name="Oval 33"/>
          <p:cNvSpPr>
            <a:spLocks noChangeArrowheads="1"/>
          </p:cNvSpPr>
          <p:nvPr/>
        </p:nvSpPr>
        <p:spPr bwMode="auto">
          <a:xfrm>
            <a:off x="25146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dirty="0">
                <a:solidFill>
                  <a:schemeClr val="bg1"/>
                </a:solidFill>
              </a:rPr>
              <a:t>Regional ISP</a:t>
            </a:r>
          </a:p>
        </p:txBody>
      </p:sp>
      <p:sp>
        <p:nvSpPr>
          <p:cNvPr id="89129" name="Oval 33"/>
          <p:cNvSpPr>
            <a:spLocks noChangeArrowheads="1"/>
          </p:cNvSpPr>
          <p:nvPr/>
        </p:nvSpPr>
        <p:spPr bwMode="auto">
          <a:xfrm>
            <a:off x="50292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Regional ISP</a:t>
            </a:r>
          </a:p>
        </p:txBody>
      </p:sp>
      <p:sp>
        <p:nvSpPr>
          <p:cNvPr id="89130" name="Oval 76"/>
          <p:cNvSpPr>
            <a:spLocks noChangeArrowheads="1"/>
          </p:cNvSpPr>
          <p:nvPr/>
        </p:nvSpPr>
        <p:spPr bwMode="auto">
          <a:xfrm>
            <a:off x="2027238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1" name="Oval 76"/>
          <p:cNvSpPr>
            <a:spLocks noChangeArrowheads="1"/>
          </p:cNvSpPr>
          <p:nvPr/>
        </p:nvSpPr>
        <p:spPr bwMode="auto">
          <a:xfrm>
            <a:off x="105410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2" name="Oval 76"/>
          <p:cNvSpPr>
            <a:spLocks noChangeArrowheads="1"/>
          </p:cNvSpPr>
          <p:nvPr/>
        </p:nvSpPr>
        <p:spPr bwMode="auto">
          <a:xfrm>
            <a:off x="5921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3" name="Oval 76"/>
          <p:cNvSpPr>
            <a:spLocks noChangeArrowheads="1"/>
          </p:cNvSpPr>
          <p:nvPr/>
        </p:nvSpPr>
        <p:spPr bwMode="auto">
          <a:xfrm>
            <a:off x="4946650" y="4391025"/>
            <a:ext cx="846138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4" name="Oval 76"/>
          <p:cNvSpPr>
            <a:spLocks noChangeArrowheads="1"/>
          </p:cNvSpPr>
          <p:nvPr/>
        </p:nvSpPr>
        <p:spPr bwMode="auto">
          <a:xfrm>
            <a:off x="3973513" y="4391025"/>
            <a:ext cx="846137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5" name="Oval 76"/>
          <p:cNvSpPr>
            <a:spLocks noChangeArrowheads="1"/>
          </p:cNvSpPr>
          <p:nvPr/>
        </p:nvSpPr>
        <p:spPr bwMode="auto">
          <a:xfrm>
            <a:off x="3000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6" name="Oval 76"/>
          <p:cNvSpPr>
            <a:spLocks noChangeArrowheads="1"/>
          </p:cNvSpPr>
          <p:nvPr/>
        </p:nvSpPr>
        <p:spPr bwMode="auto">
          <a:xfrm>
            <a:off x="6894513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7" name="Oval 76"/>
          <p:cNvSpPr>
            <a:spLocks noChangeArrowheads="1"/>
          </p:cNvSpPr>
          <p:nvPr/>
        </p:nvSpPr>
        <p:spPr bwMode="auto">
          <a:xfrm>
            <a:off x="786765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52" name="Rectangle 2"/>
          <p:cNvSpPr txBox="1">
            <a:spLocks noChangeArrowheads="1"/>
          </p:cNvSpPr>
          <p:nvPr/>
        </p:nvSpPr>
        <p:spPr bwMode="auto">
          <a:xfrm>
            <a:off x="491898" y="491672"/>
            <a:ext cx="8510587" cy="65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kern="0" dirty="0">
                <a:ea typeface="ＭＳ Ｐゴシック" charset="-128"/>
              </a:rPr>
              <a:t>Internet Structure: Network of Networks</a:t>
            </a:r>
            <a:endParaRPr lang="en-US" altLang="en-US" sz="4400" kern="0" dirty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9813759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Roadmap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936625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What is the Internet?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edge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core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Delay, Loss, Throughput in networks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Protocol layers, service models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latin typeface="Calibri Light" charset="0"/>
                <a:ea typeface="Calibri Light" charset="0"/>
                <a:cs typeface="Calibri Light" charset="0"/>
              </a:rPr>
              <a:t>History</a:t>
            </a:r>
          </a:p>
          <a:p>
            <a:pPr eaLnBrk="1" hangingPunct="1">
              <a:buFont typeface="Wingdings" charset="2"/>
              <a:buChar char="q"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857155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Line 24"/>
          <p:cNvSpPr>
            <a:spLocks noChangeShapeType="1"/>
          </p:cNvSpPr>
          <p:nvPr/>
        </p:nvSpPr>
        <p:spPr bwMode="auto">
          <a:xfrm>
            <a:off x="1643063" y="4237038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34" name="Group 347"/>
          <p:cNvGrpSpPr>
            <a:grpSpLocks/>
          </p:cNvGrpSpPr>
          <p:nvPr/>
        </p:nvGrpSpPr>
        <p:grpSpPr bwMode="auto">
          <a:xfrm>
            <a:off x="2359025" y="4284663"/>
            <a:ext cx="1162050" cy="715962"/>
            <a:chOff x="1871277" y="1576300"/>
            <a:chExt cx="1128371" cy="437861"/>
          </a:xfrm>
        </p:grpSpPr>
        <p:sp>
          <p:nvSpPr>
            <p:cNvPr id="106" name="Oval 105"/>
            <p:cNvSpPr/>
            <p:nvPr/>
          </p:nvSpPr>
          <p:spPr bwMode="auto">
            <a:xfrm flipV="1">
              <a:off x="1874360" y="1694746"/>
              <a:ext cx="1125288" cy="31941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7" name="Rectangle 106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/>
            <p:cNvSpPr/>
            <p:nvPr/>
          </p:nvSpPr>
          <p:spPr bwMode="auto">
            <a:xfrm flipV="1">
              <a:off x="1871277" y="1576300"/>
              <a:ext cx="1125288" cy="3194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/>
            <p:cNvSpPr/>
            <p:nvPr/>
          </p:nvSpPr>
          <p:spPr bwMode="auto">
            <a:xfrm>
              <a:off x="2102501" y="1633581"/>
              <a:ext cx="662841" cy="11067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Freeform 110"/>
            <p:cNvSpPr/>
            <p:nvPr/>
          </p:nvSpPr>
          <p:spPr bwMode="auto">
            <a:xfrm>
              <a:off x="2537201" y="1727755"/>
              <a:ext cx="243555" cy="970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2090169" y="1729697"/>
              <a:ext cx="240473" cy="970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13" name="Straight Connector 112"/>
            <p:cNvCxnSpPr>
              <a:endCxn id="108" idx="2"/>
            </p:cNvCxnSpPr>
            <p:nvPr/>
          </p:nvCxnSpPr>
          <p:spPr bwMode="auto">
            <a:xfrm flipH="1" flipV="1">
              <a:off x="1871277" y="1737464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/>
            <p:cNvCxnSpPr/>
            <p:nvPr/>
          </p:nvCxnSpPr>
          <p:spPr bwMode="auto">
            <a:xfrm flipH="1" flipV="1">
              <a:off x="2996565" y="1734551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5235" name="Line 26"/>
          <p:cNvSpPr>
            <a:spLocks noChangeShapeType="1"/>
          </p:cNvSpPr>
          <p:nvPr/>
        </p:nvSpPr>
        <p:spPr bwMode="auto">
          <a:xfrm>
            <a:off x="3567113" y="4656138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6" name="Rectangle 30"/>
          <p:cNvSpPr>
            <a:spLocks noChangeArrowheads="1"/>
          </p:cNvSpPr>
          <p:nvPr/>
        </p:nvSpPr>
        <p:spPr bwMode="auto">
          <a:xfrm>
            <a:off x="3233738" y="4527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7" name="Rectangle 31"/>
          <p:cNvSpPr>
            <a:spLocks noChangeArrowheads="1"/>
          </p:cNvSpPr>
          <p:nvPr/>
        </p:nvSpPr>
        <p:spPr bwMode="auto">
          <a:xfrm>
            <a:off x="3389313" y="4527550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8" name="Rectangle 38"/>
          <p:cNvSpPr>
            <a:spLocks noChangeArrowheads="1"/>
          </p:cNvSpPr>
          <p:nvPr/>
        </p:nvSpPr>
        <p:spPr bwMode="auto">
          <a:xfrm>
            <a:off x="3524250" y="44656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9" name="Line 25"/>
          <p:cNvSpPr>
            <a:spLocks noChangeShapeType="1"/>
          </p:cNvSpPr>
          <p:nvPr/>
        </p:nvSpPr>
        <p:spPr bwMode="auto">
          <a:xfrm flipV="1">
            <a:off x="1641475" y="4776788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Rectangle 32"/>
          <p:cNvSpPr>
            <a:spLocks noChangeArrowheads="1"/>
          </p:cNvSpPr>
          <p:nvPr/>
        </p:nvSpPr>
        <p:spPr bwMode="auto">
          <a:xfrm>
            <a:off x="2181225" y="44275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1" name="Line 33"/>
          <p:cNvSpPr>
            <a:spLocks noChangeShapeType="1"/>
          </p:cNvSpPr>
          <p:nvPr/>
        </p:nvSpPr>
        <p:spPr bwMode="auto">
          <a:xfrm>
            <a:off x="2132013" y="4364038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2" name="Text Box 36"/>
          <p:cNvSpPr txBox="1">
            <a:spLocks noChangeArrowheads="1"/>
          </p:cNvSpPr>
          <p:nvPr/>
        </p:nvSpPr>
        <p:spPr bwMode="auto">
          <a:xfrm>
            <a:off x="765175" y="3921125"/>
            <a:ext cx="403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5243" name="Text Box 37"/>
          <p:cNvSpPr txBox="1">
            <a:spLocks noChangeArrowheads="1"/>
          </p:cNvSpPr>
          <p:nvPr/>
        </p:nvSpPr>
        <p:spPr bwMode="auto">
          <a:xfrm>
            <a:off x="941388" y="4873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5244" name="Group 66"/>
          <p:cNvGrpSpPr>
            <a:grpSpLocks/>
          </p:cNvGrpSpPr>
          <p:nvPr/>
        </p:nvGrpSpPr>
        <p:grpSpPr bwMode="auto">
          <a:xfrm>
            <a:off x="915988" y="3921125"/>
            <a:ext cx="779462" cy="679450"/>
            <a:chOff x="-44" y="1473"/>
            <a:chExt cx="981" cy="1105"/>
          </a:xfrm>
        </p:grpSpPr>
        <p:pic>
          <p:nvPicPr>
            <p:cNvPr id="952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5" name="Group 69"/>
          <p:cNvGrpSpPr>
            <a:grpSpLocks/>
          </p:cNvGrpSpPr>
          <p:nvPr/>
        </p:nvGrpSpPr>
        <p:grpSpPr bwMode="auto">
          <a:xfrm>
            <a:off x="966788" y="4927600"/>
            <a:ext cx="779462" cy="679450"/>
            <a:chOff x="-44" y="1473"/>
            <a:chExt cx="981" cy="1105"/>
          </a:xfrm>
        </p:grpSpPr>
        <p:pic>
          <p:nvPicPr>
            <p:cNvPr id="952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6" name="Group 347"/>
          <p:cNvGrpSpPr>
            <a:grpSpLocks/>
          </p:cNvGrpSpPr>
          <p:nvPr/>
        </p:nvGrpSpPr>
        <p:grpSpPr bwMode="auto">
          <a:xfrm>
            <a:off x="5497513" y="4329113"/>
            <a:ext cx="1162050" cy="715962"/>
            <a:chOff x="1871277" y="1576300"/>
            <a:chExt cx="1128371" cy="437861"/>
          </a:xfrm>
        </p:grpSpPr>
        <p:sp>
          <p:nvSpPr>
            <p:cNvPr id="93" name="Oval 92"/>
            <p:cNvSpPr/>
            <p:nvPr/>
          </p:nvSpPr>
          <p:spPr bwMode="auto">
            <a:xfrm flipV="1">
              <a:off x="1874360" y="1694746"/>
              <a:ext cx="1125288" cy="31941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4" name="Rectangle 93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Oval 94"/>
            <p:cNvSpPr/>
            <p:nvPr/>
          </p:nvSpPr>
          <p:spPr bwMode="auto">
            <a:xfrm flipV="1">
              <a:off x="1871277" y="1576300"/>
              <a:ext cx="1125288" cy="3194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6" name="Freeform 95"/>
            <p:cNvSpPr/>
            <p:nvPr/>
          </p:nvSpPr>
          <p:spPr bwMode="auto">
            <a:xfrm>
              <a:off x="2159535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Freeform 96"/>
            <p:cNvSpPr/>
            <p:nvPr/>
          </p:nvSpPr>
          <p:spPr bwMode="auto">
            <a:xfrm>
              <a:off x="2102501" y="1633581"/>
              <a:ext cx="662841" cy="11067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2537201" y="1727755"/>
              <a:ext cx="243555" cy="970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2090169" y="1729697"/>
              <a:ext cx="240473" cy="970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00" name="Straight Connector 99"/>
            <p:cNvCxnSpPr>
              <a:endCxn id="95" idx="2"/>
            </p:cNvCxnSpPr>
            <p:nvPr/>
          </p:nvCxnSpPr>
          <p:spPr bwMode="auto">
            <a:xfrm flipH="1" flipV="1">
              <a:off x="1871277" y="1737464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 bwMode="auto">
            <a:xfrm flipH="1" flipV="1">
              <a:off x="2996565" y="1734551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5247" name="Rectangle 31"/>
          <p:cNvSpPr>
            <a:spLocks noChangeArrowheads="1"/>
          </p:cNvSpPr>
          <p:nvPr/>
        </p:nvSpPr>
        <p:spPr bwMode="auto">
          <a:xfrm>
            <a:off x="1744663" y="5083175"/>
            <a:ext cx="139700" cy="1857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8" name="Line 33"/>
          <p:cNvSpPr>
            <a:spLocks noChangeShapeType="1"/>
          </p:cNvSpPr>
          <p:nvPr/>
        </p:nvSpPr>
        <p:spPr bwMode="auto">
          <a:xfrm flipV="1">
            <a:off x="1919288" y="5053013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Rectangle 89"/>
          <p:cNvSpPr>
            <a:spLocks noChangeArrowheads="1"/>
          </p:cNvSpPr>
          <p:nvPr/>
        </p:nvSpPr>
        <p:spPr bwMode="auto">
          <a:xfrm>
            <a:off x="3081338" y="4529138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0" name="Rectangle 89"/>
          <p:cNvSpPr>
            <a:spLocks noChangeArrowheads="1"/>
          </p:cNvSpPr>
          <p:nvPr/>
        </p:nvSpPr>
        <p:spPr bwMode="auto">
          <a:xfrm>
            <a:off x="2932113" y="4527550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1" name="Rectangle 89"/>
          <p:cNvSpPr>
            <a:spLocks noChangeArrowheads="1"/>
          </p:cNvSpPr>
          <p:nvPr/>
        </p:nvSpPr>
        <p:spPr bwMode="auto">
          <a:xfrm>
            <a:off x="2779713" y="4530725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9750" y="1158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How do loss and delay occur?</a:t>
            </a:r>
            <a:endParaRPr lang="en-US" altLang="en-US" sz="4800">
              <a:ea typeface="ＭＳ Ｐゴシック" charset="-128"/>
            </a:endParaRPr>
          </a:p>
        </p:txBody>
      </p:sp>
      <p:sp>
        <p:nvSpPr>
          <p:cNvPr id="10854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1371600"/>
            <a:ext cx="8564562" cy="21145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/>
              <a:t>packets </a:t>
            </a:r>
            <a:r>
              <a:rPr lang="en-US" i="1" dirty="0"/>
              <a:t>queue</a:t>
            </a:r>
            <a:r>
              <a:rPr lang="en-US" dirty="0"/>
              <a:t> in router buffers</a:t>
            </a:r>
            <a:r>
              <a:rPr lang="en-US" sz="2400" dirty="0"/>
              <a:t> </a:t>
            </a:r>
          </a:p>
          <a:p>
            <a:pPr marL="287338" indent="-287338" eaLnBrk="1" hangingPunct="1">
              <a:defRPr/>
            </a:pPr>
            <a:r>
              <a:rPr lang="en-US" sz="2400" dirty="0">
                <a:solidFill>
                  <a:srgbClr val="CC0000"/>
                </a:solidFill>
              </a:rPr>
              <a:t>packet arrival rate to link (temporarily) exceeds output link capacity</a:t>
            </a:r>
          </a:p>
          <a:p>
            <a:pPr marL="287338" indent="-287338" eaLnBrk="1" hangingPunct="1">
              <a:defRPr/>
            </a:pPr>
            <a:r>
              <a:rPr lang="en-US" sz="2400" dirty="0"/>
              <a:t>packets queue, wait for turn</a:t>
            </a:r>
          </a:p>
        </p:txBody>
      </p:sp>
      <p:grpSp>
        <p:nvGrpSpPr>
          <p:cNvPr id="5" name="Group 93"/>
          <p:cNvGrpSpPr>
            <a:grpSpLocks/>
          </p:cNvGrpSpPr>
          <p:nvPr/>
        </p:nvGrpSpPr>
        <p:grpSpPr bwMode="auto">
          <a:xfrm>
            <a:off x="3621088" y="2982913"/>
            <a:ext cx="3979862" cy="1454150"/>
            <a:chOff x="2259" y="2090"/>
            <a:chExt cx="2507" cy="916"/>
          </a:xfrm>
        </p:grpSpPr>
        <p:sp>
          <p:nvSpPr>
            <p:cNvPr id="95264" name="Text Box 66"/>
            <p:cNvSpPr txBox="1">
              <a:spLocks noChangeArrowheads="1"/>
            </p:cNvSpPr>
            <p:nvPr/>
          </p:nvSpPr>
          <p:spPr bwMode="auto">
            <a:xfrm>
              <a:off x="2602" y="2090"/>
              <a:ext cx="216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 being transmitted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5" name="Line 67"/>
            <p:cNvSpPr>
              <a:spLocks noChangeShapeType="1"/>
            </p:cNvSpPr>
            <p:nvPr/>
          </p:nvSpPr>
          <p:spPr bwMode="auto">
            <a:xfrm rot="10800000" flipV="1">
              <a:off x="2259" y="2294"/>
              <a:ext cx="1059" cy="7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94"/>
          <p:cNvGrpSpPr>
            <a:grpSpLocks/>
          </p:cNvGrpSpPr>
          <p:nvPr/>
        </p:nvGrpSpPr>
        <p:grpSpPr bwMode="auto">
          <a:xfrm>
            <a:off x="3338513" y="4802188"/>
            <a:ext cx="3414712" cy="804862"/>
            <a:chOff x="2103" y="3214"/>
            <a:chExt cx="2151" cy="507"/>
          </a:xfrm>
        </p:grpSpPr>
        <p:sp>
          <p:nvSpPr>
            <p:cNvPr id="95262" name="Text Box 72"/>
            <p:cNvSpPr txBox="1">
              <a:spLocks noChangeArrowheads="1"/>
            </p:cNvSpPr>
            <p:nvPr/>
          </p:nvSpPr>
          <p:spPr bwMode="auto">
            <a:xfrm>
              <a:off x="2530" y="3490"/>
              <a:ext cx="172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packets queueing</a:t>
              </a:r>
              <a:r>
                <a:rPr lang="en-US" altLang="en-US" sz="1800">
                  <a:solidFill>
                    <a:srgbClr val="FF0000"/>
                  </a:solidFill>
                </a:rPr>
                <a:t>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3" name="Line 73"/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5"/>
          <p:cNvGrpSpPr>
            <a:grpSpLocks/>
          </p:cNvGrpSpPr>
          <p:nvPr/>
        </p:nvGrpSpPr>
        <p:grpSpPr bwMode="auto">
          <a:xfrm>
            <a:off x="2517775" y="4764088"/>
            <a:ext cx="4248150" cy="1511300"/>
            <a:chOff x="1586" y="3190"/>
            <a:chExt cx="2676" cy="952"/>
          </a:xfrm>
        </p:grpSpPr>
        <p:sp>
          <p:nvSpPr>
            <p:cNvPr id="95260" name="Line 91"/>
            <p:cNvSpPr>
              <a:spLocks noChangeShapeType="1"/>
            </p:cNvSpPr>
            <p:nvPr/>
          </p:nvSpPr>
          <p:spPr bwMode="auto">
            <a:xfrm rot="10800000" flipH="1">
              <a:off x="1798" y="3190"/>
              <a:ext cx="105" cy="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61" name="Text Box 92"/>
            <p:cNvSpPr txBox="1">
              <a:spLocks noChangeArrowheads="1"/>
            </p:cNvSpPr>
            <p:nvPr/>
          </p:nvSpPr>
          <p:spPr bwMode="auto">
            <a:xfrm>
              <a:off x="1586" y="3738"/>
              <a:ext cx="26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free (available) buffers: arriving packets </a:t>
              </a:r>
            </a:p>
            <a:p>
              <a:r>
                <a:rPr lang="en-US" altLang="en-US" sz="1800">
                  <a:solidFill>
                    <a:srgbClr val="000000"/>
                  </a:solidFill>
                </a:rPr>
                <a:t>dropped (</a:t>
              </a:r>
              <a:r>
                <a:rPr lang="en-US" altLang="en-US" sz="1800">
                  <a:solidFill>
                    <a:srgbClr val="CC0000"/>
                  </a:solidFill>
                </a:rPr>
                <a:t>loss</a:t>
              </a:r>
              <a:r>
                <a:rPr lang="en-US" altLang="en-US" sz="1800">
                  <a:solidFill>
                    <a:srgbClr val="000000"/>
                  </a:solidFill>
                </a:rPr>
                <a:t>) if no free buffers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33314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0371" y="364662"/>
            <a:ext cx="7772400" cy="811213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Four sources of packet delay</a:t>
            </a:r>
            <a:endParaRPr lang="en-US" altLang="en-US" sz="4800">
              <a:ea typeface="ＭＳ Ｐゴシック" charset="-128"/>
            </a:endParaRPr>
          </a:p>
        </p:txBody>
      </p:sp>
      <p:sp>
        <p:nvSpPr>
          <p:cNvPr id="11059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0371" y="4492625"/>
            <a:ext cx="3810000" cy="1636712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</a:rPr>
              <a:t>d</a:t>
            </a:r>
            <a:r>
              <a:rPr lang="en-US" sz="2400" baseline="-25000" dirty="0">
                <a:solidFill>
                  <a:srgbClr val="CC0000"/>
                </a:solidFill>
              </a:rPr>
              <a:t>proc</a:t>
            </a:r>
            <a:r>
              <a:rPr lang="en-US" sz="2400" dirty="0">
                <a:solidFill>
                  <a:srgbClr val="CC0000"/>
                </a:solidFill>
              </a:rPr>
              <a:t>: nodal processing</a:t>
            </a:r>
            <a:r>
              <a:rPr lang="en-US" sz="2400" dirty="0"/>
              <a:t> 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000" dirty="0"/>
              <a:t>check bit errors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000" dirty="0"/>
              <a:t>determine output link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000" dirty="0"/>
              <a:t>typically &lt; msec</a:t>
            </a:r>
          </a:p>
        </p:txBody>
      </p:sp>
      <p:sp>
        <p:nvSpPr>
          <p:cNvPr id="110627" name="Rectangle 58"/>
          <p:cNvSpPr>
            <a:spLocks noChangeArrowheads="1"/>
          </p:cNvSpPr>
          <p:nvPr/>
        </p:nvSpPr>
        <p:spPr bwMode="auto">
          <a:xfrm>
            <a:off x="4447529" y="4554366"/>
            <a:ext cx="3810000" cy="218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85000"/>
              </a:lnSpc>
              <a:spcBef>
                <a:spcPct val="20000"/>
              </a:spcBef>
              <a:buClr>
                <a:srgbClr val="3333CC"/>
              </a:buClr>
              <a:buSzPct val="85000"/>
              <a:buFont typeface="Wingdings" charset="0"/>
              <a:buNone/>
              <a:defRPr/>
            </a:pPr>
            <a:r>
              <a:rPr lang="en-US" dirty="0">
                <a:solidFill>
                  <a:srgbClr val="FF0000"/>
                </a:solidFill>
                <a:latin typeface="Calibri" charset="0"/>
                <a:ea typeface="Calibri" charset="0"/>
                <a:cs typeface="Calibri" charset="0"/>
              </a:rPr>
              <a:t> </a:t>
            </a:r>
            <a:r>
              <a:rPr lang="en-US" sz="24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400" baseline="-250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queue</a:t>
            </a:r>
            <a:r>
              <a:rPr lang="en-US" sz="24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: queueing delay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time waiting at output link for transmission 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depends on congestion level of router</a:t>
            </a:r>
          </a:p>
        </p:txBody>
      </p:sp>
      <p:sp>
        <p:nvSpPr>
          <p:cNvPr id="97288" name="Line 24"/>
          <p:cNvSpPr>
            <a:spLocks noChangeShapeType="1"/>
          </p:cNvSpPr>
          <p:nvPr/>
        </p:nvSpPr>
        <p:spPr bwMode="auto">
          <a:xfrm>
            <a:off x="2621011" y="1857374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7289" name="Group 347"/>
          <p:cNvGrpSpPr>
            <a:grpSpLocks/>
          </p:cNvGrpSpPr>
          <p:nvPr/>
        </p:nvGrpSpPr>
        <p:grpSpPr bwMode="auto">
          <a:xfrm>
            <a:off x="3336465" y="1905473"/>
            <a:ext cx="1162626" cy="715538"/>
            <a:chOff x="1871277" y="1576300"/>
            <a:chExt cx="1128371" cy="437861"/>
          </a:xfrm>
        </p:grpSpPr>
        <p:sp>
          <p:nvSpPr>
            <p:cNvPr id="113" name="Oval 112"/>
            <p:cNvSpPr/>
            <p:nvPr/>
          </p:nvSpPr>
          <p:spPr bwMode="auto">
            <a:xfrm flipV="1">
              <a:off x="1874805" y="1694526"/>
              <a:ext cx="1124731" cy="31960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4" name="Rectangle 113"/>
            <p:cNvSpPr/>
            <p:nvPr/>
          </p:nvSpPr>
          <p:spPr bwMode="auto">
            <a:xfrm>
              <a:off x="1871723" y="1739212"/>
              <a:ext cx="1127812" cy="1165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5" name="Oval 114"/>
            <p:cNvSpPr/>
            <p:nvPr/>
          </p:nvSpPr>
          <p:spPr bwMode="auto">
            <a:xfrm flipV="1">
              <a:off x="1871723" y="1576010"/>
              <a:ext cx="1124731" cy="31960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16" name="Freeform 115"/>
            <p:cNvSpPr/>
            <p:nvPr/>
          </p:nvSpPr>
          <p:spPr bwMode="auto">
            <a:xfrm>
              <a:off x="2159840" y="1673154"/>
              <a:ext cx="548499" cy="16126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7" name="Freeform 116"/>
            <p:cNvSpPr/>
            <p:nvPr/>
          </p:nvSpPr>
          <p:spPr bwMode="auto">
            <a:xfrm>
              <a:off x="2102832" y="1633325"/>
              <a:ext cx="662512" cy="11074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Freeform 117"/>
            <p:cNvSpPr/>
            <p:nvPr/>
          </p:nvSpPr>
          <p:spPr bwMode="auto">
            <a:xfrm>
              <a:off x="2537317" y="1727555"/>
              <a:ext cx="243435" cy="9714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2090507" y="1729498"/>
              <a:ext cx="240353" cy="9714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20" name="Straight Connector 119"/>
            <p:cNvCxnSpPr>
              <a:endCxn id="115" idx="2"/>
            </p:cNvCxnSpPr>
            <p:nvPr/>
          </p:nvCxnSpPr>
          <p:spPr bwMode="auto">
            <a:xfrm flipH="1" flipV="1">
              <a:off x="1871723" y="1737269"/>
              <a:ext cx="3081" cy="1233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/>
            <p:cNvCxnSpPr/>
            <p:nvPr/>
          </p:nvCxnSpPr>
          <p:spPr bwMode="auto">
            <a:xfrm flipH="1" flipV="1">
              <a:off x="2996454" y="1734355"/>
              <a:ext cx="3081" cy="12337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290" name="Line 26"/>
          <p:cNvSpPr>
            <a:spLocks noChangeShapeType="1"/>
          </p:cNvSpPr>
          <p:nvPr/>
        </p:nvSpPr>
        <p:spPr bwMode="auto">
          <a:xfrm>
            <a:off x="4545166" y="2276474"/>
            <a:ext cx="1933681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1" name="Rectangle 29"/>
          <p:cNvSpPr>
            <a:spLocks noChangeArrowheads="1"/>
          </p:cNvSpPr>
          <p:nvPr/>
        </p:nvSpPr>
        <p:spPr bwMode="auto">
          <a:xfrm>
            <a:off x="5464378" y="2076449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292" name="Rectangle 30"/>
          <p:cNvSpPr>
            <a:spLocks noChangeArrowheads="1"/>
          </p:cNvSpPr>
          <p:nvPr/>
        </p:nvSpPr>
        <p:spPr bwMode="auto">
          <a:xfrm>
            <a:off x="4211773" y="2147887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293" name="Rectangle 31"/>
          <p:cNvSpPr>
            <a:spLocks noChangeArrowheads="1"/>
          </p:cNvSpPr>
          <p:nvPr/>
        </p:nvSpPr>
        <p:spPr bwMode="auto">
          <a:xfrm>
            <a:off x="4373707" y="2147887"/>
            <a:ext cx="147645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294" name="Line 35"/>
          <p:cNvSpPr>
            <a:spLocks noChangeShapeType="1"/>
          </p:cNvSpPr>
          <p:nvPr/>
        </p:nvSpPr>
        <p:spPr bwMode="auto">
          <a:xfrm flipV="1">
            <a:off x="6235945" y="1876424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5" name="Rectangle 38"/>
          <p:cNvSpPr>
            <a:spLocks noChangeArrowheads="1"/>
          </p:cNvSpPr>
          <p:nvPr/>
        </p:nvSpPr>
        <p:spPr bwMode="auto">
          <a:xfrm>
            <a:off x="4502301" y="2085974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296" name="Text Box 39"/>
          <p:cNvSpPr txBox="1">
            <a:spLocks noChangeArrowheads="1"/>
          </p:cNvSpPr>
          <p:nvPr/>
        </p:nvSpPr>
        <p:spPr bwMode="auto">
          <a:xfrm>
            <a:off x="4891260" y="1689099"/>
            <a:ext cx="1390726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7297" name="Line 40"/>
          <p:cNvSpPr>
            <a:spLocks noChangeShapeType="1"/>
          </p:cNvSpPr>
          <p:nvPr/>
        </p:nvSpPr>
        <p:spPr bwMode="auto">
          <a:xfrm rot="10800000">
            <a:off x="4645184" y="1876424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98" name="Text Box 43"/>
          <p:cNvSpPr txBox="1">
            <a:spLocks noChangeArrowheads="1"/>
          </p:cNvSpPr>
          <p:nvPr/>
        </p:nvSpPr>
        <p:spPr bwMode="auto">
          <a:xfrm>
            <a:off x="3127451" y="2803524"/>
            <a:ext cx="128912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7299" name="Line 44"/>
          <p:cNvSpPr>
            <a:spLocks noChangeShapeType="1"/>
          </p:cNvSpPr>
          <p:nvPr/>
        </p:nvSpPr>
        <p:spPr bwMode="auto">
          <a:xfrm rot="10800000">
            <a:off x="3378289" y="2847974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0" name="Line 45"/>
          <p:cNvSpPr>
            <a:spLocks noChangeShapeType="1"/>
          </p:cNvSpPr>
          <p:nvPr/>
        </p:nvSpPr>
        <p:spPr bwMode="auto">
          <a:xfrm rot="10800000" flipV="1">
            <a:off x="4187959" y="2609849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1" name="Text Box 46"/>
          <p:cNvSpPr txBox="1">
            <a:spLocks noChangeArrowheads="1"/>
          </p:cNvSpPr>
          <p:nvPr/>
        </p:nvSpPr>
        <p:spPr bwMode="auto">
          <a:xfrm>
            <a:off x="4595969" y="3060699"/>
            <a:ext cx="1124011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7302" name="Line 47"/>
          <p:cNvSpPr>
            <a:spLocks noChangeShapeType="1"/>
          </p:cNvSpPr>
          <p:nvPr/>
        </p:nvSpPr>
        <p:spPr bwMode="auto">
          <a:xfrm rot="10800000">
            <a:off x="4349892" y="2609849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3" name="Rectangle 3"/>
          <p:cNvSpPr>
            <a:spLocks noChangeArrowheads="1"/>
          </p:cNvSpPr>
          <p:nvPr/>
        </p:nvSpPr>
        <p:spPr bwMode="auto">
          <a:xfrm>
            <a:off x="2116158" y="3630612"/>
            <a:ext cx="4943745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marL="2857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total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=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proc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queue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trans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prop</a:t>
            </a:r>
            <a:endParaRPr lang="en-US" altLang="en-US" dirty="0">
              <a:solidFill>
                <a:srgbClr val="000000"/>
              </a:solidFill>
              <a:latin typeface="Calibri" charset="0"/>
              <a:ea typeface="Calibri" charset="0"/>
              <a:cs typeface="Calibri" charset="0"/>
            </a:endParaRPr>
          </a:p>
        </p:txBody>
      </p:sp>
      <p:sp>
        <p:nvSpPr>
          <p:cNvPr id="97304" name="Line 25"/>
          <p:cNvSpPr>
            <a:spLocks noChangeShapeType="1"/>
          </p:cNvSpPr>
          <p:nvPr/>
        </p:nvSpPr>
        <p:spPr bwMode="auto">
          <a:xfrm flipV="1">
            <a:off x="2619131" y="2397123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5" name="Rectangle 32"/>
          <p:cNvSpPr>
            <a:spLocks noChangeArrowheads="1"/>
          </p:cNvSpPr>
          <p:nvPr/>
        </p:nvSpPr>
        <p:spPr bwMode="auto">
          <a:xfrm>
            <a:off x="3159202" y="2047874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306" name="Line 33"/>
          <p:cNvSpPr>
            <a:spLocks noChangeShapeType="1"/>
          </p:cNvSpPr>
          <p:nvPr/>
        </p:nvSpPr>
        <p:spPr bwMode="auto">
          <a:xfrm>
            <a:off x="3109988" y="1984374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07" name="Text Box 36"/>
          <p:cNvSpPr txBox="1">
            <a:spLocks noChangeArrowheads="1"/>
          </p:cNvSpPr>
          <p:nvPr/>
        </p:nvSpPr>
        <p:spPr bwMode="auto">
          <a:xfrm>
            <a:off x="1743075" y="1541462"/>
            <a:ext cx="4026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7308" name="Text Box 37"/>
          <p:cNvSpPr txBox="1">
            <a:spLocks noChangeArrowheads="1"/>
          </p:cNvSpPr>
          <p:nvPr/>
        </p:nvSpPr>
        <p:spPr bwMode="auto">
          <a:xfrm>
            <a:off x="1919298" y="2493962"/>
            <a:ext cx="387371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7309" name="Group 66"/>
          <p:cNvGrpSpPr>
            <a:grpSpLocks/>
          </p:cNvGrpSpPr>
          <p:nvPr/>
        </p:nvGrpSpPr>
        <p:grpSpPr bwMode="auto">
          <a:xfrm>
            <a:off x="1893896" y="1541462"/>
            <a:ext cx="779505" cy="679450"/>
            <a:chOff x="-44" y="1473"/>
            <a:chExt cx="981" cy="1105"/>
          </a:xfrm>
        </p:grpSpPr>
        <p:pic>
          <p:nvPicPr>
            <p:cNvPr id="9732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32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7310" name="Group 69"/>
          <p:cNvGrpSpPr>
            <a:grpSpLocks/>
          </p:cNvGrpSpPr>
          <p:nvPr/>
        </p:nvGrpSpPr>
        <p:grpSpPr bwMode="auto">
          <a:xfrm>
            <a:off x="1943696" y="2548430"/>
            <a:ext cx="779506" cy="679450"/>
            <a:chOff x="-44" y="1473"/>
            <a:chExt cx="981" cy="1105"/>
          </a:xfrm>
        </p:grpSpPr>
        <p:pic>
          <p:nvPicPr>
            <p:cNvPr id="9732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732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7311" name="Text Box 41"/>
          <p:cNvSpPr txBox="1">
            <a:spLocks noChangeArrowheads="1"/>
          </p:cNvSpPr>
          <p:nvPr/>
        </p:nvSpPr>
        <p:spPr bwMode="auto">
          <a:xfrm>
            <a:off x="2987743" y="1249362"/>
            <a:ext cx="146693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7312" name="Line 42"/>
          <p:cNvSpPr>
            <a:spLocks noChangeShapeType="1"/>
          </p:cNvSpPr>
          <p:nvPr/>
        </p:nvSpPr>
        <p:spPr bwMode="auto">
          <a:xfrm rot="10800000" flipH="1" flipV="1">
            <a:off x="4038725" y="1517649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7313" name="Group 347"/>
          <p:cNvGrpSpPr>
            <a:grpSpLocks/>
          </p:cNvGrpSpPr>
          <p:nvPr/>
        </p:nvGrpSpPr>
        <p:grpSpPr bwMode="auto">
          <a:xfrm>
            <a:off x="6474837" y="1949847"/>
            <a:ext cx="1162626" cy="715538"/>
            <a:chOff x="1871277" y="1576300"/>
            <a:chExt cx="1128371" cy="437861"/>
          </a:xfrm>
        </p:grpSpPr>
        <p:sp>
          <p:nvSpPr>
            <p:cNvPr id="100" name="Oval 99"/>
            <p:cNvSpPr/>
            <p:nvPr/>
          </p:nvSpPr>
          <p:spPr bwMode="auto">
            <a:xfrm flipV="1">
              <a:off x="1874917" y="1694572"/>
              <a:ext cx="1124731" cy="31960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1" name="Rectangle 100"/>
            <p:cNvSpPr/>
            <p:nvPr/>
          </p:nvSpPr>
          <p:spPr bwMode="auto">
            <a:xfrm>
              <a:off x="1871836" y="1739259"/>
              <a:ext cx="1127812" cy="11657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2" name="Oval 101"/>
            <p:cNvSpPr/>
            <p:nvPr/>
          </p:nvSpPr>
          <p:spPr bwMode="auto">
            <a:xfrm flipV="1">
              <a:off x="1871836" y="1576056"/>
              <a:ext cx="1124731" cy="31960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03" name="Freeform 102"/>
            <p:cNvSpPr/>
            <p:nvPr/>
          </p:nvSpPr>
          <p:spPr bwMode="auto">
            <a:xfrm>
              <a:off x="2159951" y="1673201"/>
              <a:ext cx="548499" cy="16126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2102945" y="1633372"/>
              <a:ext cx="662512" cy="110744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2537430" y="1727602"/>
              <a:ext cx="243435" cy="97144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2090619" y="1729544"/>
              <a:ext cx="240353" cy="97144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07" name="Straight Connector 106"/>
            <p:cNvCxnSpPr>
              <a:endCxn id="102" idx="2"/>
            </p:cNvCxnSpPr>
            <p:nvPr/>
          </p:nvCxnSpPr>
          <p:spPr bwMode="auto">
            <a:xfrm flipH="1" flipV="1">
              <a:off x="1871836" y="1737316"/>
              <a:ext cx="3081" cy="123374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 bwMode="auto">
            <a:xfrm flipH="1" flipV="1">
              <a:off x="2996567" y="1734402"/>
              <a:ext cx="3081" cy="123373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7314" name="Rectangle 31"/>
          <p:cNvSpPr>
            <a:spLocks noChangeArrowheads="1"/>
          </p:cNvSpPr>
          <p:nvPr/>
        </p:nvSpPr>
        <p:spPr bwMode="auto">
          <a:xfrm>
            <a:off x="2722441" y="2704006"/>
            <a:ext cx="139773" cy="18519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7315" name="Line 33"/>
          <p:cNvSpPr>
            <a:spLocks noChangeShapeType="1"/>
          </p:cNvSpPr>
          <p:nvPr/>
        </p:nvSpPr>
        <p:spPr bwMode="auto">
          <a:xfrm flipV="1">
            <a:off x="2897771" y="2673624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7052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6" grpId="0" build="p"/>
      <p:bldP spid="110627" grpId="0"/>
      <p:bldP spid="97294" grpId="0" animBg="1"/>
      <p:bldP spid="97296" grpId="0"/>
      <p:bldP spid="97297" grpId="0" animBg="1"/>
      <p:bldP spid="97298" grpId="0"/>
      <p:bldP spid="97299" grpId="0" animBg="1"/>
      <p:bldP spid="97300" grpId="0" animBg="1"/>
      <p:bldP spid="97301" grpId="0"/>
      <p:bldP spid="97302" grpId="0" animBg="1"/>
      <p:bldP spid="97303" grpId="0" animBg="1"/>
      <p:bldP spid="97311" grpId="0"/>
      <p:bldP spid="97312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3"/>
          <p:cNvSpPr>
            <a:spLocks noChangeArrowheads="1"/>
          </p:cNvSpPr>
          <p:nvPr/>
        </p:nvSpPr>
        <p:spPr bwMode="auto">
          <a:xfrm>
            <a:off x="627063" y="4459288"/>
            <a:ext cx="381000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400" baseline="-250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trans</a:t>
            </a:r>
            <a:r>
              <a:rPr lang="en-US" sz="24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: transmission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L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: packet length (bits) 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R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: link </a:t>
            </a: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bandwidth (bps)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000" i="1" baseline="-250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trans</a:t>
            </a:r>
            <a:r>
              <a:rPr lang="en-US" sz="20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 </a:t>
            </a: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= L/R</a:t>
            </a:r>
          </a:p>
        </p:txBody>
      </p:sp>
      <p:sp>
        <p:nvSpPr>
          <p:cNvPr id="112643" name="Rectangle 4"/>
          <p:cNvSpPr>
            <a:spLocks noChangeArrowheads="1"/>
          </p:cNvSpPr>
          <p:nvPr/>
        </p:nvSpPr>
        <p:spPr bwMode="auto">
          <a:xfrm>
            <a:off x="4679497" y="4452902"/>
            <a:ext cx="4288744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400" baseline="-250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prop</a:t>
            </a:r>
            <a:r>
              <a:rPr lang="en-US" sz="2400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: propagation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: length of physical link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v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: propagation speed 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 err="1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000" baseline="-25000" dirty="0" err="1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prop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= </a:t>
            </a: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/</a:t>
            </a:r>
            <a:r>
              <a:rPr lang="en-US" sz="2000" i="1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v</a:t>
            </a:r>
          </a:p>
        </p:txBody>
      </p: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2032000" y="5645614"/>
            <a:ext cx="2692400" cy="701675"/>
            <a:chOff x="2271473" y="5377200"/>
            <a:chExt cx="2692148" cy="701675"/>
          </a:xfrm>
        </p:grpSpPr>
        <p:sp>
          <p:nvSpPr>
            <p:cNvPr id="99388" name="Text Box 62"/>
            <p:cNvSpPr txBox="1">
              <a:spLocks noChangeArrowheads="1"/>
            </p:cNvSpPr>
            <p:nvPr/>
          </p:nvSpPr>
          <p:spPr bwMode="auto">
            <a:xfrm>
              <a:off x="2598578" y="5377200"/>
              <a:ext cx="2105025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trans</a:t>
              </a:r>
              <a:r>
                <a:rPr lang="en-US" altLang="en-US" sz="2000" baseline="-25000" dirty="0">
                  <a:solidFill>
                    <a:srgbClr val="CC0000"/>
                  </a:solidFill>
                </a:rPr>
                <a:t> </a:t>
              </a:r>
              <a:r>
                <a:rPr lang="en-US" altLang="en-US" sz="2000" dirty="0">
                  <a:solidFill>
                    <a:srgbClr val="CC0000"/>
                  </a:solidFill>
                </a:rPr>
                <a:t>and </a:t>
              </a:r>
              <a:r>
                <a:rPr lang="en-US" altLang="en-US" sz="2000" i="1" dirty="0" err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 dirty="0" err="1">
                  <a:solidFill>
                    <a:srgbClr val="CC0000"/>
                  </a:solidFill>
                </a:rPr>
                <a:t>prop</a:t>
              </a:r>
              <a:endParaRPr lang="en-US" altLang="en-US" sz="2000" baseline="-25000" dirty="0">
                <a:solidFill>
                  <a:srgbClr val="CC0000"/>
                </a:solidFill>
              </a:endParaRPr>
            </a:p>
            <a:p>
              <a:pPr algn="ctr"/>
              <a:r>
                <a:rPr lang="en-US" altLang="en-US" sz="2000" i="1" dirty="0">
                  <a:solidFill>
                    <a:srgbClr val="CC0000"/>
                  </a:solidFill>
                </a:rPr>
                <a:t>very </a:t>
              </a:r>
              <a:r>
                <a:rPr lang="en-US" altLang="en-US" sz="2000" dirty="0">
                  <a:solidFill>
                    <a:srgbClr val="CC0000"/>
                  </a:solidFill>
                </a:rPr>
                <a:t>different</a:t>
              </a:r>
            </a:p>
          </p:txBody>
        </p:sp>
        <p:cxnSp>
          <p:nvCxnSpPr>
            <p:cNvPr id="99389" name="Straight Arrow Connector 3"/>
            <p:cNvCxnSpPr>
              <a:cxnSpLocks noChangeShapeType="1"/>
            </p:cNvCxnSpPr>
            <p:nvPr/>
          </p:nvCxnSpPr>
          <p:spPr bwMode="auto">
            <a:xfrm>
              <a:off x="2271473" y="5616983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390" name="Straight Arrow Connector 72"/>
            <p:cNvCxnSpPr>
              <a:cxnSpLocks noChangeShapeType="1"/>
            </p:cNvCxnSpPr>
            <p:nvPr/>
          </p:nvCxnSpPr>
          <p:spPr bwMode="auto">
            <a:xfrm flipH="1">
              <a:off x="4409173" y="5608388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9338" name="Line 24"/>
          <p:cNvSpPr>
            <a:spLocks noChangeShapeType="1"/>
          </p:cNvSpPr>
          <p:nvPr/>
        </p:nvSpPr>
        <p:spPr bwMode="auto">
          <a:xfrm>
            <a:off x="2620963" y="1857375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39" name="Group 347"/>
          <p:cNvGrpSpPr>
            <a:grpSpLocks/>
          </p:cNvGrpSpPr>
          <p:nvPr/>
        </p:nvGrpSpPr>
        <p:grpSpPr bwMode="auto">
          <a:xfrm>
            <a:off x="3336925" y="1905000"/>
            <a:ext cx="1162050" cy="715963"/>
            <a:chOff x="1871277" y="1576300"/>
            <a:chExt cx="1128371" cy="437861"/>
          </a:xfrm>
        </p:grpSpPr>
        <p:sp>
          <p:nvSpPr>
            <p:cNvPr id="87" name="Oval 86"/>
            <p:cNvSpPr/>
            <p:nvPr/>
          </p:nvSpPr>
          <p:spPr bwMode="auto">
            <a:xfrm flipV="1">
              <a:off x="1874360" y="1694746"/>
              <a:ext cx="1125288" cy="31941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88" name="Rectangle 87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Oval 88"/>
            <p:cNvSpPr/>
            <p:nvPr/>
          </p:nvSpPr>
          <p:spPr bwMode="auto">
            <a:xfrm flipV="1">
              <a:off x="1871277" y="1576300"/>
              <a:ext cx="1125288" cy="3194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2102501" y="1633581"/>
              <a:ext cx="662841" cy="11067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2537201" y="1727755"/>
              <a:ext cx="243555" cy="970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/>
            <p:cNvSpPr/>
            <p:nvPr/>
          </p:nvSpPr>
          <p:spPr bwMode="auto">
            <a:xfrm>
              <a:off x="2090169" y="1729697"/>
              <a:ext cx="240473" cy="970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94" name="Straight Connector 93"/>
            <p:cNvCxnSpPr>
              <a:endCxn id="89" idx="2"/>
            </p:cNvCxnSpPr>
            <p:nvPr/>
          </p:nvCxnSpPr>
          <p:spPr bwMode="auto">
            <a:xfrm flipH="1" flipV="1">
              <a:off x="1871277" y="1737464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/>
            <p:cNvCxnSpPr/>
            <p:nvPr/>
          </p:nvCxnSpPr>
          <p:spPr bwMode="auto">
            <a:xfrm flipH="1" flipV="1">
              <a:off x="2996565" y="1734552"/>
              <a:ext cx="3083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9340" name="Line 26"/>
          <p:cNvSpPr>
            <a:spLocks noChangeShapeType="1"/>
          </p:cNvSpPr>
          <p:nvPr/>
        </p:nvSpPr>
        <p:spPr bwMode="auto">
          <a:xfrm>
            <a:off x="4545013" y="2276475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Rectangle 29"/>
          <p:cNvSpPr>
            <a:spLocks noChangeArrowheads="1"/>
          </p:cNvSpPr>
          <p:nvPr/>
        </p:nvSpPr>
        <p:spPr bwMode="auto">
          <a:xfrm>
            <a:off x="5464175" y="2076450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2" name="Rectangle 30"/>
          <p:cNvSpPr>
            <a:spLocks noChangeArrowheads="1"/>
          </p:cNvSpPr>
          <p:nvPr/>
        </p:nvSpPr>
        <p:spPr bwMode="auto">
          <a:xfrm>
            <a:off x="4211638" y="21478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3" name="Rectangle 31"/>
          <p:cNvSpPr>
            <a:spLocks noChangeArrowheads="1"/>
          </p:cNvSpPr>
          <p:nvPr/>
        </p:nvSpPr>
        <p:spPr bwMode="auto">
          <a:xfrm>
            <a:off x="4373563" y="2147888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4" name="Line 35"/>
          <p:cNvSpPr>
            <a:spLocks noChangeShapeType="1"/>
          </p:cNvSpPr>
          <p:nvPr/>
        </p:nvSpPr>
        <p:spPr bwMode="auto">
          <a:xfrm flipV="1">
            <a:off x="6235700" y="1876425"/>
            <a:ext cx="366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Rectangle 38"/>
          <p:cNvSpPr>
            <a:spLocks noChangeArrowheads="1"/>
          </p:cNvSpPr>
          <p:nvPr/>
        </p:nvSpPr>
        <p:spPr bwMode="auto">
          <a:xfrm>
            <a:off x="4502150" y="20859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6" name="Text Box 39"/>
          <p:cNvSpPr txBox="1">
            <a:spLocks noChangeArrowheads="1"/>
          </p:cNvSpPr>
          <p:nvPr/>
        </p:nvSpPr>
        <p:spPr bwMode="auto">
          <a:xfrm>
            <a:off x="4891088" y="1689100"/>
            <a:ext cx="1390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9347" name="Line 40"/>
          <p:cNvSpPr>
            <a:spLocks noChangeShapeType="1"/>
          </p:cNvSpPr>
          <p:nvPr/>
        </p:nvSpPr>
        <p:spPr bwMode="auto">
          <a:xfrm rot="10800000">
            <a:off x="4645025" y="1876425"/>
            <a:ext cx="319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43"/>
          <p:cNvSpPr txBox="1">
            <a:spLocks noChangeArrowheads="1"/>
          </p:cNvSpPr>
          <p:nvPr/>
        </p:nvSpPr>
        <p:spPr bwMode="auto">
          <a:xfrm>
            <a:off x="3127375" y="2803525"/>
            <a:ext cx="1289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9349" name="Line 44"/>
          <p:cNvSpPr>
            <a:spLocks noChangeShapeType="1"/>
          </p:cNvSpPr>
          <p:nvPr/>
        </p:nvSpPr>
        <p:spPr bwMode="auto">
          <a:xfrm rot="10800000">
            <a:off x="3378200" y="2847975"/>
            <a:ext cx="833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0" name="Line 45"/>
          <p:cNvSpPr>
            <a:spLocks noChangeShapeType="1"/>
          </p:cNvSpPr>
          <p:nvPr/>
        </p:nvSpPr>
        <p:spPr bwMode="auto">
          <a:xfrm rot="10800000" flipV="1">
            <a:off x="4187825" y="2609850"/>
            <a:ext cx="385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Text Box 46"/>
          <p:cNvSpPr txBox="1">
            <a:spLocks noChangeArrowheads="1"/>
          </p:cNvSpPr>
          <p:nvPr/>
        </p:nvSpPr>
        <p:spPr bwMode="auto">
          <a:xfrm>
            <a:off x="4595813" y="3060700"/>
            <a:ext cx="1123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9352" name="Line 47"/>
          <p:cNvSpPr>
            <a:spLocks noChangeShapeType="1"/>
          </p:cNvSpPr>
          <p:nvPr/>
        </p:nvSpPr>
        <p:spPr bwMode="auto">
          <a:xfrm rot="10800000">
            <a:off x="4349750" y="2609850"/>
            <a:ext cx="595313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Rectangle 3"/>
          <p:cNvSpPr>
            <a:spLocks noChangeArrowheads="1"/>
          </p:cNvSpPr>
          <p:nvPr/>
        </p:nvSpPr>
        <p:spPr bwMode="auto">
          <a:xfrm>
            <a:off x="2116138" y="3630613"/>
            <a:ext cx="4943475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marL="2857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2"/>
              <a:buNone/>
            </a:pP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total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=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proc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queue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trans</a:t>
            </a:r>
            <a:r>
              <a:rPr lang="en-US" altLang="en-US" dirty="0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 +  </a:t>
            </a:r>
            <a:r>
              <a:rPr lang="en-US" altLang="en-US" i="1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d</a:t>
            </a:r>
            <a:r>
              <a:rPr lang="en-US" altLang="en-US" baseline="-25000" dirty="0" err="1">
                <a:solidFill>
                  <a:srgbClr val="000000"/>
                </a:solidFill>
                <a:latin typeface="Calibri" charset="0"/>
                <a:ea typeface="Calibri" charset="0"/>
                <a:cs typeface="Calibri" charset="0"/>
              </a:rPr>
              <a:t>prop</a:t>
            </a:r>
            <a:endParaRPr lang="en-US" altLang="en-US" dirty="0">
              <a:solidFill>
                <a:srgbClr val="000000"/>
              </a:solidFill>
              <a:latin typeface="Calibri" charset="0"/>
              <a:ea typeface="Calibri" charset="0"/>
              <a:cs typeface="Calibri" charset="0"/>
            </a:endParaRPr>
          </a:p>
        </p:txBody>
      </p:sp>
      <p:sp>
        <p:nvSpPr>
          <p:cNvPr id="99354" name="Line 25"/>
          <p:cNvSpPr>
            <a:spLocks noChangeShapeType="1"/>
          </p:cNvSpPr>
          <p:nvPr/>
        </p:nvSpPr>
        <p:spPr bwMode="auto">
          <a:xfrm flipV="1">
            <a:off x="2619375" y="2397125"/>
            <a:ext cx="735013" cy="549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Rectangle 32"/>
          <p:cNvSpPr>
            <a:spLocks noChangeArrowheads="1"/>
          </p:cNvSpPr>
          <p:nvPr/>
        </p:nvSpPr>
        <p:spPr bwMode="auto">
          <a:xfrm>
            <a:off x="3159125" y="20478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56" name="Line 33"/>
          <p:cNvSpPr>
            <a:spLocks noChangeShapeType="1"/>
          </p:cNvSpPr>
          <p:nvPr/>
        </p:nvSpPr>
        <p:spPr bwMode="auto">
          <a:xfrm>
            <a:off x="3109913" y="1984375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Text Box 36"/>
          <p:cNvSpPr txBox="1">
            <a:spLocks noChangeArrowheads="1"/>
          </p:cNvSpPr>
          <p:nvPr/>
        </p:nvSpPr>
        <p:spPr bwMode="auto">
          <a:xfrm>
            <a:off x="1743075" y="1541463"/>
            <a:ext cx="403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9358" name="Text Box 37"/>
          <p:cNvSpPr txBox="1">
            <a:spLocks noChangeArrowheads="1"/>
          </p:cNvSpPr>
          <p:nvPr/>
        </p:nvSpPr>
        <p:spPr bwMode="auto">
          <a:xfrm>
            <a:off x="1919288" y="24939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9359" name="Group 66"/>
          <p:cNvGrpSpPr>
            <a:grpSpLocks/>
          </p:cNvGrpSpPr>
          <p:nvPr/>
        </p:nvGrpSpPr>
        <p:grpSpPr bwMode="auto">
          <a:xfrm>
            <a:off x="1893888" y="1541463"/>
            <a:ext cx="779462" cy="679450"/>
            <a:chOff x="-44" y="1473"/>
            <a:chExt cx="981" cy="1105"/>
          </a:xfrm>
        </p:grpSpPr>
        <p:pic>
          <p:nvPicPr>
            <p:cNvPr id="99377" name="Picture 67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8" name="Freeform 6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0" name="Group 69"/>
          <p:cNvGrpSpPr>
            <a:grpSpLocks/>
          </p:cNvGrpSpPr>
          <p:nvPr/>
        </p:nvGrpSpPr>
        <p:grpSpPr bwMode="auto">
          <a:xfrm>
            <a:off x="1943100" y="2547938"/>
            <a:ext cx="779463" cy="679450"/>
            <a:chOff x="-44" y="1473"/>
            <a:chExt cx="981" cy="1105"/>
          </a:xfrm>
        </p:grpSpPr>
        <p:pic>
          <p:nvPicPr>
            <p:cNvPr id="99375" name="Picture 70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6" name="Freeform 7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9361" name="Text Box 41"/>
          <p:cNvSpPr txBox="1">
            <a:spLocks noChangeArrowheads="1"/>
          </p:cNvSpPr>
          <p:nvPr/>
        </p:nvSpPr>
        <p:spPr bwMode="auto">
          <a:xfrm>
            <a:off x="2987675" y="1249363"/>
            <a:ext cx="1466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9362" name="Line 42"/>
          <p:cNvSpPr>
            <a:spLocks noChangeShapeType="1"/>
          </p:cNvSpPr>
          <p:nvPr/>
        </p:nvSpPr>
        <p:spPr bwMode="auto">
          <a:xfrm rot="10800000" flipH="1" flipV="1">
            <a:off x="4038600" y="1517650"/>
            <a:ext cx="528638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63" name="Group 347"/>
          <p:cNvGrpSpPr>
            <a:grpSpLocks/>
          </p:cNvGrpSpPr>
          <p:nvPr/>
        </p:nvGrpSpPr>
        <p:grpSpPr bwMode="auto">
          <a:xfrm>
            <a:off x="6473825" y="1949450"/>
            <a:ext cx="1163638" cy="715963"/>
            <a:chOff x="1871277" y="1576300"/>
            <a:chExt cx="1128371" cy="437860"/>
          </a:xfrm>
        </p:grpSpPr>
        <p:sp>
          <p:nvSpPr>
            <p:cNvPr id="77" name="Oval 76"/>
            <p:cNvSpPr/>
            <p:nvPr/>
          </p:nvSpPr>
          <p:spPr bwMode="auto">
            <a:xfrm flipV="1">
              <a:off x="1874356" y="1694745"/>
              <a:ext cx="1125292" cy="31941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78" name="Rectangle 77"/>
            <p:cNvSpPr/>
            <p:nvPr/>
          </p:nvSpPr>
          <p:spPr bwMode="auto">
            <a:xfrm>
              <a:off x="1871277" y="1739405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9" name="Oval 78"/>
            <p:cNvSpPr/>
            <p:nvPr/>
          </p:nvSpPr>
          <p:spPr bwMode="auto">
            <a:xfrm flipV="1">
              <a:off x="1871277" y="1576300"/>
              <a:ext cx="1125292" cy="3194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80" name="Freeform 79"/>
            <p:cNvSpPr/>
            <p:nvPr/>
          </p:nvSpPr>
          <p:spPr bwMode="auto">
            <a:xfrm>
              <a:off x="2159143" y="1673386"/>
              <a:ext cx="549561" cy="1611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1" name="Freeform 80"/>
            <p:cNvSpPr/>
            <p:nvPr/>
          </p:nvSpPr>
          <p:spPr bwMode="auto">
            <a:xfrm>
              <a:off x="2102185" y="1633581"/>
              <a:ext cx="663476" cy="11067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2" name="Freeform 81"/>
            <p:cNvSpPr/>
            <p:nvPr/>
          </p:nvSpPr>
          <p:spPr bwMode="auto">
            <a:xfrm>
              <a:off x="2536292" y="1727755"/>
              <a:ext cx="244763" cy="97086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3" name="Freeform 82"/>
            <p:cNvSpPr/>
            <p:nvPr/>
          </p:nvSpPr>
          <p:spPr bwMode="auto">
            <a:xfrm>
              <a:off x="2089870" y="1729697"/>
              <a:ext cx="241684" cy="97086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84" name="Straight Connector 83"/>
            <p:cNvCxnSpPr>
              <a:endCxn id="79" idx="2"/>
            </p:cNvCxnSpPr>
            <p:nvPr/>
          </p:nvCxnSpPr>
          <p:spPr bwMode="auto">
            <a:xfrm flipH="1" flipV="1">
              <a:off x="1871277" y="1737463"/>
              <a:ext cx="3079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 bwMode="auto">
            <a:xfrm flipH="1" flipV="1">
              <a:off x="2996569" y="1734551"/>
              <a:ext cx="3079" cy="123299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9364" name="Rectangle 31"/>
          <p:cNvSpPr>
            <a:spLocks noChangeArrowheads="1"/>
          </p:cNvSpPr>
          <p:nvPr/>
        </p:nvSpPr>
        <p:spPr bwMode="auto">
          <a:xfrm>
            <a:off x="2722563" y="2703513"/>
            <a:ext cx="139700" cy="1857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65" name="Line 33"/>
          <p:cNvSpPr>
            <a:spLocks noChangeShapeType="1"/>
          </p:cNvSpPr>
          <p:nvPr/>
        </p:nvSpPr>
        <p:spPr bwMode="auto">
          <a:xfrm flipV="1">
            <a:off x="2897188" y="2673350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Rectangle 2">
            <a:extLst>
              <a:ext uri="{FF2B5EF4-FFF2-40B4-BE49-F238E27FC236}">
                <a16:creationId xmlns:a16="http://schemas.microsoft.com/office/drawing/2014/main" id="{1A6EEBA5-F844-444E-AE9D-6FA2DDE65041}"/>
              </a:ext>
            </a:extLst>
          </p:cNvPr>
          <p:cNvSpPr txBox="1">
            <a:spLocks noChangeArrowheads="1"/>
          </p:cNvSpPr>
          <p:nvPr/>
        </p:nvSpPr>
        <p:spPr>
          <a:xfrm>
            <a:off x="530371" y="364662"/>
            <a:ext cx="7772400" cy="81121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en-US">
                <a:ea typeface="ＭＳ Ｐゴシック" charset="-128"/>
              </a:rPr>
              <a:t>Four sources of packet delay</a:t>
            </a:r>
            <a:endParaRPr lang="en-US" altLang="en-US" sz="480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9447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A7B0DF7-46D9-3B4A-86CF-5E2ECCED1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8241" y="373001"/>
            <a:ext cx="1585241" cy="112154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9ACE0A5-D730-7643-9C5D-7E3DC144CB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1190" y="1718771"/>
            <a:ext cx="1585241" cy="112154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BAE3B9B-6EDF-5044-80D6-83800953D4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64960" y="817286"/>
            <a:ext cx="1585241" cy="112154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7F8815-AB58-F440-BB6B-E220B0EA17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63482" y="2054568"/>
            <a:ext cx="1585241" cy="112154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C6A3E6A-401C-3842-A2DB-DD48AA1CD9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85281" y="3914112"/>
            <a:ext cx="1585241" cy="112154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937A7C7-244F-6442-9E28-EE5E2A2942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88230" y="5259882"/>
            <a:ext cx="1585241" cy="112154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FA1EAB2-5C85-0343-A156-8DC9B44B96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0" y="4358397"/>
            <a:ext cx="1585241" cy="112154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5C91D206-AA11-3149-82D1-F825AC65C1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70522" y="5595679"/>
            <a:ext cx="1585241" cy="1121545"/>
          </a:xfrm>
          <a:prstGeom prst="rect">
            <a:avLst/>
          </a:prstGeom>
        </p:spPr>
      </p:pic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80D0CE75-CA5A-EB40-9AC7-D541DCF5B417}"/>
              </a:ext>
            </a:extLst>
          </p:cNvPr>
          <p:cNvCxnSpPr>
            <a:cxnSpLocks/>
          </p:cNvCxnSpPr>
          <p:nvPr/>
        </p:nvCxnSpPr>
        <p:spPr>
          <a:xfrm>
            <a:off x="1836361" y="1421844"/>
            <a:ext cx="428599" cy="8409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D19F03B-1A9D-244D-A9DE-5372F7C57A44}"/>
              </a:ext>
            </a:extLst>
          </p:cNvPr>
          <p:cNvCxnSpPr>
            <a:cxnSpLocks/>
          </p:cNvCxnSpPr>
          <p:nvPr/>
        </p:nvCxnSpPr>
        <p:spPr>
          <a:xfrm flipV="1">
            <a:off x="1472339" y="1494546"/>
            <a:ext cx="294092" cy="347752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EAB991D-805C-7A43-BF42-E3D42BA72731}"/>
              </a:ext>
            </a:extLst>
          </p:cNvPr>
          <p:cNvCxnSpPr>
            <a:cxnSpLocks/>
          </p:cNvCxnSpPr>
          <p:nvPr/>
        </p:nvCxnSpPr>
        <p:spPr>
          <a:xfrm flipH="1">
            <a:off x="4073471" y="4979873"/>
            <a:ext cx="170105" cy="50006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C9CFEB47-1A82-7C4D-BB4D-A5322EC95D79}"/>
              </a:ext>
            </a:extLst>
          </p:cNvPr>
          <p:cNvCxnSpPr>
            <a:cxnSpLocks/>
          </p:cNvCxnSpPr>
          <p:nvPr/>
        </p:nvCxnSpPr>
        <p:spPr>
          <a:xfrm>
            <a:off x="4259263" y="5009847"/>
            <a:ext cx="312737" cy="7638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F5B4991-3CF1-254D-8981-09C073ED59F7}"/>
              </a:ext>
            </a:extLst>
          </p:cNvPr>
          <p:cNvCxnSpPr>
            <a:cxnSpLocks/>
          </p:cNvCxnSpPr>
          <p:nvPr/>
        </p:nvCxnSpPr>
        <p:spPr>
          <a:xfrm>
            <a:off x="4314893" y="4979873"/>
            <a:ext cx="442899" cy="280009"/>
          </a:xfrm>
          <a:prstGeom prst="line">
            <a:avLst/>
          </a:prstGeom>
          <a:ln w="2540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" name="Picture 28">
            <a:extLst>
              <a:ext uri="{FF2B5EF4-FFF2-40B4-BE49-F238E27FC236}">
                <a16:creationId xmlns:a16="http://schemas.microsoft.com/office/drawing/2014/main" id="{344418E9-5BCC-A543-83B6-3C5AE2B75E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79040" y="228141"/>
            <a:ext cx="1883444" cy="1440281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722F7E71-A3F7-EC44-9C75-834B89D62C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2000" y="373001"/>
            <a:ext cx="1286417" cy="983732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90F78197-52BB-2542-BAB8-47CDCABE8B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26901" y="3121957"/>
            <a:ext cx="2071788" cy="1584311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AD7D4A3D-D79A-8544-B3F7-0D0EF95F57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008" y="4146734"/>
            <a:ext cx="1415059" cy="1082105"/>
          </a:xfrm>
          <a:prstGeom prst="rect">
            <a:avLst/>
          </a:prstGeom>
        </p:spPr>
      </p:pic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34DA7F89-CD53-1244-98C3-64DDC24ACB44}"/>
              </a:ext>
            </a:extLst>
          </p:cNvPr>
          <p:cNvCxnSpPr>
            <a:cxnSpLocks/>
          </p:cNvCxnSpPr>
          <p:nvPr/>
        </p:nvCxnSpPr>
        <p:spPr>
          <a:xfrm>
            <a:off x="3533614" y="3121957"/>
            <a:ext cx="316587" cy="792155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534B42F0-6128-4A44-8CB3-D6E3C9B84BAA}"/>
              </a:ext>
            </a:extLst>
          </p:cNvPr>
          <p:cNvCxnSpPr>
            <a:cxnSpLocks/>
          </p:cNvCxnSpPr>
          <p:nvPr/>
        </p:nvCxnSpPr>
        <p:spPr>
          <a:xfrm flipV="1">
            <a:off x="1224366" y="2840316"/>
            <a:ext cx="247973" cy="1518082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177DE26A-FCB9-9F4C-BC43-79A548695763}"/>
              </a:ext>
            </a:extLst>
          </p:cNvPr>
          <p:cNvCxnSpPr>
            <a:cxnSpLocks/>
          </p:cNvCxnSpPr>
          <p:nvPr/>
        </p:nvCxnSpPr>
        <p:spPr>
          <a:xfrm flipV="1">
            <a:off x="7820762" y="1718771"/>
            <a:ext cx="98872" cy="1403186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DCF5E88B-AE16-E346-A1EE-B77CED6BDDFE}"/>
              </a:ext>
            </a:extLst>
          </p:cNvPr>
          <p:cNvCxnSpPr>
            <a:cxnSpLocks/>
          </p:cNvCxnSpPr>
          <p:nvPr/>
        </p:nvCxnSpPr>
        <p:spPr>
          <a:xfrm flipV="1">
            <a:off x="4012253" y="1352975"/>
            <a:ext cx="1483026" cy="2561137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C40ED01-F750-7246-9BD8-EDA3156A68B9}"/>
              </a:ext>
            </a:extLst>
          </p:cNvPr>
          <p:cNvCxnSpPr>
            <a:cxnSpLocks/>
          </p:cNvCxnSpPr>
          <p:nvPr/>
        </p:nvCxnSpPr>
        <p:spPr>
          <a:xfrm flipH="1" flipV="1">
            <a:off x="5718621" y="1352975"/>
            <a:ext cx="1523558" cy="1841342"/>
          </a:xfrm>
          <a:prstGeom prst="line">
            <a:avLst/>
          </a:prstGeom>
          <a:ln w="6985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C910E230-71F0-3F4D-BDB4-BE8F6D53B3F8}"/>
              </a:ext>
            </a:extLst>
          </p:cNvPr>
          <p:cNvSpPr txBox="1"/>
          <p:nvPr/>
        </p:nvSpPr>
        <p:spPr>
          <a:xfrm>
            <a:off x="937590" y="5396148"/>
            <a:ext cx="6935372" cy="461665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>
                <a:solidFill>
                  <a:schemeClr val="bg1"/>
                </a:solidFill>
                <a:latin typeface="Lucida Bright" panose="02040602050505020304" pitchFamily="18" charset="77"/>
              </a:rPr>
              <a:t>internet </a:t>
            </a:r>
            <a:r>
              <a:rPr lang="en-US" sz="2400" dirty="0">
                <a:solidFill>
                  <a:schemeClr val="bg1"/>
                </a:solidFill>
                <a:latin typeface="Lucida Bright" panose="02040602050505020304" pitchFamily="18" charset="77"/>
              </a:rPr>
              <a:t>== The network of networks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AB308D9-CAAF-A34E-8C43-9F4C34E017F9}"/>
              </a:ext>
            </a:extLst>
          </p:cNvPr>
          <p:cNvSpPr txBox="1"/>
          <p:nvPr/>
        </p:nvSpPr>
        <p:spPr>
          <a:xfrm>
            <a:off x="947945" y="5999753"/>
            <a:ext cx="6935372" cy="461665"/>
          </a:xfrm>
          <a:prstGeom prst="rect">
            <a:avLst/>
          </a:prstGeom>
          <a:solidFill>
            <a:schemeClr val="accent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latin typeface="Lucida Bright" panose="02040602050505020304" pitchFamily="18" charset="77"/>
              </a:rPr>
              <a:t>The Internet?</a:t>
            </a:r>
          </a:p>
        </p:txBody>
      </p:sp>
    </p:spTree>
    <p:extLst>
      <p:ext uri="{BB962C8B-B14F-4D97-AF65-F5344CB8AC3E}">
        <p14:creationId xmlns:p14="http://schemas.microsoft.com/office/powerpoint/2010/main" val="94932100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6" descr="f01-16-9780123850591 copy">
            <a:extLst>
              <a:ext uri="{FF2B5EF4-FFF2-40B4-BE49-F238E27FC236}">
                <a16:creationId xmlns:a16="http://schemas.microsoft.com/office/drawing/2014/main" id="{75B2649E-BAD0-194D-8B38-8FA3BEF701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1341438"/>
            <a:ext cx="54737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7" name="Rectangle 2">
            <a:extLst>
              <a:ext uri="{FF2B5EF4-FFF2-40B4-BE49-F238E27FC236}">
                <a16:creationId xmlns:a16="http://schemas.microsoft.com/office/drawing/2014/main" id="{DD68F08C-92A0-A043-A0B2-FF6F6275DC1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Bandwidth</a:t>
            </a:r>
            <a:endParaRPr lang="en-GB" altLang="en-US"/>
          </a:p>
        </p:txBody>
      </p:sp>
      <p:sp>
        <p:nvSpPr>
          <p:cNvPr id="1032" name="Text Box 8">
            <a:extLst>
              <a:ext uri="{FF2B5EF4-FFF2-40B4-BE49-F238E27FC236}">
                <a16:creationId xmlns:a16="http://schemas.microsoft.com/office/drawing/2014/main" id="{69DA5499-232D-964D-9D1C-65EA203CB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4221163"/>
            <a:ext cx="7200900" cy="14462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3399"/>
                </a:solidFill>
                <a:latin typeface="+mj-lt"/>
              </a:rPr>
              <a:t>Bits transmitted at a particular bandwidth can be regarded as having some width: </a:t>
            </a:r>
          </a:p>
          <a:p>
            <a:pPr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3399"/>
                </a:solidFill>
                <a:latin typeface="+mj-lt"/>
              </a:rPr>
              <a:t>(a) bits transmitted at 1Mbps (each bit 1 </a:t>
            </a:r>
            <a:r>
              <a:rPr lang="en-US" sz="2000" dirty="0" err="1">
                <a:solidFill>
                  <a:srgbClr val="003399"/>
                </a:solidFill>
                <a:latin typeface="+mj-lt"/>
              </a:rPr>
              <a:t>μs</a:t>
            </a:r>
            <a:r>
              <a:rPr lang="en-US" sz="2000" dirty="0">
                <a:solidFill>
                  <a:srgbClr val="003399"/>
                </a:solidFill>
                <a:latin typeface="+mj-lt"/>
              </a:rPr>
              <a:t> wide); </a:t>
            </a:r>
          </a:p>
          <a:p>
            <a:pPr>
              <a:spcBef>
                <a:spcPct val="20000"/>
              </a:spcBef>
              <a:buClr>
                <a:schemeClr val="tx1"/>
              </a:buClr>
              <a:buSzPct val="60000"/>
              <a:buFont typeface="Wingdings" pitchFamily="2" charset="2"/>
              <a:buNone/>
              <a:defRPr/>
            </a:pPr>
            <a:r>
              <a:rPr lang="en-US" sz="2000" dirty="0">
                <a:solidFill>
                  <a:srgbClr val="003399"/>
                </a:solidFill>
                <a:latin typeface="+mj-lt"/>
              </a:rPr>
              <a:t>(b) bits transmitted at 2Mbps (each bit 0.5 </a:t>
            </a:r>
            <a:r>
              <a:rPr lang="en-US" sz="2000" dirty="0" err="1">
                <a:solidFill>
                  <a:srgbClr val="003399"/>
                </a:solidFill>
                <a:latin typeface="+mj-lt"/>
              </a:rPr>
              <a:t>μs</a:t>
            </a:r>
            <a:r>
              <a:rPr lang="en-US" sz="2000" dirty="0">
                <a:solidFill>
                  <a:srgbClr val="003399"/>
                </a:solidFill>
                <a:latin typeface="+mj-lt"/>
              </a:rPr>
              <a:t> wide).</a:t>
            </a:r>
            <a:endParaRPr lang="en-GB" sz="2000" dirty="0">
              <a:solidFill>
                <a:srgbClr val="003399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0456197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08000" y="12541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Throughput</a:t>
            </a:r>
          </a:p>
        </p:txBody>
      </p:sp>
      <p:sp>
        <p:nvSpPr>
          <p:cNvPr id="11367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85775" y="1458876"/>
            <a:ext cx="7772400" cy="1779588"/>
          </a:xfrm>
        </p:spPr>
        <p:txBody>
          <a:bodyPr/>
          <a:lstStyle/>
          <a:p>
            <a:pPr marL="287338" indent="-287338" eaLnBrk="1" hangingPunct="1"/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throughput:</a:t>
            </a:r>
            <a:r>
              <a:rPr lang="en-US" altLang="en-US" dirty="0">
                <a:ea typeface="ＭＳ Ｐゴシック" charset="-128"/>
              </a:rPr>
              <a:t> rate (bits/time unit) at which bits transferred between sender/receiver</a:t>
            </a:r>
          </a:p>
          <a:p>
            <a:pPr marL="682625" lvl="1" indent="-225425" eaLnBrk="1" hangingPunct="1"/>
            <a:r>
              <a:rPr lang="en-US" altLang="en-US" i="1" dirty="0">
                <a:solidFill>
                  <a:srgbClr val="CC0000"/>
                </a:solidFill>
              </a:rPr>
              <a:t>instantaneous:</a:t>
            </a:r>
            <a:r>
              <a:rPr lang="en-US" altLang="en-US" dirty="0"/>
              <a:t> rate at given point in time</a:t>
            </a:r>
          </a:p>
          <a:p>
            <a:pPr marL="682625" lvl="1" indent="-225425" eaLnBrk="1" hangingPunct="1"/>
            <a:r>
              <a:rPr lang="en-US" altLang="en-US" i="1" dirty="0">
                <a:solidFill>
                  <a:srgbClr val="CC0000"/>
                </a:solidFill>
              </a:rPr>
              <a:t>average:</a:t>
            </a:r>
            <a:r>
              <a:rPr lang="en-US" altLang="en-US" dirty="0"/>
              <a:t> rate over longer period of time</a:t>
            </a:r>
          </a:p>
        </p:txBody>
      </p:sp>
      <p:sp>
        <p:nvSpPr>
          <p:cNvPr id="113666" name="AutoShape 327"/>
          <p:cNvSpPr>
            <a:spLocks noChangeArrowheads="1"/>
          </p:cNvSpPr>
          <p:nvPr/>
        </p:nvSpPr>
        <p:spPr bwMode="auto">
          <a:xfrm>
            <a:off x="401638" y="3671888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charset="0"/>
            </a:endParaRPr>
          </a:p>
        </p:txBody>
      </p:sp>
      <p:grpSp>
        <p:nvGrpSpPr>
          <p:cNvPr id="113667" name="Group 64"/>
          <p:cNvGrpSpPr>
            <a:grpSpLocks/>
          </p:cNvGrpSpPr>
          <p:nvPr/>
        </p:nvGrpSpPr>
        <p:grpSpPr bwMode="auto">
          <a:xfrm>
            <a:off x="974725" y="4071938"/>
            <a:ext cx="352425" cy="876300"/>
            <a:chOff x="4140" y="429"/>
            <a:chExt cx="1425" cy="2396"/>
          </a:xfrm>
        </p:grpSpPr>
        <p:sp>
          <p:nvSpPr>
            <p:cNvPr id="113713" name="Freeform 6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Rectangle 6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15" name="Freeform 6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6" name="Freeform 6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Rectangle 69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18" name="Group 7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3743" name="AutoShape 71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4" name="AutoShape 7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19" name="Rectangle 73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0" name="Group 7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741" name="AutoShape 7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2" name="AutoShape 7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1" name="Rectangle 77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2" name="Rectangle 78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3" name="Group 7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3739" name="AutoShape 8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0" name="AutoShape 8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4" name="Freeform 8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25" name="Group 8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3737" name="AutoShape 84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38" name="AutoShape 8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6" name="Rectangle 8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7" name="Freeform 8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8" name="Freeform 8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9" name="Oval 89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0" name="Freeform 9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1" name="AutoShape 91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2" name="AutoShape 92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3" name="Oval 93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4" name="Oval 94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3735" name="Oval 95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6" name="Rectangle 96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3668" name="Group 61"/>
          <p:cNvGrpSpPr>
            <a:grpSpLocks/>
          </p:cNvGrpSpPr>
          <p:nvPr/>
        </p:nvGrpSpPr>
        <p:grpSpPr bwMode="auto">
          <a:xfrm flipH="1">
            <a:off x="7948613" y="4133850"/>
            <a:ext cx="1192212" cy="1171575"/>
            <a:chOff x="-44" y="1473"/>
            <a:chExt cx="981" cy="1105"/>
          </a:xfrm>
        </p:grpSpPr>
        <p:pic>
          <p:nvPicPr>
            <p:cNvPr id="113711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712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3671" name="Text Box 325"/>
          <p:cNvSpPr txBox="1">
            <a:spLocks noChangeArrowheads="1"/>
          </p:cNvSpPr>
          <p:nvPr/>
        </p:nvSpPr>
        <p:spPr bwMode="auto">
          <a:xfrm>
            <a:off x="368300" y="5043488"/>
            <a:ext cx="18748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server, with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file of F bits 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to send to client</a:t>
            </a:r>
          </a:p>
        </p:txBody>
      </p:sp>
      <p:sp>
        <p:nvSpPr>
          <p:cNvPr id="113672" name="Text Box 328"/>
          <p:cNvSpPr txBox="1">
            <a:spLocks noChangeArrowheads="1"/>
          </p:cNvSpPr>
          <p:nvPr/>
        </p:nvSpPr>
        <p:spPr bwMode="auto">
          <a:xfrm>
            <a:off x="2784475" y="5040313"/>
            <a:ext cx="14303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 R</a:t>
            </a:r>
            <a:r>
              <a:rPr lang="en-US" altLang="en-US" sz="2800" baseline="-25000">
                <a:latin typeface="Gill Sans MT" charset="0"/>
              </a:rPr>
              <a:t>s</a:t>
            </a:r>
            <a:r>
              <a:rPr lang="en-US" altLang="en-US" sz="2000" baseline="-25000">
                <a:latin typeface="Gill Sans MT" charset="0"/>
              </a:rPr>
              <a:t> </a:t>
            </a:r>
            <a:r>
              <a:rPr lang="en-US" altLang="en-US" sz="2000">
                <a:latin typeface="Gill Sans MT" charset="0"/>
              </a:rPr>
              <a:t>bits/sec</a:t>
            </a:r>
          </a:p>
        </p:txBody>
      </p:sp>
      <p:sp>
        <p:nvSpPr>
          <p:cNvPr id="113673" name="Text Box 329"/>
          <p:cNvSpPr txBox="1">
            <a:spLocks noChangeArrowheads="1"/>
          </p:cNvSpPr>
          <p:nvPr/>
        </p:nvSpPr>
        <p:spPr bwMode="auto">
          <a:xfrm>
            <a:off x="5653088" y="5048250"/>
            <a:ext cx="14303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charset="0"/>
              </a:rPr>
              <a:t> R</a:t>
            </a:r>
            <a:r>
              <a:rPr lang="en-US" altLang="en-US" sz="2800" baseline="-25000">
                <a:latin typeface="Gill Sans MT" charset="0"/>
              </a:rPr>
              <a:t>c</a:t>
            </a:r>
            <a:r>
              <a:rPr lang="en-US" altLang="en-US" sz="2000" baseline="-25000">
                <a:latin typeface="Gill Sans MT" charset="0"/>
              </a:rPr>
              <a:t> </a:t>
            </a:r>
            <a:r>
              <a:rPr lang="en-US" altLang="en-US" sz="2000">
                <a:latin typeface="Gill Sans MT" charset="0"/>
              </a:rPr>
              <a:t>bits/sec</a:t>
            </a:r>
          </a:p>
        </p:txBody>
      </p:sp>
      <p:sp>
        <p:nvSpPr>
          <p:cNvPr id="113674" name="Line 337"/>
          <p:cNvSpPr>
            <a:spLocks noChangeShapeType="1"/>
          </p:cNvSpPr>
          <p:nvPr/>
        </p:nvSpPr>
        <p:spPr bwMode="auto">
          <a:xfrm flipH="1" flipV="1">
            <a:off x="2997200" y="4806950"/>
            <a:ext cx="282575" cy="3032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Line 347"/>
          <p:cNvSpPr>
            <a:spLocks noChangeShapeType="1"/>
          </p:cNvSpPr>
          <p:nvPr/>
        </p:nvSpPr>
        <p:spPr bwMode="auto">
          <a:xfrm flipH="1" flipV="1">
            <a:off x="6119813" y="4876800"/>
            <a:ext cx="193675" cy="203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Line 352"/>
          <p:cNvSpPr>
            <a:spLocks noChangeShapeType="1"/>
          </p:cNvSpPr>
          <p:nvPr/>
        </p:nvSpPr>
        <p:spPr bwMode="auto">
          <a:xfrm flipH="1">
            <a:off x="801688" y="4716463"/>
            <a:ext cx="11112" cy="4111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Line 321"/>
          <p:cNvSpPr>
            <a:spLocks noChangeShapeType="1"/>
          </p:cNvSpPr>
          <p:nvPr/>
        </p:nvSpPr>
        <p:spPr bwMode="auto">
          <a:xfrm>
            <a:off x="1441450" y="4530725"/>
            <a:ext cx="63166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3678" name="Group 246"/>
          <p:cNvGrpSpPr>
            <a:grpSpLocks/>
          </p:cNvGrpSpPr>
          <p:nvPr/>
        </p:nvGrpSpPr>
        <p:grpSpPr bwMode="auto">
          <a:xfrm>
            <a:off x="3806825" y="4394200"/>
            <a:ext cx="1055688" cy="360363"/>
            <a:chOff x="3600" y="219"/>
            <a:chExt cx="360" cy="175"/>
          </a:xfrm>
        </p:grpSpPr>
        <p:sp>
          <p:nvSpPr>
            <p:cNvPr id="113698" name="Oval 247"/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113699" name="Line 248"/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0" name="Line 249"/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1" name="Rectangle 250"/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113702" name="Oval 251"/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113703" name="Group 252"/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3708" name="Line 253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9" name="Line 254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10" name="Line 255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3704" name="Group 256"/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3705" name="Line 257"/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6" name="Line 258"/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7" name="Line 259"/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3679" name="AutoShape 350"/>
          <p:cNvSpPr>
            <a:spLocks noChangeArrowheads="1"/>
          </p:cNvSpPr>
          <p:nvPr/>
        </p:nvSpPr>
        <p:spPr bwMode="auto">
          <a:xfrm>
            <a:off x="7286625" y="4325938"/>
            <a:ext cx="889000" cy="485775"/>
          </a:xfrm>
          <a:prstGeom prst="rightArrow">
            <a:avLst>
              <a:gd name="adj1" fmla="val 50000"/>
              <a:gd name="adj2" fmla="val 45752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charset="0"/>
            </a:endParaRPr>
          </a:p>
        </p:txBody>
      </p:sp>
      <p:grpSp>
        <p:nvGrpSpPr>
          <p:cNvPr id="113680" name="Group 335"/>
          <p:cNvGrpSpPr>
            <a:grpSpLocks/>
          </p:cNvGrpSpPr>
          <p:nvPr/>
        </p:nvGrpSpPr>
        <p:grpSpPr bwMode="auto">
          <a:xfrm>
            <a:off x="1404938" y="4360863"/>
            <a:ext cx="2322512" cy="392112"/>
            <a:chOff x="2249" y="3430"/>
            <a:chExt cx="1389" cy="256"/>
          </a:xfrm>
        </p:grpSpPr>
        <p:sp>
          <p:nvSpPr>
            <p:cNvPr id="255309" name="Oval 333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08" name="Rectangle 332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6" name="Oval 331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255310" name="Rectangle 334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3681" name="Group 341"/>
          <p:cNvGrpSpPr>
            <a:grpSpLocks/>
          </p:cNvGrpSpPr>
          <p:nvPr/>
        </p:nvGrpSpPr>
        <p:grpSpPr bwMode="auto">
          <a:xfrm>
            <a:off x="4910138" y="4248150"/>
            <a:ext cx="2801937" cy="581025"/>
            <a:chOff x="2249" y="3430"/>
            <a:chExt cx="1389" cy="256"/>
          </a:xfrm>
        </p:grpSpPr>
        <p:sp>
          <p:nvSpPr>
            <p:cNvPr id="255318" name="Oval 342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19" name="Rectangle 343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2" name="Oval 344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255321" name="Rectangle 345"/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" name="Group 99"/>
          <p:cNvGrpSpPr>
            <a:grpSpLocks/>
          </p:cNvGrpSpPr>
          <p:nvPr/>
        </p:nvGrpSpPr>
        <p:grpSpPr bwMode="auto">
          <a:xfrm>
            <a:off x="239713" y="5111750"/>
            <a:ext cx="8235950" cy="898525"/>
            <a:chOff x="0" y="3803"/>
            <a:chExt cx="5188" cy="566"/>
          </a:xfrm>
        </p:grpSpPr>
        <p:sp>
          <p:nvSpPr>
            <p:cNvPr id="113687" name="Text Box 353"/>
            <p:cNvSpPr txBox="1">
              <a:spLocks noChangeArrowheads="1"/>
            </p:cNvSpPr>
            <p:nvPr/>
          </p:nvSpPr>
          <p:spPr bwMode="auto">
            <a:xfrm>
              <a:off x="0" y="3821"/>
              <a:ext cx="1461" cy="54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server sends bits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(fluid) into pipe</a:t>
              </a:r>
            </a:p>
            <a:p>
              <a:pPr algn="ctr">
                <a:lnSpc>
                  <a:spcPct val="85000"/>
                </a:lnSpc>
              </a:pPr>
              <a:endParaRPr lang="en-US" altLang="en-US" sz="2000">
                <a:latin typeface="Gill Sans MT" charset="0"/>
              </a:endParaRPr>
            </a:p>
          </p:txBody>
        </p:sp>
        <p:sp>
          <p:nvSpPr>
            <p:cNvPr id="113688" name="Text Box 336"/>
            <p:cNvSpPr txBox="1">
              <a:spLocks noChangeArrowheads="1"/>
            </p:cNvSpPr>
            <p:nvPr/>
          </p:nvSpPr>
          <p:spPr bwMode="auto">
            <a:xfrm>
              <a:off x="1573" y="3803"/>
              <a:ext cx="1769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 </a:t>
              </a:r>
              <a:r>
                <a:rPr lang="en-US" altLang="en-US" sz="2000" i="1">
                  <a:latin typeface="Gill Sans MT" charset="0"/>
                </a:rPr>
                <a:t>R</a:t>
              </a:r>
              <a:r>
                <a:rPr lang="en-US" altLang="en-US" sz="2800" i="1" baseline="-25000">
                  <a:latin typeface="Gill Sans MT" charset="0"/>
                </a:rPr>
                <a:t>s</a:t>
              </a:r>
              <a:r>
                <a:rPr lang="en-US" altLang="en-US" sz="2000" i="1" baseline="-25000">
                  <a:latin typeface="Gill Sans MT" charset="0"/>
                </a:rPr>
                <a:t> </a:t>
              </a:r>
              <a:r>
                <a:rPr lang="en-US" altLang="en-US" sz="2000">
                  <a:latin typeface="Gill Sans MT" charset="0"/>
                </a:rPr>
                <a:t>bits/sec)</a:t>
              </a:r>
            </a:p>
          </p:txBody>
        </p:sp>
        <p:sp>
          <p:nvSpPr>
            <p:cNvPr id="113689" name="Text Box 346"/>
            <p:cNvSpPr txBox="1">
              <a:spLocks noChangeArrowheads="1"/>
            </p:cNvSpPr>
            <p:nvPr/>
          </p:nvSpPr>
          <p:spPr bwMode="auto">
            <a:xfrm>
              <a:off x="3328" y="3812"/>
              <a:ext cx="1860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 i="1">
                  <a:latin typeface="Gill Sans MT" charset="0"/>
                </a:rPr>
                <a:t> R</a:t>
              </a:r>
              <a:r>
                <a:rPr lang="en-US" altLang="en-US" sz="2800" i="1" baseline="-25000">
                  <a:latin typeface="Gill Sans MT" charset="0"/>
                </a:rPr>
                <a:t>c</a:t>
              </a:r>
              <a:r>
                <a:rPr lang="en-US" altLang="en-US" sz="2000" i="1" baseline="-25000">
                  <a:latin typeface="Gill Sans MT" charset="0"/>
                </a:rPr>
                <a:t> </a:t>
              </a:r>
              <a:r>
                <a:rPr lang="en-US" altLang="en-US" sz="2000">
                  <a:latin typeface="Gill Sans MT" charset="0"/>
                </a:rPr>
                <a:t>bits/sec)</a:t>
              </a:r>
            </a:p>
          </p:txBody>
        </p:sp>
      </p:grpSp>
      <p:sp>
        <p:nvSpPr>
          <p:cNvPr id="113684" name="AutoShape 351"/>
          <p:cNvSpPr>
            <a:spLocks noChangeArrowheads="1"/>
          </p:cNvSpPr>
          <p:nvPr/>
        </p:nvSpPr>
        <p:spPr bwMode="auto">
          <a:xfrm>
            <a:off x="3732213" y="4308475"/>
            <a:ext cx="1279525" cy="485775"/>
          </a:xfrm>
          <a:prstGeom prst="rightArrow">
            <a:avLst>
              <a:gd name="adj1" fmla="val 50000"/>
              <a:gd name="adj2" fmla="val 6585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latin typeface="Times New Roman" charset="0"/>
            </a:endParaRPr>
          </a:p>
        </p:txBody>
      </p:sp>
      <p:sp>
        <p:nvSpPr>
          <p:cNvPr id="113685" name="AutoShape 349"/>
          <p:cNvSpPr>
            <a:spLocks noChangeArrowheads="1"/>
          </p:cNvSpPr>
          <p:nvPr/>
        </p:nvSpPr>
        <p:spPr bwMode="auto">
          <a:xfrm flipV="1">
            <a:off x="508000" y="4064000"/>
            <a:ext cx="974725" cy="7207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008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679" grpId="0" animBg="1"/>
      <p:bldP spid="113684" grpId="0" animBg="1"/>
      <p:bldP spid="113685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347"/>
          <p:cNvGrpSpPr>
            <a:grpSpLocks/>
          </p:cNvGrpSpPr>
          <p:nvPr/>
        </p:nvGrpSpPr>
        <p:grpSpPr bwMode="auto">
          <a:xfrm>
            <a:off x="4305300" y="4449763"/>
            <a:ext cx="912813" cy="415925"/>
            <a:chOff x="1871277" y="1576300"/>
            <a:chExt cx="1128371" cy="437861"/>
          </a:xfrm>
        </p:grpSpPr>
        <p:sp>
          <p:nvSpPr>
            <p:cNvPr id="158" name="Oval 157"/>
            <p:cNvSpPr/>
            <p:nvPr/>
          </p:nvSpPr>
          <p:spPr bwMode="auto">
            <a:xfrm flipV="1">
              <a:off x="1875202" y="1694956"/>
              <a:ext cx="1124446" cy="31920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59" name="Rectangle 158"/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0" name="Oval 159"/>
            <p:cNvSpPr/>
            <p:nvPr/>
          </p:nvSpPr>
          <p:spPr bwMode="auto">
            <a:xfrm flipV="1">
              <a:off x="1871277" y="1576300"/>
              <a:ext cx="1124446" cy="31920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61" name="Freeform 160"/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2" name="Freeform 161"/>
            <p:cNvSpPr/>
            <p:nvPr/>
          </p:nvSpPr>
          <p:spPr bwMode="auto">
            <a:xfrm>
              <a:off x="2102838" y="1633122"/>
              <a:ext cx="661324" cy="111972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Freeform 162"/>
            <p:cNvSpPr/>
            <p:nvPr/>
          </p:nvSpPr>
          <p:spPr bwMode="auto">
            <a:xfrm>
              <a:off x="2536526" y="1728381"/>
              <a:ext cx="245297" cy="9693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4" name="Freeform 163"/>
            <p:cNvSpPr/>
            <p:nvPr/>
          </p:nvSpPr>
          <p:spPr bwMode="auto">
            <a:xfrm>
              <a:off x="2089102" y="1730053"/>
              <a:ext cx="241373" cy="9693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65" name="Straight Connector 164"/>
            <p:cNvCxnSpPr>
              <a:endCxn id="160" idx="2"/>
            </p:cNvCxnSpPr>
            <p:nvPr/>
          </p:nvCxnSpPr>
          <p:spPr bwMode="auto">
            <a:xfrm flipH="1" flipV="1">
              <a:off x="1871277" y="1736738"/>
              <a:ext cx="3925" cy="1236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/>
            <p:cNvCxnSpPr/>
            <p:nvPr/>
          </p:nvCxnSpPr>
          <p:spPr bwMode="auto">
            <a:xfrm flipH="1" flipV="1">
              <a:off x="2995723" y="1735066"/>
              <a:ext cx="3925" cy="1236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4690" name="Group 347"/>
          <p:cNvGrpSpPr>
            <a:grpSpLocks/>
          </p:cNvGrpSpPr>
          <p:nvPr/>
        </p:nvGrpSpPr>
        <p:grpSpPr bwMode="auto">
          <a:xfrm>
            <a:off x="4259263" y="2581275"/>
            <a:ext cx="911225" cy="415925"/>
            <a:chOff x="1871277" y="1576300"/>
            <a:chExt cx="1128371" cy="437861"/>
          </a:xfrm>
        </p:grpSpPr>
        <p:sp>
          <p:nvSpPr>
            <p:cNvPr id="148" name="Oval 147"/>
            <p:cNvSpPr/>
            <p:nvPr/>
          </p:nvSpPr>
          <p:spPr bwMode="auto">
            <a:xfrm flipV="1">
              <a:off x="1875209" y="1694958"/>
              <a:ext cx="1124439" cy="319203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49" name="Rectangle 148"/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Oval 149"/>
            <p:cNvSpPr/>
            <p:nvPr/>
          </p:nvSpPr>
          <p:spPr bwMode="auto">
            <a:xfrm flipV="1">
              <a:off x="1871277" y="1576300"/>
              <a:ext cx="1124439" cy="31920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2" name="Freeform 151"/>
            <p:cNvSpPr/>
            <p:nvPr/>
          </p:nvSpPr>
          <p:spPr bwMode="auto">
            <a:xfrm>
              <a:off x="2103242" y="1633122"/>
              <a:ext cx="662475" cy="11197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3" name="Freeform 152"/>
            <p:cNvSpPr/>
            <p:nvPr/>
          </p:nvSpPr>
          <p:spPr bwMode="auto">
            <a:xfrm>
              <a:off x="2537684" y="1728382"/>
              <a:ext cx="243760" cy="96931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4" name="Freeform 153"/>
            <p:cNvSpPr/>
            <p:nvPr/>
          </p:nvSpPr>
          <p:spPr bwMode="auto">
            <a:xfrm>
              <a:off x="2089481" y="1730053"/>
              <a:ext cx="241794" cy="96931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155" name="Straight Connector 154"/>
            <p:cNvCxnSpPr>
              <a:endCxn id="150" idx="2"/>
            </p:cNvCxnSpPr>
            <p:nvPr/>
          </p:nvCxnSpPr>
          <p:spPr bwMode="auto">
            <a:xfrm flipH="1" flipV="1">
              <a:off x="1871277" y="1736738"/>
              <a:ext cx="3932" cy="1236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/>
            <p:cNvCxnSpPr/>
            <p:nvPr/>
          </p:nvCxnSpPr>
          <p:spPr bwMode="auto">
            <a:xfrm flipH="1" flipV="1">
              <a:off x="2995716" y="1735067"/>
              <a:ext cx="3932" cy="123671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4694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522288" y="120424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Throughput</a:t>
            </a:r>
          </a:p>
        </p:txBody>
      </p:sp>
      <p:sp>
        <p:nvSpPr>
          <p:cNvPr id="114695" name="Rectangle 4"/>
          <p:cNvSpPr>
            <a:spLocks noGrp="1" noChangeArrowheads="1"/>
          </p:cNvSpPr>
          <p:nvPr>
            <p:ph type="body" idx="4294967295"/>
          </p:nvPr>
        </p:nvSpPr>
        <p:spPr>
          <a:xfrm>
            <a:off x="993775" y="1447800"/>
            <a:ext cx="8150225" cy="554038"/>
          </a:xfrm>
        </p:spPr>
        <p:txBody>
          <a:bodyPr/>
          <a:lstStyle/>
          <a:p>
            <a:pPr eaLnBrk="1" hangingPunct="1"/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R</a:t>
            </a:r>
            <a:r>
              <a:rPr lang="en-US" altLang="en-US" i="1" baseline="-25000">
                <a:solidFill>
                  <a:srgbClr val="CC0000"/>
                </a:solidFill>
                <a:ea typeface="ＭＳ Ｐゴシック" charset="-128"/>
              </a:rPr>
              <a:t>s</a:t>
            </a: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 &lt; R</a:t>
            </a:r>
            <a:r>
              <a:rPr lang="en-US" altLang="en-US" i="1" baseline="-25000">
                <a:solidFill>
                  <a:srgbClr val="CC0000"/>
                </a:solidFill>
                <a:ea typeface="ＭＳ Ｐゴシック" charset="-128"/>
              </a:rPr>
              <a:t>c</a:t>
            </a:r>
            <a:r>
              <a:rPr lang="en-US" altLang="en-US" i="1">
                <a:solidFill>
                  <a:srgbClr val="FF3300"/>
                </a:solidFill>
                <a:ea typeface="ＭＳ Ｐゴシック" charset="-128"/>
              </a:rPr>
              <a:t>  </a:t>
            </a:r>
            <a:r>
              <a:rPr lang="en-US" altLang="en-US">
                <a:ea typeface="ＭＳ Ｐゴシック" charset="-128"/>
              </a:rPr>
              <a:t>What is average end-end throughput?</a:t>
            </a:r>
          </a:p>
        </p:txBody>
      </p:sp>
      <p:grpSp>
        <p:nvGrpSpPr>
          <p:cNvPr id="114693" name="Group 140"/>
          <p:cNvGrpSpPr>
            <a:grpSpLocks/>
          </p:cNvGrpSpPr>
          <p:nvPr/>
        </p:nvGrpSpPr>
        <p:grpSpPr bwMode="auto">
          <a:xfrm>
            <a:off x="1614488" y="2254250"/>
            <a:ext cx="352425" cy="876300"/>
            <a:chOff x="4140" y="429"/>
            <a:chExt cx="1425" cy="2396"/>
          </a:xfrm>
        </p:grpSpPr>
        <p:sp>
          <p:nvSpPr>
            <p:cNvPr id="114786" name="Freeform 14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7" name="Rectangle 142"/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8" name="Freeform 14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Freeform 14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0" name="Rectangle 145"/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1" name="Group 14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16" name="AutoShape 147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7" name="AutoShape 148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2" name="Rectangle 149"/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3" name="Group 15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14" name="AutoShape 151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5" name="AutoShape 152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4" name="Rectangle 153"/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5" name="Rectangle 154"/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6" name="Group 15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12" name="AutoShape 15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3" name="AutoShape 157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7" name="Freeform 15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98" name="Group 15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10" name="AutoShape 160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1" name="AutoShape 161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9" name="Rectangle 162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0" name="Freeform 16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1" name="Freeform 16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2" name="Oval 165"/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3" name="Freeform 16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4" name="AutoShape 167"/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5" name="AutoShape 168"/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6" name="Oval 169"/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Oval 170"/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4808" name="Oval 171"/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9" name="Rectangle 172"/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696" name="Group 34"/>
          <p:cNvGrpSpPr>
            <a:grpSpLocks/>
          </p:cNvGrpSpPr>
          <p:nvPr/>
        </p:nvGrpSpPr>
        <p:grpSpPr bwMode="auto">
          <a:xfrm>
            <a:off x="2066925" y="2606675"/>
            <a:ext cx="2136775" cy="307975"/>
            <a:chOff x="2249" y="3430"/>
            <a:chExt cx="1389" cy="256"/>
          </a:xfrm>
        </p:grpSpPr>
        <p:sp>
          <p:nvSpPr>
            <p:cNvPr id="256035" name="Oval 35"/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6036" name="Rectangle 36"/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4784" name="Oval 37"/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6038" name="Rectangle 38"/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4697" name="Text Box 39"/>
          <p:cNvSpPr txBox="1">
            <a:spLocks noChangeArrowheads="1"/>
          </p:cNvSpPr>
          <p:nvPr/>
        </p:nvSpPr>
        <p:spPr bwMode="auto">
          <a:xfrm>
            <a:off x="1855788" y="2562225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  R</a:t>
            </a:r>
            <a:r>
              <a:rPr lang="en-US" altLang="en-US" sz="2800" baseline="-25000"/>
              <a:t>s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4698" name="AutoShape 42"/>
          <p:cNvSpPr>
            <a:spLocks noChangeArrowheads="1"/>
          </p:cNvSpPr>
          <p:nvPr/>
        </p:nvSpPr>
        <p:spPr bwMode="auto">
          <a:xfrm flipV="1">
            <a:off x="1255713" y="237490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4699" name="AutoShape 43"/>
          <p:cNvSpPr>
            <a:spLocks noChangeArrowheads="1"/>
          </p:cNvSpPr>
          <p:nvPr/>
        </p:nvSpPr>
        <p:spPr bwMode="auto">
          <a:xfrm>
            <a:off x="7489825" y="2581275"/>
            <a:ext cx="817563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0" name="Group 54"/>
          <p:cNvGrpSpPr>
            <a:grpSpLocks/>
          </p:cNvGrpSpPr>
          <p:nvPr/>
        </p:nvGrpSpPr>
        <p:grpSpPr bwMode="auto">
          <a:xfrm>
            <a:off x="5440363" y="2473325"/>
            <a:ext cx="2790825" cy="569913"/>
            <a:chOff x="3130" y="3069"/>
            <a:chExt cx="1911" cy="366"/>
          </a:xfrm>
        </p:grpSpPr>
        <p:grpSp>
          <p:nvGrpSpPr>
            <p:cNvPr id="114776" name="Group 45"/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256046" name="Oval 46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47" name="Rectangle 47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80" name="Oval 48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49" name="Rectangle 49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77" name="Text Box 50"/>
            <p:cNvSpPr txBox="1">
              <a:spLocks noChangeArrowheads="1"/>
            </p:cNvSpPr>
            <p:nvPr/>
          </p:nvSpPr>
          <p:spPr bwMode="auto">
            <a:xfrm>
              <a:off x="3181" y="3135"/>
              <a:ext cx="1860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</p:grpSp>
      <p:sp>
        <p:nvSpPr>
          <p:cNvPr id="25623" name="Rectangle 56"/>
          <p:cNvSpPr>
            <a:spLocks noChangeArrowheads="1"/>
          </p:cNvSpPr>
          <p:nvPr/>
        </p:nvSpPr>
        <p:spPr bwMode="auto">
          <a:xfrm>
            <a:off x="555625" y="3330575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sz="2800" i="1">
                <a:solidFill>
                  <a:srgbClr val="CC0000"/>
                </a:solidFill>
                <a:latin typeface="Gill Sans MT" charset="0"/>
              </a:rPr>
              <a:t>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charset="0"/>
              </a:rPr>
              <a:t>s</a:t>
            </a:r>
            <a:r>
              <a:rPr lang="en-US" altLang="en-US" sz="2800" i="1">
                <a:solidFill>
                  <a:srgbClr val="CC0000"/>
                </a:solidFill>
                <a:latin typeface="Gill Sans MT" charset="0"/>
              </a:rPr>
              <a:t> &gt; 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charset="0"/>
              </a:rPr>
              <a:t>c</a:t>
            </a:r>
            <a:r>
              <a:rPr lang="en-US" altLang="en-US" sz="2800" i="1">
                <a:solidFill>
                  <a:srgbClr val="FF3300"/>
                </a:solidFill>
                <a:latin typeface="Gill Sans MT" charset="0"/>
              </a:rPr>
              <a:t>  </a:t>
            </a:r>
            <a:r>
              <a:rPr lang="en-US" altLang="en-US" sz="2800">
                <a:latin typeface="Gill Sans MT" charset="0"/>
              </a:rPr>
              <a:t>What is average end-end throughput?</a:t>
            </a:r>
          </a:p>
        </p:txBody>
      </p:sp>
      <p:grpSp>
        <p:nvGrpSpPr>
          <p:cNvPr id="13" name="Group 209"/>
          <p:cNvGrpSpPr>
            <a:grpSpLocks/>
          </p:cNvGrpSpPr>
          <p:nvPr/>
        </p:nvGrpSpPr>
        <p:grpSpPr bwMode="auto">
          <a:xfrm>
            <a:off x="295275" y="5167313"/>
            <a:ext cx="8577263" cy="1211262"/>
            <a:chOff x="186" y="3255"/>
            <a:chExt cx="5403" cy="763"/>
          </a:xfrm>
        </p:grpSpPr>
        <p:sp>
          <p:nvSpPr>
            <p:cNvPr id="114773" name="Rectangle 102"/>
            <p:cNvSpPr>
              <a:spLocks noChangeArrowheads="1"/>
            </p:cNvSpPr>
            <p:nvPr/>
          </p:nvSpPr>
          <p:spPr bwMode="auto">
            <a:xfrm>
              <a:off x="186" y="3378"/>
              <a:ext cx="5403" cy="64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Gill Sans MT" charset="0"/>
              </a:endParaRPr>
            </a:p>
          </p:txBody>
        </p:sp>
        <p:sp>
          <p:nvSpPr>
            <p:cNvPr id="114774" name="Text Box 101"/>
            <p:cNvSpPr txBox="1">
              <a:spLocks noChangeArrowheads="1"/>
            </p:cNvSpPr>
            <p:nvPr/>
          </p:nvSpPr>
          <p:spPr bwMode="auto">
            <a:xfrm>
              <a:off x="186" y="3549"/>
              <a:ext cx="538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2800">
                  <a:latin typeface="Calibri" charset="0"/>
                  <a:ea typeface="Calibri" charset="0"/>
                  <a:cs typeface="Calibri" charset="0"/>
                </a:rPr>
                <a:t>link on end-end path that constrains  end-end throughput</a:t>
              </a:r>
            </a:p>
          </p:txBody>
        </p:sp>
        <p:sp>
          <p:nvSpPr>
            <p:cNvPr id="114775" name="Text Box 104"/>
            <p:cNvSpPr txBox="1">
              <a:spLocks noChangeArrowheads="1"/>
            </p:cNvSpPr>
            <p:nvPr/>
          </p:nvSpPr>
          <p:spPr bwMode="auto">
            <a:xfrm>
              <a:off x="466" y="3255"/>
              <a:ext cx="1403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800" i="1">
                  <a:solidFill>
                    <a:srgbClr val="CC0000"/>
                  </a:solidFill>
                  <a:latin typeface="Gill Sans MT" charset="0"/>
                </a:rPr>
                <a:t>bottleneck link</a:t>
              </a:r>
            </a:p>
          </p:txBody>
        </p:sp>
      </p:grpSp>
      <p:sp>
        <p:nvSpPr>
          <p:cNvPr id="114703" name="AutoShape 51"/>
          <p:cNvSpPr>
            <a:spLocks noChangeArrowheads="1"/>
          </p:cNvSpPr>
          <p:nvPr/>
        </p:nvSpPr>
        <p:spPr bwMode="auto">
          <a:xfrm>
            <a:off x="4205288" y="257492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4" name="Group 132"/>
          <p:cNvGrpSpPr>
            <a:grpSpLocks/>
          </p:cNvGrpSpPr>
          <p:nvPr/>
        </p:nvGrpSpPr>
        <p:grpSpPr bwMode="auto">
          <a:xfrm flipH="1">
            <a:off x="8232775" y="2420938"/>
            <a:ext cx="871538" cy="885825"/>
            <a:chOff x="-44" y="1473"/>
            <a:chExt cx="981" cy="1105"/>
          </a:xfrm>
        </p:grpSpPr>
        <p:pic>
          <p:nvPicPr>
            <p:cNvPr id="114771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72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5" name="AutoShape 327"/>
          <p:cNvSpPr>
            <a:spLocks noChangeArrowheads="1"/>
          </p:cNvSpPr>
          <p:nvPr/>
        </p:nvSpPr>
        <p:spPr bwMode="auto">
          <a:xfrm>
            <a:off x="1168400" y="211772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206"/>
          <p:cNvGrpSpPr>
            <a:grpSpLocks/>
          </p:cNvGrpSpPr>
          <p:nvPr/>
        </p:nvGrpSpPr>
        <p:grpSpPr bwMode="auto">
          <a:xfrm>
            <a:off x="1230313" y="3927475"/>
            <a:ext cx="7935912" cy="1166813"/>
            <a:chOff x="775" y="2474"/>
            <a:chExt cx="4999" cy="735"/>
          </a:xfrm>
        </p:grpSpPr>
        <p:grpSp>
          <p:nvGrpSpPr>
            <p:cNvPr id="114708" name="Group 173"/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114739" name="Freeform 17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Rectangle 175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1" name="Freeform 17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17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Rectangle 178"/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4" name="Group 17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14769" name="AutoShape 180"/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70" name="AutoShape 181"/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5" name="Rectangle 182"/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6" name="Group 18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14767" name="AutoShape 184"/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8" name="AutoShape 185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7" name="Rectangle 186"/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8" name="Rectangle 187"/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9" name="Group 18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4765" name="AutoShape 189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6" name="AutoShape 190"/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0" name="Freeform 19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751" name="Group 19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4763" name="AutoShape 193"/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4" name="AutoShape 194"/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2" name="Rectangle 195"/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3" name="Freeform 19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4" name="Freeform 19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5" name="Oval 198"/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Freeform 19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7" name="AutoShape 200"/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8" name="AutoShape 201"/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9" name="Oval 202"/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0" name="Oval 203"/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4761" name="Oval 204"/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2" name="Rectangle 205"/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09" name="Line 57"/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0" name="Group 58"/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114730" name="Line 60"/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1" name="Line 61"/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2" name="Rectangle 62"/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14733" name="Group 64"/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114737" name="Line 66"/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8" name="Line 67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734" name="Group 68"/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114735" name="Line 69"/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6" name="Line 71"/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14711" name="AutoShape 90"/>
            <p:cNvSpPr>
              <a:spLocks noChangeArrowheads="1"/>
            </p:cNvSpPr>
            <p:nvPr/>
          </p:nvSpPr>
          <p:spPr bwMode="auto">
            <a:xfrm>
              <a:off x="4741" y="2812"/>
              <a:ext cx="515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12" name="Group 92"/>
            <p:cNvGrpSpPr>
              <a:grpSpLocks/>
            </p:cNvGrpSpPr>
            <p:nvPr/>
          </p:nvGrpSpPr>
          <p:grpSpPr bwMode="auto">
            <a:xfrm>
              <a:off x="1328" y="2707"/>
              <a:ext cx="1347" cy="359"/>
              <a:chOff x="2249" y="3430"/>
              <a:chExt cx="1389" cy="256"/>
            </a:xfrm>
          </p:grpSpPr>
          <p:sp>
            <p:nvSpPr>
              <p:cNvPr id="256093" name="Oval 93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94" name="Rectangle 94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8" name="Oval 95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96" name="Rectangle 96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3" name="Text Box 97"/>
            <p:cNvSpPr txBox="1">
              <a:spLocks noChangeArrowheads="1"/>
            </p:cNvSpPr>
            <p:nvPr/>
          </p:nvSpPr>
          <p:spPr bwMode="auto">
            <a:xfrm>
              <a:off x="1313" y="278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s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grpSp>
          <p:nvGrpSpPr>
            <p:cNvPr id="114714" name="Group 83"/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256084" name="Oval 84"/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85" name="Rectangle 85"/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4" name="Oval 86"/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87" name="Rectangle 87"/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5" name="Text Box 88"/>
            <p:cNvSpPr txBox="1">
              <a:spLocks noChangeArrowheads="1"/>
            </p:cNvSpPr>
            <p:nvPr/>
          </p:nvSpPr>
          <p:spPr bwMode="auto">
            <a:xfrm>
              <a:off x="3475" y="280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r>
                <a:rPr lang="en-US" altLang="en-US" sz="2000"/>
                <a:t>  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sp>
          <p:nvSpPr>
            <p:cNvPr id="114716" name="AutoShape 98"/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17" name="AutoShape 89"/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endParaRPr lang="en-US"/>
            </a:p>
          </p:txBody>
        </p:sp>
        <p:grpSp>
          <p:nvGrpSpPr>
            <p:cNvPr id="114718" name="Group 135"/>
            <p:cNvGrpSpPr>
              <a:grpSpLocks/>
            </p:cNvGrpSpPr>
            <p:nvPr/>
          </p:nvGrpSpPr>
          <p:grpSpPr bwMode="auto">
            <a:xfrm flipH="1">
              <a:off x="5225" y="2651"/>
              <a:ext cx="549" cy="558"/>
              <a:chOff x="-44" y="1473"/>
              <a:chExt cx="981" cy="1105"/>
            </a:xfrm>
          </p:grpSpPr>
          <p:pic>
            <p:nvPicPr>
              <p:cNvPr id="114720" name="Picture 13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21" name="Freeform 13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4719" name="AutoShape 327"/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11973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5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23898" y="191862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 sz="4000">
                <a:ea typeface="ＭＳ Ｐゴシック" charset="-128"/>
              </a:rPr>
              <a:t>Throughput: Internet scenario</a:t>
            </a:r>
          </a:p>
        </p:txBody>
      </p:sp>
      <p:sp>
        <p:nvSpPr>
          <p:cNvPr id="115762" name="Rectangle 523"/>
          <p:cNvSpPr>
            <a:spLocks noGrp="1" noChangeArrowheads="1"/>
          </p:cNvSpPr>
          <p:nvPr>
            <p:ph type="body" idx="4294967295"/>
          </p:nvPr>
        </p:nvSpPr>
        <p:spPr>
          <a:xfrm>
            <a:off x="269142" y="1982435"/>
            <a:ext cx="4206621" cy="41148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per-connection end-end throughput: </a:t>
            </a:r>
            <a:r>
              <a:rPr lang="en-US" altLang="en-US" i="1" dirty="0">
                <a:ea typeface="ＭＳ Ｐゴシック" charset="-128"/>
              </a:rPr>
              <a:t>min(</a:t>
            </a:r>
            <a:r>
              <a:rPr lang="en-US" altLang="en-US" i="1" dirty="0" err="1">
                <a:ea typeface="ＭＳ Ｐゴシック" charset="-128"/>
              </a:rPr>
              <a:t>R</a:t>
            </a:r>
            <a:r>
              <a:rPr lang="en-US" altLang="en-US" i="1" baseline="-25000" dirty="0" err="1">
                <a:ea typeface="ＭＳ Ｐゴシック" charset="-128"/>
              </a:rPr>
              <a:t>c</a:t>
            </a:r>
            <a:r>
              <a:rPr lang="en-US" altLang="en-US" i="1" dirty="0" err="1">
                <a:ea typeface="ＭＳ Ｐゴシック" charset="-128"/>
              </a:rPr>
              <a:t>,R</a:t>
            </a:r>
            <a:r>
              <a:rPr lang="en-US" altLang="en-US" i="1" baseline="-25000" dirty="0" err="1">
                <a:ea typeface="ＭＳ Ｐゴシック" charset="-128"/>
              </a:rPr>
              <a:t>s</a:t>
            </a:r>
            <a:r>
              <a:rPr lang="en-US" altLang="en-US" i="1" dirty="0" err="1">
                <a:ea typeface="ＭＳ Ｐゴシック" charset="-128"/>
              </a:rPr>
              <a:t>,R</a:t>
            </a:r>
            <a:r>
              <a:rPr lang="en-US" altLang="en-US" i="1" dirty="0">
                <a:ea typeface="ＭＳ Ｐゴシック" charset="-128"/>
              </a:rPr>
              <a:t>/10)</a:t>
            </a:r>
          </a:p>
          <a:p>
            <a:pPr eaLnBrk="1" hangingPunct="1"/>
            <a:endParaRPr lang="en-US" altLang="en-US" i="1" dirty="0">
              <a:ea typeface="ＭＳ Ｐゴシック" charset="-128"/>
            </a:endParaRPr>
          </a:p>
          <a:p>
            <a:pPr eaLnBrk="1" hangingPunct="1"/>
            <a:r>
              <a:rPr lang="en-US" altLang="en-US" dirty="0">
                <a:ea typeface="ＭＳ Ｐゴシック" charset="-128"/>
              </a:rPr>
              <a:t>in practice: </a:t>
            </a:r>
            <a:r>
              <a:rPr lang="en-US" altLang="en-US" i="1" dirty="0" err="1">
                <a:ea typeface="ＭＳ Ｐゴシック" charset="-128"/>
              </a:rPr>
              <a:t>R</a:t>
            </a:r>
            <a:r>
              <a:rPr lang="en-US" altLang="en-US" i="1" baseline="-25000" dirty="0" err="1">
                <a:ea typeface="ＭＳ Ｐゴシック" charset="-128"/>
              </a:rPr>
              <a:t>c</a:t>
            </a:r>
            <a:r>
              <a:rPr lang="en-US" altLang="en-US" dirty="0">
                <a:ea typeface="ＭＳ Ｐゴシック" charset="-128"/>
              </a:rPr>
              <a:t> or </a:t>
            </a:r>
            <a:r>
              <a:rPr lang="en-US" altLang="en-US" i="1" dirty="0" err="1">
                <a:ea typeface="ＭＳ Ｐゴシック" charset="-128"/>
              </a:rPr>
              <a:t>R</a:t>
            </a:r>
            <a:r>
              <a:rPr lang="en-US" altLang="en-US" i="1" baseline="-25000" dirty="0" err="1">
                <a:ea typeface="ＭＳ Ｐゴシック" charset="-128"/>
              </a:rPr>
              <a:t>s</a:t>
            </a:r>
            <a:r>
              <a:rPr lang="en-US" altLang="en-US" dirty="0">
                <a:ea typeface="ＭＳ Ｐゴシック" charset="-128"/>
              </a:rPr>
              <a:t> is often bottleneck</a:t>
            </a:r>
          </a:p>
        </p:txBody>
      </p:sp>
      <p:sp>
        <p:nvSpPr>
          <p:cNvPr id="115716" name="Text Box 44"/>
          <p:cNvSpPr txBox="1">
            <a:spLocks noChangeArrowheads="1"/>
          </p:cNvSpPr>
          <p:nvPr/>
        </p:nvSpPr>
        <p:spPr bwMode="auto">
          <a:xfrm>
            <a:off x="4527550" y="5635625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10 connections (fairly) share backbone bottleneck link </a:t>
            </a:r>
            <a:r>
              <a:rPr lang="en-US" altLang="en-US" sz="2000" i="1"/>
              <a:t>R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5717" name="Freeform 296"/>
          <p:cNvSpPr>
            <a:spLocks/>
          </p:cNvSpPr>
          <p:nvPr/>
        </p:nvSpPr>
        <p:spPr bwMode="auto">
          <a:xfrm>
            <a:off x="4883150" y="2720975"/>
            <a:ext cx="3127375" cy="1498600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8" name="Text Box 35"/>
          <p:cNvSpPr txBox="1">
            <a:spLocks noChangeArrowheads="1"/>
          </p:cNvSpPr>
          <p:nvPr/>
        </p:nvSpPr>
        <p:spPr bwMode="auto">
          <a:xfrm>
            <a:off x="4746625" y="2344738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257064" name="Oval 40"/>
          <p:cNvSpPr>
            <a:spLocks noChangeArrowheads="1"/>
          </p:cNvSpPr>
          <p:nvPr/>
        </p:nvSpPr>
        <p:spPr bwMode="auto">
          <a:xfrm rot="5400000">
            <a:off x="6611144" y="3772694"/>
            <a:ext cx="50800" cy="525462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065" name="Rectangle 41"/>
          <p:cNvSpPr>
            <a:spLocks noChangeArrowheads="1"/>
          </p:cNvSpPr>
          <p:nvPr/>
        </p:nvSpPr>
        <p:spPr bwMode="auto">
          <a:xfrm rot="5400000">
            <a:off x="6144419" y="3278982"/>
            <a:ext cx="984250" cy="52546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21" name="Oval 42"/>
          <p:cNvSpPr>
            <a:spLocks noChangeArrowheads="1"/>
          </p:cNvSpPr>
          <p:nvPr/>
        </p:nvSpPr>
        <p:spPr bwMode="auto">
          <a:xfrm rot="5400000">
            <a:off x="6615113" y="2794000"/>
            <a:ext cx="52387" cy="525463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067" name="Rectangle 43"/>
          <p:cNvSpPr>
            <a:spLocks noChangeArrowheads="1"/>
          </p:cNvSpPr>
          <p:nvPr/>
        </p:nvSpPr>
        <p:spPr bwMode="auto">
          <a:xfrm rot="5400000">
            <a:off x="6615113" y="3765550"/>
            <a:ext cx="31750" cy="5111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055" name="Oval 31"/>
          <p:cNvSpPr>
            <a:spLocks noChangeArrowheads="1"/>
          </p:cNvSpPr>
          <p:nvPr/>
        </p:nvSpPr>
        <p:spPr bwMode="auto">
          <a:xfrm rot="1792560">
            <a:off x="5621338" y="2668588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056" name="Rectangle 32"/>
          <p:cNvSpPr>
            <a:spLocks noChangeArrowheads="1"/>
          </p:cNvSpPr>
          <p:nvPr/>
        </p:nvSpPr>
        <p:spPr bwMode="auto">
          <a:xfrm rot="1792560">
            <a:off x="4956175" y="2465388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25" name="Oval 33"/>
          <p:cNvSpPr>
            <a:spLocks noChangeArrowheads="1"/>
          </p:cNvSpPr>
          <p:nvPr/>
        </p:nvSpPr>
        <p:spPr bwMode="auto">
          <a:xfrm rot="1792560">
            <a:off x="4991100" y="22653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058" name="Rectangle 34"/>
          <p:cNvSpPr>
            <a:spLocks noChangeArrowheads="1"/>
          </p:cNvSpPr>
          <p:nvPr/>
        </p:nvSpPr>
        <p:spPr bwMode="auto">
          <a:xfrm rot="1792560">
            <a:off x="5618163" y="2665413"/>
            <a:ext cx="23812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27" name="Line 456"/>
          <p:cNvSpPr>
            <a:spLocks noChangeShapeType="1"/>
          </p:cNvSpPr>
          <p:nvPr/>
        </p:nvSpPr>
        <p:spPr bwMode="auto">
          <a:xfrm rot="1792560">
            <a:off x="4827588" y="2536825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3" name="Oval 469"/>
          <p:cNvSpPr>
            <a:spLocks noChangeArrowheads="1"/>
          </p:cNvSpPr>
          <p:nvPr/>
        </p:nvSpPr>
        <p:spPr bwMode="auto">
          <a:xfrm rot="2768172">
            <a:off x="6130925" y="2671763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494" name="Rectangle 470"/>
          <p:cNvSpPr>
            <a:spLocks noChangeArrowheads="1"/>
          </p:cNvSpPr>
          <p:nvPr/>
        </p:nvSpPr>
        <p:spPr bwMode="auto">
          <a:xfrm rot="2768172">
            <a:off x="5409407" y="2339181"/>
            <a:ext cx="915988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0" name="Oval 471"/>
          <p:cNvSpPr>
            <a:spLocks noChangeArrowheads="1"/>
          </p:cNvSpPr>
          <p:nvPr/>
        </p:nvSpPr>
        <p:spPr bwMode="auto">
          <a:xfrm rot="2768172">
            <a:off x="5561013" y="201295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496" name="Rectangle 472"/>
          <p:cNvSpPr>
            <a:spLocks noChangeArrowheads="1"/>
          </p:cNvSpPr>
          <p:nvPr/>
        </p:nvSpPr>
        <p:spPr bwMode="auto">
          <a:xfrm rot="2768172">
            <a:off x="6130925" y="2663825"/>
            <a:ext cx="30163" cy="138113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2" name="Line 473"/>
          <p:cNvSpPr>
            <a:spLocks noChangeShapeType="1"/>
          </p:cNvSpPr>
          <p:nvPr/>
        </p:nvSpPr>
        <p:spPr bwMode="auto">
          <a:xfrm rot="2768172">
            <a:off x="5253037" y="2395538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0" name="Oval 476"/>
          <p:cNvSpPr>
            <a:spLocks noChangeArrowheads="1"/>
          </p:cNvSpPr>
          <p:nvPr/>
        </p:nvSpPr>
        <p:spPr bwMode="auto">
          <a:xfrm rot="19807440" flipH="1">
            <a:off x="5084763" y="4521200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01" name="Rectangle 477"/>
          <p:cNvSpPr>
            <a:spLocks noChangeArrowheads="1"/>
          </p:cNvSpPr>
          <p:nvPr/>
        </p:nvSpPr>
        <p:spPr bwMode="auto">
          <a:xfrm rot="19807440" flipH="1">
            <a:off x="5057775" y="4318000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5" name="Oval 478"/>
          <p:cNvSpPr>
            <a:spLocks noChangeArrowheads="1"/>
          </p:cNvSpPr>
          <p:nvPr/>
        </p:nvSpPr>
        <p:spPr bwMode="auto">
          <a:xfrm rot="19807440" flipH="1">
            <a:off x="5716588" y="4117975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03" name="Rectangle 479"/>
          <p:cNvSpPr>
            <a:spLocks noChangeArrowheads="1"/>
          </p:cNvSpPr>
          <p:nvPr/>
        </p:nvSpPr>
        <p:spPr bwMode="auto">
          <a:xfrm rot="19807440" flipH="1">
            <a:off x="5100638" y="4518025"/>
            <a:ext cx="23812" cy="153988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37" name="Line 480"/>
          <p:cNvSpPr>
            <a:spLocks noChangeShapeType="1"/>
          </p:cNvSpPr>
          <p:nvPr/>
        </p:nvSpPr>
        <p:spPr bwMode="auto">
          <a:xfrm rot="19807440" flipH="1">
            <a:off x="4962525" y="4389438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7" name="Oval 483"/>
          <p:cNvSpPr>
            <a:spLocks noChangeArrowheads="1"/>
          </p:cNvSpPr>
          <p:nvPr/>
        </p:nvSpPr>
        <p:spPr bwMode="auto">
          <a:xfrm rot="18831828" flipV="1">
            <a:off x="6338888" y="4294188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08" name="Rectangle 484"/>
          <p:cNvSpPr>
            <a:spLocks noChangeArrowheads="1"/>
          </p:cNvSpPr>
          <p:nvPr/>
        </p:nvSpPr>
        <p:spPr bwMode="auto">
          <a:xfrm rot="18831828" flipV="1">
            <a:off x="5616575" y="4625975"/>
            <a:ext cx="917575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0" name="Oval 485"/>
          <p:cNvSpPr>
            <a:spLocks noChangeArrowheads="1"/>
          </p:cNvSpPr>
          <p:nvPr/>
        </p:nvSpPr>
        <p:spPr bwMode="auto">
          <a:xfrm rot="18831828" flipV="1">
            <a:off x="5770563" y="495300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10" name="Rectangle 486"/>
          <p:cNvSpPr>
            <a:spLocks noChangeArrowheads="1"/>
          </p:cNvSpPr>
          <p:nvPr/>
        </p:nvSpPr>
        <p:spPr bwMode="auto">
          <a:xfrm rot="18831828" flipV="1">
            <a:off x="6338888" y="4303713"/>
            <a:ext cx="30162" cy="13811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2" name="Line 487"/>
          <p:cNvSpPr>
            <a:spLocks noChangeShapeType="1"/>
          </p:cNvSpPr>
          <p:nvPr/>
        </p:nvSpPr>
        <p:spPr bwMode="auto">
          <a:xfrm rot="18831828" flipV="1">
            <a:off x="5461000" y="4711701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4" name="Oval 500"/>
          <p:cNvSpPr>
            <a:spLocks noChangeArrowheads="1"/>
          </p:cNvSpPr>
          <p:nvPr/>
        </p:nvSpPr>
        <p:spPr bwMode="auto">
          <a:xfrm rot="19807440" flipH="1">
            <a:off x="7291388" y="2640013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25" name="Rectangle 501"/>
          <p:cNvSpPr>
            <a:spLocks noChangeArrowheads="1"/>
          </p:cNvSpPr>
          <p:nvPr/>
        </p:nvSpPr>
        <p:spPr bwMode="auto">
          <a:xfrm rot="19807440" flipH="1">
            <a:off x="7264400" y="2436813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5" name="Oval 502"/>
          <p:cNvSpPr>
            <a:spLocks noChangeArrowheads="1"/>
          </p:cNvSpPr>
          <p:nvPr/>
        </p:nvSpPr>
        <p:spPr bwMode="auto">
          <a:xfrm rot="19807440" flipH="1">
            <a:off x="7923213" y="2236788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27" name="Rectangle 503"/>
          <p:cNvSpPr>
            <a:spLocks noChangeArrowheads="1"/>
          </p:cNvSpPr>
          <p:nvPr/>
        </p:nvSpPr>
        <p:spPr bwMode="auto">
          <a:xfrm rot="19807440" flipH="1">
            <a:off x="7307263" y="2636838"/>
            <a:ext cx="25400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47" name="Line 504"/>
          <p:cNvSpPr>
            <a:spLocks noChangeShapeType="1"/>
          </p:cNvSpPr>
          <p:nvPr/>
        </p:nvSpPr>
        <p:spPr bwMode="auto">
          <a:xfrm rot="19807440" flipH="1">
            <a:off x="7169150" y="2508250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1" name="Oval 507"/>
          <p:cNvSpPr>
            <a:spLocks noChangeArrowheads="1"/>
          </p:cNvSpPr>
          <p:nvPr/>
        </p:nvSpPr>
        <p:spPr bwMode="auto">
          <a:xfrm rot="1792560">
            <a:off x="8048625" y="4600575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257532" name="Rectangle 508"/>
          <p:cNvSpPr>
            <a:spLocks noChangeArrowheads="1"/>
          </p:cNvSpPr>
          <p:nvPr/>
        </p:nvSpPr>
        <p:spPr bwMode="auto">
          <a:xfrm rot="1792560">
            <a:off x="7381875" y="4395788"/>
            <a:ext cx="731838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50" name="Oval 509"/>
          <p:cNvSpPr>
            <a:spLocks noChangeArrowheads="1"/>
          </p:cNvSpPr>
          <p:nvPr/>
        </p:nvSpPr>
        <p:spPr bwMode="auto">
          <a:xfrm rot="1792560">
            <a:off x="7416800" y="41957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257534" name="Rectangle 510"/>
          <p:cNvSpPr>
            <a:spLocks noChangeArrowheads="1"/>
          </p:cNvSpPr>
          <p:nvPr/>
        </p:nvSpPr>
        <p:spPr bwMode="auto">
          <a:xfrm rot="1792560">
            <a:off x="8043863" y="4597400"/>
            <a:ext cx="25400" cy="1524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15752" name="Line 511"/>
          <p:cNvSpPr>
            <a:spLocks noChangeShapeType="1"/>
          </p:cNvSpPr>
          <p:nvPr/>
        </p:nvSpPr>
        <p:spPr bwMode="auto">
          <a:xfrm rot="1792560">
            <a:off x="7243763" y="4495800"/>
            <a:ext cx="1062037" cy="12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3" name="Text Box 513"/>
          <p:cNvSpPr txBox="1">
            <a:spLocks noChangeArrowheads="1"/>
          </p:cNvSpPr>
          <p:nvPr/>
        </p:nvSpPr>
        <p:spPr bwMode="auto">
          <a:xfrm>
            <a:off x="5716588" y="1903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4" name="Text Box 514"/>
          <p:cNvSpPr txBox="1">
            <a:spLocks noChangeArrowheads="1"/>
          </p:cNvSpPr>
          <p:nvPr/>
        </p:nvSpPr>
        <p:spPr bwMode="auto">
          <a:xfrm>
            <a:off x="7543800" y="2411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5" name="Freeform 515"/>
          <p:cNvSpPr>
            <a:spLocks/>
          </p:cNvSpPr>
          <p:nvPr/>
        </p:nvSpPr>
        <p:spPr bwMode="auto">
          <a:xfrm>
            <a:off x="5710238" y="2771775"/>
            <a:ext cx="800100" cy="1381125"/>
          </a:xfrm>
          <a:custGeom>
            <a:avLst/>
            <a:gdLst>
              <a:gd name="T0" fmla="*/ 0 w 504"/>
              <a:gd name="T1" fmla="*/ 0 h 870"/>
              <a:gd name="T2" fmla="*/ 2147483647 w 504"/>
              <a:gd name="T3" fmla="*/ 2147483647 h 870"/>
              <a:gd name="T4" fmla="*/ 2147483647 w 504"/>
              <a:gd name="T5" fmla="*/ 2147483647 h 870"/>
              <a:gd name="T6" fmla="*/ 2147483647 w 504"/>
              <a:gd name="T7" fmla="*/ 2147483647 h 870"/>
              <a:gd name="T8" fmla="*/ 2147483647 w 504"/>
              <a:gd name="T9" fmla="*/ 2147483647 h 870"/>
              <a:gd name="T10" fmla="*/ 2147483647 w 504"/>
              <a:gd name="T11" fmla="*/ 2147483647 h 870"/>
              <a:gd name="T12" fmla="*/ 2147483647 w 504"/>
              <a:gd name="T13" fmla="*/ 2147483647 h 870"/>
              <a:gd name="T14" fmla="*/ 2147483647 w 504"/>
              <a:gd name="T15" fmla="*/ 2147483647 h 870"/>
              <a:gd name="T16" fmla="*/ 2147483647 w 504"/>
              <a:gd name="T17" fmla="*/ 2147483647 h 870"/>
              <a:gd name="T18" fmla="*/ 2147483647 w 504"/>
              <a:gd name="T19" fmla="*/ 2147483647 h 8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4"/>
              <a:gd name="T31" fmla="*/ 0 h 870"/>
              <a:gd name="T32" fmla="*/ 504 w 504"/>
              <a:gd name="T33" fmla="*/ 870 h 87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4" h="870">
                <a:moveTo>
                  <a:pt x="0" y="0"/>
                </a:moveTo>
                <a:cubicBezTo>
                  <a:pt x="21" y="11"/>
                  <a:pt x="79" y="44"/>
                  <a:pt x="129" y="63"/>
                </a:cubicBezTo>
                <a:cubicBezTo>
                  <a:pt x="179" y="82"/>
                  <a:pt x="255" y="102"/>
                  <a:pt x="299" y="112"/>
                </a:cubicBezTo>
                <a:cubicBezTo>
                  <a:pt x="343" y="122"/>
                  <a:pt x="362" y="116"/>
                  <a:pt x="392" y="121"/>
                </a:cubicBezTo>
                <a:cubicBezTo>
                  <a:pt x="417" y="124"/>
                  <a:pt x="469" y="100"/>
                  <a:pt x="479" y="145"/>
                </a:cubicBezTo>
                <a:cubicBezTo>
                  <a:pt x="490" y="191"/>
                  <a:pt x="504" y="700"/>
                  <a:pt x="490" y="772"/>
                </a:cubicBezTo>
                <a:cubicBezTo>
                  <a:pt x="477" y="845"/>
                  <a:pt x="447" y="842"/>
                  <a:pt x="406" y="839"/>
                </a:cubicBezTo>
                <a:cubicBezTo>
                  <a:pt x="365" y="836"/>
                  <a:pt x="323" y="835"/>
                  <a:pt x="286" y="833"/>
                </a:cubicBezTo>
                <a:cubicBezTo>
                  <a:pt x="250" y="831"/>
                  <a:pt x="226" y="822"/>
                  <a:pt x="192" y="828"/>
                </a:cubicBezTo>
                <a:cubicBezTo>
                  <a:pt x="158" y="834"/>
                  <a:pt x="107" y="861"/>
                  <a:pt x="84" y="87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6" name="Text Box 516"/>
          <p:cNvSpPr txBox="1">
            <a:spLocks noChangeArrowheads="1"/>
          </p:cNvSpPr>
          <p:nvPr/>
        </p:nvSpPr>
        <p:spPr bwMode="auto">
          <a:xfrm>
            <a:off x="4724400" y="39608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57" name="Freeform 517"/>
          <p:cNvSpPr>
            <a:spLocks/>
          </p:cNvSpPr>
          <p:nvPr/>
        </p:nvSpPr>
        <p:spPr bwMode="auto">
          <a:xfrm>
            <a:off x="6173788" y="2749550"/>
            <a:ext cx="431800" cy="1570038"/>
          </a:xfrm>
          <a:custGeom>
            <a:avLst/>
            <a:gdLst>
              <a:gd name="T0" fmla="*/ 0 w 272"/>
              <a:gd name="T1" fmla="*/ 0 h 989"/>
              <a:gd name="T2" fmla="*/ 2147483647 w 272"/>
              <a:gd name="T3" fmla="*/ 2147483647 h 989"/>
              <a:gd name="T4" fmla="*/ 2147483647 w 272"/>
              <a:gd name="T5" fmla="*/ 2147483647 h 989"/>
              <a:gd name="T6" fmla="*/ 2147483647 w 272"/>
              <a:gd name="T7" fmla="*/ 2147483647 h 989"/>
              <a:gd name="T8" fmla="*/ 2147483647 w 272"/>
              <a:gd name="T9" fmla="*/ 2147483647 h 989"/>
              <a:gd name="T10" fmla="*/ 2147483647 w 272"/>
              <a:gd name="T11" fmla="*/ 2147483647 h 989"/>
              <a:gd name="T12" fmla="*/ 2147483647 w 272"/>
              <a:gd name="T13" fmla="*/ 2147483647 h 9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989"/>
              <a:gd name="T23" fmla="*/ 272 w 272"/>
              <a:gd name="T24" fmla="*/ 989 h 9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989">
                <a:moveTo>
                  <a:pt x="0" y="0"/>
                </a:moveTo>
                <a:cubicBezTo>
                  <a:pt x="15" y="13"/>
                  <a:pt x="49" y="56"/>
                  <a:pt x="92" y="80"/>
                </a:cubicBezTo>
                <a:cubicBezTo>
                  <a:pt x="231" y="84"/>
                  <a:pt x="204" y="89"/>
                  <a:pt x="257" y="147"/>
                </a:cubicBezTo>
                <a:cubicBezTo>
                  <a:pt x="270" y="295"/>
                  <a:pt x="272" y="652"/>
                  <a:pt x="268" y="774"/>
                </a:cubicBezTo>
                <a:cubicBezTo>
                  <a:pt x="268" y="895"/>
                  <a:pt x="261" y="853"/>
                  <a:pt x="257" y="875"/>
                </a:cubicBezTo>
                <a:cubicBezTo>
                  <a:pt x="251" y="894"/>
                  <a:pt x="257" y="889"/>
                  <a:pt x="242" y="908"/>
                </a:cubicBezTo>
                <a:cubicBezTo>
                  <a:pt x="227" y="927"/>
                  <a:pt x="183" y="972"/>
                  <a:pt x="167" y="98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8" name="Freeform 518"/>
          <p:cNvSpPr>
            <a:spLocks/>
          </p:cNvSpPr>
          <p:nvPr/>
        </p:nvSpPr>
        <p:spPr bwMode="auto">
          <a:xfrm>
            <a:off x="6757988" y="2733675"/>
            <a:ext cx="638175" cy="1538288"/>
          </a:xfrm>
          <a:custGeom>
            <a:avLst/>
            <a:gdLst>
              <a:gd name="T0" fmla="*/ 2147483647 w 402"/>
              <a:gd name="T1" fmla="*/ 0 h 969"/>
              <a:gd name="T2" fmla="*/ 2147483647 w 402"/>
              <a:gd name="T3" fmla="*/ 2147483647 h 969"/>
              <a:gd name="T4" fmla="*/ 2147483647 w 402"/>
              <a:gd name="T5" fmla="*/ 2147483647 h 969"/>
              <a:gd name="T6" fmla="*/ 2147483647 w 402"/>
              <a:gd name="T7" fmla="*/ 2147483647 h 969"/>
              <a:gd name="T8" fmla="*/ 2147483647 w 402"/>
              <a:gd name="T9" fmla="*/ 2147483647 h 969"/>
              <a:gd name="T10" fmla="*/ 2147483647 w 402"/>
              <a:gd name="T11" fmla="*/ 2147483647 h 969"/>
              <a:gd name="T12" fmla="*/ 2147483647 w 402"/>
              <a:gd name="T13" fmla="*/ 2147483647 h 969"/>
              <a:gd name="T14" fmla="*/ 2147483647 w 402"/>
              <a:gd name="T15" fmla="*/ 2147483647 h 969"/>
              <a:gd name="T16" fmla="*/ 2147483647 w 402"/>
              <a:gd name="T17" fmla="*/ 2147483647 h 9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2"/>
              <a:gd name="T28" fmla="*/ 0 h 969"/>
              <a:gd name="T29" fmla="*/ 402 w 402"/>
              <a:gd name="T30" fmla="*/ 969 h 9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2" h="969">
                <a:moveTo>
                  <a:pt x="306" y="0"/>
                </a:moveTo>
                <a:cubicBezTo>
                  <a:pt x="295" y="5"/>
                  <a:pt x="262" y="24"/>
                  <a:pt x="240" y="36"/>
                </a:cubicBezTo>
                <a:cubicBezTo>
                  <a:pt x="218" y="48"/>
                  <a:pt x="199" y="58"/>
                  <a:pt x="174" y="72"/>
                </a:cubicBezTo>
                <a:cubicBezTo>
                  <a:pt x="149" y="86"/>
                  <a:pt x="115" y="101"/>
                  <a:pt x="90" y="119"/>
                </a:cubicBezTo>
                <a:cubicBezTo>
                  <a:pt x="64" y="136"/>
                  <a:pt x="72" y="127"/>
                  <a:pt x="25" y="178"/>
                </a:cubicBezTo>
                <a:cubicBezTo>
                  <a:pt x="14" y="223"/>
                  <a:pt x="0" y="732"/>
                  <a:pt x="14" y="804"/>
                </a:cubicBezTo>
                <a:cubicBezTo>
                  <a:pt x="27" y="877"/>
                  <a:pt x="53" y="854"/>
                  <a:pt x="98" y="871"/>
                </a:cubicBezTo>
                <a:cubicBezTo>
                  <a:pt x="144" y="888"/>
                  <a:pt x="209" y="884"/>
                  <a:pt x="261" y="900"/>
                </a:cubicBezTo>
                <a:cubicBezTo>
                  <a:pt x="312" y="916"/>
                  <a:pt x="373" y="955"/>
                  <a:pt x="402" y="96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9" name="Text Box 519"/>
          <p:cNvSpPr txBox="1">
            <a:spLocks noChangeArrowheads="1"/>
          </p:cNvSpPr>
          <p:nvPr/>
        </p:nvSpPr>
        <p:spPr bwMode="auto">
          <a:xfrm>
            <a:off x="5983288" y="4498975"/>
            <a:ext cx="676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0" name="Text Box 520"/>
          <p:cNvSpPr txBox="1">
            <a:spLocks noChangeArrowheads="1"/>
          </p:cNvSpPr>
          <p:nvPr/>
        </p:nvSpPr>
        <p:spPr bwMode="auto">
          <a:xfrm>
            <a:off x="7670800" y="39862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1" name="Text Box 521"/>
          <p:cNvSpPr txBox="1">
            <a:spLocks noChangeArrowheads="1"/>
          </p:cNvSpPr>
          <p:nvPr/>
        </p:nvSpPr>
        <p:spPr bwMode="auto">
          <a:xfrm>
            <a:off x="6699250" y="3357563"/>
            <a:ext cx="676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2000"/>
              <a:t>R</a:t>
            </a:r>
          </a:p>
        </p:txBody>
      </p:sp>
      <p:grpSp>
        <p:nvGrpSpPr>
          <p:cNvPr id="115763" name="Group 81"/>
          <p:cNvGrpSpPr>
            <a:grpSpLocks/>
          </p:cNvGrpSpPr>
          <p:nvPr/>
        </p:nvGrpSpPr>
        <p:grpSpPr bwMode="auto">
          <a:xfrm>
            <a:off x="4576763" y="1784350"/>
            <a:ext cx="352425" cy="660400"/>
            <a:chOff x="4140" y="429"/>
            <a:chExt cx="1425" cy="2396"/>
          </a:xfrm>
        </p:grpSpPr>
        <p:sp>
          <p:nvSpPr>
            <p:cNvPr id="115841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2" name="Rectangle 83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43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4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5" name="Rectangle 86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6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71" name="AutoShape 88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2" name="AutoShape 89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7" name="Rectangle 90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8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69" name="AutoShape 92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0" name="AutoShape 93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9" name="Rectangle 94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0" name="Rectangle 95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51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67" name="AutoShape 9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8" name="AutoShape 98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2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53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65" name="AutoShape 10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6" name="AutoShape 102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4" name="Rectangle 103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5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6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7" name="Oval 106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8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9" name="AutoShape 108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0" name="AutoShape 109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1" name="Oval 110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2" name="Oval 111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63" name="Oval 112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4" name="Rectangle 113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4" name="Group 114"/>
          <p:cNvGrpSpPr>
            <a:grpSpLocks/>
          </p:cNvGrpSpPr>
          <p:nvPr/>
        </p:nvGrpSpPr>
        <p:grpSpPr bwMode="auto">
          <a:xfrm>
            <a:off x="5151438" y="1444625"/>
            <a:ext cx="352425" cy="660400"/>
            <a:chOff x="4140" y="429"/>
            <a:chExt cx="1425" cy="2396"/>
          </a:xfrm>
        </p:grpSpPr>
        <p:sp>
          <p:nvSpPr>
            <p:cNvPr id="115809" name="Freeform 11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0" name="Rectangle 116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1" name="Freeform 11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2" name="Freeform 11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3" name="Rectangle 119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4" name="Group 12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39" name="AutoShape 121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40" name="AutoShape 122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5" name="Rectangle 123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6" name="Group 12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37" name="AutoShape 125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8" name="AutoShape 126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7" name="Rectangle 127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8" name="Rectangle 128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9" name="Group 12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35" name="AutoShape 13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6" name="AutoShape 131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0" name="Freeform 13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21" name="Group 13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33" name="AutoShape 134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4" name="AutoShape 135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2" name="Rectangle 136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3" name="Freeform 13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4" name="Freeform 13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5" name="Oval 139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6" name="Freeform 14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7" name="AutoShape 14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8" name="AutoShape 142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9" name="Oval 143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0" name="Oval 144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31" name="Oval 145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2" name="Rectangle 146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5" name="Group 147"/>
          <p:cNvGrpSpPr>
            <a:grpSpLocks/>
          </p:cNvGrpSpPr>
          <p:nvPr/>
        </p:nvGrpSpPr>
        <p:grpSpPr bwMode="auto">
          <a:xfrm>
            <a:off x="8002588" y="1700213"/>
            <a:ext cx="352425" cy="660400"/>
            <a:chOff x="4140" y="429"/>
            <a:chExt cx="1425" cy="2396"/>
          </a:xfrm>
        </p:grpSpPr>
        <p:sp>
          <p:nvSpPr>
            <p:cNvPr id="115777" name="Freeform 1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Rectangle 149"/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79" name="Freeform 1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Freeform 1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152"/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2" name="Group 1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07" name="AutoShape 154"/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8" name="AutoShape 155"/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3" name="Rectangle 156"/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4" name="Group 1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05" name="AutoShape 158"/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6" name="AutoShape 159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5" name="Rectangle 160"/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86" name="Rectangle 161"/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7" name="Group 1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03" name="AutoShape 16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4" name="AutoShape 164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8" name="Freeform 1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89" name="Group 1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01" name="AutoShape 167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2" name="AutoShape 168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90" name="Rectangle 169"/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1" name="Freeform 1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1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Oval 172"/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4" name="Freeform 1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AutoShape 174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6" name="AutoShape 175"/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7" name="Oval 176"/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8" name="Oval 177"/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799" name="Oval 178"/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00" name="Rectangle 179"/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6" name="Group 180"/>
          <p:cNvGrpSpPr>
            <a:grpSpLocks/>
          </p:cNvGrpSpPr>
          <p:nvPr/>
        </p:nvGrpSpPr>
        <p:grpSpPr bwMode="auto">
          <a:xfrm flipH="1">
            <a:off x="8151813" y="4489450"/>
            <a:ext cx="803275" cy="771525"/>
            <a:chOff x="-44" y="1473"/>
            <a:chExt cx="981" cy="1105"/>
          </a:xfrm>
        </p:grpSpPr>
        <p:pic>
          <p:nvPicPr>
            <p:cNvPr id="115775" name="Picture 181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6" name="Freeform 1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7" name="Group 183"/>
          <p:cNvGrpSpPr>
            <a:grpSpLocks/>
          </p:cNvGrpSpPr>
          <p:nvPr/>
        </p:nvGrpSpPr>
        <p:grpSpPr bwMode="auto">
          <a:xfrm>
            <a:off x="4237038" y="4470400"/>
            <a:ext cx="803275" cy="771525"/>
            <a:chOff x="-44" y="1473"/>
            <a:chExt cx="981" cy="1105"/>
          </a:xfrm>
        </p:grpSpPr>
        <p:pic>
          <p:nvPicPr>
            <p:cNvPr id="115773" name="Picture 184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4" name="Freeform 1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8" name="Group 186"/>
          <p:cNvGrpSpPr>
            <a:grpSpLocks/>
          </p:cNvGrpSpPr>
          <p:nvPr/>
        </p:nvGrpSpPr>
        <p:grpSpPr bwMode="auto">
          <a:xfrm>
            <a:off x="4859338" y="4919663"/>
            <a:ext cx="803275" cy="771525"/>
            <a:chOff x="-44" y="1473"/>
            <a:chExt cx="981" cy="1105"/>
          </a:xfrm>
        </p:grpSpPr>
        <p:pic>
          <p:nvPicPr>
            <p:cNvPr id="115771" name="Picture 187" descr="desktop_computer_stylized_medium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2" name="Freeform 1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85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347"/>
          <p:cNvGrpSpPr>
            <a:grpSpLocks/>
          </p:cNvGrpSpPr>
          <p:nvPr/>
        </p:nvGrpSpPr>
        <p:grpSpPr bwMode="auto">
          <a:xfrm>
            <a:off x="3027363" y="4803775"/>
            <a:ext cx="1284287" cy="715963"/>
            <a:chOff x="1871277" y="1576300"/>
            <a:chExt cx="1128371" cy="437861"/>
          </a:xfrm>
        </p:grpSpPr>
        <p:sp>
          <p:nvSpPr>
            <p:cNvPr id="49" name="Oval 48"/>
            <p:cNvSpPr/>
            <p:nvPr/>
          </p:nvSpPr>
          <p:spPr bwMode="auto">
            <a:xfrm flipV="1">
              <a:off x="1874067" y="1694746"/>
              <a:ext cx="1125581" cy="319415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0" name="Rectangle 49"/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" name="Oval 50"/>
            <p:cNvSpPr/>
            <p:nvPr/>
          </p:nvSpPr>
          <p:spPr bwMode="auto">
            <a:xfrm flipV="1">
              <a:off x="1871277" y="1576300"/>
              <a:ext cx="1125581" cy="319415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</a:endParaRPr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2159995" y="1673387"/>
              <a:ext cx="548146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" name="Freeform 52"/>
            <p:cNvSpPr/>
            <p:nvPr/>
          </p:nvSpPr>
          <p:spPr bwMode="auto">
            <a:xfrm>
              <a:off x="2102809" y="1633581"/>
              <a:ext cx="662517" cy="110679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" name="Freeform 53"/>
            <p:cNvSpPr/>
            <p:nvPr/>
          </p:nvSpPr>
          <p:spPr bwMode="auto">
            <a:xfrm>
              <a:off x="2536583" y="1727755"/>
              <a:ext cx="244086" cy="97087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" name="Freeform 54"/>
            <p:cNvSpPr/>
            <p:nvPr/>
          </p:nvSpPr>
          <p:spPr bwMode="auto">
            <a:xfrm>
              <a:off x="2090256" y="1729697"/>
              <a:ext cx="241296" cy="97087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cxnSp>
          <p:nvCxnSpPr>
            <p:cNvPr id="56" name="Straight Connector 55"/>
            <p:cNvCxnSpPr>
              <a:endCxn id="51" idx="2"/>
            </p:cNvCxnSpPr>
            <p:nvPr/>
          </p:nvCxnSpPr>
          <p:spPr bwMode="auto">
            <a:xfrm flipH="1" flipV="1">
              <a:off x="1871277" y="1737464"/>
              <a:ext cx="2790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 bwMode="auto">
            <a:xfrm flipH="1" flipV="1">
              <a:off x="2996858" y="1734552"/>
              <a:ext cx="2790" cy="123300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161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22514" y="150359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Packet Loss</a:t>
            </a:r>
          </a:p>
        </p:txBody>
      </p:sp>
      <p:sp>
        <p:nvSpPr>
          <p:cNvPr id="11162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2514" y="1333500"/>
            <a:ext cx="7881257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dirty="0">
                <a:ea typeface="ＭＳ Ｐゴシック" charset="-128"/>
              </a:rPr>
              <a:t>queue (aka buffer) preceding link in buffer has finite capacity</a:t>
            </a:r>
          </a:p>
          <a:p>
            <a:pPr marL="287338" indent="-287338" eaLnBrk="1" hangingPunct="1"/>
            <a:r>
              <a:rPr lang="en-US" altLang="en-US" dirty="0">
                <a:ea typeface="ＭＳ Ｐゴシック" charset="-128"/>
              </a:rPr>
              <a:t>packet arriving to full queue dropped (aka lost)</a:t>
            </a:r>
          </a:p>
          <a:p>
            <a:pPr marL="287338" indent="-287338" eaLnBrk="1" hangingPunct="1"/>
            <a:r>
              <a:rPr lang="en-US" altLang="en-US" dirty="0">
                <a:ea typeface="ＭＳ Ｐゴシック" charset="-128"/>
              </a:rPr>
              <a:t>lost packet may be retransmitted by previous node, by source end system, or not at all</a:t>
            </a:r>
          </a:p>
        </p:txBody>
      </p:sp>
      <p:sp>
        <p:nvSpPr>
          <p:cNvPr id="111621" name="Rectangle 7"/>
          <p:cNvSpPr>
            <a:spLocks noChangeArrowheads="1"/>
          </p:cNvSpPr>
          <p:nvPr/>
        </p:nvSpPr>
        <p:spPr bwMode="auto">
          <a:xfrm>
            <a:off x="3092450" y="4999038"/>
            <a:ext cx="1198563" cy="263525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2" name="Line 23"/>
          <p:cNvSpPr>
            <a:spLocks noChangeShapeType="1"/>
          </p:cNvSpPr>
          <p:nvPr/>
        </p:nvSpPr>
        <p:spPr bwMode="auto">
          <a:xfrm>
            <a:off x="2400300" y="4765675"/>
            <a:ext cx="698500" cy="33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3" name="Line 24"/>
          <p:cNvSpPr>
            <a:spLocks noChangeShapeType="1"/>
          </p:cNvSpPr>
          <p:nvPr/>
        </p:nvSpPr>
        <p:spPr bwMode="auto">
          <a:xfrm flipV="1">
            <a:off x="2689225" y="5159375"/>
            <a:ext cx="411163" cy="525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Line 25"/>
          <p:cNvSpPr>
            <a:spLocks noChangeShapeType="1"/>
          </p:cNvSpPr>
          <p:nvPr/>
        </p:nvSpPr>
        <p:spPr bwMode="auto">
          <a:xfrm>
            <a:off x="4286250" y="5162550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Rectangle 28"/>
          <p:cNvSpPr>
            <a:spLocks noChangeArrowheads="1"/>
          </p:cNvSpPr>
          <p:nvPr/>
        </p:nvSpPr>
        <p:spPr bwMode="auto">
          <a:xfrm>
            <a:off x="5205413" y="49625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6" name="Rectangle 29"/>
          <p:cNvSpPr>
            <a:spLocks noChangeArrowheads="1"/>
          </p:cNvSpPr>
          <p:nvPr/>
        </p:nvSpPr>
        <p:spPr bwMode="auto">
          <a:xfrm>
            <a:off x="395287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7" name="Rectangle 30"/>
          <p:cNvSpPr>
            <a:spLocks noChangeArrowheads="1"/>
          </p:cNvSpPr>
          <p:nvPr/>
        </p:nvSpPr>
        <p:spPr bwMode="auto">
          <a:xfrm>
            <a:off x="4114800" y="5033963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8" name="Rectangle 31"/>
          <p:cNvSpPr>
            <a:spLocks noChangeArrowheads="1"/>
          </p:cNvSpPr>
          <p:nvPr/>
        </p:nvSpPr>
        <p:spPr bwMode="auto">
          <a:xfrm>
            <a:off x="2865438" y="538162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9" name="Line 33"/>
          <p:cNvSpPr>
            <a:spLocks noChangeShapeType="1"/>
          </p:cNvSpPr>
          <p:nvPr/>
        </p:nvSpPr>
        <p:spPr bwMode="auto">
          <a:xfrm flipV="1">
            <a:off x="2835275" y="5227638"/>
            <a:ext cx="106363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Text Box 35"/>
          <p:cNvSpPr txBox="1">
            <a:spLocks noChangeArrowheads="1"/>
          </p:cNvSpPr>
          <p:nvPr/>
        </p:nvSpPr>
        <p:spPr bwMode="auto">
          <a:xfrm>
            <a:off x="1417638" y="429418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111631" name="Text Box 36"/>
          <p:cNvSpPr txBox="1">
            <a:spLocks noChangeArrowheads="1"/>
          </p:cNvSpPr>
          <p:nvPr/>
        </p:nvSpPr>
        <p:spPr bwMode="auto">
          <a:xfrm>
            <a:off x="1738313" y="5280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111632" name="Text Box 40"/>
          <p:cNvSpPr txBox="1">
            <a:spLocks noChangeArrowheads="1"/>
          </p:cNvSpPr>
          <p:nvPr/>
        </p:nvSpPr>
        <p:spPr bwMode="auto">
          <a:xfrm>
            <a:off x="4765675" y="4203700"/>
            <a:ext cx="2673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being transmitted</a:t>
            </a:r>
          </a:p>
        </p:txBody>
      </p:sp>
      <p:sp>
        <p:nvSpPr>
          <p:cNvPr id="111633" name="Line 41"/>
          <p:cNvSpPr>
            <a:spLocks noChangeShapeType="1"/>
          </p:cNvSpPr>
          <p:nvPr/>
        </p:nvSpPr>
        <p:spPr bwMode="auto">
          <a:xfrm rot="10800000" flipV="1">
            <a:off x="4329113" y="4495800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Rectangle 56"/>
          <p:cNvSpPr>
            <a:spLocks noChangeArrowheads="1"/>
          </p:cNvSpPr>
          <p:nvPr/>
        </p:nvSpPr>
        <p:spPr bwMode="auto">
          <a:xfrm>
            <a:off x="3789363" y="50323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5" name="Rectangle 57"/>
          <p:cNvSpPr>
            <a:spLocks noChangeArrowheads="1"/>
          </p:cNvSpPr>
          <p:nvPr/>
        </p:nvSpPr>
        <p:spPr bwMode="auto">
          <a:xfrm>
            <a:off x="3627438" y="5035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6" name="Rectangle 58"/>
          <p:cNvSpPr>
            <a:spLocks noChangeArrowheads="1"/>
          </p:cNvSpPr>
          <p:nvPr/>
        </p:nvSpPr>
        <p:spPr bwMode="auto">
          <a:xfrm>
            <a:off x="3462338" y="50323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7" name="Rectangle 59"/>
          <p:cNvSpPr>
            <a:spLocks noChangeArrowheads="1"/>
          </p:cNvSpPr>
          <p:nvPr/>
        </p:nvSpPr>
        <p:spPr bwMode="auto">
          <a:xfrm>
            <a:off x="3298825" y="5032375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8" name="Rectangle 61"/>
          <p:cNvSpPr>
            <a:spLocks noChangeArrowheads="1"/>
          </p:cNvSpPr>
          <p:nvPr/>
        </p:nvSpPr>
        <p:spPr bwMode="auto">
          <a:xfrm>
            <a:off x="313372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9" name="Rectangle 62"/>
          <p:cNvSpPr>
            <a:spLocks noChangeArrowheads="1"/>
          </p:cNvSpPr>
          <p:nvPr/>
        </p:nvSpPr>
        <p:spPr bwMode="auto">
          <a:xfrm>
            <a:off x="3105150" y="5010150"/>
            <a:ext cx="1171575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40" name="Line 63"/>
          <p:cNvSpPr>
            <a:spLocks noChangeShapeType="1"/>
          </p:cNvSpPr>
          <p:nvPr/>
        </p:nvSpPr>
        <p:spPr bwMode="auto">
          <a:xfrm rot="10800000">
            <a:off x="3092450" y="5502275"/>
            <a:ext cx="687388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Text Box 64"/>
          <p:cNvSpPr txBox="1">
            <a:spLocks noChangeArrowheads="1"/>
          </p:cNvSpPr>
          <p:nvPr/>
        </p:nvSpPr>
        <p:spPr bwMode="auto">
          <a:xfrm>
            <a:off x="3708400" y="5661025"/>
            <a:ext cx="1924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arriving to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full buffer is </a:t>
            </a:r>
            <a:r>
              <a:rPr lang="en-US" altLang="en-US" sz="1800" i="1">
                <a:solidFill>
                  <a:srgbClr val="CC0000"/>
                </a:solidFill>
              </a:rPr>
              <a:t>lost</a:t>
            </a:r>
          </a:p>
        </p:txBody>
      </p:sp>
      <p:sp>
        <p:nvSpPr>
          <p:cNvPr id="111642" name="Text Box 65"/>
          <p:cNvSpPr txBox="1">
            <a:spLocks noChangeArrowheads="1"/>
          </p:cNvSpPr>
          <p:nvPr/>
        </p:nvSpPr>
        <p:spPr bwMode="auto">
          <a:xfrm>
            <a:off x="2981325" y="4022725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buffer 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(waiting area)</a:t>
            </a:r>
          </a:p>
        </p:txBody>
      </p:sp>
      <p:sp>
        <p:nvSpPr>
          <p:cNvPr id="111643" name="Line 66"/>
          <p:cNvSpPr>
            <a:spLocks noChangeShapeType="1"/>
          </p:cNvSpPr>
          <p:nvPr/>
        </p:nvSpPr>
        <p:spPr bwMode="auto">
          <a:xfrm>
            <a:off x="3238500" y="4630738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1645" name="Group 48"/>
          <p:cNvGrpSpPr>
            <a:grpSpLocks/>
          </p:cNvGrpSpPr>
          <p:nvPr/>
        </p:nvGrpSpPr>
        <p:grpSpPr bwMode="auto">
          <a:xfrm>
            <a:off x="1593850" y="4314825"/>
            <a:ext cx="820738" cy="688975"/>
            <a:chOff x="-44" y="1473"/>
            <a:chExt cx="981" cy="1105"/>
          </a:xfrm>
        </p:grpSpPr>
        <p:pic>
          <p:nvPicPr>
            <p:cNvPr id="111651" name="Picture 49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2" name="Freeform 5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1646" name="Group 51"/>
          <p:cNvGrpSpPr>
            <a:grpSpLocks/>
          </p:cNvGrpSpPr>
          <p:nvPr/>
        </p:nvGrpSpPr>
        <p:grpSpPr bwMode="auto">
          <a:xfrm>
            <a:off x="1922463" y="5305425"/>
            <a:ext cx="820737" cy="688975"/>
            <a:chOff x="-44" y="1473"/>
            <a:chExt cx="981" cy="1105"/>
          </a:xfrm>
        </p:grpSpPr>
        <p:pic>
          <p:nvPicPr>
            <p:cNvPr id="111649" name="Picture 5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0" name="Freeform 5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8507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6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620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6" y="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Chapter 1: Roadmap (</a:t>
            </a:r>
            <a:r>
              <a:rPr lang="en-US" altLang="en-US" dirty="0" err="1">
                <a:ea typeface="ＭＳ Ｐゴシック" charset="-128"/>
              </a:rPr>
              <a:t>cont</a:t>
            </a:r>
            <a:r>
              <a:rPr lang="en-US" altLang="en-US" dirty="0">
                <a:ea typeface="ＭＳ Ｐゴシック" charset="-128"/>
              </a:rPr>
              <a:t>…)</a:t>
            </a:r>
          </a:p>
        </p:txBody>
      </p:sp>
      <p:sp>
        <p:nvSpPr>
          <p:cNvPr id="19460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936625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What is the Internet?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edge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Network core</a:t>
            </a:r>
          </a:p>
          <a:p>
            <a:pPr lvl="1" eaLnBrk="1" hangingPunct="1">
              <a:buFont typeface="Wingdings" charset="2"/>
              <a:buChar char="ü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Delay, Loss, Throughput in networks</a:t>
            </a:r>
          </a:p>
          <a:p>
            <a:pPr lvl="1" eaLnBrk="1" hangingPunct="1">
              <a:buFont typeface="Wingdings" charset="2"/>
              <a:buChar char="q"/>
            </a:pPr>
            <a:r>
              <a:rPr lang="en-US" altLang="en-US" sz="2800" dirty="0">
                <a:solidFill>
                  <a:srgbClr val="CC0000"/>
                </a:solidFill>
                <a:latin typeface="Calibri Light" charset="0"/>
                <a:ea typeface="Calibri Light" charset="0"/>
                <a:cs typeface="Calibri Light" charset="0"/>
              </a:rPr>
              <a:t>Protocol layers, service models</a:t>
            </a:r>
          </a:p>
          <a:p>
            <a:pPr marL="0" indent="0" eaLnBrk="1" hangingPunct="1">
              <a:buNone/>
            </a:pPr>
            <a:endParaRPr lang="en-US" altLang="en-US" dirty="0">
              <a:latin typeface="Calibri Light" charset="0"/>
              <a:ea typeface="Calibri Light" charset="0"/>
              <a:cs typeface="Calibri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901152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7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4287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Protocol </a:t>
            </a:r>
            <a:r>
              <a:rPr lang="ja-JP" altLang="en-US" dirty="0">
                <a:ea typeface="ＭＳ Ｐゴシック" charset="-128"/>
              </a:rPr>
              <a:t>“</a:t>
            </a:r>
            <a:r>
              <a:rPr lang="en-US" altLang="ja-JP" dirty="0">
                <a:ea typeface="ＭＳ Ｐゴシック" charset="-128"/>
              </a:rPr>
              <a:t>Layers</a:t>
            </a:r>
            <a:r>
              <a:rPr lang="ja-JP" altLang="en-US" dirty="0">
                <a:ea typeface="ＭＳ Ｐゴシック" charset="-128"/>
              </a:rPr>
              <a:t>”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118788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3656" y="1382485"/>
            <a:ext cx="4463143" cy="4648200"/>
          </a:xfrm>
        </p:spPr>
        <p:txBody>
          <a:bodyPr/>
          <a:lstStyle/>
          <a:p>
            <a:pPr eaLnBrk="1" hangingPunct="1">
              <a:lnSpc>
                <a:spcPct val="75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charset="2"/>
              <a:buNone/>
            </a:pPr>
            <a:r>
              <a:rPr lang="en-US" altLang="en-US" dirty="0">
                <a:solidFill>
                  <a:srgbClr val="CC0000"/>
                </a:solidFill>
              </a:rPr>
              <a:t>with many </a:t>
            </a:r>
            <a:r>
              <a:rPr lang="ja-JP" altLang="en-US" dirty="0">
                <a:solidFill>
                  <a:srgbClr val="CC0000"/>
                </a:solidFill>
              </a:rPr>
              <a:t>“</a:t>
            </a:r>
            <a:r>
              <a:rPr lang="en-US" altLang="ja-JP" dirty="0">
                <a:solidFill>
                  <a:srgbClr val="CC0000"/>
                </a:solidFill>
              </a:rPr>
              <a:t>pieces</a:t>
            </a:r>
            <a:r>
              <a:rPr lang="ja-JP" altLang="en-US" dirty="0">
                <a:solidFill>
                  <a:srgbClr val="CC0000"/>
                </a:solidFill>
              </a:rPr>
              <a:t>”</a:t>
            </a:r>
            <a:r>
              <a:rPr lang="en-US" altLang="ja-JP" dirty="0">
                <a:solidFill>
                  <a:srgbClr val="CC0000"/>
                </a:solidFill>
              </a:rPr>
              <a:t>: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hosts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routers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links of various media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applications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protocols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hardware, software</a:t>
            </a:r>
          </a:p>
        </p:txBody>
      </p:sp>
      <p:sp>
        <p:nvSpPr>
          <p:cNvPr id="118789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672692" y="1382485"/>
            <a:ext cx="4057650" cy="3951515"/>
          </a:xfrm>
        </p:spPr>
        <p:txBody>
          <a:bodyPr/>
          <a:lstStyle/>
          <a:p>
            <a:pPr algn="ctr" eaLnBrk="1" hangingPunct="1">
              <a:buFont typeface="Wingdings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charset="-128"/>
              </a:rPr>
              <a:t>Question:</a:t>
            </a:r>
            <a:r>
              <a:rPr lang="en-US" altLang="en-US" sz="2400" u="sng" dirty="0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algn="ctr" eaLnBrk="1" hangingPunct="1">
              <a:buFont typeface="Wingdings" charset="2"/>
              <a:buNone/>
            </a:pPr>
            <a:r>
              <a:rPr lang="en-US" altLang="en-US" dirty="0">
                <a:ea typeface="ＭＳ Ｐゴシック" charset="-128"/>
              </a:rPr>
              <a:t>is there any hope of organizing structure of network?</a:t>
            </a:r>
          </a:p>
          <a:p>
            <a:pPr algn="ctr" eaLnBrk="1" hangingPunct="1">
              <a:buFont typeface="Wingdings" charset="2"/>
              <a:buNone/>
            </a:pPr>
            <a:endParaRPr lang="en-US" altLang="en-US" dirty="0">
              <a:ea typeface="ＭＳ Ｐゴシック" charset="-128"/>
            </a:endParaRPr>
          </a:p>
          <a:p>
            <a:pPr algn="ctr" eaLnBrk="1" hangingPunct="1">
              <a:buFont typeface="Wingdings" charset="2"/>
              <a:buNone/>
            </a:pPr>
            <a:r>
              <a:rPr lang="en-US" altLang="en-US" dirty="0">
                <a:ea typeface="ＭＳ Ｐゴシック" charset="-128"/>
              </a:rPr>
              <a:t>…. or at least our discussion of networks?</a:t>
            </a:r>
          </a:p>
        </p:txBody>
      </p:sp>
    </p:spTree>
    <p:extLst>
      <p:ext uri="{BB962C8B-B14F-4D97-AF65-F5344CB8AC3E}">
        <p14:creationId xmlns:p14="http://schemas.microsoft.com/office/powerpoint/2010/main" val="343677747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4" name="Rectangle 39"/>
          <p:cNvSpPr>
            <a:spLocks noGrp="1" noChangeArrowheads="1"/>
          </p:cNvSpPr>
          <p:nvPr>
            <p:ph type="title" idx="4294967295"/>
          </p:nvPr>
        </p:nvSpPr>
        <p:spPr>
          <a:xfrm>
            <a:off x="573088" y="3176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Layering of airline functionality</a:t>
            </a:r>
          </a:p>
        </p:txBody>
      </p:sp>
      <p:sp>
        <p:nvSpPr>
          <p:cNvPr id="122885" name="Rectangle 40"/>
          <p:cNvSpPr>
            <a:spLocks noGrp="1" noChangeArrowheads="1"/>
          </p:cNvSpPr>
          <p:nvPr>
            <p:ph type="body" idx="4294967295"/>
          </p:nvPr>
        </p:nvSpPr>
        <p:spPr>
          <a:xfrm>
            <a:off x="378165" y="4452711"/>
            <a:ext cx="7613650" cy="1763713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i="1">
                <a:solidFill>
                  <a:srgbClr val="CC0000"/>
                </a:solidFill>
                <a:ea typeface="ＭＳ Ｐゴシック" charset="-128"/>
              </a:rPr>
              <a:t>layers:</a:t>
            </a:r>
            <a:r>
              <a:rPr lang="en-US" altLang="en-US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>
                <a:ea typeface="ＭＳ Ｐゴシック" charset="-128"/>
              </a:rPr>
              <a:t>each layer implements a service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via its own internal-layer actions</a:t>
            </a:r>
          </a:p>
          <a:p>
            <a:pPr lvl="1" eaLnBrk="1" hangingPunct="1">
              <a:buFont typeface="Wingdings" charset="2"/>
              <a:buChar char="§"/>
            </a:pPr>
            <a:r>
              <a:rPr lang="en-US" altLang="en-US" sz="2800" dirty="0"/>
              <a:t>relying on services provided by layer below</a:t>
            </a:r>
          </a:p>
          <a:p>
            <a:pPr eaLnBrk="1" hangingPunct="1">
              <a:buFont typeface="Wingdings" charset="2"/>
              <a:buNone/>
            </a:pPr>
            <a:endParaRPr lang="en-US" altLang="en-US" dirty="0">
              <a:ea typeface="ＭＳ Ｐゴシック" charset="-128"/>
            </a:endParaRPr>
          </a:p>
        </p:txBody>
      </p:sp>
      <p:grpSp>
        <p:nvGrpSpPr>
          <p:cNvPr id="122883" name="Group 38"/>
          <p:cNvGrpSpPr>
            <a:grpSpLocks/>
          </p:cNvGrpSpPr>
          <p:nvPr/>
        </p:nvGrpSpPr>
        <p:grpSpPr bwMode="auto">
          <a:xfrm>
            <a:off x="434975" y="1314450"/>
            <a:ext cx="8418513" cy="2835275"/>
            <a:chOff x="258" y="1214"/>
            <a:chExt cx="5303" cy="1786"/>
          </a:xfrm>
        </p:grpSpPr>
        <p:sp>
          <p:nvSpPr>
            <p:cNvPr id="122887" name="Rectangle 2"/>
            <p:cNvSpPr>
              <a:spLocks noChangeArrowheads="1"/>
            </p:cNvSpPr>
            <p:nvPr/>
          </p:nvSpPr>
          <p:spPr bwMode="auto">
            <a:xfrm>
              <a:off x="264" y="1544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2888" name="Text Box 3"/>
            <p:cNvSpPr txBox="1">
              <a:spLocks noChangeArrowheads="1"/>
            </p:cNvSpPr>
            <p:nvPr/>
          </p:nvSpPr>
          <p:spPr bwMode="auto">
            <a:xfrm>
              <a:off x="258" y="1597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ticket (purchase)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baggage (check)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gates (load)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runway (takeoff)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airplane routing</a:t>
              </a:r>
            </a:p>
          </p:txBody>
        </p:sp>
        <p:sp>
          <p:nvSpPr>
            <p:cNvPr id="122889" name="Line 4"/>
            <p:cNvSpPr>
              <a:spLocks noChangeShapeType="1"/>
            </p:cNvSpPr>
            <p:nvPr/>
          </p:nvSpPr>
          <p:spPr bwMode="auto">
            <a:xfrm>
              <a:off x="271" y="1770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90" name="Line 5"/>
            <p:cNvSpPr>
              <a:spLocks noChangeShapeType="1"/>
            </p:cNvSpPr>
            <p:nvPr/>
          </p:nvSpPr>
          <p:spPr bwMode="auto">
            <a:xfrm>
              <a:off x="275" y="1989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91" name="Line 6"/>
            <p:cNvSpPr>
              <a:spLocks noChangeShapeType="1"/>
            </p:cNvSpPr>
            <p:nvPr/>
          </p:nvSpPr>
          <p:spPr bwMode="auto">
            <a:xfrm>
              <a:off x="271" y="220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92" name="Line 7"/>
            <p:cNvSpPr>
              <a:spLocks noChangeShapeType="1"/>
            </p:cNvSpPr>
            <p:nvPr/>
          </p:nvSpPr>
          <p:spPr bwMode="auto">
            <a:xfrm>
              <a:off x="279" y="242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93" name="Text Box 8"/>
            <p:cNvSpPr txBox="1">
              <a:spLocks noChangeArrowheads="1"/>
            </p:cNvSpPr>
            <p:nvPr/>
          </p:nvSpPr>
          <p:spPr bwMode="auto">
            <a:xfrm>
              <a:off x="493" y="2706"/>
              <a:ext cx="52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departure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airport</a:t>
              </a:r>
            </a:p>
          </p:txBody>
        </p:sp>
        <p:sp>
          <p:nvSpPr>
            <p:cNvPr id="122894" name="Text Box 9"/>
            <p:cNvSpPr txBox="1">
              <a:spLocks noChangeArrowheads="1"/>
            </p:cNvSpPr>
            <p:nvPr/>
          </p:nvSpPr>
          <p:spPr bwMode="auto">
            <a:xfrm>
              <a:off x="3756" y="2712"/>
              <a:ext cx="38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arrival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airport</a:t>
              </a:r>
            </a:p>
          </p:txBody>
        </p:sp>
        <p:sp>
          <p:nvSpPr>
            <p:cNvPr id="122895" name="Text Box 10"/>
            <p:cNvSpPr txBox="1">
              <a:spLocks noChangeArrowheads="1"/>
            </p:cNvSpPr>
            <p:nvPr/>
          </p:nvSpPr>
          <p:spPr bwMode="auto">
            <a:xfrm>
              <a:off x="1859" y="2709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intermediate air-traffic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control centers</a:t>
              </a:r>
            </a:p>
          </p:txBody>
        </p:sp>
        <p:pic>
          <p:nvPicPr>
            <p:cNvPr id="122896" name="Picture 11" descr="yylgaifm[1]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30" y="1315"/>
              <a:ext cx="963" cy="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897" name="Line 12"/>
            <p:cNvSpPr>
              <a:spLocks noChangeShapeType="1"/>
            </p:cNvSpPr>
            <p:nvPr/>
          </p:nvSpPr>
          <p:spPr bwMode="auto">
            <a:xfrm>
              <a:off x="2133" y="1214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98" name="Line 13"/>
            <p:cNvSpPr>
              <a:spLocks noChangeShapeType="1"/>
            </p:cNvSpPr>
            <p:nvPr/>
          </p:nvSpPr>
          <p:spPr bwMode="auto">
            <a:xfrm>
              <a:off x="2229" y="1310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899" name="Line 14"/>
            <p:cNvSpPr>
              <a:spLocks noChangeShapeType="1"/>
            </p:cNvSpPr>
            <p:nvPr/>
          </p:nvSpPr>
          <p:spPr bwMode="auto">
            <a:xfrm>
              <a:off x="2325" y="1406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2900" name="Group 15"/>
            <p:cNvGrpSpPr>
              <a:grpSpLocks/>
            </p:cNvGrpSpPr>
            <p:nvPr/>
          </p:nvGrpSpPr>
          <p:grpSpPr bwMode="auto">
            <a:xfrm>
              <a:off x="1436" y="2441"/>
              <a:ext cx="1071" cy="186"/>
              <a:chOff x="1813" y="2187"/>
              <a:chExt cx="1071" cy="186"/>
            </a:xfrm>
          </p:grpSpPr>
          <p:sp>
            <p:nvSpPr>
              <p:cNvPr id="122920" name="Rectangle 16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2921" name="Text Box 17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airplane routing</a:t>
                </a:r>
              </a:p>
            </p:txBody>
          </p:sp>
        </p:grpSp>
        <p:grpSp>
          <p:nvGrpSpPr>
            <p:cNvPr id="122901" name="Group 18"/>
            <p:cNvGrpSpPr>
              <a:grpSpLocks/>
            </p:cNvGrpSpPr>
            <p:nvPr/>
          </p:nvGrpSpPr>
          <p:grpSpPr bwMode="auto">
            <a:xfrm>
              <a:off x="2417" y="2441"/>
              <a:ext cx="1071" cy="186"/>
              <a:chOff x="1813" y="2187"/>
              <a:chExt cx="1071" cy="186"/>
            </a:xfrm>
          </p:grpSpPr>
          <p:sp>
            <p:nvSpPr>
              <p:cNvPr id="122918" name="Rectangle 19"/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22919" name="Text Box 20"/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airplane routing</a:t>
                </a:r>
              </a:p>
            </p:txBody>
          </p:sp>
        </p:grpSp>
        <p:sp>
          <p:nvSpPr>
            <p:cNvPr id="122902" name="Rectangle 21"/>
            <p:cNvSpPr>
              <a:spLocks noChangeArrowheads="1"/>
            </p:cNvSpPr>
            <p:nvPr/>
          </p:nvSpPr>
          <p:spPr bwMode="auto">
            <a:xfrm>
              <a:off x="3446" y="1551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2903" name="Text Box 22"/>
            <p:cNvSpPr txBox="1">
              <a:spLocks noChangeArrowheads="1"/>
            </p:cNvSpPr>
            <p:nvPr/>
          </p:nvSpPr>
          <p:spPr bwMode="auto">
            <a:xfrm>
              <a:off x="3412" y="1598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ticket (complain)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baggage (claim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gates (unload)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runway (land)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airplane routing</a:t>
              </a:r>
            </a:p>
          </p:txBody>
        </p:sp>
        <p:sp>
          <p:nvSpPr>
            <p:cNvPr id="122904" name="Line 23"/>
            <p:cNvSpPr>
              <a:spLocks noChangeShapeType="1"/>
            </p:cNvSpPr>
            <p:nvPr/>
          </p:nvSpPr>
          <p:spPr bwMode="auto">
            <a:xfrm>
              <a:off x="3453" y="177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05" name="Line 24"/>
            <p:cNvSpPr>
              <a:spLocks noChangeShapeType="1"/>
            </p:cNvSpPr>
            <p:nvPr/>
          </p:nvSpPr>
          <p:spPr bwMode="auto">
            <a:xfrm>
              <a:off x="3457" y="199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06" name="Line 25"/>
            <p:cNvSpPr>
              <a:spLocks noChangeShapeType="1"/>
            </p:cNvSpPr>
            <p:nvPr/>
          </p:nvSpPr>
          <p:spPr bwMode="auto">
            <a:xfrm>
              <a:off x="3453" y="2214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07" name="Line 26"/>
            <p:cNvSpPr>
              <a:spLocks noChangeShapeType="1"/>
            </p:cNvSpPr>
            <p:nvPr/>
          </p:nvSpPr>
          <p:spPr bwMode="auto">
            <a:xfrm>
              <a:off x="3461" y="2433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908" name="Rectangle 27"/>
            <p:cNvSpPr>
              <a:spLocks noChangeArrowheads="1"/>
            </p:cNvSpPr>
            <p:nvPr/>
          </p:nvSpPr>
          <p:spPr bwMode="auto">
            <a:xfrm>
              <a:off x="268" y="2476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2909" name="Rectangle 28"/>
            <p:cNvSpPr>
              <a:spLocks noChangeArrowheads="1"/>
            </p:cNvSpPr>
            <p:nvPr/>
          </p:nvSpPr>
          <p:spPr bwMode="auto">
            <a:xfrm>
              <a:off x="268" y="2256"/>
              <a:ext cx="5293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2910" name="Rectangle 29"/>
            <p:cNvSpPr>
              <a:spLocks noChangeArrowheads="1"/>
            </p:cNvSpPr>
            <p:nvPr/>
          </p:nvSpPr>
          <p:spPr bwMode="auto">
            <a:xfrm>
              <a:off x="268" y="2050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2911" name="Rectangle 30"/>
            <p:cNvSpPr>
              <a:spLocks noChangeArrowheads="1"/>
            </p:cNvSpPr>
            <p:nvPr/>
          </p:nvSpPr>
          <p:spPr bwMode="auto">
            <a:xfrm>
              <a:off x="268" y="1830"/>
              <a:ext cx="5286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2912" name="Rectangle 31"/>
            <p:cNvSpPr>
              <a:spLocks noChangeArrowheads="1"/>
            </p:cNvSpPr>
            <p:nvPr/>
          </p:nvSpPr>
          <p:spPr bwMode="auto">
            <a:xfrm>
              <a:off x="268" y="1617"/>
              <a:ext cx="5287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22913" name="Text Box 32"/>
            <p:cNvSpPr txBox="1">
              <a:spLocks noChangeArrowheads="1"/>
            </p:cNvSpPr>
            <p:nvPr/>
          </p:nvSpPr>
          <p:spPr bwMode="auto">
            <a:xfrm>
              <a:off x="4776" y="1588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ticket</a:t>
              </a:r>
            </a:p>
          </p:txBody>
        </p:sp>
        <p:sp>
          <p:nvSpPr>
            <p:cNvPr id="122914" name="Text Box 33"/>
            <p:cNvSpPr txBox="1">
              <a:spLocks noChangeArrowheads="1"/>
            </p:cNvSpPr>
            <p:nvPr/>
          </p:nvSpPr>
          <p:spPr bwMode="auto">
            <a:xfrm>
              <a:off x="4774" y="1801"/>
              <a:ext cx="48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baggage</a:t>
              </a:r>
            </a:p>
          </p:txBody>
        </p:sp>
        <p:sp>
          <p:nvSpPr>
            <p:cNvPr id="122915" name="Text Box 34"/>
            <p:cNvSpPr txBox="1">
              <a:spLocks noChangeArrowheads="1"/>
            </p:cNvSpPr>
            <p:nvPr/>
          </p:nvSpPr>
          <p:spPr bwMode="auto">
            <a:xfrm>
              <a:off x="4772" y="2013"/>
              <a:ext cx="3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gate</a:t>
              </a:r>
            </a:p>
          </p:txBody>
        </p:sp>
        <p:sp>
          <p:nvSpPr>
            <p:cNvPr id="122916" name="Text Box 35"/>
            <p:cNvSpPr txBox="1">
              <a:spLocks noChangeArrowheads="1"/>
            </p:cNvSpPr>
            <p:nvPr/>
          </p:nvSpPr>
          <p:spPr bwMode="auto">
            <a:xfrm>
              <a:off x="4767" y="2225"/>
              <a:ext cx="7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takeoff/landing</a:t>
              </a:r>
            </a:p>
          </p:txBody>
        </p:sp>
        <p:sp>
          <p:nvSpPr>
            <p:cNvPr id="122917" name="Text Box 36"/>
            <p:cNvSpPr txBox="1">
              <a:spLocks noChangeArrowheads="1"/>
            </p:cNvSpPr>
            <p:nvPr/>
          </p:nvSpPr>
          <p:spPr bwMode="auto">
            <a:xfrm>
              <a:off x="4769" y="2444"/>
              <a:ext cx="7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airplane routing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8552830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11628" y="13062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Why layering?</a:t>
            </a:r>
          </a:p>
        </p:txBody>
      </p:sp>
      <p:sp>
        <p:nvSpPr>
          <p:cNvPr id="138244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272143" y="1369787"/>
            <a:ext cx="8621485" cy="4648200"/>
          </a:xfrm>
        </p:spPr>
        <p:txBody>
          <a:bodyPr/>
          <a:lstStyle/>
          <a:p>
            <a:pPr eaLnBrk="1" hangingPunct="1">
              <a:buFont typeface="Wingdings" charset="2"/>
              <a:buNone/>
            </a:pPr>
            <a:r>
              <a:rPr lang="en-US" altLang="en-US" sz="3200" dirty="0"/>
              <a:t>dealing with complex systems:</a:t>
            </a:r>
          </a:p>
          <a:p>
            <a:pPr eaLnBrk="1" hangingPunct="1"/>
            <a:r>
              <a:rPr lang="en-US" altLang="en-US" dirty="0"/>
              <a:t>explicit structure allows identification, relationship of complex system</a:t>
            </a:r>
            <a:r>
              <a:rPr lang="ja-JP" altLang="en-US" dirty="0"/>
              <a:t>’</a:t>
            </a:r>
            <a:r>
              <a:rPr lang="en-US" altLang="ja-JP" dirty="0"/>
              <a:t>s pieces</a:t>
            </a:r>
          </a:p>
          <a:p>
            <a:pPr marL="682625" lvl="1" indent="-225425" eaLnBrk="1" hangingPunct="1"/>
            <a:r>
              <a:rPr lang="en-US" altLang="en-US" dirty="0"/>
              <a:t>layered </a:t>
            </a:r>
            <a:r>
              <a:rPr lang="en-US" altLang="en-US" i="1" dirty="0">
                <a:solidFill>
                  <a:srgbClr val="CC0000"/>
                </a:solidFill>
              </a:rPr>
              <a:t>reference model</a:t>
            </a:r>
            <a:r>
              <a:rPr lang="en-US" altLang="en-US" dirty="0"/>
              <a:t> for discussion</a:t>
            </a:r>
          </a:p>
          <a:p>
            <a:pPr eaLnBrk="1" hangingPunct="1"/>
            <a:r>
              <a:rPr lang="en-US" altLang="en-US" dirty="0"/>
              <a:t>modularization eases maintenance, updating of system</a:t>
            </a:r>
          </a:p>
          <a:p>
            <a:pPr marL="682625" lvl="1" indent="-225425" eaLnBrk="1" hangingPunct="1"/>
            <a:r>
              <a:rPr lang="en-US" altLang="en-US" dirty="0"/>
              <a:t>change of implementation of layer</a:t>
            </a:r>
            <a:r>
              <a:rPr lang="ja-JP" altLang="en-US" dirty="0"/>
              <a:t>’</a:t>
            </a:r>
            <a:r>
              <a:rPr lang="en-US" altLang="ja-JP" dirty="0"/>
              <a:t>s service transparent to rest of system</a:t>
            </a:r>
          </a:p>
          <a:p>
            <a:pPr marL="682625" lvl="1" indent="-225425" eaLnBrk="1" hangingPunct="1"/>
            <a:r>
              <a:rPr lang="en-US" altLang="en-US" dirty="0"/>
              <a:t>e.g., change in gate procedure doesn’</a:t>
            </a:r>
            <a:r>
              <a:rPr lang="en-US" altLang="ja-JP" dirty="0"/>
              <a:t>t affect rest of system</a:t>
            </a:r>
          </a:p>
          <a:p>
            <a:pPr eaLnBrk="1" hangingPunct="1"/>
            <a:r>
              <a:rPr lang="en-US" altLang="en-US" dirty="0"/>
              <a:t>Can layering be harmful? Give an example.</a:t>
            </a:r>
          </a:p>
        </p:txBody>
      </p:sp>
    </p:spTree>
    <p:extLst>
      <p:ext uri="{BB962C8B-B14F-4D97-AF65-F5344CB8AC3E}">
        <p14:creationId xmlns:p14="http://schemas.microsoft.com/office/powerpoint/2010/main" val="1516710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2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80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565150" y="135731"/>
            <a:ext cx="7772400" cy="10287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ＭＳ Ｐゴシック" charset="-128"/>
              </a:rPr>
              <a:t>Internet protocol stack</a:t>
            </a:r>
          </a:p>
        </p:txBody>
      </p:sp>
      <p:sp>
        <p:nvSpPr>
          <p:cNvPr id="1402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44236" y="1438275"/>
            <a:ext cx="6313714" cy="5289096"/>
          </a:xfrm>
        </p:spPr>
        <p:txBody>
          <a:bodyPr/>
          <a:lstStyle/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application:</a:t>
            </a:r>
            <a:r>
              <a:rPr lang="en-US" altLang="en-US" dirty="0">
                <a:ea typeface="ＭＳ Ｐゴシック" charset="-128"/>
              </a:rPr>
              <a:t> supporting network applications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/>
              <a:t>FTP, SMTP, HTTP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transport:</a:t>
            </a:r>
            <a:r>
              <a:rPr lang="en-US" altLang="en-US" dirty="0">
                <a:ea typeface="ＭＳ Ｐゴシック" charset="-128"/>
              </a:rPr>
              <a:t> process-process data transfer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/>
              <a:t>TCP, UDP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network:</a:t>
            </a:r>
            <a:r>
              <a:rPr lang="en-US" altLang="en-US" dirty="0">
                <a:ea typeface="ＭＳ Ｐゴシック" charset="-128"/>
              </a:rPr>
              <a:t> routing of packets from source to destination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/>
              <a:t>IP, routing protocols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link:</a:t>
            </a:r>
            <a:r>
              <a:rPr lang="en-US" altLang="en-US" dirty="0">
                <a:ea typeface="ＭＳ Ｐゴシック" charset="-128"/>
              </a:rPr>
              <a:t> data transfer between neighboring  network elements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 dirty="0"/>
              <a:t>Ethernet, 802.11 (</a:t>
            </a:r>
            <a:r>
              <a:rPr lang="en-US" altLang="en-US" dirty="0" err="1"/>
              <a:t>WiFi</a:t>
            </a:r>
            <a:r>
              <a:rPr lang="en-US" altLang="en-US" dirty="0"/>
              <a:t>), PPP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physical:</a:t>
            </a:r>
            <a:r>
              <a:rPr lang="en-US" altLang="en-US" dirty="0">
                <a:ea typeface="ＭＳ Ｐゴシック" charset="-128"/>
              </a:rPr>
              <a:t> bits </a:t>
            </a:r>
            <a:r>
              <a:rPr lang="ja-JP" altLang="en-US" dirty="0">
                <a:ea typeface="ＭＳ Ｐゴシック" charset="-128"/>
              </a:rPr>
              <a:t>“</a:t>
            </a:r>
            <a:r>
              <a:rPr lang="en-US" altLang="ja-JP" dirty="0">
                <a:ea typeface="ＭＳ Ｐゴシック" charset="-128"/>
              </a:rPr>
              <a:t>on the wire</a:t>
            </a:r>
            <a:r>
              <a:rPr lang="ja-JP" altLang="en-US" dirty="0">
                <a:ea typeface="ＭＳ Ｐゴシック" charset="-128"/>
              </a:rPr>
              <a:t>”</a:t>
            </a:r>
            <a:endParaRPr lang="en-US" altLang="ja-JP" dirty="0">
              <a:ea typeface="ＭＳ Ｐゴシック" charset="-128"/>
            </a:endParaRPr>
          </a:p>
          <a:p>
            <a:pPr marL="287338" indent="-287338" eaLnBrk="1" hangingPunct="1">
              <a:lnSpc>
                <a:spcPct val="80000"/>
              </a:lnSpc>
            </a:pPr>
            <a:endParaRPr lang="en-US" altLang="en-US" dirty="0">
              <a:ea typeface="ＭＳ Ｐゴシック" charset="-128"/>
            </a:endParaRPr>
          </a:p>
        </p:txBody>
      </p:sp>
      <p:sp>
        <p:nvSpPr>
          <p:cNvPr id="126979" name="Rectangle 2"/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126982" name="Rectangle 6"/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126983" name="Text Box 7"/>
          <p:cNvSpPr txBox="1">
            <a:spLocks noChangeArrowheads="1"/>
          </p:cNvSpPr>
          <p:nvPr/>
        </p:nvSpPr>
        <p:spPr bwMode="auto">
          <a:xfrm>
            <a:off x="6562725" y="1920875"/>
            <a:ext cx="1644650" cy="337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application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transport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network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link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physical</a:t>
            </a:r>
          </a:p>
        </p:txBody>
      </p:sp>
      <p:sp>
        <p:nvSpPr>
          <p:cNvPr id="126984" name="Line 8"/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6985" name="Line 9"/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6986" name="Line 10"/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6987" name="Line 11"/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2643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8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Elbow Connector 13">
            <a:extLst>
              <a:ext uri="{FF2B5EF4-FFF2-40B4-BE49-F238E27FC236}">
                <a16:creationId xmlns:a16="http://schemas.microsoft.com/office/drawing/2014/main" id="{887678B3-9BB6-2542-9B94-448CD687BCDA}"/>
              </a:ext>
            </a:extLst>
          </p:cNvPr>
          <p:cNvCxnSpPr>
            <a:cxnSpLocks/>
          </p:cNvCxnSpPr>
          <p:nvPr/>
        </p:nvCxnSpPr>
        <p:spPr>
          <a:xfrm rot="10800000" flipV="1">
            <a:off x="6137433" y="2170922"/>
            <a:ext cx="1822303" cy="1258078"/>
          </a:xfrm>
          <a:prstGeom prst="bentConnector3">
            <a:avLst>
              <a:gd name="adj1" fmla="val -1722"/>
            </a:avLst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/>
          <p:cNvSpPr/>
          <p:nvPr/>
        </p:nvSpPr>
        <p:spPr>
          <a:xfrm>
            <a:off x="983977" y="7425685"/>
            <a:ext cx="97494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MOOCs</a:t>
            </a:r>
            <a:endParaRPr lang="en-US" sz="2000" i="1"/>
          </a:p>
        </p:txBody>
      </p:sp>
      <p:sp>
        <p:nvSpPr>
          <p:cNvPr id="31" name="Rectangle 30"/>
          <p:cNvSpPr/>
          <p:nvPr/>
        </p:nvSpPr>
        <p:spPr>
          <a:xfrm>
            <a:off x="3427955" y="7415857"/>
            <a:ext cx="173021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Online Content</a:t>
            </a:r>
            <a:endParaRPr lang="en-US" sz="2000" i="1"/>
          </a:p>
        </p:txBody>
      </p:sp>
      <p:sp>
        <p:nvSpPr>
          <p:cNvPr id="32" name="Rectangle 31"/>
          <p:cNvSpPr/>
          <p:nvPr/>
        </p:nvSpPr>
        <p:spPr>
          <a:xfrm>
            <a:off x="6966903" y="7420777"/>
            <a:ext cx="173586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00" i="1">
                <a:ea typeface="ＭＳ Ｐゴシック" charset="0"/>
                <a:cs typeface="ＭＳ Ｐゴシック" charset="0"/>
              </a:rPr>
              <a:t>Search Engines</a:t>
            </a:r>
            <a:endParaRPr lang="en-US" sz="2000" i="1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84D624-D040-2E47-A508-03D46FE35CB6}" type="slidenum">
              <a:rPr lang="en-US" smtClean="0"/>
              <a:t>7</a:t>
            </a:fld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BD67FF5-95D7-4046-80C5-656B1CE2A44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2353"/>
          <a:stretch/>
        </p:blipFill>
        <p:spPr>
          <a:xfrm>
            <a:off x="6450980" y="249436"/>
            <a:ext cx="2693020" cy="1973260"/>
          </a:xfrm>
          <a:prstGeom prst="rect">
            <a:avLst/>
          </a:prstGeom>
        </p:spPr>
      </p:pic>
      <p:cxnSp>
        <p:nvCxnSpPr>
          <p:cNvPr id="12" name="Elbow Connector 11">
            <a:extLst>
              <a:ext uri="{FF2B5EF4-FFF2-40B4-BE49-F238E27FC236}">
                <a16:creationId xmlns:a16="http://schemas.microsoft.com/office/drawing/2014/main" id="{EFEDC07E-A7DB-D54C-A195-58971B0494A5}"/>
              </a:ext>
            </a:extLst>
          </p:cNvPr>
          <p:cNvCxnSpPr>
            <a:cxnSpLocks/>
            <a:endCxn id="3" idx="1"/>
          </p:cNvCxnSpPr>
          <p:nvPr/>
        </p:nvCxnSpPr>
        <p:spPr>
          <a:xfrm>
            <a:off x="983977" y="1972832"/>
            <a:ext cx="1962423" cy="1456168"/>
          </a:xfrm>
          <a:prstGeom prst="bentConnector3">
            <a:avLst>
              <a:gd name="adj1" fmla="val -897"/>
            </a:avLst>
          </a:prstGeom>
          <a:ln w="63500">
            <a:solidFill>
              <a:schemeClr val="accent2">
                <a:lumMod val="75000"/>
              </a:schemeClr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>
            <a:extLst>
              <a:ext uri="{FF2B5EF4-FFF2-40B4-BE49-F238E27FC236}">
                <a16:creationId xmlns:a16="http://schemas.microsoft.com/office/drawing/2014/main" id="{AF2D4FF8-4689-F640-8DEF-3B3D43A6835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8953"/>
          <a:stretch/>
        </p:blipFill>
        <p:spPr>
          <a:xfrm>
            <a:off x="203053" y="141829"/>
            <a:ext cx="1557945" cy="2188473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DF2D630-B3BD-0343-9757-B94D28518052}"/>
              </a:ext>
            </a:extLst>
          </p:cNvPr>
          <p:cNvSpPr txBox="1"/>
          <p:nvPr/>
        </p:nvSpPr>
        <p:spPr>
          <a:xfrm>
            <a:off x="1104314" y="4940595"/>
            <a:ext cx="693537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Lucida Bright" panose="02040602050505020304" pitchFamily="18" charset="77"/>
              </a:rPr>
              <a:t>Abstraction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9114940-8D10-DB43-A41F-6AE5769094B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46400" y="1803400"/>
            <a:ext cx="3251200" cy="3251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9631804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8">
            <a:extLst>
              <a:ext uri="{FF2B5EF4-FFF2-40B4-BE49-F238E27FC236}">
                <a16:creationId xmlns:a16="http://schemas.microsoft.com/office/drawing/2014/main" id="{227D2003-D769-6440-80E6-255C6B3B5F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0768" y="5736081"/>
            <a:ext cx="5793637" cy="113877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prstClr val="black"/>
              </a:buClr>
              <a:buSzPct val="60000"/>
              <a:buFont typeface="Wingdings" pitchFamily="2" charset="2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Calibri Light" panose="020F0302020204030204"/>
                <a:ea typeface="+mn-ea"/>
                <a:cs typeface="+mn-cs"/>
              </a:rPr>
              <a:t>The OSI 7-layer Model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prstClr val="black"/>
              </a:buClr>
              <a:buSzPct val="60000"/>
              <a:buFont typeface="Wingdings" pitchFamily="2" charset="2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Calibri Light" panose="020F0302020204030204"/>
                <a:ea typeface="+mn-ea"/>
                <a:cs typeface="+mn-cs"/>
              </a:rPr>
              <a:t>OSI – Open Systems Interconnection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prstClr val="black"/>
              </a:buClr>
              <a:buSzPct val="60000"/>
              <a:buFont typeface="Wingdings" pitchFamily="2" charset="2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Calibri Light" panose="020F0302020204030204"/>
                <a:ea typeface="+mn-ea"/>
                <a:cs typeface="+mn-cs"/>
              </a:rPr>
              <a:t>(by International Organization for Standardization, ISO)</a:t>
            </a:r>
          </a:p>
        </p:txBody>
      </p:sp>
      <p:pic>
        <p:nvPicPr>
          <p:cNvPr id="3" name="Picture 6" descr="f01-13-9780123850591 copy">
            <a:extLst>
              <a:ext uri="{FF2B5EF4-FFF2-40B4-BE49-F238E27FC236}">
                <a16:creationId xmlns:a16="http://schemas.microsoft.com/office/drawing/2014/main" id="{78448B4E-2E39-7D4D-B157-E0B8D70A6F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5495" y="953726"/>
            <a:ext cx="6433011" cy="47061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CABF58E6-3F33-6244-AF68-18E5A4273D66}"/>
              </a:ext>
            </a:extLst>
          </p:cNvPr>
          <p:cNvSpPr txBox="1">
            <a:spLocks noChangeArrowheads="1"/>
          </p:cNvSpPr>
          <p:nvPr/>
        </p:nvSpPr>
        <p:spPr>
          <a:xfrm>
            <a:off x="308769" y="0"/>
            <a:ext cx="7772400" cy="10287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/>
                <a:ea typeface="ＭＳ Ｐゴシック" charset="-128"/>
                <a:cs typeface="+mj-cs"/>
              </a:rPr>
              <a:t>OSI Architecture </a:t>
            </a:r>
          </a:p>
        </p:txBody>
      </p:sp>
    </p:spTree>
    <p:extLst>
      <p:ext uri="{BB962C8B-B14F-4D97-AF65-F5344CB8AC3E}">
        <p14:creationId xmlns:p14="http://schemas.microsoft.com/office/powerpoint/2010/main" val="150750391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61F61158-D1A4-3C48-9384-072416FCDA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1188" y="109538"/>
            <a:ext cx="8281987" cy="708025"/>
          </a:xfrm>
        </p:spPr>
        <p:txBody>
          <a:bodyPr/>
          <a:lstStyle/>
          <a:p>
            <a:pPr eaLnBrk="1" hangingPunct="1"/>
            <a:r>
              <a:rPr lang="en-US" altLang="en-US"/>
              <a:t>Description of Layers</a:t>
            </a:r>
            <a:endParaRPr lang="en-AU" altLang="en-US"/>
          </a:p>
        </p:txBody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1FB3CE55-20A6-2641-A13E-F96D548A82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lnSpcReduction="10000"/>
          </a:bodyPr>
          <a:lstStyle/>
          <a:p>
            <a:pPr eaLnBrk="1" hangingPunct="1"/>
            <a:r>
              <a:rPr lang="en-US" altLang="en-US" sz="2400"/>
              <a:t>Physical Layer</a:t>
            </a:r>
          </a:p>
          <a:p>
            <a:pPr lvl="1" eaLnBrk="1" hangingPunct="1"/>
            <a:r>
              <a:rPr lang="en-US" altLang="en-US" sz="2000"/>
              <a:t>Handles the transmission of raw bits over a communication link</a:t>
            </a:r>
          </a:p>
          <a:p>
            <a:pPr eaLnBrk="1" hangingPunct="1"/>
            <a:r>
              <a:rPr lang="en-US" altLang="en-US" sz="2400"/>
              <a:t>Data Link Layer</a:t>
            </a:r>
          </a:p>
          <a:p>
            <a:pPr lvl="1" eaLnBrk="1" hangingPunct="1"/>
            <a:r>
              <a:rPr lang="en-US" altLang="en-US" sz="2000"/>
              <a:t>Collects a stream of bits into a larger aggregate called a </a:t>
            </a:r>
            <a:r>
              <a:rPr lang="en-US" altLang="en-US" sz="2000" i="1">
                <a:solidFill>
                  <a:srgbClr val="3399FF"/>
                </a:solidFill>
              </a:rPr>
              <a:t>frame</a:t>
            </a:r>
          </a:p>
          <a:p>
            <a:pPr lvl="1" eaLnBrk="1" hangingPunct="1"/>
            <a:r>
              <a:rPr lang="en-US" altLang="en-US" sz="2000"/>
              <a:t>Network adaptor along with device driver in OS implement the protocol in this layer</a:t>
            </a:r>
          </a:p>
          <a:p>
            <a:pPr lvl="1" eaLnBrk="1" hangingPunct="1"/>
            <a:r>
              <a:rPr lang="en-US" altLang="en-US" sz="2000"/>
              <a:t>Frames are actually delivered to hosts</a:t>
            </a:r>
          </a:p>
          <a:p>
            <a:pPr eaLnBrk="1" hangingPunct="1"/>
            <a:r>
              <a:rPr lang="en-US" altLang="en-US" sz="2400"/>
              <a:t>Network Layer</a:t>
            </a:r>
          </a:p>
          <a:p>
            <a:pPr lvl="1" eaLnBrk="1" hangingPunct="1"/>
            <a:r>
              <a:rPr lang="en-US" altLang="en-US" sz="2000"/>
              <a:t>Handles routing among nodes within a packet-switched network</a:t>
            </a:r>
          </a:p>
          <a:p>
            <a:pPr lvl="1" eaLnBrk="1" hangingPunct="1"/>
            <a:r>
              <a:rPr lang="en-US" altLang="en-US" sz="2000"/>
              <a:t>Unit of data exchanged between nodes in this layer is called a </a:t>
            </a:r>
            <a:r>
              <a:rPr lang="en-US" altLang="en-US" sz="2000" i="1">
                <a:solidFill>
                  <a:srgbClr val="3399FF"/>
                </a:solidFill>
              </a:rPr>
              <a:t>packet</a:t>
            </a:r>
          </a:p>
          <a:p>
            <a:pPr lvl="1" eaLnBrk="1" hangingPunct="1">
              <a:buFont typeface="Wingdings" pitchFamily="2" charset="2"/>
              <a:buNone/>
            </a:pPr>
            <a:endParaRPr lang="en-US" altLang="en-US" sz="2000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000"/>
              <a:t>The lower three layers are implemented on all network nodes</a:t>
            </a:r>
          </a:p>
        </p:txBody>
      </p:sp>
    </p:spTree>
    <p:extLst>
      <p:ext uri="{BB962C8B-B14F-4D97-AF65-F5344CB8AC3E}">
        <p14:creationId xmlns:p14="http://schemas.microsoft.com/office/powerpoint/2010/main" val="3403474051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614193BF-3A63-6848-81C5-BBA6ADBC0C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11188" y="109538"/>
            <a:ext cx="8281987" cy="708025"/>
          </a:xfrm>
        </p:spPr>
        <p:txBody>
          <a:bodyPr/>
          <a:lstStyle/>
          <a:p>
            <a:pPr eaLnBrk="1" hangingPunct="1"/>
            <a:r>
              <a:rPr lang="en-US" altLang="en-US"/>
              <a:t>Description of Layers</a:t>
            </a:r>
            <a:endParaRPr lang="en-AU" altLang="en-US"/>
          </a:p>
        </p:txBody>
      </p:sp>
      <p:sp>
        <p:nvSpPr>
          <p:cNvPr id="27651" name="Rectangle 3">
            <a:extLst>
              <a:ext uri="{FF2B5EF4-FFF2-40B4-BE49-F238E27FC236}">
                <a16:creationId xmlns:a16="http://schemas.microsoft.com/office/drawing/2014/main" id="{9AE5BB98-AE65-A14A-9FA9-6976A7A71F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>
            <a:normAutofit fontScale="92500" lnSpcReduction="10000"/>
          </a:bodyPr>
          <a:lstStyle/>
          <a:p>
            <a:pPr eaLnBrk="1" hangingPunct="1"/>
            <a:r>
              <a:rPr lang="en-US" altLang="en-US" sz="2400" dirty="0"/>
              <a:t>Transport Layer</a:t>
            </a:r>
          </a:p>
          <a:p>
            <a:pPr lvl="1" eaLnBrk="1" hangingPunct="1"/>
            <a:r>
              <a:rPr lang="en-US" altLang="en-US" sz="2000" dirty="0"/>
              <a:t>Implements a process-to-process channel</a:t>
            </a:r>
          </a:p>
          <a:p>
            <a:pPr lvl="1" eaLnBrk="1" hangingPunct="1"/>
            <a:r>
              <a:rPr lang="en-US" altLang="en-US" sz="2000" dirty="0"/>
              <a:t>Unit of data exchanges in this layer is called a </a:t>
            </a:r>
            <a:r>
              <a:rPr lang="en-US" altLang="en-US" sz="2000" i="1" dirty="0">
                <a:solidFill>
                  <a:srgbClr val="3399FF"/>
                </a:solidFill>
              </a:rPr>
              <a:t>message</a:t>
            </a:r>
          </a:p>
          <a:p>
            <a:pPr eaLnBrk="1" hangingPunct="1"/>
            <a:r>
              <a:rPr lang="en-US" altLang="en-US" sz="2400" dirty="0">
                <a:solidFill>
                  <a:srgbClr val="C00000"/>
                </a:solidFill>
              </a:rPr>
              <a:t>Session Layer</a:t>
            </a:r>
          </a:p>
          <a:p>
            <a:pPr lvl="1" eaLnBrk="1" hangingPunct="1"/>
            <a:r>
              <a:rPr lang="en-US" altLang="en-US" sz="2000" dirty="0">
                <a:solidFill>
                  <a:srgbClr val="C00000"/>
                </a:solidFill>
              </a:rPr>
              <a:t>Provides a name space that is used to tie together the potentially different transport streams that are part of a single application.</a:t>
            </a:r>
          </a:p>
          <a:p>
            <a:pPr eaLnBrk="1" hangingPunct="1"/>
            <a:r>
              <a:rPr lang="en-US" altLang="en-US" sz="2400" dirty="0">
                <a:solidFill>
                  <a:srgbClr val="C00000"/>
                </a:solidFill>
              </a:rPr>
              <a:t>Presentation Layer</a:t>
            </a:r>
          </a:p>
          <a:p>
            <a:pPr lvl="1" eaLnBrk="1" hangingPunct="1"/>
            <a:r>
              <a:rPr lang="en-US" altLang="en-US" sz="2000" dirty="0">
                <a:solidFill>
                  <a:srgbClr val="C00000"/>
                </a:solidFill>
              </a:rPr>
              <a:t>Concerned about the format of data exchanged between peers (data formats, data encryption)</a:t>
            </a:r>
          </a:p>
          <a:p>
            <a:pPr eaLnBrk="1" hangingPunct="1"/>
            <a:r>
              <a:rPr lang="en-US" altLang="en-US" sz="2400" dirty="0"/>
              <a:t>Application Layer</a:t>
            </a:r>
          </a:p>
          <a:p>
            <a:pPr lvl="1" eaLnBrk="1" hangingPunct="1"/>
            <a:r>
              <a:rPr lang="en-US" altLang="en-US" sz="2000" dirty="0"/>
              <a:t>Standardize common type of exchanges</a:t>
            </a:r>
          </a:p>
          <a:p>
            <a:pPr lvl="1" eaLnBrk="1" hangingPunct="1"/>
            <a:endParaRPr lang="en-US" altLang="en-US" sz="2000" dirty="0"/>
          </a:p>
          <a:p>
            <a:pPr lvl="1" eaLnBrk="1" hangingPunct="1">
              <a:buFont typeface="Wingdings" pitchFamily="2" charset="2"/>
              <a:buNone/>
            </a:pPr>
            <a:r>
              <a:rPr lang="en-US" altLang="en-US" sz="2000" dirty="0"/>
              <a:t>The transport layer and the higher layers typically run only on end-hosts and not on the intermediate switches and routers</a:t>
            </a:r>
          </a:p>
          <a:p>
            <a:pPr lvl="1" eaLnBrk="1" hangingPunct="1"/>
            <a:endParaRPr lang="en-US" altLang="en-US" sz="2000" dirty="0"/>
          </a:p>
        </p:txBody>
      </p:sp>
    </p:spTree>
    <p:extLst>
      <p:ext uri="{BB962C8B-B14F-4D97-AF65-F5344CB8AC3E}">
        <p14:creationId xmlns:p14="http://schemas.microsoft.com/office/powerpoint/2010/main" val="78615891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Freeform 99"/>
          <p:cNvSpPr>
            <a:spLocks/>
          </p:cNvSpPr>
          <p:nvPr/>
        </p:nvSpPr>
        <p:spPr bwMode="auto">
          <a:xfrm>
            <a:off x="6978650" y="4711261"/>
            <a:ext cx="655638" cy="1135063"/>
          </a:xfrm>
          <a:custGeom>
            <a:avLst/>
            <a:gdLst>
              <a:gd name="T0" fmla="*/ 2147483647 w 413"/>
              <a:gd name="T1" fmla="*/ 2147483647 h 715"/>
              <a:gd name="T2" fmla="*/ 2147483647 w 413"/>
              <a:gd name="T3" fmla="*/ 0 h 715"/>
              <a:gd name="T4" fmla="*/ 0 w 413"/>
              <a:gd name="T5" fmla="*/ 2147483647 h 715"/>
              <a:gd name="T6" fmla="*/ 2147483647 w 413"/>
              <a:gd name="T7" fmla="*/ 2147483647 h 715"/>
              <a:gd name="T8" fmla="*/ 2147483647 w 413"/>
              <a:gd name="T9" fmla="*/ 2147483647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1074" name="Group 347"/>
          <p:cNvGrpSpPr>
            <a:grpSpLocks/>
          </p:cNvGrpSpPr>
          <p:nvPr/>
        </p:nvGrpSpPr>
        <p:grpSpPr bwMode="auto">
          <a:xfrm>
            <a:off x="7580313" y="5473261"/>
            <a:ext cx="984250" cy="600075"/>
            <a:chOff x="1871277" y="1576300"/>
            <a:chExt cx="1128371" cy="437861"/>
          </a:xfrm>
        </p:grpSpPr>
        <p:sp>
          <p:nvSpPr>
            <p:cNvPr id="146" name="Oval 145"/>
            <p:cNvSpPr/>
            <p:nvPr/>
          </p:nvSpPr>
          <p:spPr bwMode="auto">
            <a:xfrm flipV="1">
              <a:off x="1874917" y="1694453"/>
              <a:ext cx="1124731" cy="319708"/>
            </a:xfrm>
            <a:prstGeom prst="ellipse">
              <a:avLst/>
            </a:prstGeom>
            <a:gradFill flip="none" rotWithShape="1"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0" scaled="1"/>
              <a:tileRect/>
            </a:gra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Rectangle 146"/>
            <p:cNvSpPr/>
            <p:nvPr/>
          </p:nvSpPr>
          <p:spPr bwMode="auto">
            <a:xfrm>
              <a:off x="1871277" y="1739629"/>
              <a:ext cx="1128371" cy="1158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Oval 147"/>
            <p:cNvSpPr/>
            <p:nvPr/>
          </p:nvSpPr>
          <p:spPr bwMode="auto">
            <a:xfrm flipV="1">
              <a:off x="1871277" y="1576300"/>
              <a:ext cx="1124731" cy="31970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 w="6350"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 148"/>
            <p:cNvSpPr/>
            <p:nvPr/>
          </p:nvSpPr>
          <p:spPr bwMode="auto">
            <a:xfrm>
              <a:off x="2158830" y="1673602"/>
              <a:ext cx="549626" cy="16101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 149"/>
            <p:cNvSpPr/>
            <p:nvPr/>
          </p:nvSpPr>
          <p:spPr bwMode="auto">
            <a:xfrm>
              <a:off x="2102410" y="1633060"/>
              <a:ext cx="662463" cy="111203"/>
            </a:xfrm>
            <a:custGeom>
              <a:avLst/>
              <a:gdLst>
                <a:gd name="connsiteX0" fmla="*/ 0 w 3645229"/>
                <a:gd name="connsiteY0" fmla="*/ 214441 h 923747"/>
                <a:gd name="connsiteX1" fmla="*/ 659770 w 3645229"/>
                <a:gd name="connsiteY1" fmla="*/ 16495 h 923747"/>
                <a:gd name="connsiteX2" fmla="*/ 1814367 w 3645229"/>
                <a:gd name="connsiteY2" fmla="*/ 511360 h 923747"/>
                <a:gd name="connsiteX3" fmla="*/ 2968965 w 3645229"/>
                <a:gd name="connsiteY3" fmla="*/ 0 h 923747"/>
                <a:gd name="connsiteX4" fmla="*/ 3645229 w 3645229"/>
                <a:gd name="connsiteY4" fmla="*/ 197946 h 923747"/>
                <a:gd name="connsiteX5" fmla="*/ 3199884 w 3645229"/>
                <a:gd name="connsiteY5" fmla="*/ 461874 h 923747"/>
                <a:gd name="connsiteX6" fmla="*/ 2985459 w 3645229"/>
                <a:gd name="connsiteY6" fmla="*/ 379396 h 923747"/>
                <a:gd name="connsiteX7" fmla="*/ 1830861 w 3645229"/>
                <a:gd name="connsiteY7" fmla="*/ 923747 h 923747"/>
                <a:gd name="connsiteX8" fmla="*/ 676264 w 3645229"/>
                <a:gd name="connsiteY8" fmla="*/ 412387 h 923747"/>
                <a:gd name="connsiteX9" fmla="*/ 527816 w 3645229"/>
                <a:gd name="connsiteY9" fmla="*/ 478369 h 923747"/>
                <a:gd name="connsiteX10" fmla="*/ 0 w 3645229"/>
                <a:gd name="connsiteY10" fmla="*/ 21444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78369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71662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23747"/>
                <a:gd name="connsiteX1" fmla="*/ 655168 w 3640627"/>
                <a:gd name="connsiteY1" fmla="*/ 16495 h 923747"/>
                <a:gd name="connsiteX2" fmla="*/ 1809765 w 3640627"/>
                <a:gd name="connsiteY2" fmla="*/ 511360 h 923747"/>
                <a:gd name="connsiteX3" fmla="*/ 2964363 w 3640627"/>
                <a:gd name="connsiteY3" fmla="*/ 0 h 923747"/>
                <a:gd name="connsiteX4" fmla="*/ 3640627 w 3640627"/>
                <a:gd name="connsiteY4" fmla="*/ 197946 h 923747"/>
                <a:gd name="connsiteX5" fmla="*/ 3195282 w 3640627"/>
                <a:gd name="connsiteY5" fmla="*/ 461874 h 923747"/>
                <a:gd name="connsiteX6" fmla="*/ 2980857 w 3640627"/>
                <a:gd name="connsiteY6" fmla="*/ 379396 h 923747"/>
                <a:gd name="connsiteX7" fmla="*/ 1826259 w 3640627"/>
                <a:gd name="connsiteY7" fmla="*/ 923747 h 923747"/>
                <a:gd name="connsiteX8" fmla="*/ 690067 w 3640627"/>
                <a:gd name="connsiteY8" fmla="*/ 412387 h 923747"/>
                <a:gd name="connsiteX9" fmla="*/ 523214 w 3640627"/>
                <a:gd name="connsiteY9" fmla="*/ 482971 h 923747"/>
                <a:gd name="connsiteX10" fmla="*/ 0 w 3640627"/>
                <a:gd name="connsiteY10" fmla="*/ 242051 h 923747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09765 w 3640627"/>
                <a:gd name="connsiteY2" fmla="*/ 511360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2980857 w 3640627"/>
                <a:gd name="connsiteY6" fmla="*/ 379396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640627"/>
                <a:gd name="connsiteY0" fmla="*/ 242051 h 946755"/>
                <a:gd name="connsiteX1" fmla="*/ 655168 w 3640627"/>
                <a:gd name="connsiteY1" fmla="*/ 16495 h 946755"/>
                <a:gd name="connsiteX2" fmla="*/ 1855778 w 3640627"/>
                <a:gd name="connsiteY2" fmla="*/ 534367 h 946755"/>
                <a:gd name="connsiteX3" fmla="*/ 2964363 w 3640627"/>
                <a:gd name="connsiteY3" fmla="*/ 0 h 946755"/>
                <a:gd name="connsiteX4" fmla="*/ 3640627 w 3640627"/>
                <a:gd name="connsiteY4" fmla="*/ 197946 h 946755"/>
                <a:gd name="connsiteX5" fmla="*/ 3195282 w 3640627"/>
                <a:gd name="connsiteY5" fmla="*/ 461874 h 946755"/>
                <a:gd name="connsiteX6" fmla="*/ 3008465 w 3640627"/>
                <a:gd name="connsiteY6" fmla="*/ 402404 h 946755"/>
                <a:gd name="connsiteX7" fmla="*/ 1876873 w 3640627"/>
                <a:gd name="connsiteY7" fmla="*/ 946755 h 946755"/>
                <a:gd name="connsiteX8" fmla="*/ 690067 w 3640627"/>
                <a:gd name="connsiteY8" fmla="*/ 412387 h 946755"/>
                <a:gd name="connsiteX9" fmla="*/ 523214 w 3640627"/>
                <a:gd name="connsiteY9" fmla="*/ 482971 h 946755"/>
                <a:gd name="connsiteX10" fmla="*/ 0 w 3640627"/>
                <a:gd name="connsiteY10" fmla="*/ 242051 h 946755"/>
                <a:gd name="connsiteX0" fmla="*/ 0 w 3723451"/>
                <a:gd name="connsiteY0" fmla="*/ 242051 h 946755"/>
                <a:gd name="connsiteX1" fmla="*/ 655168 w 3723451"/>
                <a:gd name="connsiteY1" fmla="*/ 16495 h 946755"/>
                <a:gd name="connsiteX2" fmla="*/ 1855778 w 3723451"/>
                <a:gd name="connsiteY2" fmla="*/ 534367 h 946755"/>
                <a:gd name="connsiteX3" fmla="*/ 2964363 w 3723451"/>
                <a:gd name="connsiteY3" fmla="*/ 0 h 946755"/>
                <a:gd name="connsiteX4" fmla="*/ 3723451 w 3723451"/>
                <a:gd name="connsiteY4" fmla="*/ 220954 h 946755"/>
                <a:gd name="connsiteX5" fmla="*/ 3195282 w 3723451"/>
                <a:gd name="connsiteY5" fmla="*/ 461874 h 946755"/>
                <a:gd name="connsiteX6" fmla="*/ 3008465 w 3723451"/>
                <a:gd name="connsiteY6" fmla="*/ 402404 h 946755"/>
                <a:gd name="connsiteX7" fmla="*/ 1876873 w 3723451"/>
                <a:gd name="connsiteY7" fmla="*/ 946755 h 946755"/>
                <a:gd name="connsiteX8" fmla="*/ 690067 w 3723451"/>
                <a:gd name="connsiteY8" fmla="*/ 412387 h 946755"/>
                <a:gd name="connsiteX9" fmla="*/ 523214 w 3723451"/>
                <a:gd name="connsiteY9" fmla="*/ 482971 h 946755"/>
                <a:gd name="connsiteX10" fmla="*/ 0 w 3723451"/>
                <a:gd name="connsiteY10" fmla="*/ 242051 h 946755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08465 w 3723451"/>
                <a:gd name="connsiteY6" fmla="*/ 388599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95282 w 3723451"/>
                <a:gd name="connsiteY5" fmla="*/ 448069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690067 w 3723451"/>
                <a:gd name="connsiteY8" fmla="*/ 398582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  <a:gd name="connsiteX0" fmla="*/ 0 w 3723451"/>
                <a:gd name="connsiteY0" fmla="*/ 228246 h 932950"/>
                <a:gd name="connsiteX1" fmla="*/ 655168 w 3723451"/>
                <a:gd name="connsiteY1" fmla="*/ 2690 h 932950"/>
                <a:gd name="connsiteX2" fmla="*/ 1855778 w 3723451"/>
                <a:gd name="connsiteY2" fmla="*/ 520562 h 932950"/>
                <a:gd name="connsiteX3" fmla="*/ 3001174 w 3723451"/>
                <a:gd name="connsiteY3" fmla="*/ 0 h 932950"/>
                <a:gd name="connsiteX4" fmla="*/ 3723451 w 3723451"/>
                <a:gd name="connsiteY4" fmla="*/ 207149 h 932950"/>
                <a:gd name="connsiteX5" fmla="*/ 3186079 w 3723451"/>
                <a:gd name="connsiteY5" fmla="*/ 461874 h 932950"/>
                <a:gd name="connsiteX6" fmla="*/ 3013067 w 3723451"/>
                <a:gd name="connsiteY6" fmla="*/ 393200 h 932950"/>
                <a:gd name="connsiteX7" fmla="*/ 1876873 w 3723451"/>
                <a:gd name="connsiteY7" fmla="*/ 932950 h 932950"/>
                <a:gd name="connsiteX8" fmla="*/ 711613 w 3723451"/>
                <a:gd name="connsiteY8" fmla="*/ 413055 h 932950"/>
                <a:gd name="connsiteX9" fmla="*/ 523214 w 3723451"/>
                <a:gd name="connsiteY9" fmla="*/ 469166 h 932950"/>
                <a:gd name="connsiteX10" fmla="*/ 0 w 3723451"/>
                <a:gd name="connsiteY10" fmla="*/ 228246 h 93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2537380" y="1728046"/>
              <a:ext cx="243874" cy="97302"/>
            </a:xfrm>
            <a:custGeom>
              <a:avLst/>
              <a:gdLst>
                <a:gd name="connsiteX0" fmla="*/ 55216 w 1421812"/>
                <a:gd name="connsiteY0" fmla="*/ 0 h 800665"/>
                <a:gd name="connsiteX1" fmla="*/ 1421812 w 1421812"/>
                <a:gd name="connsiteY1" fmla="*/ 625807 h 800665"/>
                <a:gd name="connsiteX2" fmla="*/ 947874 w 1421812"/>
                <a:gd name="connsiteY2" fmla="*/ 800665 h 800665"/>
                <a:gd name="connsiteX3" fmla="*/ 50614 w 1421812"/>
                <a:gd name="connsiteY3" fmla="*/ 404934 h 800665"/>
                <a:gd name="connsiteX4" fmla="*/ 0 w 1421812"/>
                <a:gd name="connsiteY4" fmla="*/ 404934 h 800665"/>
                <a:gd name="connsiteX5" fmla="*/ 55216 w 1421812"/>
                <a:gd name="connsiteY5" fmla="*/ 0 h 800665"/>
                <a:gd name="connsiteX0" fmla="*/ 4602 w 1371198"/>
                <a:gd name="connsiteY0" fmla="*/ 0 h 800665"/>
                <a:gd name="connsiteX1" fmla="*/ 1371198 w 1371198"/>
                <a:gd name="connsiteY1" fmla="*/ 625807 h 800665"/>
                <a:gd name="connsiteX2" fmla="*/ 897260 w 1371198"/>
                <a:gd name="connsiteY2" fmla="*/ 800665 h 800665"/>
                <a:gd name="connsiteX3" fmla="*/ 0 w 1371198"/>
                <a:gd name="connsiteY3" fmla="*/ 404934 h 800665"/>
                <a:gd name="connsiteX4" fmla="*/ 4602 w 1371198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0665"/>
                <a:gd name="connsiteX1" fmla="*/ 1366596 w 1366596"/>
                <a:gd name="connsiteY1" fmla="*/ 625807 h 800665"/>
                <a:gd name="connsiteX2" fmla="*/ 892658 w 1366596"/>
                <a:gd name="connsiteY2" fmla="*/ 800665 h 800665"/>
                <a:gd name="connsiteX3" fmla="*/ 4601 w 1366596"/>
                <a:gd name="connsiteY3" fmla="*/ 427942 h 800665"/>
                <a:gd name="connsiteX4" fmla="*/ 0 w 1366596"/>
                <a:gd name="connsiteY4" fmla="*/ 0 h 800665"/>
                <a:gd name="connsiteX0" fmla="*/ 0 w 1366596"/>
                <a:gd name="connsiteY0" fmla="*/ 0 h 809868"/>
                <a:gd name="connsiteX1" fmla="*/ 1366596 w 1366596"/>
                <a:gd name="connsiteY1" fmla="*/ 625807 h 809868"/>
                <a:gd name="connsiteX2" fmla="*/ 865050 w 1366596"/>
                <a:gd name="connsiteY2" fmla="*/ 809868 h 809868"/>
                <a:gd name="connsiteX3" fmla="*/ 4601 w 1366596"/>
                <a:gd name="connsiteY3" fmla="*/ 427942 h 809868"/>
                <a:gd name="connsiteX4" fmla="*/ 0 w 1366596"/>
                <a:gd name="connsiteY4" fmla="*/ 0 h 8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51"/>
            <p:cNvSpPr/>
            <p:nvPr/>
          </p:nvSpPr>
          <p:spPr bwMode="auto">
            <a:xfrm>
              <a:off x="2089671" y="1730363"/>
              <a:ext cx="242053" cy="97302"/>
            </a:xfrm>
            <a:custGeom>
              <a:avLst/>
              <a:gdLst>
                <a:gd name="connsiteX0" fmla="*/ 1329786 w 1348191"/>
                <a:gd name="connsiteY0" fmla="*/ 0 h 809869"/>
                <a:gd name="connsiteX1" fmla="*/ 1348191 w 1348191"/>
                <a:gd name="connsiteY1" fmla="*/ 400333 h 809869"/>
                <a:gd name="connsiteX2" fmla="*/ 487742 w 1348191"/>
                <a:gd name="connsiteY2" fmla="*/ 809869 h 809869"/>
                <a:gd name="connsiteX3" fmla="*/ 0 w 1348191"/>
                <a:gd name="connsiteY3" fmla="*/ 630409 h 809869"/>
                <a:gd name="connsiteX4" fmla="*/ 1329786 w 1348191"/>
                <a:gd name="connsiteY4" fmla="*/ 0 h 809869"/>
                <a:gd name="connsiteX0" fmla="*/ 1329786 w 1348191"/>
                <a:gd name="connsiteY0" fmla="*/ 0 h 791462"/>
                <a:gd name="connsiteX1" fmla="*/ 1348191 w 1348191"/>
                <a:gd name="connsiteY1" fmla="*/ 381926 h 791462"/>
                <a:gd name="connsiteX2" fmla="*/ 487742 w 1348191"/>
                <a:gd name="connsiteY2" fmla="*/ 791462 h 791462"/>
                <a:gd name="connsiteX3" fmla="*/ 0 w 1348191"/>
                <a:gd name="connsiteY3" fmla="*/ 612002 h 791462"/>
                <a:gd name="connsiteX4" fmla="*/ 1329786 w 1348191"/>
                <a:gd name="connsiteY4" fmla="*/ 0 h 79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53" name="Straight Connector 152"/>
            <p:cNvCxnSpPr>
              <a:endCxn id="148" idx="2"/>
            </p:cNvCxnSpPr>
            <p:nvPr/>
          </p:nvCxnSpPr>
          <p:spPr bwMode="auto">
            <a:xfrm flipH="1" flipV="1">
              <a:off x="1871277" y="1737313"/>
              <a:ext cx="3640" cy="122786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/>
            <p:cNvCxnSpPr/>
            <p:nvPr/>
          </p:nvCxnSpPr>
          <p:spPr bwMode="auto">
            <a:xfrm flipH="1" flipV="1">
              <a:off x="2996008" y="1734996"/>
              <a:ext cx="3640" cy="122786"/>
            </a:xfrm>
            <a:prstGeom prst="line">
              <a:avLst/>
            </a:prstGeom>
            <a:ln w="6350" cmpd="sng">
              <a:solidFill>
                <a:schemeClr val="tx1"/>
              </a:solidFill>
            </a:ln>
            <a:effectLst>
              <a:outerShdw blurRad="40005" dist="19939" dir="5400000" algn="tl" rotWithShape="0">
                <a:srgbClr val="000000">
                  <a:alpha val="38000"/>
                </a:srgbClr>
              </a:outerShdw>
            </a:effectLst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1111" name="Rectangle 168"/>
          <p:cNvSpPr>
            <a:spLocks noGrp="1" noChangeArrowheads="1"/>
          </p:cNvSpPr>
          <p:nvPr>
            <p:ph type="title" idx="4294967295"/>
          </p:nvPr>
        </p:nvSpPr>
        <p:spPr>
          <a:xfrm>
            <a:off x="540544" y="-21870"/>
            <a:ext cx="3805237" cy="114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Encapsulation</a:t>
            </a:r>
          </a:p>
        </p:txBody>
      </p:sp>
      <p:sp>
        <p:nvSpPr>
          <p:cNvPr id="131077" name="Freeform 3"/>
          <p:cNvSpPr>
            <a:spLocks/>
          </p:cNvSpPr>
          <p:nvPr/>
        </p:nvSpPr>
        <p:spPr bwMode="auto">
          <a:xfrm>
            <a:off x="7129463" y="2801499"/>
            <a:ext cx="638175" cy="852487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1078" name="Group 180"/>
          <p:cNvGrpSpPr>
            <a:grpSpLocks/>
          </p:cNvGrpSpPr>
          <p:nvPr/>
        </p:nvGrpSpPr>
        <p:grpSpPr bwMode="auto">
          <a:xfrm>
            <a:off x="7329488" y="3309499"/>
            <a:ext cx="1052512" cy="355600"/>
            <a:chOff x="4410" y="1365"/>
            <a:chExt cx="663" cy="224"/>
          </a:xfrm>
        </p:grpSpPr>
        <p:sp>
          <p:nvSpPr>
            <p:cNvPr id="131205" name="Rectangle 181"/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206" name="AutoShape 182"/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207" name="Freeform 183"/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08" name="Freeform 184"/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09" name="Freeform 185"/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1079" name="Freeform 2"/>
          <p:cNvSpPr>
            <a:spLocks/>
          </p:cNvSpPr>
          <p:nvPr/>
        </p:nvSpPr>
        <p:spPr bwMode="auto">
          <a:xfrm>
            <a:off x="3817938" y="2002986"/>
            <a:ext cx="4048125" cy="3833813"/>
          </a:xfrm>
          <a:custGeom>
            <a:avLst/>
            <a:gdLst>
              <a:gd name="T0" fmla="*/ 2147483647 w 2550"/>
              <a:gd name="T1" fmla="*/ 0 h 2415"/>
              <a:gd name="T2" fmla="*/ 2147483647 w 2550"/>
              <a:gd name="T3" fmla="*/ 0 h 2415"/>
              <a:gd name="T4" fmla="*/ 2147483647 w 2550"/>
              <a:gd name="T5" fmla="*/ 2147483647 h 2415"/>
              <a:gd name="T6" fmla="*/ 0 w 2550"/>
              <a:gd name="T7" fmla="*/ 2147483647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080" name="Text Box 8"/>
          <p:cNvSpPr txBox="1">
            <a:spLocks noChangeArrowheads="1"/>
          </p:cNvSpPr>
          <p:nvPr/>
        </p:nvSpPr>
        <p:spPr bwMode="auto">
          <a:xfrm>
            <a:off x="2716213" y="779024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source</a:t>
            </a:r>
          </a:p>
        </p:txBody>
      </p:sp>
      <p:sp>
        <p:nvSpPr>
          <p:cNvPr id="131081" name="Freeform 10"/>
          <p:cNvSpPr>
            <a:spLocks/>
          </p:cNvSpPr>
          <p:nvPr/>
        </p:nvSpPr>
        <p:spPr bwMode="auto">
          <a:xfrm>
            <a:off x="3868738" y="1206061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082" name="Rectangle 23"/>
          <p:cNvSpPr>
            <a:spLocks noChangeArrowheads="1"/>
          </p:cNvSpPr>
          <p:nvPr/>
        </p:nvSpPr>
        <p:spPr bwMode="auto">
          <a:xfrm>
            <a:off x="2644775" y="1215586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131083" name="Rectangle 24"/>
          <p:cNvSpPr>
            <a:spLocks noChangeArrowheads="1"/>
          </p:cNvSpPr>
          <p:nvPr/>
        </p:nvSpPr>
        <p:spPr bwMode="auto">
          <a:xfrm>
            <a:off x="2597150" y="1287024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131084" name="Line 25"/>
          <p:cNvSpPr>
            <a:spLocks noChangeShapeType="1"/>
          </p:cNvSpPr>
          <p:nvPr/>
        </p:nvSpPr>
        <p:spPr bwMode="auto">
          <a:xfrm>
            <a:off x="2597150" y="160452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085" name="Text Box 26"/>
          <p:cNvSpPr txBox="1">
            <a:spLocks noChangeArrowheads="1"/>
          </p:cNvSpPr>
          <p:nvPr/>
        </p:nvSpPr>
        <p:spPr bwMode="auto">
          <a:xfrm>
            <a:off x="2554288" y="1253686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application</a:t>
            </a:r>
          </a:p>
          <a:p>
            <a:pPr marL="0" marR="0" lvl="0" indent="0" algn="ctr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transport</a:t>
            </a:r>
          </a:p>
          <a:p>
            <a:pPr marL="0" marR="0" lvl="0" indent="0" algn="ctr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network</a:t>
            </a:r>
          </a:p>
          <a:p>
            <a:pPr marL="0" marR="0" lvl="0" indent="0" algn="ctr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link</a:t>
            </a:r>
          </a:p>
          <a:p>
            <a:pPr marL="0" marR="0" lvl="0" indent="0" algn="ctr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physical</a:t>
            </a:r>
          </a:p>
        </p:txBody>
      </p:sp>
      <p:sp>
        <p:nvSpPr>
          <p:cNvPr id="131086" name="Line 27"/>
          <p:cNvSpPr>
            <a:spLocks noChangeShapeType="1"/>
          </p:cNvSpPr>
          <p:nvPr/>
        </p:nvSpPr>
        <p:spPr bwMode="auto">
          <a:xfrm>
            <a:off x="2605088" y="192519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087" name="Line 28"/>
          <p:cNvSpPr>
            <a:spLocks noChangeShapeType="1"/>
          </p:cNvSpPr>
          <p:nvPr/>
        </p:nvSpPr>
        <p:spPr bwMode="auto">
          <a:xfrm>
            <a:off x="2609850" y="220618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088" name="Line 29"/>
          <p:cNvSpPr>
            <a:spLocks noChangeShapeType="1"/>
          </p:cNvSpPr>
          <p:nvPr/>
        </p:nvSpPr>
        <p:spPr bwMode="auto">
          <a:xfrm>
            <a:off x="2609850" y="248241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" name="Group 39"/>
          <p:cNvGrpSpPr>
            <a:grpSpLocks/>
          </p:cNvGrpSpPr>
          <p:nvPr/>
        </p:nvGrpSpPr>
        <p:grpSpPr bwMode="auto">
          <a:xfrm>
            <a:off x="1219200" y="1923611"/>
            <a:ext cx="1208088" cy="303213"/>
            <a:chOff x="501" y="1990"/>
            <a:chExt cx="761" cy="191"/>
          </a:xfrm>
        </p:grpSpPr>
        <p:sp>
          <p:nvSpPr>
            <p:cNvPr id="131199" name="Rectangle 40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200" name="Rectangle 41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t</a:t>
              </a:r>
            </a:p>
          </p:txBody>
        </p:sp>
        <p:sp>
          <p:nvSpPr>
            <p:cNvPr id="131201" name="Rectangle 42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n</a:t>
              </a:r>
            </a:p>
          </p:txBody>
        </p:sp>
        <p:sp>
          <p:nvSpPr>
            <p:cNvPr id="131202" name="Rectangle 43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M</a:t>
              </a:r>
            </a:p>
          </p:txBody>
        </p:sp>
        <p:sp>
          <p:nvSpPr>
            <p:cNvPr id="131203" name="Line 44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204" name="Line 45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2645" name="Text Box 5"/>
          <p:cNvSpPr txBox="1">
            <a:spLocks noChangeArrowheads="1"/>
          </p:cNvSpPr>
          <p:nvPr/>
        </p:nvSpPr>
        <p:spPr bwMode="auto">
          <a:xfrm>
            <a:off x="395288" y="1552136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segment</a:t>
            </a:r>
          </a:p>
        </p:txBody>
      </p:sp>
      <p:grpSp>
        <p:nvGrpSpPr>
          <p:cNvPr id="6" name="Group 178"/>
          <p:cNvGrpSpPr>
            <a:grpSpLocks/>
          </p:cNvGrpSpPr>
          <p:nvPr/>
        </p:nvGrpSpPr>
        <p:grpSpPr bwMode="auto">
          <a:xfrm>
            <a:off x="1533525" y="1588649"/>
            <a:ext cx="301625" cy="292100"/>
            <a:chOff x="1962" y="2058"/>
            <a:chExt cx="190" cy="184"/>
          </a:xfrm>
        </p:grpSpPr>
        <p:sp>
          <p:nvSpPr>
            <p:cNvPr id="131197" name="Rectangle 47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198" name="Rectangle 48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t</a:t>
              </a:r>
            </a:p>
          </p:txBody>
        </p:sp>
      </p:grpSp>
      <p:sp>
        <p:nvSpPr>
          <p:cNvPr id="112644" name="Text Box 4"/>
          <p:cNvSpPr txBox="1">
            <a:spLocks noChangeArrowheads="1"/>
          </p:cNvSpPr>
          <p:nvPr/>
        </p:nvSpPr>
        <p:spPr bwMode="auto">
          <a:xfrm>
            <a:off x="195263" y="1891861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datagram</a:t>
            </a:r>
          </a:p>
        </p:txBody>
      </p:sp>
      <p:sp>
        <p:nvSpPr>
          <p:cNvPr id="131093" name="Text Box 54"/>
          <p:cNvSpPr txBox="1">
            <a:spLocks noChangeArrowheads="1"/>
          </p:cNvSpPr>
          <p:nvPr/>
        </p:nvSpPr>
        <p:spPr bwMode="auto">
          <a:xfrm>
            <a:off x="1547813" y="471284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destination</a:t>
            </a:r>
          </a:p>
        </p:txBody>
      </p:sp>
      <p:sp>
        <p:nvSpPr>
          <p:cNvPr id="131094" name="Freeform 56"/>
          <p:cNvSpPr>
            <a:spLocks/>
          </p:cNvSpPr>
          <p:nvPr/>
        </p:nvSpPr>
        <p:spPr bwMode="auto">
          <a:xfrm>
            <a:off x="2979738" y="5095436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095" name="Rectangle 57"/>
          <p:cNvSpPr>
            <a:spLocks noChangeArrowheads="1"/>
          </p:cNvSpPr>
          <p:nvPr/>
        </p:nvSpPr>
        <p:spPr bwMode="auto">
          <a:xfrm>
            <a:off x="1755775" y="5101786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131096" name="Rectangle 58"/>
          <p:cNvSpPr>
            <a:spLocks noChangeArrowheads="1"/>
          </p:cNvSpPr>
          <p:nvPr/>
        </p:nvSpPr>
        <p:spPr bwMode="auto">
          <a:xfrm>
            <a:off x="1708150" y="5173224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ＭＳ Ｐゴシック" charset="-128"/>
              <a:cs typeface="+mn-cs"/>
            </a:endParaRPr>
          </a:p>
        </p:txBody>
      </p:sp>
      <p:sp>
        <p:nvSpPr>
          <p:cNvPr id="131097" name="Line 59"/>
          <p:cNvSpPr>
            <a:spLocks noChangeShapeType="1"/>
          </p:cNvSpPr>
          <p:nvPr/>
        </p:nvSpPr>
        <p:spPr bwMode="auto">
          <a:xfrm>
            <a:off x="1708150" y="549072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098" name="Text Box 60"/>
          <p:cNvSpPr txBox="1">
            <a:spLocks noChangeArrowheads="1"/>
          </p:cNvSpPr>
          <p:nvPr/>
        </p:nvSpPr>
        <p:spPr bwMode="auto">
          <a:xfrm>
            <a:off x="1665288" y="5139886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application</a:t>
            </a:r>
          </a:p>
          <a:p>
            <a:pPr marL="0" marR="0" lvl="0" indent="0" algn="ctr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transport</a:t>
            </a:r>
          </a:p>
          <a:p>
            <a:pPr marL="0" marR="0" lvl="0" indent="0" algn="ctr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network</a:t>
            </a:r>
          </a:p>
          <a:p>
            <a:pPr marL="0" marR="0" lvl="0" indent="0" algn="ctr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link</a:t>
            </a:r>
          </a:p>
          <a:p>
            <a:pPr marL="0" marR="0" lvl="0" indent="0" algn="ctr" defTabSz="4572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physical</a:t>
            </a:r>
          </a:p>
        </p:txBody>
      </p:sp>
      <p:sp>
        <p:nvSpPr>
          <p:cNvPr id="131099" name="Line 61"/>
          <p:cNvSpPr>
            <a:spLocks noChangeShapeType="1"/>
          </p:cNvSpPr>
          <p:nvPr/>
        </p:nvSpPr>
        <p:spPr bwMode="auto">
          <a:xfrm>
            <a:off x="1716088" y="581139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100" name="Line 62"/>
          <p:cNvSpPr>
            <a:spLocks noChangeShapeType="1"/>
          </p:cNvSpPr>
          <p:nvPr/>
        </p:nvSpPr>
        <p:spPr bwMode="auto">
          <a:xfrm>
            <a:off x="1720850" y="609238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1101" name="Line 63"/>
          <p:cNvSpPr>
            <a:spLocks noChangeShapeType="1"/>
          </p:cNvSpPr>
          <p:nvPr/>
        </p:nvSpPr>
        <p:spPr bwMode="auto">
          <a:xfrm>
            <a:off x="1720850" y="636861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52400" y="5165286"/>
            <a:ext cx="1479550" cy="1220788"/>
            <a:chOff x="152400" y="4610100"/>
            <a:chExt cx="1479550" cy="1220788"/>
          </a:xfrm>
        </p:grpSpPr>
        <p:grpSp>
          <p:nvGrpSpPr>
            <p:cNvPr id="131173" name="Group 64"/>
            <p:cNvGrpSpPr>
              <a:grpSpLocks/>
            </p:cNvGrpSpPr>
            <p:nvPr/>
          </p:nvGrpSpPr>
          <p:grpSpPr bwMode="auto">
            <a:xfrm>
              <a:off x="152400" y="5527675"/>
              <a:ext cx="1479550" cy="303213"/>
              <a:chOff x="332" y="2224"/>
              <a:chExt cx="932" cy="191"/>
            </a:xfrm>
          </p:grpSpPr>
          <p:sp>
            <p:nvSpPr>
              <p:cNvPr id="131189" name="Rectangle 65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1190" name="Rectangle 66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t</a:t>
                </a:r>
              </a:p>
            </p:txBody>
          </p:sp>
          <p:sp>
            <p:nvSpPr>
              <p:cNvPr id="131191" name="Rectangle 67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n</a:t>
                </a:r>
              </a:p>
            </p:txBody>
          </p:sp>
          <p:sp>
            <p:nvSpPr>
              <p:cNvPr id="131192" name="Rectangle 68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l</a:t>
                </a:r>
              </a:p>
            </p:txBody>
          </p:sp>
          <p:sp>
            <p:nvSpPr>
              <p:cNvPr id="131193" name="Rectangle 69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M</a:t>
                </a:r>
              </a:p>
            </p:txBody>
          </p:sp>
          <p:sp>
            <p:nvSpPr>
              <p:cNvPr id="131194" name="Line 70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195" name="Line 71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196" name="Line 72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1174" name="Group 73"/>
            <p:cNvGrpSpPr>
              <a:grpSpLocks/>
            </p:cNvGrpSpPr>
            <p:nvPr/>
          </p:nvGrpSpPr>
          <p:grpSpPr bwMode="auto">
            <a:xfrm>
              <a:off x="420688" y="5229225"/>
              <a:ext cx="1208087" cy="303213"/>
              <a:chOff x="501" y="1990"/>
              <a:chExt cx="761" cy="191"/>
            </a:xfrm>
          </p:grpSpPr>
          <p:sp>
            <p:nvSpPr>
              <p:cNvPr id="131183" name="Rectangle 74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1184" name="Rectangle 75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t</a:t>
                </a:r>
              </a:p>
            </p:txBody>
          </p:sp>
          <p:sp>
            <p:nvSpPr>
              <p:cNvPr id="131185" name="Rectangle 76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n</a:t>
                </a:r>
              </a:p>
            </p:txBody>
          </p:sp>
          <p:sp>
            <p:nvSpPr>
              <p:cNvPr id="131186" name="Rectangle 77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M</a:t>
                </a:r>
              </a:p>
            </p:txBody>
          </p:sp>
          <p:sp>
            <p:nvSpPr>
              <p:cNvPr id="131187" name="Line 78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188" name="Line 79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1175" name="Group 80"/>
            <p:cNvGrpSpPr>
              <a:grpSpLocks/>
            </p:cNvGrpSpPr>
            <p:nvPr/>
          </p:nvGrpSpPr>
          <p:grpSpPr bwMode="auto">
            <a:xfrm>
              <a:off x="723900" y="4921250"/>
              <a:ext cx="890588" cy="303213"/>
              <a:chOff x="645" y="1734"/>
              <a:chExt cx="561" cy="191"/>
            </a:xfrm>
          </p:grpSpPr>
          <p:sp>
            <p:nvSpPr>
              <p:cNvPr id="131179" name="Rectangle 81"/>
              <p:cNvSpPr>
                <a:spLocks noChangeArrowheads="1"/>
              </p:cNvSpPr>
              <p:nvPr/>
            </p:nvSpPr>
            <p:spPr bwMode="auto">
              <a:xfrm>
                <a:off x="645" y="1751"/>
                <a:ext cx="4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1180" name="Rectangle 82"/>
              <p:cNvSpPr>
                <a:spLocks noChangeArrowheads="1"/>
              </p:cNvSpPr>
              <p:nvPr/>
            </p:nvSpPr>
            <p:spPr bwMode="auto">
              <a:xfrm>
                <a:off x="648" y="173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t</a:t>
                </a:r>
              </a:p>
            </p:txBody>
          </p:sp>
          <p:sp>
            <p:nvSpPr>
              <p:cNvPr id="131181" name="Rectangle 83"/>
              <p:cNvSpPr>
                <a:spLocks noChangeArrowheads="1"/>
              </p:cNvSpPr>
              <p:nvPr/>
            </p:nvSpPr>
            <p:spPr bwMode="auto">
              <a:xfrm>
                <a:off x="778" y="173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M</a:t>
                </a:r>
              </a:p>
            </p:txBody>
          </p:sp>
          <p:sp>
            <p:nvSpPr>
              <p:cNvPr id="131182" name="Line 84"/>
              <p:cNvSpPr>
                <a:spLocks noChangeShapeType="1"/>
              </p:cNvSpPr>
              <p:nvPr/>
            </p:nvSpPr>
            <p:spPr bwMode="auto">
              <a:xfrm>
                <a:off x="824" y="175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1176" name="Group 85"/>
            <p:cNvGrpSpPr>
              <a:grpSpLocks/>
            </p:cNvGrpSpPr>
            <p:nvPr/>
          </p:nvGrpSpPr>
          <p:grpSpPr bwMode="auto">
            <a:xfrm>
              <a:off x="930275" y="4610100"/>
              <a:ext cx="679450" cy="301625"/>
              <a:chOff x="780" y="1553"/>
              <a:chExt cx="428" cy="190"/>
            </a:xfrm>
          </p:grpSpPr>
          <p:sp>
            <p:nvSpPr>
              <p:cNvPr id="131177" name="Rectangle 86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1178" name="Rectangle 87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M</a:t>
                </a:r>
              </a:p>
            </p:txBody>
          </p:sp>
        </p:grpSp>
      </p:grpSp>
      <p:grpSp>
        <p:nvGrpSpPr>
          <p:cNvPr id="131103" name="Group 88"/>
          <p:cNvGrpSpPr>
            <a:grpSpLocks/>
          </p:cNvGrpSpPr>
          <p:nvPr/>
        </p:nvGrpSpPr>
        <p:grpSpPr bwMode="auto">
          <a:xfrm>
            <a:off x="5654675" y="4719199"/>
            <a:ext cx="1387475" cy="1035050"/>
            <a:chOff x="3601" y="168"/>
            <a:chExt cx="874" cy="652"/>
          </a:xfrm>
        </p:grpSpPr>
        <p:sp>
          <p:nvSpPr>
            <p:cNvPr id="131168" name="Rectangle 89"/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169" name="Rectangle 90"/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170" name="Line 91"/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71" name="Text Box 92"/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network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link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physical</a:t>
              </a:r>
            </a:p>
          </p:txBody>
        </p:sp>
        <p:sp>
          <p:nvSpPr>
            <p:cNvPr id="131172" name="Line 93"/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1104" name="Group 94"/>
          <p:cNvGrpSpPr>
            <a:grpSpLocks/>
          </p:cNvGrpSpPr>
          <p:nvPr/>
        </p:nvGrpSpPr>
        <p:grpSpPr bwMode="auto">
          <a:xfrm>
            <a:off x="5821363" y="2826899"/>
            <a:ext cx="1387475" cy="733425"/>
            <a:chOff x="4696" y="597"/>
            <a:chExt cx="874" cy="462"/>
          </a:xfrm>
        </p:grpSpPr>
        <p:sp>
          <p:nvSpPr>
            <p:cNvPr id="131164" name="Rectangle 95"/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165" name="Rectangle 96"/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166" name="Line 97"/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67" name="Text Box 98"/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link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physical</a:t>
              </a:r>
            </a:p>
          </p:txBody>
        </p:sp>
      </p:grpSp>
      <p:sp>
        <p:nvSpPr>
          <p:cNvPr id="131105" name="Freeform 114"/>
          <p:cNvSpPr>
            <a:spLocks/>
          </p:cNvSpPr>
          <p:nvPr/>
        </p:nvSpPr>
        <p:spPr bwMode="auto">
          <a:xfrm>
            <a:off x="1828800" y="1088586"/>
            <a:ext cx="5264150" cy="5494338"/>
          </a:xfrm>
          <a:custGeom>
            <a:avLst/>
            <a:gdLst>
              <a:gd name="T0" fmla="*/ 2147483647 w 3316"/>
              <a:gd name="T1" fmla="*/ 0 h 3461"/>
              <a:gd name="T2" fmla="*/ 2147483647 w 3316"/>
              <a:gd name="T3" fmla="*/ 2147483647 h 3461"/>
              <a:gd name="T4" fmla="*/ 2147483647 w 3316"/>
              <a:gd name="T5" fmla="*/ 2147483647 h 3461"/>
              <a:gd name="T6" fmla="*/ 2147483647 w 3316"/>
              <a:gd name="T7" fmla="*/ 2147483647 h 3461"/>
              <a:gd name="T8" fmla="*/ 2147483647 w 3316"/>
              <a:gd name="T9" fmla="*/ 2147483647 h 3461"/>
              <a:gd name="T10" fmla="*/ 2147483647 w 3316"/>
              <a:gd name="T11" fmla="*/ 2147483647 h 3461"/>
              <a:gd name="T12" fmla="*/ 2147483647 w 3316"/>
              <a:gd name="T13" fmla="*/ 2147483647 h 3461"/>
              <a:gd name="T14" fmla="*/ 2147483647 w 3316"/>
              <a:gd name="T15" fmla="*/ 2147483647 h 3461"/>
              <a:gd name="T16" fmla="*/ 2147483647 w 3316"/>
              <a:gd name="T17" fmla="*/ 2147483647 h 3461"/>
              <a:gd name="T18" fmla="*/ 2147483647 w 3316"/>
              <a:gd name="T19" fmla="*/ 2147483647 h 3461"/>
              <a:gd name="T20" fmla="*/ 2147483647 w 3316"/>
              <a:gd name="T21" fmla="*/ 2147483647 h 3461"/>
              <a:gd name="T22" fmla="*/ 0 w 3316"/>
              <a:gd name="T23" fmla="*/ 2147483647 h 3461"/>
              <a:gd name="T24" fmla="*/ 0 w 3316"/>
              <a:gd name="T25" fmla="*/ 2147483647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4238625" y="4795399"/>
            <a:ext cx="1479550" cy="609600"/>
            <a:chOff x="4238625" y="4240213"/>
            <a:chExt cx="1479550" cy="609600"/>
          </a:xfrm>
        </p:grpSpPr>
        <p:grpSp>
          <p:nvGrpSpPr>
            <p:cNvPr id="131148" name="Group 115"/>
            <p:cNvGrpSpPr>
              <a:grpSpLocks/>
            </p:cNvGrpSpPr>
            <p:nvPr/>
          </p:nvGrpSpPr>
          <p:grpSpPr bwMode="auto">
            <a:xfrm>
              <a:off x="4238625" y="4546600"/>
              <a:ext cx="1479550" cy="303213"/>
              <a:chOff x="332" y="2224"/>
              <a:chExt cx="932" cy="191"/>
            </a:xfrm>
          </p:grpSpPr>
          <p:sp>
            <p:nvSpPr>
              <p:cNvPr id="131156" name="Rectangle 116"/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1157" name="Rectangle 117"/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t</a:t>
                </a:r>
              </a:p>
            </p:txBody>
          </p:sp>
          <p:sp>
            <p:nvSpPr>
              <p:cNvPr id="131158" name="Rectangle 118"/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n</a:t>
                </a:r>
              </a:p>
            </p:txBody>
          </p:sp>
          <p:sp>
            <p:nvSpPr>
              <p:cNvPr id="131159" name="Rectangle 119"/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l</a:t>
                </a:r>
              </a:p>
            </p:txBody>
          </p:sp>
          <p:sp>
            <p:nvSpPr>
              <p:cNvPr id="131160" name="Rectangle 120"/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M</a:t>
                </a:r>
              </a:p>
            </p:txBody>
          </p:sp>
          <p:sp>
            <p:nvSpPr>
              <p:cNvPr id="131161" name="Line 121"/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162" name="Line 122"/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163" name="Line 123"/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1149" name="Group 124"/>
            <p:cNvGrpSpPr>
              <a:grpSpLocks/>
            </p:cNvGrpSpPr>
            <p:nvPr/>
          </p:nvGrpSpPr>
          <p:grpSpPr bwMode="auto">
            <a:xfrm>
              <a:off x="4497388" y="4240213"/>
              <a:ext cx="1208087" cy="303212"/>
              <a:chOff x="501" y="1990"/>
              <a:chExt cx="761" cy="191"/>
            </a:xfrm>
          </p:grpSpPr>
          <p:sp>
            <p:nvSpPr>
              <p:cNvPr id="131150" name="Rectangle 125"/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1151" name="Rectangle 126"/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t</a:t>
                </a:r>
              </a:p>
            </p:txBody>
          </p:sp>
          <p:sp>
            <p:nvSpPr>
              <p:cNvPr id="131152" name="Rectangle 127"/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n</a:t>
                </a:r>
              </a:p>
            </p:txBody>
          </p:sp>
          <p:sp>
            <p:nvSpPr>
              <p:cNvPr id="131153" name="Rectangle 128"/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M</a:t>
                </a:r>
              </a:p>
            </p:txBody>
          </p:sp>
          <p:sp>
            <p:nvSpPr>
              <p:cNvPr id="131154" name="Line 129"/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155" name="Line 130"/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" name="Group 140"/>
          <p:cNvGrpSpPr>
            <a:grpSpLocks/>
          </p:cNvGrpSpPr>
          <p:nvPr/>
        </p:nvGrpSpPr>
        <p:grpSpPr bwMode="auto">
          <a:xfrm>
            <a:off x="7269163" y="5162111"/>
            <a:ext cx="1208087" cy="303213"/>
            <a:chOff x="501" y="1990"/>
            <a:chExt cx="761" cy="191"/>
          </a:xfrm>
        </p:grpSpPr>
        <p:sp>
          <p:nvSpPr>
            <p:cNvPr id="131142" name="Rectangle 141"/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143" name="Rectangle 142"/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t</a:t>
              </a:r>
            </a:p>
          </p:txBody>
        </p:sp>
        <p:sp>
          <p:nvSpPr>
            <p:cNvPr id="131144" name="Rectangle 143"/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n</a:t>
              </a:r>
            </a:p>
          </p:txBody>
        </p:sp>
        <p:sp>
          <p:nvSpPr>
            <p:cNvPr id="131145" name="Rectangle 144"/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M</a:t>
              </a:r>
            </a:p>
          </p:txBody>
        </p:sp>
        <p:sp>
          <p:nvSpPr>
            <p:cNvPr id="131146" name="Line 145"/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47" name="Line 146"/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6" name="Group 156"/>
          <p:cNvGrpSpPr>
            <a:grpSpLocks/>
          </p:cNvGrpSpPr>
          <p:nvPr/>
        </p:nvGrpSpPr>
        <p:grpSpPr bwMode="auto">
          <a:xfrm>
            <a:off x="938213" y="2220474"/>
            <a:ext cx="1479550" cy="303212"/>
            <a:chOff x="332" y="2224"/>
            <a:chExt cx="932" cy="191"/>
          </a:xfrm>
        </p:grpSpPr>
        <p:sp>
          <p:nvSpPr>
            <p:cNvPr id="131134" name="Rectangle 157"/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135" name="Rectangle 158"/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t</a:t>
              </a:r>
            </a:p>
          </p:txBody>
        </p:sp>
        <p:sp>
          <p:nvSpPr>
            <p:cNvPr id="131136" name="Rectangle 159"/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n</a:t>
              </a:r>
            </a:p>
          </p:txBody>
        </p:sp>
        <p:sp>
          <p:nvSpPr>
            <p:cNvPr id="131137" name="Rectangle 160"/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l</a:t>
              </a:r>
            </a:p>
          </p:txBody>
        </p:sp>
        <p:sp>
          <p:nvSpPr>
            <p:cNvPr id="131138" name="Rectangle 161"/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M</a:t>
              </a:r>
            </a:p>
          </p:txBody>
        </p:sp>
        <p:sp>
          <p:nvSpPr>
            <p:cNvPr id="131139" name="Line 162"/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40" name="Line 163"/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141" name="Line 164"/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1109" name="Text Box 166"/>
          <p:cNvSpPr txBox="1">
            <a:spLocks noChangeArrowheads="1"/>
          </p:cNvSpPr>
          <p:nvPr/>
        </p:nvSpPr>
        <p:spPr bwMode="auto">
          <a:xfrm>
            <a:off x="7921625" y="5966974"/>
            <a:ext cx="844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router</a:t>
            </a:r>
          </a:p>
        </p:txBody>
      </p:sp>
      <p:sp>
        <p:nvSpPr>
          <p:cNvPr id="131110" name="Text Box 167"/>
          <p:cNvSpPr txBox="1">
            <a:spLocks noChangeArrowheads="1"/>
          </p:cNvSpPr>
          <p:nvPr/>
        </p:nvSpPr>
        <p:spPr bwMode="auto">
          <a:xfrm>
            <a:off x="7935913" y="3653986"/>
            <a:ext cx="895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switch</a:t>
            </a:r>
          </a:p>
        </p:txBody>
      </p:sp>
      <p:sp>
        <p:nvSpPr>
          <p:cNvPr id="112814" name="Text Box 174"/>
          <p:cNvSpPr txBox="1">
            <a:spLocks noChangeArrowheads="1"/>
          </p:cNvSpPr>
          <p:nvPr/>
        </p:nvSpPr>
        <p:spPr bwMode="auto">
          <a:xfrm>
            <a:off x="703263" y="1247336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message</a:t>
            </a:r>
          </a:p>
        </p:txBody>
      </p:sp>
      <p:grpSp>
        <p:nvGrpSpPr>
          <p:cNvPr id="17" name="Group 175"/>
          <p:cNvGrpSpPr>
            <a:grpSpLocks/>
          </p:cNvGrpSpPr>
          <p:nvPr/>
        </p:nvGrpSpPr>
        <p:grpSpPr bwMode="auto">
          <a:xfrm>
            <a:off x="1763713" y="1274324"/>
            <a:ext cx="679450" cy="301625"/>
            <a:chOff x="780" y="1553"/>
            <a:chExt cx="428" cy="190"/>
          </a:xfrm>
        </p:grpSpPr>
        <p:sp>
          <p:nvSpPr>
            <p:cNvPr id="131132" name="Rectangle 176"/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133" name="Rectangle 177"/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M</a:t>
              </a:r>
            </a:p>
          </p:txBody>
        </p:sp>
      </p:grpSp>
      <p:grpSp>
        <p:nvGrpSpPr>
          <p:cNvPr id="18" name="Group 185"/>
          <p:cNvGrpSpPr>
            <a:grpSpLocks/>
          </p:cNvGrpSpPr>
          <p:nvPr/>
        </p:nvGrpSpPr>
        <p:grpSpPr bwMode="auto">
          <a:xfrm>
            <a:off x="1528763" y="1594999"/>
            <a:ext cx="903287" cy="301625"/>
            <a:chOff x="1851" y="2046"/>
            <a:chExt cx="569" cy="190"/>
          </a:xfrm>
        </p:grpSpPr>
        <p:grpSp>
          <p:nvGrpSpPr>
            <p:cNvPr id="131126" name="Group 179"/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131130" name="Rectangle 180"/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1131" name="Rectangle 181"/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t</a:t>
                </a:r>
              </a:p>
            </p:txBody>
          </p:sp>
        </p:grpSp>
        <p:grpSp>
          <p:nvGrpSpPr>
            <p:cNvPr id="131127" name="Group 182"/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1128" name="Rectangle 183"/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endParaRPr>
              </a:p>
            </p:txBody>
          </p:sp>
          <p:sp>
            <p:nvSpPr>
              <p:cNvPr id="131129" name="Rectangle 184"/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-128"/>
                    <a:cs typeface="+mn-cs"/>
                  </a:rPr>
                  <a:t>M</a:t>
                </a:r>
              </a:p>
            </p:txBody>
          </p:sp>
        </p:grpSp>
      </p:grpSp>
      <p:grpSp>
        <p:nvGrpSpPr>
          <p:cNvPr id="21" name="Group 187"/>
          <p:cNvGrpSpPr>
            <a:grpSpLocks/>
          </p:cNvGrpSpPr>
          <p:nvPr/>
        </p:nvGrpSpPr>
        <p:grpSpPr bwMode="auto">
          <a:xfrm>
            <a:off x="1235075" y="1918849"/>
            <a:ext cx="301625" cy="292100"/>
            <a:chOff x="1962" y="2058"/>
            <a:chExt cx="190" cy="184"/>
          </a:xfrm>
        </p:grpSpPr>
        <p:sp>
          <p:nvSpPr>
            <p:cNvPr id="131124" name="Rectangle 188"/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endParaRPr>
            </a:p>
          </p:txBody>
        </p:sp>
        <p:sp>
          <p:nvSpPr>
            <p:cNvPr id="131125" name="Rectangle 189"/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-128"/>
                  <a:cs typeface="+mn-cs"/>
                </a:rPr>
                <a:t>n</a:t>
              </a:r>
            </a:p>
          </p:txBody>
        </p:sp>
      </p:grpSp>
      <p:sp>
        <p:nvSpPr>
          <p:cNvPr id="112647" name="Text Box 7"/>
          <p:cNvSpPr txBox="1">
            <a:spLocks noChangeArrowheads="1"/>
          </p:cNvSpPr>
          <p:nvPr/>
        </p:nvSpPr>
        <p:spPr bwMode="auto">
          <a:xfrm>
            <a:off x="157163" y="2198249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-128"/>
                <a:cs typeface="+mn-cs"/>
              </a:rPr>
              <a:t>frame</a:t>
            </a:r>
          </a:p>
        </p:txBody>
      </p:sp>
      <p:grpSp>
        <p:nvGrpSpPr>
          <p:cNvPr id="131117" name="Group 187"/>
          <p:cNvGrpSpPr>
            <a:grpSpLocks/>
          </p:cNvGrpSpPr>
          <p:nvPr/>
        </p:nvGrpSpPr>
        <p:grpSpPr bwMode="auto">
          <a:xfrm flipH="1">
            <a:off x="3178175" y="5525649"/>
            <a:ext cx="803275" cy="771525"/>
            <a:chOff x="-44" y="1473"/>
            <a:chExt cx="981" cy="1105"/>
          </a:xfrm>
        </p:grpSpPr>
        <p:pic>
          <p:nvPicPr>
            <p:cNvPr id="131122" name="Picture 188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3" name="Freeform 18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1118" name="Group 190"/>
          <p:cNvGrpSpPr>
            <a:grpSpLocks/>
          </p:cNvGrpSpPr>
          <p:nvPr/>
        </p:nvGrpSpPr>
        <p:grpSpPr bwMode="auto">
          <a:xfrm flipH="1">
            <a:off x="4140200" y="1642624"/>
            <a:ext cx="803275" cy="771525"/>
            <a:chOff x="-44" y="1473"/>
            <a:chExt cx="981" cy="1105"/>
          </a:xfrm>
        </p:grpSpPr>
        <p:pic>
          <p:nvPicPr>
            <p:cNvPr id="131120" name="Picture 19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1" name="Freeform 19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2579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128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3.7037E-6 L 4.44444E-6 0.04213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33333E-6 L 3.05556E-6 0.13889 L 0.40295 0.13889 L 0.40295 0.09885 L 0.57152 0.10093 L 0.57152 0.57709 L 0.66371 0.50857 L 0.66371 0.42848 " pathEditMode="relative" rAng="0" ptsTypes="AAAAAAAA">
                                      <p:cBhvr>
                                        <p:cTn id="61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177" y="288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5" grpId="0"/>
      <p:bldP spid="112645" grpId="1"/>
      <p:bldP spid="112644" grpId="0"/>
      <p:bldP spid="112644" grpId="1"/>
      <p:bldP spid="112814" grpId="0"/>
      <p:bldP spid="112647" grpId="0"/>
      <p:bldP spid="112647" grpId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7">
            <a:extLst>
              <a:ext uri="{FF2B5EF4-FFF2-40B4-BE49-F238E27FC236}">
                <a16:creationId xmlns:a16="http://schemas.microsoft.com/office/drawing/2014/main" id="{16580F9E-B5AB-E049-9458-8B3B4A1930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1050" y="1628775"/>
            <a:ext cx="4711700" cy="284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Rectangle 2">
            <a:extLst>
              <a:ext uri="{FF2B5EF4-FFF2-40B4-BE49-F238E27FC236}">
                <a16:creationId xmlns:a16="http://schemas.microsoft.com/office/drawing/2014/main" id="{004E6EFD-EC34-ED43-A983-176803C7251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Architecture</a:t>
            </a:r>
            <a:endParaRPr lang="en-GB" altLang="en-US"/>
          </a:p>
        </p:txBody>
      </p:sp>
      <p:sp>
        <p:nvSpPr>
          <p:cNvPr id="18436" name="Text Box 8">
            <a:extLst>
              <a:ext uri="{FF2B5EF4-FFF2-40B4-BE49-F238E27FC236}">
                <a16:creationId xmlns:a16="http://schemas.microsoft.com/office/drawing/2014/main" id="{43A3F685-BB10-2C4C-B1D2-9A488C3DA7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6463" y="4602163"/>
            <a:ext cx="44418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prstClr val="black"/>
              </a:buClr>
              <a:buSzPct val="60000"/>
              <a:buFont typeface="Wingdings" pitchFamily="2" charset="2"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Example of a layered network system</a:t>
            </a:r>
            <a:endParaRPr kumimoji="0" lang="en-GB" altLang="en-US" sz="2000" b="0" i="0" u="none" strike="noStrike" kern="1200" cap="none" spc="0" normalizeH="0" baseline="0" noProof="0">
              <a:ln>
                <a:noFill/>
              </a:ln>
              <a:solidFill>
                <a:srgbClr val="00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027178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62">
            <a:extLst>
              <a:ext uri="{FF2B5EF4-FFF2-40B4-BE49-F238E27FC236}">
                <a16:creationId xmlns:a16="http://schemas.microsoft.com/office/drawing/2014/main" id="{E2DD5F2E-EF4F-2243-AB5E-AB44A0B9E0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1989138"/>
            <a:ext cx="3527425" cy="216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Rectangle 2">
            <a:extLst>
              <a:ext uri="{FF2B5EF4-FFF2-40B4-BE49-F238E27FC236}">
                <a16:creationId xmlns:a16="http://schemas.microsoft.com/office/drawing/2014/main" id="{ACD7CBEA-A3F7-7A45-B55D-CCBD9CA6641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Internet Architecture</a:t>
            </a:r>
            <a:endParaRPr lang="en-GB" altLang="en-US"/>
          </a:p>
        </p:txBody>
      </p:sp>
      <p:sp>
        <p:nvSpPr>
          <p:cNvPr id="28676" name="Text Box 8">
            <a:extLst>
              <a:ext uri="{FF2B5EF4-FFF2-40B4-BE49-F238E27FC236}">
                <a16:creationId xmlns:a16="http://schemas.microsoft.com/office/drawing/2014/main" id="{53234918-871A-3B44-B24C-C5645D3D2E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4797425"/>
            <a:ext cx="28448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Arial Black" panose="020B0604020202020204" pitchFamily="34" charset="0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prstClr val="black"/>
              </a:buClr>
              <a:buSzPct val="60000"/>
              <a:buFont typeface="Wingdings" pitchFamily="2" charset="2"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Internet Protocol Graph</a:t>
            </a:r>
            <a:endParaRPr kumimoji="0" lang="en-GB" altLang="en-US" sz="2000" b="0" i="0" u="none" strike="noStrike" kern="1200" cap="none" spc="0" normalizeH="0" baseline="0" noProof="0">
              <a:ln>
                <a:noFill/>
              </a:ln>
              <a:solidFill>
                <a:srgbClr val="003399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3" name="Text Box 8">
            <a:extLst>
              <a:ext uri="{FF2B5EF4-FFF2-40B4-BE49-F238E27FC236}">
                <a16:creationId xmlns:a16="http://schemas.microsoft.com/office/drawing/2014/main" id="{1CC97AAD-5ABB-B940-A792-2687ED021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4149725"/>
            <a:ext cx="3455987" cy="20002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prstClr val="black"/>
              </a:buClr>
              <a:buSzPct val="60000"/>
              <a:buFont typeface="Wingdings" pitchFamily="2" charset="2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3399"/>
                </a:solidFill>
                <a:effectLst/>
                <a:uLnTx/>
                <a:uFillTx/>
                <a:latin typeface="Calibri Light" panose="020F0302020204030204"/>
                <a:ea typeface="+mn-ea"/>
                <a:cs typeface="+mn-cs"/>
              </a:rPr>
              <a:t>Alternative view of the Internet architecture. The “Network” layer shown here is sometimes referred to as the “sub-network” or “link” layer.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srgbClr val="003399"/>
              </a:solidFill>
              <a:effectLst/>
              <a:uLnTx/>
              <a:uFillTx/>
              <a:latin typeface="Calibri Light" panose="020F0302020204030204"/>
              <a:ea typeface="+mn-ea"/>
              <a:cs typeface="+mn-cs"/>
            </a:endParaRPr>
          </a:p>
        </p:txBody>
      </p:sp>
      <p:pic>
        <p:nvPicPr>
          <p:cNvPr id="28678" name="Picture 6" descr="f01-14-9780123850591 copy">
            <a:extLst>
              <a:ext uri="{FF2B5EF4-FFF2-40B4-BE49-F238E27FC236}">
                <a16:creationId xmlns:a16="http://schemas.microsoft.com/office/drawing/2014/main" id="{05EFF73B-AC03-0641-93DA-96F86EAD82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750" y="1484313"/>
            <a:ext cx="4175125" cy="3076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6104699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f01-13-9780123850591 copy">
            <a:extLst>
              <a:ext uri="{FF2B5EF4-FFF2-40B4-BE49-F238E27FC236}">
                <a16:creationId xmlns:a16="http://schemas.microsoft.com/office/drawing/2014/main" id="{4CA29E35-BEF7-4F47-B117-1D9C644CC7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9422"/>
          <a:stretch/>
        </p:blipFill>
        <p:spPr bwMode="auto">
          <a:xfrm>
            <a:off x="3771124" y="1631220"/>
            <a:ext cx="1601752" cy="5694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CF2ED3C-E370-6C46-9C5C-043C17F69215}"/>
              </a:ext>
            </a:extLst>
          </p:cNvPr>
          <p:cNvSpPr txBox="1">
            <a:spLocks noChangeArrowheads="1"/>
          </p:cNvSpPr>
          <p:nvPr/>
        </p:nvSpPr>
        <p:spPr>
          <a:xfrm>
            <a:off x="0" y="115888"/>
            <a:ext cx="8893175" cy="70167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Light" panose="020F0302020204030204"/>
                <a:ea typeface="+mj-ea"/>
                <a:cs typeface="+mj-cs"/>
              </a:rPr>
              <a:t>This course: Top-Down or Bottom-up?</a:t>
            </a:r>
            <a:endParaRPr kumimoji="0" lang="en-GB" altLang="en-US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 Light" panose="020F0302020204030204"/>
              <a:ea typeface="+mj-ea"/>
              <a:cs typeface="+mj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0B58FD8-F91F-6242-B349-8D6DEBD2B145}"/>
              </a:ext>
            </a:extLst>
          </p:cNvPr>
          <p:cNvGrpSpPr/>
          <p:nvPr/>
        </p:nvGrpSpPr>
        <p:grpSpPr>
          <a:xfrm>
            <a:off x="1335449" y="4718353"/>
            <a:ext cx="2294016" cy="523220"/>
            <a:chOff x="1335449" y="4718353"/>
            <a:chExt cx="2294016" cy="523220"/>
          </a:xfrm>
        </p:grpSpPr>
        <p:cxnSp>
          <p:nvCxnSpPr>
            <p:cNvPr id="5" name="Straight Arrow Connector 4">
              <a:extLst>
                <a:ext uri="{FF2B5EF4-FFF2-40B4-BE49-F238E27FC236}">
                  <a16:creationId xmlns:a16="http://schemas.microsoft.com/office/drawing/2014/main" id="{0C233452-39B2-274E-A6C8-4C03219A0D2A}"/>
                </a:ext>
              </a:extLst>
            </p:cNvPr>
            <p:cNvCxnSpPr/>
            <p:nvPr/>
          </p:nvCxnSpPr>
          <p:spPr>
            <a:xfrm>
              <a:off x="1983545" y="4979963"/>
              <a:ext cx="1645920" cy="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F262DB87-BC99-8D4B-B6CB-97A22F0E2F48}"/>
                </a:ext>
              </a:extLst>
            </p:cNvPr>
            <p:cNvSpPr txBox="1"/>
            <p:nvPr/>
          </p:nvSpPr>
          <p:spPr>
            <a:xfrm>
              <a:off x="1335449" y="4718353"/>
              <a:ext cx="7315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5CA1700-C06F-DD43-9590-DA2D61DA92BC}"/>
              </a:ext>
            </a:extLst>
          </p:cNvPr>
          <p:cNvGrpSpPr/>
          <p:nvPr/>
        </p:nvGrpSpPr>
        <p:grpSpPr>
          <a:xfrm>
            <a:off x="1335449" y="4064328"/>
            <a:ext cx="2294016" cy="523220"/>
            <a:chOff x="1335449" y="4718353"/>
            <a:chExt cx="2294016" cy="523220"/>
          </a:xfrm>
        </p:grpSpPr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D5AA49DF-A9DB-7A4B-9F40-F9A03E04C60C}"/>
                </a:ext>
              </a:extLst>
            </p:cNvPr>
            <p:cNvCxnSpPr/>
            <p:nvPr/>
          </p:nvCxnSpPr>
          <p:spPr>
            <a:xfrm>
              <a:off x="1983545" y="4979963"/>
              <a:ext cx="1645920" cy="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84A6CBC-C2ED-F547-BD43-8C59C6CDB3B9}"/>
                </a:ext>
              </a:extLst>
            </p:cNvPr>
            <p:cNvSpPr txBox="1"/>
            <p:nvPr/>
          </p:nvSpPr>
          <p:spPr>
            <a:xfrm>
              <a:off x="1335449" y="4718353"/>
              <a:ext cx="7315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DDDFED7-57CE-E046-BA70-91887C4AE5E5}"/>
              </a:ext>
            </a:extLst>
          </p:cNvPr>
          <p:cNvGrpSpPr/>
          <p:nvPr/>
        </p:nvGrpSpPr>
        <p:grpSpPr>
          <a:xfrm>
            <a:off x="1406279" y="2244738"/>
            <a:ext cx="2294016" cy="523220"/>
            <a:chOff x="1335449" y="4718353"/>
            <a:chExt cx="2294016" cy="523220"/>
          </a:xfrm>
        </p:grpSpPr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672DD8D7-CC84-1A49-9CB0-4A95F33D4E0B}"/>
                </a:ext>
              </a:extLst>
            </p:cNvPr>
            <p:cNvCxnSpPr/>
            <p:nvPr/>
          </p:nvCxnSpPr>
          <p:spPr>
            <a:xfrm>
              <a:off x="1983545" y="4979963"/>
              <a:ext cx="1645920" cy="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91A7F72-8721-3E40-BFBB-472F1C75451C}"/>
                </a:ext>
              </a:extLst>
            </p:cNvPr>
            <p:cNvSpPr txBox="1"/>
            <p:nvPr/>
          </p:nvSpPr>
          <p:spPr>
            <a:xfrm>
              <a:off x="1335449" y="4718353"/>
              <a:ext cx="7315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B9B54D9-3AE0-1447-BB81-8D4A2C6BFC16}"/>
              </a:ext>
            </a:extLst>
          </p:cNvPr>
          <p:cNvGrpSpPr/>
          <p:nvPr/>
        </p:nvGrpSpPr>
        <p:grpSpPr>
          <a:xfrm>
            <a:off x="1328416" y="5623482"/>
            <a:ext cx="2294016" cy="523220"/>
            <a:chOff x="1335449" y="4901234"/>
            <a:chExt cx="2294016" cy="523220"/>
          </a:xfrm>
        </p:grpSpPr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84AE8458-8F8E-3D49-83CD-71638329ABF7}"/>
                </a:ext>
              </a:extLst>
            </p:cNvPr>
            <p:cNvCxnSpPr/>
            <p:nvPr/>
          </p:nvCxnSpPr>
          <p:spPr>
            <a:xfrm>
              <a:off x="1983545" y="4979963"/>
              <a:ext cx="1645920" cy="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0CF6199-768E-DA4B-8A69-E7DCA2313606}"/>
                </a:ext>
              </a:extLst>
            </p:cNvPr>
            <p:cNvSpPr txBox="1"/>
            <p:nvPr/>
          </p:nvSpPr>
          <p:spPr>
            <a:xfrm>
              <a:off x="1335449" y="4901234"/>
              <a:ext cx="731520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</a:p>
          </p:txBody>
        </p:sp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E4160382-EF04-1344-8A9D-124B357E731D}"/>
                </a:ext>
              </a:extLst>
            </p:cNvPr>
            <p:cNvCxnSpPr/>
            <p:nvPr/>
          </p:nvCxnSpPr>
          <p:spPr>
            <a:xfrm>
              <a:off x="1983545" y="5343379"/>
              <a:ext cx="1645920" cy="0"/>
            </a:xfrm>
            <a:prstGeom prst="straightConnector1">
              <a:avLst/>
            </a:prstGeom>
            <a:ln w="5715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41590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B7947BB-B2AB-BDE8-F473-81C9CE8ED0A2}"/>
              </a:ext>
            </a:extLst>
          </p:cNvPr>
          <p:cNvSpPr txBox="1"/>
          <p:nvPr/>
        </p:nvSpPr>
        <p:spPr>
          <a:xfrm>
            <a:off x="3918858" y="3059668"/>
            <a:ext cx="16904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25442131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33414" y="190500"/>
            <a:ext cx="8382000" cy="936625"/>
          </a:xfrm>
        </p:spPr>
        <p:txBody>
          <a:bodyPr/>
          <a:lstStyle/>
          <a:p>
            <a:pPr eaLnBrk="1" hangingPunct="1"/>
            <a:r>
              <a:rPr lang="en-US" altLang="en-US" sz="3600" dirty="0">
                <a:ea typeface="ＭＳ Ｐゴシック" charset="-128"/>
              </a:rPr>
              <a:t>What’</a:t>
            </a:r>
            <a:r>
              <a:rPr lang="en-US" altLang="ja-JP" sz="3600" dirty="0">
                <a:ea typeface="ＭＳ Ｐゴシック" charset="-128"/>
              </a:rPr>
              <a:t>s the Internet: Components View</a:t>
            </a:r>
            <a:endParaRPr lang="en-US" altLang="en-US" dirty="0">
              <a:ea typeface="ＭＳ Ｐゴシック" charset="-128"/>
            </a:endParaRP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425676" y="1216557"/>
            <a:ext cx="3779838" cy="1951562"/>
          </a:xfrm>
        </p:spPr>
        <p:txBody>
          <a:bodyPr/>
          <a:lstStyle/>
          <a:p>
            <a:pPr marL="287338" indent="-287338" eaLnBrk="1" hangingPunct="1">
              <a:spcBef>
                <a:spcPct val="15000"/>
              </a:spcBef>
            </a:pPr>
            <a:r>
              <a:rPr lang="en-US" altLang="en-US" sz="2400" dirty="0">
                <a:ea typeface="ＭＳ Ｐゴシック" charset="-128"/>
              </a:rPr>
              <a:t>Billions of connected computing devices: </a:t>
            </a:r>
          </a:p>
          <a:p>
            <a:pPr marL="631825" lvl="1" indent="-231775" eaLnBrk="1" hangingPunct="1">
              <a:spcBef>
                <a:spcPct val="15000"/>
              </a:spcBef>
            </a:pP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hosts </a:t>
            </a:r>
            <a:r>
              <a:rPr lang="en-US" altLang="en-US" i="1" dirty="0">
                <a:ea typeface="ＭＳ Ｐゴシック" charset="-128"/>
              </a:rPr>
              <a:t>=</a:t>
            </a:r>
            <a:r>
              <a:rPr lang="en-US" altLang="en-US" i="1" dirty="0">
                <a:solidFill>
                  <a:srgbClr val="CC0000"/>
                </a:solidFill>
                <a:ea typeface="ＭＳ Ｐゴシック" charset="-128"/>
              </a:rPr>
              <a:t> end systems</a:t>
            </a:r>
            <a:r>
              <a:rPr lang="en-US" altLang="en-US" i="1" dirty="0">
                <a:solidFill>
                  <a:srgbClr val="FF0000"/>
                </a:solidFill>
                <a:ea typeface="ＭＳ Ｐゴシック" charset="-128"/>
              </a:rPr>
              <a:t> </a:t>
            </a:r>
          </a:p>
          <a:p>
            <a:pPr marL="631825" lvl="1" indent="-231775" eaLnBrk="1" hangingPunct="1"/>
            <a:r>
              <a:rPr lang="en-US" altLang="en-US" dirty="0"/>
              <a:t>running </a:t>
            </a:r>
            <a:r>
              <a:rPr lang="en-US" altLang="en-US" i="1" dirty="0">
                <a:solidFill>
                  <a:srgbClr val="CC0000"/>
                </a:solidFill>
              </a:rPr>
              <a:t>network apps</a:t>
            </a:r>
            <a:endParaRPr lang="en-US" altLang="en-US" dirty="0">
              <a:solidFill>
                <a:srgbClr val="CC0000"/>
              </a:solidFill>
            </a:endParaRPr>
          </a:p>
        </p:txBody>
      </p:sp>
      <p:sp>
        <p:nvSpPr>
          <p:cNvPr id="4766" name="Rectangle 670"/>
          <p:cNvSpPr>
            <a:spLocks noChangeArrowheads="1"/>
          </p:cNvSpPr>
          <p:nvPr/>
        </p:nvSpPr>
        <p:spPr bwMode="auto">
          <a:xfrm>
            <a:off x="1831975" y="3040856"/>
            <a:ext cx="3368675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628650" indent="-233363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en-US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Communication links</a:t>
            </a:r>
            <a:endParaRPr lang="en-US" altLang="en-US" dirty="0">
              <a:solidFill>
                <a:srgbClr val="CC0000"/>
              </a:solidFill>
              <a:latin typeface="Calibri" charset="0"/>
              <a:ea typeface="Calibri" charset="0"/>
              <a:cs typeface="Calibri" charset="0"/>
            </a:endParaRP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fiber, copper, radio, satellite</a:t>
            </a: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charset="0"/>
              <a:buChar char="•"/>
            </a:pPr>
            <a:r>
              <a:rPr lang="en-US" altLang="en-US" dirty="0">
                <a:latin typeface="Calibri" charset="0"/>
                <a:ea typeface="Calibri" charset="0"/>
                <a:cs typeface="Calibri" charset="0"/>
              </a:rPr>
              <a:t>transmission rate: </a:t>
            </a:r>
            <a:r>
              <a:rPr lang="en-US" altLang="en-US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bandwidth</a:t>
            </a:r>
            <a:endParaRPr lang="en-US" altLang="en-US" dirty="0">
              <a:solidFill>
                <a:srgbClr val="CC0000"/>
              </a:solidFill>
              <a:latin typeface="Calibri" charset="0"/>
              <a:ea typeface="Calibri" charset="0"/>
              <a:cs typeface="Calibri" charset="0"/>
            </a:endParaRPr>
          </a:p>
        </p:txBody>
      </p:sp>
      <p:sp>
        <p:nvSpPr>
          <p:cNvPr id="4767" name="Rectangle 671"/>
          <p:cNvSpPr>
            <a:spLocks noChangeArrowheads="1"/>
          </p:cNvSpPr>
          <p:nvPr/>
        </p:nvSpPr>
        <p:spPr bwMode="auto">
          <a:xfrm>
            <a:off x="1824037" y="5031581"/>
            <a:ext cx="3779838" cy="155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Calibri" charset="0"/>
                <a:ea typeface="Calibri" charset="0"/>
                <a:cs typeface="Calibri" charset="0"/>
              </a:rPr>
              <a:t>Packet switches:</a:t>
            </a:r>
            <a:r>
              <a:rPr lang="en-US" sz="2400" dirty="0">
                <a:latin typeface="Calibri" charset="0"/>
                <a:ea typeface="Calibri" charset="0"/>
                <a:cs typeface="Calibri" charset="0"/>
              </a:rPr>
              <a:t> forward packets (chunks of data)</a:t>
            </a:r>
          </a:p>
          <a:p>
            <a:pPr marL="628650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sz="2400" i="1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routers</a:t>
            </a:r>
            <a:r>
              <a:rPr lang="en-US" sz="2400" dirty="0">
                <a:latin typeface="Calibri" charset="0"/>
                <a:ea typeface="Calibri" charset="0"/>
                <a:cs typeface="Calibri" charset="0"/>
              </a:rPr>
              <a:t> and </a:t>
            </a:r>
            <a:r>
              <a:rPr lang="en-US" sz="2400" i="1" dirty="0">
                <a:solidFill>
                  <a:srgbClr val="C00000"/>
                </a:solidFill>
                <a:latin typeface="Calibri" charset="0"/>
                <a:ea typeface="Calibri" charset="0"/>
                <a:cs typeface="Calibri" charset="0"/>
              </a:rPr>
              <a:t>switches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endParaRPr lang="en-US" sz="2400" dirty="0">
              <a:latin typeface="Calibri" charset="0"/>
              <a:ea typeface="Calibri" charset="0"/>
              <a:cs typeface="Calibri" charset="0"/>
            </a:endParaRPr>
          </a:p>
        </p:txBody>
      </p:sp>
      <p:grpSp>
        <p:nvGrpSpPr>
          <p:cNvPr id="2" name="Group 842"/>
          <p:cNvGrpSpPr>
            <a:grpSpLocks/>
          </p:cNvGrpSpPr>
          <p:nvPr/>
        </p:nvGrpSpPr>
        <p:grpSpPr bwMode="auto">
          <a:xfrm>
            <a:off x="453232" y="3629438"/>
            <a:ext cx="1573212" cy="1060450"/>
            <a:chOff x="98" y="2320"/>
            <a:chExt cx="991" cy="668"/>
          </a:xfrm>
        </p:grpSpPr>
        <p:sp>
          <p:nvSpPr>
            <p:cNvPr id="22205" name="Text Box 666"/>
            <p:cNvSpPr txBox="1">
              <a:spLocks noChangeArrowheads="1"/>
            </p:cNvSpPr>
            <p:nvPr/>
          </p:nvSpPr>
          <p:spPr bwMode="auto">
            <a:xfrm>
              <a:off x="564" y="2728"/>
              <a:ext cx="383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 dirty="0"/>
                <a:t>wired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 dirty="0"/>
                <a:t>links</a:t>
              </a:r>
            </a:p>
          </p:txBody>
        </p:sp>
        <p:sp>
          <p:nvSpPr>
            <p:cNvPr id="22206" name="Text Box 669"/>
            <p:cNvSpPr txBox="1">
              <a:spLocks noChangeArrowheads="1"/>
            </p:cNvSpPr>
            <p:nvPr/>
          </p:nvSpPr>
          <p:spPr bwMode="auto">
            <a:xfrm>
              <a:off x="569" y="2465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 dirty="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 dirty="0"/>
                <a:t>links</a:t>
              </a:r>
            </a:p>
          </p:txBody>
        </p:sp>
        <p:grpSp>
          <p:nvGrpSpPr>
            <p:cNvPr id="22207" name="Group 819"/>
            <p:cNvGrpSpPr>
              <a:grpSpLocks/>
            </p:cNvGrpSpPr>
            <p:nvPr/>
          </p:nvGrpSpPr>
          <p:grpSpPr bwMode="auto">
            <a:xfrm>
              <a:off x="385" y="2320"/>
              <a:ext cx="201" cy="282"/>
              <a:chOff x="742" y="2409"/>
              <a:chExt cx="576" cy="881"/>
            </a:xfrm>
          </p:grpSpPr>
          <p:grpSp>
            <p:nvGrpSpPr>
              <p:cNvPr id="22212" name="Group 820"/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22215" name="Line 270"/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16" name="Line 271"/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17" name="Line 272"/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18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19" name="Line 274"/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0" name="Line 275"/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1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2" name="Line 277"/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3" name="Line 278"/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4" name="Line 279"/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5" name="Line 280"/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6" name="Line 281"/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7" name="Line 282"/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8" name="Line 283"/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  <p:sp>
              <p:nvSpPr>
                <p:cNvPr id="22229" name="Line 284"/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pic>
            <p:nvPicPr>
              <p:cNvPr id="22213" name="Picture 836" descr="cell_tower_radiation copy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14" name="Oval 837"/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</p:grpSp>
        <p:grpSp>
          <p:nvGrpSpPr>
            <p:cNvPr id="22208" name="Group 838"/>
            <p:cNvGrpSpPr>
              <a:grpSpLocks/>
            </p:cNvGrpSpPr>
            <p:nvPr/>
          </p:nvGrpSpPr>
          <p:grpSpPr bwMode="auto">
            <a:xfrm>
              <a:off x="98" y="2444"/>
              <a:ext cx="355" cy="265"/>
              <a:chOff x="2967" y="478"/>
              <a:chExt cx="788" cy="625"/>
            </a:xfrm>
          </p:grpSpPr>
          <p:pic>
            <p:nvPicPr>
              <p:cNvPr id="22210" name="Picture 839" descr="access_point_stylized_small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211" name="Picture 840" descr="antenna_radiation_stylized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209" name="Line 841"/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" name="Group 852"/>
          <p:cNvGrpSpPr>
            <a:grpSpLocks/>
          </p:cNvGrpSpPr>
          <p:nvPr/>
        </p:nvGrpSpPr>
        <p:grpSpPr bwMode="auto">
          <a:xfrm>
            <a:off x="701636" y="5495131"/>
            <a:ext cx="646112" cy="477837"/>
            <a:chOff x="293" y="3440"/>
            <a:chExt cx="407" cy="301"/>
          </a:xfrm>
        </p:grpSpPr>
        <p:sp>
          <p:nvSpPr>
            <p:cNvPr id="22195" name="Text Box 662"/>
            <p:cNvSpPr txBox="1">
              <a:spLocks noChangeArrowheads="1"/>
            </p:cNvSpPr>
            <p:nvPr/>
          </p:nvSpPr>
          <p:spPr bwMode="auto">
            <a:xfrm>
              <a:off x="293" y="3549"/>
              <a:ext cx="40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/>
                <a:t>router</a:t>
              </a:r>
            </a:p>
          </p:txBody>
        </p:sp>
        <p:grpSp>
          <p:nvGrpSpPr>
            <p:cNvPr id="22196" name="Group 843"/>
            <p:cNvGrpSpPr>
              <a:grpSpLocks/>
            </p:cNvGrpSpPr>
            <p:nvPr/>
          </p:nvGrpSpPr>
          <p:grpSpPr bwMode="auto">
            <a:xfrm>
              <a:off x="337" y="3440"/>
              <a:ext cx="306" cy="128"/>
              <a:chOff x="4650" y="1129"/>
              <a:chExt cx="246" cy="95"/>
            </a:xfrm>
          </p:grpSpPr>
          <p:sp>
            <p:nvSpPr>
              <p:cNvPr id="2219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9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9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200" name="Group 84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2203" name="Freeform 8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04" name="Freeform 8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201" name="Line 85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202" name="Line 85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13439" name="Group 1201"/>
          <p:cNvGrpSpPr>
            <a:grpSpLocks/>
          </p:cNvGrpSpPr>
          <p:nvPr/>
        </p:nvGrpSpPr>
        <p:grpSpPr bwMode="auto">
          <a:xfrm>
            <a:off x="423069" y="1349608"/>
            <a:ext cx="1555750" cy="1622425"/>
            <a:chOff x="210" y="833"/>
            <a:chExt cx="980" cy="1022"/>
          </a:xfrm>
        </p:grpSpPr>
        <p:sp>
          <p:nvSpPr>
            <p:cNvPr id="22128" name="Text Box 667"/>
            <p:cNvSpPr txBox="1">
              <a:spLocks noChangeArrowheads="1"/>
            </p:cNvSpPr>
            <p:nvPr/>
          </p:nvSpPr>
          <p:spPr bwMode="auto">
            <a:xfrm>
              <a:off x="479" y="1667"/>
              <a:ext cx="71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 dirty="0"/>
                <a:t>smartphone</a:t>
              </a:r>
            </a:p>
          </p:txBody>
        </p:sp>
        <p:sp>
          <p:nvSpPr>
            <p:cNvPr id="22129" name="Text Box 663"/>
            <p:cNvSpPr txBox="1">
              <a:spLocks noChangeArrowheads="1"/>
            </p:cNvSpPr>
            <p:nvPr/>
          </p:nvSpPr>
          <p:spPr bwMode="auto">
            <a:xfrm>
              <a:off x="487" y="872"/>
              <a:ext cx="2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/>
                <a:t>PC</a:t>
              </a:r>
            </a:p>
          </p:txBody>
        </p:sp>
        <p:sp>
          <p:nvSpPr>
            <p:cNvPr id="22130" name="Text Box 664"/>
            <p:cNvSpPr txBox="1">
              <a:spLocks noChangeArrowheads="1"/>
            </p:cNvSpPr>
            <p:nvPr/>
          </p:nvSpPr>
          <p:spPr bwMode="auto">
            <a:xfrm>
              <a:off x="488" y="1096"/>
              <a:ext cx="4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/>
                <a:t>server</a:t>
              </a:r>
            </a:p>
          </p:txBody>
        </p:sp>
        <p:sp>
          <p:nvSpPr>
            <p:cNvPr id="22131" name="Text Box 665"/>
            <p:cNvSpPr txBox="1">
              <a:spLocks noChangeArrowheads="1"/>
            </p:cNvSpPr>
            <p:nvPr/>
          </p:nvSpPr>
          <p:spPr bwMode="auto">
            <a:xfrm>
              <a:off x="493" y="1390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 dirty="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 dirty="0"/>
                <a:t>laptop</a:t>
              </a:r>
            </a:p>
          </p:txBody>
        </p:sp>
        <p:grpSp>
          <p:nvGrpSpPr>
            <p:cNvPr id="22132" name="Group 805"/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22193" name="Picture 80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94" name="Freeform 80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22133" name="Group 808"/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22191" name="Picture 809" descr="iphone_stylized_small"/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92" name="Picture 810" descr="antenna_radiation_stylized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134" name="Group 1088"/>
            <p:cNvGrpSpPr>
              <a:grpSpLocks/>
            </p:cNvGrpSpPr>
            <p:nvPr/>
          </p:nvGrpSpPr>
          <p:grpSpPr bwMode="auto">
            <a:xfrm>
              <a:off x="210" y="1368"/>
              <a:ext cx="301" cy="236"/>
              <a:chOff x="877" y="1008"/>
              <a:chExt cx="2747" cy="2591"/>
            </a:xfrm>
          </p:grpSpPr>
          <p:pic>
            <p:nvPicPr>
              <p:cNvPr id="22168" name="Picture 1089" descr="antenna_stylized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69" name="Picture 1090" descr="laptop_keyboard"/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0" name="Freeform 109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22171" name="Picture 1092" descr="screen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2" name="Freeform 109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3" name="Freeform 109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4" name="Freeform 109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5" name="Freeform 109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6" name="Freeform 109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77" name="Freeform 109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2178" name="Group 109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185" name="Freeform 110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86" name="Freeform 110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87" name="Freeform 110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88" name="Freeform 110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89" name="Freeform 110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90" name="Freeform 110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179" name="Freeform 110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0" name="Freeform 110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1" name="Freeform 110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2" name="Freeform 110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3" name="Freeform 111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84" name="Freeform 111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2135" name="Group 1168"/>
            <p:cNvGrpSpPr>
              <a:grpSpLocks/>
            </p:cNvGrpSpPr>
            <p:nvPr/>
          </p:nvGrpSpPr>
          <p:grpSpPr bwMode="auto">
            <a:xfrm>
              <a:off x="340" y="1097"/>
              <a:ext cx="157" cy="256"/>
              <a:chOff x="4140" y="429"/>
              <a:chExt cx="1425" cy="2396"/>
            </a:xfrm>
          </p:grpSpPr>
          <p:sp>
            <p:nvSpPr>
              <p:cNvPr id="22136" name="Freeform 116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7" name="Rectangle 1170"/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38" name="Freeform 117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39" name="Freeform 117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40" name="Rectangle 1173"/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141" name="Group 117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166" name="AutoShape 117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167" name="AutoShape 1176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142" name="Rectangle 1177"/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143" name="Group 117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164" name="AutoShape 117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165" name="AutoShape 1180"/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144" name="Rectangle 1181"/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45" name="Rectangle 1182"/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146" name="Group 118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162" name="AutoShape 1184"/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163" name="AutoShape 1185"/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147" name="Freeform 118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2148" name="Group 118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160" name="AutoShape 1188"/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161" name="AutoShape 118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149" name="Rectangle 1190"/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0" name="Freeform 119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1" name="Freeform 119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2" name="Oval 1193"/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3" name="Freeform 119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54" name="AutoShape 119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5" name="AutoShape 1196"/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6" name="Oval 1197"/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7" name="Oval 1198"/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22158" name="Oval 1199"/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59" name="Rectangle 1200"/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</p:grpSp>
      </p:grpSp>
      <p:grpSp>
        <p:nvGrpSpPr>
          <p:cNvPr id="21515" name="Group 2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1516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17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18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519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2126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127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1520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1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1522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1523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1524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5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6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7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8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29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30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531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2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1533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534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5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36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37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38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39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0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1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2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3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4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5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6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7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8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49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50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51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52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53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dirty="0">
                <a:latin typeface="Times New Roman" charset="0"/>
              </a:endParaRPr>
            </a:p>
          </p:txBody>
        </p:sp>
        <p:sp>
          <p:nvSpPr>
            <p:cNvPr id="21554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 dirty="0">
                <a:latin typeface="Times New Roman" charset="0"/>
              </a:endParaRPr>
            </a:p>
          </p:txBody>
        </p:sp>
        <p:sp>
          <p:nvSpPr>
            <p:cNvPr id="21555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 dirty="0">
                <a:latin typeface="Times New Roman" charset="0"/>
              </a:endParaRPr>
            </a:p>
          </p:txBody>
        </p:sp>
        <p:grpSp>
          <p:nvGrpSpPr>
            <p:cNvPr id="21556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2124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5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557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58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559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211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1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1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119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22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23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120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21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0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210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0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1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111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14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15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112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13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1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210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0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10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103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06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107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104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105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562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563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209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9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9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095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8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99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096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97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4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208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8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8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087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0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91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088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9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5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207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7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7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079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82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83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080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81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6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206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6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207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2071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74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075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2072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73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567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2052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3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4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5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6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7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8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59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0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1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2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3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4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5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6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2067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</p:grpSp>
        <p:pic>
          <p:nvPicPr>
            <p:cNvPr id="21568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9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grpSp>
          <p:nvGrpSpPr>
            <p:cNvPr id="21570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2050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51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21571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2048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9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21572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2046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7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21573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2044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5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1574" name="Picture 933" descr="iphone_stylized_small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5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6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577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2012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3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14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5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16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017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42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43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018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019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40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41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020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21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2022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38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39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023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2024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36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37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2025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26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7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28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29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2030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31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32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33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34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35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</p:grpSp>
        <p:grpSp>
          <p:nvGrpSpPr>
            <p:cNvPr id="21578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1980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1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1982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3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84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1985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10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11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1986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1987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08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09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1988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1989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grpSp>
            <p:nvGrpSpPr>
              <p:cNvPr id="21990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06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07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1991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1992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04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  <p:sp>
              <p:nvSpPr>
                <p:cNvPr id="22005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 dirty="0"/>
                </a:p>
              </p:txBody>
            </p:sp>
          </p:grpSp>
          <p:sp>
            <p:nvSpPr>
              <p:cNvPr id="21993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1994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5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6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1997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98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1999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00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01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 dirty="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02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  <p:sp>
            <p:nvSpPr>
              <p:cNvPr id="22003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/>
              </a:p>
            </p:txBody>
          </p:sp>
        </p:grpSp>
        <p:pic>
          <p:nvPicPr>
            <p:cNvPr id="21579" name="Picture 100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80" name="Picture 1006" descr="laptop_keyboard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1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582" name="Picture 1008" descr="screen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3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84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85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86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87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88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589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1974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5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6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7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8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9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590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91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92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93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94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595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596" name="Picture 1030" descr="laptop_keyboard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7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598" name="Picture 1032" descr="screen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9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0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1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2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3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4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05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1968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9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0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1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2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73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606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7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8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09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10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11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12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1946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7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21948" name="Picture 1056" descr="screen"/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9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0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1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2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3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4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21955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1962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63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64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65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66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67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56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7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8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59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0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61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pic>
          <p:nvPicPr>
            <p:cNvPr id="21613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4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pic>
          <p:nvPicPr>
            <p:cNvPr id="21615" name="Picture 1081" descr="laptop_keyboard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6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21617" name="Picture 1083" descr="screen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8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19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0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1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2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3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24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1940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1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2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3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4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45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625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6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7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8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29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30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31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193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3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3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935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8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39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36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37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32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192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2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2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927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0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31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28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9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33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191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1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1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919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22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23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20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21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34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190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0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1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911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14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15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12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13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35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190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0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90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903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06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907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904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905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36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1898" name="Picture 555" descr="fridge2.png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899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1637" name="Picture 603" descr="car_icon_small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8" name="Picture 814" descr="light2.png"/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9" name="Picture 1017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40" name="Picture 1017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41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829" name="Oval 828"/>
              <p:cNvSpPr/>
              <p:nvPr/>
            </p:nvSpPr>
            <p:spPr bwMode="auto">
              <a:xfrm flipV="1">
                <a:off x="1874829" y="1695169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30" name="Rectangle 829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1" name="Oval 830"/>
              <p:cNvSpPr/>
              <p:nvPr/>
            </p:nvSpPr>
            <p:spPr bwMode="auto">
              <a:xfrm flipV="1">
                <a:off x="1872116" y="1576553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32" name="Freeform 831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Freeform 832"/>
              <p:cNvSpPr/>
              <p:nvPr/>
            </p:nvSpPr>
            <p:spPr bwMode="auto">
              <a:xfrm>
                <a:off x="2102754" y="1633283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4" name="Freeform 833"/>
              <p:cNvSpPr/>
              <p:nvPr/>
            </p:nvSpPr>
            <p:spPr bwMode="auto">
              <a:xfrm>
                <a:off x="2536897" y="1728692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5" name="Freeform 834"/>
              <p:cNvSpPr/>
              <p:nvPr/>
            </p:nvSpPr>
            <p:spPr bwMode="auto">
              <a:xfrm>
                <a:off x="2091900" y="1731270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836" name="Straight Connector 835"/>
              <p:cNvCxnSpPr>
                <a:endCxn id="831" idx="2"/>
              </p:cNvCxnSpPr>
              <p:nvPr/>
            </p:nvCxnSpPr>
            <p:spPr bwMode="auto">
              <a:xfrm flipH="1" flipV="1">
                <a:off x="1872116" y="1736427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Straight Connector 836"/>
              <p:cNvCxnSpPr/>
              <p:nvPr/>
            </p:nvCxnSpPr>
            <p:spPr bwMode="auto">
              <a:xfrm flipH="1" flipV="1">
                <a:off x="2998175" y="1736427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2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820" name="Oval 819"/>
              <p:cNvSpPr/>
              <p:nvPr/>
            </p:nvSpPr>
            <p:spPr bwMode="auto">
              <a:xfrm flipV="1">
                <a:off x="1875246" y="1695720"/>
                <a:ext cx="1123346" cy="3171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21" name="Rectangle 820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2" name="Oval 821"/>
              <p:cNvSpPr/>
              <p:nvPr/>
            </p:nvSpPr>
            <p:spPr bwMode="auto">
              <a:xfrm flipV="1">
                <a:off x="1872532" y="1577104"/>
                <a:ext cx="1123346" cy="3171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23" name="Freeform 822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Freeform 823"/>
              <p:cNvSpPr/>
              <p:nvPr/>
            </p:nvSpPr>
            <p:spPr bwMode="auto">
              <a:xfrm>
                <a:off x="2103171" y="1633833"/>
                <a:ext cx="662069" cy="11087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5" name="Freeform 824"/>
              <p:cNvSpPr/>
              <p:nvPr/>
            </p:nvSpPr>
            <p:spPr bwMode="auto">
              <a:xfrm>
                <a:off x="2537314" y="1726663"/>
                <a:ext cx="244206" cy="97987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6" name="Freeform 825"/>
              <p:cNvSpPr/>
              <p:nvPr/>
            </p:nvSpPr>
            <p:spPr bwMode="auto">
              <a:xfrm>
                <a:off x="2089603" y="1729241"/>
                <a:ext cx="241493" cy="979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827" name="Straight Connector 826"/>
              <p:cNvCxnSpPr>
                <a:endCxn id="822" idx="2"/>
              </p:cNvCxnSpPr>
              <p:nvPr/>
            </p:nvCxnSpPr>
            <p:spPr bwMode="auto">
              <a:xfrm flipH="1" flipV="1">
                <a:off x="1872532" y="173697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8" name="Straight Connector 827"/>
              <p:cNvCxnSpPr/>
              <p:nvPr/>
            </p:nvCxnSpPr>
            <p:spPr bwMode="auto">
              <a:xfrm flipH="1" flipV="1">
                <a:off x="2995877" y="173439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3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811" name="Oval 810"/>
              <p:cNvSpPr/>
              <p:nvPr/>
            </p:nvSpPr>
            <p:spPr bwMode="auto">
              <a:xfrm flipV="1">
                <a:off x="1874875" y="1695070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12" name="Rectangle 811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3" name="Oval 812"/>
              <p:cNvSpPr/>
              <p:nvPr/>
            </p:nvSpPr>
            <p:spPr bwMode="auto">
              <a:xfrm flipV="1">
                <a:off x="1872162" y="1576454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14" name="Freeform 813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Freeform 814"/>
              <p:cNvSpPr/>
              <p:nvPr/>
            </p:nvSpPr>
            <p:spPr bwMode="auto">
              <a:xfrm>
                <a:off x="2102800" y="1633184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6" name="Freeform 815"/>
              <p:cNvSpPr/>
              <p:nvPr/>
            </p:nvSpPr>
            <p:spPr bwMode="auto">
              <a:xfrm>
                <a:off x="2536944" y="1728593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7" name="Freeform 816"/>
              <p:cNvSpPr/>
              <p:nvPr/>
            </p:nvSpPr>
            <p:spPr bwMode="auto">
              <a:xfrm>
                <a:off x="2091947" y="1731171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818" name="Straight Connector 817"/>
              <p:cNvCxnSpPr>
                <a:endCxn id="813" idx="2"/>
              </p:cNvCxnSpPr>
              <p:nvPr/>
            </p:nvCxnSpPr>
            <p:spPr bwMode="auto">
              <a:xfrm flipH="1" flipV="1">
                <a:off x="1872162" y="1736328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Straight Connector 818"/>
              <p:cNvCxnSpPr/>
              <p:nvPr/>
            </p:nvCxnSpPr>
            <p:spPr bwMode="auto">
              <a:xfrm flipH="1" flipV="1">
                <a:off x="2998221" y="1736328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4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802" name="Oval 801"/>
              <p:cNvSpPr/>
              <p:nvPr/>
            </p:nvSpPr>
            <p:spPr bwMode="auto">
              <a:xfrm flipV="1">
                <a:off x="1874401" y="1693738"/>
                <a:ext cx="1125103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03" name="Rectangle 802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4" name="Oval 803"/>
              <p:cNvSpPr/>
              <p:nvPr/>
            </p:nvSpPr>
            <p:spPr bwMode="auto">
              <a:xfrm flipV="1">
                <a:off x="1870189" y="1575004"/>
                <a:ext cx="1125101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805" name="Freeform 804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Freeform 805"/>
              <p:cNvSpPr/>
              <p:nvPr/>
            </p:nvSpPr>
            <p:spPr bwMode="auto">
              <a:xfrm>
                <a:off x="2101950" y="1632849"/>
                <a:ext cx="661578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7" name="Freeform 806"/>
              <p:cNvSpPr/>
              <p:nvPr/>
            </p:nvSpPr>
            <p:spPr bwMode="auto">
              <a:xfrm>
                <a:off x="2535979" y="1727226"/>
                <a:ext cx="244404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8" name="Freeform 807"/>
              <p:cNvSpPr/>
              <p:nvPr/>
            </p:nvSpPr>
            <p:spPr bwMode="auto">
              <a:xfrm>
                <a:off x="2089310" y="1730271"/>
                <a:ext cx="240189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809" name="Straight Connector 808"/>
              <p:cNvCxnSpPr>
                <a:endCxn id="804" idx="2"/>
              </p:cNvCxnSpPr>
              <p:nvPr/>
            </p:nvCxnSpPr>
            <p:spPr bwMode="auto">
              <a:xfrm flipH="1" flipV="1">
                <a:off x="1870189" y="1736360"/>
                <a:ext cx="4213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0" name="Straight Connector 809"/>
              <p:cNvCxnSpPr/>
              <p:nvPr/>
            </p:nvCxnSpPr>
            <p:spPr bwMode="auto">
              <a:xfrm flipH="1" flipV="1">
                <a:off x="2995289" y="1733315"/>
                <a:ext cx="4215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5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793" name="Oval 792"/>
              <p:cNvSpPr/>
              <p:nvPr/>
            </p:nvSpPr>
            <p:spPr bwMode="auto">
              <a:xfrm flipV="1">
                <a:off x="1877892" y="1694743"/>
                <a:ext cx="1119914" cy="318751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94" name="Rectangle 793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5" name="Oval 794"/>
              <p:cNvSpPr/>
              <p:nvPr/>
            </p:nvSpPr>
            <p:spPr bwMode="auto">
              <a:xfrm flipV="1">
                <a:off x="1873449" y="1574784"/>
                <a:ext cx="1119914" cy="318749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96" name="Freeform 795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Freeform 796"/>
              <p:cNvSpPr/>
              <p:nvPr/>
            </p:nvSpPr>
            <p:spPr bwMode="auto">
              <a:xfrm>
                <a:off x="2104543" y="1633049"/>
                <a:ext cx="657727" cy="109677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8" name="Freeform 797"/>
              <p:cNvSpPr/>
              <p:nvPr/>
            </p:nvSpPr>
            <p:spPr bwMode="auto">
              <a:xfrm>
                <a:off x="2535619" y="1725591"/>
                <a:ext cx="244427" cy="99394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9" name="Freeform 798"/>
              <p:cNvSpPr/>
              <p:nvPr/>
            </p:nvSpPr>
            <p:spPr bwMode="auto">
              <a:xfrm>
                <a:off x="2091209" y="1729017"/>
                <a:ext cx="239982" cy="9596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800" name="Straight Connector 799"/>
              <p:cNvCxnSpPr>
                <a:endCxn id="795" idx="2"/>
              </p:cNvCxnSpPr>
              <p:nvPr/>
            </p:nvCxnSpPr>
            <p:spPr bwMode="auto">
              <a:xfrm flipH="1" flipV="1">
                <a:off x="1873449" y="1735872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1" name="Straight Connector 800"/>
              <p:cNvCxnSpPr/>
              <p:nvPr/>
            </p:nvCxnSpPr>
            <p:spPr bwMode="auto">
              <a:xfrm flipH="1" flipV="1">
                <a:off x="2993363" y="1732446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6" name="Group 589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784" name="Oval 783"/>
              <p:cNvSpPr/>
              <p:nvPr/>
            </p:nvSpPr>
            <p:spPr bwMode="auto">
              <a:xfrm flipV="1">
                <a:off x="7916261" y="1595082"/>
                <a:ext cx="621721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85" name="Rectangle 784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6" name="Oval 785"/>
              <p:cNvSpPr/>
              <p:nvPr/>
            </p:nvSpPr>
            <p:spPr bwMode="auto">
              <a:xfrm flipV="1">
                <a:off x="7913888" y="1516411"/>
                <a:ext cx="621721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87" name="Freeform 786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8" name="Freeform 787"/>
              <p:cNvSpPr/>
              <p:nvPr/>
            </p:nvSpPr>
            <p:spPr bwMode="auto">
              <a:xfrm>
                <a:off x="8042029" y="1555746"/>
                <a:ext cx="365439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9" name="Freeform 788"/>
              <p:cNvSpPr/>
              <p:nvPr/>
            </p:nvSpPr>
            <p:spPr bwMode="auto">
              <a:xfrm>
                <a:off x="8281700" y="1613593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0" name="Freeform 789"/>
              <p:cNvSpPr/>
              <p:nvPr/>
            </p:nvSpPr>
            <p:spPr bwMode="auto">
              <a:xfrm>
                <a:off x="8034910" y="1615906"/>
                <a:ext cx="132887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91" name="Straight Connector 790"/>
              <p:cNvCxnSpPr>
                <a:endCxn id="786" idx="2"/>
              </p:cNvCxnSpPr>
              <p:nvPr/>
            </p:nvCxnSpPr>
            <p:spPr bwMode="auto">
              <a:xfrm flipH="1" flipV="1">
                <a:off x="7913888" y="161590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2" name="Straight Connector 791"/>
              <p:cNvCxnSpPr/>
              <p:nvPr/>
            </p:nvCxnSpPr>
            <p:spPr bwMode="auto">
              <a:xfrm flipH="1" flipV="1">
                <a:off x="8535609" y="1618220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7" name="Group 590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775" name="Oval 774"/>
              <p:cNvSpPr/>
              <p:nvPr/>
            </p:nvSpPr>
            <p:spPr bwMode="auto">
              <a:xfrm flipV="1">
                <a:off x="7915268" y="1595576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76" name="Rectangle 775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7" name="Oval 776"/>
              <p:cNvSpPr/>
              <p:nvPr/>
            </p:nvSpPr>
            <p:spPr bwMode="auto">
              <a:xfrm flipV="1">
                <a:off x="7912896" y="1516906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78" name="Freeform 777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9" name="Freeform 778"/>
              <p:cNvSpPr/>
              <p:nvPr/>
            </p:nvSpPr>
            <p:spPr bwMode="auto">
              <a:xfrm>
                <a:off x="8041037" y="1556241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0" name="Freeform 779"/>
              <p:cNvSpPr/>
              <p:nvPr/>
            </p:nvSpPr>
            <p:spPr bwMode="auto">
              <a:xfrm>
                <a:off x="8283081" y="1614087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1" name="Freeform 780"/>
              <p:cNvSpPr/>
              <p:nvPr/>
            </p:nvSpPr>
            <p:spPr bwMode="auto">
              <a:xfrm>
                <a:off x="8033917" y="1616401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82" name="Straight Connector 781"/>
              <p:cNvCxnSpPr>
                <a:endCxn id="777" idx="2"/>
              </p:cNvCxnSpPr>
              <p:nvPr/>
            </p:nvCxnSpPr>
            <p:spPr bwMode="auto">
              <a:xfrm flipH="1" flipV="1">
                <a:off x="7912896" y="1616401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3" name="Straight Connector 782"/>
              <p:cNvCxnSpPr/>
              <p:nvPr/>
            </p:nvCxnSpPr>
            <p:spPr bwMode="auto">
              <a:xfrm flipH="1" flipV="1">
                <a:off x="8536989" y="1618714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8" name="Group 591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766" name="Oval 765"/>
              <p:cNvSpPr/>
              <p:nvPr/>
            </p:nvSpPr>
            <p:spPr bwMode="auto">
              <a:xfrm flipV="1">
                <a:off x="7915277" y="1593365"/>
                <a:ext cx="624093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67" name="Rectangle 766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8" name="Oval 767"/>
              <p:cNvSpPr/>
              <p:nvPr/>
            </p:nvSpPr>
            <p:spPr bwMode="auto">
              <a:xfrm flipV="1">
                <a:off x="7912903" y="1514694"/>
                <a:ext cx="624095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69" name="Freeform 768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0" name="Freeform 769"/>
              <p:cNvSpPr/>
              <p:nvPr/>
            </p:nvSpPr>
            <p:spPr bwMode="auto">
              <a:xfrm>
                <a:off x="8041044" y="1554029"/>
                <a:ext cx="367813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1" name="Freeform 770"/>
              <p:cNvSpPr/>
              <p:nvPr/>
            </p:nvSpPr>
            <p:spPr bwMode="auto">
              <a:xfrm>
                <a:off x="8283088" y="1614189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2" name="Freeform 771"/>
              <p:cNvSpPr/>
              <p:nvPr/>
            </p:nvSpPr>
            <p:spPr bwMode="auto">
              <a:xfrm>
                <a:off x="8033926" y="1614189"/>
                <a:ext cx="135259" cy="62474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73" name="Straight Connector 772"/>
              <p:cNvCxnSpPr>
                <a:endCxn id="768" idx="2"/>
              </p:cNvCxnSpPr>
              <p:nvPr/>
            </p:nvCxnSpPr>
            <p:spPr bwMode="auto">
              <a:xfrm flipH="1" flipV="1">
                <a:off x="7912903" y="1614189"/>
                <a:ext cx="2374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4" name="Straight Connector 773"/>
              <p:cNvCxnSpPr/>
              <p:nvPr/>
            </p:nvCxnSpPr>
            <p:spPr bwMode="auto">
              <a:xfrm flipH="1" flipV="1">
                <a:off x="8536998" y="161881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49" name="Group 592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757" name="Oval 756"/>
              <p:cNvSpPr/>
              <p:nvPr/>
            </p:nvSpPr>
            <p:spPr bwMode="auto">
              <a:xfrm flipV="1">
                <a:off x="7915183" y="1595105"/>
                <a:ext cx="624095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58" name="Rectangle 757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9" name="Oval 758"/>
              <p:cNvSpPr/>
              <p:nvPr/>
            </p:nvSpPr>
            <p:spPr bwMode="auto">
              <a:xfrm flipV="1">
                <a:off x="7912811" y="1516435"/>
                <a:ext cx="624093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60" name="Freeform 759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1" name="Freeform 760"/>
              <p:cNvSpPr/>
              <p:nvPr/>
            </p:nvSpPr>
            <p:spPr bwMode="auto">
              <a:xfrm>
                <a:off x="8040952" y="1555769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2" name="Freeform 761"/>
              <p:cNvSpPr/>
              <p:nvPr/>
            </p:nvSpPr>
            <p:spPr bwMode="auto">
              <a:xfrm>
                <a:off x="8282996" y="161361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3" name="Freeform 762"/>
              <p:cNvSpPr/>
              <p:nvPr/>
            </p:nvSpPr>
            <p:spPr bwMode="auto">
              <a:xfrm>
                <a:off x="8033832" y="1615929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64" name="Straight Connector 763"/>
              <p:cNvCxnSpPr>
                <a:endCxn id="759" idx="2"/>
              </p:cNvCxnSpPr>
              <p:nvPr/>
            </p:nvCxnSpPr>
            <p:spPr bwMode="auto">
              <a:xfrm flipH="1" flipV="1">
                <a:off x="7912811" y="1615929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5" name="Straight Connector 764"/>
              <p:cNvCxnSpPr/>
              <p:nvPr/>
            </p:nvCxnSpPr>
            <p:spPr bwMode="auto">
              <a:xfrm flipH="1" flipV="1">
                <a:off x="8536904" y="161824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50" name="Group 593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748" name="Oval 747"/>
              <p:cNvSpPr/>
              <p:nvPr/>
            </p:nvSpPr>
            <p:spPr bwMode="auto">
              <a:xfrm flipV="1">
                <a:off x="7916193" y="1595113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49" name="Rectangle 748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0" name="Oval 749"/>
              <p:cNvSpPr/>
              <p:nvPr/>
            </p:nvSpPr>
            <p:spPr bwMode="auto">
              <a:xfrm flipV="1">
                <a:off x="7913821" y="1516442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51" name="Freeform 750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2" name="Freeform 751"/>
              <p:cNvSpPr/>
              <p:nvPr/>
            </p:nvSpPr>
            <p:spPr bwMode="auto">
              <a:xfrm>
                <a:off x="8041962" y="1555778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3" name="Freeform 752"/>
              <p:cNvSpPr/>
              <p:nvPr/>
            </p:nvSpPr>
            <p:spPr bwMode="auto">
              <a:xfrm>
                <a:off x="8284006" y="1613623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4" name="Freeform 753"/>
              <p:cNvSpPr/>
              <p:nvPr/>
            </p:nvSpPr>
            <p:spPr bwMode="auto">
              <a:xfrm>
                <a:off x="8034842" y="1615938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55" name="Straight Connector 754"/>
              <p:cNvCxnSpPr>
                <a:endCxn id="750" idx="2"/>
              </p:cNvCxnSpPr>
              <p:nvPr/>
            </p:nvCxnSpPr>
            <p:spPr bwMode="auto">
              <a:xfrm flipH="1" flipV="1">
                <a:off x="7913821" y="1615938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6" name="Straight Connector 755"/>
              <p:cNvCxnSpPr/>
              <p:nvPr/>
            </p:nvCxnSpPr>
            <p:spPr bwMode="auto">
              <a:xfrm flipH="1" flipV="1">
                <a:off x="8537914" y="1618251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51" name="Group 594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739" name="Oval 738"/>
              <p:cNvSpPr/>
              <p:nvPr/>
            </p:nvSpPr>
            <p:spPr bwMode="auto">
              <a:xfrm flipV="1">
                <a:off x="7916060" y="1593871"/>
                <a:ext cx="624095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40" name="Rectangle 739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1" name="Oval 740"/>
              <p:cNvSpPr/>
              <p:nvPr/>
            </p:nvSpPr>
            <p:spPr bwMode="auto">
              <a:xfrm flipV="1">
                <a:off x="7913688" y="1515200"/>
                <a:ext cx="624093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742" name="Freeform 741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3" name="Freeform 742"/>
              <p:cNvSpPr/>
              <p:nvPr/>
            </p:nvSpPr>
            <p:spPr bwMode="auto">
              <a:xfrm>
                <a:off x="8041829" y="1554536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4" name="Freeform 743"/>
              <p:cNvSpPr/>
              <p:nvPr/>
            </p:nvSpPr>
            <p:spPr bwMode="auto">
              <a:xfrm>
                <a:off x="8283873" y="161469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5" name="Freeform 744"/>
              <p:cNvSpPr/>
              <p:nvPr/>
            </p:nvSpPr>
            <p:spPr bwMode="auto">
              <a:xfrm>
                <a:off x="8034709" y="1614696"/>
                <a:ext cx="135261" cy="6247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746" name="Straight Connector 745"/>
              <p:cNvCxnSpPr>
                <a:endCxn id="741" idx="2"/>
              </p:cNvCxnSpPr>
              <p:nvPr/>
            </p:nvCxnSpPr>
            <p:spPr bwMode="auto">
              <a:xfrm flipH="1" flipV="1">
                <a:off x="7913688" y="1614696"/>
                <a:ext cx="2372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7" name="Straight Connector 746"/>
              <p:cNvCxnSpPr/>
              <p:nvPr/>
            </p:nvCxnSpPr>
            <p:spPr bwMode="auto">
              <a:xfrm flipH="1" flipV="1">
                <a:off x="8537781" y="161932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652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3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4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5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6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7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8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59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60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61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62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663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64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179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9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9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94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97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98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95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96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65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178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8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8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86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9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90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87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8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66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177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7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7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78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1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82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79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80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667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668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1767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68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69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70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73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74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71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72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69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1759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60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61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62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65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66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63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64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21670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1751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52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 dirty="0">
                  <a:latin typeface="Times New Roman" charset="0"/>
                </a:endParaRPr>
              </a:p>
            </p:txBody>
          </p:sp>
          <p:sp>
            <p:nvSpPr>
              <p:cNvPr id="21753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 dirty="0">
                  <a:latin typeface="Times New Roman" charset="0"/>
                </a:endParaRPr>
              </a:p>
            </p:txBody>
          </p:sp>
          <p:grpSp>
            <p:nvGrpSpPr>
              <p:cNvPr id="21754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57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758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21755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21756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21671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 dirty="0"/>
                <a:t>mobile network</a:t>
              </a:r>
            </a:p>
          </p:txBody>
        </p:sp>
        <p:sp>
          <p:nvSpPr>
            <p:cNvPr id="21672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 dirty="0"/>
                <a:t>global ISP</a:t>
              </a:r>
            </a:p>
          </p:txBody>
        </p:sp>
        <p:sp>
          <p:nvSpPr>
            <p:cNvPr id="21673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 dirty="0"/>
                <a:t>regional ISP</a:t>
              </a:r>
            </a:p>
          </p:txBody>
        </p:sp>
        <p:sp>
          <p:nvSpPr>
            <p:cNvPr id="21674" name="Text Box 580"/>
            <p:cNvSpPr txBox="1">
              <a:spLocks noChangeArrowheads="1"/>
            </p:cNvSpPr>
            <p:nvPr/>
          </p:nvSpPr>
          <p:spPr bwMode="auto">
            <a:xfrm>
              <a:off x="6215182" y="2898775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 dirty="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 dirty="0"/>
                <a:t>network</a:t>
              </a:r>
            </a:p>
          </p:txBody>
        </p:sp>
        <p:sp>
          <p:nvSpPr>
            <p:cNvPr id="21675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 dirty="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 dirty="0"/>
                <a:t>       network</a:t>
              </a:r>
            </a:p>
          </p:txBody>
        </p:sp>
        <p:pic>
          <p:nvPicPr>
            <p:cNvPr id="21676" name="Picture 269" descr="cell_tower_radiation copy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77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682" name="Oval 681"/>
              <p:cNvSpPr/>
              <p:nvPr/>
            </p:nvSpPr>
            <p:spPr bwMode="auto">
              <a:xfrm flipV="1">
                <a:off x="1874456" y="1693807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83" name="Rectangle 682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4" name="Oval 683"/>
              <p:cNvSpPr/>
              <p:nvPr/>
            </p:nvSpPr>
            <p:spPr bwMode="auto">
              <a:xfrm flipV="1">
                <a:off x="1870827" y="1575075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85" name="Freeform 684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6" name="Freeform 685"/>
              <p:cNvSpPr/>
              <p:nvPr/>
            </p:nvSpPr>
            <p:spPr bwMode="auto">
              <a:xfrm>
                <a:off x="2102989" y="1632918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7" name="Freeform 686"/>
              <p:cNvSpPr/>
              <p:nvPr/>
            </p:nvSpPr>
            <p:spPr bwMode="auto">
              <a:xfrm>
                <a:off x="2534666" y="1727297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8" name="Freeform 687"/>
              <p:cNvSpPr/>
              <p:nvPr/>
            </p:nvSpPr>
            <p:spPr bwMode="auto">
              <a:xfrm>
                <a:off x="2088479" y="1730340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89" name="Straight Connector 688"/>
              <p:cNvCxnSpPr>
                <a:endCxn id="684" idx="2"/>
              </p:cNvCxnSpPr>
              <p:nvPr/>
            </p:nvCxnSpPr>
            <p:spPr bwMode="auto">
              <a:xfrm flipH="1" flipV="1">
                <a:off x="1870827" y="1736429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0" name="Straight Connector 689"/>
              <p:cNvCxnSpPr/>
              <p:nvPr/>
            </p:nvCxnSpPr>
            <p:spPr bwMode="auto">
              <a:xfrm flipH="1" flipV="1">
                <a:off x="2995361" y="1733386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78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673" name="Oval 672"/>
              <p:cNvSpPr/>
              <p:nvPr/>
            </p:nvSpPr>
            <p:spPr bwMode="auto">
              <a:xfrm flipV="1">
                <a:off x="1873889" y="1694432"/>
                <a:ext cx="1124534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74" name="Rectangle 673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Oval 674"/>
              <p:cNvSpPr/>
              <p:nvPr/>
            </p:nvSpPr>
            <p:spPr bwMode="auto">
              <a:xfrm flipV="1">
                <a:off x="1870262" y="1575698"/>
                <a:ext cx="1124534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76" name="Freeform 675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7" name="Freeform 676"/>
              <p:cNvSpPr/>
              <p:nvPr/>
            </p:nvSpPr>
            <p:spPr bwMode="auto">
              <a:xfrm>
                <a:off x="2102424" y="1633543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8" name="Freeform 677"/>
              <p:cNvSpPr/>
              <p:nvPr/>
            </p:nvSpPr>
            <p:spPr bwMode="auto">
              <a:xfrm>
                <a:off x="2534099" y="1727920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9" name="Freeform 678"/>
              <p:cNvSpPr/>
              <p:nvPr/>
            </p:nvSpPr>
            <p:spPr bwMode="auto">
              <a:xfrm>
                <a:off x="2087914" y="1730965"/>
                <a:ext cx="243043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80" name="Straight Connector 679"/>
              <p:cNvCxnSpPr>
                <a:endCxn id="675" idx="2"/>
              </p:cNvCxnSpPr>
              <p:nvPr/>
            </p:nvCxnSpPr>
            <p:spPr bwMode="auto">
              <a:xfrm flipH="1" flipV="1">
                <a:off x="1870262" y="1737054"/>
                <a:ext cx="3626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Straight Connector 680"/>
              <p:cNvCxnSpPr/>
              <p:nvPr/>
            </p:nvCxnSpPr>
            <p:spPr bwMode="auto">
              <a:xfrm flipH="1" flipV="1">
                <a:off x="2994797" y="1734009"/>
                <a:ext cx="3626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79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664" name="Oval 663"/>
              <p:cNvSpPr/>
              <p:nvPr/>
            </p:nvSpPr>
            <p:spPr bwMode="auto">
              <a:xfrm flipV="1">
                <a:off x="1876391" y="1694419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65" name="Rectangle 664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6" name="Oval 665"/>
              <p:cNvSpPr/>
              <p:nvPr/>
            </p:nvSpPr>
            <p:spPr bwMode="auto">
              <a:xfrm flipV="1">
                <a:off x="1872762" y="1575686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67" name="Freeform 666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8" name="Freeform 667"/>
              <p:cNvSpPr/>
              <p:nvPr/>
            </p:nvSpPr>
            <p:spPr bwMode="auto">
              <a:xfrm>
                <a:off x="2104924" y="1633530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9" name="Freeform 668"/>
              <p:cNvSpPr/>
              <p:nvPr/>
            </p:nvSpPr>
            <p:spPr bwMode="auto">
              <a:xfrm>
                <a:off x="2536601" y="1727909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0" name="Freeform 669"/>
              <p:cNvSpPr/>
              <p:nvPr/>
            </p:nvSpPr>
            <p:spPr bwMode="auto">
              <a:xfrm>
                <a:off x="2090414" y="1730952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71" name="Straight Connector 670"/>
              <p:cNvCxnSpPr>
                <a:endCxn id="666" idx="2"/>
              </p:cNvCxnSpPr>
              <p:nvPr/>
            </p:nvCxnSpPr>
            <p:spPr bwMode="auto">
              <a:xfrm flipH="1" flipV="1">
                <a:off x="1872762" y="1737041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2" name="Straight Connector 671"/>
              <p:cNvCxnSpPr/>
              <p:nvPr/>
            </p:nvCxnSpPr>
            <p:spPr bwMode="auto">
              <a:xfrm flipH="1" flipV="1">
                <a:off x="2997297" y="1733997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80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655" name="Oval 654"/>
              <p:cNvSpPr/>
              <p:nvPr/>
            </p:nvSpPr>
            <p:spPr bwMode="auto">
              <a:xfrm flipV="1">
                <a:off x="1873456" y="1695321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56" name="Rectangle 655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7" name="Oval 656"/>
              <p:cNvSpPr/>
              <p:nvPr/>
            </p:nvSpPr>
            <p:spPr bwMode="auto">
              <a:xfrm flipV="1">
                <a:off x="1869120" y="1575277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58" name="Freeform 657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9" name="Freeform 658"/>
              <p:cNvSpPr/>
              <p:nvPr/>
            </p:nvSpPr>
            <p:spPr bwMode="auto">
              <a:xfrm>
                <a:off x="2103157" y="1631768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0" name="Freeform 659"/>
              <p:cNvSpPr/>
              <p:nvPr/>
            </p:nvSpPr>
            <p:spPr bwMode="auto">
              <a:xfrm>
                <a:off x="2536558" y="1727098"/>
                <a:ext cx="242704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1" name="Freeform 660"/>
              <p:cNvSpPr/>
              <p:nvPr/>
            </p:nvSpPr>
            <p:spPr bwMode="auto">
              <a:xfrm>
                <a:off x="2090156" y="1730628"/>
                <a:ext cx="238369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62" name="Straight Connector 661"/>
              <p:cNvCxnSpPr>
                <a:endCxn id="657" idx="2"/>
              </p:cNvCxnSpPr>
              <p:nvPr/>
            </p:nvCxnSpPr>
            <p:spPr bwMode="auto">
              <a:xfrm flipH="1" flipV="1">
                <a:off x="1869120" y="1737689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3" name="Straight Connector 662"/>
              <p:cNvCxnSpPr/>
              <p:nvPr/>
            </p:nvCxnSpPr>
            <p:spPr bwMode="auto">
              <a:xfrm flipH="1" flipV="1">
                <a:off x="2995962" y="1734160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81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646" name="Oval 645"/>
              <p:cNvSpPr/>
              <p:nvPr/>
            </p:nvSpPr>
            <p:spPr bwMode="auto">
              <a:xfrm flipV="1">
                <a:off x="1874878" y="1697859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47" name="Rectangle 646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8" name="Oval 647"/>
              <p:cNvSpPr/>
              <p:nvPr/>
            </p:nvSpPr>
            <p:spPr bwMode="auto">
              <a:xfrm flipV="1">
                <a:off x="1870543" y="1577815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49" name="Freeform 648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0" name="Freeform 649"/>
              <p:cNvSpPr/>
              <p:nvPr/>
            </p:nvSpPr>
            <p:spPr bwMode="auto">
              <a:xfrm>
                <a:off x="2104579" y="1634306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1" name="Freeform 650"/>
              <p:cNvSpPr/>
              <p:nvPr/>
            </p:nvSpPr>
            <p:spPr bwMode="auto">
              <a:xfrm>
                <a:off x="2537980" y="1729634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2" name="Freeform 651"/>
              <p:cNvSpPr/>
              <p:nvPr/>
            </p:nvSpPr>
            <p:spPr bwMode="auto">
              <a:xfrm>
                <a:off x="2091578" y="1733166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53" name="Straight Connector 652"/>
              <p:cNvCxnSpPr>
                <a:endCxn id="648" idx="2"/>
              </p:cNvCxnSpPr>
              <p:nvPr/>
            </p:nvCxnSpPr>
            <p:spPr bwMode="auto">
              <a:xfrm flipH="1" flipV="1">
                <a:off x="1870543" y="1740227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4" name="Straight Connector 653"/>
              <p:cNvCxnSpPr/>
              <p:nvPr/>
            </p:nvCxnSpPr>
            <p:spPr bwMode="auto">
              <a:xfrm flipH="1" flipV="1">
                <a:off x="2997385" y="1736695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82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637" name="Oval 636"/>
              <p:cNvSpPr/>
              <p:nvPr/>
            </p:nvSpPr>
            <p:spPr bwMode="auto">
              <a:xfrm flipV="1">
                <a:off x="1876349" y="1695744"/>
                <a:ext cx="1122510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38" name="Rectangle 637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9" name="Oval 638"/>
              <p:cNvSpPr/>
              <p:nvPr/>
            </p:nvSpPr>
            <p:spPr bwMode="auto">
              <a:xfrm flipV="1">
                <a:off x="1872017" y="1575700"/>
                <a:ext cx="1122507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40" name="Freeform 639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1" name="Freeform 640"/>
              <p:cNvSpPr/>
              <p:nvPr/>
            </p:nvSpPr>
            <p:spPr bwMode="auto">
              <a:xfrm>
                <a:off x="2101718" y="1632191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2" name="Freeform 641"/>
              <p:cNvSpPr/>
              <p:nvPr/>
            </p:nvSpPr>
            <p:spPr bwMode="auto">
              <a:xfrm>
                <a:off x="2535119" y="1727521"/>
                <a:ext cx="247040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3" name="Freeform 642"/>
              <p:cNvSpPr/>
              <p:nvPr/>
            </p:nvSpPr>
            <p:spPr bwMode="auto">
              <a:xfrm>
                <a:off x="2088717" y="1731051"/>
                <a:ext cx="242704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44" name="Straight Connector 643"/>
              <p:cNvCxnSpPr>
                <a:endCxn id="639" idx="2"/>
              </p:cNvCxnSpPr>
              <p:nvPr/>
            </p:nvCxnSpPr>
            <p:spPr bwMode="auto">
              <a:xfrm flipH="1" flipV="1">
                <a:off x="1872017" y="1738112"/>
                <a:ext cx="4333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5" name="Straight Connector 644"/>
              <p:cNvCxnSpPr/>
              <p:nvPr/>
            </p:nvCxnSpPr>
            <p:spPr bwMode="auto">
              <a:xfrm flipH="1" flipV="1">
                <a:off x="2994524" y="1734582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1683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628" name="Oval 627"/>
              <p:cNvSpPr/>
              <p:nvPr/>
            </p:nvSpPr>
            <p:spPr bwMode="auto">
              <a:xfrm flipV="1">
                <a:off x="1873595" y="1697832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29" name="Rectangle 628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0" name="Oval 629"/>
              <p:cNvSpPr/>
              <p:nvPr/>
            </p:nvSpPr>
            <p:spPr bwMode="auto">
              <a:xfrm flipV="1">
                <a:off x="1869259" y="1577788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631" name="Freeform 630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2" name="Freeform 631"/>
              <p:cNvSpPr/>
              <p:nvPr/>
            </p:nvSpPr>
            <p:spPr bwMode="auto">
              <a:xfrm>
                <a:off x="2103296" y="1634279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3" name="Freeform 632"/>
              <p:cNvSpPr/>
              <p:nvPr/>
            </p:nvSpPr>
            <p:spPr bwMode="auto">
              <a:xfrm>
                <a:off x="2536697" y="1729607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4" name="Freeform 633"/>
              <p:cNvSpPr/>
              <p:nvPr/>
            </p:nvSpPr>
            <p:spPr bwMode="auto">
              <a:xfrm>
                <a:off x="2090295" y="1733139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635" name="Straight Connector 634"/>
              <p:cNvCxnSpPr>
                <a:endCxn id="630" idx="2"/>
              </p:cNvCxnSpPr>
              <p:nvPr/>
            </p:nvCxnSpPr>
            <p:spPr bwMode="auto">
              <a:xfrm flipH="1" flipV="1">
                <a:off x="1869259" y="1740200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6" name="Straight Connector 635"/>
              <p:cNvCxnSpPr/>
              <p:nvPr/>
            </p:nvCxnSpPr>
            <p:spPr bwMode="auto">
              <a:xfrm flipH="1" flipV="1">
                <a:off x="2996102" y="1736669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1684" name="Picture 100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5" name="Picture 100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6" name="Picture 1005" descr="antenna_stylized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7" name="Picture 934" descr="antenna_radiation_stylized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83285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  <p:bldP spid="4766" grpId="0"/>
      <p:bldP spid="476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6088" y="1463675"/>
            <a:ext cx="5203824" cy="4457700"/>
          </a:xfrm>
        </p:spPr>
        <p:txBody>
          <a:bodyPr/>
          <a:lstStyle/>
          <a:p>
            <a:pPr marL="231775" indent="-231775" eaLnBrk="1" hangingPunct="1"/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Internet: 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dirty="0">
                <a:solidFill>
                  <a:srgbClr val="CC0000"/>
                </a:solidFill>
                <a:ea typeface="ＭＳ Ｐゴシック" charset="-128"/>
              </a:rPr>
              <a:t>network of networks</a:t>
            </a:r>
            <a:r>
              <a:rPr lang="ja-JP" altLang="en-US" dirty="0">
                <a:solidFill>
                  <a:srgbClr val="CC0000"/>
                </a:solidFill>
                <a:ea typeface="ＭＳ Ｐゴシック" charset="-128"/>
              </a:rPr>
              <a:t>”</a:t>
            </a:r>
            <a:endParaRPr lang="en-US" altLang="ja-JP" dirty="0">
              <a:solidFill>
                <a:srgbClr val="CC0000"/>
              </a:solidFill>
              <a:ea typeface="ＭＳ Ｐゴシック" charset="-128"/>
            </a:endParaRPr>
          </a:p>
          <a:p>
            <a:pPr marL="682625" lvl="1" indent="-225425" eaLnBrk="1" hangingPunct="1"/>
            <a:r>
              <a:rPr lang="en-US" altLang="en-US" dirty="0"/>
              <a:t>Interconnected ISPs</a:t>
            </a:r>
          </a:p>
          <a:p>
            <a:pPr marL="231775" indent="-231775" eaLnBrk="1" hangingPunct="1"/>
            <a:r>
              <a:rPr lang="en-US" altLang="en-US" dirty="0">
                <a:solidFill>
                  <a:srgbClr val="CC0000"/>
                </a:solidFill>
                <a:ea typeface="ＭＳ Ｐゴシック" charset="-128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dirty="0">
                <a:ea typeface="ＭＳ Ｐゴシック" charset="-128"/>
              </a:rPr>
              <a:t>control sending, receiving of messages</a:t>
            </a:r>
          </a:p>
          <a:p>
            <a:pPr marL="682625" lvl="1" indent="-225425" eaLnBrk="1" hangingPunct="1"/>
            <a:r>
              <a:rPr lang="en-US" altLang="en-US" dirty="0"/>
              <a:t>e.g., TCP, IP, HTTP, Skype,  802.11</a:t>
            </a:r>
            <a:endParaRPr lang="en-US" altLang="en-US" sz="2800" dirty="0"/>
          </a:p>
          <a:p>
            <a:pPr marL="231775" indent="-231775" eaLnBrk="1" hangingPunct="1"/>
            <a:r>
              <a:rPr lang="en-US" altLang="en-US" dirty="0">
                <a:solidFill>
                  <a:srgbClr val="C00000"/>
                </a:solidFill>
                <a:ea typeface="ＭＳ Ｐゴシック" charset="-128"/>
              </a:rPr>
              <a:t>Internet  standards</a:t>
            </a:r>
          </a:p>
          <a:p>
            <a:pPr marL="682625" lvl="1" indent="-225425" eaLnBrk="1" hangingPunct="1"/>
            <a:r>
              <a:rPr lang="en-US" altLang="en-US" dirty="0"/>
              <a:t>RFC: Request for comments</a:t>
            </a:r>
          </a:p>
          <a:p>
            <a:pPr marL="682625" lvl="1" indent="-225425" eaLnBrk="1" hangingPunct="1"/>
            <a:r>
              <a:rPr lang="en-US" altLang="en-US" dirty="0"/>
              <a:t>IETF: Internet Engineering Task Force</a:t>
            </a:r>
          </a:p>
          <a:p>
            <a:pPr marL="682625" lvl="1" indent="-225425" eaLnBrk="1" hangingPunct="1"/>
            <a:r>
              <a:rPr lang="en-US" altLang="en-US" dirty="0"/>
              <a:t>(also ISO, IEEE)</a:t>
            </a:r>
          </a:p>
        </p:txBody>
      </p:sp>
      <p:grpSp>
        <p:nvGrpSpPr>
          <p:cNvPr id="25606" name="Group 979"/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5607" name="Freeform 416"/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415"/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665"/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10" name="Group 666"/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6217" name="Rectangle 6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218" name="AutoShape 6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5611" name="Freeform 669"/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Line 670"/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3" name="Line 671"/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4" name="Line 672"/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5" name="Line 674"/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Line 675"/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Line 678"/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679"/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680"/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682"/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Line 683"/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2" name="Picture 684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3" name="Line 685"/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24" name="Line 686"/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5" name="Picture 708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6" name="Line 711"/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Line 712"/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Line 713"/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Line 714"/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Line 715"/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Line 716"/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Line 717"/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Line 718"/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Line 719"/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Line 720"/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Line 721"/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Line 722"/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Line 723"/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Line 724"/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Line 725"/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Line 726"/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Line 727"/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Line 728"/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Oval 407"/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sp>
          <p:nvSpPr>
            <p:cNvPr id="25645" name="Rectangle 410"/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 algn="ctr"/>
              <a:endParaRPr lang="en-US" altLang="en-US">
                <a:latin typeface="Times New Roman" charset="0"/>
              </a:endParaRPr>
            </a:p>
          </p:txBody>
        </p:sp>
        <p:sp>
          <p:nvSpPr>
            <p:cNvPr id="25646" name="Oval 411"/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endParaRPr lang="en-US" altLang="en-US">
                <a:latin typeface="Times New Roman" charset="0"/>
              </a:endParaRPr>
            </a:p>
          </p:txBody>
        </p:sp>
        <p:grpSp>
          <p:nvGrpSpPr>
            <p:cNvPr id="25647" name="Group 732"/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6215" name="Freeform 73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73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48" name="Line 735"/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Line 736"/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0" name="Group 737"/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620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20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20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210" name="Group 74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13" name="Freeform 74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4" name="Freeform 74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11" name="Line 74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Line 74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1" name="Group 746"/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619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20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20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202" name="Group 75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05" name="Freeform 75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06" name="Freeform 75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03" name="Line 75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Line 75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2" name="Group 764"/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619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9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9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194" name="Group 76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97" name="Freeform 76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8" name="Freeform 77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95" name="Line 77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Line 77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53" name="Line 782"/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4" name="Group 801"/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618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8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8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186" name="Group 80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9" name="Freeform 80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0" name="Freeform 80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87" name="Line 80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Line 80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5" name="Group 810"/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617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7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7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178" name="Group 81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1" name="Freeform 81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82" name="Freeform 81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9" name="Line 81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Line 81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6" name="Group 819"/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616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6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6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170" name="Group 82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73" name="Freeform 82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74" name="Freeform 82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1" name="Line 82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Line 82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7" name="Group 828"/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615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6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16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162" name="Group 83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65" name="Freeform 83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66" name="Freeform 83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63" name="Line 83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Line 83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8" name="Group 846"/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6143" name="Line 270"/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4" name="Line 271"/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5" name="Line 272"/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6" name="Line 273"/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7" name="Line 274"/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8" name="Line 275"/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9" name="Line 276"/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0" name="Line 277"/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1" name="Line 278"/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2" name="Line 279"/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3" name="Line 280"/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4" name="Line 281"/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5" name="Line 282"/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6" name="Line 283"/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7" name="Line 284"/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8" name="Oval 862"/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59" name="Picture 915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60" name="Line 918"/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661" name="Group 919"/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6141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2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2" name="Group 922"/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6139" name="Picture 92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0" name="Freeform 92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3" name="Group 925"/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6137" name="Picture 92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8" name="Freeform 92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4" name="Group 928"/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6135" name="Picture 92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6" name="Freeform 93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5665" name="Picture 933" descr="iphone_stylized_small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6" name="Picture 934" descr="antenna_radiation_stylize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7" name="Picture 936" descr="access_point_stylized_smal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68" name="Group 938"/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6103" name="Freeform 939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Rectangle 940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05" name="Freeform 941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942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Rectangle 943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08" name="Group 944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33" name="AutoShape 945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4" name="AutoShape 946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09" name="Rectangle 947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0" name="Group 948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131" name="AutoShape 949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2" name="AutoShape 950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1" name="Rectangle 951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2" name="Rectangle 952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3" name="Group 953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129" name="AutoShape 954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0" name="AutoShape 955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4" name="Freeform 956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115" name="Group 957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12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28" name="AutoShape 959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6" name="Rectangle 960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7" name="Freeform 961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962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Oval 963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0" name="Freeform 964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AutoShape 965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2" name="AutoShape 966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3" name="Oval 967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4" name="Oval 968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125" name="Oval 969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6" name="Rectangle 970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5669" name="Group 971"/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6071" name="Freeform 97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Rectangle 97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73" name="Freeform 97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97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Rectangle 97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6" name="Group 97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01" name="AutoShape 97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2" name="AutoShape 97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7" name="Rectangle 98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8" name="Group 98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099" name="AutoShape 98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0" name="AutoShape 98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9" name="Rectangle 98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0" name="Rectangle 98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81" name="Group 98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097" name="AutoShape 98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8" name="AutoShape 98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2" name="Freeform 98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83" name="Group 99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095" name="AutoShape 99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6" name="AutoShape 99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4" name="Rectangle 99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5" name="Freeform 99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Freeform 99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Oval 99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8" name="Freeform 99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AutoShape 99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0" name="AutoShape 99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1" name="Oval 100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2" name="Oval 100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093" name="Oval 100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4" name="Rectangle 100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70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71" name="Picture 1006" descr="laptop_keyboard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2" name="Freeform 1007"/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73" name="Picture 1008" descr="screen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4" name="Freeform 1009"/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010"/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011"/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012"/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013"/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014"/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80" name="Group 1015"/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6065" name="Freeform 1016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1017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1018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1019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1020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1021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81" name="Freeform 1022"/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023"/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1024"/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025"/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026"/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027"/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87" name="Picture 1030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88" name="Freeform 1031"/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89" name="Picture 1032" descr="screen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90" name="Freeform 1033"/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034"/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035"/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036"/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037"/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038"/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96" name="Group 1039"/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6059" name="Freeform 1040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1041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1042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1043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1044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1045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97" name="Freeform 1046"/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1047"/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1048"/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1049"/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1050"/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1051"/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03" name="Group 2"/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6037" name="Picture 1054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38" name="Freeform 1055"/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6039" name="Picture 1056" descr="screen"/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40" name="Freeform 1057"/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1058"/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1059"/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1060"/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1061"/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1062"/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46" name="Group 1063"/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6053" name="Freeform 106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4" name="Freeform 106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5" name="Freeform 106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6" name="Freeform 106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7" name="Freeform 106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8" name="Freeform 106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47" name="Freeform 1070"/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1071"/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1072"/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1073"/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1074"/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1075"/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5704" name="Picture 10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5" name="Freeform 1078"/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5706" name="Picture 1081" descr="laptop_keyboard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7" name="Freeform 1082"/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708" name="Picture 1083" descr="screen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9" name="Freeform 1084"/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1085"/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1086"/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1087"/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1088"/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1089"/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15" name="Group 1090"/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6031" name="Freeform 1091"/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1092"/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1093"/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1094"/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1095"/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1096"/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16" name="Freeform 1097"/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1098"/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1099"/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1100"/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1101"/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1102"/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22" name="Group 1103"/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6023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24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25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026" name="Group 1107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9" name="Freeform 110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30" name="Freeform 110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27" name="Line 1110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Line 1111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3" name="Group 1112"/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6015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16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17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018" name="Group 11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1" name="Freeform 11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" name="Freeform 11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9" name="Line 11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Line 11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4" name="Group 1121"/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600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0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0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010" name="Group 1125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13" name="Freeform 11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14" name="Freeform 11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1" name="Line 1128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Line 1129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5" name="Group 1130"/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599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0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600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6002" name="Group 1134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05" name="Freeform 113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06" name="Freeform 113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03" name="Line 1137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Line 1138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6" name="Group 1139"/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599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99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99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994" name="Group 1143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5997" name="Freeform 114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98" name="Freeform 114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995" name="Line 1146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Line 1147"/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7" name="Group 3"/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5989" name="Picture 555" descr="fridge2.png"/>
              <p:cNvPicPr>
                <a:picLocks noChangeAspect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90" name="Picture 1115" descr="antenna_stylize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5728" name="Picture 603" descr="car_icon_small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29" name="Picture 814" descr="light2.png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0" name="Picture 1017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1" name="Picture 1017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32" name="Group 347"/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/>
              <p:cNvSpPr/>
              <p:nvPr/>
            </p:nvSpPr>
            <p:spPr bwMode="auto">
              <a:xfrm flipV="1">
                <a:off x="1874829" y="1695169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55" name="Rectangle 1354"/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/>
              <p:cNvSpPr/>
              <p:nvPr/>
            </p:nvSpPr>
            <p:spPr bwMode="auto">
              <a:xfrm flipV="1">
                <a:off x="1872116" y="1576553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57" name="Freeform 1356"/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/>
              <p:cNvSpPr/>
              <p:nvPr/>
            </p:nvSpPr>
            <p:spPr bwMode="auto">
              <a:xfrm>
                <a:off x="2102754" y="1633283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9" name="Freeform 1358"/>
              <p:cNvSpPr/>
              <p:nvPr/>
            </p:nvSpPr>
            <p:spPr bwMode="auto">
              <a:xfrm>
                <a:off x="2536897" y="1728692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60" name="Freeform 1359"/>
              <p:cNvSpPr/>
              <p:nvPr/>
            </p:nvSpPr>
            <p:spPr bwMode="auto">
              <a:xfrm>
                <a:off x="2091900" y="1731270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61" name="Straight Connector 1360"/>
              <p:cNvCxnSpPr>
                <a:endCxn id="1356" idx="2"/>
              </p:cNvCxnSpPr>
              <p:nvPr/>
            </p:nvCxnSpPr>
            <p:spPr bwMode="auto">
              <a:xfrm flipH="1" flipV="1">
                <a:off x="1872116" y="1736427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2" name="Straight Connector 1361"/>
              <p:cNvCxnSpPr/>
              <p:nvPr/>
            </p:nvCxnSpPr>
            <p:spPr bwMode="auto">
              <a:xfrm flipH="1" flipV="1">
                <a:off x="2998175" y="1736427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3" name="Group 347"/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/>
              <p:cNvSpPr/>
              <p:nvPr/>
            </p:nvSpPr>
            <p:spPr bwMode="auto">
              <a:xfrm flipV="1">
                <a:off x="1875246" y="1695720"/>
                <a:ext cx="1123346" cy="3171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46" name="Rectangle 1345"/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/>
              <p:cNvSpPr/>
              <p:nvPr/>
            </p:nvSpPr>
            <p:spPr bwMode="auto">
              <a:xfrm flipV="1">
                <a:off x="1872532" y="1577104"/>
                <a:ext cx="1123346" cy="3171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48" name="Freeform 1347"/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/>
              <p:cNvSpPr/>
              <p:nvPr/>
            </p:nvSpPr>
            <p:spPr bwMode="auto">
              <a:xfrm>
                <a:off x="2103171" y="1633833"/>
                <a:ext cx="662069" cy="11087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0" name="Freeform 1349"/>
              <p:cNvSpPr/>
              <p:nvPr/>
            </p:nvSpPr>
            <p:spPr bwMode="auto">
              <a:xfrm>
                <a:off x="2537314" y="1726663"/>
                <a:ext cx="244206" cy="97987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1" name="Freeform 1350"/>
              <p:cNvSpPr/>
              <p:nvPr/>
            </p:nvSpPr>
            <p:spPr bwMode="auto">
              <a:xfrm>
                <a:off x="2089603" y="1729241"/>
                <a:ext cx="241493" cy="979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52" name="Straight Connector 1351"/>
              <p:cNvCxnSpPr>
                <a:endCxn id="1347" idx="2"/>
              </p:cNvCxnSpPr>
              <p:nvPr/>
            </p:nvCxnSpPr>
            <p:spPr bwMode="auto">
              <a:xfrm flipH="1" flipV="1">
                <a:off x="1872532" y="173697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3" name="Straight Connector 1352"/>
              <p:cNvCxnSpPr/>
              <p:nvPr/>
            </p:nvCxnSpPr>
            <p:spPr bwMode="auto">
              <a:xfrm flipH="1" flipV="1">
                <a:off x="2995877" y="1734398"/>
                <a:ext cx="2714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4" name="Group 347"/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/>
              <p:cNvSpPr/>
              <p:nvPr/>
            </p:nvSpPr>
            <p:spPr bwMode="auto">
              <a:xfrm flipV="1">
                <a:off x="1874875" y="1695070"/>
                <a:ext cx="1126060" cy="319747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7" name="Rectangle 1336"/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/>
              <p:cNvSpPr/>
              <p:nvPr/>
            </p:nvSpPr>
            <p:spPr bwMode="auto">
              <a:xfrm flipV="1">
                <a:off x="1872162" y="1576454"/>
                <a:ext cx="1126058" cy="31974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9" name="Freeform 1338"/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/>
              <p:cNvSpPr/>
              <p:nvPr/>
            </p:nvSpPr>
            <p:spPr bwMode="auto">
              <a:xfrm>
                <a:off x="2102800" y="1633184"/>
                <a:ext cx="664783" cy="11088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1" name="Freeform 1340"/>
              <p:cNvSpPr/>
              <p:nvPr/>
            </p:nvSpPr>
            <p:spPr bwMode="auto">
              <a:xfrm>
                <a:off x="2536944" y="1728593"/>
                <a:ext cx="244206" cy="9540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2" name="Freeform 1341"/>
              <p:cNvSpPr/>
              <p:nvPr/>
            </p:nvSpPr>
            <p:spPr bwMode="auto">
              <a:xfrm>
                <a:off x="2091947" y="1731171"/>
                <a:ext cx="238779" cy="9540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43" name="Straight Connector 1342"/>
              <p:cNvCxnSpPr>
                <a:endCxn id="1338" idx="2"/>
              </p:cNvCxnSpPr>
              <p:nvPr/>
            </p:nvCxnSpPr>
            <p:spPr bwMode="auto">
              <a:xfrm flipH="1" flipV="1">
                <a:off x="1872162" y="1736328"/>
                <a:ext cx="2713" cy="12377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4" name="Straight Connector 1343"/>
              <p:cNvCxnSpPr/>
              <p:nvPr/>
            </p:nvCxnSpPr>
            <p:spPr bwMode="auto">
              <a:xfrm flipH="1" flipV="1">
                <a:off x="2998221" y="1736328"/>
                <a:ext cx="2714" cy="121195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5" name="Group 347"/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/>
              <p:cNvSpPr/>
              <p:nvPr/>
            </p:nvSpPr>
            <p:spPr bwMode="auto">
              <a:xfrm flipV="1">
                <a:off x="1874401" y="1693738"/>
                <a:ext cx="1125103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28" name="Rectangle 1327"/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/>
              <p:cNvSpPr/>
              <p:nvPr/>
            </p:nvSpPr>
            <p:spPr bwMode="auto">
              <a:xfrm flipV="1">
                <a:off x="1870189" y="1575004"/>
                <a:ext cx="1125101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30" name="Freeform 1329"/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/>
              <p:cNvSpPr/>
              <p:nvPr/>
            </p:nvSpPr>
            <p:spPr bwMode="auto">
              <a:xfrm>
                <a:off x="2101950" y="1632849"/>
                <a:ext cx="661578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2" name="Freeform 1331"/>
              <p:cNvSpPr/>
              <p:nvPr/>
            </p:nvSpPr>
            <p:spPr bwMode="auto">
              <a:xfrm>
                <a:off x="2535979" y="1727226"/>
                <a:ext cx="244404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3" name="Freeform 1332"/>
              <p:cNvSpPr/>
              <p:nvPr/>
            </p:nvSpPr>
            <p:spPr bwMode="auto">
              <a:xfrm>
                <a:off x="2089310" y="1730271"/>
                <a:ext cx="240189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34" name="Straight Connector 1333"/>
              <p:cNvCxnSpPr>
                <a:endCxn id="1329" idx="2"/>
              </p:cNvCxnSpPr>
              <p:nvPr/>
            </p:nvCxnSpPr>
            <p:spPr bwMode="auto">
              <a:xfrm flipH="1" flipV="1">
                <a:off x="1870189" y="1736360"/>
                <a:ext cx="4213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5" name="Straight Connector 1334"/>
              <p:cNvCxnSpPr/>
              <p:nvPr/>
            </p:nvCxnSpPr>
            <p:spPr bwMode="auto">
              <a:xfrm flipH="1" flipV="1">
                <a:off x="2995289" y="1733315"/>
                <a:ext cx="4215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6" name="Group 347"/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/>
              <p:cNvSpPr/>
              <p:nvPr/>
            </p:nvSpPr>
            <p:spPr bwMode="auto">
              <a:xfrm flipV="1">
                <a:off x="1877892" y="1694743"/>
                <a:ext cx="1119914" cy="318751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9" name="Rectangle 1318"/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/>
              <p:cNvSpPr/>
              <p:nvPr/>
            </p:nvSpPr>
            <p:spPr bwMode="auto">
              <a:xfrm flipV="1">
                <a:off x="1873449" y="1574784"/>
                <a:ext cx="1119914" cy="318749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21" name="Freeform 1320"/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/>
              <p:cNvSpPr/>
              <p:nvPr/>
            </p:nvSpPr>
            <p:spPr bwMode="auto">
              <a:xfrm>
                <a:off x="2104543" y="1633049"/>
                <a:ext cx="657727" cy="109677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3" name="Freeform 1322"/>
              <p:cNvSpPr/>
              <p:nvPr/>
            </p:nvSpPr>
            <p:spPr bwMode="auto">
              <a:xfrm>
                <a:off x="2535619" y="1725591"/>
                <a:ext cx="244427" cy="99394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4" name="Freeform 1323"/>
              <p:cNvSpPr/>
              <p:nvPr/>
            </p:nvSpPr>
            <p:spPr bwMode="auto">
              <a:xfrm>
                <a:off x="2091209" y="1729017"/>
                <a:ext cx="239982" cy="9596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25" name="Straight Connector 1324"/>
              <p:cNvCxnSpPr>
                <a:endCxn id="1320" idx="2"/>
              </p:cNvCxnSpPr>
              <p:nvPr/>
            </p:nvCxnSpPr>
            <p:spPr bwMode="auto">
              <a:xfrm flipH="1" flipV="1">
                <a:off x="1873449" y="1735872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6" name="Straight Connector 1325"/>
              <p:cNvCxnSpPr/>
              <p:nvPr/>
            </p:nvCxnSpPr>
            <p:spPr bwMode="auto">
              <a:xfrm flipH="1" flipV="1">
                <a:off x="2993363" y="1732446"/>
                <a:ext cx="4443" cy="123387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7" name="Group 1110"/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/>
              <p:cNvSpPr/>
              <p:nvPr/>
            </p:nvSpPr>
            <p:spPr bwMode="auto">
              <a:xfrm flipV="1">
                <a:off x="7916261" y="1595082"/>
                <a:ext cx="621721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0" name="Rectangle 1309"/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/>
              <p:cNvSpPr/>
              <p:nvPr/>
            </p:nvSpPr>
            <p:spPr bwMode="auto">
              <a:xfrm flipV="1">
                <a:off x="7913888" y="1516411"/>
                <a:ext cx="621721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12" name="Freeform 1311"/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/>
              <p:cNvSpPr/>
              <p:nvPr/>
            </p:nvSpPr>
            <p:spPr bwMode="auto">
              <a:xfrm>
                <a:off x="8042029" y="1555746"/>
                <a:ext cx="365439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4" name="Freeform 1313"/>
              <p:cNvSpPr/>
              <p:nvPr/>
            </p:nvSpPr>
            <p:spPr bwMode="auto">
              <a:xfrm>
                <a:off x="8281700" y="1613593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5" name="Freeform 1314"/>
              <p:cNvSpPr/>
              <p:nvPr/>
            </p:nvSpPr>
            <p:spPr bwMode="auto">
              <a:xfrm>
                <a:off x="8034910" y="1615906"/>
                <a:ext cx="132887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16" name="Straight Connector 1315"/>
              <p:cNvCxnSpPr>
                <a:endCxn id="1311" idx="2"/>
              </p:cNvCxnSpPr>
              <p:nvPr/>
            </p:nvCxnSpPr>
            <p:spPr bwMode="auto">
              <a:xfrm flipH="1" flipV="1">
                <a:off x="7913888" y="161590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17" name="Straight Connector 1316"/>
              <p:cNvCxnSpPr/>
              <p:nvPr/>
            </p:nvCxnSpPr>
            <p:spPr bwMode="auto">
              <a:xfrm flipH="1" flipV="1">
                <a:off x="8535609" y="1618220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8" name="Group 1111"/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/>
              <p:cNvSpPr/>
              <p:nvPr/>
            </p:nvSpPr>
            <p:spPr bwMode="auto">
              <a:xfrm flipV="1">
                <a:off x="7915268" y="1595576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01" name="Rectangle 1300"/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/>
              <p:cNvSpPr/>
              <p:nvPr/>
            </p:nvSpPr>
            <p:spPr bwMode="auto">
              <a:xfrm flipV="1">
                <a:off x="7912896" y="1516906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303" name="Freeform 1302"/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/>
              <p:cNvSpPr/>
              <p:nvPr/>
            </p:nvSpPr>
            <p:spPr bwMode="auto">
              <a:xfrm>
                <a:off x="8041037" y="1556241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5" name="Freeform 1304"/>
              <p:cNvSpPr/>
              <p:nvPr/>
            </p:nvSpPr>
            <p:spPr bwMode="auto">
              <a:xfrm>
                <a:off x="8283081" y="1614087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6" name="Freeform 1305"/>
              <p:cNvSpPr/>
              <p:nvPr/>
            </p:nvSpPr>
            <p:spPr bwMode="auto">
              <a:xfrm>
                <a:off x="8033917" y="1616401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307" name="Straight Connector 1306"/>
              <p:cNvCxnSpPr>
                <a:endCxn id="1302" idx="2"/>
              </p:cNvCxnSpPr>
              <p:nvPr/>
            </p:nvCxnSpPr>
            <p:spPr bwMode="auto">
              <a:xfrm flipH="1" flipV="1">
                <a:off x="7912896" y="1616401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8" name="Straight Connector 1307"/>
              <p:cNvCxnSpPr/>
              <p:nvPr/>
            </p:nvCxnSpPr>
            <p:spPr bwMode="auto">
              <a:xfrm flipH="1" flipV="1">
                <a:off x="8536989" y="1618714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39" name="Group 1112"/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/>
              <p:cNvSpPr/>
              <p:nvPr/>
            </p:nvSpPr>
            <p:spPr bwMode="auto">
              <a:xfrm flipV="1">
                <a:off x="7915277" y="1593365"/>
                <a:ext cx="624093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92" name="Rectangle 1291"/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/>
              <p:cNvSpPr/>
              <p:nvPr/>
            </p:nvSpPr>
            <p:spPr bwMode="auto">
              <a:xfrm flipV="1">
                <a:off x="7912903" y="1514694"/>
                <a:ext cx="624095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94" name="Freeform 1293"/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/>
              <p:cNvSpPr/>
              <p:nvPr/>
            </p:nvSpPr>
            <p:spPr bwMode="auto">
              <a:xfrm>
                <a:off x="8041044" y="1554029"/>
                <a:ext cx="367813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6" name="Freeform 1295"/>
              <p:cNvSpPr/>
              <p:nvPr/>
            </p:nvSpPr>
            <p:spPr bwMode="auto">
              <a:xfrm>
                <a:off x="8283088" y="1614189"/>
                <a:ext cx="135261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7" name="Freeform 1296"/>
              <p:cNvSpPr/>
              <p:nvPr/>
            </p:nvSpPr>
            <p:spPr bwMode="auto">
              <a:xfrm>
                <a:off x="8033926" y="1614189"/>
                <a:ext cx="135259" cy="62474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98" name="Straight Connector 1297"/>
              <p:cNvCxnSpPr>
                <a:endCxn id="1293" idx="2"/>
              </p:cNvCxnSpPr>
              <p:nvPr/>
            </p:nvCxnSpPr>
            <p:spPr bwMode="auto">
              <a:xfrm flipH="1" flipV="1">
                <a:off x="7912903" y="1614189"/>
                <a:ext cx="2374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9" name="Straight Connector 1298"/>
              <p:cNvCxnSpPr/>
              <p:nvPr/>
            </p:nvCxnSpPr>
            <p:spPr bwMode="auto">
              <a:xfrm flipH="1" flipV="1">
                <a:off x="8536998" y="1618816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40" name="Group 1113"/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/>
              <p:cNvSpPr/>
              <p:nvPr/>
            </p:nvSpPr>
            <p:spPr bwMode="auto">
              <a:xfrm flipV="1">
                <a:off x="7915183" y="1595105"/>
                <a:ext cx="624095" cy="196676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83" name="Rectangle 1282"/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/>
              <p:cNvSpPr/>
              <p:nvPr/>
            </p:nvSpPr>
            <p:spPr bwMode="auto">
              <a:xfrm flipV="1">
                <a:off x="7912811" y="1516435"/>
                <a:ext cx="624093" cy="19667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85" name="Freeform 1284"/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/>
              <p:cNvSpPr/>
              <p:nvPr/>
            </p:nvSpPr>
            <p:spPr bwMode="auto">
              <a:xfrm>
                <a:off x="8040952" y="1555769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7" name="Freeform 1286"/>
              <p:cNvSpPr/>
              <p:nvPr/>
            </p:nvSpPr>
            <p:spPr bwMode="auto">
              <a:xfrm>
                <a:off x="8282996" y="161361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8" name="Freeform 1287"/>
              <p:cNvSpPr/>
              <p:nvPr/>
            </p:nvSpPr>
            <p:spPr bwMode="auto">
              <a:xfrm>
                <a:off x="8033832" y="1615929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89" name="Straight Connector 1288"/>
              <p:cNvCxnSpPr>
                <a:endCxn id="1284" idx="2"/>
              </p:cNvCxnSpPr>
              <p:nvPr/>
            </p:nvCxnSpPr>
            <p:spPr bwMode="auto">
              <a:xfrm flipH="1" flipV="1">
                <a:off x="7912811" y="1615929"/>
                <a:ext cx="2372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0" name="Straight Connector 1289"/>
              <p:cNvCxnSpPr/>
              <p:nvPr/>
            </p:nvCxnSpPr>
            <p:spPr bwMode="auto">
              <a:xfrm flipH="1" flipV="1">
                <a:off x="8536904" y="161824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41" name="Group 1114"/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/>
              <p:cNvSpPr/>
              <p:nvPr/>
            </p:nvSpPr>
            <p:spPr bwMode="auto">
              <a:xfrm flipV="1">
                <a:off x="7916193" y="1595113"/>
                <a:ext cx="624095" cy="196677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74" name="Rectangle 1273"/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/>
              <p:cNvSpPr/>
              <p:nvPr/>
            </p:nvSpPr>
            <p:spPr bwMode="auto">
              <a:xfrm flipV="1">
                <a:off x="7913821" y="1516442"/>
                <a:ext cx="624093" cy="19667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76" name="Freeform 1275"/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/>
              <p:cNvSpPr/>
              <p:nvPr/>
            </p:nvSpPr>
            <p:spPr bwMode="auto">
              <a:xfrm>
                <a:off x="8041962" y="1555778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8" name="Freeform 1277"/>
              <p:cNvSpPr/>
              <p:nvPr/>
            </p:nvSpPr>
            <p:spPr bwMode="auto">
              <a:xfrm>
                <a:off x="8284006" y="1613623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9" name="Freeform 1278"/>
              <p:cNvSpPr/>
              <p:nvPr/>
            </p:nvSpPr>
            <p:spPr bwMode="auto">
              <a:xfrm>
                <a:off x="8034842" y="1615938"/>
                <a:ext cx="135261" cy="6016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80" name="Straight Connector 1279"/>
              <p:cNvCxnSpPr>
                <a:endCxn id="1275" idx="2"/>
              </p:cNvCxnSpPr>
              <p:nvPr/>
            </p:nvCxnSpPr>
            <p:spPr bwMode="auto">
              <a:xfrm flipH="1" flipV="1">
                <a:off x="7913821" y="1615938"/>
                <a:ext cx="2372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1" name="Straight Connector 1280"/>
              <p:cNvCxnSpPr/>
              <p:nvPr/>
            </p:nvCxnSpPr>
            <p:spPr bwMode="auto">
              <a:xfrm flipH="1" flipV="1">
                <a:off x="8537914" y="1618251"/>
                <a:ext cx="2374" cy="76357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42" name="Group 1115"/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/>
              <p:cNvSpPr/>
              <p:nvPr/>
            </p:nvSpPr>
            <p:spPr bwMode="auto">
              <a:xfrm flipV="1">
                <a:off x="7916060" y="1593871"/>
                <a:ext cx="624095" cy="19899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0" dist="23000" dir="5400000" rotWithShape="0">
                  <a:schemeClr val="bg1">
                    <a:lumMod val="75000"/>
                    <a:alpha val="35000"/>
                  </a:schemeClr>
                </a:outerShdw>
              </a:effectLst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65" name="Rectangle 1264"/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/>
              <p:cNvSpPr/>
              <p:nvPr/>
            </p:nvSpPr>
            <p:spPr bwMode="auto">
              <a:xfrm flipV="1">
                <a:off x="7913688" y="1515200"/>
                <a:ext cx="624093" cy="198990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67" name="Freeform 1266"/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/>
              <p:cNvSpPr/>
              <p:nvPr/>
            </p:nvSpPr>
            <p:spPr bwMode="auto">
              <a:xfrm>
                <a:off x="8041829" y="1554536"/>
                <a:ext cx="367811" cy="69415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9" name="Freeform 1268"/>
              <p:cNvSpPr/>
              <p:nvPr/>
            </p:nvSpPr>
            <p:spPr bwMode="auto">
              <a:xfrm>
                <a:off x="8283873" y="1614696"/>
                <a:ext cx="135259" cy="6016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0" name="Freeform 1269"/>
              <p:cNvSpPr/>
              <p:nvPr/>
            </p:nvSpPr>
            <p:spPr bwMode="auto">
              <a:xfrm>
                <a:off x="8034709" y="1614696"/>
                <a:ext cx="135261" cy="6247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71" name="Straight Connector 1270"/>
              <p:cNvCxnSpPr>
                <a:endCxn id="1266" idx="2"/>
              </p:cNvCxnSpPr>
              <p:nvPr/>
            </p:nvCxnSpPr>
            <p:spPr bwMode="auto">
              <a:xfrm flipH="1" flipV="1">
                <a:off x="7913688" y="1614696"/>
                <a:ext cx="2372" cy="78671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2" name="Straight Connector 1271"/>
              <p:cNvCxnSpPr/>
              <p:nvPr/>
            </p:nvCxnSpPr>
            <p:spPr bwMode="auto">
              <a:xfrm flipH="1" flipV="1">
                <a:off x="8537781" y="1619324"/>
                <a:ext cx="2374" cy="76356"/>
              </a:xfrm>
              <a:prstGeom prst="line">
                <a:avLst/>
              </a:prstGeom>
              <a:ln w="6350" cmpd="sng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743" name="Line 421"/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Line 422"/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Line 423"/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Line 444"/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Line 445"/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Line 446"/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Line 447"/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Line 448"/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Line 450"/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Line 451"/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Line 452"/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Line 541"/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5" name="Group 665"/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588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8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8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85" name="Group 65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8" name="Freeform 66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66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86" name="Line 66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Line 66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6" name="Group 675"/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5874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75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76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77" name="Group 679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0" name="Freeform 68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68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8" name="Line 682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Line 683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7" name="Group 684"/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5866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67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68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69" name="Group 68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72" name="Freeform 68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69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0" name="Line 69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Line 69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58" name="Line 693"/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9" name="Group 694"/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5858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59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60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61" name="Group 698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64" name="Freeform 69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70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62" name="Line 701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Line 702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0" name="Group 712"/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5850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51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52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53" name="Group 716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56" name="Freeform 71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71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54" name="Line 719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Line 720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1" name="Group 721"/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5842" name="Oval 407"/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43" name="Rectangle 410"/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pPr algn="ctr"/>
                <a:endParaRPr lang="en-US" altLang="en-US">
                  <a:latin typeface="Times New Roman" charset="0"/>
                </a:endParaRPr>
              </a:p>
            </p:txBody>
          </p:sp>
          <p:sp>
            <p:nvSpPr>
              <p:cNvPr id="25844" name="Oval 411"/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-128"/>
                  </a:defRPr>
                </a:lvl9pPr>
              </a:lstStyle>
              <a:p>
                <a:endParaRPr lang="en-US" altLang="en-US">
                  <a:latin typeface="Times New Roman" charset="0"/>
                </a:endParaRPr>
              </a:p>
            </p:txBody>
          </p:sp>
          <p:grpSp>
            <p:nvGrpSpPr>
              <p:cNvPr id="25845" name="Group 725"/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48" name="Freeform 72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72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46" name="Line 728"/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Line 729"/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62" name="Text Box 580"/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5763" name="Text Box 580"/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5764" name="Text Box 580"/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5765" name="Text Box 580"/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5766" name="Text Box 580"/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5767" name="Picture 269" descr="cell_tower_radiation copy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68" name="Group 347"/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/>
              <p:cNvSpPr/>
              <p:nvPr/>
            </p:nvSpPr>
            <p:spPr bwMode="auto">
              <a:xfrm flipV="1">
                <a:off x="1874456" y="1693807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8" name="Rectangle 1207"/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/>
              <p:cNvSpPr/>
              <p:nvPr/>
            </p:nvSpPr>
            <p:spPr bwMode="auto">
              <a:xfrm flipV="1">
                <a:off x="1870827" y="1575075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10" name="Freeform 1209"/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/>
              <p:cNvSpPr/>
              <p:nvPr/>
            </p:nvSpPr>
            <p:spPr bwMode="auto">
              <a:xfrm>
                <a:off x="2102989" y="1632918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2" name="Freeform 1211"/>
              <p:cNvSpPr/>
              <p:nvPr/>
            </p:nvSpPr>
            <p:spPr bwMode="auto">
              <a:xfrm>
                <a:off x="2534666" y="1727297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3" name="Freeform 1212"/>
              <p:cNvSpPr/>
              <p:nvPr/>
            </p:nvSpPr>
            <p:spPr bwMode="auto">
              <a:xfrm>
                <a:off x="2088479" y="1730340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14" name="Straight Connector 1213"/>
              <p:cNvCxnSpPr>
                <a:endCxn id="1209" idx="2"/>
              </p:cNvCxnSpPr>
              <p:nvPr/>
            </p:nvCxnSpPr>
            <p:spPr bwMode="auto">
              <a:xfrm flipH="1" flipV="1">
                <a:off x="1870827" y="1736429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5" name="Straight Connector 1214"/>
              <p:cNvCxnSpPr/>
              <p:nvPr/>
            </p:nvCxnSpPr>
            <p:spPr bwMode="auto">
              <a:xfrm flipH="1" flipV="1">
                <a:off x="2995361" y="1733386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69" name="Group 347"/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/>
              <p:cNvSpPr/>
              <p:nvPr/>
            </p:nvSpPr>
            <p:spPr bwMode="auto">
              <a:xfrm flipV="1">
                <a:off x="1873889" y="1694432"/>
                <a:ext cx="1124534" cy="319666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9" name="Rectangle 1198"/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/>
              <p:cNvSpPr/>
              <p:nvPr/>
            </p:nvSpPr>
            <p:spPr bwMode="auto">
              <a:xfrm flipV="1">
                <a:off x="1870262" y="1575698"/>
                <a:ext cx="1124534" cy="319668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201" name="Freeform 1200"/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/>
              <p:cNvSpPr/>
              <p:nvPr/>
            </p:nvSpPr>
            <p:spPr bwMode="auto">
              <a:xfrm>
                <a:off x="2102424" y="1633543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3" name="Freeform 1202"/>
              <p:cNvSpPr/>
              <p:nvPr/>
            </p:nvSpPr>
            <p:spPr bwMode="auto">
              <a:xfrm>
                <a:off x="2534099" y="1727920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4" name="Freeform 1203"/>
              <p:cNvSpPr/>
              <p:nvPr/>
            </p:nvSpPr>
            <p:spPr bwMode="auto">
              <a:xfrm>
                <a:off x="2087914" y="1730965"/>
                <a:ext cx="243043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205" name="Straight Connector 1204"/>
              <p:cNvCxnSpPr>
                <a:endCxn id="1200" idx="2"/>
              </p:cNvCxnSpPr>
              <p:nvPr/>
            </p:nvCxnSpPr>
            <p:spPr bwMode="auto">
              <a:xfrm flipH="1" flipV="1">
                <a:off x="1870262" y="1737054"/>
                <a:ext cx="3626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6" name="Straight Connector 1205"/>
              <p:cNvCxnSpPr/>
              <p:nvPr/>
            </p:nvCxnSpPr>
            <p:spPr bwMode="auto">
              <a:xfrm flipH="1" flipV="1">
                <a:off x="2994797" y="1734009"/>
                <a:ext cx="3626" cy="124823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70" name="Group 347"/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/>
              <p:cNvSpPr/>
              <p:nvPr/>
            </p:nvSpPr>
            <p:spPr bwMode="auto">
              <a:xfrm flipV="1">
                <a:off x="1876391" y="1694419"/>
                <a:ext cx="1124534" cy="319668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0" name="Rectangle 1189"/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/>
              <p:cNvSpPr/>
              <p:nvPr/>
            </p:nvSpPr>
            <p:spPr bwMode="auto">
              <a:xfrm flipV="1">
                <a:off x="1872762" y="1575686"/>
                <a:ext cx="1124534" cy="319666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92" name="Freeform 1191"/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/>
              <p:cNvSpPr/>
              <p:nvPr/>
            </p:nvSpPr>
            <p:spPr bwMode="auto">
              <a:xfrm>
                <a:off x="2104924" y="1633530"/>
                <a:ext cx="660211" cy="109600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4" name="Freeform 1193"/>
              <p:cNvSpPr/>
              <p:nvPr/>
            </p:nvSpPr>
            <p:spPr bwMode="auto">
              <a:xfrm>
                <a:off x="2536601" y="1727909"/>
                <a:ext cx="246672" cy="97422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5" name="Freeform 1194"/>
              <p:cNvSpPr/>
              <p:nvPr/>
            </p:nvSpPr>
            <p:spPr bwMode="auto">
              <a:xfrm>
                <a:off x="2090414" y="1730952"/>
                <a:ext cx="243046" cy="97422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96" name="Straight Connector 1195"/>
              <p:cNvCxnSpPr>
                <a:endCxn id="1191" idx="2"/>
              </p:cNvCxnSpPr>
              <p:nvPr/>
            </p:nvCxnSpPr>
            <p:spPr bwMode="auto">
              <a:xfrm flipH="1" flipV="1">
                <a:off x="1872762" y="1737041"/>
                <a:ext cx="3629" cy="121778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7" name="Straight Connector 1196"/>
              <p:cNvCxnSpPr/>
              <p:nvPr/>
            </p:nvCxnSpPr>
            <p:spPr bwMode="auto">
              <a:xfrm flipH="1" flipV="1">
                <a:off x="2997297" y="1733997"/>
                <a:ext cx="3629" cy="124821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71" name="Group 347"/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/>
              <p:cNvSpPr/>
              <p:nvPr/>
            </p:nvSpPr>
            <p:spPr bwMode="auto">
              <a:xfrm flipV="1">
                <a:off x="1873456" y="1695321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81" name="Rectangle 1180"/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/>
              <p:cNvSpPr/>
              <p:nvPr/>
            </p:nvSpPr>
            <p:spPr bwMode="auto">
              <a:xfrm flipV="1">
                <a:off x="1869120" y="1575277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/>
              <p:cNvSpPr/>
              <p:nvPr/>
            </p:nvSpPr>
            <p:spPr bwMode="auto">
              <a:xfrm>
                <a:off x="2103157" y="1631768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5" name="Freeform 1184"/>
              <p:cNvSpPr/>
              <p:nvPr/>
            </p:nvSpPr>
            <p:spPr bwMode="auto">
              <a:xfrm>
                <a:off x="2536558" y="1727098"/>
                <a:ext cx="242704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6" name="Freeform 1185"/>
              <p:cNvSpPr/>
              <p:nvPr/>
            </p:nvSpPr>
            <p:spPr bwMode="auto">
              <a:xfrm>
                <a:off x="2090156" y="1730628"/>
                <a:ext cx="238369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87" name="Straight Connector 1186"/>
              <p:cNvCxnSpPr>
                <a:endCxn id="1182" idx="2"/>
              </p:cNvCxnSpPr>
              <p:nvPr/>
            </p:nvCxnSpPr>
            <p:spPr bwMode="auto">
              <a:xfrm flipH="1" flipV="1">
                <a:off x="1869120" y="1737689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8" name="Straight Connector 1187"/>
              <p:cNvCxnSpPr/>
              <p:nvPr/>
            </p:nvCxnSpPr>
            <p:spPr bwMode="auto">
              <a:xfrm flipH="1" flipV="1">
                <a:off x="2995962" y="1734160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72" name="Group 347"/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/>
              <p:cNvSpPr/>
              <p:nvPr/>
            </p:nvSpPr>
            <p:spPr bwMode="auto">
              <a:xfrm flipV="1">
                <a:off x="1874878" y="1697859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72" name="Rectangle 1171"/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/>
              <p:cNvSpPr/>
              <p:nvPr/>
            </p:nvSpPr>
            <p:spPr bwMode="auto">
              <a:xfrm flipV="1">
                <a:off x="1870543" y="1577815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74" name="Freeform 1173"/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/>
              <p:cNvSpPr/>
              <p:nvPr/>
            </p:nvSpPr>
            <p:spPr bwMode="auto">
              <a:xfrm>
                <a:off x="2104579" y="1634306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6" name="Freeform 1175"/>
              <p:cNvSpPr/>
              <p:nvPr/>
            </p:nvSpPr>
            <p:spPr bwMode="auto">
              <a:xfrm>
                <a:off x="2537980" y="1729634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7" name="Freeform 1176"/>
              <p:cNvSpPr/>
              <p:nvPr/>
            </p:nvSpPr>
            <p:spPr bwMode="auto">
              <a:xfrm>
                <a:off x="2091578" y="1733166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78" name="Straight Connector 1177"/>
              <p:cNvCxnSpPr>
                <a:endCxn id="1173" idx="2"/>
              </p:cNvCxnSpPr>
              <p:nvPr/>
            </p:nvCxnSpPr>
            <p:spPr bwMode="auto">
              <a:xfrm flipH="1" flipV="1">
                <a:off x="1870543" y="1740227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9" name="Straight Connector 1178"/>
              <p:cNvCxnSpPr/>
              <p:nvPr/>
            </p:nvCxnSpPr>
            <p:spPr bwMode="auto">
              <a:xfrm flipH="1" flipV="1">
                <a:off x="2997385" y="1736695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73" name="Group 347"/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/>
              <p:cNvSpPr/>
              <p:nvPr/>
            </p:nvSpPr>
            <p:spPr bwMode="auto">
              <a:xfrm flipV="1">
                <a:off x="1876349" y="1695744"/>
                <a:ext cx="1122510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63" name="Rectangle 1162"/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/>
              <p:cNvSpPr/>
              <p:nvPr/>
            </p:nvSpPr>
            <p:spPr bwMode="auto">
              <a:xfrm flipV="1">
                <a:off x="1872017" y="1575700"/>
                <a:ext cx="1122507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/>
              <p:cNvSpPr/>
              <p:nvPr/>
            </p:nvSpPr>
            <p:spPr bwMode="auto">
              <a:xfrm>
                <a:off x="2101718" y="1632191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7" name="Freeform 1166"/>
              <p:cNvSpPr/>
              <p:nvPr/>
            </p:nvSpPr>
            <p:spPr bwMode="auto">
              <a:xfrm>
                <a:off x="2535119" y="1727521"/>
                <a:ext cx="247040" cy="9532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8" name="Freeform 1167"/>
              <p:cNvSpPr/>
              <p:nvPr/>
            </p:nvSpPr>
            <p:spPr bwMode="auto">
              <a:xfrm>
                <a:off x="2088717" y="1731051"/>
                <a:ext cx="242704" cy="95330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69" name="Straight Connector 1168"/>
              <p:cNvCxnSpPr>
                <a:endCxn id="1164" idx="2"/>
              </p:cNvCxnSpPr>
              <p:nvPr/>
            </p:nvCxnSpPr>
            <p:spPr bwMode="auto">
              <a:xfrm flipH="1" flipV="1">
                <a:off x="1872017" y="1738112"/>
                <a:ext cx="4333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0" name="Straight Connector 1169"/>
              <p:cNvCxnSpPr/>
              <p:nvPr/>
            </p:nvCxnSpPr>
            <p:spPr bwMode="auto">
              <a:xfrm flipH="1" flipV="1">
                <a:off x="2994524" y="1734582"/>
                <a:ext cx="4335" cy="12357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774" name="Group 347"/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/>
              <p:cNvSpPr/>
              <p:nvPr/>
            </p:nvSpPr>
            <p:spPr bwMode="auto">
              <a:xfrm flipV="1">
                <a:off x="1873595" y="1697832"/>
                <a:ext cx="1126842" cy="317764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0" scaled="1"/>
                <a:tileRect/>
              </a:gra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54" name="Rectangle 1153"/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/>
              <p:cNvSpPr/>
              <p:nvPr/>
            </p:nvSpPr>
            <p:spPr bwMode="auto">
              <a:xfrm flipV="1">
                <a:off x="1869259" y="1577788"/>
                <a:ext cx="1126842" cy="31776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 w="6350" cmpd="sng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/>
              <p:cNvSpPr/>
              <p:nvPr/>
            </p:nvSpPr>
            <p:spPr bwMode="auto">
              <a:xfrm>
                <a:off x="2103296" y="1634279"/>
                <a:ext cx="663105" cy="112983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8" name="Freeform 1157"/>
              <p:cNvSpPr/>
              <p:nvPr/>
            </p:nvSpPr>
            <p:spPr bwMode="auto">
              <a:xfrm>
                <a:off x="2536697" y="1729607"/>
                <a:ext cx="242704" cy="9533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9" name="Freeform 1158"/>
              <p:cNvSpPr/>
              <p:nvPr/>
            </p:nvSpPr>
            <p:spPr bwMode="auto">
              <a:xfrm>
                <a:off x="2090295" y="1733139"/>
                <a:ext cx="238369" cy="95328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cxnSp>
            <p:nvCxnSpPr>
              <p:cNvPr id="1160" name="Straight Connector 1159"/>
              <p:cNvCxnSpPr>
                <a:endCxn id="1155" idx="2"/>
              </p:cNvCxnSpPr>
              <p:nvPr/>
            </p:nvCxnSpPr>
            <p:spPr bwMode="auto">
              <a:xfrm flipH="1" flipV="1">
                <a:off x="1869259" y="1740200"/>
                <a:ext cx="4335" cy="120044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1" name="Straight Connector 1160"/>
              <p:cNvCxnSpPr/>
              <p:nvPr/>
            </p:nvCxnSpPr>
            <p:spPr bwMode="auto">
              <a:xfrm flipH="1" flipV="1">
                <a:off x="2996102" y="1736669"/>
                <a:ext cx="4335" cy="123576"/>
              </a:xfrm>
              <a:prstGeom prst="line">
                <a:avLst/>
              </a:prstGeom>
              <a:ln w="6350" cmpd="sng">
                <a:solidFill>
                  <a:schemeClr val="tx1"/>
                </a:solidFill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25775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6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7" name="Picture 1005" descr="antenna_stylized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8" name="Picture 934" descr="antenna_radiation_stylized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1" name="Rectangle 2"/>
          <p:cNvSpPr txBox="1">
            <a:spLocks noChangeArrowheads="1"/>
          </p:cNvSpPr>
          <p:nvPr/>
        </p:nvSpPr>
        <p:spPr bwMode="auto">
          <a:xfrm>
            <a:off x="533414" y="190500"/>
            <a:ext cx="8382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4000" b="0" i="0">
                <a:solidFill>
                  <a:srgbClr val="800000"/>
                </a:solidFill>
                <a:latin typeface="Calibri Light" charset="0"/>
                <a:ea typeface="Calibri Light" charset="0"/>
                <a:cs typeface="Calibri Light" charset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200">
                <a:solidFill>
                  <a:srgbClr val="800000"/>
                </a:solidFill>
                <a:latin typeface="Chalkboard Bold" pitchFamily="80" charset="0"/>
                <a:ea typeface="Gungsuh" pitchFamily="18" charset="-127"/>
                <a:cs typeface="Gungsuh" pitchFamily="18" charset="-127"/>
              </a:defRPr>
            </a:lvl9pPr>
          </a:lstStyle>
          <a:p>
            <a:pPr eaLnBrk="1" hangingPunct="1"/>
            <a:r>
              <a:rPr lang="en-US" altLang="en-US" sz="3600" kern="0" dirty="0">
                <a:ea typeface="ＭＳ Ｐゴシック" charset="-128"/>
              </a:rPr>
              <a:t>What’</a:t>
            </a:r>
            <a:r>
              <a:rPr lang="en-US" altLang="ja-JP" sz="3600" kern="0" dirty="0">
                <a:ea typeface="ＭＳ Ｐゴシック" charset="-128"/>
              </a:rPr>
              <a:t>s the Internet: Protocols View</a:t>
            </a:r>
            <a:endParaRPr lang="en-US" altLang="en-US" kern="0" dirty="0"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086417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5751</TotalTime>
  <Words>3587</Words>
  <Application>Microsoft Macintosh PowerPoint</Application>
  <PresentationFormat>On-screen Show (4:3)</PresentationFormat>
  <Paragraphs>1061</Paragraphs>
  <Slides>77</Slides>
  <Notes>51</Notes>
  <HiddenSlides>6</HiddenSlides>
  <MMClips>1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77</vt:i4>
      </vt:variant>
    </vt:vector>
  </HeadingPairs>
  <TitlesOfParts>
    <vt:vector size="87" baseType="lpstr">
      <vt:lpstr>ＭＳ Ｐゴシック</vt:lpstr>
      <vt:lpstr>Arial</vt:lpstr>
      <vt:lpstr>Avenir Book</vt:lpstr>
      <vt:lpstr>Calibri</vt:lpstr>
      <vt:lpstr>Calibri Light</vt:lpstr>
      <vt:lpstr>Gill Sans MT</vt:lpstr>
      <vt:lpstr>Lucida Bright</vt:lpstr>
      <vt:lpstr>Times New Roman</vt:lpstr>
      <vt:lpstr>Wingdings</vt:lpstr>
      <vt:lpstr>Office Theme</vt:lpstr>
      <vt:lpstr>PowerPoint Presentation</vt:lpstr>
      <vt:lpstr>PowerPoint Presentation</vt:lpstr>
      <vt:lpstr>Roadmap</vt:lpstr>
      <vt:lpstr>What is the Internet ?</vt:lpstr>
      <vt:lpstr>PowerPoint Presentation</vt:lpstr>
      <vt:lpstr>PowerPoint Presentation</vt:lpstr>
      <vt:lpstr>PowerPoint Presentation</vt:lpstr>
      <vt:lpstr>What’s the Internet: Components View</vt:lpstr>
      <vt:lpstr>PowerPoint Presentation</vt:lpstr>
      <vt:lpstr>What’s a protocol?</vt:lpstr>
      <vt:lpstr>PowerPoint Presentation</vt:lpstr>
      <vt:lpstr>What’s the Internet: A Service View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Circuit Switching</vt:lpstr>
      <vt:lpstr>Circuit Switching: Telephone (voice)</vt:lpstr>
      <vt:lpstr>PowerPoint Presentation</vt:lpstr>
      <vt:lpstr>Circuit Switching</vt:lpstr>
      <vt:lpstr>Packet Switching: What is a packet (packet/datagram/frame)</vt:lpstr>
      <vt:lpstr>PowerPoint Presentation</vt:lpstr>
      <vt:lpstr>Packet Switching: What is a packet (packet/datagram/frame)</vt:lpstr>
      <vt:lpstr>Packet Switching</vt:lpstr>
      <vt:lpstr>Switch vs Router</vt:lpstr>
      <vt:lpstr>PowerPoint Presentation</vt:lpstr>
      <vt:lpstr>Chapter 1: Roadmap</vt:lpstr>
      <vt:lpstr>PowerPoint Presentation</vt:lpstr>
      <vt:lpstr>PowerPoint Presentation</vt:lpstr>
      <vt:lpstr>A closer look at network structure:</vt:lpstr>
      <vt:lpstr>PowerPoint Presentation</vt:lpstr>
      <vt:lpstr>PowerPoint Presentation</vt:lpstr>
      <vt:lpstr>Enterprise Access Networks (Ethernet)</vt:lpstr>
      <vt:lpstr>Wireless Access Networks</vt:lpstr>
      <vt:lpstr>Chapter 1: Roadmap</vt:lpstr>
      <vt:lpstr>PowerPoint Presentation</vt:lpstr>
      <vt:lpstr>The Network Core</vt:lpstr>
      <vt:lpstr>Two key network-core functions</vt:lpstr>
      <vt:lpstr>Why is routing challenging?</vt:lpstr>
      <vt:lpstr>Packet-switching: Store-and-Forward</vt:lpstr>
      <vt:lpstr>PowerPoint Presentation</vt:lpstr>
      <vt:lpstr>Internet Structure: Network of Networks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Chapter 1: Roadmap</vt:lpstr>
      <vt:lpstr>How do loss and delay occur?</vt:lpstr>
      <vt:lpstr>Four sources of packet delay</vt:lpstr>
      <vt:lpstr>PowerPoint Presentation</vt:lpstr>
      <vt:lpstr>Bandwidth</vt:lpstr>
      <vt:lpstr>Throughput</vt:lpstr>
      <vt:lpstr>Throughput</vt:lpstr>
      <vt:lpstr>Throughput: Internet scenario</vt:lpstr>
      <vt:lpstr>Packet Loss</vt:lpstr>
      <vt:lpstr>Chapter 1: Roadmap (cont…)</vt:lpstr>
      <vt:lpstr>Protocol “Layers”</vt:lpstr>
      <vt:lpstr>Layering of airline functionality</vt:lpstr>
      <vt:lpstr>Why layering?</vt:lpstr>
      <vt:lpstr>Internet protocol stack</vt:lpstr>
      <vt:lpstr>PowerPoint Presentation</vt:lpstr>
      <vt:lpstr>Description of Layers</vt:lpstr>
      <vt:lpstr>Description of Layers</vt:lpstr>
      <vt:lpstr>Encapsulation</vt:lpstr>
      <vt:lpstr>Network Architecture</vt:lpstr>
      <vt:lpstr>Internet Architecture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Nirupam Roy</dc:creator>
  <cp:lastModifiedBy>Nirupam Roy</cp:lastModifiedBy>
  <cp:revision>458</cp:revision>
  <dcterms:created xsi:type="dcterms:W3CDTF">2019-01-28T20:09:31Z</dcterms:created>
  <dcterms:modified xsi:type="dcterms:W3CDTF">2026-02-04T17:51:08Z</dcterms:modified>
</cp:coreProperties>
</file>