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99"/>
  </p:notesMasterIdLst>
  <p:sldIdLst>
    <p:sldId id="1493" r:id="rId3"/>
    <p:sldId id="376" r:id="rId4"/>
    <p:sldId id="353" r:id="rId5"/>
    <p:sldId id="1566" r:id="rId6"/>
    <p:sldId id="1539" r:id="rId7"/>
    <p:sldId id="1538" r:id="rId8"/>
    <p:sldId id="355" r:id="rId9"/>
    <p:sldId id="278" r:id="rId10"/>
    <p:sldId id="290" r:id="rId11"/>
    <p:sldId id="1540" r:id="rId12"/>
    <p:sldId id="1740" r:id="rId13"/>
    <p:sldId id="1741" r:id="rId14"/>
    <p:sldId id="1568" r:id="rId15"/>
    <p:sldId id="1507" r:id="rId16"/>
    <p:sldId id="326" r:id="rId17"/>
    <p:sldId id="1573" r:id="rId18"/>
    <p:sldId id="1647" r:id="rId19"/>
    <p:sldId id="1533" r:id="rId20"/>
    <p:sldId id="714" r:id="rId21"/>
    <p:sldId id="715" r:id="rId22"/>
    <p:sldId id="716" r:id="rId23"/>
    <p:sldId id="638" r:id="rId24"/>
    <p:sldId id="1519" r:id="rId25"/>
    <p:sldId id="1737" r:id="rId26"/>
    <p:sldId id="1699" r:id="rId27"/>
    <p:sldId id="639" r:id="rId28"/>
    <p:sldId id="1574" r:id="rId29"/>
    <p:sldId id="1509" r:id="rId30"/>
    <p:sldId id="1513" r:id="rId31"/>
    <p:sldId id="1514" r:id="rId32"/>
    <p:sldId id="1512" r:id="rId33"/>
    <p:sldId id="1515" r:id="rId34"/>
    <p:sldId id="1511" r:id="rId35"/>
    <p:sldId id="1632" r:id="rId36"/>
    <p:sldId id="1738" r:id="rId37"/>
    <p:sldId id="1739" r:id="rId38"/>
    <p:sldId id="1633" r:id="rId39"/>
    <p:sldId id="1634" r:id="rId40"/>
    <p:sldId id="1635" r:id="rId41"/>
    <p:sldId id="1636" r:id="rId42"/>
    <p:sldId id="1510" r:id="rId43"/>
    <p:sldId id="1637" r:id="rId44"/>
    <p:sldId id="1518" r:id="rId45"/>
    <p:sldId id="1638" r:id="rId46"/>
    <p:sldId id="1731" r:id="rId47"/>
    <p:sldId id="1732" r:id="rId48"/>
    <p:sldId id="1733" r:id="rId49"/>
    <p:sldId id="1516" r:id="rId50"/>
    <p:sldId id="1736" r:id="rId51"/>
    <p:sldId id="1734" r:id="rId52"/>
    <p:sldId id="1735" r:id="rId53"/>
    <p:sldId id="726" r:id="rId54"/>
    <p:sldId id="727" r:id="rId55"/>
    <p:sldId id="1639" r:id="rId56"/>
    <p:sldId id="1700" r:id="rId57"/>
    <p:sldId id="1701" r:id="rId58"/>
    <p:sldId id="728" r:id="rId59"/>
    <p:sldId id="729" r:id="rId60"/>
    <p:sldId id="730" r:id="rId61"/>
    <p:sldId id="1640" r:id="rId62"/>
    <p:sldId id="1641" r:id="rId63"/>
    <p:sldId id="1522" r:id="rId64"/>
    <p:sldId id="1521" r:id="rId65"/>
    <p:sldId id="1523" r:id="rId66"/>
    <p:sldId id="1524" r:id="rId67"/>
    <p:sldId id="1525" r:id="rId68"/>
    <p:sldId id="1526" r:id="rId69"/>
    <p:sldId id="733" r:id="rId70"/>
    <p:sldId id="1527" r:id="rId71"/>
    <p:sldId id="1598" r:id="rId72"/>
    <p:sldId id="1599" r:id="rId73"/>
    <p:sldId id="1600" r:id="rId74"/>
    <p:sldId id="1695" r:id="rId75"/>
    <p:sldId id="1694" r:id="rId76"/>
    <p:sldId id="1642" r:id="rId77"/>
    <p:sldId id="1643" r:id="rId78"/>
    <p:sldId id="1646" r:id="rId79"/>
    <p:sldId id="1702" r:id="rId80"/>
    <p:sldId id="1648" r:id="rId81"/>
    <p:sldId id="1649" r:id="rId82"/>
    <p:sldId id="1644" r:id="rId83"/>
    <p:sldId id="1703" r:id="rId84"/>
    <p:sldId id="1704" r:id="rId85"/>
    <p:sldId id="1698" r:id="rId86"/>
    <p:sldId id="1705" r:id="rId87"/>
    <p:sldId id="1706" r:id="rId88"/>
    <p:sldId id="1707" r:id="rId89"/>
    <p:sldId id="257" r:id="rId90"/>
    <p:sldId id="258" r:id="rId91"/>
    <p:sldId id="259" r:id="rId92"/>
    <p:sldId id="260" r:id="rId93"/>
    <p:sldId id="1727" r:id="rId94"/>
    <p:sldId id="1728" r:id="rId95"/>
    <p:sldId id="1729" r:id="rId96"/>
    <p:sldId id="1730" r:id="rId97"/>
    <p:sldId id="1693"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43"/>
    <p:restoredTop sz="91905"/>
  </p:normalViewPr>
  <p:slideViewPr>
    <p:cSldViewPr snapToGrid="0" snapToObjects="1" showGuides="1">
      <p:cViewPr varScale="1">
        <p:scale>
          <a:sx n="113" d="100"/>
          <a:sy n="113" d="100"/>
        </p:scale>
        <p:origin x="156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2/9/26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DD2DFD8E-9E57-E548-981C-AE311CDD890F}"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2</a:t>
            </a:fld>
            <a:endParaRPr kumimoji="0" lang="en-US" altLang="en-US" sz="1300" b="0" i="0" u="none" strike="noStrike" kern="1200" cap="none" spc="0" normalizeH="0" baseline="0" noProof="0" dirty="0">
              <a:ln>
                <a:noFill/>
              </a:ln>
              <a:solidFill>
                <a:prstClr val="black"/>
              </a:solidFill>
              <a:effectLst/>
              <a:uLnTx/>
              <a:uFillTx/>
              <a:latin typeface="Times New Roman" charset="0"/>
              <a:ea typeface="ＭＳ Ｐゴシック" charset="-128"/>
              <a:cs typeface="+mn-cs"/>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a typeface="ＭＳ Ｐゴシック" charset="-128"/>
            </a:endParaRPr>
          </a:p>
        </p:txBody>
      </p:sp>
    </p:spTree>
    <p:extLst>
      <p:ext uri="{BB962C8B-B14F-4D97-AF65-F5344CB8AC3E}">
        <p14:creationId xmlns:p14="http://schemas.microsoft.com/office/powerpoint/2010/main" val="295215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0065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ACBC6-A4C4-7576-073C-92CA2763A432}"/>
            </a:ext>
          </a:extLst>
        </p:cNvPr>
        <p:cNvGrpSpPr/>
        <p:nvPr/>
      </p:nvGrpSpPr>
      <p:grpSpPr>
        <a:xfrm>
          <a:off x="0" y="0"/>
          <a:ext cx="0" cy="0"/>
          <a:chOff x="0" y="0"/>
          <a:chExt cx="0" cy="0"/>
        </a:xfrm>
      </p:grpSpPr>
      <p:sp>
        <p:nvSpPr>
          <p:cNvPr id="238594" name="Rectangle 2">
            <a:extLst>
              <a:ext uri="{FF2B5EF4-FFF2-40B4-BE49-F238E27FC236}">
                <a16:creationId xmlns:a16="http://schemas.microsoft.com/office/drawing/2014/main" id="{72CBD489-0317-9C6B-E67E-FC6DB86A40A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1E078E98-1DAC-907B-9AA2-2C66C6F7B89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6DF3E8CF-02F3-A232-D4FD-716CF184BF2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73222918-622B-9437-CF12-4328D4B383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555823F3-5F8B-13E9-91EC-9EA7390AF38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831D5B5A-A8A3-EB95-CEEC-6F0D89C115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2767963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EC71A-CEB5-B960-38CF-B01EE052498D}"/>
            </a:ext>
          </a:extLst>
        </p:cNvPr>
        <p:cNvGrpSpPr/>
        <p:nvPr/>
      </p:nvGrpSpPr>
      <p:grpSpPr>
        <a:xfrm>
          <a:off x="0" y="0"/>
          <a:ext cx="0" cy="0"/>
          <a:chOff x="0" y="0"/>
          <a:chExt cx="0" cy="0"/>
        </a:xfrm>
      </p:grpSpPr>
      <p:sp>
        <p:nvSpPr>
          <p:cNvPr id="238594" name="Rectangle 2">
            <a:extLst>
              <a:ext uri="{FF2B5EF4-FFF2-40B4-BE49-F238E27FC236}">
                <a16:creationId xmlns:a16="http://schemas.microsoft.com/office/drawing/2014/main" id="{296C7E56-C625-31EB-FCEF-7EB0870C087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4C07FC51-C79A-31C0-1DF5-A261BB19754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8E3B51CE-6CEA-399F-C01F-3D803784359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01B2E97A-52A7-A8B5-C0CA-EA29008209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4ABAC562-5FA0-12C9-1345-6332629C16A4}"/>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E82FCA91-2428-8B29-BD14-3BF2EBCF39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2062082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2F6E1-31C5-37BC-6E92-EED7E39A780A}"/>
            </a:ext>
          </a:extLst>
        </p:cNvPr>
        <p:cNvGrpSpPr/>
        <p:nvPr/>
      </p:nvGrpSpPr>
      <p:grpSpPr>
        <a:xfrm>
          <a:off x="0" y="0"/>
          <a:ext cx="0" cy="0"/>
          <a:chOff x="0" y="0"/>
          <a:chExt cx="0" cy="0"/>
        </a:xfrm>
      </p:grpSpPr>
      <p:sp>
        <p:nvSpPr>
          <p:cNvPr id="238594" name="Rectangle 2">
            <a:extLst>
              <a:ext uri="{FF2B5EF4-FFF2-40B4-BE49-F238E27FC236}">
                <a16:creationId xmlns:a16="http://schemas.microsoft.com/office/drawing/2014/main" id="{32B4E255-F613-8BF0-15B3-03F6323EDDC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8DCAE855-D476-EA38-22EE-653749F6D82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398DA62C-7E32-58C6-42FF-F6415C0BE6C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AA6F8A2C-FB35-0F0C-1B3A-671FE4D7B7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BD8FA972-7278-25DB-E726-4F7BA78909BC}"/>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74B5DFC1-EF6F-6F48-B10F-F5E3AD096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Failure detection without explicit signals</a:t>
            </a:r>
            <a:br>
              <a:rPr lang="en-US" dirty="0"/>
            </a:br>
            <a:r>
              <a:rPr lang="en-US" dirty="0"/>
              <a:t>DV routers often infer failures implicitly. If periodic updates stop arriving, a route can be timed out and invalidated.</a:t>
            </a:r>
          </a:p>
          <a:p>
            <a:r>
              <a:rPr lang="en-US" b="1" dirty="0"/>
              <a:t>Recovery from lost messages</a:t>
            </a:r>
            <a:br>
              <a:rPr lang="en-US" dirty="0"/>
            </a:br>
            <a:r>
              <a:rPr lang="en-US" dirty="0"/>
              <a:t>Triggered updates can be dropped. Periodic refreshes eventually correct stale or inconsistent state.</a:t>
            </a:r>
          </a:p>
          <a:p>
            <a:r>
              <a:rPr lang="en-US" b="1" dirty="0"/>
              <a:t>Self-stabilization</a:t>
            </a:r>
            <a:br>
              <a:rPr lang="en-US" dirty="0"/>
            </a:br>
            <a:r>
              <a:rPr lang="en-US" dirty="0"/>
              <a:t>Even if transient inconsistencies or partial state corruption occur, periodic updates guarantee eventual convergence.</a:t>
            </a:r>
          </a:p>
          <a:p>
            <a:r>
              <a:rPr lang="en-US" b="1" dirty="0"/>
              <a:t>Handling silent failures</a:t>
            </a:r>
            <a:br>
              <a:rPr lang="en-US" dirty="0"/>
            </a:br>
            <a:r>
              <a:rPr lang="en-US" dirty="0"/>
              <a:t>Links or neighbors may fail without an explicit “down” event. Periodic updates are the only way to notice.</a:t>
            </a:r>
          </a:p>
          <a:p>
            <a:pPr eaLnBrk="1" hangingPunct="1"/>
            <a:endParaRPr lang="en-AU" altLang="en-US" dirty="0"/>
          </a:p>
        </p:txBody>
      </p:sp>
    </p:spTree>
    <p:extLst>
      <p:ext uri="{BB962C8B-B14F-4D97-AF65-F5344CB8AC3E}">
        <p14:creationId xmlns:p14="http://schemas.microsoft.com/office/powerpoint/2010/main" val="75590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889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FDDD3-77AB-F2B9-AB94-9B463D7C0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16B4A-9521-80F8-12A6-0159736A4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C5362-90B5-B9DF-7157-14C45B132253}"/>
              </a:ext>
            </a:extLst>
          </p:cNvPr>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a:extLst>
              <a:ext uri="{FF2B5EF4-FFF2-40B4-BE49-F238E27FC236}">
                <a16:creationId xmlns:a16="http://schemas.microsoft.com/office/drawing/2014/main" id="{AC57CA01-3FC6-2280-8274-937F0E1B4AC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536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139DF-0A18-049D-7AA8-F106FB483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1DFB3-2B6E-804F-A1C3-24B87FEA6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6C0EC-20C7-1EE7-BD24-2A4B202FEFE9}"/>
              </a:ext>
            </a:extLst>
          </p:cNvPr>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a:extLst>
              <a:ext uri="{FF2B5EF4-FFF2-40B4-BE49-F238E27FC236}">
                <a16:creationId xmlns:a16="http://schemas.microsoft.com/office/drawing/2014/main" id="{79A9E0C5-BA77-3398-B595-7E8F41D22A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3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0065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009819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83759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EECE87CB-FCD8-E741-89EB-32F7E65ADD8D}"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3</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236833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CB660-0439-8BB1-8E69-5D324B579B25}"/>
            </a:ext>
          </a:extLst>
        </p:cNvPr>
        <p:cNvGrpSpPr/>
        <p:nvPr/>
      </p:nvGrpSpPr>
      <p:grpSpPr>
        <a:xfrm>
          <a:off x="0" y="0"/>
          <a:ext cx="0" cy="0"/>
          <a:chOff x="0" y="0"/>
          <a:chExt cx="0" cy="0"/>
        </a:xfrm>
      </p:grpSpPr>
      <p:sp>
        <p:nvSpPr>
          <p:cNvPr id="235522" name="Rectangle 2">
            <a:extLst>
              <a:ext uri="{FF2B5EF4-FFF2-40B4-BE49-F238E27FC236}">
                <a16:creationId xmlns:a16="http://schemas.microsoft.com/office/drawing/2014/main" id="{62F4BB5E-A6DB-1ACC-FA73-A976524065D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E6F54A1B-AB80-1C22-157A-23EA6B9C3E3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2D5AAC43-29AB-AE47-5389-3E58F4B36A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21540B76-10ED-BF30-85E6-65480BA78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EDB3972E-71F5-18B3-5F0B-192FB2EC6A3D}"/>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B418A7E8-5A61-33D7-F7E8-B3EF15D2E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905744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86816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4FE1CCD-D0D3-9048-937C-C2C627A937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6547" name="Rectangle 3">
            <a:extLst>
              <a:ext uri="{FF2B5EF4-FFF2-40B4-BE49-F238E27FC236}">
                <a16:creationId xmlns:a16="http://schemas.microsoft.com/office/drawing/2014/main" id="{ACCD220A-401E-4540-837B-C895A11BBE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C8DC0CB-986E-FB47-8C2C-41C4C6B2183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48" name="Rectangle 6">
            <a:extLst>
              <a:ext uri="{FF2B5EF4-FFF2-40B4-BE49-F238E27FC236}">
                <a16:creationId xmlns:a16="http://schemas.microsoft.com/office/drawing/2014/main" id="{D36B8977-7849-D541-8856-972FDCC06F6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6549" name="Rectangle 7">
            <a:extLst>
              <a:ext uri="{FF2B5EF4-FFF2-40B4-BE49-F238E27FC236}">
                <a16:creationId xmlns:a16="http://schemas.microsoft.com/office/drawing/2014/main" id="{27C09816-1F97-7A44-8F85-9836EF503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25E3544-B014-C34A-883B-D6DBEFC66DA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50" name="Rectangle 2">
            <a:extLst>
              <a:ext uri="{FF2B5EF4-FFF2-40B4-BE49-F238E27FC236}">
                <a16:creationId xmlns:a16="http://schemas.microsoft.com/office/drawing/2014/main" id="{DFB23E52-8F2D-AF4E-AB66-0FA359BB4F28}"/>
              </a:ext>
            </a:extLst>
          </p:cNvPr>
          <p:cNvSpPr>
            <a:spLocks noGrp="1" noRot="1" noChangeAspect="1" noChangeArrowheads="1" noTextEdit="1"/>
          </p:cNvSpPr>
          <p:nvPr>
            <p:ph type="sldImg"/>
          </p:nvPr>
        </p:nvSpPr>
        <p:spPr>
          <a:ln/>
        </p:spPr>
      </p:sp>
      <p:sp>
        <p:nvSpPr>
          <p:cNvPr id="236551" name="Rectangle 3">
            <a:extLst>
              <a:ext uri="{FF2B5EF4-FFF2-40B4-BE49-F238E27FC236}">
                <a16:creationId xmlns:a16="http://schemas.microsoft.com/office/drawing/2014/main" id="{E6E0F22A-26FE-6D45-8D7F-EB721C648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50267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00981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86816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4FE1CCD-D0D3-9048-937C-C2C627A937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6547" name="Rectangle 3">
            <a:extLst>
              <a:ext uri="{FF2B5EF4-FFF2-40B4-BE49-F238E27FC236}">
                <a16:creationId xmlns:a16="http://schemas.microsoft.com/office/drawing/2014/main" id="{ACCD220A-401E-4540-837B-C895A11BBE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C8DC0CB-986E-FB47-8C2C-41C4C6B2183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48" name="Rectangle 6">
            <a:extLst>
              <a:ext uri="{FF2B5EF4-FFF2-40B4-BE49-F238E27FC236}">
                <a16:creationId xmlns:a16="http://schemas.microsoft.com/office/drawing/2014/main" id="{D36B8977-7849-D541-8856-972FDCC06F6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6549" name="Rectangle 7">
            <a:extLst>
              <a:ext uri="{FF2B5EF4-FFF2-40B4-BE49-F238E27FC236}">
                <a16:creationId xmlns:a16="http://schemas.microsoft.com/office/drawing/2014/main" id="{27C09816-1F97-7A44-8F85-9836EF503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25E3544-B014-C34A-883B-D6DBEFC66DA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50" name="Rectangle 2">
            <a:extLst>
              <a:ext uri="{FF2B5EF4-FFF2-40B4-BE49-F238E27FC236}">
                <a16:creationId xmlns:a16="http://schemas.microsoft.com/office/drawing/2014/main" id="{DFB23E52-8F2D-AF4E-AB66-0FA359BB4F28}"/>
              </a:ext>
            </a:extLst>
          </p:cNvPr>
          <p:cNvSpPr>
            <a:spLocks noGrp="1" noRot="1" noChangeAspect="1" noChangeArrowheads="1" noTextEdit="1"/>
          </p:cNvSpPr>
          <p:nvPr>
            <p:ph type="sldImg"/>
          </p:nvPr>
        </p:nvSpPr>
        <p:spPr>
          <a:ln/>
        </p:spPr>
      </p:sp>
      <p:sp>
        <p:nvSpPr>
          <p:cNvPr id="236551" name="Rectangle 3">
            <a:extLst>
              <a:ext uri="{FF2B5EF4-FFF2-40B4-BE49-F238E27FC236}">
                <a16:creationId xmlns:a16="http://schemas.microsoft.com/office/drawing/2014/main" id="{E6E0F22A-26FE-6D45-8D7F-EB721C648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50267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37074AF4-F0AD-4F40-845B-9F8BD160DEE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7571" name="Rectangle 3">
            <a:extLst>
              <a:ext uri="{FF2B5EF4-FFF2-40B4-BE49-F238E27FC236}">
                <a16:creationId xmlns:a16="http://schemas.microsoft.com/office/drawing/2014/main" id="{261FE240-3EAB-9948-883F-8B9074C06895}"/>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BCCC121-DE43-8644-AA60-6B4BE189FF4B}"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2" name="Rectangle 6">
            <a:extLst>
              <a:ext uri="{FF2B5EF4-FFF2-40B4-BE49-F238E27FC236}">
                <a16:creationId xmlns:a16="http://schemas.microsoft.com/office/drawing/2014/main" id="{42806D1A-31AC-A14F-A0BC-B191B6B3FC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7573" name="Rectangle 7">
            <a:extLst>
              <a:ext uri="{FF2B5EF4-FFF2-40B4-BE49-F238E27FC236}">
                <a16:creationId xmlns:a16="http://schemas.microsoft.com/office/drawing/2014/main" id="{C61BAFA1-179F-2444-9FC4-609A94FA4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DD7A7DC-73D4-504B-A085-8A0DA21C7EE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4" name="Rectangle 2">
            <a:extLst>
              <a:ext uri="{FF2B5EF4-FFF2-40B4-BE49-F238E27FC236}">
                <a16:creationId xmlns:a16="http://schemas.microsoft.com/office/drawing/2014/main" id="{CBC68E6D-657A-4C43-8E43-32C484B09BBF}"/>
              </a:ext>
            </a:extLst>
          </p:cNvPr>
          <p:cNvSpPr>
            <a:spLocks noGrp="1" noRot="1" noChangeAspect="1" noChangeArrowheads="1" noTextEdit="1"/>
          </p:cNvSpPr>
          <p:nvPr>
            <p:ph type="sldImg"/>
          </p:nvPr>
        </p:nvSpPr>
        <p:spPr>
          <a:ln/>
        </p:spPr>
      </p:sp>
      <p:sp>
        <p:nvSpPr>
          <p:cNvPr id="237575" name="Rectangle 3">
            <a:extLst>
              <a:ext uri="{FF2B5EF4-FFF2-40B4-BE49-F238E27FC236}">
                <a16:creationId xmlns:a16="http://schemas.microsoft.com/office/drawing/2014/main" id="{FDB1611E-DF3C-3946-BA43-7F8DC3B099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529064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RFC: https://</a:t>
            </a:r>
            <a:r>
              <a:rPr lang="en-US" dirty="0" err="1"/>
              <a:t>www.techtarget.com</a:t>
            </a:r>
            <a:r>
              <a:rPr lang="en-US" dirty="0"/>
              <a:t>/</a:t>
            </a:r>
            <a:r>
              <a:rPr lang="en-US" dirty="0" err="1"/>
              <a:t>whatis</a:t>
            </a:r>
            <a:r>
              <a:rPr lang="en-US" dirty="0"/>
              <a:t>/definition/Request-for-Comments-RFC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61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4006733D-3E05-7D4A-81DB-27A5010A1BD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67587" name="Rectangle 3">
            <a:extLst>
              <a:ext uri="{FF2B5EF4-FFF2-40B4-BE49-F238E27FC236}">
                <a16:creationId xmlns:a16="http://schemas.microsoft.com/office/drawing/2014/main" id="{BC69A914-DA88-FA49-B5A2-4D4736FD9C5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941AF11-80DB-3A49-9663-6828B69F947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7588" name="Rectangle 6">
            <a:extLst>
              <a:ext uri="{FF2B5EF4-FFF2-40B4-BE49-F238E27FC236}">
                <a16:creationId xmlns:a16="http://schemas.microsoft.com/office/drawing/2014/main" id="{4DE0CF0C-A54A-B24A-B4C5-F2D57D59534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67589" name="Rectangle 7">
            <a:extLst>
              <a:ext uri="{FF2B5EF4-FFF2-40B4-BE49-F238E27FC236}">
                <a16:creationId xmlns:a16="http://schemas.microsoft.com/office/drawing/2014/main" id="{4C196F5D-481F-4F44-B49C-695DADB20C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9C41A41-E407-7444-8DCD-299DA1D4AFB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7590" name="Rectangle 2">
            <a:extLst>
              <a:ext uri="{FF2B5EF4-FFF2-40B4-BE49-F238E27FC236}">
                <a16:creationId xmlns:a16="http://schemas.microsoft.com/office/drawing/2014/main" id="{86F52984-AC5A-EA4D-8029-D639A3FDEF9F}"/>
              </a:ext>
            </a:extLst>
          </p:cNvPr>
          <p:cNvSpPr>
            <a:spLocks noGrp="1" noRot="1" noChangeAspect="1" noChangeArrowheads="1" noTextEdit="1"/>
          </p:cNvSpPr>
          <p:nvPr>
            <p:ph type="sldImg"/>
          </p:nvPr>
        </p:nvSpPr>
        <p:spPr>
          <a:ln/>
        </p:spPr>
      </p:sp>
      <p:sp>
        <p:nvSpPr>
          <p:cNvPr id="67591" name="Rectangle 3">
            <a:extLst>
              <a:ext uri="{FF2B5EF4-FFF2-40B4-BE49-F238E27FC236}">
                <a16:creationId xmlns:a16="http://schemas.microsoft.com/office/drawing/2014/main" id="{840C5582-7E98-B84D-B2F8-10F6CE45F1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55278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99DE830-A790-274F-ABAF-EF895ECA19F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68611" name="Rectangle 3">
            <a:extLst>
              <a:ext uri="{FF2B5EF4-FFF2-40B4-BE49-F238E27FC236}">
                <a16:creationId xmlns:a16="http://schemas.microsoft.com/office/drawing/2014/main" id="{83D554D5-FD4B-E642-8764-9C7BBEDDC10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EF02D94-23F2-DA42-8C73-67164979D9D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8612" name="Rectangle 6">
            <a:extLst>
              <a:ext uri="{FF2B5EF4-FFF2-40B4-BE49-F238E27FC236}">
                <a16:creationId xmlns:a16="http://schemas.microsoft.com/office/drawing/2014/main" id="{6F3A05C9-7F7C-E047-AA2D-F70161E7E47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68613" name="Rectangle 7">
            <a:extLst>
              <a:ext uri="{FF2B5EF4-FFF2-40B4-BE49-F238E27FC236}">
                <a16:creationId xmlns:a16="http://schemas.microsoft.com/office/drawing/2014/main" id="{E506BAF1-7537-AE4D-87F0-26BA9F9935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5C8C7AB-D26A-384D-8E75-B636522B628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8614" name="Rectangle 2">
            <a:extLst>
              <a:ext uri="{FF2B5EF4-FFF2-40B4-BE49-F238E27FC236}">
                <a16:creationId xmlns:a16="http://schemas.microsoft.com/office/drawing/2014/main" id="{A4A61FB2-68A0-5C4E-B535-19D726F0CD9D}"/>
              </a:ext>
            </a:extLst>
          </p:cNvPr>
          <p:cNvSpPr>
            <a:spLocks noGrp="1" noRot="1" noChangeAspect="1" noChangeArrowheads="1" noTextEdit="1"/>
          </p:cNvSpPr>
          <p:nvPr>
            <p:ph type="sldImg"/>
          </p:nvPr>
        </p:nvSpPr>
        <p:spPr>
          <a:ln/>
        </p:spPr>
      </p:sp>
      <p:sp>
        <p:nvSpPr>
          <p:cNvPr id="68615" name="Rectangle 3">
            <a:extLst>
              <a:ext uri="{FF2B5EF4-FFF2-40B4-BE49-F238E27FC236}">
                <a16:creationId xmlns:a16="http://schemas.microsoft.com/office/drawing/2014/main" id="{09802E23-68C5-2C4A-A41A-2A480667E6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96476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C55794E5-8F12-684F-A638-5F2C6711682E}"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7</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11271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fld id="{1D59E67B-76A5-E44E-A339-47D4CB0C9D53}" type="slidenum">
              <a:rPr lang="en-US" altLang="en-US" sz="1300">
                <a:latin typeface="Times New Roman" charset="0"/>
              </a:rPr>
              <a:pPr/>
              <a:t>15</a:t>
            </a:fld>
            <a:endParaRPr lang="en-US" altLang="en-US" sz="1300">
              <a:latin typeface="Times New Roman"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830068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178CB7FB-5C77-B54E-940E-9963542BCDD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26307" name="Rectangle 3">
            <a:extLst>
              <a:ext uri="{FF2B5EF4-FFF2-40B4-BE49-F238E27FC236}">
                <a16:creationId xmlns:a16="http://schemas.microsoft.com/office/drawing/2014/main" id="{A4D6DEE6-F289-4142-8213-0923DDADFA3A}"/>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22C7CC9-DD9B-0649-8F9E-BE219D9B96DD}" type="datetime3">
              <a:rPr lang="en-US" altLang="en-US" sz="1300" smtClean="0">
                <a:latin typeface="Times New Roman" panose="02020603050405020304" pitchFamily="18" charset="0"/>
              </a:rPr>
              <a:pPr/>
              <a:t>9 February 2026</a:t>
            </a:fld>
            <a:endParaRPr lang="en-US" altLang="en-US" sz="1300">
              <a:latin typeface="Times New Roman" panose="02020603050405020304" pitchFamily="18" charset="0"/>
            </a:endParaRPr>
          </a:p>
        </p:txBody>
      </p:sp>
      <p:sp>
        <p:nvSpPr>
          <p:cNvPr id="226308" name="Rectangle 6">
            <a:extLst>
              <a:ext uri="{FF2B5EF4-FFF2-40B4-BE49-F238E27FC236}">
                <a16:creationId xmlns:a16="http://schemas.microsoft.com/office/drawing/2014/main" id="{9E9BDDAE-7F38-6549-9650-E34F1345909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26309" name="Rectangle 7">
            <a:extLst>
              <a:ext uri="{FF2B5EF4-FFF2-40B4-BE49-F238E27FC236}">
                <a16:creationId xmlns:a16="http://schemas.microsoft.com/office/drawing/2014/main" id="{D9F829ED-2079-9442-B6CF-383B87A232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2A24185A-E757-BE43-A86E-9D688BA46520}" type="slidenum">
              <a:rPr lang="en-US" altLang="en-US" sz="1300">
                <a:latin typeface="Times New Roman" panose="02020603050405020304" pitchFamily="18" charset="0"/>
              </a:rPr>
              <a:pPr/>
              <a:t>22</a:t>
            </a:fld>
            <a:endParaRPr lang="en-US" altLang="en-US" sz="1300">
              <a:latin typeface="Times New Roman" panose="02020603050405020304" pitchFamily="18" charset="0"/>
            </a:endParaRPr>
          </a:p>
        </p:txBody>
      </p:sp>
      <p:sp>
        <p:nvSpPr>
          <p:cNvPr id="226310" name="Rectangle 2">
            <a:extLst>
              <a:ext uri="{FF2B5EF4-FFF2-40B4-BE49-F238E27FC236}">
                <a16:creationId xmlns:a16="http://schemas.microsoft.com/office/drawing/2014/main" id="{77ED05B7-6555-4849-AE54-018B40E43AF6}"/>
              </a:ext>
            </a:extLst>
          </p:cNvPr>
          <p:cNvSpPr>
            <a:spLocks noGrp="1" noRot="1" noChangeAspect="1" noChangeArrowheads="1" noTextEdit="1"/>
          </p:cNvSpPr>
          <p:nvPr>
            <p:ph type="sldImg"/>
          </p:nvPr>
        </p:nvSpPr>
        <p:spPr>
          <a:ln/>
        </p:spPr>
      </p:sp>
      <p:sp>
        <p:nvSpPr>
          <p:cNvPr id="226311" name="Rectangle 3">
            <a:extLst>
              <a:ext uri="{FF2B5EF4-FFF2-40B4-BE49-F238E27FC236}">
                <a16:creationId xmlns:a16="http://schemas.microsoft.com/office/drawing/2014/main" id="{F4AC0E16-FCB4-0648-95CA-6B7A2A46A7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56878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How one node knows about its neighbors information, and then passes on this info to neighbors. Then neighbors knows new links. The information eventually makes all routes known to all routers.</a:t>
            </a:r>
          </a:p>
        </p:txBody>
      </p:sp>
      <p:sp>
        <p:nvSpPr>
          <p:cNvPr id="4" name="Slide Number Placeholder 3"/>
          <p:cNvSpPr>
            <a:spLocks noGrp="1"/>
          </p:cNvSpPr>
          <p:nvPr>
            <p:ph type="sldNum" sz="quarter" idx="5"/>
          </p:nvPr>
        </p:nvSpPr>
        <p:spPr/>
        <p:txBody>
          <a:bodyPr/>
          <a:lstStyle/>
          <a:p>
            <a:fld id="{C6C8ABCF-8DBE-0B44-8881-1104B3E50F18}" type="slidenum">
              <a:rPr lang="en-US" smtClean="0"/>
              <a:t>25</a:t>
            </a:fld>
            <a:endParaRPr lang="en-US"/>
          </a:p>
        </p:txBody>
      </p:sp>
    </p:spTree>
    <p:extLst>
      <p:ext uri="{BB962C8B-B14F-4D97-AF65-F5344CB8AC3E}">
        <p14:creationId xmlns:p14="http://schemas.microsoft.com/office/powerpoint/2010/main" val="2513747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B5C193D6-0072-AA4E-A20B-E86B3409017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27331" name="Rectangle 3">
            <a:extLst>
              <a:ext uri="{FF2B5EF4-FFF2-40B4-BE49-F238E27FC236}">
                <a16:creationId xmlns:a16="http://schemas.microsoft.com/office/drawing/2014/main" id="{A3A56AD7-1627-E84D-9A59-712B66F99B1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36399A8-850A-DC49-BA5C-EEF6D34FBBCC}" type="datetime3">
              <a:rPr lang="en-US" altLang="en-US" sz="1300" smtClean="0">
                <a:latin typeface="Times New Roman" panose="02020603050405020304" pitchFamily="18" charset="0"/>
              </a:rPr>
              <a:pPr/>
              <a:t>9 February 2026</a:t>
            </a:fld>
            <a:endParaRPr lang="en-US" altLang="en-US" sz="1300">
              <a:latin typeface="Times New Roman" panose="02020603050405020304" pitchFamily="18" charset="0"/>
            </a:endParaRPr>
          </a:p>
        </p:txBody>
      </p:sp>
      <p:sp>
        <p:nvSpPr>
          <p:cNvPr id="227332" name="Rectangle 6">
            <a:extLst>
              <a:ext uri="{FF2B5EF4-FFF2-40B4-BE49-F238E27FC236}">
                <a16:creationId xmlns:a16="http://schemas.microsoft.com/office/drawing/2014/main" id="{8FEE3906-D2C4-F24D-80F3-77ABADA9CD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27333" name="Rectangle 7">
            <a:extLst>
              <a:ext uri="{FF2B5EF4-FFF2-40B4-BE49-F238E27FC236}">
                <a16:creationId xmlns:a16="http://schemas.microsoft.com/office/drawing/2014/main" id="{54273A38-4E40-8B44-81CD-2C6CE6B67D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BA62F085-4C7A-804C-BAEC-F2DE14C7BB04}" type="slidenum">
              <a:rPr lang="en-US" altLang="en-US" sz="1300">
                <a:latin typeface="Times New Roman" panose="02020603050405020304" pitchFamily="18" charset="0"/>
              </a:rPr>
              <a:pPr/>
              <a:t>26</a:t>
            </a:fld>
            <a:endParaRPr lang="en-US" altLang="en-US" sz="1300">
              <a:latin typeface="Times New Roman" panose="02020603050405020304" pitchFamily="18" charset="0"/>
            </a:endParaRPr>
          </a:p>
        </p:txBody>
      </p:sp>
      <p:sp>
        <p:nvSpPr>
          <p:cNvPr id="227334" name="Rectangle 2">
            <a:extLst>
              <a:ext uri="{FF2B5EF4-FFF2-40B4-BE49-F238E27FC236}">
                <a16:creationId xmlns:a16="http://schemas.microsoft.com/office/drawing/2014/main" id="{D8C3B6A1-77B3-6742-83D2-BB830D9A9D3B}"/>
              </a:ext>
            </a:extLst>
          </p:cNvPr>
          <p:cNvSpPr>
            <a:spLocks noGrp="1" noRot="1" noChangeAspect="1" noChangeArrowheads="1" noTextEdit="1"/>
          </p:cNvSpPr>
          <p:nvPr>
            <p:ph type="sldImg"/>
          </p:nvPr>
        </p:nvSpPr>
        <p:spPr>
          <a:ln/>
        </p:spPr>
      </p:sp>
      <p:sp>
        <p:nvSpPr>
          <p:cNvPr id="227335" name="Rectangle 3">
            <a:extLst>
              <a:ext uri="{FF2B5EF4-FFF2-40B4-BE49-F238E27FC236}">
                <a16:creationId xmlns:a16="http://schemas.microsoft.com/office/drawing/2014/main" id="{D32DBE78-F614-5C46-AA93-470E14905A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497269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891887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452127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864162-6F1C-6F4C-8394-B0DD7AFB2C6E}" type="datetimeFigureOut">
              <a:rPr lang="en-US" smtClean="0"/>
              <a:t>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2558626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864162-6F1C-6F4C-8394-B0DD7AFB2C6E}" type="datetimeFigureOut">
              <a:rPr lang="en-US" smtClean="0"/>
              <a:t>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648666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864162-6F1C-6F4C-8394-B0DD7AFB2C6E}" type="datetimeFigureOut">
              <a:rPr lang="en-US" smtClean="0"/>
              <a:t>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3733951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864162-6F1C-6F4C-8394-B0DD7AFB2C6E}" type="datetimeFigureOut">
              <a:rPr lang="en-US" smtClean="0"/>
              <a:t>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2476927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64162-6F1C-6F4C-8394-B0DD7AFB2C6E}" type="datetimeFigureOut">
              <a:rPr lang="en-US" smtClean="0"/>
              <a:t>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3533915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864162-6F1C-6F4C-8394-B0DD7AFB2C6E}" type="datetimeFigureOut">
              <a:rPr lang="en-US" smtClean="0"/>
              <a:t>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726033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864162-6F1C-6F4C-8394-B0DD7AFB2C6E}" type="datetimeFigureOut">
              <a:rPr lang="en-US" smtClean="0"/>
              <a:t>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2887547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004709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4098207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11188" y="115888"/>
            <a:ext cx="8281987" cy="701675"/>
          </a:xfrm>
        </p:spPr>
        <p:txBody>
          <a:bodyPr/>
          <a:lstStyle/>
          <a:p>
            <a:r>
              <a:rPr lang="en-US"/>
              <a:t>Click to edit Master title style</a:t>
            </a:r>
          </a:p>
        </p:txBody>
      </p:sp>
      <p:sp>
        <p:nvSpPr>
          <p:cNvPr id="3" name="SmartArt Placeholder 2"/>
          <p:cNvSpPr>
            <a:spLocks noGrp="1"/>
          </p:cNvSpPr>
          <p:nvPr>
            <p:ph type="dgm" idx="1"/>
          </p:nvPr>
        </p:nvSpPr>
        <p:spPr>
          <a:xfrm>
            <a:off x="684213" y="1125538"/>
            <a:ext cx="8270875" cy="5111750"/>
          </a:xfrm>
        </p:spPr>
        <p:txBody>
          <a:bodyPr/>
          <a:lstStyle/>
          <a:p>
            <a:pPr lvl="0"/>
            <a:endParaRPr lang="en-US" noProof="0"/>
          </a:p>
        </p:txBody>
      </p:sp>
    </p:spTree>
    <p:extLst>
      <p:ext uri="{BB962C8B-B14F-4D97-AF65-F5344CB8AC3E}">
        <p14:creationId xmlns:p14="http://schemas.microsoft.com/office/powerpoint/2010/main" val="2603250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188" y="115888"/>
            <a:ext cx="8281987" cy="701675"/>
          </a:xfrm>
        </p:spPr>
        <p:txBody>
          <a:bodyPr/>
          <a:lstStyle/>
          <a:p>
            <a:r>
              <a:rPr lang="en-US"/>
              <a:t>Click to edit Master title style</a:t>
            </a:r>
          </a:p>
        </p:txBody>
      </p:sp>
      <p:sp>
        <p:nvSpPr>
          <p:cNvPr id="3" name="Text Placeholder 2"/>
          <p:cNvSpPr>
            <a:spLocks noGrp="1"/>
          </p:cNvSpPr>
          <p:nvPr>
            <p:ph type="body" sz="half" idx="1"/>
          </p:nvPr>
        </p:nvSpPr>
        <p:spPr>
          <a:xfrm>
            <a:off x="684213" y="1125538"/>
            <a:ext cx="4059237"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95850" y="1125538"/>
            <a:ext cx="4059238"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88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2/9/26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64162-6F1C-6F4C-8394-B0DD7AFB2C6E}" type="datetimeFigureOut">
              <a:rPr lang="en-US" smtClean="0"/>
              <a:t>2/9/26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1FA0A2-CD79-7B47-A2F9-A093CBCC7412}" type="slidenum">
              <a:rPr lang="en-US" smtClean="0"/>
              <a:t>‹#›</a:t>
            </a:fld>
            <a:endParaRPr lang="en-US"/>
          </a:p>
        </p:txBody>
      </p:sp>
    </p:spTree>
    <p:extLst>
      <p:ext uri="{BB962C8B-B14F-4D97-AF65-F5344CB8AC3E}">
        <p14:creationId xmlns:p14="http://schemas.microsoft.com/office/powerpoint/2010/main" val="36390064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CMSC 417: 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9809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90315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M-W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159475"/>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6824478" y="2054204"/>
            <a:ext cx="2050561"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Spring 2026</a:t>
            </a:r>
          </a:p>
        </p:txBody>
      </p:sp>
      <p:sp>
        <p:nvSpPr>
          <p:cNvPr id="8" name="TextBox 7">
            <a:extLst>
              <a:ext uri="{FF2B5EF4-FFF2-40B4-BE49-F238E27FC236}">
                <a16:creationId xmlns:a16="http://schemas.microsoft.com/office/drawing/2014/main" id="{30B1F8B8-E72B-354F-8A70-396813EDC3E9}"/>
              </a:ext>
            </a:extLst>
          </p:cNvPr>
          <p:cNvSpPr txBox="1"/>
          <p:nvPr/>
        </p:nvSpPr>
        <p:spPr>
          <a:xfrm>
            <a:off x="219" y="2904032"/>
            <a:ext cx="9144000" cy="1200329"/>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Internetworking/Routing Protocols</a:t>
            </a:r>
          </a:p>
          <a:p>
            <a:pPr algn="ctr"/>
            <a:r>
              <a:rPr lang="en-US" sz="2400" b="1" dirty="0">
                <a:solidFill>
                  <a:schemeClr val="accent1">
                    <a:lumMod val="75000"/>
                  </a:schemeClr>
                </a:solidFill>
                <a:latin typeface="Lucida Bright" panose="02040602050505020304" pitchFamily="18" charset="77"/>
              </a:rPr>
              <a:t>(Textbook chapter 3)</a:t>
            </a:r>
          </a:p>
          <a:p>
            <a:pPr algn="ctr"/>
            <a:endParaRPr lang="en-US" sz="2400" b="1" dirty="0">
              <a:solidFill>
                <a:schemeClr val="accent1">
                  <a:lumMod val="75000"/>
                </a:schemeClr>
              </a:solidFill>
              <a:latin typeface="Lucida Bright" panose="02040602050505020304" pitchFamily="18" charset="77"/>
            </a:endParaRPr>
          </a:p>
        </p:txBody>
      </p:sp>
      <p:sp>
        <p:nvSpPr>
          <p:cNvPr id="9" name="TextBox 8">
            <a:extLst>
              <a:ext uri="{FF2B5EF4-FFF2-40B4-BE49-F238E27FC236}">
                <a16:creationId xmlns:a16="http://schemas.microsoft.com/office/drawing/2014/main" id="{7ED0B0A3-B559-11A4-4ACE-FA089752174D}"/>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Feb 9</a:t>
            </a:r>
            <a:r>
              <a:rPr lang="en-US" sz="2000" b="1" baseline="30000" dirty="0">
                <a:latin typeface="Lucida Bright" panose="02040602050505020304" pitchFamily="18" charset="77"/>
              </a:rPr>
              <a:t>th</a:t>
            </a:r>
            <a:r>
              <a:rPr lang="en-US" sz="2000" b="1" dirty="0">
                <a:latin typeface="Lucida Bright" panose="02040602050505020304" pitchFamily="18" charset="77"/>
              </a:rPr>
              <a:t>, 2026</a:t>
            </a:r>
          </a:p>
        </p:txBody>
      </p:sp>
    </p:spTree>
    <p:extLst>
      <p:ext uri="{BB962C8B-B14F-4D97-AF65-F5344CB8AC3E}">
        <p14:creationId xmlns:p14="http://schemas.microsoft.com/office/powerpoint/2010/main" val="120560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01-13-9780123850591 copy">
            <a:extLst>
              <a:ext uri="{FF2B5EF4-FFF2-40B4-BE49-F238E27FC236}">
                <a16:creationId xmlns:a16="http://schemas.microsoft.com/office/drawing/2014/main" id="{4CA29E35-BEF7-4F47-B117-1D9C644CC7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422"/>
          <a:stretch/>
        </p:blipFill>
        <p:spPr bwMode="auto">
          <a:xfrm>
            <a:off x="3771124" y="1631220"/>
            <a:ext cx="1601752" cy="569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CF2ED3C-E370-6C46-9C5C-043C17F69215}"/>
              </a:ext>
            </a:extLst>
          </p:cNvPr>
          <p:cNvSpPr txBox="1">
            <a:spLocks noChangeArrowheads="1"/>
          </p:cNvSpPr>
          <p:nvPr/>
        </p:nvSpPr>
        <p:spPr>
          <a:xfrm>
            <a:off x="0" y="115888"/>
            <a:ext cx="8893175" cy="701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This course: Top-Down or Bottom-up?</a:t>
            </a:r>
            <a:endParaRPr kumimoji="0" lang="en-GB" alt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841590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et Hourglass Model | Are.na">
            <a:extLst>
              <a:ext uri="{FF2B5EF4-FFF2-40B4-BE49-F238E27FC236}">
                <a16:creationId xmlns:a16="http://schemas.microsoft.com/office/drawing/2014/main" id="{877F5F44-756B-7284-FCE2-0BB6E23BE637}"/>
              </a:ext>
            </a:extLst>
          </p:cNvPr>
          <p:cNvPicPr>
            <a:picLocks noChangeAspect="1"/>
          </p:cNvPicPr>
          <p:nvPr/>
        </p:nvPicPr>
        <p:blipFill>
          <a:blip r:embed="rId2"/>
          <a:stretch>
            <a:fillRect/>
          </a:stretch>
        </p:blipFill>
        <p:spPr>
          <a:xfrm>
            <a:off x="1250950" y="82550"/>
            <a:ext cx="6642100" cy="6692900"/>
          </a:xfrm>
          <a:prstGeom prst="rect">
            <a:avLst/>
          </a:prstGeom>
        </p:spPr>
      </p:pic>
    </p:spTree>
    <p:extLst>
      <p:ext uri="{BB962C8B-B14F-4D97-AF65-F5344CB8AC3E}">
        <p14:creationId xmlns:p14="http://schemas.microsoft.com/office/powerpoint/2010/main" val="3232079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8CB49-6E4E-5076-333C-F16130C94D23}"/>
            </a:ext>
          </a:extLst>
        </p:cNvPr>
        <p:cNvGrpSpPr/>
        <p:nvPr/>
      </p:nvGrpSpPr>
      <p:grpSpPr>
        <a:xfrm>
          <a:off x="0" y="0"/>
          <a:ext cx="0" cy="0"/>
          <a:chOff x="0" y="0"/>
          <a:chExt cx="0" cy="0"/>
        </a:xfrm>
      </p:grpSpPr>
      <p:pic>
        <p:nvPicPr>
          <p:cNvPr id="2" name="Picture 6" descr="f01-13-9780123850591 copy">
            <a:extLst>
              <a:ext uri="{FF2B5EF4-FFF2-40B4-BE49-F238E27FC236}">
                <a16:creationId xmlns:a16="http://schemas.microsoft.com/office/drawing/2014/main" id="{AD93924E-B444-B9F0-03DE-30712ACA4F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422"/>
          <a:stretch/>
        </p:blipFill>
        <p:spPr bwMode="auto">
          <a:xfrm>
            <a:off x="3771124" y="1631220"/>
            <a:ext cx="1601752" cy="569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317F913-5BEB-4C1B-160A-C08002735061}"/>
              </a:ext>
            </a:extLst>
          </p:cNvPr>
          <p:cNvSpPr txBox="1">
            <a:spLocks noChangeArrowheads="1"/>
          </p:cNvSpPr>
          <p:nvPr/>
        </p:nvSpPr>
        <p:spPr>
          <a:xfrm>
            <a:off x="0" y="115888"/>
            <a:ext cx="8893175" cy="701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This course: Top-Down or Bottom-up?</a:t>
            </a:r>
            <a:endParaRPr kumimoji="0" lang="en-GB" alt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nvGrpSpPr>
          <p:cNvPr id="7" name="Group 6">
            <a:extLst>
              <a:ext uri="{FF2B5EF4-FFF2-40B4-BE49-F238E27FC236}">
                <a16:creationId xmlns:a16="http://schemas.microsoft.com/office/drawing/2014/main" id="{6AAEEB8A-578C-4339-C9F2-AE515CE187D2}"/>
              </a:ext>
            </a:extLst>
          </p:cNvPr>
          <p:cNvGrpSpPr/>
          <p:nvPr/>
        </p:nvGrpSpPr>
        <p:grpSpPr>
          <a:xfrm>
            <a:off x="1335449" y="4718353"/>
            <a:ext cx="2294016" cy="523220"/>
            <a:chOff x="1335449" y="4718353"/>
            <a:chExt cx="2294016" cy="523220"/>
          </a:xfrm>
        </p:grpSpPr>
        <p:cxnSp>
          <p:nvCxnSpPr>
            <p:cNvPr id="5" name="Straight Arrow Connector 4">
              <a:extLst>
                <a:ext uri="{FF2B5EF4-FFF2-40B4-BE49-F238E27FC236}">
                  <a16:creationId xmlns:a16="http://schemas.microsoft.com/office/drawing/2014/main" id="{3F9B3DC1-58B7-0BE4-A63C-13DD9D9D0F39}"/>
                </a:ext>
              </a:extLst>
            </p:cNvPr>
            <p:cNvCxnSpPr/>
            <p:nvPr/>
          </p:nvCxnSpPr>
          <p:spPr>
            <a:xfrm>
              <a:off x="1983545" y="4979963"/>
              <a:ext cx="1645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AF08AF-DDA5-352E-D98A-D44B221DDBA3}"/>
                </a:ext>
              </a:extLst>
            </p:cNvPr>
            <p:cNvSpPr txBox="1"/>
            <p:nvPr/>
          </p:nvSpPr>
          <p:spPr>
            <a:xfrm>
              <a:off x="1335449" y="4718353"/>
              <a:ext cx="731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grpSp>
      <p:grpSp>
        <p:nvGrpSpPr>
          <p:cNvPr id="8" name="Group 7">
            <a:extLst>
              <a:ext uri="{FF2B5EF4-FFF2-40B4-BE49-F238E27FC236}">
                <a16:creationId xmlns:a16="http://schemas.microsoft.com/office/drawing/2014/main" id="{918C7897-0181-652B-47AB-877F26C7AB32}"/>
              </a:ext>
            </a:extLst>
          </p:cNvPr>
          <p:cNvGrpSpPr/>
          <p:nvPr/>
        </p:nvGrpSpPr>
        <p:grpSpPr>
          <a:xfrm>
            <a:off x="1335449" y="4064328"/>
            <a:ext cx="2294016" cy="523220"/>
            <a:chOff x="1335449" y="4718353"/>
            <a:chExt cx="2294016" cy="523220"/>
          </a:xfrm>
        </p:grpSpPr>
        <p:cxnSp>
          <p:nvCxnSpPr>
            <p:cNvPr id="9" name="Straight Arrow Connector 8">
              <a:extLst>
                <a:ext uri="{FF2B5EF4-FFF2-40B4-BE49-F238E27FC236}">
                  <a16:creationId xmlns:a16="http://schemas.microsoft.com/office/drawing/2014/main" id="{C89AABFA-2830-4680-A284-02EA6FF29DC7}"/>
                </a:ext>
              </a:extLst>
            </p:cNvPr>
            <p:cNvCxnSpPr/>
            <p:nvPr/>
          </p:nvCxnSpPr>
          <p:spPr>
            <a:xfrm>
              <a:off x="1983545" y="4979963"/>
              <a:ext cx="1645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548B07F-7BEB-A70B-B3D5-1FA0E37EA227}"/>
                </a:ext>
              </a:extLst>
            </p:cNvPr>
            <p:cNvSpPr txBox="1"/>
            <p:nvPr/>
          </p:nvSpPr>
          <p:spPr>
            <a:xfrm>
              <a:off x="1335449" y="4718353"/>
              <a:ext cx="731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grpSp>
        <p:nvGrpSpPr>
          <p:cNvPr id="11" name="Group 10">
            <a:extLst>
              <a:ext uri="{FF2B5EF4-FFF2-40B4-BE49-F238E27FC236}">
                <a16:creationId xmlns:a16="http://schemas.microsoft.com/office/drawing/2014/main" id="{6F19368B-78C7-1C39-DD59-8FB1F526CF4D}"/>
              </a:ext>
            </a:extLst>
          </p:cNvPr>
          <p:cNvGrpSpPr/>
          <p:nvPr/>
        </p:nvGrpSpPr>
        <p:grpSpPr>
          <a:xfrm>
            <a:off x="1406279" y="2244738"/>
            <a:ext cx="2294016" cy="523220"/>
            <a:chOff x="1335449" y="4718353"/>
            <a:chExt cx="2294016" cy="523220"/>
          </a:xfrm>
        </p:grpSpPr>
        <p:cxnSp>
          <p:nvCxnSpPr>
            <p:cNvPr id="12" name="Straight Arrow Connector 11">
              <a:extLst>
                <a:ext uri="{FF2B5EF4-FFF2-40B4-BE49-F238E27FC236}">
                  <a16:creationId xmlns:a16="http://schemas.microsoft.com/office/drawing/2014/main" id="{3DDE8680-6030-442C-C834-092B253AF559}"/>
                </a:ext>
              </a:extLst>
            </p:cNvPr>
            <p:cNvCxnSpPr/>
            <p:nvPr/>
          </p:nvCxnSpPr>
          <p:spPr>
            <a:xfrm>
              <a:off x="1983545" y="4979963"/>
              <a:ext cx="1645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824697-62CE-39A6-6468-82A9BEDB54C0}"/>
                </a:ext>
              </a:extLst>
            </p:cNvPr>
            <p:cNvSpPr txBox="1"/>
            <p:nvPr/>
          </p:nvSpPr>
          <p:spPr>
            <a:xfrm>
              <a:off x="1335449" y="4718353"/>
              <a:ext cx="731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grpSp>
      <p:grpSp>
        <p:nvGrpSpPr>
          <p:cNvPr id="14" name="Group 13">
            <a:extLst>
              <a:ext uri="{FF2B5EF4-FFF2-40B4-BE49-F238E27FC236}">
                <a16:creationId xmlns:a16="http://schemas.microsoft.com/office/drawing/2014/main" id="{460B63AA-7232-9372-E4DC-6D636F60F9F2}"/>
              </a:ext>
            </a:extLst>
          </p:cNvPr>
          <p:cNvGrpSpPr/>
          <p:nvPr/>
        </p:nvGrpSpPr>
        <p:grpSpPr>
          <a:xfrm>
            <a:off x="1328416" y="5623482"/>
            <a:ext cx="2294016" cy="523220"/>
            <a:chOff x="1335449" y="4901234"/>
            <a:chExt cx="2294016" cy="523220"/>
          </a:xfrm>
        </p:grpSpPr>
        <p:cxnSp>
          <p:nvCxnSpPr>
            <p:cNvPr id="15" name="Straight Arrow Connector 14">
              <a:extLst>
                <a:ext uri="{FF2B5EF4-FFF2-40B4-BE49-F238E27FC236}">
                  <a16:creationId xmlns:a16="http://schemas.microsoft.com/office/drawing/2014/main" id="{CB37AFE7-4641-EA2F-0748-8370C514761B}"/>
                </a:ext>
              </a:extLst>
            </p:cNvPr>
            <p:cNvCxnSpPr/>
            <p:nvPr/>
          </p:nvCxnSpPr>
          <p:spPr>
            <a:xfrm>
              <a:off x="1983545" y="4979963"/>
              <a:ext cx="1645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32C8F47-4E59-2177-2356-FFC840CF9E14}"/>
                </a:ext>
              </a:extLst>
            </p:cNvPr>
            <p:cNvSpPr txBox="1"/>
            <p:nvPr/>
          </p:nvSpPr>
          <p:spPr>
            <a:xfrm>
              <a:off x="1335449" y="4901234"/>
              <a:ext cx="731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cxnSp>
          <p:nvCxnSpPr>
            <p:cNvPr id="17" name="Straight Arrow Connector 16">
              <a:extLst>
                <a:ext uri="{FF2B5EF4-FFF2-40B4-BE49-F238E27FC236}">
                  <a16:creationId xmlns:a16="http://schemas.microsoft.com/office/drawing/2014/main" id="{73D0764A-3B1C-3672-A50C-7BB77E5243BB}"/>
                </a:ext>
              </a:extLst>
            </p:cNvPr>
            <p:cNvCxnSpPr/>
            <p:nvPr/>
          </p:nvCxnSpPr>
          <p:spPr>
            <a:xfrm>
              <a:off x="1983545" y="5343379"/>
              <a:ext cx="1645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2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4DD154-9E3D-9D44-B614-3AA91015C6FC}"/>
              </a:ext>
            </a:extLst>
          </p:cNvPr>
          <p:cNvSpPr txBox="1"/>
          <p:nvPr/>
        </p:nvSpPr>
        <p:spPr>
          <a:xfrm>
            <a:off x="1405466" y="3075057"/>
            <a:ext cx="6333067" cy="707886"/>
          </a:xfrm>
          <a:prstGeom prst="rect">
            <a:avLst/>
          </a:prstGeom>
          <a:noFill/>
        </p:spPr>
        <p:txBody>
          <a:bodyPr wrap="square" rtlCol="0">
            <a:spAutoFit/>
          </a:bodyPr>
          <a:lstStyle/>
          <a:p>
            <a:pPr algn="ctr"/>
            <a:r>
              <a:rPr lang="en-US" sz="4000" dirty="0">
                <a:solidFill>
                  <a:srgbClr val="C00000"/>
                </a:solidFill>
              </a:rPr>
              <a:t>Internetworking</a:t>
            </a:r>
          </a:p>
        </p:txBody>
      </p:sp>
    </p:spTree>
    <p:extLst>
      <p:ext uri="{BB962C8B-B14F-4D97-AF65-F5344CB8AC3E}">
        <p14:creationId xmlns:p14="http://schemas.microsoft.com/office/powerpoint/2010/main" val="3991172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C7745-9934-0A40-9435-F2D7AE966428}"/>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Connection between hosts</a:t>
            </a:r>
          </a:p>
        </p:txBody>
      </p:sp>
      <p:pic>
        <p:nvPicPr>
          <p:cNvPr id="3" name="Picture 2">
            <a:extLst>
              <a:ext uri="{FF2B5EF4-FFF2-40B4-BE49-F238E27FC236}">
                <a16:creationId xmlns:a16="http://schemas.microsoft.com/office/drawing/2014/main" id="{7E7CB93C-EFAF-2F42-B9A0-A82695F464D2}"/>
              </a:ext>
            </a:extLst>
          </p:cNvPr>
          <p:cNvPicPr>
            <a:picLocks noChangeAspect="1"/>
          </p:cNvPicPr>
          <p:nvPr/>
        </p:nvPicPr>
        <p:blipFill>
          <a:blip r:embed="rId2"/>
          <a:stretch>
            <a:fillRect/>
          </a:stretch>
        </p:blipFill>
        <p:spPr>
          <a:xfrm>
            <a:off x="0" y="584775"/>
            <a:ext cx="5963485" cy="5152516"/>
          </a:xfrm>
          <a:prstGeom prst="rect">
            <a:avLst/>
          </a:prstGeom>
        </p:spPr>
      </p:pic>
      <p:sp>
        <p:nvSpPr>
          <p:cNvPr id="4" name="TextBox 3">
            <a:extLst>
              <a:ext uri="{FF2B5EF4-FFF2-40B4-BE49-F238E27FC236}">
                <a16:creationId xmlns:a16="http://schemas.microsoft.com/office/drawing/2014/main" id="{508BFF92-9424-0246-B51A-96D90FC11095}"/>
              </a:ext>
            </a:extLst>
          </p:cNvPr>
          <p:cNvSpPr txBox="1"/>
          <p:nvPr/>
        </p:nvSpPr>
        <p:spPr>
          <a:xfrm>
            <a:off x="4572000" y="2550695"/>
            <a:ext cx="4572000" cy="4154984"/>
          </a:xfrm>
          <a:prstGeom prst="rect">
            <a:avLst/>
          </a:prstGeom>
          <a:solidFill>
            <a:schemeClr val="bg1"/>
          </a:solidFill>
        </p:spPr>
        <p:txBody>
          <a:bodyPr wrap="square" rtlCol="0">
            <a:spAutoFit/>
          </a:bodyPr>
          <a:lstStyle/>
          <a:p>
            <a:r>
              <a:rPr lang="en-US" sz="2400" dirty="0"/>
              <a:t>1. Addressing</a:t>
            </a:r>
          </a:p>
          <a:p>
            <a:r>
              <a:rPr lang="en-US" sz="2400" dirty="0"/>
              <a:t>– Unique identifier for global addressing </a:t>
            </a:r>
          </a:p>
          <a:p>
            <a:r>
              <a:rPr lang="en-US" sz="2400" dirty="0"/>
              <a:t>– Link name for neighbors </a:t>
            </a:r>
          </a:p>
          <a:p>
            <a:pPr marL="342900" indent="-342900">
              <a:buAutoNum type="arabicPeriod"/>
            </a:pPr>
            <a:endParaRPr lang="en-US" sz="2400" dirty="0"/>
          </a:p>
          <a:p>
            <a:r>
              <a:rPr lang="en-US" sz="2400" dirty="0"/>
              <a:t>2. Forwarding</a:t>
            </a:r>
          </a:p>
          <a:p>
            <a:r>
              <a:rPr lang="en-US" sz="2400" dirty="0"/>
              <a:t>-- Switching packets between links</a:t>
            </a:r>
          </a:p>
          <a:p>
            <a:endParaRPr lang="en-US" sz="2400" dirty="0"/>
          </a:p>
          <a:p>
            <a:r>
              <a:rPr lang="en-US" sz="2400" dirty="0"/>
              <a:t>3. Routing</a:t>
            </a:r>
          </a:p>
          <a:p>
            <a:r>
              <a:rPr lang="en-US" sz="2400" dirty="0"/>
              <a:t>-- Determining paths between hosts</a:t>
            </a:r>
          </a:p>
        </p:txBody>
      </p:sp>
    </p:spTree>
    <p:extLst>
      <p:ext uri="{BB962C8B-B14F-4D97-AF65-F5344CB8AC3E}">
        <p14:creationId xmlns:p14="http://schemas.microsoft.com/office/powerpoint/2010/main" val="350452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Oval 3"/>
          <p:cNvSpPr>
            <a:spLocks noChangeArrowheads="1"/>
          </p:cNvSpPr>
          <p:nvPr/>
        </p:nvSpPr>
        <p:spPr bwMode="auto">
          <a:xfrm>
            <a:off x="1520825" y="4203700"/>
            <a:ext cx="2941638" cy="1323975"/>
          </a:xfrm>
          <a:prstGeom prst="ellipse">
            <a:avLst/>
          </a:prstGeom>
          <a:solidFill>
            <a:schemeClr val="accent1"/>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80898" name="Straight Connector 10"/>
          <p:cNvCxnSpPr>
            <a:cxnSpLocks noChangeShapeType="1"/>
            <a:stCxn id="507" idx="7"/>
          </p:cNvCxnSpPr>
          <p:nvPr/>
        </p:nvCxnSpPr>
        <p:spPr bwMode="auto">
          <a:xfrm>
            <a:off x="2555875" y="4437063"/>
            <a:ext cx="969963" cy="6826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899" name="Straight Connector 297"/>
          <p:cNvCxnSpPr>
            <a:cxnSpLocks noChangeShapeType="1"/>
          </p:cNvCxnSpPr>
          <p:nvPr/>
        </p:nvCxnSpPr>
        <p:spPr bwMode="auto">
          <a:xfrm>
            <a:off x="3059113" y="4724400"/>
            <a:ext cx="109537" cy="7937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0" name="Straight Connector 298"/>
          <p:cNvCxnSpPr>
            <a:cxnSpLocks noChangeShapeType="1"/>
          </p:cNvCxnSpPr>
          <p:nvPr/>
        </p:nvCxnSpPr>
        <p:spPr bwMode="auto">
          <a:xfrm flipV="1">
            <a:off x="2876550" y="4919663"/>
            <a:ext cx="222250" cy="444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1" name="Straight Connector 299"/>
          <p:cNvCxnSpPr>
            <a:cxnSpLocks noChangeShapeType="1"/>
          </p:cNvCxnSpPr>
          <p:nvPr/>
        </p:nvCxnSpPr>
        <p:spPr bwMode="auto">
          <a:xfrm flipV="1">
            <a:off x="2603500" y="4751388"/>
            <a:ext cx="177800" cy="10636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2" name="Straight Connector 300"/>
          <p:cNvCxnSpPr>
            <a:cxnSpLocks noChangeShapeType="1"/>
            <a:stCxn id="444" idx="6"/>
          </p:cNvCxnSpPr>
          <p:nvPr/>
        </p:nvCxnSpPr>
        <p:spPr bwMode="auto">
          <a:xfrm flipV="1">
            <a:off x="2317750" y="5038725"/>
            <a:ext cx="188913" cy="952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3" name="Straight Connector 301"/>
          <p:cNvCxnSpPr>
            <a:cxnSpLocks noChangeShapeType="1"/>
          </p:cNvCxnSpPr>
          <p:nvPr/>
        </p:nvCxnSpPr>
        <p:spPr bwMode="auto">
          <a:xfrm flipV="1">
            <a:off x="3073400" y="4967288"/>
            <a:ext cx="231775" cy="24447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4" name="Straight Connector 302"/>
          <p:cNvCxnSpPr>
            <a:cxnSpLocks noChangeShapeType="1"/>
          </p:cNvCxnSpPr>
          <p:nvPr/>
        </p:nvCxnSpPr>
        <p:spPr bwMode="auto">
          <a:xfrm flipH="1" flipV="1">
            <a:off x="3524250" y="4954588"/>
            <a:ext cx="327025" cy="11906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5" name="Straight Connector 303"/>
          <p:cNvCxnSpPr>
            <a:cxnSpLocks noChangeShapeType="1"/>
          </p:cNvCxnSpPr>
          <p:nvPr/>
        </p:nvCxnSpPr>
        <p:spPr bwMode="auto">
          <a:xfrm flipV="1">
            <a:off x="3511550" y="4619625"/>
            <a:ext cx="260350" cy="188913"/>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6" name="Straight Connector 304"/>
          <p:cNvCxnSpPr>
            <a:cxnSpLocks noChangeShapeType="1"/>
            <a:endCxn id="505" idx="7"/>
          </p:cNvCxnSpPr>
          <p:nvPr/>
        </p:nvCxnSpPr>
        <p:spPr bwMode="auto">
          <a:xfrm flipH="1" flipV="1">
            <a:off x="2557463" y="4494213"/>
            <a:ext cx="207962" cy="8413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sp>
        <p:nvSpPr>
          <p:cNvPr id="80907" name="TextBox 39958"/>
          <p:cNvSpPr txBox="1">
            <a:spLocks noChangeArrowheads="1"/>
          </p:cNvSpPr>
          <p:nvPr/>
        </p:nvSpPr>
        <p:spPr bwMode="auto">
          <a:xfrm>
            <a:off x="1655763" y="4533900"/>
            <a:ext cx="8921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i="1"/>
              <a:t>ISP C</a:t>
            </a:r>
          </a:p>
        </p:txBody>
      </p:sp>
      <p:grpSp>
        <p:nvGrpSpPr>
          <p:cNvPr id="80908" name="Group 347"/>
          <p:cNvGrpSpPr>
            <a:grpSpLocks/>
          </p:cNvGrpSpPr>
          <p:nvPr/>
        </p:nvGrpSpPr>
        <p:grpSpPr bwMode="auto">
          <a:xfrm>
            <a:off x="3532188" y="4419600"/>
            <a:ext cx="485775" cy="211138"/>
            <a:chOff x="1871277" y="1576300"/>
            <a:chExt cx="1128371" cy="437860"/>
          </a:xfrm>
        </p:grpSpPr>
        <p:sp>
          <p:nvSpPr>
            <p:cNvPr id="496" name="Oval 495"/>
            <p:cNvSpPr/>
            <p:nvPr/>
          </p:nvSpPr>
          <p:spPr bwMode="auto">
            <a:xfrm flipV="1">
              <a:off x="1874963" y="1694818"/>
              <a:ext cx="1124685" cy="31934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97" name="Rectangle 496"/>
            <p:cNvSpPr/>
            <p:nvPr/>
          </p:nvSpPr>
          <p:spPr bwMode="auto">
            <a:xfrm>
              <a:off x="1871277" y="1740909"/>
              <a:ext cx="1128371" cy="115227"/>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98" name="Oval 497"/>
            <p:cNvSpPr/>
            <p:nvPr/>
          </p:nvSpPr>
          <p:spPr bwMode="auto">
            <a:xfrm flipV="1">
              <a:off x="1871277" y="1576300"/>
              <a:ext cx="1124682" cy="31934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99" name="Freeform 498"/>
            <p:cNvSpPr/>
            <p:nvPr/>
          </p:nvSpPr>
          <p:spPr bwMode="auto">
            <a:xfrm>
              <a:off x="2158901" y="1671774"/>
              <a:ext cx="549434" cy="16131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00" name="Freeform 499"/>
            <p:cNvSpPr/>
            <p:nvPr/>
          </p:nvSpPr>
          <p:spPr bwMode="auto">
            <a:xfrm>
              <a:off x="2103588" y="1632268"/>
              <a:ext cx="660061"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01" name="Freeform 500"/>
            <p:cNvSpPr/>
            <p:nvPr/>
          </p:nvSpPr>
          <p:spPr bwMode="auto">
            <a:xfrm>
              <a:off x="2538711" y="1727740"/>
              <a:ext cx="243374" cy="9547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02" name="Freeform 501"/>
            <p:cNvSpPr/>
            <p:nvPr/>
          </p:nvSpPr>
          <p:spPr bwMode="auto">
            <a:xfrm>
              <a:off x="2088838" y="1731033"/>
              <a:ext cx="243374" cy="9547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03" name="Straight Connector 502"/>
            <p:cNvCxnSpPr>
              <a:endCxn id="498" idx="2"/>
            </p:cNvCxnSpPr>
            <p:nvPr/>
          </p:nvCxnSpPr>
          <p:spPr bwMode="auto">
            <a:xfrm flipH="1" flipV="1">
              <a:off x="1871277" y="1737617"/>
              <a:ext cx="3686" cy="12180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bwMode="auto">
            <a:xfrm flipH="1" flipV="1">
              <a:off x="2995959" y="1734324"/>
              <a:ext cx="3689"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09" name="Group 347"/>
          <p:cNvGrpSpPr>
            <a:grpSpLocks/>
          </p:cNvGrpSpPr>
          <p:nvPr/>
        </p:nvGrpSpPr>
        <p:grpSpPr bwMode="auto">
          <a:xfrm>
            <a:off x="3063875" y="4773613"/>
            <a:ext cx="484188" cy="211137"/>
            <a:chOff x="1871277" y="1576300"/>
            <a:chExt cx="1128371" cy="437860"/>
          </a:xfrm>
        </p:grpSpPr>
        <p:sp>
          <p:nvSpPr>
            <p:cNvPr id="478" name="Oval 477"/>
            <p:cNvSpPr/>
            <p:nvPr/>
          </p:nvSpPr>
          <p:spPr bwMode="auto">
            <a:xfrm flipV="1">
              <a:off x="1874978" y="1694819"/>
              <a:ext cx="1124670" cy="319341"/>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79" name="Rectangle 478"/>
            <p:cNvSpPr/>
            <p:nvPr/>
          </p:nvSpPr>
          <p:spPr bwMode="auto">
            <a:xfrm>
              <a:off x="1871277" y="1740909"/>
              <a:ext cx="1128371" cy="11522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80" name="Oval 479"/>
            <p:cNvSpPr/>
            <p:nvPr/>
          </p:nvSpPr>
          <p:spPr bwMode="auto">
            <a:xfrm flipV="1">
              <a:off x="1871277" y="1576300"/>
              <a:ext cx="1124670" cy="319341"/>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81" name="Freeform 480"/>
            <p:cNvSpPr/>
            <p:nvPr/>
          </p:nvSpPr>
          <p:spPr bwMode="auto">
            <a:xfrm>
              <a:off x="2159844" y="1671772"/>
              <a:ext cx="547537" cy="161318"/>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82" name="Freeform 481"/>
            <p:cNvSpPr/>
            <p:nvPr/>
          </p:nvSpPr>
          <p:spPr bwMode="auto">
            <a:xfrm>
              <a:off x="2104351" y="1632266"/>
              <a:ext cx="662222"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83" name="Freeform 482"/>
            <p:cNvSpPr/>
            <p:nvPr/>
          </p:nvSpPr>
          <p:spPr bwMode="auto">
            <a:xfrm>
              <a:off x="2537200" y="1727741"/>
              <a:ext cx="244172" cy="9547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84" name="Freeform 483"/>
            <p:cNvSpPr/>
            <p:nvPr/>
          </p:nvSpPr>
          <p:spPr bwMode="auto">
            <a:xfrm>
              <a:off x="2089553" y="1731032"/>
              <a:ext cx="240471" cy="95474"/>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85" name="Straight Connector 484"/>
            <p:cNvCxnSpPr>
              <a:endCxn id="480" idx="2"/>
            </p:cNvCxnSpPr>
            <p:nvPr/>
          </p:nvCxnSpPr>
          <p:spPr bwMode="auto">
            <a:xfrm flipH="1" flipV="1">
              <a:off x="1871277" y="1737616"/>
              <a:ext cx="3701" cy="12181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bwMode="auto">
            <a:xfrm flipH="1" flipV="1">
              <a:off x="2995947" y="1734325"/>
              <a:ext cx="3701"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10" name="Group 347"/>
          <p:cNvGrpSpPr>
            <a:grpSpLocks/>
          </p:cNvGrpSpPr>
          <p:nvPr/>
        </p:nvGrpSpPr>
        <p:grpSpPr bwMode="auto">
          <a:xfrm>
            <a:off x="2624138" y="4560888"/>
            <a:ext cx="484187" cy="211137"/>
            <a:chOff x="1871277" y="1576300"/>
            <a:chExt cx="1128371" cy="437860"/>
          </a:xfrm>
        </p:grpSpPr>
        <p:sp>
          <p:nvSpPr>
            <p:cNvPr id="469" name="Oval 468"/>
            <p:cNvSpPr/>
            <p:nvPr/>
          </p:nvSpPr>
          <p:spPr bwMode="auto">
            <a:xfrm flipV="1">
              <a:off x="1874975" y="1694819"/>
              <a:ext cx="1124673" cy="319341"/>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70" name="Rectangle 469"/>
            <p:cNvSpPr/>
            <p:nvPr/>
          </p:nvSpPr>
          <p:spPr bwMode="auto">
            <a:xfrm>
              <a:off x="1871277" y="1740909"/>
              <a:ext cx="1128371" cy="11522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1" name="Oval 470"/>
            <p:cNvSpPr/>
            <p:nvPr/>
          </p:nvSpPr>
          <p:spPr bwMode="auto">
            <a:xfrm flipV="1">
              <a:off x="1871277" y="1576300"/>
              <a:ext cx="1124673" cy="319341"/>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72" name="Freeform 471"/>
            <p:cNvSpPr/>
            <p:nvPr/>
          </p:nvSpPr>
          <p:spPr bwMode="auto">
            <a:xfrm>
              <a:off x="2159844" y="1671772"/>
              <a:ext cx="547538" cy="161318"/>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3" name="Freeform 472"/>
            <p:cNvSpPr/>
            <p:nvPr/>
          </p:nvSpPr>
          <p:spPr bwMode="auto">
            <a:xfrm>
              <a:off x="2104349" y="1632266"/>
              <a:ext cx="662226"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4" name="Freeform 473"/>
            <p:cNvSpPr/>
            <p:nvPr/>
          </p:nvSpPr>
          <p:spPr bwMode="auto">
            <a:xfrm>
              <a:off x="2537202" y="1727741"/>
              <a:ext cx="244172" cy="9547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5" name="Freeform 474"/>
            <p:cNvSpPr/>
            <p:nvPr/>
          </p:nvSpPr>
          <p:spPr bwMode="auto">
            <a:xfrm>
              <a:off x="2089551" y="1731032"/>
              <a:ext cx="240474" cy="95474"/>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76" name="Straight Connector 475"/>
            <p:cNvCxnSpPr>
              <a:endCxn id="471" idx="2"/>
            </p:cNvCxnSpPr>
            <p:nvPr/>
          </p:nvCxnSpPr>
          <p:spPr bwMode="auto">
            <a:xfrm flipH="1" flipV="1">
              <a:off x="1871277" y="1737616"/>
              <a:ext cx="3698" cy="12181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77" name="Straight Connector 476"/>
            <p:cNvCxnSpPr/>
            <p:nvPr/>
          </p:nvCxnSpPr>
          <p:spPr bwMode="auto">
            <a:xfrm flipH="1" flipV="1">
              <a:off x="2995950" y="1734325"/>
              <a:ext cx="3698"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11" name="Group 347"/>
          <p:cNvGrpSpPr>
            <a:grpSpLocks/>
          </p:cNvGrpSpPr>
          <p:nvPr/>
        </p:nvGrpSpPr>
        <p:grpSpPr bwMode="auto">
          <a:xfrm>
            <a:off x="2417763" y="4854575"/>
            <a:ext cx="484187" cy="211138"/>
            <a:chOff x="1871277" y="1576300"/>
            <a:chExt cx="1128371" cy="437860"/>
          </a:xfrm>
        </p:grpSpPr>
        <p:sp>
          <p:nvSpPr>
            <p:cNvPr id="460" name="Oval 459"/>
            <p:cNvSpPr/>
            <p:nvPr/>
          </p:nvSpPr>
          <p:spPr bwMode="auto">
            <a:xfrm flipV="1">
              <a:off x="1874975" y="1694818"/>
              <a:ext cx="1124673" cy="31934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61" name="Rectangle 460"/>
            <p:cNvSpPr/>
            <p:nvPr/>
          </p:nvSpPr>
          <p:spPr bwMode="auto">
            <a:xfrm>
              <a:off x="1871277" y="1740909"/>
              <a:ext cx="1128371" cy="115227"/>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2" name="Oval 461"/>
            <p:cNvSpPr/>
            <p:nvPr/>
          </p:nvSpPr>
          <p:spPr bwMode="auto">
            <a:xfrm flipV="1">
              <a:off x="1871277" y="1576300"/>
              <a:ext cx="1124673" cy="31934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63" name="Freeform 462"/>
            <p:cNvSpPr/>
            <p:nvPr/>
          </p:nvSpPr>
          <p:spPr bwMode="auto">
            <a:xfrm>
              <a:off x="2159844" y="1671774"/>
              <a:ext cx="547538" cy="16131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4" name="Freeform 463"/>
            <p:cNvSpPr/>
            <p:nvPr/>
          </p:nvSpPr>
          <p:spPr bwMode="auto">
            <a:xfrm>
              <a:off x="2104349" y="1632268"/>
              <a:ext cx="662226"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5" name="Freeform 464"/>
            <p:cNvSpPr/>
            <p:nvPr/>
          </p:nvSpPr>
          <p:spPr bwMode="auto">
            <a:xfrm>
              <a:off x="2537202" y="1727740"/>
              <a:ext cx="244172" cy="9547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6" name="Freeform 465"/>
            <p:cNvSpPr/>
            <p:nvPr/>
          </p:nvSpPr>
          <p:spPr bwMode="auto">
            <a:xfrm>
              <a:off x="2089551" y="1731033"/>
              <a:ext cx="240474" cy="9547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67" name="Straight Connector 466"/>
            <p:cNvCxnSpPr>
              <a:endCxn id="462" idx="2"/>
            </p:cNvCxnSpPr>
            <p:nvPr/>
          </p:nvCxnSpPr>
          <p:spPr bwMode="auto">
            <a:xfrm flipH="1" flipV="1">
              <a:off x="1871277" y="1737617"/>
              <a:ext cx="3698" cy="12180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bwMode="auto">
            <a:xfrm flipH="1" flipV="1">
              <a:off x="2995950" y="1734324"/>
              <a:ext cx="3698"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80912" name="Oval 3"/>
          <p:cNvSpPr>
            <a:spLocks noChangeArrowheads="1"/>
          </p:cNvSpPr>
          <p:nvPr/>
        </p:nvSpPr>
        <p:spPr bwMode="auto">
          <a:xfrm>
            <a:off x="4614863" y="3649663"/>
            <a:ext cx="3219450" cy="1343025"/>
          </a:xfrm>
          <a:prstGeom prst="ellipse">
            <a:avLst/>
          </a:prstGeom>
          <a:solidFill>
            <a:schemeClr val="accent1"/>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80913" name="Straight Connector 10"/>
          <p:cNvCxnSpPr>
            <a:cxnSpLocks noChangeShapeType="1"/>
            <a:stCxn id="599" idx="7"/>
          </p:cNvCxnSpPr>
          <p:nvPr/>
        </p:nvCxnSpPr>
        <p:spPr bwMode="auto">
          <a:xfrm>
            <a:off x="5748338" y="3886200"/>
            <a:ext cx="1062037" cy="698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4" name="Straight Connector 297"/>
          <p:cNvCxnSpPr>
            <a:cxnSpLocks noChangeShapeType="1"/>
          </p:cNvCxnSpPr>
          <p:nvPr/>
        </p:nvCxnSpPr>
        <p:spPr bwMode="auto">
          <a:xfrm>
            <a:off x="6299200" y="4176713"/>
            <a:ext cx="120650" cy="825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5" name="Straight Connector 298"/>
          <p:cNvCxnSpPr>
            <a:cxnSpLocks noChangeShapeType="1"/>
          </p:cNvCxnSpPr>
          <p:nvPr/>
        </p:nvCxnSpPr>
        <p:spPr bwMode="auto">
          <a:xfrm flipV="1">
            <a:off x="6099175" y="4376738"/>
            <a:ext cx="242888" cy="444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6" name="Straight Connector 299"/>
          <p:cNvCxnSpPr>
            <a:cxnSpLocks noChangeShapeType="1"/>
          </p:cNvCxnSpPr>
          <p:nvPr/>
        </p:nvCxnSpPr>
        <p:spPr bwMode="auto">
          <a:xfrm flipV="1">
            <a:off x="5800725" y="4205288"/>
            <a:ext cx="195263" cy="10636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7" name="Straight Connector 300"/>
          <p:cNvCxnSpPr>
            <a:cxnSpLocks noChangeShapeType="1"/>
            <a:stCxn id="536" idx="6"/>
          </p:cNvCxnSpPr>
          <p:nvPr/>
        </p:nvCxnSpPr>
        <p:spPr bwMode="auto">
          <a:xfrm flipV="1">
            <a:off x="5487988" y="4497388"/>
            <a:ext cx="206375" cy="952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8" name="Straight Connector 301"/>
          <p:cNvCxnSpPr>
            <a:cxnSpLocks noChangeShapeType="1"/>
          </p:cNvCxnSpPr>
          <p:nvPr/>
        </p:nvCxnSpPr>
        <p:spPr bwMode="auto">
          <a:xfrm flipV="1">
            <a:off x="6315075" y="4424363"/>
            <a:ext cx="254000" cy="2476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9" name="Straight Connector 302"/>
          <p:cNvCxnSpPr>
            <a:cxnSpLocks noChangeShapeType="1"/>
          </p:cNvCxnSpPr>
          <p:nvPr/>
        </p:nvCxnSpPr>
        <p:spPr bwMode="auto">
          <a:xfrm flipH="1" flipV="1">
            <a:off x="6778625" y="4403725"/>
            <a:ext cx="358775" cy="1206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20" name="Straight Connector 303"/>
          <p:cNvCxnSpPr>
            <a:cxnSpLocks noChangeShapeType="1"/>
          </p:cNvCxnSpPr>
          <p:nvPr/>
        </p:nvCxnSpPr>
        <p:spPr bwMode="auto">
          <a:xfrm flipV="1">
            <a:off x="6794500" y="4070350"/>
            <a:ext cx="285750" cy="19208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21" name="Straight Connector 304"/>
          <p:cNvCxnSpPr>
            <a:cxnSpLocks noChangeShapeType="1"/>
            <a:endCxn id="597" idx="7"/>
          </p:cNvCxnSpPr>
          <p:nvPr/>
        </p:nvCxnSpPr>
        <p:spPr bwMode="auto">
          <a:xfrm flipH="1" flipV="1">
            <a:off x="5749925" y="3943350"/>
            <a:ext cx="227013" cy="8572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sp>
        <p:nvSpPr>
          <p:cNvPr id="80922" name="TextBox 39958"/>
          <p:cNvSpPr txBox="1">
            <a:spLocks noChangeArrowheads="1"/>
          </p:cNvSpPr>
          <p:nvPr/>
        </p:nvSpPr>
        <p:spPr bwMode="auto">
          <a:xfrm>
            <a:off x="4764088" y="3983038"/>
            <a:ext cx="95885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i="1"/>
              <a:t>ISP B</a:t>
            </a:r>
          </a:p>
        </p:txBody>
      </p:sp>
      <p:grpSp>
        <p:nvGrpSpPr>
          <p:cNvPr id="80923" name="Group 347"/>
          <p:cNvGrpSpPr>
            <a:grpSpLocks/>
          </p:cNvGrpSpPr>
          <p:nvPr/>
        </p:nvGrpSpPr>
        <p:grpSpPr bwMode="auto">
          <a:xfrm>
            <a:off x="5297488" y="3752850"/>
            <a:ext cx="530225" cy="214313"/>
            <a:chOff x="1871277" y="1576300"/>
            <a:chExt cx="1128371" cy="437860"/>
          </a:xfrm>
        </p:grpSpPr>
        <p:sp>
          <p:nvSpPr>
            <p:cNvPr id="597" name="Oval 596"/>
            <p:cNvSpPr/>
            <p:nvPr/>
          </p:nvSpPr>
          <p:spPr bwMode="auto">
            <a:xfrm flipV="1">
              <a:off x="1874654" y="1693062"/>
              <a:ext cx="1124994" cy="32109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98" name="Rectangle 597"/>
            <p:cNvSpPr/>
            <p:nvPr/>
          </p:nvSpPr>
          <p:spPr bwMode="auto">
            <a:xfrm>
              <a:off x="1871277" y="1738470"/>
              <a:ext cx="1128371" cy="11676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9" name="Oval 598"/>
            <p:cNvSpPr/>
            <p:nvPr/>
          </p:nvSpPr>
          <p:spPr bwMode="auto">
            <a:xfrm flipV="1">
              <a:off x="1871277" y="1576300"/>
              <a:ext cx="1124992" cy="32109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600" name="Freeform 599"/>
            <p:cNvSpPr/>
            <p:nvPr/>
          </p:nvSpPr>
          <p:spPr bwMode="auto">
            <a:xfrm>
              <a:off x="2158436" y="1673602"/>
              <a:ext cx="550673" cy="16217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01" name="Freeform 600"/>
            <p:cNvSpPr/>
            <p:nvPr/>
          </p:nvSpPr>
          <p:spPr bwMode="auto">
            <a:xfrm>
              <a:off x="2101005" y="1634681"/>
              <a:ext cx="665535"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02" name="Freeform 601"/>
            <p:cNvSpPr/>
            <p:nvPr/>
          </p:nvSpPr>
          <p:spPr bwMode="auto">
            <a:xfrm>
              <a:off x="2536812" y="1728741"/>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03" name="Freeform 602"/>
            <p:cNvSpPr/>
            <p:nvPr/>
          </p:nvSpPr>
          <p:spPr bwMode="auto">
            <a:xfrm>
              <a:off x="2090869" y="1728741"/>
              <a:ext cx="239864"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604" name="Straight Connector 603"/>
            <p:cNvCxnSpPr>
              <a:endCxn id="599" idx="2"/>
            </p:cNvCxnSpPr>
            <p:nvPr/>
          </p:nvCxnSpPr>
          <p:spPr bwMode="auto">
            <a:xfrm flipH="1" flipV="1">
              <a:off x="1871277" y="1738470"/>
              <a:ext cx="3377"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05" name="Straight Connector 604"/>
            <p:cNvCxnSpPr/>
            <p:nvPr/>
          </p:nvCxnSpPr>
          <p:spPr bwMode="auto">
            <a:xfrm flipH="1" flipV="1">
              <a:off x="2996269" y="1735228"/>
              <a:ext cx="3379"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24" name="Group 347"/>
          <p:cNvGrpSpPr>
            <a:grpSpLocks/>
          </p:cNvGrpSpPr>
          <p:nvPr/>
        </p:nvGrpSpPr>
        <p:grpSpPr bwMode="auto">
          <a:xfrm>
            <a:off x="6303963" y="4227513"/>
            <a:ext cx="530225" cy="214312"/>
            <a:chOff x="1871277" y="1576300"/>
            <a:chExt cx="1128371" cy="437860"/>
          </a:xfrm>
        </p:grpSpPr>
        <p:sp>
          <p:nvSpPr>
            <p:cNvPr id="570" name="Oval 569"/>
            <p:cNvSpPr/>
            <p:nvPr/>
          </p:nvSpPr>
          <p:spPr bwMode="auto">
            <a:xfrm flipV="1">
              <a:off x="1874654" y="1693063"/>
              <a:ext cx="1124994" cy="32109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71" name="Rectangle 570"/>
            <p:cNvSpPr/>
            <p:nvPr/>
          </p:nvSpPr>
          <p:spPr bwMode="auto">
            <a:xfrm>
              <a:off x="1871277" y="1738471"/>
              <a:ext cx="1128371" cy="11676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72" name="Oval 571"/>
            <p:cNvSpPr/>
            <p:nvPr/>
          </p:nvSpPr>
          <p:spPr bwMode="auto">
            <a:xfrm flipV="1">
              <a:off x="1871277" y="1576300"/>
              <a:ext cx="1124992" cy="32109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73" name="Freeform 572"/>
            <p:cNvSpPr/>
            <p:nvPr/>
          </p:nvSpPr>
          <p:spPr bwMode="auto">
            <a:xfrm>
              <a:off x="2158436" y="1673602"/>
              <a:ext cx="550673" cy="162171"/>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74" name="Freeform 573"/>
            <p:cNvSpPr/>
            <p:nvPr/>
          </p:nvSpPr>
          <p:spPr bwMode="auto">
            <a:xfrm>
              <a:off x="2101005" y="1634681"/>
              <a:ext cx="665535"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75" name="Freeform 574"/>
            <p:cNvSpPr/>
            <p:nvPr/>
          </p:nvSpPr>
          <p:spPr bwMode="auto">
            <a:xfrm>
              <a:off x="2536812" y="1728739"/>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76" name="Freeform 575"/>
            <p:cNvSpPr/>
            <p:nvPr/>
          </p:nvSpPr>
          <p:spPr bwMode="auto">
            <a:xfrm>
              <a:off x="2090869" y="1728739"/>
              <a:ext cx="239864"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77" name="Straight Connector 576"/>
            <p:cNvCxnSpPr>
              <a:endCxn id="572" idx="2"/>
            </p:cNvCxnSpPr>
            <p:nvPr/>
          </p:nvCxnSpPr>
          <p:spPr bwMode="auto">
            <a:xfrm flipH="1" flipV="1">
              <a:off x="1871277" y="1738471"/>
              <a:ext cx="3377"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bwMode="auto">
            <a:xfrm flipH="1" flipV="1">
              <a:off x="2996269" y="1735226"/>
              <a:ext cx="3379"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25" name="Group 347"/>
          <p:cNvGrpSpPr>
            <a:grpSpLocks/>
          </p:cNvGrpSpPr>
          <p:nvPr/>
        </p:nvGrpSpPr>
        <p:grpSpPr bwMode="auto">
          <a:xfrm>
            <a:off x="5822950" y="4011613"/>
            <a:ext cx="530225" cy="214312"/>
            <a:chOff x="1871277" y="1576300"/>
            <a:chExt cx="1128371" cy="437860"/>
          </a:xfrm>
        </p:grpSpPr>
        <p:sp>
          <p:nvSpPr>
            <p:cNvPr id="561" name="Oval 560"/>
            <p:cNvSpPr/>
            <p:nvPr/>
          </p:nvSpPr>
          <p:spPr bwMode="auto">
            <a:xfrm flipV="1">
              <a:off x="1874656" y="1693063"/>
              <a:ext cx="1124992" cy="32109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62" name="Rectangle 561"/>
            <p:cNvSpPr/>
            <p:nvPr/>
          </p:nvSpPr>
          <p:spPr bwMode="auto">
            <a:xfrm>
              <a:off x="1871277" y="1738471"/>
              <a:ext cx="1128371" cy="11676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3" name="Oval 562"/>
            <p:cNvSpPr/>
            <p:nvPr/>
          </p:nvSpPr>
          <p:spPr bwMode="auto">
            <a:xfrm flipV="1">
              <a:off x="1871277" y="1576300"/>
              <a:ext cx="1124994" cy="32109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64" name="Freeform 563"/>
            <p:cNvSpPr/>
            <p:nvPr/>
          </p:nvSpPr>
          <p:spPr bwMode="auto">
            <a:xfrm>
              <a:off x="2158438" y="1673602"/>
              <a:ext cx="550671" cy="162171"/>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5" name="Freeform 564"/>
            <p:cNvSpPr/>
            <p:nvPr/>
          </p:nvSpPr>
          <p:spPr bwMode="auto">
            <a:xfrm>
              <a:off x="2101005" y="1634681"/>
              <a:ext cx="665537"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6" name="Freeform 565"/>
            <p:cNvSpPr/>
            <p:nvPr/>
          </p:nvSpPr>
          <p:spPr bwMode="auto">
            <a:xfrm>
              <a:off x="2536814" y="1728739"/>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7" name="Freeform 566"/>
            <p:cNvSpPr/>
            <p:nvPr/>
          </p:nvSpPr>
          <p:spPr bwMode="auto">
            <a:xfrm>
              <a:off x="2090871" y="1728739"/>
              <a:ext cx="239862"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68" name="Straight Connector 567"/>
            <p:cNvCxnSpPr>
              <a:endCxn id="563" idx="2"/>
            </p:cNvCxnSpPr>
            <p:nvPr/>
          </p:nvCxnSpPr>
          <p:spPr bwMode="auto">
            <a:xfrm flipH="1" flipV="1">
              <a:off x="1871277" y="1738471"/>
              <a:ext cx="3379"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69" name="Straight Connector 568"/>
            <p:cNvCxnSpPr/>
            <p:nvPr/>
          </p:nvCxnSpPr>
          <p:spPr bwMode="auto">
            <a:xfrm flipH="1" flipV="1">
              <a:off x="2996271" y="1735226"/>
              <a:ext cx="3377"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26" name="Group 347"/>
          <p:cNvGrpSpPr>
            <a:grpSpLocks/>
          </p:cNvGrpSpPr>
          <p:nvPr/>
        </p:nvGrpSpPr>
        <p:grpSpPr bwMode="auto">
          <a:xfrm>
            <a:off x="5597525" y="4310063"/>
            <a:ext cx="530225" cy="214312"/>
            <a:chOff x="1871277" y="1576300"/>
            <a:chExt cx="1128371" cy="437860"/>
          </a:xfrm>
        </p:grpSpPr>
        <p:sp>
          <p:nvSpPr>
            <p:cNvPr id="552" name="Oval 551"/>
            <p:cNvSpPr/>
            <p:nvPr/>
          </p:nvSpPr>
          <p:spPr bwMode="auto">
            <a:xfrm flipV="1">
              <a:off x="1874656" y="1693063"/>
              <a:ext cx="1124992" cy="32109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53" name="Rectangle 552"/>
            <p:cNvSpPr/>
            <p:nvPr/>
          </p:nvSpPr>
          <p:spPr bwMode="auto">
            <a:xfrm>
              <a:off x="1871277" y="1738471"/>
              <a:ext cx="1128371" cy="11676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4" name="Oval 553"/>
            <p:cNvSpPr/>
            <p:nvPr/>
          </p:nvSpPr>
          <p:spPr bwMode="auto">
            <a:xfrm flipV="1">
              <a:off x="1871277" y="1576300"/>
              <a:ext cx="1124994" cy="32109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55" name="Freeform 554"/>
            <p:cNvSpPr/>
            <p:nvPr/>
          </p:nvSpPr>
          <p:spPr bwMode="auto">
            <a:xfrm>
              <a:off x="2158438" y="1673602"/>
              <a:ext cx="550671" cy="162171"/>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6" name="Freeform 555"/>
            <p:cNvSpPr/>
            <p:nvPr/>
          </p:nvSpPr>
          <p:spPr bwMode="auto">
            <a:xfrm>
              <a:off x="2101005" y="1634681"/>
              <a:ext cx="665537"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7" name="Freeform 556"/>
            <p:cNvSpPr/>
            <p:nvPr/>
          </p:nvSpPr>
          <p:spPr bwMode="auto">
            <a:xfrm>
              <a:off x="2536814" y="1728739"/>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8" name="Freeform 557"/>
            <p:cNvSpPr/>
            <p:nvPr/>
          </p:nvSpPr>
          <p:spPr bwMode="auto">
            <a:xfrm>
              <a:off x="2090871" y="1728739"/>
              <a:ext cx="239862"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59" name="Straight Connector 558"/>
            <p:cNvCxnSpPr>
              <a:endCxn id="554" idx="2"/>
            </p:cNvCxnSpPr>
            <p:nvPr/>
          </p:nvCxnSpPr>
          <p:spPr bwMode="auto">
            <a:xfrm flipH="1" flipV="1">
              <a:off x="1871277" y="1738471"/>
              <a:ext cx="3379"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bwMode="auto">
            <a:xfrm flipH="1" flipV="1">
              <a:off x="2996271" y="1735226"/>
              <a:ext cx="3377"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80927" name="Oval 3"/>
          <p:cNvSpPr>
            <a:spLocks noChangeArrowheads="1"/>
          </p:cNvSpPr>
          <p:nvPr/>
        </p:nvSpPr>
        <p:spPr bwMode="auto">
          <a:xfrm>
            <a:off x="1733550" y="2725738"/>
            <a:ext cx="3475038" cy="1381125"/>
          </a:xfrm>
          <a:prstGeom prst="ellipse">
            <a:avLst/>
          </a:prstGeom>
          <a:solidFill>
            <a:schemeClr val="accent1"/>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80928" name="Straight Connector 10"/>
          <p:cNvCxnSpPr>
            <a:cxnSpLocks noChangeShapeType="1"/>
            <a:stCxn id="415" idx="7"/>
          </p:cNvCxnSpPr>
          <p:nvPr/>
        </p:nvCxnSpPr>
        <p:spPr bwMode="auto">
          <a:xfrm>
            <a:off x="2957513" y="2968625"/>
            <a:ext cx="1146175" cy="7302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29" name="Straight Connector 297"/>
          <p:cNvCxnSpPr>
            <a:cxnSpLocks noChangeShapeType="1"/>
          </p:cNvCxnSpPr>
          <p:nvPr/>
        </p:nvCxnSpPr>
        <p:spPr bwMode="auto">
          <a:xfrm>
            <a:off x="3551238" y="3268663"/>
            <a:ext cx="130175" cy="8413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0" name="Straight Connector 298"/>
          <p:cNvCxnSpPr>
            <a:cxnSpLocks noChangeShapeType="1"/>
          </p:cNvCxnSpPr>
          <p:nvPr/>
        </p:nvCxnSpPr>
        <p:spPr bwMode="auto">
          <a:xfrm flipV="1">
            <a:off x="3335338" y="3473450"/>
            <a:ext cx="263525" cy="460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1" name="Straight Connector 299"/>
          <p:cNvCxnSpPr>
            <a:cxnSpLocks noChangeShapeType="1"/>
          </p:cNvCxnSpPr>
          <p:nvPr/>
        </p:nvCxnSpPr>
        <p:spPr bwMode="auto">
          <a:xfrm flipV="1">
            <a:off x="3014663" y="3297238"/>
            <a:ext cx="209550" cy="10953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2" name="Straight Connector 300"/>
          <p:cNvCxnSpPr>
            <a:cxnSpLocks noChangeShapeType="1"/>
            <a:stCxn id="352" idx="6"/>
          </p:cNvCxnSpPr>
          <p:nvPr/>
        </p:nvCxnSpPr>
        <p:spPr bwMode="auto">
          <a:xfrm flipV="1">
            <a:off x="2676525" y="3597275"/>
            <a:ext cx="222250" cy="9842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3" name="Straight Connector 301"/>
          <p:cNvCxnSpPr>
            <a:cxnSpLocks noChangeShapeType="1"/>
          </p:cNvCxnSpPr>
          <p:nvPr/>
        </p:nvCxnSpPr>
        <p:spPr bwMode="auto">
          <a:xfrm flipV="1">
            <a:off x="3568700" y="3522663"/>
            <a:ext cx="273050" cy="2540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4" name="Straight Connector 302"/>
          <p:cNvCxnSpPr>
            <a:cxnSpLocks noChangeShapeType="1"/>
          </p:cNvCxnSpPr>
          <p:nvPr/>
        </p:nvCxnSpPr>
        <p:spPr bwMode="auto">
          <a:xfrm flipH="1" flipV="1">
            <a:off x="4100513" y="3508375"/>
            <a:ext cx="387350" cy="125413"/>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5" name="Straight Connector 303"/>
          <p:cNvCxnSpPr>
            <a:cxnSpLocks noChangeShapeType="1"/>
          </p:cNvCxnSpPr>
          <p:nvPr/>
        </p:nvCxnSpPr>
        <p:spPr bwMode="auto">
          <a:xfrm flipV="1">
            <a:off x="4086225" y="3159125"/>
            <a:ext cx="307975" cy="1984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6" name="Straight Connector 304"/>
          <p:cNvCxnSpPr>
            <a:cxnSpLocks noChangeShapeType="1"/>
            <a:endCxn id="413" idx="7"/>
          </p:cNvCxnSpPr>
          <p:nvPr/>
        </p:nvCxnSpPr>
        <p:spPr bwMode="auto">
          <a:xfrm flipH="1" flipV="1">
            <a:off x="2959100" y="3028950"/>
            <a:ext cx="246063" cy="87313"/>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sp>
        <p:nvSpPr>
          <p:cNvPr id="80937" name="TextBox 39958"/>
          <p:cNvSpPr txBox="1">
            <a:spLocks noChangeArrowheads="1"/>
          </p:cNvSpPr>
          <p:nvPr/>
        </p:nvSpPr>
        <p:spPr bwMode="auto">
          <a:xfrm>
            <a:off x="1893888" y="3070225"/>
            <a:ext cx="103028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i="1"/>
              <a:t>ISP A</a:t>
            </a:r>
          </a:p>
        </p:txBody>
      </p:sp>
      <p:grpSp>
        <p:nvGrpSpPr>
          <p:cNvPr id="80938" name="Group 347"/>
          <p:cNvGrpSpPr>
            <a:grpSpLocks/>
          </p:cNvGrpSpPr>
          <p:nvPr/>
        </p:nvGrpSpPr>
        <p:grpSpPr bwMode="auto">
          <a:xfrm>
            <a:off x="4360863" y="3562350"/>
            <a:ext cx="573087" cy="220663"/>
            <a:chOff x="1871277" y="1576300"/>
            <a:chExt cx="1128371" cy="437860"/>
          </a:xfrm>
        </p:grpSpPr>
        <p:sp>
          <p:nvSpPr>
            <p:cNvPr id="395" name="Oval 394"/>
            <p:cNvSpPr/>
            <p:nvPr/>
          </p:nvSpPr>
          <p:spPr bwMode="auto">
            <a:xfrm flipV="1">
              <a:off x="1874402" y="1696002"/>
              <a:ext cx="1125246" cy="31815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96" name="Rectangle 395"/>
            <p:cNvSpPr/>
            <p:nvPr/>
          </p:nvSpPr>
          <p:spPr bwMode="auto">
            <a:xfrm>
              <a:off x="1871277" y="1740103"/>
              <a:ext cx="1128371" cy="11655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7" name="Oval 396"/>
            <p:cNvSpPr/>
            <p:nvPr/>
          </p:nvSpPr>
          <p:spPr bwMode="auto">
            <a:xfrm flipV="1">
              <a:off x="1871277" y="1576300"/>
              <a:ext cx="1125246" cy="31815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98" name="Freeform 397"/>
            <p:cNvSpPr/>
            <p:nvPr/>
          </p:nvSpPr>
          <p:spPr bwMode="auto">
            <a:xfrm>
              <a:off x="2158840" y="1673953"/>
              <a:ext cx="550120" cy="160652"/>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9" name="Freeform 398"/>
            <p:cNvSpPr/>
            <p:nvPr/>
          </p:nvSpPr>
          <p:spPr bwMode="auto">
            <a:xfrm>
              <a:off x="2102578" y="1633001"/>
              <a:ext cx="662645" cy="11025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0" name="Freeform 399"/>
            <p:cNvSpPr/>
            <p:nvPr/>
          </p:nvSpPr>
          <p:spPr bwMode="auto">
            <a:xfrm>
              <a:off x="2537047" y="1727503"/>
              <a:ext cx="243803" cy="97653"/>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1" name="Freeform 400"/>
            <p:cNvSpPr/>
            <p:nvPr/>
          </p:nvSpPr>
          <p:spPr bwMode="auto">
            <a:xfrm>
              <a:off x="2090075" y="1730654"/>
              <a:ext cx="240677" cy="9765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02" name="Straight Connector 401"/>
            <p:cNvCxnSpPr>
              <a:endCxn id="397" idx="2"/>
            </p:cNvCxnSpPr>
            <p:nvPr/>
          </p:nvCxnSpPr>
          <p:spPr bwMode="auto">
            <a:xfrm flipH="1" flipV="1">
              <a:off x="1871277" y="1736954"/>
              <a:ext cx="3125"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bwMode="auto">
            <a:xfrm flipH="1" flipV="1">
              <a:off x="2996523" y="1733803"/>
              <a:ext cx="3125"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39" name="Group 347"/>
          <p:cNvGrpSpPr>
            <a:grpSpLocks/>
          </p:cNvGrpSpPr>
          <p:nvPr/>
        </p:nvGrpSpPr>
        <p:grpSpPr bwMode="auto">
          <a:xfrm>
            <a:off x="3557588" y="3321050"/>
            <a:ext cx="571500" cy="220663"/>
            <a:chOff x="1871277" y="1576300"/>
            <a:chExt cx="1128371" cy="437860"/>
          </a:xfrm>
        </p:grpSpPr>
        <p:sp>
          <p:nvSpPr>
            <p:cNvPr id="386" name="Oval 385"/>
            <p:cNvSpPr/>
            <p:nvPr/>
          </p:nvSpPr>
          <p:spPr bwMode="auto">
            <a:xfrm flipV="1">
              <a:off x="1874410" y="1696002"/>
              <a:ext cx="1125238" cy="31815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87" name="Rectangle 386"/>
            <p:cNvSpPr/>
            <p:nvPr/>
          </p:nvSpPr>
          <p:spPr bwMode="auto">
            <a:xfrm>
              <a:off x="1871277" y="1740103"/>
              <a:ext cx="1128371" cy="11655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88" name="Oval 387"/>
            <p:cNvSpPr/>
            <p:nvPr/>
          </p:nvSpPr>
          <p:spPr bwMode="auto">
            <a:xfrm flipV="1">
              <a:off x="1871277" y="1576300"/>
              <a:ext cx="1125236" cy="31815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89" name="Freeform 388"/>
            <p:cNvSpPr/>
            <p:nvPr/>
          </p:nvSpPr>
          <p:spPr bwMode="auto">
            <a:xfrm>
              <a:off x="2159638" y="1673953"/>
              <a:ext cx="548513" cy="160652"/>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0" name="Freeform 389"/>
            <p:cNvSpPr/>
            <p:nvPr/>
          </p:nvSpPr>
          <p:spPr bwMode="auto">
            <a:xfrm>
              <a:off x="2103220" y="1633001"/>
              <a:ext cx="661350" cy="11025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1" name="Freeform 390"/>
            <p:cNvSpPr/>
            <p:nvPr/>
          </p:nvSpPr>
          <p:spPr bwMode="auto">
            <a:xfrm>
              <a:off x="2535762" y="1727503"/>
              <a:ext cx="244480" cy="97653"/>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2" name="Freeform 391"/>
            <p:cNvSpPr/>
            <p:nvPr/>
          </p:nvSpPr>
          <p:spPr bwMode="auto">
            <a:xfrm>
              <a:off x="2090682" y="1730654"/>
              <a:ext cx="241345" cy="9765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393" name="Straight Connector 392"/>
            <p:cNvCxnSpPr>
              <a:endCxn id="388" idx="2"/>
            </p:cNvCxnSpPr>
            <p:nvPr/>
          </p:nvCxnSpPr>
          <p:spPr bwMode="auto">
            <a:xfrm flipH="1" flipV="1">
              <a:off x="1871277" y="1736954"/>
              <a:ext cx="3133"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bwMode="auto">
            <a:xfrm flipH="1" flipV="1">
              <a:off x="2996513" y="1733803"/>
              <a:ext cx="3135"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40" name="Group 347"/>
          <p:cNvGrpSpPr>
            <a:grpSpLocks/>
          </p:cNvGrpSpPr>
          <p:nvPr/>
        </p:nvGrpSpPr>
        <p:grpSpPr bwMode="auto">
          <a:xfrm>
            <a:off x="3036888" y="3098800"/>
            <a:ext cx="573087" cy="219075"/>
            <a:chOff x="1871277" y="1576300"/>
            <a:chExt cx="1128371" cy="437860"/>
          </a:xfrm>
        </p:grpSpPr>
        <p:sp>
          <p:nvSpPr>
            <p:cNvPr id="377" name="Oval 376"/>
            <p:cNvSpPr/>
            <p:nvPr/>
          </p:nvSpPr>
          <p:spPr bwMode="auto">
            <a:xfrm flipV="1">
              <a:off x="1874402" y="1693698"/>
              <a:ext cx="1125246" cy="32046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78" name="Rectangle 377"/>
            <p:cNvSpPr/>
            <p:nvPr/>
          </p:nvSpPr>
          <p:spPr bwMode="auto">
            <a:xfrm>
              <a:off x="1871277" y="1738119"/>
              <a:ext cx="1128371" cy="11739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9" name="Oval 378"/>
            <p:cNvSpPr/>
            <p:nvPr/>
          </p:nvSpPr>
          <p:spPr bwMode="auto">
            <a:xfrm flipV="1">
              <a:off x="1871277" y="1576300"/>
              <a:ext cx="1125246" cy="320464"/>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80" name="Freeform 379"/>
            <p:cNvSpPr/>
            <p:nvPr/>
          </p:nvSpPr>
          <p:spPr bwMode="auto">
            <a:xfrm>
              <a:off x="2158840" y="1674661"/>
              <a:ext cx="550120" cy="15864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81" name="Freeform 380"/>
            <p:cNvSpPr/>
            <p:nvPr/>
          </p:nvSpPr>
          <p:spPr bwMode="auto">
            <a:xfrm>
              <a:off x="2102578" y="1633412"/>
              <a:ext cx="662645" cy="111052"/>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82" name="Freeform 381"/>
            <p:cNvSpPr/>
            <p:nvPr/>
          </p:nvSpPr>
          <p:spPr bwMode="auto">
            <a:xfrm>
              <a:off x="2537047" y="1728599"/>
              <a:ext cx="243803" cy="95187"/>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83" name="Freeform 382"/>
            <p:cNvSpPr/>
            <p:nvPr/>
          </p:nvSpPr>
          <p:spPr bwMode="auto">
            <a:xfrm>
              <a:off x="2090075" y="1728599"/>
              <a:ext cx="240677" cy="9836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384" name="Straight Connector 383"/>
            <p:cNvCxnSpPr>
              <a:endCxn id="379" idx="2"/>
            </p:cNvCxnSpPr>
            <p:nvPr/>
          </p:nvCxnSpPr>
          <p:spPr bwMode="auto">
            <a:xfrm flipH="1" flipV="1">
              <a:off x="1871277" y="1738119"/>
              <a:ext cx="3125" cy="12374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bwMode="auto">
            <a:xfrm flipH="1" flipV="1">
              <a:off x="2996523" y="1734945"/>
              <a:ext cx="3125" cy="12374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41" name="Group 347"/>
          <p:cNvGrpSpPr>
            <a:grpSpLocks/>
          </p:cNvGrpSpPr>
          <p:nvPr/>
        </p:nvGrpSpPr>
        <p:grpSpPr bwMode="auto">
          <a:xfrm>
            <a:off x="2794000" y="3405188"/>
            <a:ext cx="573088" cy="219075"/>
            <a:chOff x="1871277" y="1576300"/>
            <a:chExt cx="1128371" cy="437860"/>
          </a:xfrm>
        </p:grpSpPr>
        <p:sp>
          <p:nvSpPr>
            <p:cNvPr id="368" name="Oval 367"/>
            <p:cNvSpPr/>
            <p:nvPr/>
          </p:nvSpPr>
          <p:spPr bwMode="auto">
            <a:xfrm flipV="1">
              <a:off x="1874404" y="1693696"/>
              <a:ext cx="1125244" cy="320464"/>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69" name="Rectangle 368"/>
            <p:cNvSpPr/>
            <p:nvPr/>
          </p:nvSpPr>
          <p:spPr bwMode="auto">
            <a:xfrm>
              <a:off x="1871277" y="1738117"/>
              <a:ext cx="1128371" cy="117398"/>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0" name="Oval 369"/>
            <p:cNvSpPr/>
            <p:nvPr/>
          </p:nvSpPr>
          <p:spPr bwMode="auto">
            <a:xfrm flipV="1">
              <a:off x="1871277" y="1576300"/>
              <a:ext cx="1125244" cy="32046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71" name="Freeform 370"/>
            <p:cNvSpPr/>
            <p:nvPr/>
          </p:nvSpPr>
          <p:spPr bwMode="auto">
            <a:xfrm>
              <a:off x="2158839" y="1674659"/>
              <a:ext cx="550119" cy="15864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2" name="Freeform 371"/>
            <p:cNvSpPr/>
            <p:nvPr/>
          </p:nvSpPr>
          <p:spPr bwMode="auto">
            <a:xfrm>
              <a:off x="2102577" y="1633412"/>
              <a:ext cx="662644" cy="111050"/>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3" name="Freeform 372"/>
            <p:cNvSpPr/>
            <p:nvPr/>
          </p:nvSpPr>
          <p:spPr bwMode="auto">
            <a:xfrm>
              <a:off x="2537048" y="1728599"/>
              <a:ext cx="243803" cy="95187"/>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4" name="Freeform 373"/>
            <p:cNvSpPr/>
            <p:nvPr/>
          </p:nvSpPr>
          <p:spPr bwMode="auto">
            <a:xfrm>
              <a:off x="2090075" y="1728599"/>
              <a:ext cx="240678" cy="98359"/>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375" name="Straight Connector 374"/>
            <p:cNvCxnSpPr>
              <a:endCxn id="370" idx="2"/>
            </p:cNvCxnSpPr>
            <p:nvPr/>
          </p:nvCxnSpPr>
          <p:spPr bwMode="auto">
            <a:xfrm flipH="1" flipV="1">
              <a:off x="1871277" y="1738117"/>
              <a:ext cx="3127" cy="12374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bwMode="auto">
            <a:xfrm flipH="1" flipV="1">
              <a:off x="2996521" y="1734945"/>
              <a:ext cx="3127" cy="12374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42" name="Group 347"/>
          <p:cNvGrpSpPr>
            <a:grpSpLocks/>
          </p:cNvGrpSpPr>
          <p:nvPr/>
        </p:nvGrpSpPr>
        <p:grpSpPr bwMode="auto">
          <a:xfrm>
            <a:off x="3341688" y="3759200"/>
            <a:ext cx="573087" cy="220663"/>
            <a:chOff x="1871277" y="1576300"/>
            <a:chExt cx="1128371" cy="437860"/>
          </a:xfrm>
        </p:grpSpPr>
        <p:sp>
          <p:nvSpPr>
            <p:cNvPr id="359" name="Oval 358"/>
            <p:cNvSpPr/>
            <p:nvPr/>
          </p:nvSpPr>
          <p:spPr bwMode="auto">
            <a:xfrm flipV="1">
              <a:off x="1874402" y="1696002"/>
              <a:ext cx="1125246" cy="31815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60" name="Rectangle 359"/>
            <p:cNvSpPr/>
            <p:nvPr/>
          </p:nvSpPr>
          <p:spPr bwMode="auto">
            <a:xfrm>
              <a:off x="1871277" y="1740103"/>
              <a:ext cx="1128371" cy="11655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1" name="Oval 360"/>
            <p:cNvSpPr/>
            <p:nvPr/>
          </p:nvSpPr>
          <p:spPr bwMode="auto">
            <a:xfrm flipV="1">
              <a:off x="1871277" y="1576300"/>
              <a:ext cx="1125246" cy="31815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62" name="Freeform 361"/>
            <p:cNvSpPr/>
            <p:nvPr/>
          </p:nvSpPr>
          <p:spPr bwMode="auto">
            <a:xfrm>
              <a:off x="2158840" y="1673953"/>
              <a:ext cx="550120" cy="160652"/>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3" name="Freeform 362"/>
            <p:cNvSpPr/>
            <p:nvPr/>
          </p:nvSpPr>
          <p:spPr bwMode="auto">
            <a:xfrm>
              <a:off x="2102578" y="1633001"/>
              <a:ext cx="662645" cy="11025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4" name="Freeform 363"/>
            <p:cNvSpPr/>
            <p:nvPr/>
          </p:nvSpPr>
          <p:spPr bwMode="auto">
            <a:xfrm>
              <a:off x="2537047" y="1727503"/>
              <a:ext cx="243803" cy="97653"/>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5" name="Freeform 364"/>
            <p:cNvSpPr/>
            <p:nvPr/>
          </p:nvSpPr>
          <p:spPr bwMode="auto">
            <a:xfrm>
              <a:off x="2090075" y="1730654"/>
              <a:ext cx="240677" cy="9765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366" name="Straight Connector 365"/>
            <p:cNvCxnSpPr>
              <a:endCxn id="361" idx="2"/>
            </p:cNvCxnSpPr>
            <p:nvPr/>
          </p:nvCxnSpPr>
          <p:spPr bwMode="auto">
            <a:xfrm flipH="1" flipV="1">
              <a:off x="1871277" y="1736954"/>
              <a:ext cx="3125"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bwMode="auto">
            <a:xfrm flipH="1" flipV="1">
              <a:off x="2996523" y="1733803"/>
              <a:ext cx="3125"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43" name="Group 347"/>
          <p:cNvGrpSpPr>
            <a:grpSpLocks/>
          </p:cNvGrpSpPr>
          <p:nvPr/>
        </p:nvGrpSpPr>
        <p:grpSpPr bwMode="auto">
          <a:xfrm>
            <a:off x="2105025" y="3614738"/>
            <a:ext cx="573088" cy="220662"/>
            <a:chOff x="1871277" y="1576300"/>
            <a:chExt cx="1128371" cy="437860"/>
          </a:xfrm>
        </p:grpSpPr>
        <p:sp>
          <p:nvSpPr>
            <p:cNvPr id="350" name="Oval 349"/>
            <p:cNvSpPr/>
            <p:nvPr/>
          </p:nvSpPr>
          <p:spPr bwMode="auto">
            <a:xfrm flipV="1">
              <a:off x="1874404" y="1696003"/>
              <a:ext cx="1125244" cy="31815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51" name="Rectangle 350"/>
            <p:cNvSpPr/>
            <p:nvPr/>
          </p:nvSpPr>
          <p:spPr bwMode="auto">
            <a:xfrm>
              <a:off x="1871277" y="1740104"/>
              <a:ext cx="1128371" cy="11655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2" name="Oval 351"/>
            <p:cNvSpPr/>
            <p:nvPr/>
          </p:nvSpPr>
          <p:spPr bwMode="auto">
            <a:xfrm flipV="1">
              <a:off x="1871277" y="1576300"/>
              <a:ext cx="1125244" cy="31815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53" name="Freeform 352"/>
            <p:cNvSpPr/>
            <p:nvPr/>
          </p:nvSpPr>
          <p:spPr bwMode="auto">
            <a:xfrm>
              <a:off x="2158839" y="1673951"/>
              <a:ext cx="550119" cy="16065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4" name="Freeform 353"/>
            <p:cNvSpPr/>
            <p:nvPr/>
          </p:nvSpPr>
          <p:spPr bwMode="auto">
            <a:xfrm>
              <a:off x="2102577" y="1633001"/>
              <a:ext cx="662644" cy="110252"/>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5" name="Freeform 354"/>
            <p:cNvSpPr/>
            <p:nvPr/>
          </p:nvSpPr>
          <p:spPr bwMode="auto">
            <a:xfrm>
              <a:off x="2537048" y="1727504"/>
              <a:ext cx="243803" cy="97651"/>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6" name="Freeform 355"/>
            <p:cNvSpPr/>
            <p:nvPr/>
          </p:nvSpPr>
          <p:spPr bwMode="auto">
            <a:xfrm>
              <a:off x="2090075" y="1730653"/>
              <a:ext cx="240678" cy="97653"/>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357" name="Straight Connector 356"/>
            <p:cNvCxnSpPr>
              <a:endCxn id="352" idx="2"/>
            </p:cNvCxnSpPr>
            <p:nvPr/>
          </p:nvCxnSpPr>
          <p:spPr bwMode="auto">
            <a:xfrm flipH="1" flipV="1">
              <a:off x="1871277" y="1736953"/>
              <a:ext cx="3127"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bwMode="auto">
            <a:xfrm flipH="1" flipV="1">
              <a:off x="2996521" y="1733804"/>
              <a:ext cx="3127"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46" name="Group 2"/>
          <p:cNvGrpSpPr>
            <a:grpSpLocks/>
          </p:cNvGrpSpPr>
          <p:nvPr/>
        </p:nvGrpSpPr>
        <p:grpSpPr bwMode="auto">
          <a:xfrm>
            <a:off x="1825625" y="2241550"/>
            <a:ext cx="647700" cy="417513"/>
            <a:chOff x="3053396" y="4304255"/>
            <a:chExt cx="648422" cy="418253"/>
          </a:xfrm>
        </p:grpSpPr>
        <p:sp>
          <p:nvSpPr>
            <p:cNvPr id="81117"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8" name="TextBox 1"/>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47" name="Group 131"/>
          <p:cNvGrpSpPr>
            <a:grpSpLocks/>
          </p:cNvGrpSpPr>
          <p:nvPr/>
        </p:nvGrpSpPr>
        <p:grpSpPr bwMode="auto">
          <a:xfrm>
            <a:off x="669925" y="3041650"/>
            <a:ext cx="647700" cy="417513"/>
            <a:chOff x="3053396" y="4304255"/>
            <a:chExt cx="648422" cy="418253"/>
          </a:xfrm>
        </p:grpSpPr>
        <p:sp>
          <p:nvSpPr>
            <p:cNvPr id="81115"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6" name="TextBox 133"/>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48" name="Group 135"/>
          <p:cNvGrpSpPr>
            <a:grpSpLocks/>
          </p:cNvGrpSpPr>
          <p:nvPr/>
        </p:nvGrpSpPr>
        <p:grpSpPr bwMode="auto">
          <a:xfrm>
            <a:off x="6334125" y="2495550"/>
            <a:ext cx="649288" cy="417513"/>
            <a:chOff x="3053396" y="4304255"/>
            <a:chExt cx="648422" cy="418253"/>
          </a:xfrm>
        </p:grpSpPr>
        <p:sp>
          <p:nvSpPr>
            <p:cNvPr id="81113"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4" name="TextBox 137"/>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49" name="Group 138"/>
          <p:cNvGrpSpPr>
            <a:grpSpLocks/>
          </p:cNvGrpSpPr>
          <p:nvPr/>
        </p:nvGrpSpPr>
        <p:grpSpPr bwMode="auto">
          <a:xfrm>
            <a:off x="1241425" y="5353050"/>
            <a:ext cx="647700" cy="417513"/>
            <a:chOff x="3053396" y="4304255"/>
            <a:chExt cx="648422" cy="418253"/>
          </a:xfrm>
        </p:grpSpPr>
        <p:sp>
          <p:nvSpPr>
            <p:cNvPr id="81111"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2" name="TextBox 140"/>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0" name="Group 141"/>
          <p:cNvGrpSpPr>
            <a:grpSpLocks/>
          </p:cNvGrpSpPr>
          <p:nvPr/>
        </p:nvGrpSpPr>
        <p:grpSpPr bwMode="auto">
          <a:xfrm>
            <a:off x="822325" y="4730750"/>
            <a:ext cx="647700" cy="417513"/>
            <a:chOff x="3053396" y="4304255"/>
            <a:chExt cx="648422" cy="418253"/>
          </a:xfrm>
        </p:grpSpPr>
        <p:sp>
          <p:nvSpPr>
            <p:cNvPr id="81109"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0" name="TextBox 143"/>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1" name="Group 144"/>
          <p:cNvGrpSpPr>
            <a:grpSpLocks/>
          </p:cNvGrpSpPr>
          <p:nvPr/>
        </p:nvGrpSpPr>
        <p:grpSpPr bwMode="auto">
          <a:xfrm>
            <a:off x="593725" y="4070350"/>
            <a:ext cx="647700" cy="417513"/>
            <a:chOff x="3053396" y="4304255"/>
            <a:chExt cx="648422" cy="418253"/>
          </a:xfrm>
        </p:grpSpPr>
        <p:sp>
          <p:nvSpPr>
            <p:cNvPr id="81107"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8" name="TextBox 146"/>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2" name="Group 147"/>
          <p:cNvGrpSpPr>
            <a:grpSpLocks/>
          </p:cNvGrpSpPr>
          <p:nvPr/>
        </p:nvGrpSpPr>
        <p:grpSpPr bwMode="auto">
          <a:xfrm>
            <a:off x="7083425" y="2927350"/>
            <a:ext cx="649288" cy="417513"/>
            <a:chOff x="3053396" y="4304255"/>
            <a:chExt cx="648422" cy="418253"/>
          </a:xfrm>
        </p:grpSpPr>
        <p:sp>
          <p:nvSpPr>
            <p:cNvPr id="81105"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6" name="TextBox 149"/>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3" name="Group 150"/>
          <p:cNvGrpSpPr>
            <a:grpSpLocks/>
          </p:cNvGrpSpPr>
          <p:nvPr/>
        </p:nvGrpSpPr>
        <p:grpSpPr bwMode="auto">
          <a:xfrm>
            <a:off x="3425825" y="2000250"/>
            <a:ext cx="649288" cy="417513"/>
            <a:chOff x="3053396" y="4304255"/>
            <a:chExt cx="648422" cy="418253"/>
          </a:xfrm>
        </p:grpSpPr>
        <p:sp>
          <p:nvSpPr>
            <p:cNvPr id="81103"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4" name="TextBox 152"/>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4" name="Group 153"/>
          <p:cNvGrpSpPr>
            <a:grpSpLocks/>
          </p:cNvGrpSpPr>
          <p:nvPr/>
        </p:nvGrpSpPr>
        <p:grpSpPr bwMode="auto">
          <a:xfrm>
            <a:off x="1050925" y="2647950"/>
            <a:ext cx="647700" cy="417513"/>
            <a:chOff x="3053396" y="4304255"/>
            <a:chExt cx="648422" cy="418253"/>
          </a:xfrm>
        </p:grpSpPr>
        <p:sp>
          <p:nvSpPr>
            <p:cNvPr id="81101"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2" name="TextBox 155"/>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5" name="Group 156"/>
          <p:cNvGrpSpPr>
            <a:grpSpLocks/>
          </p:cNvGrpSpPr>
          <p:nvPr/>
        </p:nvGrpSpPr>
        <p:grpSpPr bwMode="auto">
          <a:xfrm>
            <a:off x="4340225" y="1974850"/>
            <a:ext cx="649288" cy="417513"/>
            <a:chOff x="3053396" y="4304255"/>
            <a:chExt cx="648422" cy="418253"/>
          </a:xfrm>
        </p:grpSpPr>
        <p:sp>
          <p:nvSpPr>
            <p:cNvPr id="81099"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0" name="TextBox 158"/>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6" name="Group 160"/>
          <p:cNvGrpSpPr>
            <a:grpSpLocks/>
          </p:cNvGrpSpPr>
          <p:nvPr/>
        </p:nvGrpSpPr>
        <p:grpSpPr bwMode="auto">
          <a:xfrm>
            <a:off x="7400925" y="5607050"/>
            <a:ext cx="649288" cy="417513"/>
            <a:chOff x="3053396" y="4304255"/>
            <a:chExt cx="648422" cy="418253"/>
          </a:xfrm>
        </p:grpSpPr>
        <p:sp>
          <p:nvSpPr>
            <p:cNvPr id="81097"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8" name="TextBox 162"/>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7" name="Group 163"/>
          <p:cNvGrpSpPr>
            <a:grpSpLocks/>
          </p:cNvGrpSpPr>
          <p:nvPr/>
        </p:nvGrpSpPr>
        <p:grpSpPr bwMode="auto">
          <a:xfrm>
            <a:off x="8239125" y="4959350"/>
            <a:ext cx="649288" cy="417513"/>
            <a:chOff x="3053396" y="4304255"/>
            <a:chExt cx="648422" cy="418253"/>
          </a:xfrm>
        </p:grpSpPr>
        <p:sp>
          <p:nvSpPr>
            <p:cNvPr id="81095"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6" name="TextBox 165"/>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8" name="Group 169"/>
          <p:cNvGrpSpPr>
            <a:grpSpLocks/>
          </p:cNvGrpSpPr>
          <p:nvPr/>
        </p:nvGrpSpPr>
        <p:grpSpPr bwMode="auto">
          <a:xfrm>
            <a:off x="5165725" y="5848350"/>
            <a:ext cx="649288" cy="417513"/>
            <a:chOff x="3053396" y="4304255"/>
            <a:chExt cx="648422" cy="418253"/>
          </a:xfrm>
        </p:grpSpPr>
        <p:sp>
          <p:nvSpPr>
            <p:cNvPr id="81093"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4" name="TextBox 171"/>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9" name="Group 172"/>
          <p:cNvGrpSpPr>
            <a:grpSpLocks/>
          </p:cNvGrpSpPr>
          <p:nvPr/>
        </p:nvGrpSpPr>
        <p:grpSpPr bwMode="auto">
          <a:xfrm>
            <a:off x="4251325" y="5988050"/>
            <a:ext cx="649288" cy="417513"/>
            <a:chOff x="3053396" y="4304255"/>
            <a:chExt cx="648422" cy="418253"/>
          </a:xfrm>
        </p:grpSpPr>
        <p:sp>
          <p:nvSpPr>
            <p:cNvPr id="81091"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2" name="TextBox 174"/>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60" name="Group 175"/>
          <p:cNvGrpSpPr>
            <a:grpSpLocks/>
          </p:cNvGrpSpPr>
          <p:nvPr/>
        </p:nvGrpSpPr>
        <p:grpSpPr bwMode="auto">
          <a:xfrm>
            <a:off x="3032125" y="5835650"/>
            <a:ext cx="649288" cy="417513"/>
            <a:chOff x="3053396" y="4304255"/>
            <a:chExt cx="648422" cy="418253"/>
          </a:xfrm>
        </p:grpSpPr>
        <p:sp>
          <p:nvSpPr>
            <p:cNvPr id="81089"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0" name="TextBox 177"/>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sp>
        <p:nvSpPr>
          <p:cNvPr id="80961" name="TextBox 4"/>
          <p:cNvSpPr txBox="1">
            <a:spLocks noChangeArrowheads="1"/>
          </p:cNvSpPr>
          <p:nvPr/>
        </p:nvSpPr>
        <p:spPr bwMode="auto">
          <a:xfrm rot="1053502">
            <a:off x="5440363" y="1900238"/>
            <a:ext cx="5429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sp>
        <p:nvSpPr>
          <p:cNvPr id="80962" name="TextBox 179"/>
          <p:cNvSpPr txBox="1">
            <a:spLocks noChangeArrowheads="1"/>
          </p:cNvSpPr>
          <p:nvPr/>
        </p:nvSpPr>
        <p:spPr bwMode="auto">
          <a:xfrm rot="2829263">
            <a:off x="7726362" y="3373438"/>
            <a:ext cx="5445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sp>
        <p:nvSpPr>
          <p:cNvPr id="80963" name="TextBox 180"/>
          <p:cNvSpPr txBox="1">
            <a:spLocks noChangeArrowheads="1"/>
          </p:cNvSpPr>
          <p:nvPr/>
        </p:nvSpPr>
        <p:spPr bwMode="auto">
          <a:xfrm rot="9845918">
            <a:off x="6394450" y="5884863"/>
            <a:ext cx="544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sp>
        <p:nvSpPr>
          <p:cNvPr id="80964" name="TextBox 181"/>
          <p:cNvSpPr txBox="1">
            <a:spLocks noChangeArrowheads="1"/>
          </p:cNvSpPr>
          <p:nvPr/>
        </p:nvSpPr>
        <p:spPr bwMode="auto">
          <a:xfrm rot="-9948738">
            <a:off x="2027238" y="5789613"/>
            <a:ext cx="5429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sp>
        <p:nvSpPr>
          <p:cNvPr id="80965" name="TextBox 182"/>
          <p:cNvSpPr txBox="1">
            <a:spLocks noChangeArrowheads="1"/>
          </p:cNvSpPr>
          <p:nvPr/>
        </p:nvSpPr>
        <p:spPr bwMode="auto">
          <a:xfrm rot="-4992697">
            <a:off x="440532" y="3482181"/>
            <a:ext cx="544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sp>
        <p:nvSpPr>
          <p:cNvPr id="80966" name="TextBox 183"/>
          <p:cNvSpPr txBox="1">
            <a:spLocks noChangeArrowheads="1"/>
          </p:cNvSpPr>
          <p:nvPr/>
        </p:nvSpPr>
        <p:spPr bwMode="auto">
          <a:xfrm rot="-1017263">
            <a:off x="2627313" y="1849438"/>
            <a:ext cx="54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cxnSp>
        <p:nvCxnSpPr>
          <p:cNvPr id="80968" name="Straight Connector 12"/>
          <p:cNvCxnSpPr>
            <a:cxnSpLocks noChangeShapeType="1"/>
          </p:cNvCxnSpPr>
          <p:nvPr/>
        </p:nvCxnSpPr>
        <p:spPr bwMode="auto">
          <a:xfrm>
            <a:off x="2382838" y="2609850"/>
            <a:ext cx="238125" cy="2619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69" name="Straight Connector 500"/>
          <p:cNvCxnSpPr>
            <a:cxnSpLocks noChangeShapeType="1"/>
            <a:endCxn id="415" idx="2"/>
          </p:cNvCxnSpPr>
          <p:nvPr/>
        </p:nvCxnSpPr>
        <p:spPr bwMode="auto">
          <a:xfrm>
            <a:off x="1638300" y="2849563"/>
            <a:ext cx="831850" cy="61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0" name="Straight Connector 501"/>
          <p:cNvCxnSpPr>
            <a:cxnSpLocks noChangeShapeType="1"/>
          </p:cNvCxnSpPr>
          <p:nvPr/>
        </p:nvCxnSpPr>
        <p:spPr bwMode="auto">
          <a:xfrm flipV="1">
            <a:off x="1235075" y="2973388"/>
            <a:ext cx="1303338" cy="2778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1" name="Straight Connector 502"/>
          <p:cNvCxnSpPr>
            <a:cxnSpLocks noChangeShapeType="1"/>
          </p:cNvCxnSpPr>
          <p:nvPr/>
        </p:nvCxnSpPr>
        <p:spPr bwMode="auto">
          <a:xfrm>
            <a:off x="3916363" y="2411413"/>
            <a:ext cx="307975" cy="573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2" name="Straight Connector 503"/>
          <p:cNvCxnSpPr>
            <a:cxnSpLocks noChangeShapeType="1"/>
          </p:cNvCxnSpPr>
          <p:nvPr/>
        </p:nvCxnSpPr>
        <p:spPr bwMode="auto">
          <a:xfrm flipH="1">
            <a:off x="4425950" y="2389188"/>
            <a:ext cx="384175"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3" name="Straight Connector 504"/>
          <p:cNvCxnSpPr>
            <a:cxnSpLocks noChangeShapeType="1"/>
          </p:cNvCxnSpPr>
          <p:nvPr/>
        </p:nvCxnSpPr>
        <p:spPr bwMode="auto">
          <a:xfrm>
            <a:off x="6770688" y="2900363"/>
            <a:ext cx="215900" cy="1046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4" name="Straight Connector 505"/>
          <p:cNvCxnSpPr>
            <a:cxnSpLocks noChangeShapeType="1"/>
          </p:cNvCxnSpPr>
          <p:nvPr/>
        </p:nvCxnSpPr>
        <p:spPr bwMode="auto">
          <a:xfrm flipH="1">
            <a:off x="7137400" y="3251200"/>
            <a:ext cx="241300" cy="692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5" name="Straight Connector 507"/>
          <p:cNvCxnSpPr>
            <a:cxnSpLocks noChangeShapeType="1"/>
          </p:cNvCxnSpPr>
          <p:nvPr/>
        </p:nvCxnSpPr>
        <p:spPr bwMode="auto">
          <a:xfrm flipH="1" flipV="1">
            <a:off x="7454900" y="4573588"/>
            <a:ext cx="796925" cy="614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6" name="Straight Connector 509"/>
          <p:cNvCxnSpPr>
            <a:cxnSpLocks noChangeShapeType="1"/>
            <a:stCxn id="81093" idx="0"/>
          </p:cNvCxnSpPr>
          <p:nvPr/>
        </p:nvCxnSpPr>
        <p:spPr bwMode="auto">
          <a:xfrm flipH="1" flipV="1">
            <a:off x="5319713" y="4694238"/>
            <a:ext cx="285750" cy="1160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7" name="Straight Connector 510"/>
          <p:cNvCxnSpPr>
            <a:cxnSpLocks noChangeShapeType="1"/>
          </p:cNvCxnSpPr>
          <p:nvPr/>
        </p:nvCxnSpPr>
        <p:spPr bwMode="auto">
          <a:xfrm flipH="1" flipV="1">
            <a:off x="4068763" y="5045075"/>
            <a:ext cx="371475" cy="973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8" name="Straight Connector 511"/>
          <p:cNvCxnSpPr>
            <a:cxnSpLocks noChangeShapeType="1"/>
            <a:stCxn id="81090" idx="0"/>
          </p:cNvCxnSpPr>
          <p:nvPr/>
        </p:nvCxnSpPr>
        <p:spPr bwMode="auto">
          <a:xfrm flipH="1" flipV="1">
            <a:off x="3144838" y="5192713"/>
            <a:ext cx="244475" cy="661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9" name="Straight Connector 512"/>
          <p:cNvCxnSpPr>
            <a:cxnSpLocks noChangeShapeType="1"/>
          </p:cNvCxnSpPr>
          <p:nvPr/>
        </p:nvCxnSpPr>
        <p:spPr bwMode="auto">
          <a:xfrm flipV="1">
            <a:off x="1790700" y="5160963"/>
            <a:ext cx="401638" cy="20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80" name="Straight Connector 513"/>
          <p:cNvCxnSpPr>
            <a:cxnSpLocks noChangeShapeType="1"/>
            <a:endCxn id="444" idx="2"/>
          </p:cNvCxnSpPr>
          <p:nvPr/>
        </p:nvCxnSpPr>
        <p:spPr bwMode="auto">
          <a:xfrm>
            <a:off x="1384300" y="5018088"/>
            <a:ext cx="450850" cy="11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81" name="Straight Connector 514"/>
          <p:cNvCxnSpPr>
            <a:cxnSpLocks noChangeShapeType="1"/>
          </p:cNvCxnSpPr>
          <p:nvPr/>
        </p:nvCxnSpPr>
        <p:spPr bwMode="auto">
          <a:xfrm>
            <a:off x="1155700" y="4376738"/>
            <a:ext cx="996950" cy="4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80984" name="Group 347"/>
          <p:cNvGrpSpPr>
            <a:grpSpLocks/>
          </p:cNvGrpSpPr>
          <p:nvPr/>
        </p:nvGrpSpPr>
        <p:grpSpPr bwMode="auto">
          <a:xfrm>
            <a:off x="6818313" y="3868738"/>
            <a:ext cx="530225" cy="214312"/>
            <a:chOff x="1871277" y="1576300"/>
            <a:chExt cx="1128371" cy="437860"/>
          </a:xfrm>
        </p:grpSpPr>
        <p:sp>
          <p:nvSpPr>
            <p:cNvPr id="588" name="Oval 587"/>
            <p:cNvSpPr/>
            <p:nvPr/>
          </p:nvSpPr>
          <p:spPr bwMode="auto">
            <a:xfrm flipV="1">
              <a:off x="1874654" y="1693063"/>
              <a:ext cx="1124994" cy="32109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89" name="Rectangle 588"/>
            <p:cNvSpPr/>
            <p:nvPr/>
          </p:nvSpPr>
          <p:spPr bwMode="auto">
            <a:xfrm>
              <a:off x="1871277" y="1738471"/>
              <a:ext cx="1128371" cy="11676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0" name="Oval 589"/>
            <p:cNvSpPr/>
            <p:nvPr/>
          </p:nvSpPr>
          <p:spPr bwMode="auto">
            <a:xfrm flipV="1">
              <a:off x="1871277" y="1576300"/>
              <a:ext cx="1124992" cy="32109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91" name="Freeform 590"/>
            <p:cNvSpPr/>
            <p:nvPr/>
          </p:nvSpPr>
          <p:spPr bwMode="auto">
            <a:xfrm>
              <a:off x="2158436" y="1673602"/>
              <a:ext cx="550673" cy="162171"/>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2" name="Freeform 591"/>
            <p:cNvSpPr/>
            <p:nvPr/>
          </p:nvSpPr>
          <p:spPr bwMode="auto">
            <a:xfrm>
              <a:off x="2101005" y="1634681"/>
              <a:ext cx="665535"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3" name="Freeform 592"/>
            <p:cNvSpPr/>
            <p:nvPr/>
          </p:nvSpPr>
          <p:spPr bwMode="auto">
            <a:xfrm>
              <a:off x="2536812" y="1728739"/>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4" name="Freeform 593"/>
            <p:cNvSpPr/>
            <p:nvPr/>
          </p:nvSpPr>
          <p:spPr bwMode="auto">
            <a:xfrm>
              <a:off x="2090869" y="1728739"/>
              <a:ext cx="239864"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95" name="Straight Connector 594"/>
            <p:cNvCxnSpPr>
              <a:endCxn id="590" idx="2"/>
            </p:cNvCxnSpPr>
            <p:nvPr/>
          </p:nvCxnSpPr>
          <p:spPr bwMode="auto">
            <a:xfrm flipH="1" flipV="1">
              <a:off x="1871277" y="1738471"/>
              <a:ext cx="3377"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bwMode="auto">
            <a:xfrm flipH="1" flipV="1">
              <a:off x="2996269" y="1735226"/>
              <a:ext cx="3379"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85" name="Group 347"/>
          <p:cNvGrpSpPr>
            <a:grpSpLocks/>
          </p:cNvGrpSpPr>
          <p:nvPr/>
        </p:nvGrpSpPr>
        <p:grpSpPr bwMode="auto">
          <a:xfrm>
            <a:off x="7050088" y="4464050"/>
            <a:ext cx="530225" cy="214313"/>
            <a:chOff x="1871277" y="1576300"/>
            <a:chExt cx="1128371" cy="437860"/>
          </a:xfrm>
        </p:grpSpPr>
        <p:sp>
          <p:nvSpPr>
            <p:cNvPr id="579" name="Oval 578"/>
            <p:cNvSpPr/>
            <p:nvPr/>
          </p:nvSpPr>
          <p:spPr bwMode="auto">
            <a:xfrm flipV="1">
              <a:off x="1874654" y="1693062"/>
              <a:ext cx="1124994" cy="32109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80" name="Rectangle 579"/>
            <p:cNvSpPr/>
            <p:nvPr/>
          </p:nvSpPr>
          <p:spPr bwMode="auto">
            <a:xfrm>
              <a:off x="1871277" y="1738470"/>
              <a:ext cx="1128371" cy="11676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1" name="Oval 580"/>
            <p:cNvSpPr/>
            <p:nvPr/>
          </p:nvSpPr>
          <p:spPr bwMode="auto">
            <a:xfrm flipV="1">
              <a:off x="1871277" y="1576300"/>
              <a:ext cx="1124992" cy="32109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82" name="Freeform 581"/>
            <p:cNvSpPr/>
            <p:nvPr/>
          </p:nvSpPr>
          <p:spPr bwMode="auto">
            <a:xfrm>
              <a:off x="2158436" y="1673602"/>
              <a:ext cx="550673" cy="16217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3" name="Freeform 582"/>
            <p:cNvSpPr/>
            <p:nvPr/>
          </p:nvSpPr>
          <p:spPr bwMode="auto">
            <a:xfrm>
              <a:off x="2101005" y="1634681"/>
              <a:ext cx="665535"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4" name="Freeform 583"/>
            <p:cNvSpPr/>
            <p:nvPr/>
          </p:nvSpPr>
          <p:spPr bwMode="auto">
            <a:xfrm>
              <a:off x="2536812" y="1728741"/>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5" name="Freeform 584"/>
            <p:cNvSpPr/>
            <p:nvPr/>
          </p:nvSpPr>
          <p:spPr bwMode="auto">
            <a:xfrm>
              <a:off x="2090869" y="1728741"/>
              <a:ext cx="239864"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86" name="Straight Connector 585"/>
            <p:cNvCxnSpPr>
              <a:endCxn id="581" idx="2"/>
            </p:cNvCxnSpPr>
            <p:nvPr/>
          </p:nvCxnSpPr>
          <p:spPr bwMode="auto">
            <a:xfrm flipH="1" flipV="1">
              <a:off x="1871277" y="1738470"/>
              <a:ext cx="3377"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87" name="Straight Connector 586"/>
            <p:cNvCxnSpPr/>
            <p:nvPr/>
          </p:nvCxnSpPr>
          <p:spPr bwMode="auto">
            <a:xfrm flipH="1" flipV="1">
              <a:off x="2996269" y="1735228"/>
              <a:ext cx="3379"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86" name="Group 347"/>
          <p:cNvGrpSpPr>
            <a:grpSpLocks/>
          </p:cNvGrpSpPr>
          <p:nvPr/>
        </p:nvGrpSpPr>
        <p:grpSpPr bwMode="auto">
          <a:xfrm>
            <a:off x="4959350" y="4514850"/>
            <a:ext cx="530225" cy="214313"/>
            <a:chOff x="1871277" y="1576300"/>
            <a:chExt cx="1128371" cy="437860"/>
          </a:xfrm>
        </p:grpSpPr>
        <p:sp>
          <p:nvSpPr>
            <p:cNvPr id="534" name="Oval 533"/>
            <p:cNvSpPr/>
            <p:nvPr/>
          </p:nvSpPr>
          <p:spPr bwMode="auto">
            <a:xfrm flipV="1">
              <a:off x="1874656" y="1693062"/>
              <a:ext cx="1124992" cy="32109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35" name="Rectangle 534"/>
            <p:cNvSpPr/>
            <p:nvPr/>
          </p:nvSpPr>
          <p:spPr bwMode="auto">
            <a:xfrm>
              <a:off x="1871277" y="1738470"/>
              <a:ext cx="1128371" cy="11676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6" name="Oval 535"/>
            <p:cNvSpPr/>
            <p:nvPr/>
          </p:nvSpPr>
          <p:spPr bwMode="auto">
            <a:xfrm flipV="1">
              <a:off x="1871277" y="1576300"/>
              <a:ext cx="1124994" cy="32109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37" name="Freeform 536"/>
            <p:cNvSpPr/>
            <p:nvPr/>
          </p:nvSpPr>
          <p:spPr bwMode="auto">
            <a:xfrm>
              <a:off x="2158438" y="1673602"/>
              <a:ext cx="550671" cy="16217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8" name="Freeform 537"/>
            <p:cNvSpPr/>
            <p:nvPr/>
          </p:nvSpPr>
          <p:spPr bwMode="auto">
            <a:xfrm>
              <a:off x="2101005" y="1634681"/>
              <a:ext cx="665537"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9" name="Freeform 538"/>
            <p:cNvSpPr/>
            <p:nvPr/>
          </p:nvSpPr>
          <p:spPr bwMode="auto">
            <a:xfrm>
              <a:off x="2536814" y="1728741"/>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0" name="Freeform 539"/>
            <p:cNvSpPr/>
            <p:nvPr/>
          </p:nvSpPr>
          <p:spPr bwMode="auto">
            <a:xfrm>
              <a:off x="2090871" y="1728741"/>
              <a:ext cx="239862"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41" name="Straight Connector 540"/>
            <p:cNvCxnSpPr>
              <a:endCxn id="536" idx="2"/>
            </p:cNvCxnSpPr>
            <p:nvPr/>
          </p:nvCxnSpPr>
          <p:spPr bwMode="auto">
            <a:xfrm flipH="1" flipV="1">
              <a:off x="1871277" y="1738470"/>
              <a:ext cx="3379"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42" name="Straight Connector 541"/>
            <p:cNvCxnSpPr/>
            <p:nvPr/>
          </p:nvCxnSpPr>
          <p:spPr bwMode="auto">
            <a:xfrm flipH="1" flipV="1">
              <a:off x="2996271" y="1735228"/>
              <a:ext cx="3377"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80987" name="Straight Connector 508"/>
          <p:cNvCxnSpPr>
            <a:cxnSpLocks noChangeShapeType="1"/>
          </p:cNvCxnSpPr>
          <p:nvPr/>
        </p:nvCxnSpPr>
        <p:spPr bwMode="auto">
          <a:xfrm flipH="1" flipV="1">
            <a:off x="6496050" y="4722813"/>
            <a:ext cx="1047750" cy="966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80988" name="Group 347"/>
          <p:cNvGrpSpPr>
            <a:grpSpLocks/>
          </p:cNvGrpSpPr>
          <p:nvPr/>
        </p:nvGrpSpPr>
        <p:grpSpPr bwMode="auto">
          <a:xfrm>
            <a:off x="2143125" y="4305300"/>
            <a:ext cx="484188" cy="211138"/>
            <a:chOff x="1871277" y="1576300"/>
            <a:chExt cx="1128371" cy="437860"/>
          </a:xfrm>
        </p:grpSpPr>
        <p:sp>
          <p:nvSpPr>
            <p:cNvPr id="505" name="Oval 504"/>
            <p:cNvSpPr/>
            <p:nvPr/>
          </p:nvSpPr>
          <p:spPr bwMode="auto">
            <a:xfrm flipV="1">
              <a:off x="1874978" y="1694818"/>
              <a:ext cx="1124670" cy="31934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06" name="Rectangle 505"/>
            <p:cNvSpPr/>
            <p:nvPr/>
          </p:nvSpPr>
          <p:spPr bwMode="auto">
            <a:xfrm>
              <a:off x="1871277" y="1740909"/>
              <a:ext cx="1128371" cy="115227"/>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07" name="Oval 506"/>
            <p:cNvSpPr/>
            <p:nvPr/>
          </p:nvSpPr>
          <p:spPr bwMode="auto">
            <a:xfrm flipV="1">
              <a:off x="1871277" y="1576300"/>
              <a:ext cx="1124670" cy="31934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08" name="Freeform 507"/>
            <p:cNvSpPr/>
            <p:nvPr/>
          </p:nvSpPr>
          <p:spPr bwMode="auto">
            <a:xfrm>
              <a:off x="2159844" y="1671774"/>
              <a:ext cx="547537" cy="16131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09" name="Freeform 508"/>
            <p:cNvSpPr/>
            <p:nvPr/>
          </p:nvSpPr>
          <p:spPr bwMode="auto">
            <a:xfrm>
              <a:off x="2104351" y="1632268"/>
              <a:ext cx="662222"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0" name="Freeform 509"/>
            <p:cNvSpPr/>
            <p:nvPr/>
          </p:nvSpPr>
          <p:spPr bwMode="auto">
            <a:xfrm>
              <a:off x="2537200" y="1727740"/>
              <a:ext cx="244172" cy="9547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1" name="Freeform 510"/>
            <p:cNvSpPr/>
            <p:nvPr/>
          </p:nvSpPr>
          <p:spPr bwMode="auto">
            <a:xfrm>
              <a:off x="2089553" y="1731033"/>
              <a:ext cx="240471" cy="9547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12" name="Straight Connector 511"/>
            <p:cNvCxnSpPr>
              <a:endCxn id="507" idx="2"/>
            </p:cNvCxnSpPr>
            <p:nvPr/>
          </p:nvCxnSpPr>
          <p:spPr bwMode="auto">
            <a:xfrm flipH="1" flipV="1">
              <a:off x="1871277" y="1737617"/>
              <a:ext cx="3701" cy="12180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bwMode="auto">
            <a:xfrm flipH="1" flipV="1">
              <a:off x="2995947" y="1734324"/>
              <a:ext cx="3701"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89" name="Group 347"/>
          <p:cNvGrpSpPr>
            <a:grpSpLocks/>
          </p:cNvGrpSpPr>
          <p:nvPr/>
        </p:nvGrpSpPr>
        <p:grpSpPr bwMode="auto">
          <a:xfrm>
            <a:off x="3744913" y="5006975"/>
            <a:ext cx="484187" cy="211138"/>
            <a:chOff x="1871277" y="1576300"/>
            <a:chExt cx="1128371" cy="437860"/>
          </a:xfrm>
        </p:grpSpPr>
        <p:sp>
          <p:nvSpPr>
            <p:cNvPr id="487" name="Oval 486"/>
            <p:cNvSpPr/>
            <p:nvPr/>
          </p:nvSpPr>
          <p:spPr bwMode="auto">
            <a:xfrm flipV="1">
              <a:off x="1874975" y="1694818"/>
              <a:ext cx="1124673" cy="31934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88" name="Rectangle 487"/>
            <p:cNvSpPr/>
            <p:nvPr/>
          </p:nvSpPr>
          <p:spPr bwMode="auto">
            <a:xfrm>
              <a:off x="1871277" y="1740909"/>
              <a:ext cx="1128371" cy="115227"/>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89" name="Oval 488"/>
            <p:cNvSpPr/>
            <p:nvPr/>
          </p:nvSpPr>
          <p:spPr bwMode="auto">
            <a:xfrm flipV="1">
              <a:off x="1871277" y="1576300"/>
              <a:ext cx="1124673" cy="31934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90" name="Freeform 489"/>
            <p:cNvSpPr/>
            <p:nvPr/>
          </p:nvSpPr>
          <p:spPr bwMode="auto">
            <a:xfrm>
              <a:off x="2159844" y="1671774"/>
              <a:ext cx="547538" cy="16131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91" name="Freeform 490"/>
            <p:cNvSpPr/>
            <p:nvPr/>
          </p:nvSpPr>
          <p:spPr bwMode="auto">
            <a:xfrm>
              <a:off x="2104349" y="1632268"/>
              <a:ext cx="662226"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92" name="Freeform 491"/>
            <p:cNvSpPr/>
            <p:nvPr/>
          </p:nvSpPr>
          <p:spPr bwMode="auto">
            <a:xfrm>
              <a:off x="2537202" y="1727740"/>
              <a:ext cx="244172" cy="9547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93" name="Freeform 492"/>
            <p:cNvSpPr/>
            <p:nvPr/>
          </p:nvSpPr>
          <p:spPr bwMode="auto">
            <a:xfrm>
              <a:off x="2089551" y="1731033"/>
              <a:ext cx="240474" cy="9547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94" name="Straight Connector 493"/>
            <p:cNvCxnSpPr>
              <a:endCxn id="489" idx="2"/>
            </p:cNvCxnSpPr>
            <p:nvPr/>
          </p:nvCxnSpPr>
          <p:spPr bwMode="auto">
            <a:xfrm flipH="1" flipV="1">
              <a:off x="1871277" y="1737617"/>
              <a:ext cx="3698" cy="12180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bwMode="auto">
            <a:xfrm flipH="1" flipV="1">
              <a:off x="2995950" y="1734324"/>
              <a:ext cx="3698"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90" name="Group 439"/>
          <p:cNvGrpSpPr>
            <a:grpSpLocks/>
          </p:cNvGrpSpPr>
          <p:nvPr/>
        </p:nvGrpSpPr>
        <p:grpSpPr bwMode="auto">
          <a:xfrm>
            <a:off x="2881313" y="5194300"/>
            <a:ext cx="484187" cy="211138"/>
            <a:chOff x="1871277" y="1576300"/>
            <a:chExt cx="1128371" cy="437860"/>
          </a:xfrm>
        </p:grpSpPr>
        <p:sp>
          <p:nvSpPr>
            <p:cNvPr id="451" name="Oval 450"/>
            <p:cNvSpPr/>
            <p:nvPr/>
          </p:nvSpPr>
          <p:spPr bwMode="auto">
            <a:xfrm flipV="1">
              <a:off x="1874975" y="1694818"/>
              <a:ext cx="1124673" cy="31934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52" name="Rectangle 451"/>
            <p:cNvSpPr/>
            <p:nvPr/>
          </p:nvSpPr>
          <p:spPr bwMode="auto">
            <a:xfrm>
              <a:off x="1871277" y="1740909"/>
              <a:ext cx="1128371" cy="115227"/>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3" name="Oval 452"/>
            <p:cNvSpPr/>
            <p:nvPr/>
          </p:nvSpPr>
          <p:spPr bwMode="auto">
            <a:xfrm flipV="1">
              <a:off x="1871277" y="1576300"/>
              <a:ext cx="1124673" cy="31934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54" name="Freeform 453"/>
            <p:cNvSpPr/>
            <p:nvPr/>
          </p:nvSpPr>
          <p:spPr bwMode="auto">
            <a:xfrm>
              <a:off x="2159844" y="1671774"/>
              <a:ext cx="547538" cy="16131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5" name="Freeform 454"/>
            <p:cNvSpPr/>
            <p:nvPr/>
          </p:nvSpPr>
          <p:spPr bwMode="auto">
            <a:xfrm>
              <a:off x="2104349" y="1632268"/>
              <a:ext cx="662226"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6" name="Freeform 455"/>
            <p:cNvSpPr/>
            <p:nvPr/>
          </p:nvSpPr>
          <p:spPr bwMode="auto">
            <a:xfrm>
              <a:off x="2537202" y="1727740"/>
              <a:ext cx="244172" cy="9547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7" name="Freeform 456"/>
            <p:cNvSpPr/>
            <p:nvPr/>
          </p:nvSpPr>
          <p:spPr bwMode="auto">
            <a:xfrm>
              <a:off x="2089551" y="1731033"/>
              <a:ext cx="240474" cy="9547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58" name="Straight Connector 457"/>
            <p:cNvCxnSpPr>
              <a:endCxn id="453" idx="2"/>
            </p:cNvCxnSpPr>
            <p:nvPr/>
          </p:nvCxnSpPr>
          <p:spPr bwMode="auto">
            <a:xfrm flipH="1" flipV="1">
              <a:off x="1871277" y="1737617"/>
              <a:ext cx="3698" cy="12180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59" name="Straight Connector 458"/>
            <p:cNvCxnSpPr/>
            <p:nvPr/>
          </p:nvCxnSpPr>
          <p:spPr bwMode="auto">
            <a:xfrm flipH="1" flipV="1">
              <a:off x="2995950" y="1734324"/>
              <a:ext cx="3698"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91" name="Group 347"/>
          <p:cNvGrpSpPr>
            <a:grpSpLocks/>
          </p:cNvGrpSpPr>
          <p:nvPr/>
        </p:nvGrpSpPr>
        <p:grpSpPr bwMode="auto">
          <a:xfrm>
            <a:off x="1835150" y="5056188"/>
            <a:ext cx="484188" cy="211137"/>
            <a:chOff x="1871277" y="1576300"/>
            <a:chExt cx="1128371" cy="437860"/>
          </a:xfrm>
        </p:grpSpPr>
        <p:sp>
          <p:nvSpPr>
            <p:cNvPr id="442" name="Oval 441"/>
            <p:cNvSpPr/>
            <p:nvPr/>
          </p:nvSpPr>
          <p:spPr bwMode="auto">
            <a:xfrm flipV="1">
              <a:off x="1874978" y="1694819"/>
              <a:ext cx="1124670" cy="319341"/>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43" name="Rectangle 442"/>
            <p:cNvSpPr/>
            <p:nvPr/>
          </p:nvSpPr>
          <p:spPr bwMode="auto">
            <a:xfrm>
              <a:off x="1871277" y="1740909"/>
              <a:ext cx="1128371" cy="11522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4" name="Oval 443"/>
            <p:cNvSpPr/>
            <p:nvPr/>
          </p:nvSpPr>
          <p:spPr bwMode="auto">
            <a:xfrm flipV="1">
              <a:off x="1871277" y="1576300"/>
              <a:ext cx="1124670" cy="319341"/>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45" name="Freeform 444"/>
            <p:cNvSpPr/>
            <p:nvPr/>
          </p:nvSpPr>
          <p:spPr bwMode="auto">
            <a:xfrm>
              <a:off x="2159844" y="1671772"/>
              <a:ext cx="547537" cy="161318"/>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6" name="Freeform 445"/>
            <p:cNvSpPr/>
            <p:nvPr/>
          </p:nvSpPr>
          <p:spPr bwMode="auto">
            <a:xfrm>
              <a:off x="2104351" y="1632266"/>
              <a:ext cx="662222"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7" name="Freeform 446"/>
            <p:cNvSpPr/>
            <p:nvPr/>
          </p:nvSpPr>
          <p:spPr bwMode="auto">
            <a:xfrm>
              <a:off x="2537200" y="1727741"/>
              <a:ext cx="244172" cy="9547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8" name="Freeform 447"/>
            <p:cNvSpPr/>
            <p:nvPr/>
          </p:nvSpPr>
          <p:spPr bwMode="auto">
            <a:xfrm>
              <a:off x="2089553" y="1731032"/>
              <a:ext cx="240471" cy="95474"/>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49" name="Straight Connector 448"/>
            <p:cNvCxnSpPr>
              <a:endCxn id="444" idx="2"/>
            </p:cNvCxnSpPr>
            <p:nvPr/>
          </p:nvCxnSpPr>
          <p:spPr bwMode="auto">
            <a:xfrm flipH="1" flipV="1">
              <a:off x="1871277" y="1737616"/>
              <a:ext cx="3701" cy="12181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bwMode="auto">
            <a:xfrm flipH="1" flipV="1">
              <a:off x="2995947" y="1734325"/>
              <a:ext cx="3701"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92" name="Group 347"/>
          <p:cNvGrpSpPr>
            <a:grpSpLocks/>
          </p:cNvGrpSpPr>
          <p:nvPr/>
        </p:nvGrpSpPr>
        <p:grpSpPr bwMode="auto">
          <a:xfrm>
            <a:off x="2470150" y="2832100"/>
            <a:ext cx="571500" cy="220663"/>
            <a:chOff x="1871277" y="1576300"/>
            <a:chExt cx="1128371" cy="437860"/>
          </a:xfrm>
        </p:grpSpPr>
        <p:sp>
          <p:nvSpPr>
            <p:cNvPr id="413" name="Oval 412"/>
            <p:cNvSpPr/>
            <p:nvPr/>
          </p:nvSpPr>
          <p:spPr bwMode="auto">
            <a:xfrm flipV="1">
              <a:off x="1874412" y="1696002"/>
              <a:ext cx="1125236" cy="31815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14" name="Rectangle 413"/>
            <p:cNvSpPr/>
            <p:nvPr/>
          </p:nvSpPr>
          <p:spPr bwMode="auto">
            <a:xfrm>
              <a:off x="1871277" y="1740103"/>
              <a:ext cx="1128371" cy="11655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5" name="Oval 414"/>
            <p:cNvSpPr/>
            <p:nvPr/>
          </p:nvSpPr>
          <p:spPr bwMode="auto">
            <a:xfrm flipV="1">
              <a:off x="1871277" y="1576300"/>
              <a:ext cx="1125238" cy="31815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16" name="Freeform 415"/>
            <p:cNvSpPr/>
            <p:nvPr/>
          </p:nvSpPr>
          <p:spPr bwMode="auto">
            <a:xfrm>
              <a:off x="2159638" y="1673953"/>
              <a:ext cx="548515" cy="160652"/>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7" name="Freeform 416"/>
            <p:cNvSpPr/>
            <p:nvPr/>
          </p:nvSpPr>
          <p:spPr bwMode="auto">
            <a:xfrm>
              <a:off x="2103220" y="1633001"/>
              <a:ext cx="661352" cy="11025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8" name="Freeform 417"/>
            <p:cNvSpPr/>
            <p:nvPr/>
          </p:nvSpPr>
          <p:spPr bwMode="auto">
            <a:xfrm>
              <a:off x="2535762" y="1727503"/>
              <a:ext cx="244480" cy="97653"/>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9" name="Freeform 418"/>
            <p:cNvSpPr/>
            <p:nvPr/>
          </p:nvSpPr>
          <p:spPr bwMode="auto">
            <a:xfrm>
              <a:off x="2090682" y="1730654"/>
              <a:ext cx="241347" cy="9765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20" name="Straight Connector 419"/>
            <p:cNvCxnSpPr>
              <a:endCxn id="415" idx="2"/>
            </p:cNvCxnSpPr>
            <p:nvPr/>
          </p:nvCxnSpPr>
          <p:spPr bwMode="auto">
            <a:xfrm flipH="1" flipV="1">
              <a:off x="1871277" y="1736954"/>
              <a:ext cx="3135"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bwMode="auto">
            <a:xfrm flipH="1" flipV="1">
              <a:off x="2996515" y="1733803"/>
              <a:ext cx="3133"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93" name="Group 347"/>
          <p:cNvGrpSpPr>
            <a:grpSpLocks/>
          </p:cNvGrpSpPr>
          <p:nvPr/>
        </p:nvGrpSpPr>
        <p:grpSpPr bwMode="auto">
          <a:xfrm>
            <a:off x="4111625" y="2951163"/>
            <a:ext cx="571500" cy="220662"/>
            <a:chOff x="1871277" y="1576300"/>
            <a:chExt cx="1128371" cy="437860"/>
          </a:xfrm>
        </p:grpSpPr>
        <p:sp>
          <p:nvSpPr>
            <p:cNvPr id="404" name="Oval 403"/>
            <p:cNvSpPr/>
            <p:nvPr/>
          </p:nvSpPr>
          <p:spPr bwMode="auto">
            <a:xfrm flipV="1">
              <a:off x="1874412" y="1696003"/>
              <a:ext cx="1125236" cy="31815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05" name="Rectangle 404"/>
            <p:cNvSpPr/>
            <p:nvPr/>
          </p:nvSpPr>
          <p:spPr bwMode="auto">
            <a:xfrm>
              <a:off x="1871277" y="1740104"/>
              <a:ext cx="1128371" cy="11655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6" name="Oval 405"/>
            <p:cNvSpPr/>
            <p:nvPr/>
          </p:nvSpPr>
          <p:spPr bwMode="auto">
            <a:xfrm flipV="1">
              <a:off x="1871277" y="1576300"/>
              <a:ext cx="1125238" cy="31815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07" name="Freeform 406"/>
            <p:cNvSpPr/>
            <p:nvPr/>
          </p:nvSpPr>
          <p:spPr bwMode="auto">
            <a:xfrm>
              <a:off x="2159638" y="1673951"/>
              <a:ext cx="548515" cy="16065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8" name="Freeform 407"/>
            <p:cNvSpPr/>
            <p:nvPr/>
          </p:nvSpPr>
          <p:spPr bwMode="auto">
            <a:xfrm>
              <a:off x="2103220" y="1633001"/>
              <a:ext cx="661352" cy="110252"/>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9" name="Freeform 408"/>
            <p:cNvSpPr/>
            <p:nvPr/>
          </p:nvSpPr>
          <p:spPr bwMode="auto">
            <a:xfrm>
              <a:off x="2535762" y="1727504"/>
              <a:ext cx="244480" cy="97651"/>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0" name="Freeform 409"/>
            <p:cNvSpPr/>
            <p:nvPr/>
          </p:nvSpPr>
          <p:spPr bwMode="auto">
            <a:xfrm>
              <a:off x="2090682" y="1730653"/>
              <a:ext cx="241347" cy="97653"/>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11" name="Straight Connector 410"/>
            <p:cNvCxnSpPr>
              <a:endCxn id="406" idx="2"/>
            </p:cNvCxnSpPr>
            <p:nvPr/>
          </p:nvCxnSpPr>
          <p:spPr bwMode="auto">
            <a:xfrm flipH="1" flipV="1">
              <a:off x="1871277" y="1736953"/>
              <a:ext cx="3135"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bwMode="auto">
            <a:xfrm flipH="1" flipV="1">
              <a:off x="2996515" y="1733804"/>
              <a:ext cx="3133"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94" name="Group 531"/>
          <p:cNvGrpSpPr>
            <a:grpSpLocks/>
          </p:cNvGrpSpPr>
          <p:nvPr/>
        </p:nvGrpSpPr>
        <p:grpSpPr bwMode="auto">
          <a:xfrm>
            <a:off x="6103938" y="4654550"/>
            <a:ext cx="530225" cy="214313"/>
            <a:chOff x="1871277" y="1576300"/>
            <a:chExt cx="1128371" cy="437860"/>
          </a:xfrm>
        </p:grpSpPr>
        <p:sp>
          <p:nvSpPr>
            <p:cNvPr id="543" name="Oval 542"/>
            <p:cNvSpPr/>
            <p:nvPr/>
          </p:nvSpPr>
          <p:spPr bwMode="auto">
            <a:xfrm flipV="1">
              <a:off x="1874654" y="1693062"/>
              <a:ext cx="1124994" cy="32109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44" name="Rectangle 543"/>
            <p:cNvSpPr/>
            <p:nvPr/>
          </p:nvSpPr>
          <p:spPr bwMode="auto">
            <a:xfrm>
              <a:off x="1871277" y="1738470"/>
              <a:ext cx="1128371" cy="11676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5" name="Oval 544"/>
            <p:cNvSpPr/>
            <p:nvPr/>
          </p:nvSpPr>
          <p:spPr bwMode="auto">
            <a:xfrm flipV="1">
              <a:off x="1871277" y="1576300"/>
              <a:ext cx="1124992" cy="32109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46" name="Freeform 545"/>
            <p:cNvSpPr/>
            <p:nvPr/>
          </p:nvSpPr>
          <p:spPr bwMode="auto">
            <a:xfrm>
              <a:off x="2158436" y="1673602"/>
              <a:ext cx="550673" cy="16217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7" name="Freeform 546"/>
            <p:cNvSpPr/>
            <p:nvPr/>
          </p:nvSpPr>
          <p:spPr bwMode="auto">
            <a:xfrm>
              <a:off x="2101005" y="1634681"/>
              <a:ext cx="665535"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8" name="Freeform 547"/>
            <p:cNvSpPr/>
            <p:nvPr/>
          </p:nvSpPr>
          <p:spPr bwMode="auto">
            <a:xfrm>
              <a:off x="2536812" y="1728741"/>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9" name="Freeform 548"/>
            <p:cNvSpPr/>
            <p:nvPr/>
          </p:nvSpPr>
          <p:spPr bwMode="auto">
            <a:xfrm>
              <a:off x="2090869" y="1728741"/>
              <a:ext cx="239864"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50" name="Straight Connector 549"/>
            <p:cNvCxnSpPr>
              <a:endCxn id="545" idx="2"/>
            </p:cNvCxnSpPr>
            <p:nvPr/>
          </p:nvCxnSpPr>
          <p:spPr bwMode="auto">
            <a:xfrm flipH="1" flipV="1">
              <a:off x="1871277" y="1738470"/>
              <a:ext cx="3377"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p:nvPr/>
          </p:nvCxnSpPr>
          <p:spPr bwMode="auto">
            <a:xfrm flipH="1" flipV="1">
              <a:off x="2996269" y="1735228"/>
              <a:ext cx="3379"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80995" name="Straight Connector 506"/>
          <p:cNvCxnSpPr>
            <a:cxnSpLocks noChangeShapeType="1"/>
          </p:cNvCxnSpPr>
          <p:nvPr/>
        </p:nvCxnSpPr>
        <p:spPr bwMode="auto">
          <a:xfrm flipH="1">
            <a:off x="7566025" y="4311650"/>
            <a:ext cx="541338" cy="249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80996" name="Group 166"/>
          <p:cNvGrpSpPr>
            <a:grpSpLocks/>
          </p:cNvGrpSpPr>
          <p:nvPr/>
        </p:nvGrpSpPr>
        <p:grpSpPr bwMode="auto">
          <a:xfrm>
            <a:off x="8010525" y="4044950"/>
            <a:ext cx="649288" cy="417513"/>
            <a:chOff x="3053396" y="4304255"/>
            <a:chExt cx="648422" cy="418253"/>
          </a:xfrm>
        </p:grpSpPr>
        <p:sp>
          <p:nvSpPr>
            <p:cNvPr id="80997"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98" name="TextBox 168"/>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sp>
        <p:nvSpPr>
          <p:cNvPr id="422" name="Rectangle 2"/>
          <p:cNvSpPr txBox="1">
            <a:spLocks noChangeArrowheads="1"/>
          </p:cNvSpPr>
          <p:nvPr/>
        </p:nvSpPr>
        <p:spPr bwMode="auto">
          <a:xfrm>
            <a:off x="491898" y="491672"/>
            <a:ext cx="85105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0" i="0">
                <a:solidFill>
                  <a:srgbClr val="800000"/>
                </a:solidFill>
                <a:latin typeface="Calibri Light" charset="0"/>
                <a:ea typeface="Calibri Light" charset="0"/>
                <a:cs typeface="Calibri Light" charset="0"/>
              </a:defRPr>
            </a:lvl1pPr>
            <a:lvl2pPr algn="l" rtl="0" eaLnBrk="0" fontAlgn="base" hangingPunct="0">
              <a:spcBef>
                <a:spcPct val="0"/>
              </a:spcBef>
              <a:spcAft>
                <a:spcPct val="0"/>
              </a:spcAft>
              <a:defRPr sz="3200">
                <a:solidFill>
                  <a:srgbClr val="800000"/>
                </a:solidFill>
                <a:latin typeface="Chalkboard Bold" pitchFamily="80" charset="0"/>
                <a:ea typeface="Gungsuh" pitchFamily="18" charset="-127"/>
                <a:cs typeface="Gungsuh" pitchFamily="18" charset="-127"/>
              </a:defRPr>
            </a:lvl2pPr>
            <a:lvl3pPr algn="l" rtl="0" eaLnBrk="0" fontAlgn="base" hangingPunct="0">
              <a:spcBef>
                <a:spcPct val="0"/>
              </a:spcBef>
              <a:spcAft>
                <a:spcPct val="0"/>
              </a:spcAft>
              <a:defRPr sz="3200">
                <a:solidFill>
                  <a:srgbClr val="800000"/>
                </a:solidFill>
                <a:latin typeface="Chalkboard Bold" pitchFamily="80" charset="0"/>
                <a:ea typeface="Gungsuh" pitchFamily="18" charset="-127"/>
                <a:cs typeface="Gungsuh" pitchFamily="18" charset="-127"/>
              </a:defRPr>
            </a:lvl3pPr>
            <a:lvl4pPr algn="l" rtl="0" eaLnBrk="0" fontAlgn="base" hangingPunct="0">
              <a:spcBef>
                <a:spcPct val="0"/>
              </a:spcBef>
              <a:spcAft>
                <a:spcPct val="0"/>
              </a:spcAft>
              <a:defRPr sz="3200">
                <a:solidFill>
                  <a:srgbClr val="800000"/>
                </a:solidFill>
                <a:latin typeface="Chalkboard Bold" pitchFamily="80" charset="0"/>
                <a:ea typeface="Gungsuh" pitchFamily="18" charset="-127"/>
                <a:cs typeface="Gungsuh" pitchFamily="18" charset="-127"/>
              </a:defRPr>
            </a:lvl4pPr>
            <a:lvl5pPr algn="l" rtl="0" eaLnBrk="0" fontAlgn="base" hangingPunct="0">
              <a:spcBef>
                <a:spcPct val="0"/>
              </a:spcBef>
              <a:spcAft>
                <a:spcPct val="0"/>
              </a:spcAft>
              <a:defRPr sz="3200">
                <a:solidFill>
                  <a:srgbClr val="800000"/>
                </a:solidFill>
                <a:latin typeface="Chalkboard Bold" pitchFamily="80" charset="0"/>
                <a:ea typeface="Gungsuh" pitchFamily="18" charset="-127"/>
                <a:cs typeface="Gungsuh" pitchFamily="18" charset="-127"/>
              </a:defRPr>
            </a:lvl5pPr>
            <a:lvl6pPr marL="457200" algn="l" rtl="0" fontAlgn="base">
              <a:spcBef>
                <a:spcPct val="0"/>
              </a:spcBef>
              <a:spcAft>
                <a:spcPct val="0"/>
              </a:spcAft>
              <a:defRPr sz="3200">
                <a:solidFill>
                  <a:srgbClr val="800000"/>
                </a:solidFill>
                <a:latin typeface="Chalkboard Bold" pitchFamily="80" charset="0"/>
                <a:ea typeface="Gungsuh" pitchFamily="18" charset="-127"/>
                <a:cs typeface="Gungsuh" pitchFamily="18" charset="-127"/>
              </a:defRPr>
            </a:lvl6pPr>
            <a:lvl7pPr marL="914400" algn="l" rtl="0" fontAlgn="base">
              <a:spcBef>
                <a:spcPct val="0"/>
              </a:spcBef>
              <a:spcAft>
                <a:spcPct val="0"/>
              </a:spcAft>
              <a:defRPr sz="3200">
                <a:solidFill>
                  <a:srgbClr val="800000"/>
                </a:solidFill>
                <a:latin typeface="Chalkboard Bold" pitchFamily="80" charset="0"/>
                <a:ea typeface="Gungsuh" pitchFamily="18" charset="-127"/>
                <a:cs typeface="Gungsuh" pitchFamily="18" charset="-127"/>
              </a:defRPr>
            </a:lvl7pPr>
            <a:lvl8pPr marL="1371600" algn="l" rtl="0" fontAlgn="base">
              <a:spcBef>
                <a:spcPct val="0"/>
              </a:spcBef>
              <a:spcAft>
                <a:spcPct val="0"/>
              </a:spcAft>
              <a:defRPr sz="3200">
                <a:solidFill>
                  <a:srgbClr val="800000"/>
                </a:solidFill>
                <a:latin typeface="Chalkboard Bold" pitchFamily="80" charset="0"/>
                <a:ea typeface="Gungsuh" pitchFamily="18" charset="-127"/>
                <a:cs typeface="Gungsuh" pitchFamily="18" charset="-127"/>
              </a:defRPr>
            </a:lvl8pPr>
            <a:lvl9pPr marL="1828800" algn="l" rtl="0" fontAlgn="base">
              <a:spcBef>
                <a:spcPct val="0"/>
              </a:spcBef>
              <a:spcAft>
                <a:spcPct val="0"/>
              </a:spcAft>
              <a:defRPr sz="3200">
                <a:solidFill>
                  <a:srgbClr val="800000"/>
                </a:solidFill>
                <a:latin typeface="Chalkboard Bold" pitchFamily="80" charset="0"/>
                <a:ea typeface="Gungsuh" pitchFamily="18" charset="-127"/>
                <a:cs typeface="Gungsuh" pitchFamily="18" charset="-127"/>
              </a:defRPr>
            </a:lvl9pPr>
          </a:lstStyle>
          <a:p>
            <a:pPr eaLnBrk="1" hangingPunct="1"/>
            <a:r>
              <a:rPr lang="en-US" altLang="en-US" kern="0">
                <a:ea typeface="ＭＳ Ｐゴシック" charset="-128"/>
              </a:rPr>
              <a:t>Internet Structure: Network of Networks</a:t>
            </a:r>
            <a:endParaRPr lang="en-US" altLang="en-US" sz="4400" kern="0">
              <a:ea typeface="ＭＳ Ｐゴシック" charset="-128"/>
            </a:endParaRPr>
          </a:p>
        </p:txBody>
      </p:sp>
      <p:sp>
        <p:nvSpPr>
          <p:cNvPr id="423" name="Rectangle 3"/>
          <p:cNvSpPr txBox="1">
            <a:spLocks noChangeArrowheads="1"/>
          </p:cNvSpPr>
          <p:nvPr/>
        </p:nvSpPr>
        <p:spPr bwMode="auto">
          <a:xfrm>
            <a:off x="506228" y="1203028"/>
            <a:ext cx="82042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85000"/>
              </a:lnSpc>
              <a:spcBef>
                <a:spcPct val="20000"/>
              </a:spcBef>
              <a:buClr>
                <a:srgbClr val="000099"/>
              </a:buClr>
              <a:buSzPct val="75000"/>
              <a:buFont typeface="Wingdings" charset="2"/>
              <a:buNone/>
            </a:pPr>
            <a:r>
              <a:rPr lang="en-US" altLang="en-US" dirty="0">
                <a:latin typeface="Calibri" charset="0"/>
                <a:ea typeface="Calibri" charset="0"/>
                <a:cs typeface="Calibri" charset="0"/>
              </a:rPr>
              <a:t>But if one global ISP is viable business, there will be competitors ….  </a:t>
            </a:r>
          </a:p>
        </p:txBody>
      </p:sp>
      <p:sp>
        <p:nvSpPr>
          <p:cNvPr id="2" name="TextBox 1">
            <a:extLst>
              <a:ext uri="{FF2B5EF4-FFF2-40B4-BE49-F238E27FC236}">
                <a16:creationId xmlns:a16="http://schemas.microsoft.com/office/drawing/2014/main" id="{45F7DDC5-3748-6139-2B4E-D3C09C91154B}"/>
              </a:ext>
            </a:extLst>
          </p:cNvPr>
          <p:cNvSpPr txBox="1"/>
          <p:nvPr/>
        </p:nvSpPr>
        <p:spPr>
          <a:xfrm>
            <a:off x="5576645" y="1796237"/>
            <a:ext cx="904415" cy="369332"/>
          </a:xfrm>
          <a:prstGeom prst="rect">
            <a:avLst/>
          </a:prstGeom>
          <a:noFill/>
          <a:ln>
            <a:solidFill>
              <a:srgbClr val="FF0000"/>
            </a:solidFill>
          </a:ln>
        </p:spPr>
        <p:txBody>
          <a:bodyPr wrap="none" rtlCol="0">
            <a:spAutoFit/>
          </a:bodyPr>
          <a:lstStyle/>
          <a:p>
            <a:r>
              <a:rPr lang="en-US" dirty="0">
                <a:solidFill>
                  <a:srgbClr val="FF0000"/>
                </a:solidFill>
              </a:rPr>
              <a:t>Routers</a:t>
            </a:r>
          </a:p>
        </p:txBody>
      </p:sp>
      <p:sp>
        <p:nvSpPr>
          <p:cNvPr id="3" name="Freeform 2">
            <a:extLst>
              <a:ext uri="{FF2B5EF4-FFF2-40B4-BE49-F238E27FC236}">
                <a16:creationId xmlns:a16="http://schemas.microsoft.com/office/drawing/2014/main" id="{822A1864-B2DF-55F7-A1DD-E644C026AEBD}"/>
              </a:ext>
            </a:extLst>
          </p:cNvPr>
          <p:cNvSpPr/>
          <p:nvPr/>
        </p:nvSpPr>
        <p:spPr>
          <a:xfrm>
            <a:off x="4522789" y="2166257"/>
            <a:ext cx="1257526" cy="873943"/>
          </a:xfrm>
          <a:custGeom>
            <a:avLst/>
            <a:gdLst>
              <a:gd name="connsiteX0" fmla="*/ 1023257 w 1023257"/>
              <a:gd name="connsiteY0" fmla="*/ 0 h 870857"/>
              <a:gd name="connsiteX1" fmla="*/ 674914 w 1023257"/>
              <a:gd name="connsiteY1" fmla="*/ 598714 h 870857"/>
              <a:gd name="connsiteX2" fmla="*/ 0 w 1023257"/>
              <a:gd name="connsiteY2" fmla="*/ 870857 h 870857"/>
            </a:gdLst>
            <a:ahLst/>
            <a:cxnLst>
              <a:cxn ang="0">
                <a:pos x="connsiteX0" y="connsiteY0"/>
              </a:cxn>
              <a:cxn ang="0">
                <a:pos x="connsiteX1" y="connsiteY1"/>
              </a:cxn>
              <a:cxn ang="0">
                <a:pos x="connsiteX2" y="connsiteY2"/>
              </a:cxn>
            </a:cxnLst>
            <a:rect l="l" t="t" r="r" b="b"/>
            <a:pathLst>
              <a:path w="1023257" h="870857">
                <a:moveTo>
                  <a:pt x="1023257" y="0"/>
                </a:moveTo>
                <a:cubicBezTo>
                  <a:pt x="934357" y="226785"/>
                  <a:pt x="845457" y="453571"/>
                  <a:pt x="674914" y="598714"/>
                </a:cubicBezTo>
                <a:cubicBezTo>
                  <a:pt x="504371" y="743857"/>
                  <a:pt x="252185" y="807357"/>
                  <a:pt x="0" y="870857"/>
                </a:cubicBezTo>
              </a:path>
            </a:pathLst>
          </a:custGeom>
          <a:noFill/>
          <a:ln w="25400">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AF3F0391-8939-BBD3-0877-04BE3A9E77B5}"/>
              </a:ext>
            </a:extLst>
          </p:cNvPr>
          <p:cNvSpPr/>
          <p:nvPr/>
        </p:nvSpPr>
        <p:spPr>
          <a:xfrm flipH="1">
            <a:off x="5932710" y="2165569"/>
            <a:ext cx="1037632" cy="1820644"/>
          </a:xfrm>
          <a:custGeom>
            <a:avLst/>
            <a:gdLst>
              <a:gd name="connsiteX0" fmla="*/ 1023257 w 1023257"/>
              <a:gd name="connsiteY0" fmla="*/ 0 h 870857"/>
              <a:gd name="connsiteX1" fmla="*/ 674914 w 1023257"/>
              <a:gd name="connsiteY1" fmla="*/ 598714 h 870857"/>
              <a:gd name="connsiteX2" fmla="*/ 0 w 1023257"/>
              <a:gd name="connsiteY2" fmla="*/ 870857 h 870857"/>
            </a:gdLst>
            <a:ahLst/>
            <a:cxnLst>
              <a:cxn ang="0">
                <a:pos x="connsiteX0" y="connsiteY0"/>
              </a:cxn>
              <a:cxn ang="0">
                <a:pos x="connsiteX1" y="connsiteY1"/>
              </a:cxn>
              <a:cxn ang="0">
                <a:pos x="connsiteX2" y="connsiteY2"/>
              </a:cxn>
            </a:cxnLst>
            <a:rect l="l" t="t" r="r" b="b"/>
            <a:pathLst>
              <a:path w="1023257" h="870857">
                <a:moveTo>
                  <a:pt x="1023257" y="0"/>
                </a:moveTo>
                <a:cubicBezTo>
                  <a:pt x="934357" y="226785"/>
                  <a:pt x="845457" y="453571"/>
                  <a:pt x="674914" y="598714"/>
                </a:cubicBezTo>
                <a:cubicBezTo>
                  <a:pt x="504371" y="743857"/>
                  <a:pt x="252185" y="807357"/>
                  <a:pt x="0" y="870857"/>
                </a:cubicBezTo>
              </a:path>
            </a:pathLst>
          </a:custGeom>
          <a:noFill/>
          <a:ln w="25400">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706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83351-B52D-204D-9FF7-4B32BC8A48A8}"/>
              </a:ext>
            </a:extLst>
          </p:cNvPr>
          <p:cNvPicPr>
            <a:picLocks noChangeAspect="1"/>
          </p:cNvPicPr>
          <p:nvPr/>
        </p:nvPicPr>
        <p:blipFill>
          <a:blip r:embed="rId2"/>
          <a:stretch>
            <a:fillRect/>
          </a:stretch>
        </p:blipFill>
        <p:spPr>
          <a:xfrm>
            <a:off x="806450" y="1060450"/>
            <a:ext cx="7531100" cy="4737100"/>
          </a:xfrm>
          <a:prstGeom prst="rect">
            <a:avLst/>
          </a:prstGeom>
        </p:spPr>
      </p:pic>
      <p:sp>
        <p:nvSpPr>
          <p:cNvPr id="3" name="TextBox 2">
            <a:extLst>
              <a:ext uri="{FF2B5EF4-FFF2-40B4-BE49-F238E27FC236}">
                <a16:creationId xmlns:a16="http://schemas.microsoft.com/office/drawing/2014/main" id="{D9E57BF1-8530-AC47-9770-CF1095C16885}"/>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Connection between hosts</a:t>
            </a:r>
          </a:p>
        </p:txBody>
      </p:sp>
    </p:spTree>
    <p:extLst>
      <p:ext uri="{BB962C8B-B14F-4D97-AF65-F5344CB8AC3E}">
        <p14:creationId xmlns:p14="http://schemas.microsoft.com/office/powerpoint/2010/main" val="1760840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3D6AA-36ED-E6F5-5BD0-76C51250A3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714A307-29E3-A933-315C-D94C52CEABE4}"/>
              </a:ext>
            </a:extLst>
          </p:cNvPr>
          <p:cNvPicPr>
            <a:picLocks noChangeAspect="1"/>
          </p:cNvPicPr>
          <p:nvPr/>
        </p:nvPicPr>
        <p:blipFill>
          <a:blip r:embed="rId2"/>
          <a:stretch>
            <a:fillRect/>
          </a:stretch>
        </p:blipFill>
        <p:spPr>
          <a:xfrm>
            <a:off x="806450" y="1060450"/>
            <a:ext cx="7531100" cy="4737100"/>
          </a:xfrm>
          <a:prstGeom prst="rect">
            <a:avLst/>
          </a:prstGeom>
        </p:spPr>
      </p:pic>
      <p:sp>
        <p:nvSpPr>
          <p:cNvPr id="3" name="TextBox 2">
            <a:extLst>
              <a:ext uri="{FF2B5EF4-FFF2-40B4-BE49-F238E27FC236}">
                <a16:creationId xmlns:a16="http://schemas.microsoft.com/office/drawing/2014/main" id="{B993E56E-FFBA-426D-7CC9-9902AACE74F2}"/>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Connection between hosts</a:t>
            </a:r>
          </a:p>
        </p:txBody>
      </p:sp>
      <p:sp>
        <p:nvSpPr>
          <p:cNvPr id="4" name="TextBox 3">
            <a:extLst>
              <a:ext uri="{FF2B5EF4-FFF2-40B4-BE49-F238E27FC236}">
                <a16:creationId xmlns:a16="http://schemas.microsoft.com/office/drawing/2014/main" id="{393BD856-68B7-A2C4-1DBD-BCA7CCB9AD54}"/>
              </a:ext>
            </a:extLst>
          </p:cNvPr>
          <p:cNvSpPr txBox="1"/>
          <p:nvPr/>
        </p:nvSpPr>
        <p:spPr>
          <a:xfrm>
            <a:off x="4572000" y="652111"/>
            <a:ext cx="4332514" cy="369332"/>
          </a:xfrm>
          <a:prstGeom prst="rect">
            <a:avLst/>
          </a:prstGeom>
          <a:noFill/>
        </p:spPr>
        <p:txBody>
          <a:bodyPr wrap="square" rtlCol="0">
            <a:spAutoFit/>
          </a:bodyPr>
          <a:lstStyle/>
          <a:p>
            <a:r>
              <a:rPr lang="en-US" dirty="0"/>
              <a:t>Using network to maintain network.</a:t>
            </a:r>
          </a:p>
        </p:txBody>
      </p:sp>
      <p:cxnSp>
        <p:nvCxnSpPr>
          <p:cNvPr id="6" name="Straight Arrow Connector 5">
            <a:extLst>
              <a:ext uri="{FF2B5EF4-FFF2-40B4-BE49-F238E27FC236}">
                <a16:creationId xmlns:a16="http://schemas.microsoft.com/office/drawing/2014/main" id="{17FD36A0-0502-AE62-0CB2-E7C01548D973}"/>
              </a:ext>
            </a:extLst>
          </p:cNvPr>
          <p:cNvCxnSpPr/>
          <p:nvPr/>
        </p:nvCxnSpPr>
        <p:spPr>
          <a:xfrm>
            <a:off x="4985657" y="1491343"/>
            <a:ext cx="178525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EA75C83-BA03-B92C-B488-E8861A198598}"/>
              </a:ext>
            </a:extLst>
          </p:cNvPr>
          <p:cNvCxnSpPr>
            <a:cxnSpLocks/>
          </p:cNvCxnSpPr>
          <p:nvPr/>
        </p:nvCxnSpPr>
        <p:spPr>
          <a:xfrm flipH="1">
            <a:off x="5290457" y="1589314"/>
            <a:ext cx="178525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79D23F5-BC31-8B09-961A-3E7D11D76421}"/>
              </a:ext>
            </a:extLst>
          </p:cNvPr>
          <p:cNvSpPr txBox="1"/>
          <p:nvPr/>
        </p:nvSpPr>
        <p:spPr>
          <a:xfrm>
            <a:off x="3814424" y="1073026"/>
            <a:ext cx="4737322" cy="369332"/>
          </a:xfrm>
          <a:prstGeom prst="rect">
            <a:avLst/>
          </a:prstGeom>
          <a:noFill/>
        </p:spPr>
        <p:txBody>
          <a:bodyPr wrap="none" rtlCol="0">
            <a:spAutoFit/>
          </a:bodyPr>
          <a:lstStyle/>
          <a:p>
            <a:r>
              <a:rPr lang="en-US" dirty="0">
                <a:solidFill>
                  <a:srgbClr val="FF0000"/>
                </a:solidFill>
              </a:rPr>
              <a:t>Behaves like Applications. Uses TCP/UDP packets</a:t>
            </a:r>
          </a:p>
        </p:txBody>
      </p:sp>
    </p:spTree>
    <p:extLst>
      <p:ext uri="{BB962C8B-B14F-4D97-AF65-F5344CB8AC3E}">
        <p14:creationId xmlns:p14="http://schemas.microsoft.com/office/powerpoint/2010/main" val="630126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C7745-9934-0A40-9435-F2D7AE966428}"/>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Connection between hosts</a:t>
            </a:r>
          </a:p>
        </p:txBody>
      </p:sp>
      <p:pic>
        <p:nvPicPr>
          <p:cNvPr id="3" name="Picture 2">
            <a:extLst>
              <a:ext uri="{FF2B5EF4-FFF2-40B4-BE49-F238E27FC236}">
                <a16:creationId xmlns:a16="http://schemas.microsoft.com/office/drawing/2014/main" id="{7E7CB93C-EFAF-2F42-B9A0-A82695F464D2}"/>
              </a:ext>
            </a:extLst>
          </p:cNvPr>
          <p:cNvPicPr>
            <a:picLocks noChangeAspect="1"/>
          </p:cNvPicPr>
          <p:nvPr/>
        </p:nvPicPr>
        <p:blipFill>
          <a:blip r:embed="rId2"/>
          <a:stretch>
            <a:fillRect/>
          </a:stretch>
        </p:blipFill>
        <p:spPr>
          <a:xfrm>
            <a:off x="0" y="584775"/>
            <a:ext cx="5963485" cy="5152516"/>
          </a:xfrm>
          <a:prstGeom prst="rect">
            <a:avLst/>
          </a:prstGeom>
        </p:spPr>
      </p:pic>
      <p:sp>
        <p:nvSpPr>
          <p:cNvPr id="4" name="TextBox 3">
            <a:extLst>
              <a:ext uri="{FF2B5EF4-FFF2-40B4-BE49-F238E27FC236}">
                <a16:creationId xmlns:a16="http://schemas.microsoft.com/office/drawing/2014/main" id="{508BFF92-9424-0246-B51A-96D90FC11095}"/>
              </a:ext>
            </a:extLst>
          </p:cNvPr>
          <p:cNvSpPr txBox="1"/>
          <p:nvPr/>
        </p:nvSpPr>
        <p:spPr>
          <a:xfrm>
            <a:off x="4572000" y="2550695"/>
            <a:ext cx="4572000" cy="4154984"/>
          </a:xfrm>
          <a:prstGeom prst="rect">
            <a:avLst/>
          </a:prstGeom>
          <a:solidFill>
            <a:schemeClr val="bg1"/>
          </a:solidFill>
        </p:spPr>
        <p:txBody>
          <a:bodyPr wrap="square" rtlCol="0">
            <a:spAutoFit/>
          </a:bodyPr>
          <a:lstStyle/>
          <a:p>
            <a:r>
              <a:rPr lang="en-US" sz="2400" dirty="0"/>
              <a:t>1. Addressing</a:t>
            </a:r>
          </a:p>
          <a:p>
            <a:r>
              <a:rPr lang="en-US" sz="2400" dirty="0"/>
              <a:t>– Unique identifier for global addressing </a:t>
            </a:r>
          </a:p>
          <a:p>
            <a:r>
              <a:rPr lang="en-US" sz="2400" dirty="0"/>
              <a:t>– Link name for neighbors </a:t>
            </a:r>
          </a:p>
          <a:p>
            <a:pPr marL="342900" indent="-342900">
              <a:buAutoNum type="arabicPeriod"/>
            </a:pPr>
            <a:endParaRPr lang="en-US" sz="2400" dirty="0"/>
          </a:p>
          <a:p>
            <a:r>
              <a:rPr lang="en-US" sz="2400" dirty="0"/>
              <a:t>2. Forwarding</a:t>
            </a:r>
          </a:p>
          <a:p>
            <a:r>
              <a:rPr lang="en-US" sz="2400" dirty="0"/>
              <a:t>-- Switching packets between links</a:t>
            </a:r>
          </a:p>
          <a:p>
            <a:endParaRPr lang="en-US" sz="2400" dirty="0"/>
          </a:p>
          <a:p>
            <a:r>
              <a:rPr lang="en-US" sz="2400" dirty="0">
                <a:solidFill>
                  <a:srgbClr val="FF0000"/>
                </a:solidFill>
              </a:rPr>
              <a:t>3. Routing</a:t>
            </a:r>
          </a:p>
          <a:p>
            <a:r>
              <a:rPr lang="en-US" sz="2400" dirty="0">
                <a:solidFill>
                  <a:srgbClr val="FF0000"/>
                </a:solidFill>
              </a:rPr>
              <a:t>-- Determining paths between hosts</a:t>
            </a:r>
          </a:p>
        </p:txBody>
      </p:sp>
    </p:spTree>
    <p:extLst>
      <p:ext uri="{BB962C8B-B14F-4D97-AF65-F5344CB8AC3E}">
        <p14:creationId xmlns:p14="http://schemas.microsoft.com/office/powerpoint/2010/main" val="3750932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22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836613"/>
            <a:ext cx="3972409" cy="183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2" name="Rectangle 2"/>
          <p:cNvSpPr>
            <a:spLocks noGrp="1" noChangeArrowheads="1"/>
          </p:cNvSpPr>
          <p:nvPr>
            <p:ph type="title"/>
          </p:nvPr>
        </p:nvSpPr>
        <p:spPr>
          <a:xfrm>
            <a:off x="533400" y="252413"/>
            <a:ext cx="7772400" cy="685800"/>
          </a:xfrm>
        </p:spPr>
        <p:txBody>
          <a:bodyPr>
            <a:noAutofit/>
          </a:bodyPr>
          <a:lstStyle/>
          <a:p>
            <a:r>
              <a:rPr lang="en-US" dirty="0"/>
              <a:t>Routing</a:t>
            </a:r>
            <a:r>
              <a:rPr lang="en-US" altLang="ja-JP" dirty="0"/>
              <a:t> protocols</a:t>
            </a:r>
            <a:endParaRPr lang="en-US" sz="4800" dirty="0"/>
          </a:p>
        </p:txBody>
      </p:sp>
      <p:sp>
        <p:nvSpPr>
          <p:cNvPr id="84998" name="Rectangle 3"/>
          <p:cNvSpPr>
            <a:spLocks noGrp="1" noChangeArrowheads="1"/>
          </p:cNvSpPr>
          <p:nvPr>
            <p:ph type="body" sz="half" idx="1"/>
          </p:nvPr>
        </p:nvSpPr>
        <p:spPr>
          <a:xfrm>
            <a:off x="822261" y="1363819"/>
            <a:ext cx="7353300" cy="4274607"/>
          </a:xfrm>
        </p:spPr>
        <p:txBody>
          <a:bodyPr/>
          <a:lstStyle/>
          <a:p>
            <a:pPr marL="0" indent="0">
              <a:lnSpc>
                <a:spcPct val="100000"/>
              </a:lnSpc>
              <a:buNone/>
            </a:pPr>
            <a:r>
              <a:rPr lang="en-US" sz="3200" i="1" dirty="0">
                <a:solidFill>
                  <a:srgbClr val="CC0000"/>
                </a:solidFill>
                <a:cs typeface="+mn-cs"/>
              </a:rPr>
              <a:t>Routing protocol goal:</a:t>
            </a:r>
            <a:r>
              <a:rPr lang="en-US" sz="3200" dirty="0"/>
              <a:t> </a:t>
            </a:r>
            <a:r>
              <a:rPr lang="en-US" dirty="0"/>
              <a:t>determine “good” paths (equivalently, routes), from sending hosts to receiving host, through network of routers</a:t>
            </a:r>
          </a:p>
          <a:p>
            <a:pPr>
              <a:lnSpc>
                <a:spcPct val="100000"/>
              </a:lnSpc>
            </a:pPr>
            <a:r>
              <a:rPr lang="en-US" dirty="0">
                <a:cs typeface="+mn-cs"/>
              </a:rPr>
              <a:t>path: sequence of routers packets will traverse in going from given initial source host to given final destination host</a:t>
            </a:r>
          </a:p>
          <a:p>
            <a:pPr>
              <a:lnSpc>
                <a:spcPct val="100000"/>
              </a:lnSpc>
              <a:defRPr/>
            </a:pPr>
            <a:r>
              <a:rPr lang="en-US" dirty="0">
                <a:cs typeface="+mn-cs"/>
              </a:rPr>
              <a:t>“good”: least “cost”, “fastest”, “least congested”</a:t>
            </a:r>
            <a:endParaRPr lang="en-US" sz="2400" dirty="0">
              <a:cs typeface="+mn-cs"/>
            </a:endParaRPr>
          </a:p>
        </p:txBody>
      </p:sp>
      <p:sp>
        <p:nvSpPr>
          <p:cNvPr id="3" name="Slide Number Placeholder 2"/>
          <p:cNvSpPr>
            <a:spLocks noGrp="1"/>
          </p:cNvSpPr>
          <p:nvPr>
            <p:ph type="sldNum" sz="quarter" idx="12"/>
          </p:nvPr>
        </p:nvSpPr>
        <p:spPr/>
        <p:txBody>
          <a:bodyPr/>
          <a:lstStyle/>
          <a:p>
            <a:fld id="{F784D624-D040-2E47-A508-03D46FE35CB6}" type="slidenum">
              <a:rPr lang="en-US" smtClean="0"/>
              <a:t>19</a:t>
            </a:fld>
            <a:endParaRPr lang="en-US"/>
          </a:p>
        </p:txBody>
      </p:sp>
    </p:spTree>
    <p:extLst>
      <p:ext uri="{BB962C8B-B14F-4D97-AF65-F5344CB8AC3E}">
        <p14:creationId xmlns:p14="http://schemas.microsoft.com/office/powerpoint/2010/main" val="107126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544286" y="228600"/>
            <a:ext cx="7772400" cy="1143000"/>
          </a:xfrm>
        </p:spPr>
        <p:txBody>
          <a:bodyPr/>
          <a:lstStyle/>
          <a:p>
            <a:pPr eaLnBrk="1" hangingPunct="1"/>
            <a:r>
              <a:rPr lang="en-US" altLang="en-US" dirty="0">
                <a:ea typeface="ＭＳ Ｐゴシック" charset="-128"/>
              </a:rPr>
              <a:t>Network architecture overview</a:t>
            </a:r>
          </a:p>
        </p:txBody>
      </p:sp>
      <p:sp>
        <p:nvSpPr>
          <p:cNvPr id="19460" name="Rectangle 3"/>
          <p:cNvSpPr>
            <a:spLocks noGrp="1" noChangeArrowheads="1"/>
          </p:cNvSpPr>
          <p:nvPr>
            <p:ph type="body" idx="4294967295"/>
          </p:nvPr>
        </p:nvSpPr>
        <p:spPr>
          <a:xfrm>
            <a:off x="936625" y="1406525"/>
            <a:ext cx="8207375" cy="4648200"/>
          </a:xfrm>
        </p:spPr>
        <p:txBody>
          <a:bodyPr/>
          <a:lstStyle/>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What is the Internet?</a:t>
            </a:r>
          </a:p>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Network edge</a:t>
            </a:r>
          </a:p>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Network core</a:t>
            </a:r>
          </a:p>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Delay, Loss, Throughput in networks</a:t>
            </a:r>
          </a:p>
          <a:p>
            <a:pPr lvl="1" eaLnBrk="1" hangingPunct="1">
              <a:buFont typeface="Wingdings" charset="2"/>
              <a:buChar char="q"/>
            </a:pPr>
            <a:r>
              <a:rPr lang="en-US" altLang="en-US" sz="2800" dirty="0">
                <a:solidFill>
                  <a:srgbClr val="CC0000"/>
                </a:solidFill>
                <a:latin typeface="Calibri Light" charset="0"/>
                <a:ea typeface="Calibri Light" charset="0"/>
                <a:cs typeface="Calibri Light" charset="0"/>
              </a:rPr>
              <a:t>Protocol layers, service models</a:t>
            </a:r>
          </a:p>
          <a:p>
            <a:pPr marL="0" indent="0" eaLnBrk="1" hangingPunct="1">
              <a:buNone/>
            </a:pPr>
            <a:endParaRPr lang="en-US" altLang="en-US" dirty="0">
              <a:latin typeface="Calibri Light" charset="0"/>
              <a:ea typeface="Calibri Light" charset="0"/>
              <a:cs typeface="Calibri Light" charset="0"/>
            </a:endParaRPr>
          </a:p>
        </p:txBody>
      </p:sp>
    </p:spTree>
    <p:extLst>
      <p:ext uri="{BB962C8B-B14F-4D97-AF65-F5344CB8AC3E}">
        <p14:creationId xmlns:p14="http://schemas.microsoft.com/office/powerpoint/2010/main" val="1809011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5" name="Picture 7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847724"/>
            <a:ext cx="6924508" cy="210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0836" name="Group 2"/>
          <p:cNvGrpSpPr>
            <a:grpSpLocks/>
          </p:cNvGrpSpPr>
          <p:nvPr/>
        </p:nvGrpSpPr>
        <p:grpSpPr bwMode="auto">
          <a:xfrm>
            <a:off x="3200401" y="1406525"/>
            <a:ext cx="3571875" cy="2236788"/>
            <a:chOff x="3162" y="1071"/>
            <a:chExt cx="2250" cy="1409"/>
          </a:xfrm>
        </p:grpSpPr>
        <p:sp>
          <p:nvSpPr>
            <p:cNvPr id="120840" name="Freeform 3"/>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0841" name="Freeform 4"/>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42" name="Oval 5"/>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3" name="Line 6"/>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4" name="Line 7"/>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5" name="Rectangle 8"/>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46" name="Oval 9"/>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7" name="Oval 10"/>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8" name="Line 11"/>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9" name="Line 12"/>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0" name="Rectangle 13"/>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51" name="Oval 14"/>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2" name="Oval 15"/>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3" name="Line 16"/>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4" name="Line 17"/>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5" name="Rectangle 18"/>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56" name="Oval 19"/>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7" name="Oval 20"/>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8" name="Line 21"/>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9" name="Line 22"/>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0" name="Rectangle 23"/>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61" name="Oval 24"/>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2" name="Oval 25"/>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3" name="Line 26"/>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4" name="Line 27"/>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5" name="Rectangle 28"/>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66" name="Oval 29"/>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7" name="Oval 30"/>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8" name="Line 31"/>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9" name="Line 32"/>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70" name="Rectangle 33"/>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71" name="Oval 34"/>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72" name="Freeform 35"/>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3" name="Freeform 36"/>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4" name="Freeform 37"/>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5" name="Freeform 38"/>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6" name="Freeform 39"/>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7" name="Freeform 40"/>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8" name="Freeform 41"/>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9" name="Freeform 42"/>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80" name="Freeform 43"/>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20881" name="Group 44"/>
            <p:cNvGrpSpPr>
              <a:grpSpLocks/>
            </p:cNvGrpSpPr>
            <p:nvPr/>
          </p:nvGrpSpPr>
          <p:grpSpPr bwMode="auto">
            <a:xfrm>
              <a:off x="3287" y="1744"/>
              <a:ext cx="205" cy="250"/>
              <a:chOff x="2954" y="2425"/>
              <a:chExt cx="208" cy="250"/>
            </a:xfrm>
          </p:grpSpPr>
          <p:sp>
            <p:nvSpPr>
              <p:cNvPr id="120907" name="Rectangle 45"/>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8" name="Text Box 46"/>
              <p:cNvSpPr txBox="1">
                <a:spLocks noChangeArrowheads="1"/>
              </p:cNvSpPr>
              <p:nvPr/>
            </p:nvSpPr>
            <p:spPr bwMode="auto">
              <a:xfrm>
                <a:off x="2954" y="2425"/>
                <a:ext cx="2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u</a:t>
                </a:r>
                <a:endParaRPr lang="en-US">
                  <a:latin typeface="+mn-lt"/>
                </a:endParaRPr>
              </a:p>
            </p:txBody>
          </p:sp>
        </p:grpSp>
        <p:grpSp>
          <p:nvGrpSpPr>
            <p:cNvPr id="120882" name="Group 47"/>
            <p:cNvGrpSpPr>
              <a:grpSpLocks/>
            </p:cNvGrpSpPr>
            <p:nvPr/>
          </p:nvGrpSpPr>
          <p:grpSpPr bwMode="auto">
            <a:xfrm>
              <a:off x="4461" y="2128"/>
              <a:ext cx="196" cy="250"/>
              <a:chOff x="2958" y="2425"/>
              <a:chExt cx="199" cy="250"/>
            </a:xfrm>
          </p:grpSpPr>
          <p:sp>
            <p:nvSpPr>
              <p:cNvPr id="120905" name="Rectangle 48"/>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6" name="Text Box 49"/>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y</a:t>
                </a:r>
                <a:endParaRPr lang="en-US">
                  <a:latin typeface="+mn-lt"/>
                </a:endParaRPr>
              </a:p>
            </p:txBody>
          </p:sp>
        </p:grpSp>
        <p:grpSp>
          <p:nvGrpSpPr>
            <p:cNvPr id="120883" name="Group 50"/>
            <p:cNvGrpSpPr>
              <a:grpSpLocks/>
            </p:cNvGrpSpPr>
            <p:nvPr/>
          </p:nvGrpSpPr>
          <p:grpSpPr bwMode="auto">
            <a:xfrm>
              <a:off x="3777" y="2095"/>
              <a:ext cx="200" cy="291"/>
              <a:chOff x="2957" y="2395"/>
              <a:chExt cx="201" cy="291"/>
            </a:xfrm>
          </p:grpSpPr>
          <p:sp>
            <p:nvSpPr>
              <p:cNvPr id="120903" name="Rectangle 51"/>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4" name="Text Box 52"/>
              <p:cNvSpPr txBox="1">
                <a:spLocks noChangeArrowheads="1"/>
              </p:cNvSpPr>
              <p:nvPr/>
            </p:nvSpPr>
            <p:spPr bwMode="auto">
              <a:xfrm>
                <a:off x="2957" y="2395"/>
                <a:ext cx="20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x</a:t>
                </a:r>
              </a:p>
            </p:txBody>
          </p:sp>
        </p:grpSp>
        <p:grpSp>
          <p:nvGrpSpPr>
            <p:cNvPr id="120884" name="Group 53"/>
            <p:cNvGrpSpPr>
              <a:grpSpLocks/>
            </p:cNvGrpSpPr>
            <p:nvPr/>
          </p:nvGrpSpPr>
          <p:grpSpPr bwMode="auto">
            <a:xfrm>
              <a:off x="4438" y="1438"/>
              <a:ext cx="232" cy="250"/>
              <a:chOff x="2941" y="2425"/>
              <a:chExt cx="235" cy="250"/>
            </a:xfrm>
          </p:grpSpPr>
          <p:sp>
            <p:nvSpPr>
              <p:cNvPr id="120901" name="Rectangle 54"/>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2" name="Text Box 55"/>
              <p:cNvSpPr txBox="1">
                <a:spLocks noChangeArrowheads="1"/>
              </p:cNvSpPr>
              <p:nvPr/>
            </p:nvSpPr>
            <p:spPr bwMode="auto">
              <a:xfrm>
                <a:off x="2941" y="2425"/>
                <a:ext cx="23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w</a:t>
                </a:r>
                <a:endParaRPr lang="en-US">
                  <a:latin typeface="+mn-lt"/>
                </a:endParaRPr>
              </a:p>
            </p:txBody>
          </p:sp>
        </p:grpSp>
        <p:grpSp>
          <p:nvGrpSpPr>
            <p:cNvPr id="120885" name="Group 56"/>
            <p:cNvGrpSpPr>
              <a:grpSpLocks/>
            </p:cNvGrpSpPr>
            <p:nvPr/>
          </p:nvGrpSpPr>
          <p:grpSpPr bwMode="auto">
            <a:xfrm>
              <a:off x="3771" y="1438"/>
              <a:ext cx="196" cy="250"/>
              <a:chOff x="2958" y="2425"/>
              <a:chExt cx="199" cy="250"/>
            </a:xfrm>
          </p:grpSpPr>
          <p:sp>
            <p:nvSpPr>
              <p:cNvPr id="120899" name="Rectangle 57"/>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0" name="Text Box 58"/>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v</a:t>
                </a:r>
                <a:endParaRPr lang="en-US">
                  <a:latin typeface="+mn-lt"/>
                </a:endParaRPr>
              </a:p>
            </p:txBody>
          </p:sp>
        </p:grpSp>
        <p:grpSp>
          <p:nvGrpSpPr>
            <p:cNvPr id="120886" name="Group 59"/>
            <p:cNvGrpSpPr>
              <a:grpSpLocks/>
            </p:cNvGrpSpPr>
            <p:nvPr/>
          </p:nvGrpSpPr>
          <p:grpSpPr bwMode="auto">
            <a:xfrm>
              <a:off x="5032" y="1756"/>
              <a:ext cx="193" cy="291"/>
              <a:chOff x="2959" y="2395"/>
              <a:chExt cx="195" cy="291"/>
            </a:xfrm>
          </p:grpSpPr>
          <p:sp>
            <p:nvSpPr>
              <p:cNvPr id="120897" name="Rectangle 60"/>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898" name="Text Box 61"/>
              <p:cNvSpPr txBox="1">
                <a:spLocks noChangeArrowheads="1"/>
              </p:cNvSpPr>
              <p:nvPr/>
            </p:nvSpPr>
            <p:spPr bwMode="auto">
              <a:xfrm>
                <a:off x="2959" y="2395"/>
                <a:ext cx="19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z</a:t>
                </a:r>
              </a:p>
            </p:txBody>
          </p:sp>
        </p:grpSp>
        <p:sp>
          <p:nvSpPr>
            <p:cNvPr id="120887" name="Text Box 62"/>
            <p:cNvSpPr txBox="1">
              <a:spLocks noChangeArrowheads="1"/>
            </p:cNvSpPr>
            <p:nvPr/>
          </p:nvSpPr>
          <p:spPr bwMode="auto">
            <a:xfrm>
              <a:off x="3493" y="1568"/>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88" name="Text Box 63"/>
            <p:cNvSpPr txBox="1">
              <a:spLocks noChangeArrowheads="1"/>
            </p:cNvSpPr>
            <p:nvPr/>
          </p:nvSpPr>
          <p:spPr bwMode="auto">
            <a:xfrm>
              <a:off x="3841" y="1787"/>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89" name="Text Box 64"/>
            <p:cNvSpPr txBox="1">
              <a:spLocks noChangeArrowheads="1"/>
            </p:cNvSpPr>
            <p:nvPr/>
          </p:nvSpPr>
          <p:spPr bwMode="auto">
            <a:xfrm>
              <a:off x="3406" y="200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0" name="Text Box 65"/>
            <p:cNvSpPr txBox="1">
              <a:spLocks noChangeArrowheads="1"/>
            </p:cNvSpPr>
            <p:nvPr/>
          </p:nvSpPr>
          <p:spPr bwMode="auto">
            <a:xfrm>
              <a:off x="4225" y="188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0891" name="Text Box 66"/>
            <p:cNvSpPr txBox="1">
              <a:spLocks noChangeArrowheads="1"/>
            </p:cNvSpPr>
            <p:nvPr/>
          </p:nvSpPr>
          <p:spPr bwMode="auto">
            <a:xfrm>
              <a:off x="4162" y="223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2" name="Text Box 67"/>
            <p:cNvSpPr txBox="1">
              <a:spLocks noChangeArrowheads="1"/>
            </p:cNvSpPr>
            <p:nvPr/>
          </p:nvSpPr>
          <p:spPr bwMode="auto">
            <a:xfrm>
              <a:off x="4522" y="180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3" name="Text Box 68"/>
            <p:cNvSpPr txBox="1">
              <a:spLocks noChangeArrowheads="1"/>
            </p:cNvSpPr>
            <p:nvPr/>
          </p:nvSpPr>
          <p:spPr bwMode="auto">
            <a:xfrm>
              <a:off x="4882" y="206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94" name="Text Box 69"/>
            <p:cNvSpPr txBox="1">
              <a:spLocks noChangeArrowheads="1"/>
            </p:cNvSpPr>
            <p:nvPr/>
          </p:nvSpPr>
          <p:spPr bwMode="auto">
            <a:xfrm>
              <a:off x="4855" y="153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sp>
          <p:nvSpPr>
            <p:cNvPr id="120895" name="Text Box 70"/>
            <p:cNvSpPr txBox="1">
              <a:spLocks noChangeArrowheads="1"/>
            </p:cNvSpPr>
            <p:nvPr/>
          </p:nvSpPr>
          <p:spPr bwMode="auto">
            <a:xfrm>
              <a:off x="4120" y="138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0896" name="Text Box 71"/>
            <p:cNvSpPr txBox="1">
              <a:spLocks noChangeArrowheads="1"/>
            </p:cNvSpPr>
            <p:nvPr/>
          </p:nvSpPr>
          <p:spPr bwMode="auto">
            <a:xfrm>
              <a:off x="3769" y="111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grpSp>
      <p:sp>
        <p:nvSpPr>
          <p:cNvPr id="120837" name="Text Box 72"/>
          <p:cNvSpPr txBox="1">
            <a:spLocks noChangeArrowheads="1"/>
          </p:cNvSpPr>
          <p:nvPr/>
        </p:nvSpPr>
        <p:spPr bwMode="auto">
          <a:xfrm>
            <a:off x="939800" y="3263900"/>
            <a:ext cx="6627327"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rPr>
              <a:t>graph: G = (N,E)</a:t>
            </a:r>
          </a:p>
          <a:p>
            <a:pPr eaLnBrk="1" hangingPunct="1"/>
            <a:endParaRPr lang="en-US" sz="1800" dirty="0">
              <a:latin typeface="+mn-lt"/>
            </a:endParaRPr>
          </a:p>
          <a:p>
            <a:pPr eaLnBrk="1" hangingPunct="1"/>
            <a:r>
              <a:rPr lang="en-US" sz="1800" dirty="0">
                <a:latin typeface="+mn-lt"/>
              </a:rPr>
              <a:t>N = set of routers = { u, v, w, x, y, z }</a:t>
            </a:r>
          </a:p>
          <a:p>
            <a:pPr eaLnBrk="1" hangingPunct="1"/>
            <a:endParaRPr lang="en-US" sz="1800" dirty="0">
              <a:latin typeface="+mn-lt"/>
            </a:endParaRPr>
          </a:p>
          <a:p>
            <a:pPr eaLnBrk="1" hangingPunct="1"/>
            <a:r>
              <a:rPr lang="en-US" sz="1800" dirty="0">
                <a:latin typeface="+mn-lt"/>
              </a:rPr>
              <a:t>E = set of links ={ (</a:t>
            </a:r>
            <a:r>
              <a:rPr lang="en-US" sz="1800" dirty="0" err="1">
                <a:latin typeface="+mn-lt"/>
              </a:rPr>
              <a:t>u,v</a:t>
            </a:r>
            <a:r>
              <a:rPr lang="en-US" sz="1800" dirty="0">
                <a:latin typeface="+mn-lt"/>
              </a:rPr>
              <a:t>), (</a:t>
            </a:r>
            <a:r>
              <a:rPr lang="en-US" sz="1800" dirty="0" err="1">
                <a:latin typeface="+mn-lt"/>
              </a:rPr>
              <a:t>u,x</a:t>
            </a:r>
            <a:r>
              <a:rPr lang="en-US" sz="1800" dirty="0">
                <a:latin typeface="+mn-lt"/>
              </a:rPr>
              <a:t>), (</a:t>
            </a:r>
            <a:r>
              <a:rPr lang="en-US" sz="1800" dirty="0" err="1">
                <a:latin typeface="+mn-lt"/>
              </a:rPr>
              <a:t>v,x</a:t>
            </a:r>
            <a:r>
              <a:rPr lang="en-US" sz="1800" dirty="0">
                <a:latin typeface="+mn-lt"/>
              </a:rPr>
              <a:t>), (</a:t>
            </a:r>
            <a:r>
              <a:rPr lang="en-US" sz="1800" dirty="0" err="1">
                <a:latin typeface="+mn-lt"/>
              </a:rPr>
              <a:t>v,w</a:t>
            </a:r>
            <a:r>
              <a:rPr lang="en-US" sz="1800" dirty="0">
                <a:latin typeface="+mn-lt"/>
              </a:rPr>
              <a:t>), (</a:t>
            </a:r>
            <a:r>
              <a:rPr lang="en-US" sz="1800" dirty="0" err="1">
                <a:latin typeface="+mn-lt"/>
              </a:rPr>
              <a:t>x,w</a:t>
            </a:r>
            <a:r>
              <a:rPr lang="en-US" sz="1800" dirty="0">
                <a:latin typeface="+mn-lt"/>
              </a:rPr>
              <a:t>), (</a:t>
            </a:r>
            <a:r>
              <a:rPr lang="en-US" sz="1800" dirty="0" err="1">
                <a:latin typeface="+mn-lt"/>
              </a:rPr>
              <a:t>x,y</a:t>
            </a:r>
            <a:r>
              <a:rPr lang="en-US" sz="1800" dirty="0">
                <a:latin typeface="+mn-lt"/>
              </a:rPr>
              <a:t>), (</a:t>
            </a:r>
            <a:r>
              <a:rPr lang="en-US" sz="1800" dirty="0" err="1">
                <a:latin typeface="+mn-lt"/>
              </a:rPr>
              <a:t>w,y</a:t>
            </a:r>
            <a:r>
              <a:rPr lang="en-US" sz="1800" dirty="0">
                <a:latin typeface="+mn-lt"/>
              </a:rPr>
              <a:t>), (</a:t>
            </a:r>
            <a:r>
              <a:rPr lang="en-US" sz="1800" dirty="0" err="1">
                <a:latin typeface="+mn-lt"/>
              </a:rPr>
              <a:t>w,z</a:t>
            </a:r>
            <a:r>
              <a:rPr lang="en-US" sz="1800" dirty="0">
                <a:latin typeface="+mn-lt"/>
              </a:rPr>
              <a:t>), (</a:t>
            </a:r>
            <a:r>
              <a:rPr lang="en-US" sz="1800" dirty="0" err="1">
                <a:latin typeface="+mn-lt"/>
              </a:rPr>
              <a:t>y,z</a:t>
            </a:r>
            <a:r>
              <a:rPr lang="en-US" sz="1800" dirty="0">
                <a:latin typeface="+mn-lt"/>
              </a:rPr>
              <a:t>) }</a:t>
            </a:r>
          </a:p>
        </p:txBody>
      </p:sp>
      <p:sp>
        <p:nvSpPr>
          <p:cNvPr id="75783" name="Rectangle 73"/>
          <p:cNvSpPr>
            <a:spLocks noGrp="1" noChangeArrowheads="1"/>
          </p:cNvSpPr>
          <p:nvPr>
            <p:ph type="title"/>
          </p:nvPr>
        </p:nvSpPr>
        <p:spPr>
          <a:xfrm>
            <a:off x="533400" y="207963"/>
            <a:ext cx="7772400" cy="796925"/>
          </a:xfrm>
        </p:spPr>
        <p:txBody>
          <a:bodyPr/>
          <a:lstStyle/>
          <a:p>
            <a:pPr>
              <a:defRPr/>
            </a:pPr>
            <a:r>
              <a:rPr lang="en-US" sz="4000" dirty="0">
                <a:cs typeface="+mj-cs"/>
              </a:rPr>
              <a:t>Graph abstraction of the network</a:t>
            </a:r>
          </a:p>
        </p:txBody>
      </p:sp>
      <p:sp>
        <p:nvSpPr>
          <p:cNvPr id="120839" name="Text Box 74"/>
          <p:cNvSpPr txBox="1">
            <a:spLocks noChangeArrowheads="1"/>
          </p:cNvSpPr>
          <p:nvPr/>
        </p:nvSpPr>
        <p:spPr bwMode="auto">
          <a:xfrm>
            <a:off x="1150938" y="5157788"/>
            <a:ext cx="629306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90513" indent="-2905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rPr>
              <a:t>aside:</a:t>
            </a:r>
            <a:r>
              <a:rPr lang="en-US" sz="1800" dirty="0">
                <a:latin typeface="+mn-lt"/>
              </a:rPr>
              <a:t> graph abstraction is useful in other network contexts, e.g., </a:t>
            </a:r>
          </a:p>
          <a:p>
            <a:r>
              <a:rPr lang="en-US" sz="1800" dirty="0">
                <a:latin typeface="+mn-lt"/>
              </a:rPr>
              <a:t>P2P, where </a:t>
            </a:r>
            <a:r>
              <a:rPr lang="en-US" sz="1800" i="1" dirty="0">
                <a:latin typeface="+mn-lt"/>
              </a:rPr>
              <a:t>N</a:t>
            </a:r>
            <a:r>
              <a:rPr lang="en-US" sz="1800" dirty="0">
                <a:latin typeface="+mn-lt"/>
              </a:rPr>
              <a:t> is set of peers and </a:t>
            </a:r>
            <a:r>
              <a:rPr lang="en-US" sz="1800" i="1" dirty="0">
                <a:latin typeface="+mn-lt"/>
              </a:rPr>
              <a:t>E</a:t>
            </a:r>
            <a:r>
              <a:rPr lang="en-US" sz="1800" dirty="0">
                <a:latin typeface="+mn-lt"/>
              </a:rPr>
              <a:t> is set of TCP connections</a:t>
            </a:r>
          </a:p>
        </p:txBody>
      </p:sp>
      <p:sp>
        <p:nvSpPr>
          <p:cNvPr id="3" name="Slide Number Placeholder 2"/>
          <p:cNvSpPr>
            <a:spLocks noGrp="1"/>
          </p:cNvSpPr>
          <p:nvPr>
            <p:ph type="sldNum" sz="quarter" idx="12"/>
          </p:nvPr>
        </p:nvSpPr>
        <p:spPr/>
        <p:txBody>
          <a:bodyPr/>
          <a:lstStyle/>
          <a:p>
            <a:fld id="{F784D624-D040-2E47-A508-03D46FE35CB6}" type="slidenum">
              <a:rPr lang="en-US" smtClean="0"/>
              <a:t>20</a:t>
            </a:fld>
            <a:endParaRPr lang="en-US"/>
          </a:p>
        </p:txBody>
      </p:sp>
    </p:spTree>
    <p:extLst>
      <p:ext uri="{BB962C8B-B14F-4D97-AF65-F5344CB8AC3E}">
        <p14:creationId xmlns:p14="http://schemas.microsoft.com/office/powerpoint/2010/main" val="24245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p:bldP spid="120839"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9" name="Picture 7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893763"/>
            <a:ext cx="5942012"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5" name="Rectangle 2"/>
          <p:cNvSpPr>
            <a:spLocks noGrp="1" noChangeArrowheads="1"/>
          </p:cNvSpPr>
          <p:nvPr>
            <p:ph type="title"/>
          </p:nvPr>
        </p:nvSpPr>
        <p:spPr>
          <a:xfrm>
            <a:off x="533400" y="219075"/>
            <a:ext cx="7772400" cy="908050"/>
          </a:xfrm>
        </p:spPr>
        <p:txBody>
          <a:bodyPr/>
          <a:lstStyle/>
          <a:p>
            <a:pPr>
              <a:defRPr/>
            </a:pPr>
            <a:r>
              <a:rPr lang="en-US">
                <a:cs typeface="+mj-cs"/>
              </a:rPr>
              <a:t>Graph abstraction: costs</a:t>
            </a:r>
          </a:p>
        </p:txBody>
      </p:sp>
      <p:grpSp>
        <p:nvGrpSpPr>
          <p:cNvPr id="121861" name="Group 3"/>
          <p:cNvGrpSpPr>
            <a:grpSpLocks/>
          </p:cNvGrpSpPr>
          <p:nvPr/>
        </p:nvGrpSpPr>
        <p:grpSpPr bwMode="auto">
          <a:xfrm>
            <a:off x="920750" y="1495425"/>
            <a:ext cx="3571875" cy="2236788"/>
            <a:chOff x="3162" y="1071"/>
            <a:chExt cx="2250" cy="1409"/>
          </a:xfrm>
        </p:grpSpPr>
        <p:sp>
          <p:nvSpPr>
            <p:cNvPr id="121865" name="Freeform 4"/>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1866" name="Freeform 5"/>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867" name="Oval 6"/>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68" name="Line 7"/>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69" name="Line 8"/>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0" name="Rectangle 9"/>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71" name="Oval 10"/>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2" name="Oval 11"/>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3" name="Line 12"/>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4" name="Line 13"/>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5" name="Rectangle 14"/>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76" name="Oval 15"/>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7" name="Oval 16"/>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8" name="Line 17"/>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9" name="Line 18"/>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0" name="Rectangle 19"/>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81" name="Oval 20"/>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2" name="Oval 21"/>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3" name="Line 22"/>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4" name="Line 23"/>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5" name="Rectangle 24"/>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86" name="Oval 25"/>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7" name="Oval 26"/>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8" name="Line 27"/>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9" name="Line 28"/>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90" name="Rectangle 29"/>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91" name="Oval 30"/>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2" name="Oval 31"/>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3" name="Line 32"/>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94" name="Line 33"/>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95" name="Rectangle 34"/>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96" name="Oval 35"/>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7" name="Freeform 36"/>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898" name="Freeform 37"/>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899" name="Freeform 38"/>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0" name="Freeform 39"/>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1" name="Freeform 40"/>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2" name="Freeform 41"/>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3" name="Freeform 42"/>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4" name="Freeform 43"/>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5" name="Freeform 44"/>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21906" name="Group 45"/>
            <p:cNvGrpSpPr>
              <a:grpSpLocks/>
            </p:cNvGrpSpPr>
            <p:nvPr/>
          </p:nvGrpSpPr>
          <p:grpSpPr bwMode="auto">
            <a:xfrm>
              <a:off x="3287" y="1744"/>
              <a:ext cx="205" cy="250"/>
              <a:chOff x="2954" y="2425"/>
              <a:chExt cx="208" cy="250"/>
            </a:xfrm>
          </p:grpSpPr>
          <p:sp>
            <p:nvSpPr>
              <p:cNvPr id="121932" name="Rectangle 4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33" name="Text Box 47"/>
              <p:cNvSpPr txBox="1">
                <a:spLocks noChangeArrowheads="1"/>
              </p:cNvSpPr>
              <p:nvPr/>
            </p:nvSpPr>
            <p:spPr bwMode="auto">
              <a:xfrm>
                <a:off x="2954" y="2425"/>
                <a:ext cx="2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u</a:t>
                </a:r>
                <a:endParaRPr lang="en-US">
                  <a:latin typeface="+mn-lt"/>
                </a:endParaRPr>
              </a:p>
            </p:txBody>
          </p:sp>
        </p:grpSp>
        <p:grpSp>
          <p:nvGrpSpPr>
            <p:cNvPr id="121907" name="Group 48"/>
            <p:cNvGrpSpPr>
              <a:grpSpLocks/>
            </p:cNvGrpSpPr>
            <p:nvPr/>
          </p:nvGrpSpPr>
          <p:grpSpPr bwMode="auto">
            <a:xfrm>
              <a:off x="4461" y="2128"/>
              <a:ext cx="196" cy="250"/>
              <a:chOff x="2958" y="2425"/>
              <a:chExt cx="199" cy="250"/>
            </a:xfrm>
          </p:grpSpPr>
          <p:sp>
            <p:nvSpPr>
              <p:cNvPr id="121930" name="Rectangle 49"/>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31" name="Text Box 50"/>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y</a:t>
                </a:r>
                <a:endParaRPr lang="en-US">
                  <a:latin typeface="+mn-lt"/>
                </a:endParaRPr>
              </a:p>
            </p:txBody>
          </p:sp>
        </p:grpSp>
        <p:grpSp>
          <p:nvGrpSpPr>
            <p:cNvPr id="121908" name="Group 51"/>
            <p:cNvGrpSpPr>
              <a:grpSpLocks/>
            </p:cNvGrpSpPr>
            <p:nvPr/>
          </p:nvGrpSpPr>
          <p:grpSpPr bwMode="auto">
            <a:xfrm>
              <a:off x="3777" y="2095"/>
              <a:ext cx="200" cy="291"/>
              <a:chOff x="2957" y="2395"/>
              <a:chExt cx="201" cy="291"/>
            </a:xfrm>
          </p:grpSpPr>
          <p:sp>
            <p:nvSpPr>
              <p:cNvPr id="121928" name="Rectangle 52"/>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9" name="Text Box 53"/>
              <p:cNvSpPr txBox="1">
                <a:spLocks noChangeArrowheads="1"/>
              </p:cNvSpPr>
              <p:nvPr/>
            </p:nvSpPr>
            <p:spPr bwMode="auto">
              <a:xfrm>
                <a:off x="2957" y="2395"/>
                <a:ext cx="20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x</a:t>
                </a:r>
              </a:p>
            </p:txBody>
          </p:sp>
        </p:grpSp>
        <p:grpSp>
          <p:nvGrpSpPr>
            <p:cNvPr id="121909" name="Group 54"/>
            <p:cNvGrpSpPr>
              <a:grpSpLocks/>
            </p:cNvGrpSpPr>
            <p:nvPr/>
          </p:nvGrpSpPr>
          <p:grpSpPr bwMode="auto">
            <a:xfrm>
              <a:off x="4438" y="1438"/>
              <a:ext cx="232" cy="250"/>
              <a:chOff x="2941" y="2425"/>
              <a:chExt cx="235" cy="250"/>
            </a:xfrm>
          </p:grpSpPr>
          <p:sp>
            <p:nvSpPr>
              <p:cNvPr id="121926" name="Rectangle 55"/>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7" name="Text Box 56"/>
              <p:cNvSpPr txBox="1">
                <a:spLocks noChangeArrowheads="1"/>
              </p:cNvSpPr>
              <p:nvPr/>
            </p:nvSpPr>
            <p:spPr bwMode="auto">
              <a:xfrm>
                <a:off x="2941" y="2425"/>
                <a:ext cx="23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w</a:t>
                </a:r>
                <a:endParaRPr lang="en-US">
                  <a:latin typeface="+mn-lt"/>
                </a:endParaRPr>
              </a:p>
            </p:txBody>
          </p:sp>
        </p:grpSp>
        <p:grpSp>
          <p:nvGrpSpPr>
            <p:cNvPr id="121910" name="Group 57"/>
            <p:cNvGrpSpPr>
              <a:grpSpLocks/>
            </p:cNvGrpSpPr>
            <p:nvPr/>
          </p:nvGrpSpPr>
          <p:grpSpPr bwMode="auto">
            <a:xfrm>
              <a:off x="3771" y="1438"/>
              <a:ext cx="196" cy="250"/>
              <a:chOff x="2958" y="2425"/>
              <a:chExt cx="199" cy="250"/>
            </a:xfrm>
          </p:grpSpPr>
          <p:sp>
            <p:nvSpPr>
              <p:cNvPr id="121924" name="Rectangle 58"/>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5" name="Text Box 59"/>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v</a:t>
                </a:r>
                <a:endParaRPr lang="en-US">
                  <a:latin typeface="+mn-lt"/>
                </a:endParaRPr>
              </a:p>
            </p:txBody>
          </p:sp>
        </p:grpSp>
        <p:grpSp>
          <p:nvGrpSpPr>
            <p:cNvPr id="121911" name="Group 60"/>
            <p:cNvGrpSpPr>
              <a:grpSpLocks/>
            </p:cNvGrpSpPr>
            <p:nvPr/>
          </p:nvGrpSpPr>
          <p:grpSpPr bwMode="auto">
            <a:xfrm>
              <a:off x="5032" y="1756"/>
              <a:ext cx="193" cy="291"/>
              <a:chOff x="2959" y="2395"/>
              <a:chExt cx="195" cy="291"/>
            </a:xfrm>
          </p:grpSpPr>
          <p:sp>
            <p:nvSpPr>
              <p:cNvPr id="121922" name="Rectangle 61"/>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3" name="Text Box 62"/>
              <p:cNvSpPr txBox="1">
                <a:spLocks noChangeArrowheads="1"/>
              </p:cNvSpPr>
              <p:nvPr/>
            </p:nvSpPr>
            <p:spPr bwMode="auto">
              <a:xfrm>
                <a:off x="2959" y="2395"/>
                <a:ext cx="19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z</a:t>
                </a:r>
              </a:p>
            </p:txBody>
          </p:sp>
        </p:grpSp>
        <p:sp>
          <p:nvSpPr>
            <p:cNvPr id="121912" name="Text Box 63"/>
            <p:cNvSpPr txBox="1">
              <a:spLocks noChangeArrowheads="1"/>
            </p:cNvSpPr>
            <p:nvPr/>
          </p:nvSpPr>
          <p:spPr bwMode="auto">
            <a:xfrm>
              <a:off x="3493" y="1568"/>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3" name="Text Box 64"/>
            <p:cNvSpPr txBox="1">
              <a:spLocks noChangeArrowheads="1"/>
            </p:cNvSpPr>
            <p:nvPr/>
          </p:nvSpPr>
          <p:spPr bwMode="auto">
            <a:xfrm>
              <a:off x="3841" y="1787"/>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4" name="Text Box 65"/>
            <p:cNvSpPr txBox="1">
              <a:spLocks noChangeArrowheads="1"/>
            </p:cNvSpPr>
            <p:nvPr/>
          </p:nvSpPr>
          <p:spPr bwMode="auto">
            <a:xfrm>
              <a:off x="3406" y="200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5" name="Text Box 66"/>
            <p:cNvSpPr txBox="1">
              <a:spLocks noChangeArrowheads="1"/>
            </p:cNvSpPr>
            <p:nvPr/>
          </p:nvSpPr>
          <p:spPr bwMode="auto">
            <a:xfrm>
              <a:off x="4225" y="188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1916" name="Text Box 67"/>
            <p:cNvSpPr txBox="1">
              <a:spLocks noChangeArrowheads="1"/>
            </p:cNvSpPr>
            <p:nvPr/>
          </p:nvSpPr>
          <p:spPr bwMode="auto">
            <a:xfrm>
              <a:off x="4162" y="223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7" name="Text Box 68"/>
            <p:cNvSpPr txBox="1">
              <a:spLocks noChangeArrowheads="1"/>
            </p:cNvSpPr>
            <p:nvPr/>
          </p:nvSpPr>
          <p:spPr bwMode="auto">
            <a:xfrm>
              <a:off x="4522" y="180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8" name="Text Box 69"/>
            <p:cNvSpPr txBox="1">
              <a:spLocks noChangeArrowheads="1"/>
            </p:cNvSpPr>
            <p:nvPr/>
          </p:nvSpPr>
          <p:spPr bwMode="auto">
            <a:xfrm>
              <a:off x="4882" y="206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9" name="Text Box 70"/>
            <p:cNvSpPr txBox="1">
              <a:spLocks noChangeArrowheads="1"/>
            </p:cNvSpPr>
            <p:nvPr/>
          </p:nvSpPr>
          <p:spPr bwMode="auto">
            <a:xfrm>
              <a:off x="4855" y="153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sp>
          <p:nvSpPr>
            <p:cNvPr id="121920" name="Text Box 71"/>
            <p:cNvSpPr txBox="1">
              <a:spLocks noChangeArrowheads="1"/>
            </p:cNvSpPr>
            <p:nvPr/>
          </p:nvSpPr>
          <p:spPr bwMode="auto">
            <a:xfrm>
              <a:off x="4120" y="138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1921" name="Text Box 72"/>
            <p:cNvSpPr txBox="1">
              <a:spLocks noChangeArrowheads="1"/>
            </p:cNvSpPr>
            <p:nvPr/>
          </p:nvSpPr>
          <p:spPr bwMode="auto">
            <a:xfrm>
              <a:off x="3769" y="111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grpSp>
      <p:sp>
        <p:nvSpPr>
          <p:cNvPr id="121862" name="Text Box 73"/>
          <p:cNvSpPr txBox="1">
            <a:spLocks noChangeArrowheads="1"/>
          </p:cNvSpPr>
          <p:nvPr/>
        </p:nvSpPr>
        <p:spPr bwMode="auto">
          <a:xfrm>
            <a:off x="5265738" y="1689100"/>
            <a:ext cx="3105466"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rPr>
              <a:t>c(</a:t>
            </a:r>
            <a:r>
              <a:rPr lang="en-US" sz="1800" dirty="0" err="1">
                <a:latin typeface="+mn-lt"/>
              </a:rPr>
              <a:t>x,x</a:t>
            </a:r>
            <a:r>
              <a:rPr lang="en-US" sz="1800" dirty="0">
                <a:latin typeface="+mn-lt"/>
              </a:rPr>
              <a:t>’</a:t>
            </a:r>
            <a:r>
              <a:rPr lang="en-US" altLang="ja-JP" sz="1800" dirty="0">
                <a:latin typeface="+mn-lt"/>
              </a:rPr>
              <a:t>) = cost of link (</a:t>
            </a:r>
            <a:r>
              <a:rPr lang="en-US" altLang="ja-JP" sz="1800" dirty="0" err="1">
                <a:latin typeface="+mn-lt"/>
              </a:rPr>
              <a:t>x,x</a:t>
            </a:r>
            <a:r>
              <a:rPr lang="en-US" altLang="ja-JP" sz="1800" dirty="0">
                <a:latin typeface="+mn-lt"/>
              </a:rPr>
              <a:t>’)</a:t>
            </a:r>
          </a:p>
          <a:p>
            <a:r>
              <a:rPr lang="en-US" sz="1800" dirty="0">
                <a:latin typeface="+mn-lt"/>
              </a:rPr>
              <a:t>      e.g., c(</a:t>
            </a:r>
            <a:r>
              <a:rPr lang="en-US" sz="1800" dirty="0" err="1">
                <a:latin typeface="+mn-lt"/>
              </a:rPr>
              <a:t>w,z</a:t>
            </a:r>
            <a:r>
              <a:rPr lang="en-US" sz="1800" dirty="0">
                <a:latin typeface="+mn-lt"/>
              </a:rPr>
              <a:t>) = 5</a:t>
            </a:r>
          </a:p>
          <a:p>
            <a:endParaRPr lang="en-US" sz="1800" dirty="0">
              <a:latin typeface="+mn-lt"/>
            </a:endParaRPr>
          </a:p>
          <a:p>
            <a:r>
              <a:rPr lang="en-US" sz="1800" dirty="0">
                <a:latin typeface="+mn-lt"/>
              </a:rPr>
              <a:t>cost could always be 1, or </a:t>
            </a:r>
          </a:p>
          <a:p>
            <a:r>
              <a:rPr lang="en-US" sz="1800" dirty="0">
                <a:latin typeface="+mn-lt"/>
              </a:rPr>
              <a:t>inversely related to bandwidth,</a:t>
            </a:r>
          </a:p>
          <a:p>
            <a:r>
              <a:rPr lang="en-US" sz="1800" dirty="0">
                <a:latin typeface="+mn-lt"/>
              </a:rPr>
              <a:t>or related to congestion</a:t>
            </a:r>
          </a:p>
        </p:txBody>
      </p:sp>
      <p:sp>
        <p:nvSpPr>
          <p:cNvPr id="121863" name="Text Box 74"/>
          <p:cNvSpPr txBox="1">
            <a:spLocks noChangeArrowheads="1"/>
          </p:cNvSpPr>
          <p:nvPr/>
        </p:nvSpPr>
        <p:spPr bwMode="auto">
          <a:xfrm>
            <a:off x="925513" y="4227513"/>
            <a:ext cx="598426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mn-lt"/>
              </a:rPr>
              <a:t>cost of path (x</a:t>
            </a:r>
            <a:r>
              <a:rPr lang="en-US" sz="1800" baseline="-25000">
                <a:latin typeface="+mn-lt"/>
              </a:rPr>
              <a:t>1</a:t>
            </a:r>
            <a:r>
              <a:rPr lang="en-US" sz="1800">
                <a:latin typeface="+mn-lt"/>
              </a:rPr>
              <a:t>, x</a:t>
            </a:r>
            <a:r>
              <a:rPr lang="en-US" sz="1800" baseline="-25000">
                <a:latin typeface="+mn-lt"/>
              </a:rPr>
              <a:t>2</a:t>
            </a:r>
            <a:r>
              <a:rPr lang="en-US" sz="1800">
                <a:latin typeface="+mn-lt"/>
              </a:rPr>
              <a:t>, x</a:t>
            </a:r>
            <a:r>
              <a:rPr lang="en-US" sz="1800" baseline="-25000">
                <a:latin typeface="+mn-lt"/>
              </a:rPr>
              <a:t>3</a:t>
            </a:r>
            <a:r>
              <a:rPr lang="en-US" sz="1800">
                <a:latin typeface="+mn-lt"/>
              </a:rPr>
              <a:t>,…, </a:t>
            </a:r>
            <a:r>
              <a:rPr lang="en-US" sz="1800" dirty="0" err="1">
                <a:latin typeface="+mn-lt"/>
              </a:rPr>
              <a:t>x</a:t>
            </a:r>
            <a:r>
              <a:rPr lang="en-US" sz="1800" baseline="-25000" dirty="0" err="1">
                <a:latin typeface="+mn-lt"/>
              </a:rPr>
              <a:t>p</a:t>
            </a:r>
            <a:r>
              <a:rPr lang="en-US" sz="1800" dirty="0">
                <a:latin typeface="+mn-lt"/>
              </a:rPr>
              <a:t>) = c(x</a:t>
            </a:r>
            <a:r>
              <a:rPr lang="en-US" sz="1800" baseline="-25000" dirty="0">
                <a:latin typeface="+mn-lt"/>
              </a:rPr>
              <a:t>1</a:t>
            </a:r>
            <a:r>
              <a:rPr lang="en-US" sz="1800" dirty="0">
                <a:latin typeface="+mn-lt"/>
              </a:rPr>
              <a:t>,x</a:t>
            </a:r>
            <a:r>
              <a:rPr lang="en-US" sz="1800" baseline="-25000" dirty="0">
                <a:latin typeface="+mn-lt"/>
              </a:rPr>
              <a:t>2</a:t>
            </a:r>
            <a:r>
              <a:rPr lang="en-US" sz="1800" dirty="0">
                <a:latin typeface="+mn-lt"/>
              </a:rPr>
              <a:t>) + c(x</a:t>
            </a:r>
            <a:r>
              <a:rPr lang="en-US" sz="1800" baseline="-25000" dirty="0">
                <a:latin typeface="+mn-lt"/>
              </a:rPr>
              <a:t>2</a:t>
            </a:r>
            <a:r>
              <a:rPr lang="en-US" sz="1800" dirty="0">
                <a:latin typeface="+mn-lt"/>
              </a:rPr>
              <a:t>,x</a:t>
            </a:r>
            <a:r>
              <a:rPr lang="en-US" sz="1800" baseline="-25000" dirty="0">
                <a:latin typeface="+mn-lt"/>
              </a:rPr>
              <a:t>3</a:t>
            </a:r>
            <a:r>
              <a:rPr lang="en-US" sz="1800" dirty="0">
                <a:latin typeface="+mn-lt"/>
              </a:rPr>
              <a:t>) + … + c(x</a:t>
            </a:r>
            <a:r>
              <a:rPr lang="en-US" sz="1800" baseline="-25000" dirty="0">
                <a:latin typeface="+mn-lt"/>
              </a:rPr>
              <a:t>p-1</a:t>
            </a:r>
            <a:r>
              <a:rPr lang="en-US" sz="1800" dirty="0">
                <a:latin typeface="+mn-lt"/>
              </a:rPr>
              <a:t>,x</a:t>
            </a:r>
            <a:r>
              <a:rPr lang="en-US" sz="1800" baseline="-25000" dirty="0">
                <a:latin typeface="+mn-lt"/>
              </a:rPr>
              <a:t>p</a:t>
            </a:r>
            <a:r>
              <a:rPr lang="en-US" sz="1800" dirty="0">
                <a:latin typeface="+mn-lt"/>
              </a:rPr>
              <a:t>)  </a:t>
            </a:r>
          </a:p>
        </p:txBody>
      </p:sp>
      <p:sp>
        <p:nvSpPr>
          <p:cNvPr id="121864" name="Text Box 75"/>
          <p:cNvSpPr txBox="1">
            <a:spLocks noChangeArrowheads="1"/>
          </p:cNvSpPr>
          <p:nvPr/>
        </p:nvSpPr>
        <p:spPr bwMode="auto">
          <a:xfrm>
            <a:off x="792163" y="4981575"/>
            <a:ext cx="7850098" cy="954107"/>
          </a:xfrm>
          <a:prstGeom prst="rect">
            <a:avLst/>
          </a:prstGeom>
          <a:noFill/>
          <a:ln w="28575">
            <a:solidFill>
              <a:srgbClr val="CC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i="1">
                <a:solidFill>
                  <a:srgbClr val="CC0000"/>
                </a:solidFill>
                <a:latin typeface="+mn-lt"/>
              </a:rPr>
              <a:t>key question:</a:t>
            </a:r>
            <a:r>
              <a:rPr lang="en-US">
                <a:latin typeface="+mn-lt"/>
              </a:rPr>
              <a:t> what is the least-cost path between u and z ?</a:t>
            </a:r>
          </a:p>
          <a:p>
            <a:r>
              <a:rPr lang="en-US" sz="2800" i="1" dirty="0">
                <a:solidFill>
                  <a:srgbClr val="CC0000"/>
                </a:solidFill>
                <a:latin typeface="+mn-lt"/>
              </a:rPr>
              <a:t>routing algorithm:</a:t>
            </a:r>
            <a:r>
              <a:rPr lang="en-US" dirty="0">
                <a:latin typeface="+mn-lt"/>
              </a:rPr>
              <a:t> algorithm that finds that least cost path</a:t>
            </a:r>
          </a:p>
        </p:txBody>
      </p:sp>
      <p:sp>
        <p:nvSpPr>
          <p:cNvPr id="3" name="Slide Number Placeholder 2"/>
          <p:cNvSpPr>
            <a:spLocks noGrp="1"/>
          </p:cNvSpPr>
          <p:nvPr>
            <p:ph type="sldNum" sz="quarter" idx="12"/>
          </p:nvPr>
        </p:nvSpPr>
        <p:spPr/>
        <p:txBody>
          <a:bodyPr/>
          <a:lstStyle/>
          <a:p>
            <a:fld id="{F784D624-D040-2E47-A508-03D46FE35CB6}" type="slidenum">
              <a:rPr lang="en-US" smtClean="0"/>
              <a:t>21</a:t>
            </a:fld>
            <a:endParaRPr lang="en-US"/>
          </a:p>
        </p:txBody>
      </p:sp>
    </p:spTree>
    <p:extLst>
      <p:ext uri="{BB962C8B-B14F-4D97-AF65-F5344CB8AC3E}">
        <p14:creationId xmlns:p14="http://schemas.microsoft.com/office/powerpoint/2010/main" val="4444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p:bldP spid="121863" grpId="0"/>
      <p:bldP spid="1218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0BFAC02-B9F7-1549-8445-55140191D7C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a:t>
            </a:r>
            <a:endParaRPr lang="en-AU" altLang="en-US" sz="3600" dirty="0"/>
          </a:p>
        </p:txBody>
      </p:sp>
      <p:sp>
        <p:nvSpPr>
          <p:cNvPr id="104451" name="Rectangle 3">
            <a:extLst>
              <a:ext uri="{FF2B5EF4-FFF2-40B4-BE49-F238E27FC236}">
                <a16:creationId xmlns:a16="http://schemas.microsoft.com/office/drawing/2014/main" id="{37349253-AB72-C14C-984E-EDAEB6CCE3DA}"/>
              </a:ext>
            </a:extLst>
          </p:cNvPr>
          <p:cNvSpPr>
            <a:spLocks noGrp="1" noChangeArrowheads="1"/>
          </p:cNvSpPr>
          <p:nvPr>
            <p:ph type="body" idx="1"/>
          </p:nvPr>
        </p:nvSpPr>
        <p:spPr>
          <a:xfrm>
            <a:off x="0" y="1103730"/>
            <a:ext cx="8281987" cy="4351338"/>
          </a:xfrm>
        </p:spPr>
        <p:txBody>
          <a:bodyPr>
            <a:normAutofit fontScale="92500" lnSpcReduction="10000"/>
          </a:bodyPr>
          <a:lstStyle/>
          <a:p>
            <a:pPr lvl="1">
              <a:buSzPct val="100000"/>
              <a:buFontTx/>
              <a:buChar char="•"/>
            </a:pPr>
            <a:r>
              <a:rPr lang="en-US" altLang="en-US" dirty="0"/>
              <a:t>For a simple network, we can calculate all shortest paths and load them into some nonvolatile storage on each node.</a:t>
            </a:r>
          </a:p>
          <a:p>
            <a:pPr lvl="1">
              <a:buSzPct val="100000"/>
              <a:buFontTx/>
              <a:buChar char="•"/>
            </a:pPr>
            <a:endParaRPr lang="en-US" altLang="en-US" dirty="0"/>
          </a:p>
          <a:p>
            <a:pPr lvl="1">
              <a:buSzPct val="100000"/>
              <a:buFontTx/>
              <a:buChar char="•"/>
            </a:pPr>
            <a:r>
              <a:rPr lang="en-US" altLang="en-US" dirty="0"/>
              <a:t>Such a </a:t>
            </a:r>
            <a:r>
              <a:rPr lang="en-US" altLang="en-US" dirty="0">
                <a:solidFill>
                  <a:srgbClr val="FF0000"/>
                </a:solidFill>
              </a:rPr>
              <a:t>static approach</a:t>
            </a:r>
            <a:r>
              <a:rPr lang="en-US" altLang="en-US" dirty="0"/>
              <a:t> has several shortcomings</a:t>
            </a:r>
          </a:p>
          <a:p>
            <a:pPr lvl="2">
              <a:buSzPct val="100000"/>
              <a:buFontTx/>
              <a:buChar char="•"/>
            </a:pPr>
            <a:r>
              <a:rPr lang="en-US" altLang="en-US" sz="2400" dirty="0"/>
              <a:t>It does not deal with node or link failures</a:t>
            </a:r>
          </a:p>
          <a:p>
            <a:pPr lvl="2">
              <a:buSzPct val="100000"/>
              <a:buFontTx/>
              <a:buChar char="•"/>
            </a:pPr>
            <a:r>
              <a:rPr lang="en-US" altLang="en-US" sz="2400" dirty="0"/>
              <a:t>It does not consider the addition of new nodes or links</a:t>
            </a:r>
          </a:p>
          <a:p>
            <a:pPr lvl="2">
              <a:buSzPct val="100000"/>
              <a:buFontTx/>
              <a:buChar char="•"/>
            </a:pPr>
            <a:r>
              <a:rPr lang="en-US" altLang="en-US" sz="2400" dirty="0"/>
              <a:t>It implies that edge costs cannot change</a:t>
            </a:r>
          </a:p>
          <a:p>
            <a:pPr lvl="2">
              <a:buSzPct val="100000"/>
              <a:buFontTx/>
              <a:buChar char="•"/>
            </a:pPr>
            <a:endParaRPr lang="en-US" altLang="en-US" sz="2400" dirty="0"/>
          </a:p>
          <a:p>
            <a:pPr lvl="1">
              <a:buSzPct val="100000"/>
              <a:buFontTx/>
              <a:buChar char="•"/>
            </a:pPr>
            <a:r>
              <a:rPr lang="en-US" altLang="en-US" dirty="0"/>
              <a:t>What is the solution?</a:t>
            </a:r>
          </a:p>
          <a:p>
            <a:pPr lvl="2">
              <a:buSzPct val="100000"/>
              <a:buFontTx/>
              <a:buChar char="•"/>
            </a:pPr>
            <a:r>
              <a:rPr lang="en-US" altLang="en-US" sz="2400" dirty="0"/>
              <a:t>Need a distributed and dynamic protocol</a:t>
            </a:r>
          </a:p>
          <a:p>
            <a:pPr lvl="2">
              <a:buSzPct val="100000"/>
              <a:buFontTx/>
              <a:buChar char="•"/>
            </a:pPr>
            <a:r>
              <a:rPr lang="en-US" altLang="en-US" sz="2400" dirty="0"/>
              <a:t>Two main classes of protocols</a:t>
            </a:r>
          </a:p>
          <a:p>
            <a:pPr lvl="3">
              <a:buSzPct val="100000"/>
              <a:buFontTx/>
              <a:buChar char="•"/>
            </a:pPr>
            <a:r>
              <a:rPr lang="en-US" altLang="en-US" sz="2400" dirty="0">
                <a:solidFill>
                  <a:schemeClr val="accent1">
                    <a:lumMod val="75000"/>
                  </a:schemeClr>
                </a:solidFill>
              </a:rPr>
              <a:t>Distance Vector</a:t>
            </a:r>
          </a:p>
          <a:p>
            <a:pPr lvl="3">
              <a:buSzPct val="100000"/>
              <a:buFontTx/>
              <a:buChar char="•"/>
            </a:pPr>
            <a:r>
              <a:rPr lang="en-US" altLang="en-US" sz="2400" dirty="0">
                <a:solidFill>
                  <a:schemeClr val="accent1">
                    <a:lumMod val="75000"/>
                  </a:schemeClr>
                </a:solidFill>
              </a:rPr>
              <a:t>Link State </a:t>
            </a:r>
            <a:endParaRPr lang="en-US" altLang="en-US" sz="24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1760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45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4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45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445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445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451">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4451">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45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B1CDE-D28D-2342-9DE0-FD0CDDEB26DB}"/>
              </a:ext>
            </a:extLst>
          </p:cNvPr>
          <p:cNvSpPr txBox="1"/>
          <p:nvPr/>
        </p:nvSpPr>
        <p:spPr>
          <a:xfrm>
            <a:off x="0" y="2899611"/>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Distance Vector Routing</a:t>
            </a:r>
          </a:p>
        </p:txBody>
      </p:sp>
    </p:spTree>
    <p:extLst>
      <p:ext uri="{BB962C8B-B14F-4D97-AF65-F5344CB8AC3E}">
        <p14:creationId xmlns:p14="http://schemas.microsoft.com/office/powerpoint/2010/main" val="1256740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AD09F8-496F-DB76-D986-38A99B2611AE}"/>
              </a:ext>
            </a:extLst>
          </p:cNvPr>
          <p:cNvSpPr txBox="1"/>
          <p:nvPr/>
        </p:nvSpPr>
        <p:spPr>
          <a:xfrm>
            <a:off x="0" y="0"/>
            <a:ext cx="9144000" cy="523220"/>
          </a:xfrm>
          <a:prstGeom prst="rect">
            <a:avLst/>
          </a:prstGeom>
          <a:solidFill>
            <a:schemeClr val="tx1">
              <a:lumMod val="75000"/>
              <a:lumOff val="25000"/>
            </a:schemeClr>
          </a:solidFill>
        </p:spPr>
        <p:txBody>
          <a:bodyPr wrap="square" rtlCol="0">
            <a:spAutoFit/>
          </a:bodyPr>
          <a:lstStyle/>
          <a:p>
            <a:r>
              <a:rPr lang="en-US" sz="2800" dirty="0">
                <a:solidFill>
                  <a:schemeClr val="bg1"/>
                </a:solidFill>
              </a:rPr>
              <a:t>Gossip/Rumor/Epidemic distributed algorithm</a:t>
            </a:r>
          </a:p>
        </p:txBody>
      </p:sp>
      <p:pic>
        <p:nvPicPr>
          <p:cNvPr id="3" name="Picture 2" descr="How to Implement Gossip Protocol for Distributed Systems Using Go: A  Practical Guide | by Archit Agarwal | Level Up Coding">
            <a:extLst>
              <a:ext uri="{FF2B5EF4-FFF2-40B4-BE49-F238E27FC236}">
                <a16:creationId xmlns:a16="http://schemas.microsoft.com/office/drawing/2014/main" id="{51B455CE-3FE5-0259-C8E7-96F9958C24FA}"/>
              </a:ext>
            </a:extLst>
          </p:cNvPr>
          <p:cNvPicPr>
            <a:picLocks noChangeAspect="1"/>
          </p:cNvPicPr>
          <p:nvPr/>
        </p:nvPicPr>
        <p:blipFill>
          <a:blip r:embed="rId2"/>
          <a:stretch>
            <a:fillRect/>
          </a:stretch>
        </p:blipFill>
        <p:spPr>
          <a:xfrm>
            <a:off x="1039091" y="1204357"/>
            <a:ext cx="7065818" cy="4710545"/>
          </a:xfrm>
          <a:prstGeom prst="rect">
            <a:avLst/>
          </a:prstGeom>
        </p:spPr>
      </p:pic>
    </p:spTree>
    <p:extLst>
      <p:ext uri="{BB962C8B-B14F-4D97-AF65-F5344CB8AC3E}">
        <p14:creationId xmlns:p14="http://schemas.microsoft.com/office/powerpoint/2010/main" val="4190205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08AB6-1C79-D924-6A79-54B7A2FA98D9}"/>
            </a:ext>
          </a:extLst>
        </p:cNvPr>
        <p:cNvGrpSpPr/>
        <p:nvPr/>
      </p:nvGrpSpPr>
      <p:grpSpPr>
        <a:xfrm>
          <a:off x="0" y="0"/>
          <a:ext cx="0" cy="0"/>
          <a:chOff x="0" y="0"/>
          <a:chExt cx="0" cy="0"/>
        </a:xfrm>
      </p:grpSpPr>
      <p:sp>
        <p:nvSpPr>
          <p:cNvPr id="70" name="TextBox 69">
            <a:extLst>
              <a:ext uri="{FF2B5EF4-FFF2-40B4-BE49-F238E27FC236}">
                <a16:creationId xmlns:a16="http://schemas.microsoft.com/office/drawing/2014/main" id="{69F7598F-FE7D-BE9E-0422-2E0DBDE21F00}"/>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pic>
        <p:nvPicPr>
          <p:cNvPr id="7" name="Picture 6">
            <a:extLst>
              <a:ext uri="{FF2B5EF4-FFF2-40B4-BE49-F238E27FC236}">
                <a16:creationId xmlns:a16="http://schemas.microsoft.com/office/drawing/2014/main" id="{CEBA2383-F72F-03B2-A7CA-11A846C4D0FB}"/>
              </a:ext>
            </a:extLst>
          </p:cNvPr>
          <p:cNvPicPr>
            <a:picLocks noChangeAspect="1"/>
          </p:cNvPicPr>
          <p:nvPr/>
        </p:nvPicPr>
        <p:blipFill>
          <a:blip r:embed="rId3"/>
          <a:stretch>
            <a:fillRect/>
          </a:stretch>
        </p:blipFill>
        <p:spPr>
          <a:xfrm>
            <a:off x="1843990" y="1639660"/>
            <a:ext cx="5456019" cy="3578679"/>
          </a:xfrm>
          <a:prstGeom prst="rect">
            <a:avLst/>
          </a:prstGeom>
        </p:spPr>
      </p:pic>
    </p:spTree>
    <p:extLst>
      <p:ext uri="{BB962C8B-B14F-4D97-AF65-F5344CB8AC3E}">
        <p14:creationId xmlns:p14="http://schemas.microsoft.com/office/powerpoint/2010/main" val="1582840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1F9357C-6814-C144-AEF1-EA617AC01C15}"/>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Distance Vector</a:t>
            </a:r>
            <a:endParaRPr lang="en-AU" altLang="en-US" sz="3600" dirty="0"/>
          </a:p>
        </p:txBody>
      </p:sp>
      <p:sp>
        <p:nvSpPr>
          <p:cNvPr id="105475" name="Rectangle 3">
            <a:extLst>
              <a:ext uri="{FF2B5EF4-FFF2-40B4-BE49-F238E27FC236}">
                <a16:creationId xmlns:a16="http://schemas.microsoft.com/office/drawing/2014/main" id="{2A8A0BAE-1B11-2546-A29F-1740F8688287}"/>
              </a:ext>
            </a:extLst>
          </p:cNvPr>
          <p:cNvSpPr>
            <a:spLocks noGrp="1" noChangeArrowheads="1"/>
          </p:cNvSpPr>
          <p:nvPr>
            <p:ph type="body" idx="1"/>
          </p:nvPr>
        </p:nvSpPr>
        <p:spPr>
          <a:xfrm>
            <a:off x="628650" y="1253331"/>
            <a:ext cx="7886700" cy="4351338"/>
          </a:xfrm>
        </p:spPr>
        <p:txBody>
          <a:bodyPr/>
          <a:lstStyle/>
          <a:p>
            <a:r>
              <a:rPr lang="en-US" altLang="en-US" sz="2400" dirty="0"/>
              <a:t>Each node constructs a </a:t>
            </a:r>
            <a:r>
              <a:rPr lang="en-US" altLang="en-US" sz="2400" dirty="0">
                <a:solidFill>
                  <a:srgbClr val="FF0000"/>
                </a:solidFill>
              </a:rPr>
              <a:t>one-dimensional array (a vector) containing the “distances” (costs) to all other nodes </a:t>
            </a:r>
            <a:r>
              <a:rPr lang="en-US" altLang="en-US" sz="2400" dirty="0"/>
              <a:t>and distributes that vector to its immediate neighbors</a:t>
            </a:r>
          </a:p>
          <a:p>
            <a:r>
              <a:rPr lang="en-US" altLang="en-US" sz="2400" dirty="0"/>
              <a:t>Starting assumption is that </a:t>
            </a:r>
            <a:r>
              <a:rPr lang="en-US" altLang="en-US" sz="2400" dirty="0">
                <a:solidFill>
                  <a:srgbClr val="FF0000"/>
                </a:solidFill>
              </a:rPr>
              <a:t>each node knows the cost of the link to each of its directly connected neighbors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5476" name="Picture 5" descr="f03-29-9780123850591 copy">
            <a:extLst>
              <a:ext uri="{FF2B5EF4-FFF2-40B4-BE49-F238E27FC236}">
                <a16:creationId xmlns:a16="http://schemas.microsoft.com/office/drawing/2014/main" id="{06EB27E9-2805-8A4B-867E-B02BA6111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31" y="3724615"/>
            <a:ext cx="40322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EDCCD74-40C1-0D45-A2B8-D30DE62966A4}"/>
              </a:ext>
            </a:extLst>
          </p:cNvPr>
          <p:cNvPicPr>
            <a:picLocks noChangeAspect="1"/>
          </p:cNvPicPr>
          <p:nvPr/>
        </p:nvPicPr>
        <p:blipFill>
          <a:blip r:embed="rId4"/>
          <a:stretch>
            <a:fillRect/>
          </a:stretch>
        </p:blipFill>
        <p:spPr>
          <a:xfrm>
            <a:off x="5021377" y="3334090"/>
            <a:ext cx="3810000" cy="2908300"/>
          </a:xfrm>
          <a:prstGeom prst="rect">
            <a:avLst/>
          </a:prstGeom>
        </p:spPr>
      </p:pic>
    </p:spTree>
    <p:extLst>
      <p:ext uri="{BB962C8B-B14F-4D97-AF65-F5344CB8AC3E}">
        <p14:creationId xmlns:p14="http://schemas.microsoft.com/office/powerpoint/2010/main" val="394282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957C37-B596-B193-0AAE-C3E2642439B0}"/>
              </a:ext>
            </a:extLst>
          </p:cNvPr>
          <p:cNvSpPr txBox="1"/>
          <p:nvPr/>
        </p:nvSpPr>
        <p:spPr>
          <a:xfrm>
            <a:off x="250371" y="914400"/>
            <a:ext cx="8363956" cy="5262979"/>
          </a:xfrm>
          <a:prstGeom prst="rect">
            <a:avLst/>
          </a:prstGeom>
          <a:noFill/>
        </p:spPr>
        <p:txBody>
          <a:bodyPr wrap="none" rtlCol="0">
            <a:spAutoFit/>
          </a:bodyPr>
          <a:lstStyle/>
          <a:p>
            <a:pPr algn="l" fontAlgn="base">
              <a:buFont typeface="+mj-lt"/>
              <a:buAutoNum type="arabicPeriod"/>
            </a:pPr>
            <a:r>
              <a:rPr lang="en-US" sz="2400" b="0" i="0" u="none" strike="noStrike" dirty="0">
                <a:solidFill>
                  <a:srgbClr val="273239"/>
                </a:solidFill>
                <a:effectLst/>
              </a:rPr>
              <a:t> </a:t>
            </a:r>
            <a:r>
              <a:rPr lang="en-US" sz="2400" b="0" i="0" u="none" strike="noStrike" dirty="0">
                <a:solidFill>
                  <a:srgbClr val="FF0000"/>
                </a:solidFill>
                <a:effectLst/>
              </a:rPr>
              <a:t>Advertise:</a:t>
            </a:r>
            <a:r>
              <a:rPr lang="en-US" sz="2400" b="0" i="0" u="none" strike="noStrike" dirty="0">
                <a:solidFill>
                  <a:srgbClr val="273239"/>
                </a:solidFill>
                <a:effectLst/>
              </a:rPr>
              <a:t> </a:t>
            </a:r>
          </a:p>
          <a:p>
            <a:pPr algn="l" fontAlgn="base"/>
            <a:r>
              <a:rPr lang="en-US" sz="2400" b="0" i="0" u="none" strike="noStrike" dirty="0">
                <a:solidFill>
                  <a:srgbClr val="273239"/>
                </a:solidFill>
                <a:effectLst/>
              </a:rPr>
              <a:t>A router transmits its distance vector to each of its neighbors in a </a:t>
            </a:r>
          </a:p>
          <a:p>
            <a:pPr algn="l" fontAlgn="base"/>
            <a:r>
              <a:rPr lang="en-US" sz="2400" b="0" i="0" u="none" strike="noStrike" dirty="0">
                <a:solidFill>
                  <a:srgbClr val="273239"/>
                </a:solidFill>
                <a:effectLst/>
              </a:rPr>
              <a:t>routing packet.</a:t>
            </a:r>
          </a:p>
          <a:p>
            <a:pPr algn="l" fontAlgn="base">
              <a:buFont typeface="+mj-lt"/>
              <a:buAutoNum type="arabicPeriod"/>
            </a:pPr>
            <a:endParaRPr lang="en-US" sz="2400" b="0" i="0" u="none" strike="noStrike" dirty="0">
              <a:solidFill>
                <a:srgbClr val="273239"/>
              </a:solidFill>
              <a:effectLst/>
            </a:endParaRPr>
          </a:p>
          <a:p>
            <a:pPr algn="l" fontAlgn="base"/>
            <a:r>
              <a:rPr lang="en-US" sz="2400" b="0" i="0" u="none" strike="noStrike" dirty="0">
                <a:solidFill>
                  <a:srgbClr val="273239"/>
                </a:solidFill>
                <a:effectLst/>
              </a:rPr>
              <a:t>2. Each router receives and saves the most recently received</a:t>
            </a:r>
          </a:p>
          <a:p>
            <a:pPr algn="l" fontAlgn="base"/>
            <a:r>
              <a:rPr lang="en-US" sz="2400" b="0" i="0" u="none" strike="noStrike" dirty="0">
                <a:solidFill>
                  <a:srgbClr val="273239"/>
                </a:solidFill>
                <a:effectLst/>
              </a:rPr>
              <a:t>distance vector from each of its neighbors.</a:t>
            </a:r>
          </a:p>
          <a:p>
            <a:pPr algn="l" fontAlgn="base">
              <a:buFont typeface="+mj-lt"/>
              <a:buAutoNum type="arabicPeriod"/>
            </a:pPr>
            <a:endParaRPr lang="en-US" sz="2400" b="0" i="0" u="none" strike="noStrike" dirty="0">
              <a:solidFill>
                <a:srgbClr val="273239"/>
              </a:solidFill>
              <a:effectLst/>
            </a:endParaRPr>
          </a:p>
          <a:p>
            <a:pPr algn="l" fontAlgn="base"/>
            <a:r>
              <a:rPr lang="en-US" sz="2400" b="0" i="0" u="none" strike="noStrike" dirty="0">
                <a:solidFill>
                  <a:srgbClr val="273239"/>
                </a:solidFill>
                <a:effectLst/>
              </a:rPr>
              <a:t>3. </a:t>
            </a:r>
            <a:r>
              <a:rPr lang="en-US" sz="2400" b="0" i="0" u="none" strike="noStrike" dirty="0">
                <a:solidFill>
                  <a:srgbClr val="FF0000"/>
                </a:solidFill>
                <a:effectLst/>
              </a:rPr>
              <a:t>Update:</a:t>
            </a:r>
            <a:endParaRPr lang="en-US" sz="2400" dirty="0">
              <a:solidFill>
                <a:srgbClr val="273239"/>
              </a:solidFill>
            </a:endParaRPr>
          </a:p>
          <a:p>
            <a:pPr algn="l" fontAlgn="base"/>
            <a:r>
              <a:rPr lang="en-US" sz="2400" b="0" i="0" u="none" strike="noStrike" dirty="0">
                <a:solidFill>
                  <a:srgbClr val="273239"/>
                </a:solidFill>
                <a:effectLst/>
              </a:rPr>
              <a:t>A router recalculates its distance vector when:</a:t>
            </a:r>
          </a:p>
          <a:p>
            <a:pPr marL="914400" lvl="1" indent="-457200" algn="l" fontAlgn="base">
              <a:buAutoNum type="alphaLcParenR"/>
            </a:pPr>
            <a:r>
              <a:rPr lang="en-US" sz="2400" b="0" i="0" u="none" strike="noStrike" dirty="0">
                <a:solidFill>
                  <a:srgbClr val="273239"/>
                </a:solidFill>
                <a:effectLst/>
              </a:rPr>
              <a:t>It receives a distance vector from a neighbor containing </a:t>
            </a:r>
          </a:p>
          <a:p>
            <a:pPr lvl="1" algn="l" fontAlgn="base"/>
            <a:r>
              <a:rPr lang="en-US" sz="2400" dirty="0">
                <a:solidFill>
                  <a:srgbClr val="273239"/>
                </a:solidFill>
              </a:rPr>
              <a:t>       </a:t>
            </a:r>
            <a:r>
              <a:rPr lang="en-US" sz="2400" b="0" i="0" u="none" strike="noStrike" dirty="0">
                <a:solidFill>
                  <a:srgbClr val="273239"/>
                </a:solidFill>
                <a:effectLst/>
              </a:rPr>
              <a:t>different information than before.</a:t>
            </a:r>
          </a:p>
          <a:p>
            <a:pPr lvl="1" algn="l" fontAlgn="base"/>
            <a:r>
              <a:rPr lang="en-US" sz="2400" b="0" i="0" u="none" strike="noStrike" dirty="0">
                <a:solidFill>
                  <a:srgbClr val="273239"/>
                </a:solidFill>
                <a:effectLst/>
              </a:rPr>
              <a:t>b) It discovers that a link to a neighbor has gone down</a:t>
            </a:r>
          </a:p>
          <a:p>
            <a:pPr lvl="1" algn="l" fontAlgn="base"/>
            <a:r>
              <a:rPr lang="en-US" sz="2400" b="0" i="0" u="none" strike="noStrike" dirty="0">
                <a:solidFill>
                  <a:srgbClr val="273239"/>
                </a:solidFill>
                <a:effectLst/>
              </a:rPr>
              <a:t>(or the cost has changed).</a:t>
            </a:r>
          </a:p>
          <a:p>
            <a:endParaRPr lang="en-US" sz="2400" dirty="0"/>
          </a:p>
        </p:txBody>
      </p:sp>
      <p:sp>
        <p:nvSpPr>
          <p:cNvPr id="3" name="Rectangle 2">
            <a:extLst>
              <a:ext uri="{FF2B5EF4-FFF2-40B4-BE49-F238E27FC236}">
                <a16:creationId xmlns:a16="http://schemas.microsoft.com/office/drawing/2014/main" id="{BF66D2D4-8DC0-35A8-418C-8D0F1EB09A3A}"/>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Distance Vector Routing protocol</a:t>
            </a:r>
            <a:endParaRPr lang="en-AU" altLang="en-US" sz="3600" dirty="0"/>
          </a:p>
        </p:txBody>
      </p:sp>
    </p:spTree>
    <p:extLst>
      <p:ext uri="{BB962C8B-B14F-4D97-AF65-F5344CB8AC3E}">
        <p14:creationId xmlns:p14="http://schemas.microsoft.com/office/powerpoint/2010/main" val="83431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70" name="TextBox 69">
            <a:extLst>
              <a:ext uri="{FF2B5EF4-FFF2-40B4-BE49-F238E27FC236}">
                <a16:creationId xmlns:a16="http://schemas.microsoft.com/office/drawing/2014/main" id="{FEEA2A51-45AA-DC4C-8C41-11A837FC3536}"/>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spTree>
    <p:extLst>
      <p:ext uri="{BB962C8B-B14F-4D97-AF65-F5344CB8AC3E}">
        <p14:creationId xmlns:p14="http://schemas.microsoft.com/office/powerpoint/2010/main" val="2702599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aphicFrame>
        <p:nvGraphicFramePr>
          <p:cNvPr id="22" name="Table 21">
            <a:extLst>
              <a:ext uri="{FF2B5EF4-FFF2-40B4-BE49-F238E27FC236}">
                <a16:creationId xmlns:a16="http://schemas.microsoft.com/office/drawing/2014/main" id="{E541A4EA-72A4-424D-8E0B-A9653962AF8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91326194"/>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7295334"/>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35458386"/>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20074635"/>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04512523"/>
                  </a:ext>
                </a:extLst>
              </a:tr>
            </a:tbl>
          </a:graphicData>
        </a:graphic>
      </p:graphicFrame>
      <p:sp>
        <p:nvSpPr>
          <p:cNvPr id="23" name="TextBox 22">
            <a:extLst>
              <a:ext uri="{FF2B5EF4-FFF2-40B4-BE49-F238E27FC236}">
                <a16:creationId xmlns:a16="http://schemas.microsoft.com/office/drawing/2014/main" id="{3905909E-8253-2E4D-9D26-B796BE55C96D}"/>
              </a:ext>
            </a:extLst>
          </p:cNvPr>
          <p:cNvSpPr txBox="1"/>
          <p:nvPr/>
        </p:nvSpPr>
        <p:spPr>
          <a:xfrm>
            <a:off x="118454" y="1205917"/>
            <a:ext cx="35131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Routing table at Node A</a:t>
            </a:r>
          </a:p>
        </p:txBody>
      </p:sp>
      <p:sp>
        <p:nvSpPr>
          <p:cNvPr id="24" name="TextBox 23">
            <a:extLst>
              <a:ext uri="{FF2B5EF4-FFF2-40B4-BE49-F238E27FC236}">
                <a16:creationId xmlns:a16="http://schemas.microsoft.com/office/drawing/2014/main" id="{772BFC84-3C13-E441-9B06-C89CDDBF2485}"/>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spTree>
    <p:extLst>
      <p:ext uri="{BB962C8B-B14F-4D97-AF65-F5344CB8AC3E}">
        <p14:creationId xmlns:p14="http://schemas.microsoft.com/office/powerpoint/2010/main" val="1873339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3"/>
          <p:cNvSpPr>
            <a:spLocks noGrp="1" noChangeArrowheads="1"/>
          </p:cNvSpPr>
          <p:nvPr>
            <p:ph type="title" idx="4294967295"/>
          </p:nvPr>
        </p:nvSpPr>
        <p:spPr>
          <a:xfrm>
            <a:off x="565150" y="135731"/>
            <a:ext cx="7772400" cy="1028700"/>
          </a:xfrm>
        </p:spPr>
        <p:txBody>
          <a:bodyPr/>
          <a:lstStyle/>
          <a:p>
            <a:pPr eaLnBrk="1" hangingPunct="1"/>
            <a:r>
              <a:rPr lang="en-US" altLang="en-US" dirty="0">
                <a:ea typeface="ＭＳ Ｐゴシック" charset="-128"/>
              </a:rPr>
              <a:t>Internet protocol stack</a:t>
            </a:r>
          </a:p>
        </p:txBody>
      </p:sp>
      <p:sp>
        <p:nvSpPr>
          <p:cNvPr id="140293" name="Rectangle 4"/>
          <p:cNvSpPr>
            <a:spLocks noGrp="1" noChangeArrowheads="1"/>
          </p:cNvSpPr>
          <p:nvPr>
            <p:ph type="body" sz="half" idx="4294967295"/>
          </p:nvPr>
        </p:nvSpPr>
        <p:spPr>
          <a:xfrm>
            <a:off x="144236" y="1438275"/>
            <a:ext cx="6313714" cy="5289096"/>
          </a:xfrm>
        </p:spPr>
        <p:txBody>
          <a:bodyPr/>
          <a:lstStyle/>
          <a:p>
            <a:pPr marL="287338" indent="-287338" eaLnBrk="1" hangingPunct="1">
              <a:lnSpc>
                <a:spcPct val="80000"/>
              </a:lnSpc>
            </a:pPr>
            <a:r>
              <a:rPr lang="en-US" altLang="en-US" i="1" dirty="0">
                <a:solidFill>
                  <a:srgbClr val="CC0000"/>
                </a:solidFill>
                <a:ea typeface="ＭＳ Ｐゴシック" charset="-128"/>
              </a:rPr>
              <a:t>application:</a:t>
            </a:r>
            <a:r>
              <a:rPr lang="en-US" altLang="en-US" dirty="0">
                <a:ea typeface="ＭＳ Ｐゴシック" charset="-128"/>
              </a:rPr>
              <a:t> supporting network applications</a:t>
            </a:r>
          </a:p>
          <a:p>
            <a:pPr marL="682625" lvl="1" indent="-225425" eaLnBrk="1" hangingPunct="1">
              <a:lnSpc>
                <a:spcPct val="80000"/>
              </a:lnSpc>
            </a:pPr>
            <a:r>
              <a:rPr lang="en-US" altLang="en-US" dirty="0"/>
              <a:t>FTP, SMTP, HTTP</a:t>
            </a:r>
          </a:p>
          <a:p>
            <a:pPr marL="287338" indent="-287338" eaLnBrk="1" hangingPunct="1">
              <a:lnSpc>
                <a:spcPct val="80000"/>
              </a:lnSpc>
            </a:pPr>
            <a:r>
              <a:rPr lang="en-US" altLang="en-US" i="1" dirty="0">
                <a:solidFill>
                  <a:srgbClr val="CC0000"/>
                </a:solidFill>
                <a:ea typeface="ＭＳ Ｐゴシック" charset="-128"/>
              </a:rPr>
              <a:t>transport:</a:t>
            </a:r>
            <a:r>
              <a:rPr lang="en-US" altLang="en-US" dirty="0">
                <a:ea typeface="ＭＳ Ｐゴシック" charset="-128"/>
              </a:rPr>
              <a:t> process-process data transfer</a:t>
            </a:r>
          </a:p>
          <a:p>
            <a:pPr marL="682625" lvl="1" indent="-225425" eaLnBrk="1" hangingPunct="1">
              <a:lnSpc>
                <a:spcPct val="80000"/>
              </a:lnSpc>
            </a:pPr>
            <a:r>
              <a:rPr lang="en-US" altLang="en-US" dirty="0"/>
              <a:t>TCP, UDP</a:t>
            </a:r>
          </a:p>
          <a:p>
            <a:pPr marL="287338" indent="-287338" eaLnBrk="1" hangingPunct="1">
              <a:lnSpc>
                <a:spcPct val="80000"/>
              </a:lnSpc>
            </a:pPr>
            <a:r>
              <a:rPr lang="en-US" altLang="en-US" i="1" dirty="0">
                <a:solidFill>
                  <a:srgbClr val="CC0000"/>
                </a:solidFill>
                <a:ea typeface="ＭＳ Ｐゴシック" charset="-128"/>
              </a:rPr>
              <a:t>network:</a:t>
            </a:r>
            <a:r>
              <a:rPr lang="en-US" altLang="en-US" dirty="0">
                <a:ea typeface="ＭＳ Ｐゴシック" charset="-128"/>
              </a:rPr>
              <a:t> routing of packets from source to destination</a:t>
            </a:r>
          </a:p>
          <a:p>
            <a:pPr marL="682625" lvl="1" indent="-225425" eaLnBrk="1" hangingPunct="1">
              <a:lnSpc>
                <a:spcPct val="80000"/>
              </a:lnSpc>
            </a:pPr>
            <a:r>
              <a:rPr lang="en-US" altLang="en-US" dirty="0"/>
              <a:t>IP, routing protocols</a:t>
            </a:r>
          </a:p>
          <a:p>
            <a:pPr marL="287338" indent="-287338" eaLnBrk="1" hangingPunct="1">
              <a:lnSpc>
                <a:spcPct val="80000"/>
              </a:lnSpc>
            </a:pPr>
            <a:r>
              <a:rPr lang="en-US" altLang="en-US" i="1" dirty="0">
                <a:solidFill>
                  <a:srgbClr val="CC0000"/>
                </a:solidFill>
                <a:ea typeface="ＭＳ Ｐゴシック" charset="-128"/>
              </a:rPr>
              <a:t>link:</a:t>
            </a:r>
            <a:r>
              <a:rPr lang="en-US" altLang="en-US" dirty="0">
                <a:ea typeface="ＭＳ Ｐゴシック" charset="-128"/>
              </a:rPr>
              <a:t> data transfer between neighboring  network elements</a:t>
            </a:r>
          </a:p>
          <a:p>
            <a:pPr marL="682625" lvl="1" indent="-225425" eaLnBrk="1" hangingPunct="1">
              <a:lnSpc>
                <a:spcPct val="80000"/>
              </a:lnSpc>
            </a:pPr>
            <a:r>
              <a:rPr lang="en-US" altLang="en-US" dirty="0"/>
              <a:t>Ethernet, 802.11 (</a:t>
            </a:r>
            <a:r>
              <a:rPr lang="en-US" altLang="en-US" dirty="0" err="1"/>
              <a:t>WiFi</a:t>
            </a:r>
            <a:r>
              <a:rPr lang="en-US" altLang="en-US" dirty="0"/>
              <a:t>), PPP</a:t>
            </a:r>
          </a:p>
          <a:p>
            <a:pPr marL="287338" indent="-287338" eaLnBrk="1" hangingPunct="1">
              <a:lnSpc>
                <a:spcPct val="80000"/>
              </a:lnSpc>
            </a:pPr>
            <a:r>
              <a:rPr lang="en-US" altLang="en-US" i="1" dirty="0">
                <a:solidFill>
                  <a:srgbClr val="CC0000"/>
                </a:solidFill>
                <a:ea typeface="ＭＳ Ｐゴシック" charset="-128"/>
              </a:rPr>
              <a:t>physical:</a:t>
            </a:r>
            <a:r>
              <a:rPr lang="en-US" altLang="en-US" dirty="0">
                <a:ea typeface="ＭＳ Ｐゴシック" charset="-128"/>
              </a:rPr>
              <a:t> bits </a:t>
            </a:r>
            <a:r>
              <a:rPr lang="ja-JP" altLang="en-US" dirty="0">
                <a:ea typeface="ＭＳ Ｐゴシック" charset="-128"/>
              </a:rPr>
              <a:t>“</a:t>
            </a:r>
            <a:r>
              <a:rPr lang="en-US" altLang="ja-JP" dirty="0">
                <a:ea typeface="ＭＳ Ｐゴシック" charset="-128"/>
              </a:rPr>
              <a:t>on the wire</a:t>
            </a:r>
            <a:r>
              <a:rPr lang="ja-JP" altLang="en-US" dirty="0">
                <a:ea typeface="ＭＳ Ｐゴシック" charset="-128"/>
              </a:rPr>
              <a:t>”</a:t>
            </a:r>
            <a:endParaRPr lang="en-US" altLang="ja-JP" dirty="0">
              <a:ea typeface="ＭＳ Ｐゴシック" charset="-128"/>
            </a:endParaRPr>
          </a:p>
          <a:p>
            <a:pPr marL="287338" indent="-287338" eaLnBrk="1" hangingPunct="1">
              <a:lnSpc>
                <a:spcPct val="80000"/>
              </a:lnSpc>
            </a:pPr>
            <a:endParaRPr lang="en-US" altLang="en-US" dirty="0">
              <a:ea typeface="ＭＳ Ｐゴシック" charset="-128"/>
            </a:endParaRPr>
          </a:p>
        </p:txBody>
      </p:sp>
      <p:sp>
        <p:nvSpPr>
          <p:cNvPr id="126979" name="Rectangle 2"/>
          <p:cNvSpPr>
            <a:spLocks noChangeArrowheads="1"/>
          </p:cNvSpPr>
          <p:nvPr/>
        </p:nvSpPr>
        <p:spPr bwMode="auto">
          <a:xfrm>
            <a:off x="6575425" y="1727200"/>
            <a:ext cx="1892300" cy="3530600"/>
          </a:xfrm>
          <a:prstGeom prst="rect">
            <a:avLst/>
          </a:prstGeom>
          <a:solidFill>
            <a:srgbClr val="0000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6982" name="Rectangle 6"/>
          <p:cNvSpPr>
            <a:spLocks noChangeArrowheads="1"/>
          </p:cNvSpPr>
          <p:nvPr/>
        </p:nvSpPr>
        <p:spPr bwMode="auto">
          <a:xfrm>
            <a:off x="6457950" y="1824038"/>
            <a:ext cx="1892300" cy="3530600"/>
          </a:xfrm>
          <a:prstGeom prst="rect">
            <a:avLst/>
          </a:prstGeom>
          <a:solidFill>
            <a:schemeClr val="bg1"/>
          </a:solidFill>
          <a:ln w="381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6983" name="Text Box 7"/>
          <p:cNvSpPr txBox="1">
            <a:spLocks noChangeArrowheads="1"/>
          </p:cNvSpPr>
          <p:nvPr/>
        </p:nvSpPr>
        <p:spPr bwMode="auto">
          <a:xfrm>
            <a:off x="6562725" y="1920875"/>
            <a:ext cx="16446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physical</a:t>
            </a:r>
          </a:p>
        </p:txBody>
      </p:sp>
      <p:sp>
        <p:nvSpPr>
          <p:cNvPr id="126984" name="Line 8"/>
          <p:cNvSpPr>
            <a:spLocks noChangeShapeType="1"/>
          </p:cNvSpPr>
          <p:nvPr/>
        </p:nvSpPr>
        <p:spPr bwMode="auto">
          <a:xfrm>
            <a:off x="6451600" y="2516188"/>
            <a:ext cx="1885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985" name="Line 9"/>
          <p:cNvSpPr>
            <a:spLocks noChangeShapeType="1"/>
          </p:cNvSpPr>
          <p:nvPr/>
        </p:nvSpPr>
        <p:spPr bwMode="auto">
          <a:xfrm>
            <a:off x="6451600" y="3221038"/>
            <a:ext cx="1885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986" name="Line 10"/>
          <p:cNvSpPr>
            <a:spLocks noChangeShapeType="1"/>
          </p:cNvSpPr>
          <p:nvPr/>
        </p:nvSpPr>
        <p:spPr bwMode="auto">
          <a:xfrm>
            <a:off x="6451600" y="3932238"/>
            <a:ext cx="1885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987" name="Line 11"/>
          <p:cNvSpPr>
            <a:spLocks noChangeShapeType="1"/>
          </p:cNvSpPr>
          <p:nvPr/>
        </p:nvSpPr>
        <p:spPr bwMode="auto">
          <a:xfrm>
            <a:off x="6451600" y="4643438"/>
            <a:ext cx="1885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6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29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02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98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029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02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98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029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029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98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029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029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698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029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aphicFrame>
        <p:nvGraphicFramePr>
          <p:cNvPr id="22" name="Table 21">
            <a:extLst>
              <a:ext uri="{FF2B5EF4-FFF2-40B4-BE49-F238E27FC236}">
                <a16:creationId xmlns:a16="http://schemas.microsoft.com/office/drawing/2014/main" id="{E541A4EA-72A4-424D-8E0B-A9653962AF8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sp>
        <p:nvSpPr>
          <p:cNvPr id="25" name="TextBox 24">
            <a:extLst>
              <a:ext uri="{FF2B5EF4-FFF2-40B4-BE49-F238E27FC236}">
                <a16:creationId xmlns:a16="http://schemas.microsoft.com/office/drawing/2014/main" id="{6CD777FB-82BC-6A47-B30B-5F7B48EB59F6}"/>
              </a:ext>
            </a:extLst>
          </p:cNvPr>
          <p:cNvSpPr txBox="1"/>
          <p:nvPr/>
        </p:nvSpPr>
        <p:spPr>
          <a:xfrm>
            <a:off x="118454" y="1205917"/>
            <a:ext cx="35131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Routing table at Node A</a:t>
            </a:r>
          </a:p>
        </p:txBody>
      </p:sp>
      <p:sp>
        <p:nvSpPr>
          <p:cNvPr id="26" name="TextBox 25">
            <a:extLst>
              <a:ext uri="{FF2B5EF4-FFF2-40B4-BE49-F238E27FC236}">
                <a16:creationId xmlns:a16="http://schemas.microsoft.com/office/drawing/2014/main" id="{ECCAF888-E4DD-E748-9DAC-C54E5DFFE01E}"/>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sp>
        <p:nvSpPr>
          <p:cNvPr id="27" name="TextBox 26">
            <a:extLst>
              <a:ext uri="{FF2B5EF4-FFF2-40B4-BE49-F238E27FC236}">
                <a16:creationId xmlns:a16="http://schemas.microsoft.com/office/drawing/2014/main" id="{71FBA44D-F3E1-DB4C-A9C2-9CFCF5FCF7A8}"/>
              </a:ext>
            </a:extLst>
          </p:cNvPr>
          <p:cNvSpPr txBox="1"/>
          <p:nvPr/>
        </p:nvSpPr>
        <p:spPr>
          <a:xfrm>
            <a:off x="2083858" y="5297064"/>
            <a:ext cx="565172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Know thy neighbors !!</a:t>
            </a:r>
          </a:p>
        </p:txBody>
      </p:sp>
      <p:sp>
        <p:nvSpPr>
          <p:cNvPr id="28" name="TextBox 27">
            <a:extLst>
              <a:ext uri="{FF2B5EF4-FFF2-40B4-BE49-F238E27FC236}">
                <a16:creationId xmlns:a16="http://schemas.microsoft.com/office/drawing/2014/main" id="{FF9D93C9-3486-4F43-A670-4C918CC837B8}"/>
              </a:ext>
            </a:extLst>
          </p:cNvPr>
          <p:cNvSpPr txBox="1"/>
          <p:nvPr/>
        </p:nvSpPr>
        <p:spPr>
          <a:xfrm>
            <a:off x="2099900" y="5786971"/>
            <a:ext cx="565172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How?</a:t>
            </a:r>
          </a:p>
        </p:txBody>
      </p:sp>
    </p:spTree>
    <p:extLst>
      <p:ext uri="{BB962C8B-B14F-4D97-AF65-F5344CB8AC3E}">
        <p14:creationId xmlns:p14="http://schemas.microsoft.com/office/powerpoint/2010/main" val="134053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0</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Tree>
    <p:extLst>
      <p:ext uri="{BB962C8B-B14F-4D97-AF65-F5344CB8AC3E}">
        <p14:creationId xmlns:p14="http://schemas.microsoft.com/office/powerpoint/2010/main" val="1367698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0</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cxnSp>
        <p:nvCxnSpPr>
          <p:cNvPr id="10" name="Straight Arrow Connector 9">
            <a:extLst>
              <a:ext uri="{FF2B5EF4-FFF2-40B4-BE49-F238E27FC236}">
                <a16:creationId xmlns:a16="http://schemas.microsoft.com/office/drawing/2014/main" id="{D96AB0ED-FD2D-DD46-A7D0-365448CC5ECB}"/>
              </a:ext>
            </a:extLst>
          </p:cNvPr>
          <p:cNvCxnSpPr>
            <a:cxnSpLocks/>
          </p:cNvCxnSpPr>
          <p:nvPr/>
        </p:nvCxnSpPr>
        <p:spPr>
          <a:xfrm flipV="1">
            <a:off x="4033158" y="3043575"/>
            <a:ext cx="357414" cy="29005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2A84E3C-C1DD-4343-BA77-E6FC021BA8F4}"/>
              </a:ext>
            </a:extLst>
          </p:cNvPr>
          <p:cNvCxnSpPr>
            <a:cxnSpLocks/>
          </p:cNvCxnSpPr>
          <p:nvPr/>
        </p:nvCxnSpPr>
        <p:spPr>
          <a:xfrm>
            <a:off x="3815131" y="3613949"/>
            <a:ext cx="424250" cy="4149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76DC4A7-C502-504D-90E6-351EC07BA5AA}"/>
              </a:ext>
            </a:extLst>
          </p:cNvPr>
          <p:cNvCxnSpPr>
            <a:cxnSpLocks/>
          </p:cNvCxnSpPr>
          <p:nvPr/>
        </p:nvCxnSpPr>
        <p:spPr>
          <a:xfrm>
            <a:off x="4731186" y="4358474"/>
            <a:ext cx="644425" cy="8729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AA7E3C7-25F6-374E-8371-DC1F3CFA1736}"/>
              </a:ext>
            </a:extLst>
          </p:cNvPr>
          <p:cNvCxnSpPr>
            <a:cxnSpLocks/>
          </p:cNvCxnSpPr>
          <p:nvPr/>
        </p:nvCxnSpPr>
        <p:spPr>
          <a:xfrm flipV="1">
            <a:off x="4823730" y="3817606"/>
            <a:ext cx="551881" cy="33777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6B7C74C-8B6D-3C4B-A18D-C98ED6CFB004}"/>
              </a:ext>
            </a:extLst>
          </p:cNvPr>
          <p:cNvCxnSpPr>
            <a:cxnSpLocks/>
          </p:cNvCxnSpPr>
          <p:nvPr/>
        </p:nvCxnSpPr>
        <p:spPr>
          <a:xfrm flipV="1">
            <a:off x="4693120" y="3557343"/>
            <a:ext cx="109016" cy="50377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5139C3C-F9D6-384E-9ABE-FF04E4F5D326}"/>
              </a:ext>
            </a:extLst>
          </p:cNvPr>
          <p:cNvCxnSpPr>
            <a:cxnSpLocks/>
          </p:cNvCxnSpPr>
          <p:nvPr/>
        </p:nvCxnSpPr>
        <p:spPr>
          <a:xfrm flipH="1" flipV="1">
            <a:off x="4199437" y="3908474"/>
            <a:ext cx="370607" cy="15264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6EC0569-61F7-3840-ACBB-9EA6FFBA68FF}"/>
              </a:ext>
            </a:extLst>
          </p:cNvPr>
          <p:cNvCxnSpPr>
            <a:cxnSpLocks/>
            <a:endCxn id="65" idx="1"/>
          </p:cNvCxnSpPr>
          <p:nvPr/>
        </p:nvCxnSpPr>
        <p:spPr>
          <a:xfrm>
            <a:off x="4794627" y="2729462"/>
            <a:ext cx="489912" cy="9092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2F1AC45-8E24-3B4B-8470-9D82697CBF7F}"/>
              </a:ext>
            </a:extLst>
          </p:cNvPr>
          <p:cNvCxnSpPr>
            <a:cxnSpLocks/>
          </p:cNvCxnSpPr>
          <p:nvPr/>
        </p:nvCxnSpPr>
        <p:spPr>
          <a:xfrm flipH="1">
            <a:off x="4607439" y="2809998"/>
            <a:ext cx="30641" cy="49466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D52AD85-5D67-1D41-A794-154DD7F06D85}"/>
              </a:ext>
            </a:extLst>
          </p:cNvPr>
          <p:cNvCxnSpPr>
            <a:cxnSpLocks/>
          </p:cNvCxnSpPr>
          <p:nvPr/>
        </p:nvCxnSpPr>
        <p:spPr>
          <a:xfrm flipH="1">
            <a:off x="4172357" y="2626775"/>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D734EBD-72A6-264F-AC85-B96EFD742362}"/>
              </a:ext>
            </a:extLst>
          </p:cNvPr>
          <p:cNvCxnSpPr>
            <a:cxnSpLocks/>
          </p:cNvCxnSpPr>
          <p:nvPr/>
        </p:nvCxnSpPr>
        <p:spPr>
          <a:xfrm flipH="1">
            <a:off x="5843794" y="2780904"/>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109528D-4D6B-B547-866B-233757FD6369}"/>
              </a:ext>
            </a:extLst>
          </p:cNvPr>
          <p:cNvCxnSpPr>
            <a:cxnSpLocks/>
          </p:cNvCxnSpPr>
          <p:nvPr/>
        </p:nvCxnSpPr>
        <p:spPr>
          <a:xfrm flipH="1">
            <a:off x="5763623" y="2584125"/>
            <a:ext cx="524663" cy="99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C4B0F96-D9BC-4548-B320-F2CDCE2A6751}"/>
              </a:ext>
            </a:extLst>
          </p:cNvPr>
          <p:cNvCxnSpPr>
            <a:cxnSpLocks/>
          </p:cNvCxnSpPr>
          <p:nvPr/>
        </p:nvCxnSpPr>
        <p:spPr>
          <a:xfrm flipH="1">
            <a:off x="6509948" y="2809998"/>
            <a:ext cx="23240" cy="3953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F096CED-46D6-C742-BDCC-91D8C644053C}"/>
              </a:ext>
            </a:extLst>
          </p:cNvPr>
          <p:cNvCxnSpPr>
            <a:cxnSpLocks/>
          </p:cNvCxnSpPr>
          <p:nvPr/>
        </p:nvCxnSpPr>
        <p:spPr>
          <a:xfrm flipH="1">
            <a:off x="5913401" y="4358474"/>
            <a:ext cx="515760" cy="4364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1A7ED3D-E6EA-7C43-A00B-3D99B6574C0B}"/>
              </a:ext>
            </a:extLst>
          </p:cNvPr>
          <p:cNvCxnSpPr>
            <a:cxnSpLocks/>
          </p:cNvCxnSpPr>
          <p:nvPr/>
        </p:nvCxnSpPr>
        <p:spPr>
          <a:xfrm flipV="1">
            <a:off x="6533188" y="3731235"/>
            <a:ext cx="3268" cy="54803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CD1FC38-CFCE-DF49-962B-3DD9FC84F174}"/>
              </a:ext>
            </a:extLst>
          </p:cNvPr>
          <p:cNvSpPr txBox="1"/>
          <p:nvPr/>
        </p:nvSpPr>
        <p:spPr>
          <a:xfrm>
            <a:off x="2044859" y="1110101"/>
            <a:ext cx="5651729" cy="954107"/>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Let your neighbors know what you know!!</a:t>
            </a:r>
          </a:p>
        </p:txBody>
      </p:sp>
    </p:spTree>
    <p:extLst>
      <p:ext uri="{BB962C8B-B14F-4D97-AF65-F5344CB8AC3E}">
        <p14:creationId xmlns:p14="http://schemas.microsoft.com/office/powerpoint/2010/main" val="10403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BDED78B2-4C0F-FB4F-9B90-9A09AECE275F}"/>
              </a:ext>
            </a:extLst>
          </p:cNvPr>
          <p:cNvSpPr txBox="1"/>
          <p:nvPr/>
        </p:nvSpPr>
        <p:spPr>
          <a:xfrm>
            <a:off x="2044859" y="1110101"/>
            <a:ext cx="5651729" cy="954107"/>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Update your routing table, if required!!</a:t>
            </a:r>
          </a:p>
        </p:txBody>
      </p:sp>
    </p:spTree>
    <p:extLst>
      <p:ext uri="{BB962C8B-B14F-4D97-AF65-F5344CB8AC3E}">
        <p14:creationId xmlns:p14="http://schemas.microsoft.com/office/powerpoint/2010/main" val="232429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ABD38A48-04D3-553C-91FC-541EE9BB77EE}"/>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sp>
        <p:nvSpPr>
          <p:cNvPr id="14" name="TextBox 13">
            <a:extLst>
              <a:ext uri="{FF2B5EF4-FFF2-40B4-BE49-F238E27FC236}">
                <a16:creationId xmlns:a16="http://schemas.microsoft.com/office/drawing/2014/main" id="{380FC966-C77A-5083-31B8-383414B4BC02}"/>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grpSp>
        <p:nvGrpSpPr>
          <p:cNvPr id="16" name="Group 15">
            <a:extLst>
              <a:ext uri="{FF2B5EF4-FFF2-40B4-BE49-F238E27FC236}">
                <a16:creationId xmlns:a16="http://schemas.microsoft.com/office/drawing/2014/main" id="{1D00D7DF-06AE-3CA6-CE61-969D78785405}"/>
              </a:ext>
            </a:extLst>
          </p:cNvPr>
          <p:cNvGrpSpPr/>
          <p:nvPr/>
        </p:nvGrpSpPr>
        <p:grpSpPr>
          <a:xfrm flipV="1">
            <a:off x="2971518" y="772186"/>
            <a:ext cx="2644933" cy="1712049"/>
            <a:chOff x="3557360" y="4000130"/>
            <a:chExt cx="2644933" cy="1712049"/>
          </a:xfrm>
        </p:grpSpPr>
        <p:sp>
          <p:nvSpPr>
            <p:cNvPr id="17" name="Rectangle 16">
              <a:extLst>
                <a:ext uri="{FF2B5EF4-FFF2-40B4-BE49-F238E27FC236}">
                  <a16:creationId xmlns:a16="http://schemas.microsoft.com/office/drawing/2014/main" id="{87F5F667-D7EF-E4CE-D3A3-321FA724D127}"/>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2138870F-B2A9-543D-586F-CA7388B1D6C6}"/>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688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33290-879A-AD09-5D3C-6DC8D1A6E5CA}"/>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5EF30A9-69FB-4B1B-0639-AF08DEC507CE}"/>
              </a:ext>
            </a:extLst>
          </p:cNvPr>
          <p:cNvSpPr/>
          <p:nvPr/>
        </p:nvSpPr>
        <p:spPr>
          <a:xfrm>
            <a:off x="182622" y="4097867"/>
            <a:ext cx="2774134" cy="23368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258C88D-153F-69E4-92A5-EE52BB81C4D4}"/>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353FDCBB-F281-EA1F-DA57-782318F09138}"/>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B68D0DD5-6357-CC56-7E44-3CCB1BD0540D}"/>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5A98829C-F260-0C69-DDFC-27A1BD309E18}"/>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BC328194-44BC-EA8B-2302-EA4C86F5CD16}"/>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ED9420AE-8834-20C7-F5DD-DC0F98CEEB69}"/>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DF7DAB-1AD0-475E-3AEC-313C42FEB06F}"/>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F2FAD2-4891-BA86-8082-8D385FFA88CD}"/>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8EB20D-98E0-5553-5570-DBB99D6ED605}"/>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2C252B-009F-9948-8E76-BF214E9C5EC3}"/>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CA9FF74-4E55-B003-EA9D-47D50182C947}"/>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36C0427-84B7-FCCF-7ED5-429056B607C3}"/>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9C35B629-5179-9ECC-2FA2-4182DE29B8DB}"/>
              </a:ext>
            </a:extLst>
          </p:cNvPr>
          <p:cNvGraphicFramePr>
            <a:graphicFrameLocks noGrp="1"/>
          </p:cNvGraphicFramePr>
          <p:nvPr>
            <p:extLst>
              <p:ext uri="{D42A27DB-BD31-4B8C-83A1-F6EECF244321}">
                <p14:modId xmlns:p14="http://schemas.microsoft.com/office/powerpoint/2010/main" val="2721238137"/>
              </p:ext>
            </p:extLst>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E6091F77-D642-6F91-2187-00B5573E348A}"/>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2154BA3D-03E0-62A6-060B-3F2814083BE2}"/>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BA8FD800-7B5B-3713-A738-F9B823766895}"/>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4C97FAF8-21D5-34AF-1740-98FB8CE4AD5C}"/>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7435E414-CCDD-109C-DC02-7507709C8A9A}"/>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F2336C4E-2E3B-4BFF-B560-E5C6CE970F9B}"/>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6A42DD0F-F4C5-FB1C-2480-83EA66303616}"/>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A4CF24B8-7CDF-8094-A062-F1DE6B156399}"/>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DA1BC5ED-91D7-C5C1-9BB6-E2DB3770407E}"/>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50E7762A-0CF1-1AD9-77F8-10EAF10710D7}"/>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1DC704FF-6EDA-B160-1629-08C0E5D54FAF}"/>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947B3AC9-993D-F73E-883D-C801923F6853}"/>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39FAFAB3-720A-72A6-AE5F-9D831C6E968D}"/>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sp>
        <p:nvSpPr>
          <p:cNvPr id="14" name="TextBox 13">
            <a:extLst>
              <a:ext uri="{FF2B5EF4-FFF2-40B4-BE49-F238E27FC236}">
                <a16:creationId xmlns:a16="http://schemas.microsoft.com/office/drawing/2014/main" id="{8D236FC9-33B3-AD9D-481F-12C3418AC4A9}"/>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grpSp>
        <p:nvGrpSpPr>
          <p:cNvPr id="16" name="Group 15">
            <a:extLst>
              <a:ext uri="{FF2B5EF4-FFF2-40B4-BE49-F238E27FC236}">
                <a16:creationId xmlns:a16="http://schemas.microsoft.com/office/drawing/2014/main" id="{906CE86A-7E91-0329-1963-5599BAFDC49A}"/>
              </a:ext>
            </a:extLst>
          </p:cNvPr>
          <p:cNvGrpSpPr/>
          <p:nvPr/>
        </p:nvGrpSpPr>
        <p:grpSpPr>
          <a:xfrm flipV="1">
            <a:off x="2971518" y="772186"/>
            <a:ext cx="2644933" cy="1712049"/>
            <a:chOff x="3557360" y="4000130"/>
            <a:chExt cx="2644933" cy="1712049"/>
          </a:xfrm>
        </p:grpSpPr>
        <p:sp>
          <p:nvSpPr>
            <p:cNvPr id="17" name="Rectangle 16">
              <a:extLst>
                <a:ext uri="{FF2B5EF4-FFF2-40B4-BE49-F238E27FC236}">
                  <a16:creationId xmlns:a16="http://schemas.microsoft.com/office/drawing/2014/main" id="{5831E41A-F201-DFB2-E815-D20A7DC6E235}"/>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C8F16D72-3266-88D1-508A-9A5DDAA0B21D}"/>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85D3352D-F4B4-E845-A508-B8422B1AAB38}"/>
              </a:ext>
            </a:extLst>
          </p:cNvPr>
          <p:cNvSpPr txBox="1"/>
          <p:nvPr/>
        </p:nvSpPr>
        <p:spPr>
          <a:xfrm>
            <a:off x="535777" y="4608828"/>
            <a:ext cx="2015295" cy="461665"/>
          </a:xfrm>
          <a:prstGeom prst="rect">
            <a:avLst/>
          </a:prstGeom>
          <a:noFill/>
        </p:spPr>
        <p:txBody>
          <a:bodyPr wrap="none" rtlCol="0">
            <a:spAutoFit/>
          </a:bodyPr>
          <a:lstStyle/>
          <a:p>
            <a:r>
              <a:rPr lang="en-US" sz="2400" dirty="0">
                <a:solidFill>
                  <a:srgbClr val="FF0000"/>
                </a:solidFill>
              </a:rPr>
              <a:t>A  says &lt;B, 19&gt;</a:t>
            </a:r>
          </a:p>
        </p:txBody>
      </p:sp>
      <p:sp>
        <p:nvSpPr>
          <p:cNvPr id="23" name="TextBox 22">
            <a:extLst>
              <a:ext uri="{FF2B5EF4-FFF2-40B4-BE49-F238E27FC236}">
                <a16:creationId xmlns:a16="http://schemas.microsoft.com/office/drawing/2014/main" id="{570C06D5-2BE2-64C2-AC4C-C47FA41D3B41}"/>
              </a:ext>
            </a:extLst>
          </p:cNvPr>
          <p:cNvSpPr txBox="1"/>
          <p:nvPr/>
        </p:nvSpPr>
        <p:spPr>
          <a:xfrm>
            <a:off x="535777" y="5065847"/>
            <a:ext cx="1848583" cy="461665"/>
          </a:xfrm>
          <a:prstGeom prst="rect">
            <a:avLst/>
          </a:prstGeom>
          <a:noFill/>
        </p:spPr>
        <p:txBody>
          <a:bodyPr wrap="none" rtlCol="0">
            <a:spAutoFit/>
          </a:bodyPr>
          <a:lstStyle/>
          <a:p>
            <a:r>
              <a:rPr lang="en-US" sz="2400" dirty="0">
                <a:solidFill>
                  <a:srgbClr val="FF0000"/>
                </a:solidFill>
              </a:rPr>
              <a:t>B  says &lt;B, 0&gt;</a:t>
            </a:r>
          </a:p>
        </p:txBody>
      </p:sp>
      <p:sp>
        <p:nvSpPr>
          <p:cNvPr id="24" name="TextBox 23">
            <a:extLst>
              <a:ext uri="{FF2B5EF4-FFF2-40B4-BE49-F238E27FC236}">
                <a16:creationId xmlns:a16="http://schemas.microsoft.com/office/drawing/2014/main" id="{31CBD8A7-F0C8-8C9B-F316-78D214985E07}"/>
              </a:ext>
            </a:extLst>
          </p:cNvPr>
          <p:cNvSpPr txBox="1"/>
          <p:nvPr/>
        </p:nvSpPr>
        <p:spPr>
          <a:xfrm>
            <a:off x="535776" y="5609226"/>
            <a:ext cx="2000869" cy="461665"/>
          </a:xfrm>
          <a:prstGeom prst="rect">
            <a:avLst/>
          </a:prstGeom>
          <a:noFill/>
        </p:spPr>
        <p:txBody>
          <a:bodyPr wrap="none" rtlCol="0">
            <a:spAutoFit/>
          </a:bodyPr>
          <a:lstStyle/>
          <a:p>
            <a:r>
              <a:rPr lang="en-US" sz="2400" dirty="0">
                <a:solidFill>
                  <a:srgbClr val="FF0000"/>
                </a:solidFill>
              </a:rPr>
              <a:t>C  says &lt;B, 11&gt;</a:t>
            </a:r>
          </a:p>
        </p:txBody>
      </p:sp>
      <p:sp>
        <p:nvSpPr>
          <p:cNvPr id="26" name="TextBox 25">
            <a:extLst>
              <a:ext uri="{FF2B5EF4-FFF2-40B4-BE49-F238E27FC236}">
                <a16:creationId xmlns:a16="http://schemas.microsoft.com/office/drawing/2014/main" id="{84F5B0C3-B998-8098-C747-FF03F8DE4277}"/>
              </a:ext>
            </a:extLst>
          </p:cNvPr>
          <p:cNvSpPr txBox="1"/>
          <p:nvPr/>
        </p:nvSpPr>
        <p:spPr>
          <a:xfrm>
            <a:off x="252020" y="4125502"/>
            <a:ext cx="2635337" cy="369332"/>
          </a:xfrm>
          <a:prstGeom prst="rect">
            <a:avLst/>
          </a:prstGeom>
          <a:noFill/>
        </p:spPr>
        <p:txBody>
          <a:bodyPr wrap="none" rtlCol="0">
            <a:spAutoFit/>
          </a:bodyPr>
          <a:lstStyle/>
          <a:p>
            <a:r>
              <a:rPr lang="en-US" dirty="0"/>
              <a:t>Available Distance Vectors</a:t>
            </a:r>
          </a:p>
        </p:txBody>
      </p:sp>
    </p:spTree>
    <p:extLst>
      <p:ext uri="{BB962C8B-B14F-4D97-AF65-F5344CB8AC3E}">
        <p14:creationId xmlns:p14="http://schemas.microsoft.com/office/powerpoint/2010/main" val="4176022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0D944-A890-B7B2-14F0-EDA0FD92DDA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40332C66-27C2-8946-8697-0ADD4C4F3DF5}"/>
              </a:ext>
            </a:extLst>
          </p:cNvPr>
          <p:cNvSpPr/>
          <p:nvPr/>
        </p:nvSpPr>
        <p:spPr>
          <a:xfrm>
            <a:off x="182622" y="4097867"/>
            <a:ext cx="2774134" cy="23368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4C2119A0-1A15-09C2-8D86-0BCA3E82838A}"/>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12C13646-C9CD-A3CD-9053-1AF0861F7B13}"/>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E3E3E61A-155E-BE21-800C-5FE861E67F3A}"/>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7F0A8BA8-F064-19A8-E0AB-D6DCD3AEA9CD}"/>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6CB06C4D-34EE-1540-1F47-F1A538FB8BA7}"/>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F802228D-8148-B9B3-AB97-ED1B3F8B6B3A}"/>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5ADA808-A380-1EF8-9E97-D93FA747CB08}"/>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7C8D47-1AD7-B5B3-3396-FCD8D9F125C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EC8FA3-A080-3E90-448F-BF61146F4592}"/>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C04F39-E647-0B75-FCE1-DD0201ECD5FB}"/>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0859317-C4C5-613F-B207-8AFBEAB990B9}"/>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677BC-E192-2EBA-FD0D-A1AE628B5E29}"/>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5336F09A-820E-4068-2196-89944AB1F338}"/>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F3D07FC4-995A-DA43-71C8-F58EC9D15508}"/>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3D7EA5E3-2551-7C42-B032-0F0FAD16EE35}"/>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DF4C8D9-E5F8-B152-128C-0AAF20CF0FA5}"/>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5503165B-90B9-CCB4-AD12-3A8BBBCE020A}"/>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32023ED4-FD9E-922F-D7E3-2088B3F90015}"/>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2E63D573-8D6C-EC1C-7C88-CC6CD5E8FFB7}"/>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287913D1-8B84-2065-6275-6FA6EF6A5217}"/>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EEDF9A8F-2BE1-E62A-771A-08FC3EAFE6A3}"/>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52B73D5B-F956-94F5-0F47-83DEE1EEAD76}"/>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F3EEBD6D-339A-2CE7-2F23-2BAC8F33A7FC}"/>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7E060626-2B1B-7822-0B01-EFE9CC6BF873}"/>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55DA1A2-F311-7FAE-CEE4-A545D3D72F32}"/>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85952BE1-1C32-6DAE-17E5-A14DD29ED077}"/>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sp>
        <p:nvSpPr>
          <p:cNvPr id="14" name="TextBox 13">
            <a:extLst>
              <a:ext uri="{FF2B5EF4-FFF2-40B4-BE49-F238E27FC236}">
                <a16:creationId xmlns:a16="http://schemas.microsoft.com/office/drawing/2014/main" id="{8F2C9FAA-CF05-B7DF-485A-7B71A4C882DC}"/>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grpSp>
        <p:nvGrpSpPr>
          <p:cNvPr id="16" name="Group 15">
            <a:extLst>
              <a:ext uri="{FF2B5EF4-FFF2-40B4-BE49-F238E27FC236}">
                <a16:creationId xmlns:a16="http://schemas.microsoft.com/office/drawing/2014/main" id="{922C5F2A-B3CF-EB6C-493C-9B159D2FC7FE}"/>
              </a:ext>
            </a:extLst>
          </p:cNvPr>
          <p:cNvGrpSpPr/>
          <p:nvPr/>
        </p:nvGrpSpPr>
        <p:grpSpPr>
          <a:xfrm flipV="1">
            <a:off x="2971518" y="772186"/>
            <a:ext cx="2644933" cy="1712049"/>
            <a:chOff x="3557360" y="4000130"/>
            <a:chExt cx="2644933" cy="1712049"/>
          </a:xfrm>
        </p:grpSpPr>
        <p:sp>
          <p:nvSpPr>
            <p:cNvPr id="17" name="Rectangle 16">
              <a:extLst>
                <a:ext uri="{FF2B5EF4-FFF2-40B4-BE49-F238E27FC236}">
                  <a16:creationId xmlns:a16="http://schemas.microsoft.com/office/drawing/2014/main" id="{EEEF5393-2A71-ECE6-73B8-BB891B3249AF}"/>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0B2DC386-32A4-0028-385A-9BC170CE01B0}"/>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7C4FC795-BAED-BAE8-F68A-0E3A243F7ED1}"/>
              </a:ext>
            </a:extLst>
          </p:cNvPr>
          <p:cNvSpPr txBox="1"/>
          <p:nvPr/>
        </p:nvSpPr>
        <p:spPr>
          <a:xfrm>
            <a:off x="535777" y="4608828"/>
            <a:ext cx="2462534" cy="461665"/>
          </a:xfrm>
          <a:prstGeom prst="rect">
            <a:avLst/>
          </a:prstGeom>
          <a:noFill/>
        </p:spPr>
        <p:txBody>
          <a:bodyPr wrap="none" rtlCol="0">
            <a:spAutoFit/>
          </a:bodyPr>
          <a:lstStyle/>
          <a:p>
            <a:r>
              <a:rPr lang="en-US" sz="2400" dirty="0">
                <a:solidFill>
                  <a:srgbClr val="FF0000"/>
                </a:solidFill>
              </a:rPr>
              <a:t>A  says &lt;B, 19&gt; </a:t>
            </a:r>
            <a:r>
              <a:rPr lang="en-US" sz="2400" dirty="0">
                <a:solidFill>
                  <a:schemeClr val="accent1">
                    <a:lumMod val="75000"/>
                  </a:schemeClr>
                </a:solidFill>
              </a:rPr>
              <a:t>+ 0</a:t>
            </a:r>
          </a:p>
        </p:txBody>
      </p:sp>
      <p:sp>
        <p:nvSpPr>
          <p:cNvPr id="23" name="TextBox 22">
            <a:extLst>
              <a:ext uri="{FF2B5EF4-FFF2-40B4-BE49-F238E27FC236}">
                <a16:creationId xmlns:a16="http://schemas.microsoft.com/office/drawing/2014/main" id="{651615B2-EB91-9A74-6513-6502B240F49A}"/>
              </a:ext>
            </a:extLst>
          </p:cNvPr>
          <p:cNvSpPr txBox="1"/>
          <p:nvPr/>
        </p:nvSpPr>
        <p:spPr>
          <a:xfrm>
            <a:off x="535777" y="5065847"/>
            <a:ext cx="2451312" cy="461665"/>
          </a:xfrm>
          <a:prstGeom prst="rect">
            <a:avLst/>
          </a:prstGeom>
          <a:noFill/>
        </p:spPr>
        <p:txBody>
          <a:bodyPr wrap="none" rtlCol="0">
            <a:spAutoFit/>
          </a:bodyPr>
          <a:lstStyle/>
          <a:p>
            <a:r>
              <a:rPr lang="en-US" sz="2400" dirty="0">
                <a:solidFill>
                  <a:srgbClr val="FF0000"/>
                </a:solidFill>
              </a:rPr>
              <a:t>B  says &lt;B, 0&gt; </a:t>
            </a:r>
            <a:r>
              <a:rPr lang="en-US" sz="2400" dirty="0">
                <a:solidFill>
                  <a:schemeClr val="accent1">
                    <a:lumMod val="75000"/>
                  </a:schemeClr>
                </a:solidFill>
              </a:rPr>
              <a:t>+ 19</a:t>
            </a:r>
          </a:p>
        </p:txBody>
      </p:sp>
      <p:sp>
        <p:nvSpPr>
          <p:cNvPr id="24" name="TextBox 23">
            <a:extLst>
              <a:ext uri="{FF2B5EF4-FFF2-40B4-BE49-F238E27FC236}">
                <a16:creationId xmlns:a16="http://schemas.microsoft.com/office/drawing/2014/main" id="{C942EE23-559B-9FE1-05E6-3D8649802250}"/>
              </a:ext>
            </a:extLst>
          </p:cNvPr>
          <p:cNvSpPr txBox="1"/>
          <p:nvPr/>
        </p:nvSpPr>
        <p:spPr>
          <a:xfrm>
            <a:off x="535776" y="5609226"/>
            <a:ext cx="2448106" cy="461665"/>
          </a:xfrm>
          <a:prstGeom prst="rect">
            <a:avLst/>
          </a:prstGeom>
          <a:noFill/>
        </p:spPr>
        <p:txBody>
          <a:bodyPr wrap="none" rtlCol="0">
            <a:spAutoFit/>
          </a:bodyPr>
          <a:lstStyle/>
          <a:p>
            <a:r>
              <a:rPr lang="en-US" sz="2400" dirty="0">
                <a:solidFill>
                  <a:srgbClr val="FF0000"/>
                </a:solidFill>
              </a:rPr>
              <a:t>C  says &lt;B, 11&gt; </a:t>
            </a:r>
            <a:r>
              <a:rPr lang="en-US" sz="2400" dirty="0">
                <a:solidFill>
                  <a:schemeClr val="accent1">
                    <a:lumMod val="75000"/>
                  </a:schemeClr>
                </a:solidFill>
              </a:rPr>
              <a:t>+ 7</a:t>
            </a:r>
          </a:p>
        </p:txBody>
      </p:sp>
      <p:sp>
        <p:nvSpPr>
          <p:cNvPr id="26" name="TextBox 25">
            <a:extLst>
              <a:ext uri="{FF2B5EF4-FFF2-40B4-BE49-F238E27FC236}">
                <a16:creationId xmlns:a16="http://schemas.microsoft.com/office/drawing/2014/main" id="{8A6AEBAB-52E6-D6D4-7915-A55C9BD70995}"/>
              </a:ext>
            </a:extLst>
          </p:cNvPr>
          <p:cNvSpPr txBox="1"/>
          <p:nvPr/>
        </p:nvSpPr>
        <p:spPr>
          <a:xfrm>
            <a:off x="252020" y="4125502"/>
            <a:ext cx="2635337" cy="369332"/>
          </a:xfrm>
          <a:prstGeom prst="rect">
            <a:avLst/>
          </a:prstGeom>
          <a:noFill/>
        </p:spPr>
        <p:txBody>
          <a:bodyPr wrap="none" rtlCol="0">
            <a:spAutoFit/>
          </a:bodyPr>
          <a:lstStyle/>
          <a:p>
            <a:r>
              <a:rPr lang="en-US" dirty="0"/>
              <a:t>Available Distance Vectors</a:t>
            </a:r>
          </a:p>
        </p:txBody>
      </p:sp>
    </p:spTree>
    <p:extLst>
      <p:ext uri="{BB962C8B-B14F-4D97-AF65-F5344CB8AC3E}">
        <p14:creationId xmlns:p14="http://schemas.microsoft.com/office/powerpoint/2010/main" val="2457975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694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26E9694F-8DDD-204A-0F64-A8762337FB4B}"/>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8A1E6314-C940-55BE-4B47-A59A7985C9E0}"/>
              </a:ext>
            </a:extLst>
          </p:cNvPr>
          <p:cNvGrpSpPr/>
          <p:nvPr/>
        </p:nvGrpSpPr>
        <p:grpSpPr>
          <a:xfrm flipV="1">
            <a:off x="2971518" y="772186"/>
            <a:ext cx="2644933" cy="1712049"/>
            <a:chOff x="3557360" y="4000130"/>
            <a:chExt cx="2644933" cy="1712049"/>
          </a:xfrm>
        </p:grpSpPr>
        <p:sp>
          <p:nvSpPr>
            <p:cNvPr id="16" name="Rectangle 15">
              <a:extLst>
                <a:ext uri="{FF2B5EF4-FFF2-40B4-BE49-F238E27FC236}">
                  <a16:creationId xmlns:a16="http://schemas.microsoft.com/office/drawing/2014/main" id="{89F7482D-8812-4CA5-4594-AF8CD5303B41}"/>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F284987F-FDE7-2F78-2D14-FC78196043EF}"/>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A82F502D-A8A9-9014-3EDE-ECF2EE6081B1}"/>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spTree>
    <p:extLst>
      <p:ext uri="{BB962C8B-B14F-4D97-AF65-F5344CB8AC3E}">
        <p14:creationId xmlns:p14="http://schemas.microsoft.com/office/powerpoint/2010/main" val="59760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6"/>
            <a:ext cx="3131143" cy="2839944"/>
            <a:chOff x="3071150" y="3589866"/>
            <a:chExt cx="3131143" cy="2839944"/>
          </a:xfrm>
        </p:grpSpPr>
        <p:sp>
          <p:nvSpPr>
            <p:cNvPr id="10" name="Rectangle 9">
              <a:extLst>
                <a:ext uri="{FF2B5EF4-FFF2-40B4-BE49-F238E27FC236}">
                  <a16:creationId xmlns:a16="http://schemas.microsoft.com/office/drawing/2014/main" id="{56CE20B1-B27A-5E45-8A9A-54B1FD5D0BC4}"/>
                </a:ext>
              </a:extLst>
            </p:cNvPr>
            <p:cNvSpPr/>
            <p:nvPr/>
          </p:nvSpPr>
          <p:spPr>
            <a:xfrm>
              <a:off x="3816849" y="6058456"/>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6"/>
              <a:ext cx="740259" cy="2579439"/>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56D1013B-D37A-54FD-C4BF-0D52BBADD2CC}"/>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E241DD0C-0966-27E2-F490-A4EEDD27B233}"/>
              </a:ext>
            </a:extLst>
          </p:cNvPr>
          <p:cNvGrpSpPr/>
          <p:nvPr/>
        </p:nvGrpSpPr>
        <p:grpSpPr>
          <a:xfrm flipV="1">
            <a:off x="2941582" y="1514004"/>
            <a:ext cx="2644933" cy="1712049"/>
            <a:chOff x="3557360" y="4000130"/>
            <a:chExt cx="2644933" cy="1712049"/>
          </a:xfrm>
        </p:grpSpPr>
        <p:sp>
          <p:nvSpPr>
            <p:cNvPr id="16" name="Rectangle 15">
              <a:extLst>
                <a:ext uri="{FF2B5EF4-FFF2-40B4-BE49-F238E27FC236}">
                  <a16:creationId xmlns:a16="http://schemas.microsoft.com/office/drawing/2014/main" id="{B13A5C40-31DA-F07B-D477-CC02D99B38B6}"/>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AB97142-C3F7-354D-9F6D-60D81C44CB35}"/>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3BCBD91C-3841-00DA-4CBC-992BA24A74BC}"/>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spTree>
    <p:extLst>
      <p:ext uri="{BB962C8B-B14F-4D97-AF65-F5344CB8AC3E}">
        <p14:creationId xmlns:p14="http://schemas.microsoft.com/office/powerpoint/2010/main" val="263217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227D2003-D769-6440-80E6-255C6B3B5FC6}"/>
              </a:ext>
            </a:extLst>
          </p:cNvPr>
          <p:cNvSpPr txBox="1">
            <a:spLocks noChangeArrowheads="1"/>
          </p:cNvSpPr>
          <p:nvPr/>
        </p:nvSpPr>
        <p:spPr bwMode="auto">
          <a:xfrm>
            <a:off x="1910768" y="5736081"/>
            <a:ext cx="5793637" cy="1138773"/>
          </a:xfrm>
          <a:prstGeom prst="rect">
            <a:avLst/>
          </a:prstGeom>
          <a:noFill/>
          <a:ln w="9525" algn="ctr">
            <a:noFill/>
            <a:miter lim="800000"/>
            <a:headEnd/>
            <a:tailEnd/>
          </a:ln>
          <a:effectLst/>
        </p:spPr>
        <p:txBody>
          <a:bodyPr wrap="none">
            <a:spAutoFit/>
          </a:bodyPr>
          <a:lstStyle/>
          <a:p>
            <a:pPr marL="0" marR="0" lvl="0" indent="0" algn="ctr"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sz="2000" b="0" i="0" u="none" strike="noStrike" kern="1200" cap="none" spc="0" normalizeH="0" baseline="0" noProof="0" dirty="0">
                <a:ln>
                  <a:noFill/>
                </a:ln>
                <a:solidFill>
                  <a:srgbClr val="003399"/>
                </a:solidFill>
                <a:effectLst/>
                <a:uLnTx/>
                <a:uFillTx/>
                <a:latin typeface="Calibri Light" panose="020F0302020204030204"/>
                <a:ea typeface="+mn-ea"/>
                <a:cs typeface="+mn-cs"/>
              </a:rPr>
              <a:t>The OSI 7-layer Model</a:t>
            </a:r>
          </a:p>
          <a:p>
            <a:pPr marL="0" marR="0" lvl="0" indent="0" algn="ctr"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sz="2000" b="0" i="0" u="none" strike="noStrike" kern="1200" cap="none" spc="0" normalizeH="0" baseline="0" noProof="0" dirty="0">
                <a:ln>
                  <a:noFill/>
                </a:ln>
                <a:solidFill>
                  <a:srgbClr val="003399"/>
                </a:solidFill>
                <a:effectLst/>
                <a:uLnTx/>
                <a:uFillTx/>
                <a:latin typeface="Calibri Light" panose="020F0302020204030204"/>
                <a:ea typeface="+mn-ea"/>
                <a:cs typeface="+mn-cs"/>
              </a:rPr>
              <a:t>OSI – Open Systems Interconnection</a:t>
            </a:r>
          </a:p>
          <a:p>
            <a:pPr marL="0" marR="0" lvl="0" indent="0" algn="ctr"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sz="2000" b="0" i="0" u="none" strike="noStrike" kern="1200" cap="none" spc="0" normalizeH="0" baseline="0" noProof="0" dirty="0">
                <a:ln>
                  <a:noFill/>
                </a:ln>
                <a:solidFill>
                  <a:srgbClr val="003399"/>
                </a:solidFill>
                <a:effectLst/>
                <a:uLnTx/>
                <a:uFillTx/>
                <a:latin typeface="Calibri Light" panose="020F0302020204030204"/>
                <a:ea typeface="+mn-ea"/>
                <a:cs typeface="+mn-cs"/>
              </a:rPr>
              <a:t>(by International Organization for Standardization, ISO)</a:t>
            </a:r>
          </a:p>
        </p:txBody>
      </p:sp>
      <p:pic>
        <p:nvPicPr>
          <p:cNvPr id="3" name="Picture 6" descr="f01-13-9780123850591 copy">
            <a:extLst>
              <a:ext uri="{FF2B5EF4-FFF2-40B4-BE49-F238E27FC236}">
                <a16:creationId xmlns:a16="http://schemas.microsoft.com/office/drawing/2014/main" id="{78448B4E-2E39-7D4D-B157-E0B8D70A6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495" y="953726"/>
            <a:ext cx="6433011" cy="470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ABF58E6-3F33-6244-AF68-18E5A4273D66}"/>
              </a:ext>
            </a:extLst>
          </p:cNvPr>
          <p:cNvSpPr txBox="1">
            <a:spLocks noChangeArrowheads="1"/>
          </p:cNvSpPr>
          <p:nvPr/>
        </p:nvSpPr>
        <p:spPr>
          <a:xfrm>
            <a:off x="308769" y="0"/>
            <a:ext cx="7772400" cy="10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j-cs"/>
              </a:rPr>
              <a:t>OSI Architecture </a:t>
            </a:r>
          </a:p>
        </p:txBody>
      </p:sp>
    </p:spTree>
    <p:extLst>
      <p:ext uri="{BB962C8B-B14F-4D97-AF65-F5344CB8AC3E}">
        <p14:creationId xmlns:p14="http://schemas.microsoft.com/office/powerpoint/2010/main" val="1507503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6"/>
            <a:ext cx="3131143" cy="2839944"/>
            <a:chOff x="3071150" y="3589866"/>
            <a:chExt cx="3131143" cy="2839944"/>
          </a:xfrm>
        </p:grpSpPr>
        <p:sp>
          <p:nvSpPr>
            <p:cNvPr id="10" name="Rectangle 9">
              <a:extLst>
                <a:ext uri="{FF2B5EF4-FFF2-40B4-BE49-F238E27FC236}">
                  <a16:creationId xmlns:a16="http://schemas.microsoft.com/office/drawing/2014/main" id="{56CE20B1-B27A-5E45-8A9A-54B1FD5D0BC4}"/>
                </a:ext>
              </a:extLst>
            </p:cNvPr>
            <p:cNvSpPr/>
            <p:nvPr/>
          </p:nvSpPr>
          <p:spPr>
            <a:xfrm>
              <a:off x="3816849" y="6058456"/>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6"/>
              <a:ext cx="740259" cy="2579439"/>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17C8F98C-05E1-A2C9-6E14-1E9958D98DEA}"/>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DD08AF86-3421-15E4-DB54-A65FE9D8C84A}"/>
              </a:ext>
            </a:extLst>
          </p:cNvPr>
          <p:cNvGrpSpPr/>
          <p:nvPr/>
        </p:nvGrpSpPr>
        <p:grpSpPr>
          <a:xfrm flipV="1">
            <a:off x="2941582" y="1514004"/>
            <a:ext cx="2644933" cy="1712049"/>
            <a:chOff x="3557360" y="4000130"/>
            <a:chExt cx="2644933" cy="1712049"/>
          </a:xfrm>
        </p:grpSpPr>
        <p:sp>
          <p:nvSpPr>
            <p:cNvPr id="16" name="Rectangle 15">
              <a:extLst>
                <a:ext uri="{FF2B5EF4-FFF2-40B4-BE49-F238E27FC236}">
                  <a16:creationId xmlns:a16="http://schemas.microsoft.com/office/drawing/2014/main" id="{514CA9E3-91CA-B466-97A3-BE0C05C8A200}"/>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4F011E6C-BC85-14E6-D0A8-AB60BFB89367}"/>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524EE903-5784-215D-73F6-EE0E98C9535B}"/>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spTree>
    <p:extLst>
      <p:ext uri="{BB962C8B-B14F-4D97-AF65-F5344CB8AC3E}">
        <p14:creationId xmlns:p14="http://schemas.microsoft.com/office/powerpoint/2010/main" val="2109084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Tree>
    <p:extLst>
      <p:ext uri="{BB962C8B-B14F-4D97-AF65-F5344CB8AC3E}">
        <p14:creationId xmlns:p14="http://schemas.microsoft.com/office/powerpoint/2010/main" val="4154361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7" name="TextBox 6">
            <a:extLst>
              <a:ext uri="{FF2B5EF4-FFF2-40B4-BE49-F238E27FC236}">
                <a16:creationId xmlns:a16="http://schemas.microsoft.com/office/drawing/2014/main" id="{D1F1BE47-F3DA-A366-D6AB-FC5C4B9A8696}"/>
              </a:ext>
            </a:extLst>
          </p:cNvPr>
          <p:cNvSpPr txBox="1"/>
          <p:nvPr/>
        </p:nvSpPr>
        <p:spPr>
          <a:xfrm>
            <a:off x="-1956" y="969196"/>
            <a:ext cx="9144000" cy="1323439"/>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When will a node send routing advertisements to its neighbors?</a:t>
            </a:r>
          </a:p>
        </p:txBody>
      </p:sp>
    </p:spTree>
    <p:extLst>
      <p:ext uri="{BB962C8B-B14F-4D97-AF65-F5344CB8AC3E}">
        <p14:creationId xmlns:p14="http://schemas.microsoft.com/office/powerpoint/2010/main" val="878187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cxnSp>
        <p:nvCxnSpPr>
          <p:cNvPr id="30" name="Straight Arrow Connector 29">
            <a:extLst>
              <a:ext uri="{FF2B5EF4-FFF2-40B4-BE49-F238E27FC236}">
                <a16:creationId xmlns:a16="http://schemas.microsoft.com/office/drawing/2014/main" id="{163BF7EA-6C0B-8B4D-96DB-43F2EA8FC518}"/>
              </a:ext>
            </a:extLst>
          </p:cNvPr>
          <p:cNvCxnSpPr>
            <a:cxnSpLocks/>
          </p:cNvCxnSpPr>
          <p:nvPr/>
        </p:nvCxnSpPr>
        <p:spPr>
          <a:xfrm flipV="1">
            <a:off x="4033158" y="3043575"/>
            <a:ext cx="357414" cy="29005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587F4F2-2064-8142-A57C-90B7EF338167}"/>
              </a:ext>
            </a:extLst>
          </p:cNvPr>
          <p:cNvCxnSpPr>
            <a:cxnSpLocks/>
          </p:cNvCxnSpPr>
          <p:nvPr/>
        </p:nvCxnSpPr>
        <p:spPr>
          <a:xfrm>
            <a:off x="3815131" y="3613949"/>
            <a:ext cx="424250" cy="4149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06B9ED5-8DAB-8A46-9C45-36AED42317B5}"/>
              </a:ext>
            </a:extLst>
          </p:cNvPr>
          <p:cNvCxnSpPr>
            <a:cxnSpLocks/>
          </p:cNvCxnSpPr>
          <p:nvPr/>
        </p:nvCxnSpPr>
        <p:spPr>
          <a:xfrm>
            <a:off x="4731186" y="4358474"/>
            <a:ext cx="644425" cy="8729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6FF6010-ABCA-774A-85E2-FE7D8453008A}"/>
              </a:ext>
            </a:extLst>
          </p:cNvPr>
          <p:cNvCxnSpPr>
            <a:cxnSpLocks/>
          </p:cNvCxnSpPr>
          <p:nvPr/>
        </p:nvCxnSpPr>
        <p:spPr>
          <a:xfrm flipV="1">
            <a:off x="4823730" y="3817606"/>
            <a:ext cx="551881" cy="33777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6323B29-76AA-494B-8008-78C3D24D7C67}"/>
              </a:ext>
            </a:extLst>
          </p:cNvPr>
          <p:cNvCxnSpPr>
            <a:cxnSpLocks/>
          </p:cNvCxnSpPr>
          <p:nvPr/>
        </p:nvCxnSpPr>
        <p:spPr>
          <a:xfrm flipV="1">
            <a:off x="4693120" y="3557343"/>
            <a:ext cx="109016" cy="50377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8DD8B10-358C-874F-A35F-3C1A57DB74EE}"/>
              </a:ext>
            </a:extLst>
          </p:cNvPr>
          <p:cNvCxnSpPr>
            <a:cxnSpLocks/>
          </p:cNvCxnSpPr>
          <p:nvPr/>
        </p:nvCxnSpPr>
        <p:spPr>
          <a:xfrm flipH="1" flipV="1">
            <a:off x="4199437" y="3908474"/>
            <a:ext cx="370607" cy="15264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2264E6D-7484-1B44-9C60-3537951F57B1}"/>
              </a:ext>
            </a:extLst>
          </p:cNvPr>
          <p:cNvCxnSpPr>
            <a:cxnSpLocks/>
          </p:cNvCxnSpPr>
          <p:nvPr/>
        </p:nvCxnSpPr>
        <p:spPr>
          <a:xfrm>
            <a:off x="4794627" y="2729462"/>
            <a:ext cx="489912" cy="9092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A3034EF-8EE7-B749-8C1F-D0C1689B2A68}"/>
              </a:ext>
            </a:extLst>
          </p:cNvPr>
          <p:cNvCxnSpPr>
            <a:cxnSpLocks/>
          </p:cNvCxnSpPr>
          <p:nvPr/>
        </p:nvCxnSpPr>
        <p:spPr>
          <a:xfrm flipH="1">
            <a:off x="4607439" y="2809998"/>
            <a:ext cx="30641" cy="49466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EF4E6C7-C382-E24C-8CEB-B3332B3814C5}"/>
              </a:ext>
            </a:extLst>
          </p:cNvPr>
          <p:cNvCxnSpPr>
            <a:cxnSpLocks/>
          </p:cNvCxnSpPr>
          <p:nvPr/>
        </p:nvCxnSpPr>
        <p:spPr>
          <a:xfrm flipH="1">
            <a:off x="4172357" y="2626775"/>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F097216-FC5F-5E41-9ADE-8B176428D9B2}"/>
              </a:ext>
            </a:extLst>
          </p:cNvPr>
          <p:cNvCxnSpPr>
            <a:cxnSpLocks/>
          </p:cNvCxnSpPr>
          <p:nvPr/>
        </p:nvCxnSpPr>
        <p:spPr>
          <a:xfrm flipH="1">
            <a:off x="5843794" y="2780904"/>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B941176-63BE-7142-A34B-98FFA48159DE}"/>
              </a:ext>
            </a:extLst>
          </p:cNvPr>
          <p:cNvCxnSpPr>
            <a:cxnSpLocks/>
          </p:cNvCxnSpPr>
          <p:nvPr/>
        </p:nvCxnSpPr>
        <p:spPr>
          <a:xfrm flipH="1">
            <a:off x="5763623" y="2584125"/>
            <a:ext cx="524663" cy="99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A665A5C-E087-9945-AD10-D7A42B0CC028}"/>
              </a:ext>
            </a:extLst>
          </p:cNvPr>
          <p:cNvCxnSpPr>
            <a:cxnSpLocks/>
          </p:cNvCxnSpPr>
          <p:nvPr/>
        </p:nvCxnSpPr>
        <p:spPr>
          <a:xfrm flipH="1">
            <a:off x="6509948" y="2809998"/>
            <a:ext cx="23240" cy="3953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71D0EF7-951F-094D-B39F-8CD0EB989E0D}"/>
              </a:ext>
            </a:extLst>
          </p:cNvPr>
          <p:cNvCxnSpPr>
            <a:cxnSpLocks/>
          </p:cNvCxnSpPr>
          <p:nvPr/>
        </p:nvCxnSpPr>
        <p:spPr>
          <a:xfrm flipH="1">
            <a:off x="5913401" y="4358474"/>
            <a:ext cx="515760" cy="4364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498F5C-0836-714F-B52D-50D312559EDD}"/>
              </a:ext>
            </a:extLst>
          </p:cNvPr>
          <p:cNvCxnSpPr>
            <a:cxnSpLocks/>
          </p:cNvCxnSpPr>
          <p:nvPr/>
        </p:nvCxnSpPr>
        <p:spPr>
          <a:xfrm flipV="1">
            <a:off x="6533188" y="3731235"/>
            <a:ext cx="3268" cy="54803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81AEB38-52F4-2F49-AA71-F2E32453DF13}"/>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46" name="TextBox 45">
            <a:extLst>
              <a:ext uri="{FF2B5EF4-FFF2-40B4-BE49-F238E27FC236}">
                <a16:creationId xmlns:a16="http://schemas.microsoft.com/office/drawing/2014/main" id="{EB21B8DF-07DD-C74C-BD04-FCA14A933391}"/>
              </a:ext>
            </a:extLst>
          </p:cNvPr>
          <p:cNvSpPr txBox="1"/>
          <p:nvPr/>
        </p:nvSpPr>
        <p:spPr>
          <a:xfrm>
            <a:off x="-1956" y="969196"/>
            <a:ext cx="9144000" cy="1323439"/>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When will a node send routing advertisements to its neighbors?</a:t>
            </a:r>
          </a:p>
        </p:txBody>
      </p:sp>
    </p:spTree>
    <p:extLst>
      <p:ext uri="{BB962C8B-B14F-4D97-AF65-F5344CB8AC3E}">
        <p14:creationId xmlns:p14="http://schemas.microsoft.com/office/powerpoint/2010/main" val="352253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advertisements</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t>Periodic: Automatically after some time. Why?</a:t>
            </a:r>
          </a:p>
          <a:p>
            <a:pPr marL="0" indent="0">
              <a:lnSpc>
                <a:spcPct val="80000"/>
              </a:lnSpc>
              <a:buNone/>
            </a:pPr>
            <a:r>
              <a:rPr lang="en-US" altLang="en-US" sz="2400" dirty="0"/>
              <a:t>	</a:t>
            </a:r>
          </a:p>
          <a:p>
            <a:pPr marL="0" indent="0">
              <a:lnSpc>
                <a:spcPct val="80000"/>
              </a:lnSpc>
              <a:buNone/>
            </a:pPr>
            <a:r>
              <a:rPr lang="en-US" altLang="en-US" sz="2400" dirty="0"/>
              <a:t>2)   Triggered: Whenever an event makes a node to change its routing table (e.g., link fail or a new message from a neighbor).</a:t>
            </a: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410401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A4059-BAF5-DA16-A6E4-D7F555253DB7}"/>
            </a:ext>
          </a:extLst>
        </p:cNvPr>
        <p:cNvGrpSpPr/>
        <p:nvPr/>
      </p:nvGrpSpPr>
      <p:grpSpPr>
        <a:xfrm>
          <a:off x="0" y="0"/>
          <a:ext cx="0" cy="0"/>
          <a:chOff x="0" y="0"/>
          <a:chExt cx="0" cy="0"/>
        </a:xfrm>
      </p:grpSpPr>
      <p:sp>
        <p:nvSpPr>
          <p:cNvPr id="116738" name="Rectangle 2">
            <a:extLst>
              <a:ext uri="{FF2B5EF4-FFF2-40B4-BE49-F238E27FC236}">
                <a16:creationId xmlns:a16="http://schemas.microsoft.com/office/drawing/2014/main" id="{88584493-4828-524C-8732-F595E4858FF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advertisements</a:t>
            </a:r>
            <a:endParaRPr lang="en-AU" altLang="en-US" sz="3600" dirty="0"/>
          </a:p>
        </p:txBody>
      </p:sp>
      <p:sp>
        <p:nvSpPr>
          <p:cNvPr id="116739" name="Rectangle 3">
            <a:extLst>
              <a:ext uri="{FF2B5EF4-FFF2-40B4-BE49-F238E27FC236}">
                <a16:creationId xmlns:a16="http://schemas.microsoft.com/office/drawing/2014/main" id="{7472659E-A5C4-B95F-8428-35DCDE2F51D8}"/>
              </a:ext>
            </a:extLst>
          </p:cNvPr>
          <p:cNvSpPr>
            <a:spLocks noGrp="1" noChangeArrowheads="1"/>
          </p:cNvSpPr>
          <p:nvPr>
            <p:ph type="body" idx="1"/>
          </p:nvPr>
        </p:nvSpPr>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solidFill>
                  <a:schemeClr val="accent6">
                    <a:lumMod val="75000"/>
                  </a:schemeClr>
                </a:solidFill>
              </a:rPr>
              <a:t>Triggered: Whenever an event makes a node to change its routing table (e.g., link fail or cost change).</a:t>
            </a:r>
            <a:endParaRPr lang="en-US" altLang="en-US" sz="2000" dirty="0">
              <a:solidFill>
                <a:schemeClr val="accent6">
                  <a:lumMod val="75000"/>
                </a:schemeClr>
              </a:solidFill>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196079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D59EF-0EC5-7B7F-0AD7-7E7834B4590C}"/>
            </a:ext>
          </a:extLst>
        </p:cNvPr>
        <p:cNvGrpSpPr/>
        <p:nvPr/>
      </p:nvGrpSpPr>
      <p:grpSpPr>
        <a:xfrm>
          <a:off x="0" y="0"/>
          <a:ext cx="0" cy="0"/>
          <a:chOff x="0" y="0"/>
          <a:chExt cx="0" cy="0"/>
        </a:xfrm>
      </p:grpSpPr>
      <p:sp>
        <p:nvSpPr>
          <p:cNvPr id="116738" name="Rectangle 2">
            <a:extLst>
              <a:ext uri="{FF2B5EF4-FFF2-40B4-BE49-F238E27FC236}">
                <a16:creationId xmlns:a16="http://schemas.microsoft.com/office/drawing/2014/main" id="{257207F6-F2E4-008D-294D-2906BF138D8F}"/>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advertisements</a:t>
            </a:r>
            <a:endParaRPr lang="en-AU" altLang="en-US" sz="3600" dirty="0"/>
          </a:p>
        </p:txBody>
      </p:sp>
      <p:sp>
        <p:nvSpPr>
          <p:cNvPr id="116739" name="Rectangle 3">
            <a:extLst>
              <a:ext uri="{FF2B5EF4-FFF2-40B4-BE49-F238E27FC236}">
                <a16:creationId xmlns:a16="http://schemas.microsoft.com/office/drawing/2014/main" id="{F8FF6036-E1CB-9766-46AC-5924F912CC92}"/>
              </a:ext>
            </a:extLst>
          </p:cNvPr>
          <p:cNvSpPr>
            <a:spLocks noGrp="1" noChangeArrowheads="1"/>
          </p:cNvSpPr>
          <p:nvPr>
            <p:ph type="body" idx="1"/>
          </p:nvPr>
        </p:nvSpPr>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solidFill>
                  <a:schemeClr val="accent6">
                    <a:lumMod val="75000"/>
                  </a:schemeClr>
                </a:solidFill>
              </a:rPr>
              <a:t>Triggered: Whenever an event makes a node to change its routing table (e.g., link fail or cost change).</a:t>
            </a:r>
          </a:p>
          <a:p>
            <a:pPr marL="457200" indent="-457200">
              <a:lnSpc>
                <a:spcPct val="80000"/>
              </a:lnSpc>
              <a:buFontTx/>
              <a:buAutoNum type="arabicParenR"/>
            </a:pPr>
            <a:endParaRPr lang="en-US" altLang="en-US" sz="2400" dirty="0"/>
          </a:p>
          <a:p>
            <a:pPr marL="457200" indent="-457200">
              <a:lnSpc>
                <a:spcPct val="80000"/>
              </a:lnSpc>
              <a:buFontTx/>
              <a:buAutoNum type="arabicParenR"/>
            </a:pPr>
            <a:r>
              <a:rPr lang="en-US" altLang="en-US" sz="2400" dirty="0">
                <a:solidFill>
                  <a:schemeClr val="accent2">
                    <a:lumMod val="75000"/>
                  </a:schemeClr>
                </a:solidFill>
              </a:rPr>
              <a:t>Periodic: Automatically after some time . Why?</a:t>
            </a:r>
          </a:p>
          <a:p>
            <a:pPr marL="0" indent="0">
              <a:lnSpc>
                <a:spcPct val="80000"/>
              </a:lnSpc>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1543068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A7DBC-A52F-0B01-93B2-2BC11AE01EAB}"/>
            </a:ext>
          </a:extLst>
        </p:cNvPr>
        <p:cNvGrpSpPr/>
        <p:nvPr/>
      </p:nvGrpSpPr>
      <p:grpSpPr>
        <a:xfrm>
          <a:off x="0" y="0"/>
          <a:ext cx="0" cy="0"/>
          <a:chOff x="0" y="0"/>
          <a:chExt cx="0" cy="0"/>
        </a:xfrm>
      </p:grpSpPr>
      <p:sp>
        <p:nvSpPr>
          <p:cNvPr id="116738" name="Rectangle 2">
            <a:extLst>
              <a:ext uri="{FF2B5EF4-FFF2-40B4-BE49-F238E27FC236}">
                <a16:creationId xmlns:a16="http://schemas.microsoft.com/office/drawing/2014/main" id="{D955C8A6-A72F-7AFC-20D7-D6578222822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advertisements</a:t>
            </a:r>
            <a:endParaRPr lang="en-AU" altLang="en-US" sz="3600" dirty="0"/>
          </a:p>
        </p:txBody>
      </p:sp>
      <p:sp>
        <p:nvSpPr>
          <p:cNvPr id="116739" name="Rectangle 3">
            <a:extLst>
              <a:ext uri="{FF2B5EF4-FFF2-40B4-BE49-F238E27FC236}">
                <a16:creationId xmlns:a16="http://schemas.microsoft.com/office/drawing/2014/main" id="{CDD58AC2-5EDD-7F93-8B8B-607555370785}"/>
              </a:ext>
            </a:extLst>
          </p:cNvPr>
          <p:cNvSpPr>
            <a:spLocks noGrp="1" noChangeArrowheads="1"/>
          </p:cNvSpPr>
          <p:nvPr>
            <p:ph type="body" idx="1"/>
          </p:nvPr>
        </p:nvSpPr>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solidFill>
                  <a:schemeClr val="accent6">
                    <a:lumMod val="75000"/>
                  </a:schemeClr>
                </a:solidFill>
              </a:rPr>
              <a:t>Triggered: Whenever an event makes a node to change its routing table (e.g., link fail or cost change).</a:t>
            </a:r>
          </a:p>
          <a:p>
            <a:pPr marL="457200" indent="-457200">
              <a:lnSpc>
                <a:spcPct val="80000"/>
              </a:lnSpc>
              <a:buFontTx/>
              <a:buAutoNum type="arabicParenR"/>
            </a:pPr>
            <a:endParaRPr lang="en-US" altLang="en-US" sz="2400" dirty="0"/>
          </a:p>
          <a:p>
            <a:pPr marL="457200" indent="-457200">
              <a:lnSpc>
                <a:spcPct val="80000"/>
              </a:lnSpc>
              <a:buFontTx/>
              <a:buAutoNum type="arabicParenR"/>
            </a:pPr>
            <a:r>
              <a:rPr lang="en-US" altLang="en-US" sz="2400" dirty="0">
                <a:solidFill>
                  <a:schemeClr val="accent2">
                    <a:lumMod val="75000"/>
                  </a:schemeClr>
                </a:solidFill>
              </a:rPr>
              <a:t>Periodic: Automatically after some time . Why?</a:t>
            </a:r>
          </a:p>
          <a:p>
            <a:pPr marL="0" indent="0">
              <a:lnSpc>
                <a:spcPct val="80000"/>
              </a:lnSpc>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2" name="TextBox 1">
            <a:extLst>
              <a:ext uri="{FF2B5EF4-FFF2-40B4-BE49-F238E27FC236}">
                <a16:creationId xmlns:a16="http://schemas.microsoft.com/office/drawing/2014/main" id="{9AC7415B-8403-C2BE-5A39-2756815CC40F}"/>
              </a:ext>
            </a:extLst>
          </p:cNvPr>
          <p:cNvSpPr txBox="1"/>
          <p:nvPr/>
        </p:nvSpPr>
        <p:spPr>
          <a:xfrm>
            <a:off x="1817656" y="4607303"/>
            <a:ext cx="5508688" cy="1569660"/>
          </a:xfrm>
          <a:prstGeom prst="rect">
            <a:avLst/>
          </a:prstGeom>
          <a:noFill/>
        </p:spPr>
        <p:txBody>
          <a:bodyPr wrap="none" rtlCol="0">
            <a:spAutoFit/>
          </a:bodyPr>
          <a:lstStyle/>
          <a:p>
            <a:r>
              <a:rPr lang="en-US" sz="2400" dirty="0"/>
              <a:t>a) Failure detection without explicit signals</a:t>
            </a:r>
          </a:p>
          <a:p>
            <a:r>
              <a:rPr lang="en-US" sz="2400" dirty="0"/>
              <a:t>b) Recovery from lost messages</a:t>
            </a:r>
          </a:p>
          <a:p>
            <a:r>
              <a:rPr lang="en-US" sz="2400" dirty="0"/>
              <a:t>c) Self-stabilization</a:t>
            </a:r>
          </a:p>
          <a:p>
            <a:r>
              <a:rPr lang="en-US" sz="2400" dirty="0"/>
              <a:t>d) Handling silent failures</a:t>
            </a:r>
          </a:p>
        </p:txBody>
      </p:sp>
    </p:spTree>
    <p:extLst>
      <p:ext uri="{BB962C8B-B14F-4D97-AF65-F5344CB8AC3E}">
        <p14:creationId xmlns:p14="http://schemas.microsoft.com/office/powerpoint/2010/main" val="657428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grpSp>
        <p:nvGrpSpPr>
          <p:cNvPr id="11" name="Group 10">
            <a:extLst>
              <a:ext uri="{FF2B5EF4-FFF2-40B4-BE49-F238E27FC236}">
                <a16:creationId xmlns:a16="http://schemas.microsoft.com/office/drawing/2014/main" id="{766FADEC-96E3-3943-BB02-78FA172A0AA4}"/>
              </a:ext>
            </a:extLst>
          </p:cNvPr>
          <p:cNvGrpSpPr/>
          <p:nvPr/>
        </p:nvGrpSpPr>
        <p:grpSpPr>
          <a:xfrm>
            <a:off x="2550695" y="3801256"/>
            <a:ext cx="4799345" cy="722618"/>
            <a:chOff x="2550695" y="3801256"/>
            <a:chExt cx="4799345" cy="722618"/>
          </a:xfrm>
        </p:grpSpPr>
        <p:sp>
          <p:nvSpPr>
            <p:cNvPr id="7" name="TextBox 6">
              <a:extLst>
                <a:ext uri="{FF2B5EF4-FFF2-40B4-BE49-F238E27FC236}">
                  <a16:creationId xmlns:a16="http://schemas.microsoft.com/office/drawing/2014/main" id="{7DBD2F8B-9157-0C48-ADDB-398FA159DCF5}"/>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Convergence</a:t>
              </a:r>
            </a:p>
          </p:txBody>
        </p:sp>
        <p:sp>
          <p:nvSpPr>
            <p:cNvPr id="10" name="Freeform 9">
              <a:extLst>
                <a:ext uri="{FF2B5EF4-FFF2-40B4-BE49-F238E27FC236}">
                  <a16:creationId xmlns:a16="http://schemas.microsoft.com/office/drawing/2014/main" id="{0F6E230D-1CB3-DD43-9D1C-58BE5B824358}"/>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9544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758EC-4C33-3B2B-81C2-4D3F55E47752}"/>
            </a:ext>
          </a:extLst>
        </p:cNvPr>
        <p:cNvGrpSpPr/>
        <p:nvPr/>
      </p:nvGrpSpPr>
      <p:grpSpPr>
        <a:xfrm>
          <a:off x="0" y="0"/>
          <a:ext cx="0" cy="0"/>
          <a:chOff x="0" y="0"/>
          <a:chExt cx="0" cy="0"/>
        </a:xfrm>
      </p:grpSpPr>
      <p:pic>
        <p:nvPicPr>
          <p:cNvPr id="132099" name="Picture 6" descr="underline_base">
            <a:extLst>
              <a:ext uri="{FF2B5EF4-FFF2-40B4-BE49-F238E27FC236}">
                <a16:creationId xmlns:a16="http://schemas.microsoft.com/office/drawing/2014/main" id="{4B82192A-62DF-E34D-3666-B1CD290DE69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942975"/>
            <a:ext cx="6399212"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5" name="Rectangle 2">
            <a:extLst>
              <a:ext uri="{FF2B5EF4-FFF2-40B4-BE49-F238E27FC236}">
                <a16:creationId xmlns:a16="http://schemas.microsoft.com/office/drawing/2014/main" id="{41D30FEF-1AAE-1A62-C8DE-856A5E2B6DD2}"/>
              </a:ext>
            </a:extLst>
          </p:cNvPr>
          <p:cNvSpPr>
            <a:spLocks noGrp="1" noChangeArrowheads="1"/>
          </p:cNvSpPr>
          <p:nvPr>
            <p:ph type="title"/>
          </p:nvPr>
        </p:nvSpPr>
        <p:spPr>
          <a:xfrm>
            <a:off x="466725" y="296863"/>
            <a:ext cx="7772400" cy="841375"/>
          </a:xfrm>
        </p:spPr>
        <p:txBody>
          <a:bodyPr/>
          <a:lstStyle/>
          <a:p>
            <a:pPr>
              <a:defRPr/>
            </a:pPr>
            <a:r>
              <a:rPr lang="en-US">
                <a:cs typeface="+mj-cs"/>
              </a:rPr>
              <a:t>Distance vector algorithm </a:t>
            </a:r>
          </a:p>
        </p:txBody>
      </p:sp>
      <p:sp>
        <p:nvSpPr>
          <p:cNvPr id="132101" name="Rectangle 3">
            <a:extLst>
              <a:ext uri="{FF2B5EF4-FFF2-40B4-BE49-F238E27FC236}">
                <a16:creationId xmlns:a16="http://schemas.microsoft.com/office/drawing/2014/main" id="{6B1FCA7F-C468-2F79-536C-6D8C152B2050}"/>
              </a:ext>
            </a:extLst>
          </p:cNvPr>
          <p:cNvSpPr>
            <a:spLocks noGrp="1" noChangeArrowheads="1"/>
          </p:cNvSpPr>
          <p:nvPr>
            <p:ph type="body" idx="1"/>
          </p:nvPr>
        </p:nvSpPr>
        <p:spPr>
          <a:xfrm>
            <a:off x="533400" y="1600200"/>
            <a:ext cx="7953375" cy="4648200"/>
          </a:xfrm>
        </p:spPr>
        <p:txBody>
          <a:bodyPr/>
          <a:lstStyle/>
          <a:p>
            <a:pPr>
              <a:buFont typeface="Wingdings" charset="0"/>
              <a:buNone/>
            </a:pPr>
            <a:r>
              <a:rPr lang="en-US" i="1" dirty="0">
                <a:solidFill>
                  <a:srgbClr val="CC0000"/>
                </a:solidFill>
              </a:rPr>
              <a:t>Bellman-Ford equation (dynamic programming)</a:t>
            </a:r>
          </a:p>
          <a:p>
            <a:pPr>
              <a:buFont typeface="Wingdings" charset="0"/>
              <a:buNone/>
            </a:pPr>
            <a:endParaRPr lang="en-US" dirty="0"/>
          </a:p>
        </p:txBody>
      </p:sp>
    </p:spTree>
    <p:extLst>
      <p:ext uri="{BB962C8B-B14F-4D97-AF65-F5344CB8AC3E}">
        <p14:creationId xmlns:p14="http://schemas.microsoft.com/office/powerpoint/2010/main" val="3594390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1F61158-D1A4-3C48-9384-072416FCDA04}"/>
              </a:ext>
            </a:extLst>
          </p:cNvPr>
          <p:cNvSpPr>
            <a:spLocks noGrp="1" noChangeArrowheads="1"/>
          </p:cNvSpPr>
          <p:nvPr>
            <p:ph type="title"/>
          </p:nvPr>
        </p:nvSpPr>
        <p:spPr>
          <a:xfrm>
            <a:off x="611188" y="109538"/>
            <a:ext cx="8281987" cy="708025"/>
          </a:xfrm>
        </p:spPr>
        <p:txBody>
          <a:bodyPr/>
          <a:lstStyle/>
          <a:p>
            <a:pPr eaLnBrk="1" hangingPunct="1"/>
            <a:r>
              <a:rPr lang="en-US" altLang="en-US"/>
              <a:t>Description of Layers</a:t>
            </a:r>
            <a:endParaRPr lang="en-AU" altLang="en-US"/>
          </a:p>
        </p:txBody>
      </p:sp>
      <p:sp>
        <p:nvSpPr>
          <p:cNvPr id="26627" name="Rectangle 3">
            <a:extLst>
              <a:ext uri="{FF2B5EF4-FFF2-40B4-BE49-F238E27FC236}">
                <a16:creationId xmlns:a16="http://schemas.microsoft.com/office/drawing/2014/main" id="{1FB3CE55-20A6-2641-A13E-F96D548A827C}"/>
              </a:ext>
            </a:extLst>
          </p:cNvPr>
          <p:cNvSpPr>
            <a:spLocks noGrp="1" noChangeArrowheads="1"/>
          </p:cNvSpPr>
          <p:nvPr>
            <p:ph type="body" idx="1"/>
          </p:nvPr>
        </p:nvSpPr>
        <p:spPr/>
        <p:txBody>
          <a:bodyPr>
            <a:normAutofit lnSpcReduction="10000"/>
          </a:bodyPr>
          <a:lstStyle/>
          <a:p>
            <a:pPr eaLnBrk="1" hangingPunct="1"/>
            <a:r>
              <a:rPr lang="en-US" altLang="en-US" sz="2400"/>
              <a:t>Physical Layer</a:t>
            </a:r>
          </a:p>
          <a:p>
            <a:pPr lvl="1" eaLnBrk="1" hangingPunct="1"/>
            <a:r>
              <a:rPr lang="en-US" altLang="en-US" sz="2000"/>
              <a:t>Handles the transmission of raw bits over a communication link</a:t>
            </a:r>
          </a:p>
          <a:p>
            <a:pPr eaLnBrk="1" hangingPunct="1"/>
            <a:r>
              <a:rPr lang="en-US" altLang="en-US" sz="2400"/>
              <a:t>Data Link Layer</a:t>
            </a:r>
          </a:p>
          <a:p>
            <a:pPr lvl="1" eaLnBrk="1" hangingPunct="1"/>
            <a:r>
              <a:rPr lang="en-US" altLang="en-US" sz="2000"/>
              <a:t>Collects a stream of bits into a larger aggregate called a </a:t>
            </a:r>
            <a:r>
              <a:rPr lang="en-US" altLang="en-US" sz="2000" i="1">
                <a:solidFill>
                  <a:srgbClr val="3399FF"/>
                </a:solidFill>
              </a:rPr>
              <a:t>frame</a:t>
            </a:r>
          </a:p>
          <a:p>
            <a:pPr lvl="1" eaLnBrk="1" hangingPunct="1"/>
            <a:r>
              <a:rPr lang="en-US" altLang="en-US" sz="2000"/>
              <a:t>Network adaptor along with device driver in OS implement the protocol in this layer</a:t>
            </a:r>
          </a:p>
          <a:p>
            <a:pPr lvl="1" eaLnBrk="1" hangingPunct="1"/>
            <a:r>
              <a:rPr lang="en-US" altLang="en-US" sz="2000"/>
              <a:t>Frames are actually delivered to hosts</a:t>
            </a:r>
          </a:p>
          <a:p>
            <a:pPr eaLnBrk="1" hangingPunct="1"/>
            <a:r>
              <a:rPr lang="en-US" altLang="en-US" sz="2400"/>
              <a:t>Network Layer</a:t>
            </a:r>
          </a:p>
          <a:p>
            <a:pPr lvl="1" eaLnBrk="1" hangingPunct="1"/>
            <a:r>
              <a:rPr lang="en-US" altLang="en-US" sz="2000"/>
              <a:t>Handles routing among nodes within a packet-switched network</a:t>
            </a:r>
          </a:p>
          <a:p>
            <a:pPr lvl="1" eaLnBrk="1" hangingPunct="1"/>
            <a:r>
              <a:rPr lang="en-US" altLang="en-US" sz="2000"/>
              <a:t>Unit of data exchanged between nodes in this layer is called a </a:t>
            </a:r>
            <a:r>
              <a:rPr lang="en-US" altLang="en-US" sz="2000" i="1">
                <a:solidFill>
                  <a:srgbClr val="3399FF"/>
                </a:solidFill>
              </a:rPr>
              <a:t>packet</a:t>
            </a:r>
          </a:p>
          <a:p>
            <a:pPr lvl="1" eaLnBrk="1" hangingPunct="1">
              <a:buFont typeface="Wingdings" pitchFamily="2" charset="2"/>
              <a:buNone/>
            </a:pPr>
            <a:endParaRPr lang="en-US" altLang="en-US" sz="2000"/>
          </a:p>
          <a:p>
            <a:pPr lvl="1" eaLnBrk="1" hangingPunct="1">
              <a:buFont typeface="Wingdings" pitchFamily="2" charset="2"/>
              <a:buNone/>
            </a:pPr>
            <a:r>
              <a:rPr lang="en-US" altLang="en-US" sz="2000"/>
              <a:t>The lower three layers are implemented on all network nodes</a:t>
            </a:r>
          </a:p>
        </p:txBody>
      </p:sp>
    </p:spTree>
    <p:extLst>
      <p:ext uri="{BB962C8B-B14F-4D97-AF65-F5344CB8AC3E}">
        <p14:creationId xmlns:p14="http://schemas.microsoft.com/office/powerpoint/2010/main" val="34034740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CB86F-C0EB-209F-413D-3C4857EB76F7}"/>
            </a:ext>
          </a:extLst>
        </p:cNvPr>
        <p:cNvGrpSpPr/>
        <p:nvPr/>
      </p:nvGrpSpPr>
      <p:grpSpPr>
        <a:xfrm>
          <a:off x="0" y="0"/>
          <a:ext cx="0" cy="0"/>
          <a:chOff x="0" y="0"/>
          <a:chExt cx="0" cy="0"/>
        </a:xfrm>
      </p:grpSpPr>
      <p:pic>
        <p:nvPicPr>
          <p:cNvPr id="120835" name="Picture 75" descr="underline_base">
            <a:extLst>
              <a:ext uri="{FF2B5EF4-FFF2-40B4-BE49-F238E27FC236}">
                <a16:creationId xmlns:a16="http://schemas.microsoft.com/office/drawing/2014/main" id="{8B84DB49-EC1C-C7F2-52C5-A79C0F86D9C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847724"/>
            <a:ext cx="6924508" cy="210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0836" name="Group 2">
            <a:extLst>
              <a:ext uri="{FF2B5EF4-FFF2-40B4-BE49-F238E27FC236}">
                <a16:creationId xmlns:a16="http://schemas.microsoft.com/office/drawing/2014/main" id="{7DDE9D07-025D-D7F1-AAAF-72839A999C6E}"/>
              </a:ext>
            </a:extLst>
          </p:cNvPr>
          <p:cNvGrpSpPr>
            <a:grpSpLocks/>
          </p:cNvGrpSpPr>
          <p:nvPr/>
        </p:nvGrpSpPr>
        <p:grpSpPr bwMode="auto">
          <a:xfrm>
            <a:off x="3200401" y="1406525"/>
            <a:ext cx="3571875" cy="2236788"/>
            <a:chOff x="3162" y="1071"/>
            <a:chExt cx="2250" cy="1409"/>
          </a:xfrm>
        </p:grpSpPr>
        <p:sp>
          <p:nvSpPr>
            <p:cNvPr id="120840" name="Freeform 3">
              <a:extLst>
                <a:ext uri="{FF2B5EF4-FFF2-40B4-BE49-F238E27FC236}">
                  <a16:creationId xmlns:a16="http://schemas.microsoft.com/office/drawing/2014/main" id="{AFB73403-52C2-D8A5-F84B-DA9F5A83FBE1}"/>
                </a:ext>
              </a:extLst>
            </p:cNvPr>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0841" name="Freeform 4">
              <a:extLst>
                <a:ext uri="{FF2B5EF4-FFF2-40B4-BE49-F238E27FC236}">
                  <a16:creationId xmlns:a16="http://schemas.microsoft.com/office/drawing/2014/main" id="{9C64F91B-598F-C7B5-386E-B0730FD0C916}"/>
                </a:ext>
              </a:extLst>
            </p:cNvPr>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42" name="Oval 5">
              <a:extLst>
                <a:ext uri="{FF2B5EF4-FFF2-40B4-BE49-F238E27FC236}">
                  <a16:creationId xmlns:a16="http://schemas.microsoft.com/office/drawing/2014/main" id="{35B78C61-C6DA-BF1D-28F2-64E383D7B624}"/>
                </a:ext>
              </a:extLst>
            </p:cNvPr>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3" name="Line 6">
              <a:extLst>
                <a:ext uri="{FF2B5EF4-FFF2-40B4-BE49-F238E27FC236}">
                  <a16:creationId xmlns:a16="http://schemas.microsoft.com/office/drawing/2014/main" id="{638C9912-F6DA-6B0C-A8D7-C8E8E0A07E13}"/>
                </a:ext>
              </a:extLst>
            </p:cNvPr>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4" name="Line 7">
              <a:extLst>
                <a:ext uri="{FF2B5EF4-FFF2-40B4-BE49-F238E27FC236}">
                  <a16:creationId xmlns:a16="http://schemas.microsoft.com/office/drawing/2014/main" id="{E4FC5170-C365-C40B-304B-CA489E2CA814}"/>
                </a:ext>
              </a:extLst>
            </p:cNvPr>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5" name="Rectangle 8">
              <a:extLst>
                <a:ext uri="{FF2B5EF4-FFF2-40B4-BE49-F238E27FC236}">
                  <a16:creationId xmlns:a16="http://schemas.microsoft.com/office/drawing/2014/main" id="{6955E0BC-ED35-768A-41D3-5A7C256FDD1E}"/>
                </a:ext>
              </a:extLst>
            </p:cNvPr>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46" name="Oval 9">
              <a:extLst>
                <a:ext uri="{FF2B5EF4-FFF2-40B4-BE49-F238E27FC236}">
                  <a16:creationId xmlns:a16="http://schemas.microsoft.com/office/drawing/2014/main" id="{D3201D72-5664-01C2-BA10-CBA949E1C9C1}"/>
                </a:ext>
              </a:extLst>
            </p:cNvPr>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7" name="Oval 10">
              <a:extLst>
                <a:ext uri="{FF2B5EF4-FFF2-40B4-BE49-F238E27FC236}">
                  <a16:creationId xmlns:a16="http://schemas.microsoft.com/office/drawing/2014/main" id="{01A973C6-8F14-807F-C145-270D71B60E59}"/>
                </a:ext>
              </a:extLst>
            </p:cNvPr>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8" name="Line 11">
              <a:extLst>
                <a:ext uri="{FF2B5EF4-FFF2-40B4-BE49-F238E27FC236}">
                  <a16:creationId xmlns:a16="http://schemas.microsoft.com/office/drawing/2014/main" id="{665074F8-A6EB-542B-8B80-8E302A684C2F}"/>
                </a:ext>
              </a:extLst>
            </p:cNvPr>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9" name="Line 12">
              <a:extLst>
                <a:ext uri="{FF2B5EF4-FFF2-40B4-BE49-F238E27FC236}">
                  <a16:creationId xmlns:a16="http://schemas.microsoft.com/office/drawing/2014/main" id="{BEB47D6F-66C5-76B9-150D-671FB2906304}"/>
                </a:ext>
              </a:extLst>
            </p:cNvPr>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0" name="Rectangle 13">
              <a:extLst>
                <a:ext uri="{FF2B5EF4-FFF2-40B4-BE49-F238E27FC236}">
                  <a16:creationId xmlns:a16="http://schemas.microsoft.com/office/drawing/2014/main" id="{C93DD427-ADC7-1DFB-750C-1677308D3D50}"/>
                </a:ext>
              </a:extLst>
            </p:cNvPr>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51" name="Oval 14">
              <a:extLst>
                <a:ext uri="{FF2B5EF4-FFF2-40B4-BE49-F238E27FC236}">
                  <a16:creationId xmlns:a16="http://schemas.microsoft.com/office/drawing/2014/main" id="{55BF38E9-FEBC-A09C-532E-C4B78434FC83}"/>
                </a:ext>
              </a:extLst>
            </p:cNvPr>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2" name="Oval 15">
              <a:extLst>
                <a:ext uri="{FF2B5EF4-FFF2-40B4-BE49-F238E27FC236}">
                  <a16:creationId xmlns:a16="http://schemas.microsoft.com/office/drawing/2014/main" id="{384C4C2C-2397-C79E-B8C2-723C1A6B0D58}"/>
                </a:ext>
              </a:extLst>
            </p:cNvPr>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3" name="Line 16">
              <a:extLst>
                <a:ext uri="{FF2B5EF4-FFF2-40B4-BE49-F238E27FC236}">
                  <a16:creationId xmlns:a16="http://schemas.microsoft.com/office/drawing/2014/main" id="{7643149A-933A-4A41-A561-166826376747}"/>
                </a:ext>
              </a:extLst>
            </p:cNvPr>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4" name="Line 17">
              <a:extLst>
                <a:ext uri="{FF2B5EF4-FFF2-40B4-BE49-F238E27FC236}">
                  <a16:creationId xmlns:a16="http://schemas.microsoft.com/office/drawing/2014/main" id="{68BE7757-A65D-9FA1-3398-E1261E8515C3}"/>
                </a:ext>
              </a:extLst>
            </p:cNvPr>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5" name="Rectangle 18">
              <a:extLst>
                <a:ext uri="{FF2B5EF4-FFF2-40B4-BE49-F238E27FC236}">
                  <a16:creationId xmlns:a16="http://schemas.microsoft.com/office/drawing/2014/main" id="{7E3A2E87-4BBB-F890-4024-FAAF55F76D73}"/>
                </a:ext>
              </a:extLst>
            </p:cNvPr>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56" name="Oval 19">
              <a:extLst>
                <a:ext uri="{FF2B5EF4-FFF2-40B4-BE49-F238E27FC236}">
                  <a16:creationId xmlns:a16="http://schemas.microsoft.com/office/drawing/2014/main" id="{38D7086B-A0AF-0AAB-CADB-8DC3AD2BB5AB}"/>
                </a:ext>
              </a:extLst>
            </p:cNvPr>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7" name="Oval 20">
              <a:extLst>
                <a:ext uri="{FF2B5EF4-FFF2-40B4-BE49-F238E27FC236}">
                  <a16:creationId xmlns:a16="http://schemas.microsoft.com/office/drawing/2014/main" id="{EC1B62A3-025E-EF7E-D87C-7D94E19B8929}"/>
                </a:ext>
              </a:extLst>
            </p:cNvPr>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8" name="Line 21">
              <a:extLst>
                <a:ext uri="{FF2B5EF4-FFF2-40B4-BE49-F238E27FC236}">
                  <a16:creationId xmlns:a16="http://schemas.microsoft.com/office/drawing/2014/main" id="{8F0188C3-EC2A-4FC2-B262-24073DF3AAF3}"/>
                </a:ext>
              </a:extLst>
            </p:cNvPr>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9" name="Line 22">
              <a:extLst>
                <a:ext uri="{FF2B5EF4-FFF2-40B4-BE49-F238E27FC236}">
                  <a16:creationId xmlns:a16="http://schemas.microsoft.com/office/drawing/2014/main" id="{9AC2DA3A-09F9-4E95-AB1B-6B7CC16C03BA}"/>
                </a:ext>
              </a:extLst>
            </p:cNvPr>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0" name="Rectangle 23">
              <a:extLst>
                <a:ext uri="{FF2B5EF4-FFF2-40B4-BE49-F238E27FC236}">
                  <a16:creationId xmlns:a16="http://schemas.microsoft.com/office/drawing/2014/main" id="{39021B0E-DF72-D814-D0BD-9C9B9363D915}"/>
                </a:ext>
              </a:extLst>
            </p:cNvPr>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61" name="Oval 24">
              <a:extLst>
                <a:ext uri="{FF2B5EF4-FFF2-40B4-BE49-F238E27FC236}">
                  <a16:creationId xmlns:a16="http://schemas.microsoft.com/office/drawing/2014/main" id="{B101DBDC-F7BE-634A-8DCF-43A5798BDE12}"/>
                </a:ext>
              </a:extLst>
            </p:cNvPr>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2" name="Oval 25">
              <a:extLst>
                <a:ext uri="{FF2B5EF4-FFF2-40B4-BE49-F238E27FC236}">
                  <a16:creationId xmlns:a16="http://schemas.microsoft.com/office/drawing/2014/main" id="{297B1CFF-2EDE-CF31-593C-A6BF0AB96229}"/>
                </a:ext>
              </a:extLst>
            </p:cNvPr>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3" name="Line 26">
              <a:extLst>
                <a:ext uri="{FF2B5EF4-FFF2-40B4-BE49-F238E27FC236}">
                  <a16:creationId xmlns:a16="http://schemas.microsoft.com/office/drawing/2014/main" id="{A43E625C-40EC-E70C-BB43-1205D3651EA1}"/>
                </a:ext>
              </a:extLst>
            </p:cNvPr>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4" name="Line 27">
              <a:extLst>
                <a:ext uri="{FF2B5EF4-FFF2-40B4-BE49-F238E27FC236}">
                  <a16:creationId xmlns:a16="http://schemas.microsoft.com/office/drawing/2014/main" id="{F448FDCF-DEDC-295E-3FA3-54618A20D6DA}"/>
                </a:ext>
              </a:extLst>
            </p:cNvPr>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5" name="Rectangle 28">
              <a:extLst>
                <a:ext uri="{FF2B5EF4-FFF2-40B4-BE49-F238E27FC236}">
                  <a16:creationId xmlns:a16="http://schemas.microsoft.com/office/drawing/2014/main" id="{0240286D-79E3-56A0-BCB2-82535E323E71}"/>
                </a:ext>
              </a:extLst>
            </p:cNvPr>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66" name="Oval 29">
              <a:extLst>
                <a:ext uri="{FF2B5EF4-FFF2-40B4-BE49-F238E27FC236}">
                  <a16:creationId xmlns:a16="http://schemas.microsoft.com/office/drawing/2014/main" id="{CC22204B-244A-237E-719F-83503CC72E8E}"/>
                </a:ext>
              </a:extLst>
            </p:cNvPr>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7" name="Oval 30">
              <a:extLst>
                <a:ext uri="{FF2B5EF4-FFF2-40B4-BE49-F238E27FC236}">
                  <a16:creationId xmlns:a16="http://schemas.microsoft.com/office/drawing/2014/main" id="{FDB21E2C-E244-B7CD-1C9E-75282D2CBE44}"/>
                </a:ext>
              </a:extLst>
            </p:cNvPr>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8" name="Line 31">
              <a:extLst>
                <a:ext uri="{FF2B5EF4-FFF2-40B4-BE49-F238E27FC236}">
                  <a16:creationId xmlns:a16="http://schemas.microsoft.com/office/drawing/2014/main" id="{7A12ECE2-EF84-9FBD-CF85-37A894098F09}"/>
                </a:ext>
              </a:extLst>
            </p:cNvPr>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9" name="Line 32">
              <a:extLst>
                <a:ext uri="{FF2B5EF4-FFF2-40B4-BE49-F238E27FC236}">
                  <a16:creationId xmlns:a16="http://schemas.microsoft.com/office/drawing/2014/main" id="{08277B31-A229-86B4-2CB7-0CE9FD15B826}"/>
                </a:ext>
              </a:extLst>
            </p:cNvPr>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70" name="Rectangle 33">
              <a:extLst>
                <a:ext uri="{FF2B5EF4-FFF2-40B4-BE49-F238E27FC236}">
                  <a16:creationId xmlns:a16="http://schemas.microsoft.com/office/drawing/2014/main" id="{A6987CA1-C79D-A305-AC47-A97AC3F8A60E}"/>
                </a:ext>
              </a:extLst>
            </p:cNvPr>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71" name="Oval 34">
              <a:extLst>
                <a:ext uri="{FF2B5EF4-FFF2-40B4-BE49-F238E27FC236}">
                  <a16:creationId xmlns:a16="http://schemas.microsoft.com/office/drawing/2014/main" id="{380E6A14-C4B3-78FC-4E6E-B692B5700AF2}"/>
                </a:ext>
              </a:extLst>
            </p:cNvPr>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72" name="Freeform 35">
              <a:extLst>
                <a:ext uri="{FF2B5EF4-FFF2-40B4-BE49-F238E27FC236}">
                  <a16:creationId xmlns:a16="http://schemas.microsoft.com/office/drawing/2014/main" id="{EA44751B-0059-55E3-A9A3-CAB9E1214E1A}"/>
                </a:ext>
              </a:extLst>
            </p:cNvPr>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3" name="Freeform 36">
              <a:extLst>
                <a:ext uri="{FF2B5EF4-FFF2-40B4-BE49-F238E27FC236}">
                  <a16:creationId xmlns:a16="http://schemas.microsoft.com/office/drawing/2014/main" id="{5B23EA5B-6025-4AB6-8E57-84A6222E3771}"/>
                </a:ext>
              </a:extLst>
            </p:cNvPr>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4" name="Freeform 37">
              <a:extLst>
                <a:ext uri="{FF2B5EF4-FFF2-40B4-BE49-F238E27FC236}">
                  <a16:creationId xmlns:a16="http://schemas.microsoft.com/office/drawing/2014/main" id="{D6AB0609-03E8-C966-5C28-5771CB15655A}"/>
                </a:ext>
              </a:extLst>
            </p:cNvPr>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5" name="Freeform 38">
              <a:extLst>
                <a:ext uri="{FF2B5EF4-FFF2-40B4-BE49-F238E27FC236}">
                  <a16:creationId xmlns:a16="http://schemas.microsoft.com/office/drawing/2014/main" id="{01074D96-F2EF-3692-5304-EE86670399BE}"/>
                </a:ext>
              </a:extLst>
            </p:cNvPr>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6" name="Freeform 39">
              <a:extLst>
                <a:ext uri="{FF2B5EF4-FFF2-40B4-BE49-F238E27FC236}">
                  <a16:creationId xmlns:a16="http://schemas.microsoft.com/office/drawing/2014/main" id="{0DCE194D-D983-82E7-A999-C1447D5ED459}"/>
                </a:ext>
              </a:extLst>
            </p:cNvPr>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7" name="Freeform 40">
              <a:extLst>
                <a:ext uri="{FF2B5EF4-FFF2-40B4-BE49-F238E27FC236}">
                  <a16:creationId xmlns:a16="http://schemas.microsoft.com/office/drawing/2014/main" id="{D3D1DA6E-36D6-3C3D-7208-44E10AA55A07}"/>
                </a:ext>
              </a:extLst>
            </p:cNvPr>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8" name="Freeform 41">
              <a:extLst>
                <a:ext uri="{FF2B5EF4-FFF2-40B4-BE49-F238E27FC236}">
                  <a16:creationId xmlns:a16="http://schemas.microsoft.com/office/drawing/2014/main" id="{1071604E-522A-1F2E-BC21-6D0B94910F12}"/>
                </a:ext>
              </a:extLst>
            </p:cNvPr>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9" name="Freeform 42">
              <a:extLst>
                <a:ext uri="{FF2B5EF4-FFF2-40B4-BE49-F238E27FC236}">
                  <a16:creationId xmlns:a16="http://schemas.microsoft.com/office/drawing/2014/main" id="{46C7A742-C4F7-0921-E0AD-AC1EC05BDD4F}"/>
                </a:ext>
              </a:extLst>
            </p:cNvPr>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80" name="Freeform 43">
              <a:extLst>
                <a:ext uri="{FF2B5EF4-FFF2-40B4-BE49-F238E27FC236}">
                  <a16:creationId xmlns:a16="http://schemas.microsoft.com/office/drawing/2014/main" id="{EB8BB957-AE75-FD1A-E757-60208E535C06}"/>
                </a:ext>
              </a:extLst>
            </p:cNvPr>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20881" name="Group 44">
              <a:extLst>
                <a:ext uri="{FF2B5EF4-FFF2-40B4-BE49-F238E27FC236}">
                  <a16:creationId xmlns:a16="http://schemas.microsoft.com/office/drawing/2014/main" id="{046A1C6B-A4D2-1E43-CE0F-C7281C1E0342}"/>
                </a:ext>
              </a:extLst>
            </p:cNvPr>
            <p:cNvGrpSpPr>
              <a:grpSpLocks/>
            </p:cNvGrpSpPr>
            <p:nvPr/>
          </p:nvGrpSpPr>
          <p:grpSpPr bwMode="auto">
            <a:xfrm>
              <a:off x="3287" y="1744"/>
              <a:ext cx="205" cy="250"/>
              <a:chOff x="2954" y="2425"/>
              <a:chExt cx="208" cy="250"/>
            </a:xfrm>
          </p:grpSpPr>
          <p:sp>
            <p:nvSpPr>
              <p:cNvPr id="120907" name="Rectangle 45">
                <a:extLst>
                  <a:ext uri="{FF2B5EF4-FFF2-40B4-BE49-F238E27FC236}">
                    <a16:creationId xmlns:a16="http://schemas.microsoft.com/office/drawing/2014/main" id="{88B05C65-6568-7859-13FC-18065F748E7C}"/>
                  </a:ext>
                </a:extLst>
              </p:cNvPr>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8" name="Text Box 46">
                <a:extLst>
                  <a:ext uri="{FF2B5EF4-FFF2-40B4-BE49-F238E27FC236}">
                    <a16:creationId xmlns:a16="http://schemas.microsoft.com/office/drawing/2014/main" id="{A66C995F-A7E8-442F-821C-4ACA67DBF95A}"/>
                  </a:ext>
                </a:extLst>
              </p:cNvPr>
              <p:cNvSpPr txBox="1">
                <a:spLocks noChangeArrowheads="1"/>
              </p:cNvSpPr>
              <p:nvPr/>
            </p:nvSpPr>
            <p:spPr bwMode="auto">
              <a:xfrm>
                <a:off x="2954" y="2425"/>
                <a:ext cx="2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u</a:t>
                </a:r>
                <a:endParaRPr lang="en-US">
                  <a:latin typeface="+mn-lt"/>
                </a:endParaRPr>
              </a:p>
            </p:txBody>
          </p:sp>
        </p:grpSp>
        <p:grpSp>
          <p:nvGrpSpPr>
            <p:cNvPr id="120882" name="Group 47">
              <a:extLst>
                <a:ext uri="{FF2B5EF4-FFF2-40B4-BE49-F238E27FC236}">
                  <a16:creationId xmlns:a16="http://schemas.microsoft.com/office/drawing/2014/main" id="{6A3E583F-9460-0064-F60A-7E7D72D19BD0}"/>
                </a:ext>
              </a:extLst>
            </p:cNvPr>
            <p:cNvGrpSpPr>
              <a:grpSpLocks/>
            </p:cNvGrpSpPr>
            <p:nvPr/>
          </p:nvGrpSpPr>
          <p:grpSpPr bwMode="auto">
            <a:xfrm>
              <a:off x="4461" y="2128"/>
              <a:ext cx="196" cy="250"/>
              <a:chOff x="2958" y="2425"/>
              <a:chExt cx="199" cy="250"/>
            </a:xfrm>
          </p:grpSpPr>
          <p:sp>
            <p:nvSpPr>
              <p:cNvPr id="120905" name="Rectangle 48">
                <a:extLst>
                  <a:ext uri="{FF2B5EF4-FFF2-40B4-BE49-F238E27FC236}">
                    <a16:creationId xmlns:a16="http://schemas.microsoft.com/office/drawing/2014/main" id="{0E38C601-C85B-4A28-F12E-ABE04B2B84D8}"/>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6" name="Text Box 49">
                <a:extLst>
                  <a:ext uri="{FF2B5EF4-FFF2-40B4-BE49-F238E27FC236}">
                    <a16:creationId xmlns:a16="http://schemas.microsoft.com/office/drawing/2014/main" id="{63144EDA-FA27-B50D-7748-38890C26F841}"/>
                  </a:ext>
                </a:extLst>
              </p:cNvPr>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y</a:t>
                </a:r>
                <a:endParaRPr lang="en-US">
                  <a:latin typeface="+mn-lt"/>
                </a:endParaRPr>
              </a:p>
            </p:txBody>
          </p:sp>
        </p:grpSp>
        <p:grpSp>
          <p:nvGrpSpPr>
            <p:cNvPr id="120883" name="Group 50">
              <a:extLst>
                <a:ext uri="{FF2B5EF4-FFF2-40B4-BE49-F238E27FC236}">
                  <a16:creationId xmlns:a16="http://schemas.microsoft.com/office/drawing/2014/main" id="{5C88F17B-F5F1-CA41-43AC-AEA95BDA4D4D}"/>
                </a:ext>
              </a:extLst>
            </p:cNvPr>
            <p:cNvGrpSpPr>
              <a:grpSpLocks/>
            </p:cNvGrpSpPr>
            <p:nvPr/>
          </p:nvGrpSpPr>
          <p:grpSpPr bwMode="auto">
            <a:xfrm>
              <a:off x="3777" y="2095"/>
              <a:ext cx="200" cy="291"/>
              <a:chOff x="2957" y="2395"/>
              <a:chExt cx="201" cy="291"/>
            </a:xfrm>
          </p:grpSpPr>
          <p:sp>
            <p:nvSpPr>
              <p:cNvPr id="120903" name="Rectangle 51">
                <a:extLst>
                  <a:ext uri="{FF2B5EF4-FFF2-40B4-BE49-F238E27FC236}">
                    <a16:creationId xmlns:a16="http://schemas.microsoft.com/office/drawing/2014/main" id="{44AF6DE1-C417-BAAA-52A6-AF32A367680C}"/>
                  </a:ext>
                </a:extLst>
              </p:cNvPr>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4" name="Text Box 52">
                <a:extLst>
                  <a:ext uri="{FF2B5EF4-FFF2-40B4-BE49-F238E27FC236}">
                    <a16:creationId xmlns:a16="http://schemas.microsoft.com/office/drawing/2014/main" id="{5CAFA861-4955-FBD6-A8FF-4994D1F94414}"/>
                  </a:ext>
                </a:extLst>
              </p:cNvPr>
              <p:cNvSpPr txBox="1">
                <a:spLocks noChangeArrowheads="1"/>
              </p:cNvSpPr>
              <p:nvPr/>
            </p:nvSpPr>
            <p:spPr bwMode="auto">
              <a:xfrm>
                <a:off x="2957" y="2395"/>
                <a:ext cx="20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x</a:t>
                </a:r>
              </a:p>
            </p:txBody>
          </p:sp>
        </p:grpSp>
        <p:grpSp>
          <p:nvGrpSpPr>
            <p:cNvPr id="120884" name="Group 53">
              <a:extLst>
                <a:ext uri="{FF2B5EF4-FFF2-40B4-BE49-F238E27FC236}">
                  <a16:creationId xmlns:a16="http://schemas.microsoft.com/office/drawing/2014/main" id="{77ADA7FB-CAF0-D630-F0AD-AA619FF63839}"/>
                </a:ext>
              </a:extLst>
            </p:cNvPr>
            <p:cNvGrpSpPr>
              <a:grpSpLocks/>
            </p:cNvGrpSpPr>
            <p:nvPr/>
          </p:nvGrpSpPr>
          <p:grpSpPr bwMode="auto">
            <a:xfrm>
              <a:off x="4438" y="1438"/>
              <a:ext cx="232" cy="250"/>
              <a:chOff x="2941" y="2425"/>
              <a:chExt cx="235" cy="250"/>
            </a:xfrm>
          </p:grpSpPr>
          <p:sp>
            <p:nvSpPr>
              <p:cNvPr id="120901" name="Rectangle 54">
                <a:extLst>
                  <a:ext uri="{FF2B5EF4-FFF2-40B4-BE49-F238E27FC236}">
                    <a16:creationId xmlns:a16="http://schemas.microsoft.com/office/drawing/2014/main" id="{75B9CFB2-7926-5886-EB00-993A91216D2C}"/>
                  </a:ext>
                </a:extLst>
              </p:cNvPr>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2" name="Text Box 55">
                <a:extLst>
                  <a:ext uri="{FF2B5EF4-FFF2-40B4-BE49-F238E27FC236}">
                    <a16:creationId xmlns:a16="http://schemas.microsoft.com/office/drawing/2014/main" id="{22AEA8F9-7B63-2850-7AFA-C09F1FFA5240}"/>
                  </a:ext>
                </a:extLst>
              </p:cNvPr>
              <p:cNvSpPr txBox="1">
                <a:spLocks noChangeArrowheads="1"/>
              </p:cNvSpPr>
              <p:nvPr/>
            </p:nvSpPr>
            <p:spPr bwMode="auto">
              <a:xfrm>
                <a:off x="2941" y="2425"/>
                <a:ext cx="23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w</a:t>
                </a:r>
                <a:endParaRPr lang="en-US">
                  <a:latin typeface="+mn-lt"/>
                </a:endParaRPr>
              </a:p>
            </p:txBody>
          </p:sp>
        </p:grpSp>
        <p:grpSp>
          <p:nvGrpSpPr>
            <p:cNvPr id="120885" name="Group 56">
              <a:extLst>
                <a:ext uri="{FF2B5EF4-FFF2-40B4-BE49-F238E27FC236}">
                  <a16:creationId xmlns:a16="http://schemas.microsoft.com/office/drawing/2014/main" id="{4D797FCA-7E17-DBD0-A739-0ED1076F892F}"/>
                </a:ext>
              </a:extLst>
            </p:cNvPr>
            <p:cNvGrpSpPr>
              <a:grpSpLocks/>
            </p:cNvGrpSpPr>
            <p:nvPr/>
          </p:nvGrpSpPr>
          <p:grpSpPr bwMode="auto">
            <a:xfrm>
              <a:off x="3771" y="1438"/>
              <a:ext cx="196" cy="250"/>
              <a:chOff x="2958" y="2425"/>
              <a:chExt cx="199" cy="250"/>
            </a:xfrm>
          </p:grpSpPr>
          <p:sp>
            <p:nvSpPr>
              <p:cNvPr id="120899" name="Rectangle 57">
                <a:extLst>
                  <a:ext uri="{FF2B5EF4-FFF2-40B4-BE49-F238E27FC236}">
                    <a16:creationId xmlns:a16="http://schemas.microsoft.com/office/drawing/2014/main" id="{6A3D752D-1382-9230-3BB0-8C87F1E881A8}"/>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0" name="Text Box 58">
                <a:extLst>
                  <a:ext uri="{FF2B5EF4-FFF2-40B4-BE49-F238E27FC236}">
                    <a16:creationId xmlns:a16="http://schemas.microsoft.com/office/drawing/2014/main" id="{252F6FD4-BC6D-05A7-29B4-D6CCE2F1ED86}"/>
                  </a:ext>
                </a:extLst>
              </p:cNvPr>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v</a:t>
                </a:r>
                <a:endParaRPr lang="en-US">
                  <a:latin typeface="+mn-lt"/>
                </a:endParaRPr>
              </a:p>
            </p:txBody>
          </p:sp>
        </p:grpSp>
        <p:grpSp>
          <p:nvGrpSpPr>
            <p:cNvPr id="120886" name="Group 59">
              <a:extLst>
                <a:ext uri="{FF2B5EF4-FFF2-40B4-BE49-F238E27FC236}">
                  <a16:creationId xmlns:a16="http://schemas.microsoft.com/office/drawing/2014/main" id="{731EC010-CE45-1A5B-1377-2D543C3ECB1A}"/>
                </a:ext>
              </a:extLst>
            </p:cNvPr>
            <p:cNvGrpSpPr>
              <a:grpSpLocks/>
            </p:cNvGrpSpPr>
            <p:nvPr/>
          </p:nvGrpSpPr>
          <p:grpSpPr bwMode="auto">
            <a:xfrm>
              <a:off x="5032" y="1756"/>
              <a:ext cx="193" cy="291"/>
              <a:chOff x="2959" y="2395"/>
              <a:chExt cx="195" cy="291"/>
            </a:xfrm>
          </p:grpSpPr>
          <p:sp>
            <p:nvSpPr>
              <p:cNvPr id="120897" name="Rectangle 60">
                <a:extLst>
                  <a:ext uri="{FF2B5EF4-FFF2-40B4-BE49-F238E27FC236}">
                    <a16:creationId xmlns:a16="http://schemas.microsoft.com/office/drawing/2014/main" id="{B875B214-AFCC-7420-4406-24669D9573F1}"/>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898" name="Text Box 61">
                <a:extLst>
                  <a:ext uri="{FF2B5EF4-FFF2-40B4-BE49-F238E27FC236}">
                    <a16:creationId xmlns:a16="http://schemas.microsoft.com/office/drawing/2014/main" id="{DF233E6A-6C17-CD64-8D37-1468AF464841}"/>
                  </a:ext>
                </a:extLst>
              </p:cNvPr>
              <p:cNvSpPr txBox="1">
                <a:spLocks noChangeArrowheads="1"/>
              </p:cNvSpPr>
              <p:nvPr/>
            </p:nvSpPr>
            <p:spPr bwMode="auto">
              <a:xfrm>
                <a:off x="2959" y="2395"/>
                <a:ext cx="19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z</a:t>
                </a:r>
              </a:p>
            </p:txBody>
          </p:sp>
        </p:grpSp>
        <p:sp>
          <p:nvSpPr>
            <p:cNvPr id="120887" name="Text Box 62">
              <a:extLst>
                <a:ext uri="{FF2B5EF4-FFF2-40B4-BE49-F238E27FC236}">
                  <a16:creationId xmlns:a16="http://schemas.microsoft.com/office/drawing/2014/main" id="{C852E385-CB72-E7BC-E5AD-E62321D26122}"/>
                </a:ext>
              </a:extLst>
            </p:cNvPr>
            <p:cNvSpPr txBox="1">
              <a:spLocks noChangeArrowheads="1"/>
            </p:cNvSpPr>
            <p:nvPr/>
          </p:nvSpPr>
          <p:spPr bwMode="auto">
            <a:xfrm>
              <a:off x="3493" y="1568"/>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88" name="Text Box 63">
              <a:extLst>
                <a:ext uri="{FF2B5EF4-FFF2-40B4-BE49-F238E27FC236}">
                  <a16:creationId xmlns:a16="http://schemas.microsoft.com/office/drawing/2014/main" id="{672B4A41-23B8-1259-4A8C-AAC2F794C2D3}"/>
                </a:ext>
              </a:extLst>
            </p:cNvPr>
            <p:cNvSpPr txBox="1">
              <a:spLocks noChangeArrowheads="1"/>
            </p:cNvSpPr>
            <p:nvPr/>
          </p:nvSpPr>
          <p:spPr bwMode="auto">
            <a:xfrm>
              <a:off x="3841" y="1787"/>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89" name="Text Box 64">
              <a:extLst>
                <a:ext uri="{FF2B5EF4-FFF2-40B4-BE49-F238E27FC236}">
                  <a16:creationId xmlns:a16="http://schemas.microsoft.com/office/drawing/2014/main" id="{3FF45B0F-4E0C-3AE6-8E97-3739B4EB13CB}"/>
                </a:ext>
              </a:extLst>
            </p:cNvPr>
            <p:cNvSpPr txBox="1">
              <a:spLocks noChangeArrowheads="1"/>
            </p:cNvSpPr>
            <p:nvPr/>
          </p:nvSpPr>
          <p:spPr bwMode="auto">
            <a:xfrm>
              <a:off x="3406" y="200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0" name="Text Box 65">
              <a:extLst>
                <a:ext uri="{FF2B5EF4-FFF2-40B4-BE49-F238E27FC236}">
                  <a16:creationId xmlns:a16="http://schemas.microsoft.com/office/drawing/2014/main" id="{E978CB4F-118D-5046-A0D1-6262A715DAD4}"/>
                </a:ext>
              </a:extLst>
            </p:cNvPr>
            <p:cNvSpPr txBox="1">
              <a:spLocks noChangeArrowheads="1"/>
            </p:cNvSpPr>
            <p:nvPr/>
          </p:nvSpPr>
          <p:spPr bwMode="auto">
            <a:xfrm>
              <a:off x="4225" y="188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0891" name="Text Box 66">
              <a:extLst>
                <a:ext uri="{FF2B5EF4-FFF2-40B4-BE49-F238E27FC236}">
                  <a16:creationId xmlns:a16="http://schemas.microsoft.com/office/drawing/2014/main" id="{D50DA768-705D-56CE-A7E9-4165C51778DC}"/>
                </a:ext>
              </a:extLst>
            </p:cNvPr>
            <p:cNvSpPr txBox="1">
              <a:spLocks noChangeArrowheads="1"/>
            </p:cNvSpPr>
            <p:nvPr/>
          </p:nvSpPr>
          <p:spPr bwMode="auto">
            <a:xfrm>
              <a:off x="4162" y="223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2" name="Text Box 67">
              <a:extLst>
                <a:ext uri="{FF2B5EF4-FFF2-40B4-BE49-F238E27FC236}">
                  <a16:creationId xmlns:a16="http://schemas.microsoft.com/office/drawing/2014/main" id="{FB408E5B-D439-A99D-C2BF-0864392A17C3}"/>
                </a:ext>
              </a:extLst>
            </p:cNvPr>
            <p:cNvSpPr txBox="1">
              <a:spLocks noChangeArrowheads="1"/>
            </p:cNvSpPr>
            <p:nvPr/>
          </p:nvSpPr>
          <p:spPr bwMode="auto">
            <a:xfrm>
              <a:off x="4522" y="180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3" name="Text Box 68">
              <a:extLst>
                <a:ext uri="{FF2B5EF4-FFF2-40B4-BE49-F238E27FC236}">
                  <a16:creationId xmlns:a16="http://schemas.microsoft.com/office/drawing/2014/main" id="{CAE1CD6C-0507-4999-34A0-92D95B051300}"/>
                </a:ext>
              </a:extLst>
            </p:cNvPr>
            <p:cNvSpPr txBox="1">
              <a:spLocks noChangeArrowheads="1"/>
            </p:cNvSpPr>
            <p:nvPr/>
          </p:nvSpPr>
          <p:spPr bwMode="auto">
            <a:xfrm>
              <a:off x="4882" y="206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94" name="Text Box 69">
              <a:extLst>
                <a:ext uri="{FF2B5EF4-FFF2-40B4-BE49-F238E27FC236}">
                  <a16:creationId xmlns:a16="http://schemas.microsoft.com/office/drawing/2014/main" id="{28281BEE-E804-7401-AF65-417AE013F496}"/>
                </a:ext>
              </a:extLst>
            </p:cNvPr>
            <p:cNvSpPr txBox="1">
              <a:spLocks noChangeArrowheads="1"/>
            </p:cNvSpPr>
            <p:nvPr/>
          </p:nvSpPr>
          <p:spPr bwMode="auto">
            <a:xfrm>
              <a:off x="4855" y="153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sp>
          <p:nvSpPr>
            <p:cNvPr id="120895" name="Text Box 70">
              <a:extLst>
                <a:ext uri="{FF2B5EF4-FFF2-40B4-BE49-F238E27FC236}">
                  <a16:creationId xmlns:a16="http://schemas.microsoft.com/office/drawing/2014/main" id="{7E5C40FB-1BBE-BF99-9969-70CF8A8AA492}"/>
                </a:ext>
              </a:extLst>
            </p:cNvPr>
            <p:cNvSpPr txBox="1">
              <a:spLocks noChangeArrowheads="1"/>
            </p:cNvSpPr>
            <p:nvPr/>
          </p:nvSpPr>
          <p:spPr bwMode="auto">
            <a:xfrm>
              <a:off x="4120" y="138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0896" name="Text Box 71">
              <a:extLst>
                <a:ext uri="{FF2B5EF4-FFF2-40B4-BE49-F238E27FC236}">
                  <a16:creationId xmlns:a16="http://schemas.microsoft.com/office/drawing/2014/main" id="{B41A8D42-C5A9-5680-D562-6A67705A47F2}"/>
                </a:ext>
              </a:extLst>
            </p:cNvPr>
            <p:cNvSpPr txBox="1">
              <a:spLocks noChangeArrowheads="1"/>
            </p:cNvSpPr>
            <p:nvPr/>
          </p:nvSpPr>
          <p:spPr bwMode="auto">
            <a:xfrm>
              <a:off x="3769" y="111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grpSp>
      <p:sp>
        <p:nvSpPr>
          <p:cNvPr id="120837" name="Text Box 72">
            <a:extLst>
              <a:ext uri="{FF2B5EF4-FFF2-40B4-BE49-F238E27FC236}">
                <a16:creationId xmlns:a16="http://schemas.microsoft.com/office/drawing/2014/main" id="{171BF213-1296-6978-E897-69547A65A532}"/>
              </a:ext>
            </a:extLst>
          </p:cNvPr>
          <p:cNvSpPr txBox="1">
            <a:spLocks noChangeArrowheads="1"/>
          </p:cNvSpPr>
          <p:nvPr/>
        </p:nvSpPr>
        <p:spPr bwMode="auto">
          <a:xfrm>
            <a:off x="939800" y="3263900"/>
            <a:ext cx="6627327"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rPr>
              <a:t>graph: G = (N,E)</a:t>
            </a:r>
          </a:p>
          <a:p>
            <a:pPr eaLnBrk="1" hangingPunct="1"/>
            <a:endParaRPr lang="en-US" sz="1800" dirty="0">
              <a:latin typeface="+mn-lt"/>
            </a:endParaRPr>
          </a:p>
          <a:p>
            <a:pPr eaLnBrk="1" hangingPunct="1"/>
            <a:r>
              <a:rPr lang="en-US" sz="1800" dirty="0">
                <a:latin typeface="+mn-lt"/>
              </a:rPr>
              <a:t>N = set of routers = { u, v, w, x, y, z }</a:t>
            </a:r>
          </a:p>
          <a:p>
            <a:pPr eaLnBrk="1" hangingPunct="1"/>
            <a:endParaRPr lang="en-US" sz="1800" dirty="0">
              <a:latin typeface="+mn-lt"/>
            </a:endParaRPr>
          </a:p>
          <a:p>
            <a:pPr eaLnBrk="1" hangingPunct="1"/>
            <a:r>
              <a:rPr lang="en-US" sz="1800" dirty="0">
                <a:latin typeface="+mn-lt"/>
              </a:rPr>
              <a:t>E = set of links ={ (</a:t>
            </a:r>
            <a:r>
              <a:rPr lang="en-US" sz="1800" dirty="0" err="1">
                <a:latin typeface="+mn-lt"/>
              </a:rPr>
              <a:t>u,v</a:t>
            </a:r>
            <a:r>
              <a:rPr lang="en-US" sz="1800" dirty="0">
                <a:latin typeface="+mn-lt"/>
              </a:rPr>
              <a:t>), (</a:t>
            </a:r>
            <a:r>
              <a:rPr lang="en-US" sz="1800" dirty="0" err="1">
                <a:latin typeface="+mn-lt"/>
              </a:rPr>
              <a:t>u,x</a:t>
            </a:r>
            <a:r>
              <a:rPr lang="en-US" sz="1800" dirty="0">
                <a:latin typeface="+mn-lt"/>
              </a:rPr>
              <a:t>), (</a:t>
            </a:r>
            <a:r>
              <a:rPr lang="en-US" sz="1800" dirty="0" err="1">
                <a:latin typeface="+mn-lt"/>
              </a:rPr>
              <a:t>v,x</a:t>
            </a:r>
            <a:r>
              <a:rPr lang="en-US" sz="1800" dirty="0">
                <a:latin typeface="+mn-lt"/>
              </a:rPr>
              <a:t>), (</a:t>
            </a:r>
            <a:r>
              <a:rPr lang="en-US" sz="1800" dirty="0" err="1">
                <a:latin typeface="+mn-lt"/>
              </a:rPr>
              <a:t>v,w</a:t>
            </a:r>
            <a:r>
              <a:rPr lang="en-US" sz="1800" dirty="0">
                <a:latin typeface="+mn-lt"/>
              </a:rPr>
              <a:t>), (</a:t>
            </a:r>
            <a:r>
              <a:rPr lang="en-US" sz="1800" dirty="0" err="1">
                <a:latin typeface="+mn-lt"/>
              </a:rPr>
              <a:t>x,w</a:t>
            </a:r>
            <a:r>
              <a:rPr lang="en-US" sz="1800" dirty="0">
                <a:latin typeface="+mn-lt"/>
              </a:rPr>
              <a:t>), (</a:t>
            </a:r>
            <a:r>
              <a:rPr lang="en-US" sz="1800" dirty="0" err="1">
                <a:latin typeface="+mn-lt"/>
              </a:rPr>
              <a:t>x,y</a:t>
            </a:r>
            <a:r>
              <a:rPr lang="en-US" sz="1800" dirty="0">
                <a:latin typeface="+mn-lt"/>
              </a:rPr>
              <a:t>), (</a:t>
            </a:r>
            <a:r>
              <a:rPr lang="en-US" sz="1800" dirty="0" err="1">
                <a:latin typeface="+mn-lt"/>
              </a:rPr>
              <a:t>w,y</a:t>
            </a:r>
            <a:r>
              <a:rPr lang="en-US" sz="1800" dirty="0">
                <a:latin typeface="+mn-lt"/>
              </a:rPr>
              <a:t>), (</a:t>
            </a:r>
            <a:r>
              <a:rPr lang="en-US" sz="1800" dirty="0" err="1">
                <a:latin typeface="+mn-lt"/>
              </a:rPr>
              <a:t>w,z</a:t>
            </a:r>
            <a:r>
              <a:rPr lang="en-US" sz="1800" dirty="0">
                <a:latin typeface="+mn-lt"/>
              </a:rPr>
              <a:t>), (</a:t>
            </a:r>
            <a:r>
              <a:rPr lang="en-US" sz="1800" dirty="0" err="1">
                <a:latin typeface="+mn-lt"/>
              </a:rPr>
              <a:t>y,z</a:t>
            </a:r>
            <a:r>
              <a:rPr lang="en-US" sz="1800" dirty="0">
                <a:latin typeface="+mn-lt"/>
              </a:rPr>
              <a:t>) }</a:t>
            </a:r>
          </a:p>
        </p:txBody>
      </p:sp>
      <p:sp>
        <p:nvSpPr>
          <p:cNvPr id="75783" name="Rectangle 73">
            <a:extLst>
              <a:ext uri="{FF2B5EF4-FFF2-40B4-BE49-F238E27FC236}">
                <a16:creationId xmlns:a16="http://schemas.microsoft.com/office/drawing/2014/main" id="{000EF340-681D-75C8-6B2B-1D5FE7EB17F6}"/>
              </a:ext>
            </a:extLst>
          </p:cNvPr>
          <p:cNvSpPr>
            <a:spLocks noGrp="1" noChangeArrowheads="1"/>
          </p:cNvSpPr>
          <p:nvPr>
            <p:ph type="title"/>
          </p:nvPr>
        </p:nvSpPr>
        <p:spPr>
          <a:xfrm>
            <a:off x="533400" y="207963"/>
            <a:ext cx="7772400" cy="796925"/>
          </a:xfrm>
        </p:spPr>
        <p:txBody>
          <a:bodyPr/>
          <a:lstStyle/>
          <a:p>
            <a:pPr>
              <a:defRPr/>
            </a:pPr>
            <a:r>
              <a:rPr lang="en-US" sz="4000" dirty="0">
                <a:cs typeface="+mj-cs"/>
              </a:rPr>
              <a:t>Graph abstraction of the network</a:t>
            </a:r>
          </a:p>
        </p:txBody>
      </p:sp>
      <p:sp>
        <p:nvSpPr>
          <p:cNvPr id="120839" name="Text Box 74">
            <a:extLst>
              <a:ext uri="{FF2B5EF4-FFF2-40B4-BE49-F238E27FC236}">
                <a16:creationId xmlns:a16="http://schemas.microsoft.com/office/drawing/2014/main" id="{7BA7AC19-4E74-1655-71FF-9B1B1F09A8AA}"/>
              </a:ext>
            </a:extLst>
          </p:cNvPr>
          <p:cNvSpPr txBox="1">
            <a:spLocks noChangeArrowheads="1"/>
          </p:cNvSpPr>
          <p:nvPr/>
        </p:nvSpPr>
        <p:spPr bwMode="auto">
          <a:xfrm>
            <a:off x="1150938" y="5157788"/>
            <a:ext cx="629306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90513" indent="-2905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rPr>
              <a:t>aside:</a:t>
            </a:r>
            <a:r>
              <a:rPr lang="en-US" sz="1800" dirty="0">
                <a:latin typeface="+mn-lt"/>
              </a:rPr>
              <a:t> graph abstraction is useful in other network contexts, e.g., </a:t>
            </a:r>
          </a:p>
          <a:p>
            <a:r>
              <a:rPr lang="en-US" sz="1800" dirty="0">
                <a:latin typeface="+mn-lt"/>
              </a:rPr>
              <a:t>P2P, where </a:t>
            </a:r>
            <a:r>
              <a:rPr lang="en-US" sz="1800" i="1" dirty="0">
                <a:latin typeface="+mn-lt"/>
              </a:rPr>
              <a:t>N</a:t>
            </a:r>
            <a:r>
              <a:rPr lang="en-US" sz="1800" dirty="0">
                <a:latin typeface="+mn-lt"/>
              </a:rPr>
              <a:t> is set of peers and </a:t>
            </a:r>
            <a:r>
              <a:rPr lang="en-US" sz="1800" i="1" dirty="0">
                <a:latin typeface="+mn-lt"/>
              </a:rPr>
              <a:t>E</a:t>
            </a:r>
            <a:r>
              <a:rPr lang="en-US" sz="1800" dirty="0">
                <a:latin typeface="+mn-lt"/>
              </a:rPr>
              <a:t> is set of TCP connections</a:t>
            </a:r>
          </a:p>
        </p:txBody>
      </p:sp>
      <p:sp>
        <p:nvSpPr>
          <p:cNvPr id="3" name="Slide Number Placeholder 2">
            <a:extLst>
              <a:ext uri="{FF2B5EF4-FFF2-40B4-BE49-F238E27FC236}">
                <a16:creationId xmlns:a16="http://schemas.microsoft.com/office/drawing/2014/main" id="{49670574-E339-120F-C9B4-7F3F765BF512}"/>
              </a:ext>
            </a:extLst>
          </p:cNvPr>
          <p:cNvSpPr>
            <a:spLocks noGrp="1"/>
          </p:cNvSpPr>
          <p:nvPr>
            <p:ph type="sldNum" sz="quarter" idx="12"/>
          </p:nvPr>
        </p:nvSpPr>
        <p:spPr/>
        <p:txBody>
          <a:bodyPr/>
          <a:lstStyle/>
          <a:p>
            <a:fld id="{F784D624-D040-2E47-A508-03D46FE35CB6}" type="slidenum">
              <a:rPr lang="en-US" smtClean="0"/>
              <a:t>50</a:t>
            </a:fld>
            <a:endParaRPr lang="en-US"/>
          </a:p>
        </p:txBody>
      </p:sp>
    </p:spTree>
    <p:extLst>
      <p:ext uri="{BB962C8B-B14F-4D97-AF65-F5344CB8AC3E}">
        <p14:creationId xmlns:p14="http://schemas.microsoft.com/office/powerpoint/2010/main" val="47639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p:bldP spid="1208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8DEC4-E9D7-64C3-E10C-FBDA0AD32156}"/>
            </a:ext>
          </a:extLst>
        </p:cNvPr>
        <p:cNvGrpSpPr/>
        <p:nvPr/>
      </p:nvGrpSpPr>
      <p:grpSpPr>
        <a:xfrm>
          <a:off x="0" y="0"/>
          <a:ext cx="0" cy="0"/>
          <a:chOff x="0" y="0"/>
          <a:chExt cx="0" cy="0"/>
        </a:xfrm>
      </p:grpSpPr>
      <p:pic>
        <p:nvPicPr>
          <p:cNvPr id="121859" name="Picture 77" descr="underline_base">
            <a:extLst>
              <a:ext uri="{FF2B5EF4-FFF2-40B4-BE49-F238E27FC236}">
                <a16:creationId xmlns:a16="http://schemas.microsoft.com/office/drawing/2014/main" id="{FE740715-7E68-9C49-8DBD-0B53D6D0A37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893763"/>
            <a:ext cx="5942012"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5" name="Rectangle 2">
            <a:extLst>
              <a:ext uri="{FF2B5EF4-FFF2-40B4-BE49-F238E27FC236}">
                <a16:creationId xmlns:a16="http://schemas.microsoft.com/office/drawing/2014/main" id="{25815466-246E-30CF-B8E2-991FA9B84DF2}"/>
              </a:ext>
            </a:extLst>
          </p:cNvPr>
          <p:cNvSpPr>
            <a:spLocks noGrp="1" noChangeArrowheads="1"/>
          </p:cNvSpPr>
          <p:nvPr>
            <p:ph type="title"/>
          </p:nvPr>
        </p:nvSpPr>
        <p:spPr>
          <a:xfrm>
            <a:off x="533400" y="219075"/>
            <a:ext cx="7772400" cy="908050"/>
          </a:xfrm>
        </p:spPr>
        <p:txBody>
          <a:bodyPr/>
          <a:lstStyle/>
          <a:p>
            <a:pPr>
              <a:defRPr/>
            </a:pPr>
            <a:r>
              <a:rPr lang="en-US">
                <a:cs typeface="+mj-cs"/>
              </a:rPr>
              <a:t>Graph abstraction: costs</a:t>
            </a:r>
          </a:p>
        </p:txBody>
      </p:sp>
      <p:grpSp>
        <p:nvGrpSpPr>
          <p:cNvPr id="121861" name="Group 3">
            <a:extLst>
              <a:ext uri="{FF2B5EF4-FFF2-40B4-BE49-F238E27FC236}">
                <a16:creationId xmlns:a16="http://schemas.microsoft.com/office/drawing/2014/main" id="{72596A42-E600-7547-390E-538B6093ECDA}"/>
              </a:ext>
            </a:extLst>
          </p:cNvPr>
          <p:cNvGrpSpPr>
            <a:grpSpLocks/>
          </p:cNvGrpSpPr>
          <p:nvPr/>
        </p:nvGrpSpPr>
        <p:grpSpPr bwMode="auto">
          <a:xfrm>
            <a:off x="920750" y="1495425"/>
            <a:ext cx="3571875" cy="2236788"/>
            <a:chOff x="3162" y="1071"/>
            <a:chExt cx="2250" cy="1409"/>
          </a:xfrm>
        </p:grpSpPr>
        <p:sp>
          <p:nvSpPr>
            <p:cNvPr id="121865" name="Freeform 4">
              <a:extLst>
                <a:ext uri="{FF2B5EF4-FFF2-40B4-BE49-F238E27FC236}">
                  <a16:creationId xmlns:a16="http://schemas.microsoft.com/office/drawing/2014/main" id="{0CF4A91F-F341-09DB-EFF1-9D319D592A98}"/>
                </a:ext>
              </a:extLst>
            </p:cNvPr>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1866" name="Freeform 5">
              <a:extLst>
                <a:ext uri="{FF2B5EF4-FFF2-40B4-BE49-F238E27FC236}">
                  <a16:creationId xmlns:a16="http://schemas.microsoft.com/office/drawing/2014/main" id="{9022EB31-07DC-E666-9439-800C4B7F1A9F}"/>
                </a:ext>
              </a:extLst>
            </p:cNvPr>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867" name="Oval 6">
              <a:extLst>
                <a:ext uri="{FF2B5EF4-FFF2-40B4-BE49-F238E27FC236}">
                  <a16:creationId xmlns:a16="http://schemas.microsoft.com/office/drawing/2014/main" id="{230E34A2-B8DC-F9FB-E563-94C1C79F0D17}"/>
                </a:ext>
              </a:extLst>
            </p:cNvPr>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68" name="Line 7">
              <a:extLst>
                <a:ext uri="{FF2B5EF4-FFF2-40B4-BE49-F238E27FC236}">
                  <a16:creationId xmlns:a16="http://schemas.microsoft.com/office/drawing/2014/main" id="{BA22CF9D-F035-3FCC-3EAC-309A706E11A7}"/>
                </a:ext>
              </a:extLst>
            </p:cNvPr>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69" name="Line 8">
              <a:extLst>
                <a:ext uri="{FF2B5EF4-FFF2-40B4-BE49-F238E27FC236}">
                  <a16:creationId xmlns:a16="http://schemas.microsoft.com/office/drawing/2014/main" id="{847DE5B9-993F-25CE-0527-C5CD3BA1A4BE}"/>
                </a:ext>
              </a:extLst>
            </p:cNvPr>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0" name="Rectangle 9">
              <a:extLst>
                <a:ext uri="{FF2B5EF4-FFF2-40B4-BE49-F238E27FC236}">
                  <a16:creationId xmlns:a16="http://schemas.microsoft.com/office/drawing/2014/main" id="{8B068E3F-8239-6791-2584-7EBB7D45456F}"/>
                </a:ext>
              </a:extLst>
            </p:cNvPr>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71" name="Oval 10">
              <a:extLst>
                <a:ext uri="{FF2B5EF4-FFF2-40B4-BE49-F238E27FC236}">
                  <a16:creationId xmlns:a16="http://schemas.microsoft.com/office/drawing/2014/main" id="{78ACD9FD-547D-504F-B8CA-9E620BFD04AC}"/>
                </a:ext>
              </a:extLst>
            </p:cNvPr>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2" name="Oval 11">
              <a:extLst>
                <a:ext uri="{FF2B5EF4-FFF2-40B4-BE49-F238E27FC236}">
                  <a16:creationId xmlns:a16="http://schemas.microsoft.com/office/drawing/2014/main" id="{A7F0A518-95A8-EF04-E258-48DADFDDDC6A}"/>
                </a:ext>
              </a:extLst>
            </p:cNvPr>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3" name="Line 12">
              <a:extLst>
                <a:ext uri="{FF2B5EF4-FFF2-40B4-BE49-F238E27FC236}">
                  <a16:creationId xmlns:a16="http://schemas.microsoft.com/office/drawing/2014/main" id="{CB3A63A2-D994-FC7D-A60C-CE2480D9595E}"/>
                </a:ext>
              </a:extLst>
            </p:cNvPr>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4" name="Line 13">
              <a:extLst>
                <a:ext uri="{FF2B5EF4-FFF2-40B4-BE49-F238E27FC236}">
                  <a16:creationId xmlns:a16="http://schemas.microsoft.com/office/drawing/2014/main" id="{642594A7-84F3-9FEB-C1A6-AE2FF7999E40}"/>
                </a:ext>
              </a:extLst>
            </p:cNvPr>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5" name="Rectangle 14">
              <a:extLst>
                <a:ext uri="{FF2B5EF4-FFF2-40B4-BE49-F238E27FC236}">
                  <a16:creationId xmlns:a16="http://schemas.microsoft.com/office/drawing/2014/main" id="{E2A9CD26-F2FF-005C-8662-D234719B3215}"/>
                </a:ext>
              </a:extLst>
            </p:cNvPr>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76" name="Oval 15">
              <a:extLst>
                <a:ext uri="{FF2B5EF4-FFF2-40B4-BE49-F238E27FC236}">
                  <a16:creationId xmlns:a16="http://schemas.microsoft.com/office/drawing/2014/main" id="{E4B83DCB-F4D2-F6DE-DF2E-D807CA4C569A}"/>
                </a:ext>
              </a:extLst>
            </p:cNvPr>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7" name="Oval 16">
              <a:extLst>
                <a:ext uri="{FF2B5EF4-FFF2-40B4-BE49-F238E27FC236}">
                  <a16:creationId xmlns:a16="http://schemas.microsoft.com/office/drawing/2014/main" id="{CC2025A1-0F99-8A49-A38D-4818676B81AD}"/>
                </a:ext>
              </a:extLst>
            </p:cNvPr>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8" name="Line 17">
              <a:extLst>
                <a:ext uri="{FF2B5EF4-FFF2-40B4-BE49-F238E27FC236}">
                  <a16:creationId xmlns:a16="http://schemas.microsoft.com/office/drawing/2014/main" id="{75C4E3D4-8CC5-852D-8985-F15EC270CBF0}"/>
                </a:ext>
              </a:extLst>
            </p:cNvPr>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9" name="Line 18">
              <a:extLst>
                <a:ext uri="{FF2B5EF4-FFF2-40B4-BE49-F238E27FC236}">
                  <a16:creationId xmlns:a16="http://schemas.microsoft.com/office/drawing/2014/main" id="{37582650-29C2-D346-A9D7-401B3B5E77C9}"/>
                </a:ext>
              </a:extLst>
            </p:cNvPr>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0" name="Rectangle 19">
              <a:extLst>
                <a:ext uri="{FF2B5EF4-FFF2-40B4-BE49-F238E27FC236}">
                  <a16:creationId xmlns:a16="http://schemas.microsoft.com/office/drawing/2014/main" id="{048F87B5-7E0C-56B4-4A56-F3DFAF093AB4}"/>
                </a:ext>
              </a:extLst>
            </p:cNvPr>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81" name="Oval 20">
              <a:extLst>
                <a:ext uri="{FF2B5EF4-FFF2-40B4-BE49-F238E27FC236}">
                  <a16:creationId xmlns:a16="http://schemas.microsoft.com/office/drawing/2014/main" id="{9D3EDFC3-D7BD-0227-72BD-4B1509480671}"/>
                </a:ext>
              </a:extLst>
            </p:cNvPr>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2" name="Oval 21">
              <a:extLst>
                <a:ext uri="{FF2B5EF4-FFF2-40B4-BE49-F238E27FC236}">
                  <a16:creationId xmlns:a16="http://schemas.microsoft.com/office/drawing/2014/main" id="{A606A22B-AD99-6152-32FA-01808A526701}"/>
                </a:ext>
              </a:extLst>
            </p:cNvPr>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3" name="Line 22">
              <a:extLst>
                <a:ext uri="{FF2B5EF4-FFF2-40B4-BE49-F238E27FC236}">
                  <a16:creationId xmlns:a16="http://schemas.microsoft.com/office/drawing/2014/main" id="{B76BB12B-ECC9-4A2B-8E86-75FDCCE96CCD}"/>
                </a:ext>
              </a:extLst>
            </p:cNvPr>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4" name="Line 23">
              <a:extLst>
                <a:ext uri="{FF2B5EF4-FFF2-40B4-BE49-F238E27FC236}">
                  <a16:creationId xmlns:a16="http://schemas.microsoft.com/office/drawing/2014/main" id="{CAA243E1-BB17-F628-B17C-A1946963BDD6}"/>
                </a:ext>
              </a:extLst>
            </p:cNvPr>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5" name="Rectangle 24">
              <a:extLst>
                <a:ext uri="{FF2B5EF4-FFF2-40B4-BE49-F238E27FC236}">
                  <a16:creationId xmlns:a16="http://schemas.microsoft.com/office/drawing/2014/main" id="{609A9DCE-BA6E-7AC3-F5FC-F48DCECD8EC9}"/>
                </a:ext>
              </a:extLst>
            </p:cNvPr>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86" name="Oval 25">
              <a:extLst>
                <a:ext uri="{FF2B5EF4-FFF2-40B4-BE49-F238E27FC236}">
                  <a16:creationId xmlns:a16="http://schemas.microsoft.com/office/drawing/2014/main" id="{9706B9A6-04B2-563C-496D-46B044D9FA0A}"/>
                </a:ext>
              </a:extLst>
            </p:cNvPr>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7" name="Oval 26">
              <a:extLst>
                <a:ext uri="{FF2B5EF4-FFF2-40B4-BE49-F238E27FC236}">
                  <a16:creationId xmlns:a16="http://schemas.microsoft.com/office/drawing/2014/main" id="{99721C56-7410-A5E6-6D54-4DF82B84A74D}"/>
                </a:ext>
              </a:extLst>
            </p:cNvPr>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8" name="Line 27">
              <a:extLst>
                <a:ext uri="{FF2B5EF4-FFF2-40B4-BE49-F238E27FC236}">
                  <a16:creationId xmlns:a16="http://schemas.microsoft.com/office/drawing/2014/main" id="{1ED04764-F416-64A1-759C-5429258B80E2}"/>
                </a:ext>
              </a:extLst>
            </p:cNvPr>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9" name="Line 28">
              <a:extLst>
                <a:ext uri="{FF2B5EF4-FFF2-40B4-BE49-F238E27FC236}">
                  <a16:creationId xmlns:a16="http://schemas.microsoft.com/office/drawing/2014/main" id="{A5A301C0-5FF7-6332-24CE-3B30BC4C23B9}"/>
                </a:ext>
              </a:extLst>
            </p:cNvPr>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90" name="Rectangle 29">
              <a:extLst>
                <a:ext uri="{FF2B5EF4-FFF2-40B4-BE49-F238E27FC236}">
                  <a16:creationId xmlns:a16="http://schemas.microsoft.com/office/drawing/2014/main" id="{0FF52E8B-9DCE-B107-A6CF-8B43DD400833}"/>
                </a:ext>
              </a:extLst>
            </p:cNvPr>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91" name="Oval 30">
              <a:extLst>
                <a:ext uri="{FF2B5EF4-FFF2-40B4-BE49-F238E27FC236}">
                  <a16:creationId xmlns:a16="http://schemas.microsoft.com/office/drawing/2014/main" id="{9F9E58DA-1101-83A3-AC0A-B677BF1B7DE3}"/>
                </a:ext>
              </a:extLst>
            </p:cNvPr>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2" name="Oval 31">
              <a:extLst>
                <a:ext uri="{FF2B5EF4-FFF2-40B4-BE49-F238E27FC236}">
                  <a16:creationId xmlns:a16="http://schemas.microsoft.com/office/drawing/2014/main" id="{7222B8F5-6DD4-2900-235B-E17E8FF40FF9}"/>
                </a:ext>
              </a:extLst>
            </p:cNvPr>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3" name="Line 32">
              <a:extLst>
                <a:ext uri="{FF2B5EF4-FFF2-40B4-BE49-F238E27FC236}">
                  <a16:creationId xmlns:a16="http://schemas.microsoft.com/office/drawing/2014/main" id="{1C6CD399-1586-A739-39D2-5186A4D84D09}"/>
                </a:ext>
              </a:extLst>
            </p:cNvPr>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94" name="Line 33">
              <a:extLst>
                <a:ext uri="{FF2B5EF4-FFF2-40B4-BE49-F238E27FC236}">
                  <a16:creationId xmlns:a16="http://schemas.microsoft.com/office/drawing/2014/main" id="{F8D81299-B345-1DDE-31FB-55EE18C34DEB}"/>
                </a:ext>
              </a:extLst>
            </p:cNvPr>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95" name="Rectangle 34">
              <a:extLst>
                <a:ext uri="{FF2B5EF4-FFF2-40B4-BE49-F238E27FC236}">
                  <a16:creationId xmlns:a16="http://schemas.microsoft.com/office/drawing/2014/main" id="{28ACDB3C-403B-7415-0387-F4227AAFB879}"/>
                </a:ext>
              </a:extLst>
            </p:cNvPr>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96" name="Oval 35">
              <a:extLst>
                <a:ext uri="{FF2B5EF4-FFF2-40B4-BE49-F238E27FC236}">
                  <a16:creationId xmlns:a16="http://schemas.microsoft.com/office/drawing/2014/main" id="{CE5FFF09-0DF8-1F78-105D-BC3FFA20A71F}"/>
                </a:ext>
              </a:extLst>
            </p:cNvPr>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7" name="Freeform 36">
              <a:extLst>
                <a:ext uri="{FF2B5EF4-FFF2-40B4-BE49-F238E27FC236}">
                  <a16:creationId xmlns:a16="http://schemas.microsoft.com/office/drawing/2014/main" id="{D5F1AA7C-FC3B-4DFD-1336-E9EFF6196439}"/>
                </a:ext>
              </a:extLst>
            </p:cNvPr>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898" name="Freeform 37">
              <a:extLst>
                <a:ext uri="{FF2B5EF4-FFF2-40B4-BE49-F238E27FC236}">
                  <a16:creationId xmlns:a16="http://schemas.microsoft.com/office/drawing/2014/main" id="{BDEAFE5C-1374-E67C-C19F-BC4CA6F7034A}"/>
                </a:ext>
              </a:extLst>
            </p:cNvPr>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899" name="Freeform 38">
              <a:extLst>
                <a:ext uri="{FF2B5EF4-FFF2-40B4-BE49-F238E27FC236}">
                  <a16:creationId xmlns:a16="http://schemas.microsoft.com/office/drawing/2014/main" id="{D0BCA7D5-3AFF-9F55-6319-295401D9717B}"/>
                </a:ext>
              </a:extLst>
            </p:cNvPr>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0" name="Freeform 39">
              <a:extLst>
                <a:ext uri="{FF2B5EF4-FFF2-40B4-BE49-F238E27FC236}">
                  <a16:creationId xmlns:a16="http://schemas.microsoft.com/office/drawing/2014/main" id="{B96C0190-5C99-6988-2BF9-5FDB6E3400A8}"/>
                </a:ext>
              </a:extLst>
            </p:cNvPr>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1" name="Freeform 40">
              <a:extLst>
                <a:ext uri="{FF2B5EF4-FFF2-40B4-BE49-F238E27FC236}">
                  <a16:creationId xmlns:a16="http://schemas.microsoft.com/office/drawing/2014/main" id="{27FC23F6-EE9B-AC5C-5792-991506930BF4}"/>
                </a:ext>
              </a:extLst>
            </p:cNvPr>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2" name="Freeform 41">
              <a:extLst>
                <a:ext uri="{FF2B5EF4-FFF2-40B4-BE49-F238E27FC236}">
                  <a16:creationId xmlns:a16="http://schemas.microsoft.com/office/drawing/2014/main" id="{0F776E17-4624-7743-221A-D93B0F8585E3}"/>
                </a:ext>
              </a:extLst>
            </p:cNvPr>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3" name="Freeform 42">
              <a:extLst>
                <a:ext uri="{FF2B5EF4-FFF2-40B4-BE49-F238E27FC236}">
                  <a16:creationId xmlns:a16="http://schemas.microsoft.com/office/drawing/2014/main" id="{3A4B7C39-1582-9336-0F07-1C34DA170468}"/>
                </a:ext>
              </a:extLst>
            </p:cNvPr>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4" name="Freeform 43">
              <a:extLst>
                <a:ext uri="{FF2B5EF4-FFF2-40B4-BE49-F238E27FC236}">
                  <a16:creationId xmlns:a16="http://schemas.microsoft.com/office/drawing/2014/main" id="{F2D6574B-F881-2A93-65AE-82655D30172E}"/>
                </a:ext>
              </a:extLst>
            </p:cNvPr>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5" name="Freeform 44">
              <a:extLst>
                <a:ext uri="{FF2B5EF4-FFF2-40B4-BE49-F238E27FC236}">
                  <a16:creationId xmlns:a16="http://schemas.microsoft.com/office/drawing/2014/main" id="{130FD712-8FA8-55C5-2D28-936FC3C7BBF4}"/>
                </a:ext>
              </a:extLst>
            </p:cNvPr>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21906" name="Group 45">
              <a:extLst>
                <a:ext uri="{FF2B5EF4-FFF2-40B4-BE49-F238E27FC236}">
                  <a16:creationId xmlns:a16="http://schemas.microsoft.com/office/drawing/2014/main" id="{F1892A6E-E696-A31A-2703-112F7AA3F6D8}"/>
                </a:ext>
              </a:extLst>
            </p:cNvPr>
            <p:cNvGrpSpPr>
              <a:grpSpLocks/>
            </p:cNvGrpSpPr>
            <p:nvPr/>
          </p:nvGrpSpPr>
          <p:grpSpPr bwMode="auto">
            <a:xfrm>
              <a:off x="3287" y="1744"/>
              <a:ext cx="205" cy="250"/>
              <a:chOff x="2954" y="2425"/>
              <a:chExt cx="208" cy="250"/>
            </a:xfrm>
          </p:grpSpPr>
          <p:sp>
            <p:nvSpPr>
              <p:cNvPr id="121932" name="Rectangle 46">
                <a:extLst>
                  <a:ext uri="{FF2B5EF4-FFF2-40B4-BE49-F238E27FC236}">
                    <a16:creationId xmlns:a16="http://schemas.microsoft.com/office/drawing/2014/main" id="{99260610-9027-5EB5-C951-B06F40BF1DB9}"/>
                  </a:ext>
                </a:extLst>
              </p:cNvPr>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33" name="Text Box 47">
                <a:extLst>
                  <a:ext uri="{FF2B5EF4-FFF2-40B4-BE49-F238E27FC236}">
                    <a16:creationId xmlns:a16="http://schemas.microsoft.com/office/drawing/2014/main" id="{CF6CA6DF-0FDE-981B-1BCF-1D4CD39AEEA5}"/>
                  </a:ext>
                </a:extLst>
              </p:cNvPr>
              <p:cNvSpPr txBox="1">
                <a:spLocks noChangeArrowheads="1"/>
              </p:cNvSpPr>
              <p:nvPr/>
            </p:nvSpPr>
            <p:spPr bwMode="auto">
              <a:xfrm>
                <a:off x="2954" y="2425"/>
                <a:ext cx="2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u</a:t>
                </a:r>
                <a:endParaRPr lang="en-US">
                  <a:latin typeface="+mn-lt"/>
                </a:endParaRPr>
              </a:p>
            </p:txBody>
          </p:sp>
        </p:grpSp>
        <p:grpSp>
          <p:nvGrpSpPr>
            <p:cNvPr id="121907" name="Group 48">
              <a:extLst>
                <a:ext uri="{FF2B5EF4-FFF2-40B4-BE49-F238E27FC236}">
                  <a16:creationId xmlns:a16="http://schemas.microsoft.com/office/drawing/2014/main" id="{3838FADD-6294-43B1-A7C0-D35E5632B84A}"/>
                </a:ext>
              </a:extLst>
            </p:cNvPr>
            <p:cNvGrpSpPr>
              <a:grpSpLocks/>
            </p:cNvGrpSpPr>
            <p:nvPr/>
          </p:nvGrpSpPr>
          <p:grpSpPr bwMode="auto">
            <a:xfrm>
              <a:off x="4461" y="2128"/>
              <a:ext cx="196" cy="250"/>
              <a:chOff x="2958" y="2425"/>
              <a:chExt cx="199" cy="250"/>
            </a:xfrm>
          </p:grpSpPr>
          <p:sp>
            <p:nvSpPr>
              <p:cNvPr id="121930" name="Rectangle 49">
                <a:extLst>
                  <a:ext uri="{FF2B5EF4-FFF2-40B4-BE49-F238E27FC236}">
                    <a16:creationId xmlns:a16="http://schemas.microsoft.com/office/drawing/2014/main" id="{557B3B13-C170-4C13-0CFD-55F4E211FD04}"/>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31" name="Text Box 50">
                <a:extLst>
                  <a:ext uri="{FF2B5EF4-FFF2-40B4-BE49-F238E27FC236}">
                    <a16:creationId xmlns:a16="http://schemas.microsoft.com/office/drawing/2014/main" id="{34B99328-C366-13ED-CAB4-D7601C9C31E4}"/>
                  </a:ext>
                </a:extLst>
              </p:cNvPr>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y</a:t>
                </a:r>
                <a:endParaRPr lang="en-US">
                  <a:latin typeface="+mn-lt"/>
                </a:endParaRPr>
              </a:p>
            </p:txBody>
          </p:sp>
        </p:grpSp>
        <p:grpSp>
          <p:nvGrpSpPr>
            <p:cNvPr id="121908" name="Group 51">
              <a:extLst>
                <a:ext uri="{FF2B5EF4-FFF2-40B4-BE49-F238E27FC236}">
                  <a16:creationId xmlns:a16="http://schemas.microsoft.com/office/drawing/2014/main" id="{4FF9D1BA-16E3-D2B5-D916-875CB47571EB}"/>
                </a:ext>
              </a:extLst>
            </p:cNvPr>
            <p:cNvGrpSpPr>
              <a:grpSpLocks/>
            </p:cNvGrpSpPr>
            <p:nvPr/>
          </p:nvGrpSpPr>
          <p:grpSpPr bwMode="auto">
            <a:xfrm>
              <a:off x="3777" y="2095"/>
              <a:ext cx="200" cy="291"/>
              <a:chOff x="2957" y="2395"/>
              <a:chExt cx="201" cy="291"/>
            </a:xfrm>
          </p:grpSpPr>
          <p:sp>
            <p:nvSpPr>
              <p:cNvPr id="121928" name="Rectangle 52">
                <a:extLst>
                  <a:ext uri="{FF2B5EF4-FFF2-40B4-BE49-F238E27FC236}">
                    <a16:creationId xmlns:a16="http://schemas.microsoft.com/office/drawing/2014/main" id="{411D218B-0CE9-8591-2090-60E08D33AFE2}"/>
                  </a:ext>
                </a:extLst>
              </p:cNvPr>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9" name="Text Box 53">
                <a:extLst>
                  <a:ext uri="{FF2B5EF4-FFF2-40B4-BE49-F238E27FC236}">
                    <a16:creationId xmlns:a16="http://schemas.microsoft.com/office/drawing/2014/main" id="{9C4F27A2-F84E-C42D-E0DF-576DA15DC9F3}"/>
                  </a:ext>
                </a:extLst>
              </p:cNvPr>
              <p:cNvSpPr txBox="1">
                <a:spLocks noChangeArrowheads="1"/>
              </p:cNvSpPr>
              <p:nvPr/>
            </p:nvSpPr>
            <p:spPr bwMode="auto">
              <a:xfrm>
                <a:off x="2957" y="2395"/>
                <a:ext cx="20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x</a:t>
                </a:r>
              </a:p>
            </p:txBody>
          </p:sp>
        </p:grpSp>
        <p:grpSp>
          <p:nvGrpSpPr>
            <p:cNvPr id="121909" name="Group 54">
              <a:extLst>
                <a:ext uri="{FF2B5EF4-FFF2-40B4-BE49-F238E27FC236}">
                  <a16:creationId xmlns:a16="http://schemas.microsoft.com/office/drawing/2014/main" id="{7AFFF419-F9BB-708F-6A74-6DFADCB6320C}"/>
                </a:ext>
              </a:extLst>
            </p:cNvPr>
            <p:cNvGrpSpPr>
              <a:grpSpLocks/>
            </p:cNvGrpSpPr>
            <p:nvPr/>
          </p:nvGrpSpPr>
          <p:grpSpPr bwMode="auto">
            <a:xfrm>
              <a:off x="4438" y="1438"/>
              <a:ext cx="232" cy="250"/>
              <a:chOff x="2941" y="2425"/>
              <a:chExt cx="235" cy="250"/>
            </a:xfrm>
          </p:grpSpPr>
          <p:sp>
            <p:nvSpPr>
              <p:cNvPr id="121926" name="Rectangle 55">
                <a:extLst>
                  <a:ext uri="{FF2B5EF4-FFF2-40B4-BE49-F238E27FC236}">
                    <a16:creationId xmlns:a16="http://schemas.microsoft.com/office/drawing/2014/main" id="{D3A4E35D-9E14-A9E9-0213-16C8CECB45AC}"/>
                  </a:ext>
                </a:extLst>
              </p:cNvPr>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7" name="Text Box 56">
                <a:extLst>
                  <a:ext uri="{FF2B5EF4-FFF2-40B4-BE49-F238E27FC236}">
                    <a16:creationId xmlns:a16="http://schemas.microsoft.com/office/drawing/2014/main" id="{BF51EFF2-E068-81D9-BE3A-0CF48CF5EB13}"/>
                  </a:ext>
                </a:extLst>
              </p:cNvPr>
              <p:cNvSpPr txBox="1">
                <a:spLocks noChangeArrowheads="1"/>
              </p:cNvSpPr>
              <p:nvPr/>
            </p:nvSpPr>
            <p:spPr bwMode="auto">
              <a:xfrm>
                <a:off x="2941" y="2425"/>
                <a:ext cx="23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w</a:t>
                </a:r>
                <a:endParaRPr lang="en-US">
                  <a:latin typeface="+mn-lt"/>
                </a:endParaRPr>
              </a:p>
            </p:txBody>
          </p:sp>
        </p:grpSp>
        <p:grpSp>
          <p:nvGrpSpPr>
            <p:cNvPr id="121910" name="Group 57">
              <a:extLst>
                <a:ext uri="{FF2B5EF4-FFF2-40B4-BE49-F238E27FC236}">
                  <a16:creationId xmlns:a16="http://schemas.microsoft.com/office/drawing/2014/main" id="{9E2F6B2B-E711-7933-7816-EFB562B79CA0}"/>
                </a:ext>
              </a:extLst>
            </p:cNvPr>
            <p:cNvGrpSpPr>
              <a:grpSpLocks/>
            </p:cNvGrpSpPr>
            <p:nvPr/>
          </p:nvGrpSpPr>
          <p:grpSpPr bwMode="auto">
            <a:xfrm>
              <a:off x="3771" y="1438"/>
              <a:ext cx="196" cy="250"/>
              <a:chOff x="2958" y="2425"/>
              <a:chExt cx="199" cy="250"/>
            </a:xfrm>
          </p:grpSpPr>
          <p:sp>
            <p:nvSpPr>
              <p:cNvPr id="121924" name="Rectangle 58">
                <a:extLst>
                  <a:ext uri="{FF2B5EF4-FFF2-40B4-BE49-F238E27FC236}">
                    <a16:creationId xmlns:a16="http://schemas.microsoft.com/office/drawing/2014/main" id="{1D3D228F-7EF5-F930-7797-59A8D2B92F25}"/>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5" name="Text Box 59">
                <a:extLst>
                  <a:ext uri="{FF2B5EF4-FFF2-40B4-BE49-F238E27FC236}">
                    <a16:creationId xmlns:a16="http://schemas.microsoft.com/office/drawing/2014/main" id="{CB72FF16-4BAA-50B9-C6B6-D60D5417C463}"/>
                  </a:ext>
                </a:extLst>
              </p:cNvPr>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v</a:t>
                </a:r>
                <a:endParaRPr lang="en-US">
                  <a:latin typeface="+mn-lt"/>
                </a:endParaRPr>
              </a:p>
            </p:txBody>
          </p:sp>
        </p:grpSp>
        <p:grpSp>
          <p:nvGrpSpPr>
            <p:cNvPr id="121911" name="Group 60">
              <a:extLst>
                <a:ext uri="{FF2B5EF4-FFF2-40B4-BE49-F238E27FC236}">
                  <a16:creationId xmlns:a16="http://schemas.microsoft.com/office/drawing/2014/main" id="{88F75C4B-40E6-7D1D-44E7-0497AB601189}"/>
                </a:ext>
              </a:extLst>
            </p:cNvPr>
            <p:cNvGrpSpPr>
              <a:grpSpLocks/>
            </p:cNvGrpSpPr>
            <p:nvPr/>
          </p:nvGrpSpPr>
          <p:grpSpPr bwMode="auto">
            <a:xfrm>
              <a:off x="5032" y="1756"/>
              <a:ext cx="193" cy="291"/>
              <a:chOff x="2959" y="2395"/>
              <a:chExt cx="195" cy="291"/>
            </a:xfrm>
          </p:grpSpPr>
          <p:sp>
            <p:nvSpPr>
              <p:cNvPr id="121922" name="Rectangle 61">
                <a:extLst>
                  <a:ext uri="{FF2B5EF4-FFF2-40B4-BE49-F238E27FC236}">
                    <a16:creationId xmlns:a16="http://schemas.microsoft.com/office/drawing/2014/main" id="{AB028731-4398-4728-117E-AC178A6FC162}"/>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3" name="Text Box 62">
                <a:extLst>
                  <a:ext uri="{FF2B5EF4-FFF2-40B4-BE49-F238E27FC236}">
                    <a16:creationId xmlns:a16="http://schemas.microsoft.com/office/drawing/2014/main" id="{6A185856-8AD3-0FBF-15ED-7E4301FA3330}"/>
                  </a:ext>
                </a:extLst>
              </p:cNvPr>
              <p:cNvSpPr txBox="1">
                <a:spLocks noChangeArrowheads="1"/>
              </p:cNvSpPr>
              <p:nvPr/>
            </p:nvSpPr>
            <p:spPr bwMode="auto">
              <a:xfrm>
                <a:off x="2959" y="2395"/>
                <a:ext cx="19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z</a:t>
                </a:r>
              </a:p>
            </p:txBody>
          </p:sp>
        </p:grpSp>
        <p:sp>
          <p:nvSpPr>
            <p:cNvPr id="121912" name="Text Box 63">
              <a:extLst>
                <a:ext uri="{FF2B5EF4-FFF2-40B4-BE49-F238E27FC236}">
                  <a16:creationId xmlns:a16="http://schemas.microsoft.com/office/drawing/2014/main" id="{2D0D076A-F3EE-A577-0F28-227C9AAC6467}"/>
                </a:ext>
              </a:extLst>
            </p:cNvPr>
            <p:cNvSpPr txBox="1">
              <a:spLocks noChangeArrowheads="1"/>
            </p:cNvSpPr>
            <p:nvPr/>
          </p:nvSpPr>
          <p:spPr bwMode="auto">
            <a:xfrm>
              <a:off x="3493" y="1568"/>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3" name="Text Box 64">
              <a:extLst>
                <a:ext uri="{FF2B5EF4-FFF2-40B4-BE49-F238E27FC236}">
                  <a16:creationId xmlns:a16="http://schemas.microsoft.com/office/drawing/2014/main" id="{900D54C4-529E-BA6B-0A6E-5155E0FCEF0F}"/>
                </a:ext>
              </a:extLst>
            </p:cNvPr>
            <p:cNvSpPr txBox="1">
              <a:spLocks noChangeArrowheads="1"/>
            </p:cNvSpPr>
            <p:nvPr/>
          </p:nvSpPr>
          <p:spPr bwMode="auto">
            <a:xfrm>
              <a:off x="3841" y="1787"/>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4" name="Text Box 65">
              <a:extLst>
                <a:ext uri="{FF2B5EF4-FFF2-40B4-BE49-F238E27FC236}">
                  <a16:creationId xmlns:a16="http://schemas.microsoft.com/office/drawing/2014/main" id="{6D018021-0D7F-57FC-BECA-8C4CFB99C8D9}"/>
                </a:ext>
              </a:extLst>
            </p:cNvPr>
            <p:cNvSpPr txBox="1">
              <a:spLocks noChangeArrowheads="1"/>
            </p:cNvSpPr>
            <p:nvPr/>
          </p:nvSpPr>
          <p:spPr bwMode="auto">
            <a:xfrm>
              <a:off x="3406" y="200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5" name="Text Box 66">
              <a:extLst>
                <a:ext uri="{FF2B5EF4-FFF2-40B4-BE49-F238E27FC236}">
                  <a16:creationId xmlns:a16="http://schemas.microsoft.com/office/drawing/2014/main" id="{CBCD9EF0-8D43-587C-5649-47675A2CFA79}"/>
                </a:ext>
              </a:extLst>
            </p:cNvPr>
            <p:cNvSpPr txBox="1">
              <a:spLocks noChangeArrowheads="1"/>
            </p:cNvSpPr>
            <p:nvPr/>
          </p:nvSpPr>
          <p:spPr bwMode="auto">
            <a:xfrm>
              <a:off x="4225" y="188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1916" name="Text Box 67">
              <a:extLst>
                <a:ext uri="{FF2B5EF4-FFF2-40B4-BE49-F238E27FC236}">
                  <a16:creationId xmlns:a16="http://schemas.microsoft.com/office/drawing/2014/main" id="{29771AF8-8458-3AF1-180D-856894C20CFE}"/>
                </a:ext>
              </a:extLst>
            </p:cNvPr>
            <p:cNvSpPr txBox="1">
              <a:spLocks noChangeArrowheads="1"/>
            </p:cNvSpPr>
            <p:nvPr/>
          </p:nvSpPr>
          <p:spPr bwMode="auto">
            <a:xfrm>
              <a:off x="4162" y="223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7" name="Text Box 68">
              <a:extLst>
                <a:ext uri="{FF2B5EF4-FFF2-40B4-BE49-F238E27FC236}">
                  <a16:creationId xmlns:a16="http://schemas.microsoft.com/office/drawing/2014/main" id="{DBEB68E0-4EFD-60E3-1668-F990E738D41F}"/>
                </a:ext>
              </a:extLst>
            </p:cNvPr>
            <p:cNvSpPr txBox="1">
              <a:spLocks noChangeArrowheads="1"/>
            </p:cNvSpPr>
            <p:nvPr/>
          </p:nvSpPr>
          <p:spPr bwMode="auto">
            <a:xfrm>
              <a:off x="4522" y="180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8" name="Text Box 69">
              <a:extLst>
                <a:ext uri="{FF2B5EF4-FFF2-40B4-BE49-F238E27FC236}">
                  <a16:creationId xmlns:a16="http://schemas.microsoft.com/office/drawing/2014/main" id="{E90EA7A5-F8C8-47C0-F29D-59832969BD0F}"/>
                </a:ext>
              </a:extLst>
            </p:cNvPr>
            <p:cNvSpPr txBox="1">
              <a:spLocks noChangeArrowheads="1"/>
            </p:cNvSpPr>
            <p:nvPr/>
          </p:nvSpPr>
          <p:spPr bwMode="auto">
            <a:xfrm>
              <a:off x="4882" y="206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9" name="Text Box 70">
              <a:extLst>
                <a:ext uri="{FF2B5EF4-FFF2-40B4-BE49-F238E27FC236}">
                  <a16:creationId xmlns:a16="http://schemas.microsoft.com/office/drawing/2014/main" id="{FE1030B1-C115-487D-8459-19ECC705B835}"/>
                </a:ext>
              </a:extLst>
            </p:cNvPr>
            <p:cNvSpPr txBox="1">
              <a:spLocks noChangeArrowheads="1"/>
            </p:cNvSpPr>
            <p:nvPr/>
          </p:nvSpPr>
          <p:spPr bwMode="auto">
            <a:xfrm>
              <a:off x="4855" y="153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sp>
          <p:nvSpPr>
            <p:cNvPr id="121920" name="Text Box 71">
              <a:extLst>
                <a:ext uri="{FF2B5EF4-FFF2-40B4-BE49-F238E27FC236}">
                  <a16:creationId xmlns:a16="http://schemas.microsoft.com/office/drawing/2014/main" id="{ACA8C96E-E046-0BCE-68FD-7F1E73C27839}"/>
                </a:ext>
              </a:extLst>
            </p:cNvPr>
            <p:cNvSpPr txBox="1">
              <a:spLocks noChangeArrowheads="1"/>
            </p:cNvSpPr>
            <p:nvPr/>
          </p:nvSpPr>
          <p:spPr bwMode="auto">
            <a:xfrm>
              <a:off x="4120" y="138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1921" name="Text Box 72">
              <a:extLst>
                <a:ext uri="{FF2B5EF4-FFF2-40B4-BE49-F238E27FC236}">
                  <a16:creationId xmlns:a16="http://schemas.microsoft.com/office/drawing/2014/main" id="{F453C949-E244-9506-A0A3-C205903C6EC9}"/>
                </a:ext>
              </a:extLst>
            </p:cNvPr>
            <p:cNvSpPr txBox="1">
              <a:spLocks noChangeArrowheads="1"/>
            </p:cNvSpPr>
            <p:nvPr/>
          </p:nvSpPr>
          <p:spPr bwMode="auto">
            <a:xfrm>
              <a:off x="3769" y="111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grpSp>
      <p:sp>
        <p:nvSpPr>
          <p:cNvPr id="121862" name="Text Box 73">
            <a:extLst>
              <a:ext uri="{FF2B5EF4-FFF2-40B4-BE49-F238E27FC236}">
                <a16:creationId xmlns:a16="http://schemas.microsoft.com/office/drawing/2014/main" id="{466311BA-11F7-1D14-AE13-C6A84C268EF0}"/>
              </a:ext>
            </a:extLst>
          </p:cNvPr>
          <p:cNvSpPr txBox="1">
            <a:spLocks noChangeArrowheads="1"/>
          </p:cNvSpPr>
          <p:nvPr/>
        </p:nvSpPr>
        <p:spPr bwMode="auto">
          <a:xfrm>
            <a:off x="5265738" y="1689100"/>
            <a:ext cx="3105466"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rPr>
              <a:t>c(</a:t>
            </a:r>
            <a:r>
              <a:rPr lang="en-US" sz="1800" dirty="0" err="1">
                <a:latin typeface="+mn-lt"/>
              </a:rPr>
              <a:t>x,x</a:t>
            </a:r>
            <a:r>
              <a:rPr lang="en-US" sz="1800" dirty="0">
                <a:latin typeface="+mn-lt"/>
              </a:rPr>
              <a:t>’</a:t>
            </a:r>
            <a:r>
              <a:rPr lang="en-US" altLang="ja-JP" sz="1800" dirty="0">
                <a:latin typeface="+mn-lt"/>
              </a:rPr>
              <a:t>) = cost of link (</a:t>
            </a:r>
            <a:r>
              <a:rPr lang="en-US" altLang="ja-JP" sz="1800" dirty="0" err="1">
                <a:latin typeface="+mn-lt"/>
              </a:rPr>
              <a:t>x,x</a:t>
            </a:r>
            <a:r>
              <a:rPr lang="en-US" altLang="ja-JP" sz="1800" dirty="0">
                <a:latin typeface="+mn-lt"/>
              </a:rPr>
              <a:t>’)</a:t>
            </a:r>
          </a:p>
          <a:p>
            <a:r>
              <a:rPr lang="en-US" sz="1800" dirty="0">
                <a:latin typeface="+mn-lt"/>
              </a:rPr>
              <a:t>      e.g., c(</a:t>
            </a:r>
            <a:r>
              <a:rPr lang="en-US" sz="1800" dirty="0" err="1">
                <a:latin typeface="+mn-lt"/>
              </a:rPr>
              <a:t>w,z</a:t>
            </a:r>
            <a:r>
              <a:rPr lang="en-US" sz="1800" dirty="0">
                <a:latin typeface="+mn-lt"/>
              </a:rPr>
              <a:t>) = 5</a:t>
            </a:r>
          </a:p>
          <a:p>
            <a:endParaRPr lang="en-US" sz="1800" dirty="0">
              <a:latin typeface="+mn-lt"/>
            </a:endParaRPr>
          </a:p>
          <a:p>
            <a:r>
              <a:rPr lang="en-US" sz="1800" dirty="0">
                <a:latin typeface="+mn-lt"/>
              </a:rPr>
              <a:t>cost could always be 1, or </a:t>
            </a:r>
          </a:p>
          <a:p>
            <a:r>
              <a:rPr lang="en-US" sz="1800" dirty="0">
                <a:latin typeface="+mn-lt"/>
              </a:rPr>
              <a:t>inversely related to bandwidth,</a:t>
            </a:r>
          </a:p>
          <a:p>
            <a:r>
              <a:rPr lang="en-US" sz="1800" dirty="0">
                <a:latin typeface="+mn-lt"/>
              </a:rPr>
              <a:t>or related to congestion</a:t>
            </a:r>
          </a:p>
        </p:txBody>
      </p:sp>
      <p:sp>
        <p:nvSpPr>
          <p:cNvPr id="121863" name="Text Box 74">
            <a:extLst>
              <a:ext uri="{FF2B5EF4-FFF2-40B4-BE49-F238E27FC236}">
                <a16:creationId xmlns:a16="http://schemas.microsoft.com/office/drawing/2014/main" id="{0CAF13C0-E9D1-B4B3-90E2-4423E7C27C6F}"/>
              </a:ext>
            </a:extLst>
          </p:cNvPr>
          <p:cNvSpPr txBox="1">
            <a:spLocks noChangeArrowheads="1"/>
          </p:cNvSpPr>
          <p:nvPr/>
        </p:nvSpPr>
        <p:spPr bwMode="auto">
          <a:xfrm>
            <a:off x="925513" y="4227513"/>
            <a:ext cx="598426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mn-lt"/>
              </a:rPr>
              <a:t>cost of path (x</a:t>
            </a:r>
            <a:r>
              <a:rPr lang="en-US" sz="1800" baseline="-25000">
                <a:latin typeface="+mn-lt"/>
              </a:rPr>
              <a:t>1</a:t>
            </a:r>
            <a:r>
              <a:rPr lang="en-US" sz="1800">
                <a:latin typeface="+mn-lt"/>
              </a:rPr>
              <a:t>, x</a:t>
            </a:r>
            <a:r>
              <a:rPr lang="en-US" sz="1800" baseline="-25000">
                <a:latin typeface="+mn-lt"/>
              </a:rPr>
              <a:t>2</a:t>
            </a:r>
            <a:r>
              <a:rPr lang="en-US" sz="1800">
                <a:latin typeface="+mn-lt"/>
              </a:rPr>
              <a:t>, x</a:t>
            </a:r>
            <a:r>
              <a:rPr lang="en-US" sz="1800" baseline="-25000">
                <a:latin typeface="+mn-lt"/>
              </a:rPr>
              <a:t>3</a:t>
            </a:r>
            <a:r>
              <a:rPr lang="en-US" sz="1800">
                <a:latin typeface="+mn-lt"/>
              </a:rPr>
              <a:t>,…, </a:t>
            </a:r>
            <a:r>
              <a:rPr lang="en-US" sz="1800" dirty="0" err="1">
                <a:latin typeface="+mn-lt"/>
              </a:rPr>
              <a:t>x</a:t>
            </a:r>
            <a:r>
              <a:rPr lang="en-US" sz="1800" baseline="-25000" dirty="0" err="1">
                <a:latin typeface="+mn-lt"/>
              </a:rPr>
              <a:t>p</a:t>
            </a:r>
            <a:r>
              <a:rPr lang="en-US" sz="1800" dirty="0">
                <a:latin typeface="+mn-lt"/>
              </a:rPr>
              <a:t>) = c(x</a:t>
            </a:r>
            <a:r>
              <a:rPr lang="en-US" sz="1800" baseline="-25000" dirty="0">
                <a:latin typeface="+mn-lt"/>
              </a:rPr>
              <a:t>1</a:t>
            </a:r>
            <a:r>
              <a:rPr lang="en-US" sz="1800" dirty="0">
                <a:latin typeface="+mn-lt"/>
              </a:rPr>
              <a:t>,x</a:t>
            </a:r>
            <a:r>
              <a:rPr lang="en-US" sz="1800" baseline="-25000" dirty="0">
                <a:latin typeface="+mn-lt"/>
              </a:rPr>
              <a:t>2</a:t>
            </a:r>
            <a:r>
              <a:rPr lang="en-US" sz="1800" dirty="0">
                <a:latin typeface="+mn-lt"/>
              </a:rPr>
              <a:t>) + c(x</a:t>
            </a:r>
            <a:r>
              <a:rPr lang="en-US" sz="1800" baseline="-25000" dirty="0">
                <a:latin typeface="+mn-lt"/>
              </a:rPr>
              <a:t>2</a:t>
            </a:r>
            <a:r>
              <a:rPr lang="en-US" sz="1800" dirty="0">
                <a:latin typeface="+mn-lt"/>
              </a:rPr>
              <a:t>,x</a:t>
            </a:r>
            <a:r>
              <a:rPr lang="en-US" sz="1800" baseline="-25000" dirty="0">
                <a:latin typeface="+mn-lt"/>
              </a:rPr>
              <a:t>3</a:t>
            </a:r>
            <a:r>
              <a:rPr lang="en-US" sz="1800" dirty="0">
                <a:latin typeface="+mn-lt"/>
              </a:rPr>
              <a:t>) + … + c(x</a:t>
            </a:r>
            <a:r>
              <a:rPr lang="en-US" sz="1800" baseline="-25000" dirty="0">
                <a:latin typeface="+mn-lt"/>
              </a:rPr>
              <a:t>p-1</a:t>
            </a:r>
            <a:r>
              <a:rPr lang="en-US" sz="1800" dirty="0">
                <a:latin typeface="+mn-lt"/>
              </a:rPr>
              <a:t>,x</a:t>
            </a:r>
            <a:r>
              <a:rPr lang="en-US" sz="1800" baseline="-25000" dirty="0">
                <a:latin typeface="+mn-lt"/>
              </a:rPr>
              <a:t>p</a:t>
            </a:r>
            <a:r>
              <a:rPr lang="en-US" sz="1800" dirty="0">
                <a:latin typeface="+mn-lt"/>
              </a:rPr>
              <a:t>)  </a:t>
            </a:r>
          </a:p>
        </p:txBody>
      </p:sp>
      <p:sp>
        <p:nvSpPr>
          <p:cNvPr id="121864" name="Text Box 75">
            <a:extLst>
              <a:ext uri="{FF2B5EF4-FFF2-40B4-BE49-F238E27FC236}">
                <a16:creationId xmlns:a16="http://schemas.microsoft.com/office/drawing/2014/main" id="{F51DD245-6D42-52EA-2E5A-E1FF8DFDADFF}"/>
              </a:ext>
            </a:extLst>
          </p:cNvPr>
          <p:cNvSpPr txBox="1">
            <a:spLocks noChangeArrowheads="1"/>
          </p:cNvSpPr>
          <p:nvPr/>
        </p:nvSpPr>
        <p:spPr bwMode="auto">
          <a:xfrm>
            <a:off x="792163" y="4981575"/>
            <a:ext cx="7850098" cy="954107"/>
          </a:xfrm>
          <a:prstGeom prst="rect">
            <a:avLst/>
          </a:prstGeom>
          <a:noFill/>
          <a:ln w="28575">
            <a:solidFill>
              <a:srgbClr val="CC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i="1">
                <a:solidFill>
                  <a:srgbClr val="CC0000"/>
                </a:solidFill>
                <a:latin typeface="+mn-lt"/>
              </a:rPr>
              <a:t>key question:</a:t>
            </a:r>
            <a:r>
              <a:rPr lang="en-US">
                <a:latin typeface="+mn-lt"/>
              </a:rPr>
              <a:t> what is the least-cost path between u and z ?</a:t>
            </a:r>
          </a:p>
          <a:p>
            <a:r>
              <a:rPr lang="en-US" sz="2800" i="1" dirty="0">
                <a:solidFill>
                  <a:srgbClr val="CC0000"/>
                </a:solidFill>
                <a:latin typeface="+mn-lt"/>
              </a:rPr>
              <a:t>routing algorithm:</a:t>
            </a:r>
            <a:r>
              <a:rPr lang="en-US" dirty="0">
                <a:latin typeface="+mn-lt"/>
              </a:rPr>
              <a:t> algorithm that finds that least cost path</a:t>
            </a:r>
          </a:p>
        </p:txBody>
      </p:sp>
      <p:sp>
        <p:nvSpPr>
          <p:cNvPr id="3" name="Slide Number Placeholder 2">
            <a:extLst>
              <a:ext uri="{FF2B5EF4-FFF2-40B4-BE49-F238E27FC236}">
                <a16:creationId xmlns:a16="http://schemas.microsoft.com/office/drawing/2014/main" id="{5B923EA7-8FBA-D244-F42B-3499E60E3DE4}"/>
              </a:ext>
            </a:extLst>
          </p:cNvPr>
          <p:cNvSpPr>
            <a:spLocks noGrp="1"/>
          </p:cNvSpPr>
          <p:nvPr>
            <p:ph type="sldNum" sz="quarter" idx="12"/>
          </p:nvPr>
        </p:nvSpPr>
        <p:spPr/>
        <p:txBody>
          <a:bodyPr/>
          <a:lstStyle/>
          <a:p>
            <a:fld id="{F784D624-D040-2E47-A508-03D46FE35CB6}" type="slidenum">
              <a:rPr lang="en-US" smtClean="0"/>
              <a:t>51</a:t>
            </a:fld>
            <a:endParaRPr lang="en-US"/>
          </a:p>
        </p:txBody>
      </p:sp>
    </p:spTree>
    <p:extLst>
      <p:ext uri="{BB962C8B-B14F-4D97-AF65-F5344CB8AC3E}">
        <p14:creationId xmlns:p14="http://schemas.microsoft.com/office/powerpoint/2010/main" val="155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p:bldP spid="121863" grpId="0"/>
      <p:bldP spid="12186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942975"/>
            <a:ext cx="6399212"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5" name="Rectangle 2"/>
          <p:cNvSpPr>
            <a:spLocks noGrp="1" noChangeArrowheads="1"/>
          </p:cNvSpPr>
          <p:nvPr>
            <p:ph type="title"/>
          </p:nvPr>
        </p:nvSpPr>
        <p:spPr>
          <a:xfrm>
            <a:off x="466725" y="296863"/>
            <a:ext cx="7772400" cy="841375"/>
          </a:xfrm>
        </p:spPr>
        <p:txBody>
          <a:bodyPr/>
          <a:lstStyle/>
          <a:p>
            <a:pPr>
              <a:defRPr/>
            </a:pPr>
            <a:r>
              <a:rPr lang="en-US">
                <a:cs typeface="+mj-cs"/>
              </a:rPr>
              <a:t>Distance vector algorithm </a:t>
            </a:r>
          </a:p>
        </p:txBody>
      </p:sp>
      <p:sp>
        <p:nvSpPr>
          <p:cNvPr id="132101" name="Rectangle 3"/>
          <p:cNvSpPr>
            <a:spLocks noGrp="1" noChangeArrowheads="1"/>
          </p:cNvSpPr>
          <p:nvPr>
            <p:ph type="body" idx="1"/>
          </p:nvPr>
        </p:nvSpPr>
        <p:spPr>
          <a:xfrm>
            <a:off x="533400" y="1600200"/>
            <a:ext cx="7953375" cy="4648200"/>
          </a:xfrm>
        </p:spPr>
        <p:txBody>
          <a:bodyPr/>
          <a:lstStyle/>
          <a:p>
            <a:pPr>
              <a:buFont typeface="Wingdings" charset="0"/>
              <a:buNone/>
            </a:pPr>
            <a:r>
              <a:rPr lang="en-US" i="1" dirty="0">
                <a:solidFill>
                  <a:srgbClr val="CC0000"/>
                </a:solidFill>
              </a:rPr>
              <a:t>Bellman-Ford equation (dynamic programming)</a:t>
            </a:r>
          </a:p>
          <a:p>
            <a:pPr>
              <a:buFont typeface="Wingdings" charset="0"/>
              <a:buNone/>
            </a:pPr>
            <a:endParaRPr lang="en-US" dirty="0"/>
          </a:p>
          <a:p>
            <a:pPr>
              <a:buFont typeface="Wingdings" charset="0"/>
              <a:buNone/>
            </a:pPr>
            <a:r>
              <a:rPr lang="en-US" dirty="0"/>
              <a:t>let</a:t>
            </a:r>
          </a:p>
          <a:p>
            <a:pPr>
              <a:buFont typeface="Wingdings" charset="0"/>
              <a:buNone/>
            </a:pPr>
            <a:r>
              <a:rPr lang="en-US" dirty="0"/>
              <a:t>   d</a:t>
            </a:r>
            <a:r>
              <a:rPr lang="en-US" baseline="-25000" dirty="0"/>
              <a:t>x</a:t>
            </a:r>
            <a:r>
              <a:rPr lang="en-US" dirty="0"/>
              <a:t>(y) := cost of least-cost path from x to y</a:t>
            </a:r>
          </a:p>
          <a:p>
            <a:pPr>
              <a:buFont typeface="Wingdings" charset="0"/>
              <a:buNone/>
            </a:pPr>
            <a:r>
              <a:rPr lang="en-US" dirty="0"/>
              <a:t>then</a:t>
            </a:r>
          </a:p>
          <a:p>
            <a:pPr>
              <a:buFont typeface="Wingdings" charset="0"/>
              <a:buNone/>
            </a:pPr>
            <a:r>
              <a:rPr lang="en-US" dirty="0">
                <a:solidFill>
                  <a:srgbClr val="CC0000"/>
                </a:solidFill>
              </a:rPr>
              <a:t>   </a:t>
            </a:r>
            <a:r>
              <a:rPr lang="en-US" sz="3200" dirty="0">
                <a:solidFill>
                  <a:srgbClr val="CC0000"/>
                </a:solidFill>
              </a:rPr>
              <a:t>d</a:t>
            </a:r>
            <a:r>
              <a:rPr lang="en-US" sz="3200" baseline="-25000" dirty="0">
                <a:solidFill>
                  <a:srgbClr val="CC0000"/>
                </a:solidFill>
              </a:rPr>
              <a:t>x</a:t>
            </a:r>
            <a:r>
              <a:rPr lang="en-US" sz="3200" dirty="0">
                <a:solidFill>
                  <a:srgbClr val="CC0000"/>
                </a:solidFill>
              </a:rPr>
              <a:t>(y) = </a:t>
            </a:r>
            <a:r>
              <a:rPr lang="en-US" sz="3200" i="1" dirty="0">
                <a:solidFill>
                  <a:srgbClr val="CC0000"/>
                </a:solidFill>
              </a:rPr>
              <a:t>min</a:t>
            </a:r>
            <a:r>
              <a:rPr lang="en-US" sz="3200" dirty="0">
                <a:solidFill>
                  <a:srgbClr val="CC0000"/>
                </a:solidFill>
              </a:rPr>
              <a:t> {c(</a:t>
            </a:r>
            <a:r>
              <a:rPr lang="en-US" sz="3200" dirty="0" err="1">
                <a:solidFill>
                  <a:srgbClr val="CC0000"/>
                </a:solidFill>
              </a:rPr>
              <a:t>x,v</a:t>
            </a:r>
            <a:r>
              <a:rPr lang="en-US" sz="3200" dirty="0">
                <a:solidFill>
                  <a:srgbClr val="CC0000"/>
                </a:solidFill>
              </a:rPr>
              <a:t>) + d</a:t>
            </a:r>
            <a:r>
              <a:rPr lang="en-US" sz="3200" baseline="-25000" dirty="0">
                <a:solidFill>
                  <a:srgbClr val="CC0000"/>
                </a:solidFill>
              </a:rPr>
              <a:t>v</a:t>
            </a:r>
            <a:r>
              <a:rPr lang="en-US" sz="3200" dirty="0">
                <a:solidFill>
                  <a:srgbClr val="CC0000"/>
                </a:solidFill>
              </a:rPr>
              <a:t>(y) }</a:t>
            </a:r>
          </a:p>
          <a:p>
            <a:pPr>
              <a:buFont typeface="Wingdings" charset="0"/>
              <a:buNone/>
            </a:pPr>
            <a:r>
              <a:rPr lang="en-US" sz="3200" dirty="0"/>
              <a:t>   </a:t>
            </a:r>
          </a:p>
          <a:p>
            <a:pPr>
              <a:buFont typeface="Wingdings" charset="0"/>
              <a:buNone/>
            </a:pPr>
            <a:endParaRPr lang="en-US" dirty="0"/>
          </a:p>
        </p:txBody>
      </p:sp>
      <p:sp>
        <p:nvSpPr>
          <p:cNvPr id="132102" name="Text Box 5"/>
          <p:cNvSpPr txBox="1">
            <a:spLocks noChangeArrowheads="1"/>
          </p:cNvSpPr>
          <p:nvPr/>
        </p:nvSpPr>
        <p:spPr bwMode="auto">
          <a:xfrm>
            <a:off x="2220913" y="4518625"/>
            <a:ext cx="2952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0000"/>
                </a:solidFill>
                <a:effectLst/>
                <a:uLnTx/>
                <a:uFillTx/>
                <a:latin typeface="Comic Sans MS" charset="0"/>
                <a:ea typeface="ＭＳ Ｐゴシック" charset="0"/>
              </a:rPr>
              <a:t>v</a:t>
            </a:r>
          </a:p>
        </p:txBody>
      </p:sp>
      <p:sp>
        <p:nvSpPr>
          <p:cNvPr id="132103" name="Text Box 7"/>
          <p:cNvSpPr txBox="1">
            <a:spLocks noChangeArrowheads="1"/>
          </p:cNvSpPr>
          <p:nvPr/>
        </p:nvSpPr>
        <p:spPr bwMode="auto">
          <a:xfrm>
            <a:off x="3017838" y="5126038"/>
            <a:ext cx="24495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cost to neighbor v</a:t>
            </a:r>
          </a:p>
        </p:txBody>
      </p:sp>
      <p:sp>
        <p:nvSpPr>
          <p:cNvPr id="132104" name="Text Box 8"/>
          <p:cNvSpPr txBox="1">
            <a:spLocks noChangeArrowheads="1"/>
          </p:cNvSpPr>
          <p:nvPr/>
        </p:nvSpPr>
        <p:spPr bwMode="auto">
          <a:xfrm>
            <a:off x="2116138" y="5762625"/>
            <a:ext cx="44434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ＭＳ Ｐゴシック" charset="0"/>
              </a:rPr>
              <a:t>min</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taken over all neighbors v of x</a:t>
            </a:r>
          </a:p>
        </p:txBody>
      </p:sp>
      <p:sp>
        <p:nvSpPr>
          <p:cNvPr id="132105" name="Text Box 9"/>
          <p:cNvSpPr txBox="1">
            <a:spLocks noChangeArrowheads="1"/>
          </p:cNvSpPr>
          <p:nvPr/>
        </p:nvSpPr>
        <p:spPr bwMode="auto">
          <a:xfrm>
            <a:off x="4130675" y="4730750"/>
            <a:ext cx="47942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cost from neighbor v to destination y</a:t>
            </a:r>
          </a:p>
        </p:txBody>
      </p:sp>
      <p:sp>
        <p:nvSpPr>
          <p:cNvPr id="132106" name="Line 10"/>
          <p:cNvSpPr>
            <a:spLocks noChangeShapeType="1"/>
          </p:cNvSpPr>
          <p:nvPr/>
        </p:nvSpPr>
        <p:spPr bwMode="auto">
          <a:xfrm flipH="1">
            <a:off x="2363787" y="4885337"/>
            <a:ext cx="11277" cy="947138"/>
          </a:xfrm>
          <a:prstGeom prst="line">
            <a:avLst/>
          </a:prstGeom>
          <a:noFill/>
          <a:ln w="9525">
            <a:solidFill>
              <a:srgbClr val="CC0000"/>
            </a:solidFill>
            <a:round/>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07" name="Line 11"/>
          <p:cNvSpPr>
            <a:spLocks noChangeShapeType="1"/>
          </p:cNvSpPr>
          <p:nvPr/>
        </p:nvSpPr>
        <p:spPr bwMode="auto">
          <a:xfrm flipH="1">
            <a:off x="3344863" y="4664076"/>
            <a:ext cx="15854" cy="587374"/>
          </a:xfrm>
          <a:prstGeom prst="line">
            <a:avLst/>
          </a:prstGeom>
          <a:noFill/>
          <a:ln w="9525">
            <a:solidFill>
              <a:srgbClr val="CC0000"/>
            </a:solidFill>
            <a:round/>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08" name="Line 13"/>
          <p:cNvSpPr>
            <a:spLocks noChangeShapeType="1"/>
          </p:cNvSpPr>
          <p:nvPr/>
        </p:nvSpPr>
        <p:spPr bwMode="auto">
          <a:xfrm>
            <a:off x="4649788" y="4427538"/>
            <a:ext cx="0" cy="434975"/>
          </a:xfrm>
          <a:prstGeom prst="line">
            <a:avLst/>
          </a:prstGeom>
          <a:noFill/>
          <a:ln w="9525">
            <a:solidFill>
              <a:srgbClr val="CC0000"/>
            </a:solidFill>
            <a:round/>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5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10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10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210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101">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2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2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2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210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210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21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2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p:bldP spid="132103" grpId="0"/>
      <p:bldP spid="132104" grpId="0"/>
      <p:bldP spid="132105" grpId="0"/>
      <p:bldP spid="132106" grpId="0" animBg="1"/>
      <p:bldP spid="132107" grpId="0" animBg="1"/>
      <p:bldP spid="13210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7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839788"/>
            <a:ext cx="5027612"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9" name="Rectangle 2"/>
          <p:cNvSpPr>
            <a:spLocks noGrp="1" noChangeArrowheads="1"/>
          </p:cNvSpPr>
          <p:nvPr>
            <p:ph type="title"/>
          </p:nvPr>
        </p:nvSpPr>
        <p:spPr>
          <a:xfrm>
            <a:off x="533400" y="174625"/>
            <a:ext cx="7772400" cy="874713"/>
          </a:xfrm>
        </p:spPr>
        <p:txBody>
          <a:bodyPr/>
          <a:lstStyle/>
          <a:p>
            <a:pPr>
              <a:defRPr/>
            </a:pPr>
            <a:r>
              <a:rPr lang="en-US" dirty="0">
                <a:cs typeface="+mj-cs"/>
              </a:rPr>
              <a:t>Bellman-Ford example </a:t>
            </a:r>
          </a:p>
        </p:txBody>
      </p:sp>
      <p:grpSp>
        <p:nvGrpSpPr>
          <p:cNvPr id="133125" name="Group 3"/>
          <p:cNvGrpSpPr>
            <a:grpSpLocks/>
          </p:cNvGrpSpPr>
          <p:nvPr/>
        </p:nvGrpSpPr>
        <p:grpSpPr bwMode="auto">
          <a:xfrm>
            <a:off x="276225" y="1470025"/>
            <a:ext cx="3571875" cy="2236788"/>
            <a:chOff x="3162" y="1071"/>
            <a:chExt cx="2250" cy="1409"/>
          </a:xfrm>
        </p:grpSpPr>
        <p:sp>
          <p:nvSpPr>
            <p:cNvPr id="133130" name="Freeform 4"/>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1" name="Freeform 5"/>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2" name="Oval 6"/>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3" name="Line 7"/>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4" name="Line 8"/>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5" name="Rectangle 9"/>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6" name="Oval 10"/>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7" name="Oval 11"/>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8" name="Line 12"/>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9" name="Line 13"/>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0" name="Rectangle 14"/>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1" name="Oval 15"/>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2" name="Oval 16"/>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3" name="Line 17"/>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4" name="Line 18"/>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5" name="Rectangle 19"/>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6" name="Oval 20"/>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7" name="Oval 21"/>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8" name="Line 22"/>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9" name="Line 23"/>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0" name="Rectangle 24"/>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1" name="Oval 25"/>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2" name="Oval 26"/>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3" name="Line 27"/>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4" name="Line 28"/>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5" name="Rectangle 29"/>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6" name="Oval 30"/>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7" name="Oval 31"/>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8" name="Line 32"/>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9" name="Line 33"/>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0" name="Rectangle 34"/>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1" name="Oval 35"/>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2" name="Freeform 36"/>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3" name="Freeform 37"/>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4" name="Freeform 38"/>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5" name="Freeform 39"/>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6" name="Freeform 40"/>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7" name="Freeform 41"/>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8" name="Freeform 42"/>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9" name="Freeform 43"/>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70" name="Freeform 44"/>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171" name="Group 45"/>
            <p:cNvGrpSpPr>
              <a:grpSpLocks/>
            </p:cNvGrpSpPr>
            <p:nvPr/>
          </p:nvGrpSpPr>
          <p:grpSpPr bwMode="auto">
            <a:xfrm>
              <a:off x="3287" y="1744"/>
              <a:ext cx="205" cy="250"/>
              <a:chOff x="2954" y="2425"/>
              <a:chExt cx="208" cy="250"/>
            </a:xfrm>
          </p:grpSpPr>
          <p:sp>
            <p:nvSpPr>
              <p:cNvPr id="133197" name="Rectangle 4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8" name="Text Box 47"/>
              <p:cNvSpPr txBox="1">
                <a:spLocks noChangeArrowheads="1"/>
              </p:cNvSpPr>
              <p:nvPr/>
            </p:nvSpPr>
            <p:spPr bwMode="auto">
              <a:xfrm>
                <a:off x="2954" y="2425"/>
                <a:ext cx="2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u</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2" name="Group 48"/>
            <p:cNvGrpSpPr>
              <a:grpSpLocks/>
            </p:cNvGrpSpPr>
            <p:nvPr/>
          </p:nvGrpSpPr>
          <p:grpSpPr bwMode="auto">
            <a:xfrm>
              <a:off x="4461" y="2128"/>
              <a:ext cx="196" cy="250"/>
              <a:chOff x="2958" y="2425"/>
              <a:chExt cx="199" cy="250"/>
            </a:xfrm>
          </p:grpSpPr>
          <p:sp>
            <p:nvSpPr>
              <p:cNvPr id="133195" name="Rectangle 49"/>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6" name="Text Box 50"/>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y</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3" name="Group 51"/>
            <p:cNvGrpSpPr>
              <a:grpSpLocks/>
            </p:cNvGrpSpPr>
            <p:nvPr/>
          </p:nvGrpSpPr>
          <p:grpSpPr bwMode="auto">
            <a:xfrm>
              <a:off x="3772" y="2095"/>
              <a:ext cx="212" cy="288"/>
              <a:chOff x="2951" y="2395"/>
              <a:chExt cx="213" cy="288"/>
            </a:xfrm>
          </p:grpSpPr>
          <p:sp>
            <p:nvSpPr>
              <p:cNvPr id="133193" name="Rectangle 52"/>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4" name="Text Box 53"/>
              <p:cNvSpPr txBox="1">
                <a:spLocks noChangeArrowheads="1"/>
              </p:cNvSpPr>
              <p:nvPr/>
            </p:nvSpPr>
            <p:spPr bwMode="auto">
              <a:xfrm>
                <a:off x="2951" y="2395"/>
                <a:ext cx="21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x</a:t>
                </a:r>
              </a:p>
            </p:txBody>
          </p:sp>
        </p:grpSp>
        <p:grpSp>
          <p:nvGrpSpPr>
            <p:cNvPr id="133174" name="Group 54"/>
            <p:cNvGrpSpPr>
              <a:grpSpLocks/>
            </p:cNvGrpSpPr>
            <p:nvPr/>
          </p:nvGrpSpPr>
          <p:grpSpPr bwMode="auto">
            <a:xfrm>
              <a:off x="4438" y="1438"/>
              <a:ext cx="232" cy="250"/>
              <a:chOff x="2941" y="2425"/>
              <a:chExt cx="235" cy="250"/>
            </a:xfrm>
          </p:grpSpPr>
          <p:sp>
            <p:nvSpPr>
              <p:cNvPr id="133191" name="Rectangle 55"/>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2" name="Text Box 56"/>
              <p:cNvSpPr txBox="1">
                <a:spLocks noChangeArrowheads="1"/>
              </p:cNvSpPr>
              <p:nvPr/>
            </p:nvSpPr>
            <p:spPr bwMode="auto">
              <a:xfrm>
                <a:off x="2941" y="2425"/>
                <a:ext cx="23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w</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5" name="Group 57"/>
            <p:cNvGrpSpPr>
              <a:grpSpLocks/>
            </p:cNvGrpSpPr>
            <p:nvPr/>
          </p:nvGrpSpPr>
          <p:grpSpPr bwMode="auto">
            <a:xfrm>
              <a:off x="3771" y="1438"/>
              <a:ext cx="196" cy="250"/>
              <a:chOff x="2958" y="2425"/>
              <a:chExt cx="199" cy="250"/>
            </a:xfrm>
          </p:grpSpPr>
          <p:sp>
            <p:nvSpPr>
              <p:cNvPr id="133189" name="Rectangle 58"/>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0" name="Text Box 59"/>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v</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6" name="Group 60"/>
            <p:cNvGrpSpPr>
              <a:grpSpLocks/>
            </p:cNvGrpSpPr>
            <p:nvPr/>
          </p:nvGrpSpPr>
          <p:grpSpPr bwMode="auto">
            <a:xfrm>
              <a:off x="5025" y="1756"/>
              <a:ext cx="212" cy="288"/>
              <a:chOff x="2949" y="2395"/>
              <a:chExt cx="214" cy="288"/>
            </a:xfrm>
          </p:grpSpPr>
          <p:sp>
            <p:nvSpPr>
              <p:cNvPr id="133187" name="Rectangle 61"/>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88" name="Text Box 62"/>
              <p:cNvSpPr txBox="1">
                <a:spLocks noChangeArrowheads="1"/>
              </p:cNvSpPr>
              <p:nvPr/>
            </p:nvSpPr>
            <p:spPr bwMode="auto">
              <a:xfrm>
                <a:off x="2949" y="2395"/>
                <a:ext cx="21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z</a:t>
                </a:r>
              </a:p>
            </p:txBody>
          </p:sp>
        </p:grpSp>
        <p:sp>
          <p:nvSpPr>
            <p:cNvPr id="133177" name="Text Box 63"/>
            <p:cNvSpPr txBox="1">
              <a:spLocks noChangeArrowheads="1"/>
            </p:cNvSpPr>
            <p:nvPr/>
          </p:nvSpPr>
          <p:spPr bwMode="auto">
            <a:xfrm>
              <a:off x="3493" y="1568"/>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78" name="Text Box 64"/>
            <p:cNvSpPr txBox="1">
              <a:spLocks noChangeArrowheads="1"/>
            </p:cNvSpPr>
            <p:nvPr/>
          </p:nvSpPr>
          <p:spPr bwMode="auto">
            <a:xfrm>
              <a:off x="3841" y="1787"/>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79" name="Text Box 65"/>
            <p:cNvSpPr txBox="1">
              <a:spLocks noChangeArrowheads="1"/>
            </p:cNvSpPr>
            <p:nvPr/>
          </p:nvSpPr>
          <p:spPr bwMode="auto">
            <a:xfrm>
              <a:off x="3406" y="200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0" name="Text Box 66"/>
            <p:cNvSpPr txBox="1">
              <a:spLocks noChangeArrowheads="1"/>
            </p:cNvSpPr>
            <p:nvPr/>
          </p:nvSpPr>
          <p:spPr bwMode="auto">
            <a:xfrm>
              <a:off x="4225" y="188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3</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1" name="Text Box 67"/>
            <p:cNvSpPr txBox="1">
              <a:spLocks noChangeArrowheads="1"/>
            </p:cNvSpPr>
            <p:nvPr/>
          </p:nvSpPr>
          <p:spPr bwMode="auto">
            <a:xfrm>
              <a:off x="4162" y="223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2" name="Text Box 68"/>
            <p:cNvSpPr txBox="1">
              <a:spLocks noChangeArrowheads="1"/>
            </p:cNvSpPr>
            <p:nvPr/>
          </p:nvSpPr>
          <p:spPr bwMode="auto">
            <a:xfrm>
              <a:off x="4522" y="180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3" name="Text Box 69"/>
            <p:cNvSpPr txBox="1">
              <a:spLocks noChangeArrowheads="1"/>
            </p:cNvSpPr>
            <p:nvPr/>
          </p:nvSpPr>
          <p:spPr bwMode="auto">
            <a:xfrm>
              <a:off x="4882" y="206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4" name="Text Box 70"/>
            <p:cNvSpPr txBox="1">
              <a:spLocks noChangeArrowheads="1"/>
            </p:cNvSpPr>
            <p:nvPr/>
          </p:nvSpPr>
          <p:spPr bwMode="auto">
            <a:xfrm>
              <a:off x="4855" y="153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5</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5" name="Text Box 71"/>
            <p:cNvSpPr txBox="1">
              <a:spLocks noChangeArrowheads="1"/>
            </p:cNvSpPr>
            <p:nvPr/>
          </p:nvSpPr>
          <p:spPr bwMode="auto">
            <a:xfrm>
              <a:off x="4120" y="138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3</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6" name="Text Box 72"/>
            <p:cNvSpPr txBox="1">
              <a:spLocks noChangeArrowheads="1"/>
            </p:cNvSpPr>
            <p:nvPr/>
          </p:nvSpPr>
          <p:spPr bwMode="auto">
            <a:xfrm>
              <a:off x="3769" y="111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5</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sp>
        <p:nvSpPr>
          <p:cNvPr id="133126" name="Text Box 73"/>
          <p:cNvSpPr txBox="1">
            <a:spLocks noChangeArrowheads="1"/>
          </p:cNvSpPr>
          <p:nvPr/>
        </p:nvSpPr>
        <p:spPr bwMode="auto">
          <a:xfrm>
            <a:off x="3731463" y="1510566"/>
            <a:ext cx="449886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3 neighbors of u = v, x,</a:t>
            </a:r>
            <a:r>
              <a:rPr kumimoji="0" lang="en-US" sz="2400" b="0" i="0" u="none" strike="noStrike" kern="1200" cap="none" spc="0" normalizeH="0" noProof="0" dirty="0">
                <a:ln>
                  <a:noFill/>
                </a:ln>
                <a:solidFill>
                  <a:prstClr val="black"/>
                </a:solidFill>
                <a:effectLst/>
                <a:uLnTx/>
                <a:uFillTx/>
                <a:latin typeface="Calibri" panose="020F0502020204030204"/>
                <a:ea typeface="ＭＳ Ｐゴシック" charset="0"/>
              </a:rPr>
              <a:t> w</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clearly,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5,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3, </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ＭＳ Ｐゴシック" charset="0"/>
              </a:rPr>
              <a:t>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3</a:t>
            </a:r>
          </a:p>
        </p:txBody>
      </p:sp>
      <p:sp>
        <p:nvSpPr>
          <p:cNvPr id="133127" name="Text Box 74"/>
          <p:cNvSpPr txBox="1">
            <a:spLocks noChangeArrowheads="1"/>
          </p:cNvSpPr>
          <p:nvPr/>
        </p:nvSpPr>
        <p:spPr bwMode="auto">
          <a:xfrm>
            <a:off x="4275138" y="2928938"/>
            <a:ext cx="341151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u</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min {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ＭＳ Ｐゴシック" charset="0"/>
              </a:rPr>
              <a:t>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min {2 + 5,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1 + 3,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5 + 3}  = 4</a:t>
            </a:r>
          </a:p>
        </p:txBody>
      </p:sp>
      <p:sp>
        <p:nvSpPr>
          <p:cNvPr id="133128" name="Text Box 75"/>
          <p:cNvSpPr txBox="1">
            <a:spLocks noChangeArrowheads="1"/>
          </p:cNvSpPr>
          <p:nvPr/>
        </p:nvSpPr>
        <p:spPr bwMode="auto">
          <a:xfrm>
            <a:off x="596643" y="5061409"/>
            <a:ext cx="6843284" cy="828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node achieving minimum is next</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hop in shortest path, used in</a:t>
            </a:r>
            <a:r>
              <a:rPr kumimoji="0" lang="en-US" sz="2800" b="0" i="0" u="none" strike="noStrike" kern="1200" cap="none" spc="0" normalizeH="0" baseline="0" noProof="0" dirty="0">
                <a:ln>
                  <a:noFill/>
                </a:ln>
                <a:solidFill>
                  <a:prstClr val="black"/>
                </a:solidFill>
                <a:effectLst/>
                <a:uLnTx/>
                <a:uFillTx/>
                <a:latin typeface="Calibri" panose="020F0502020204030204"/>
                <a:ea typeface="MS Mincho" charset="0"/>
                <a:cs typeface="MS Mincho"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forwarding table</a:t>
            </a:r>
          </a:p>
        </p:txBody>
      </p:sp>
      <p:sp>
        <p:nvSpPr>
          <p:cNvPr id="133129" name="Text Box 76"/>
          <p:cNvSpPr txBox="1">
            <a:spLocks noChangeArrowheads="1"/>
          </p:cNvSpPr>
          <p:nvPr/>
        </p:nvSpPr>
        <p:spPr bwMode="auto">
          <a:xfrm>
            <a:off x="3862388" y="2466975"/>
            <a:ext cx="244509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B-F equation says: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 Box 75">
            <a:extLst>
              <a:ext uri="{FF2B5EF4-FFF2-40B4-BE49-F238E27FC236}">
                <a16:creationId xmlns:a16="http://schemas.microsoft.com/office/drawing/2014/main" id="{A11B4CF5-3685-3C39-6FB6-CEECED45AEF7}"/>
              </a:ext>
            </a:extLst>
          </p:cNvPr>
          <p:cNvSpPr txBox="1">
            <a:spLocks noChangeArrowheads="1"/>
          </p:cNvSpPr>
          <p:nvPr/>
        </p:nvSpPr>
        <p:spPr bwMode="auto">
          <a:xfrm>
            <a:off x="542925" y="5907484"/>
            <a:ext cx="4936736" cy="461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&lt;</a:t>
            </a:r>
            <a:r>
              <a:rPr kumimoji="0" lang="en-US" sz="2800" b="0" i="0" u="none" strike="noStrike" kern="1200" cap="none" spc="0" normalizeH="0" baseline="0" noProof="0" dirty="0" err="1">
                <a:ln>
                  <a:noFill/>
                </a:ln>
                <a:solidFill>
                  <a:srgbClr val="FF0000"/>
                </a:solidFill>
                <a:effectLst/>
                <a:uLnTx/>
                <a:uFillTx/>
                <a:latin typeface="Calibri" panose="020F0502020204030204"/>
                <a:ea typeface="ＭＳ Ｐゴシック" charset="0"/>
              </a:rPr>
              <a:t>dest</a:t>
            </a:r>
            <a:r>
              <a:rPr kumimoji="0" lang="en-US"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 cost, next-hop&gt; = &lt;z,</a:t>
            </a:r>
            <a:r>
              <a:rPr kumimoji="0" lang="en-US" sz="2800" b="0" i="0" u="none" strike="noStrike" kern="1200" cap="none" spc="0" normalizeH="0" noProof="0" dirty="0">
                <a:ln>
                  <a:noFill/>
                </a:ln>
                <a:solidFill>
                  <a:srgbClr val="FF0000"/>
                </a:solidFill>
                <a:effectLst/>
                <a:uLnTx/>
                <a:uFillTx/>
                <a:latin typeface="Calibri" panose="020F0502020204030204"/>
                <a:ea typeface="ＭＳ Ｐゴシック" charset="0"/>
              </a:rPr>
              <a:t> 4, x</a:t>
            </a:r>
            <a:r>
              <a:rPr kumimoji="0" lang="en-US"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&gt;</a:t>
            </a:r>
          </a:p>
        </p:txBody>
      </p:sp>
    </p:spTree>
    <p:extLst>
      <p:ext uri="{BB962C8B-B14F-4D97-AF65-F5344CB8AC3E}">
        <p14:creationId xmlns:p14="http://schemas.microsoft.com/office/powerpoint/2010/main" val="10176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31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P spid="133127" grpId="0"/>
      <p:bldP spid="133128" grpId="0"/>
      <p:bldP spid="133129" grpId="0"/>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F5D626-5F3D-300A-D9FC-2E872625FFB5}"/>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EBC73E2D-4A45-6047-87E0-8E7F0ADC0BD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4E184032-802A-C647-1C1A-B2A91CCFFD6E}"/>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Distance vector algorithm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2">
            <a:extLst>
              <a:ext uri="{FF2B5EF4-FFF2-40B4-BE49-F238E27FC236}">
                <a16:creationId xmlns:a16="http://schemas.microsoft.com/office/drawing/2014/main" id="{3F78AAF3-F4C3-6EE5-DD6D-623582D475A0}"/>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Tree>
    <p:extLst>
      <p:ext uri="{BB962C8B-B14F-4D97-AF65-F5344CB8AC3E}">
        <p14:creationId xmlns:p14="http://schemas.microsoft.com/office/powerpoint/2010/main" val="3452335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7913C-2E91-CC15-B847-919551FF6B8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68F8116-0F73-02FF-14A5-04D348EC141A}"/>
              </a:ext>
            </a:extLst>
          </p:cNvPr>
          <p:cNvSpPr/>
          <p:nvPr/>
        </p:nvSpPr>
        <p:spPr>
          <a:xfrm>
            <a:off x="7777395" y="3949700"/>
            <a:ext cx="1226905" cy="151130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1B4FC95-FBF9-65AA-B2C5-08B86E90DAB9}"/>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B1CDAF7A-A58B-7D2C-28A3-4FF7444F51B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1006DD01-00C2-8A5E-9019-47347B781629}"/>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Distance vector algorithm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2">
            <a:extLst>
              <a:ext uri="{FF2B5EF4-FFF2-40B4-BE49-F238E27FC236}">
                <a16:creationId xmlns:a16="http://schemas.microsoft.com/office/drawing/2014/main" id="{17C79DAC-2087-46D2-C73B-BAE7F2DAC801}"/>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
        <p:nvSpPr>
          <p:cNvPr id="6" name="TextBox 5">
            <a:extLst>
              <a:ext uri="{FF2B5EF4-FFF2-40B4-BE49-F238E27FC236}">
                <a16:creationId xmlns:a16="http://schemas.microsoft.com/office/drawing/2014/main" id="{5543574F-F40A-C878-2301-32434797545B}"/>
              </a:ext>
            </a:extLst>
          </p:cNvPr>
          <p:cNvSpPr txBox="1"/>
          <p:nvPr/>
        </p:nvSpPr>
        <p:spPr>
          <a:xfrm>
            <a:off x="7777395" y="3964451"/>
            <a:ext cx="1193800" cy="369332"/>
          </a:xfrm>
          <a:prstGeom prst="rect">
            <a:avLst/>
          </a:prstGeom>
          <a:noFill/>
        </p:spPr>
        <p:txBody>
          <a:bodyPr wrap="square" rtlCol="0">
            <a:spAutoFit/>
          </a:bodyPr>
          <a:lstStyle/>
          <a:p>
            <a:pPr algn="ctr"/>
            <a:r>
              <a:rPr lang="en-US" dirty="0"/>
              <a:t>Database</a:t>
            </a:r>
          </a:p>
        </p:txBody>
      </p:sp>
      <p:sp>
        <p:nvSpPr>
          <p:cNvPr id="8" name="Freeform 7">
            <a:extLst>
              <a:ext uri="{FF2B5EF4-FFF2-40B4-BE49-F238E27FC236}">
                <a16:creationId xmlns:a16="http://schemas.microsoft.com/office/drawing/2014/main" id="{6F1C2081-94D5-1D86-5F0F-08D73A2BE938}"/>
              </a:ext>
            </a:extLst>
          </p:cNvPr>
          <p:cNvSpPr/>
          <p:nvPr/>
        </p:nvSpPr>
        <p:spPr>
          <a:xfrm>
            <a:off x="6248400" y="4322430"/>
            <a:ext cx="1739900" cy="363870"/>
          </a:xfrm>
          <a:custGeom>
            <a:avLst/>
            <a:gdLst>
              <a:gd name="connsiteX0" fmla="*/ 0 w 1739900"/>
              <a:gd name="connsiteY0" fmla="*/ 147970 h 363870"/>
              <a:gd name="connsiteX1" fmla="*/ 1231900 w 1739900"/>
              <a:gd name="connsiteY1" fmla="*/ 8270 h 363870"/>
              <a:gd name="connsiteX2" fmla="*/ 1739900 w 1739900"/>
              <a:gd name="connsiteY2" fmla="*/ 363870 h 363870"/>
            </a:gdLst>
            <a:ahLst/>
            <a:cxnLst>
              <a:cxn ang="0">
                <a:pos x="connsiteX0" y="connsiteY0"/>
              </a:cxn>
              <a:cxn ang="0">
                <a:pos x="connsiteX1" y="connsiteY1"/>
              </a:cxn>
              <a:cxn ang="0">
                <a:pos x="connsiteX2" y="connsiteY2"/>
              </a:cxn>
            </a:cxnLst>
            <a:rect l="l" t="t" r="r" b="b"/>
            <a:pathLst>
              <a:path w="1739900" h="363870">
                <a:moveTo>
                  <a:pt x="0" y="147970"/>
                </a:moveTo>
                <a:cubicBezTo>
                  <a:pt x="470958" y="60128"/>
                  <a:pt x="941917" y="-27713"/>
                  <a:pt x="1231900" y="8270"/>
                </a:cubicBezTo>
                <a:cubicBezTo>
                  <a:pt x="1521883" y="44253"/>
                  <a:pt x="1630891" y="204061"/>
                  <a:pt x="1739900" y="363870"/>
                </a:cubicBezTo>
              </a:path>
            </a:pathLst>
          </a:custGeom>
          <a:noFill/>
          <a:ln w="25400">
            <a:solidFill>
              <a:srgbClr val="FF0000"/>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128350-9074-82A5-4DF2-7922428EC4A1}"/>
              </a:ext>
            </a:extLst>
          </p:cNvPr>
          <p:cNvSpPr txBox="1"/>
          <p:nvPr/>
        </p:nvSpPr>
        <p:spPr>
          <a:xfrm>
            <a:off x="5507890" y="3887936"/>
            <a:ext cx="2155205" cy="369332"/>
          </a:xfrm>
          <a:prstGeom prst="rect">
            <a:avLst/>
          </a:prstGeom>
          <a:noFill/>
          <a:ln>
            <a:solidFill>
              <a:srgbClr val="FF0000"/>
            </a:solidFill>
          </a:ln>
        </p:spPr>
        <p:txBody>
          <a:bodyPr wrap="none" rtlCol="0">
            <a:spAutoFit/>
          </a:bodyPr>
          <a:lstStyle/>
          <a:p>
            <a:r>
              <a:rPr lang="en-US" dirty="0">
                <a:solidFill>
                  <a:srgbClr val="FF0000"/>
                </a:solidFill>
              </a:rPr>
              <a:t>&lt;</a:t>
            </a:r>
            <a:r>
              <a:rPr lang="en-US" dirty="0" err="1">
                <a:solidFill>
                  <a:srgbClr val="FF0000"/>
                </a:solidFill>
              </a:rPr>
              <a:t>Dest</a:t>
            </a:r>
            <a:r>
              <a:rPr lang="en-US" dirty="0">
                <a:solidFill>
                  <a:srgbClr val="FF0000"/>
                </a:solidFill>
              </a:rPr>
              <a:t>, cost&gt; from N1</a:t>
            </a:r>
          </a:p>
        </p:txBody>
      </p:sp>
      <p:sp>
        <p:nvSpPr>
          <p:cNvPr id="10" name="TextBox 9">
            <a:extLst>
              <a:ext uri="{FF2B5EF4-FFF2-40B4-BE49-F238E27FC236}">
                <a16:creationId xmlns:a16="http://schemas.microsoft.com/office/drawing/2014/main" id="{38158B45-7471-F6EF-F142-FC4EE7BD5B56}"/>
              </a:ext>
            </a:extLst>
          </p:cNvPr>
          <p:cNvSpPr txBox="1"/>
          <p:nvPr/>
        </p:nvSpPr>
        <p:spPr>
          <a:xfrm>
            <a:off x="7784094" y="4585846"/>
            <a:ext cx="1189749" cy="369332"/>
          </a:xfrm>
          <a:prstGeom prst="rect">
            <a:avLst/>
          </a:prstGeom>
          <a:noFill/>
        </p:spPr>
        <p:txBody>
          <a:bodyPr wrap="none" rtlCol="0">
            <a:spAutoFit/>
          </a:bodyPr>
          <a:lstStyle/>
          <a:p>
            <a:r>
              <a:rPr lang="en-US" dirty="0"/>
              <a:t>&lt;a1, 2&gt; N1</a:t>
            </a:r>
          </a:p>
        </p:txBody>
      </p:sp>
      <p:sp>
        <p:nvSpPr>
          <p:cNvPr id="11" name="TextBox 10">
            <a:extLst>
              <a:ext uri="{FF2B5EF4-FFF2-40B4-BE49-F238E27FC236}">
                <a16:creationId xmlns:a16="http://schemas.microsoft.com/office/drawing/2014/main" id="{4AA6E23C-C471-6C02-4990-F7A64993CFF2}"/>
              </a:ext>
            </a:extLst>
          </p:cNvPr>
          <p:cNvSpPr txBox="1"/>
          <p:nvPr/>
        </p:nvSpPr>
        <p:spPr>
          <a:xfrm>
            <a:off x="7816021" y="5103332"/>
            <a:ext cx="1199367" cy="369332"/>
          </a:xfrm>
          <a:prstGeom prst="rect">
            <a:avLst/>
          </a:prstGeom>
          <a:noFill/>
        </p:spPr>
        <p:txBody>
          <a:bodyPr wrap="none" rtlCol="0">
            <a:spAutoFit/>
          </a:bodyPr>
          <a:lstStyle/>
          <a:p>
            <a:r>
              <a:rPr lang="en-US" dirty="0"/>
              <a:t>&lt;an, 1&gt; </a:t>
            </a:r>
            <a:r>
              <a:rPr lang="en-US" dirty="0" err="1"/>
              <a:t>Nn</a:t>
            </a:r>
            <a:endParaRPr lang="en-US" dirty="0"/>
          </a:p>
        </p:txBody>
      </p:sp>
      <p:sp>
        <p:nvSpPr>
          <p:cNvPr id="12" name="TextBox 11">
            <a:extLst>
              <a:ext uri="{FF2B5EF4-FFF2-40B4-BE49-F238E27FC236}">
                <a16:creationId xmlns:a16="http://schemas.microsoft.com/office/drawing/2014/main" id="{8B9D921D-C60B-411B-9B4D-00E657B84581}"/>
              </a:ext>
            </a:extLst>
          </p:cNvPr>
          <p:cNvSpPr txBox="1"/>
          <p:nvPr/>
        </p:nvSpPr>
        <p:spPr>
          <a:xfrm rot="5400000">
            <a:off x="8246967" y="4761412"/>
            <a:ext cx="468398" cy="584775"/>
          </a:xfrm>
          <a:prstGeom prst="rect">
            <a:avLst/>
          </a:prstGeom>
          <a:noFill/>
        </p:spPr>
        <p:txBody>
          <a:bodyPr wrap="none" rtlCol="0">
            <a:spAutoFit/>
          </a:bodyPr>
          <a:lstStyle/>
          <a:p>
            <a:r>
              <a:rPr lang="en-US" sz="3200" dirty="0"/>
              <a:t>…</a:t>
            </a:r>
          </a:p>
        </p:txBody>
      </p:sp>
      <p:sp>
        <p:nvSpPr>
          <p:cNvPr id="13" name="TextBox 12">
            <a:extLst>
              <a:ext uri="{FF2B5EF4-FFF2-40B4-BE49-F238E27FC236}">
                <a16:creationId xmlns:a16="http://schemas.microsoft.com/office/drawing/2014/main" id="{1F745FFF-965D-BEC1-E4D5-DC37F4CD835E}"/>
              </a:ext>
            </a:extLst>
          </p:cNvPr>
          <p:cNvSpPr txBox="1"/>
          <p:nvPr/>
        </p:nvSpPr>
        <p:spPr>
          <a:xfrm>
            <a:off x="6894986" y="5591324"/>
            <a:ext cx="2249014" cy="369332"/>
          </a:xfrm>
          <a:prstGeom prst="rect">
            <a:avLst/>
          </a:prstGeom>
          <a:solidFill>
            <a:schemeClr val="accent4">
              <a:lumMod val="20000"/>
              <a:lumOff val="80000"/>
            </a:schemeClr>
          </a:solidFill>
        </p:spPr>
        <p:txBody>
          <a:bodyPr wrap="none" rtlCol="0">
            <a:spAutoFit/>
          </a:bodyPr>
          <a:lstStyle/>
          <a:p>
            <a:r>
              <a:rPr lang="en-US" dirty="0">
                <a:solidFill>
                  <a:srgbClr val="FF0000"/>
                </a:solidFill>
              </a:rPr>
              <a:t>Latest advertisements</a:t>
            </a:r>
          </a:p>
        </p:txBody>
      </p:sp>
    </p:spTree>
    <p:extLst>
      <p:ext uri="{BB962C8B-B14F-4D97-AF65-F5344CB8AC3E}">
        <p14:creationId xmlns:p14="http://schemas.microsoft.com/office/powerpoint/2010/main" val="1698934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0EFE-F7F7-FA07-CDBA-4B15A5B5A4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26AC9B-DB13-BE77-DB1D-12759D691C81}"/>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61AE86F4-9C27-4201-4F45-0EEB2C76ED0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AFC363A8-6FDD-A8CD-7BDC-E47D66908D8E}"/>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Distance vector algorithm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2">
            <a:extLst>
              <a:ext uri="{FF2B5EF4-FFF2-40B4-BE49-F238E27FC236}">
                <a16:creationId xmlns:a16="http://schemas.microsoft.com/office/drawing/2014/main" id="{E3E8A385-C85B-E57E-5D78-3A4BB7477D61}"/>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
        <p:nvSpPr>
          <p:cNvPr id="8" name="Freeform 7">
            <a:extLst>
              <a:ext uri="{FF2B5EF4-FFF2-40B4-BE49-F238E27FC236}">
                <a16:creationId xmlns:a16="http://schemas.microsoft.com/office/drawing/2014/main" id="{2F07B5E4-99AF-B01B-6948-7F91B0FED2D8}"/>
              </a:ext>
            </a:extLst>
          </p:cNvPr>
          <p:cNvSpPr/>
          <p:nvPr/>
        </p:nvSpPr>
        <p:spPr>
          <a:xfrm rot="9547616">
            <a:off x="5473783" y="5411029"/>
            <a:ext cx="2314960" cy="256625"/>
          </a:xfrm>
          <a:custGeom>
            <a:avLst/>
            <a:gdLst>
              <a:gd name="connsiteX0" fmla="*/ 0 w 1739900"/>
              <a:gd name="connsiteY0" fmla="*/ 147970 h 363870"/>
              <a:gd name="connsiteX1" fmla="*/ 1231900 w 1739900"/>
              <a:gd name="connsiteY1" fmla="*/ 8270 h 363870"/>
              <a:gd name="connsiteX2" fmla="*/ 1739900 w 1739900"/>
              <a:gd name="connsiteY2" fmla="*/ 363870 h 363870"/>
            </a:gdLst>
            <a:ahLst/>
            <a:cxnLst>
              <a:cxn ang="0">
                <a:pos x="connsiteX0" y="connsiteY0"/>
              </a:cxn>
              <a:cxn ang="0">
                <a:pos x="connsiteX1" y="connsiteY1"/>
              </a:cxn>
              <a:cxn ang="0">
                <a:pos x="connsiteX2" y="connsiteY2"/>
              </a:cxn>
            </a:cxnLst>
            <a:rect l="l" t="t" r="r" b="b"/>
            <a:pathLst>
              <a:path w="1739900" h="363870">
                <a:moveTo>
                  <a:pt x="0" y="147970"/>
                </a:moveTo>
                <a:cubicBezTo>
                  <a:pt x="470958" y="60128"/>
                  <a:pt x="941917" y="-27713"/>
                  <a:pt x="1231900" y="8270"/>
                </a:cubicBezTo>
                <a:cubicBezTo>
                  <a:pt x="1521883" y="44253"/>
                  <a:pt x="1630891" y="204061"/>
                  <a:pt x="1739900" y="363870"/>
                </a:cubicBezTo>
              </a:path>
            </a:pathLst>
          </a:custGeom>
          <a:noFill/>
          <a:ln w="25400">
            <a:solidFill>
              <a:srgbClr val="FF0000"/>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53BDBAB-2601-656C-A3A6-678C82CE52AF}"/>
              </a:ext>
            </a:extLst>
          </p:cNvPr>
          <p:cNvSpPr txBox="1"/>
          <p:nvPr/>
        </p:nvSpPr>
        <p:spPr>
          <a:xfrm>
            <a:off x="6894986" y="5591324"/>
            <a:ext cx="2249014" cy="369332"/>
          </a:xfrm>
          <a:prstGeom prst="rect">
            <a:avLst/>
          </a:prstGeom>
          <a:solidFill>
            <a:schemeClr val="accent4">
              <a:lumMod val="20000"/>
              <a:lumOff val="80000"/>
            </a:schemeClr>
          </a:solidFill>
        </p:spPr>
        <p:txBody>
          <a:bodyPr wrap="none" rtlCol="0">
            <a:spAutoFit/>
          </a:bodyPr>
          <a:lstStyle/>
          <a:p>
            <a:r>
              <a:rPr lang="en-US" dirty="0">
                <a:solidFill>
                  <a:srgbClr val="FF0000"/>
                </a:solidFill>
              </a:rPr>
              <a:t>Latest advertisements</a:t>
            </a:r>
          </a:p>
        </p:txBody>
      </p:sp>
      <p:sp>
        <p:nvSpPr>
          <p:cNvPr id="14" name="Rectangle 13">
            <a:extLst>
              <a:ext uri="{FF2B5EF4-FFF2-40B4-BE49-F238E27FC236}">
                <a16:creationId xmlns:a16="http://schemas.microsoft.com/office/drawing/2014/main" id="{A732855E-2A30-D65D-4417-32F9AD458C8C}"/>
              </a:ext>
            </a:extLst>
          </p:cNvPr>
          <p:cNvSpPr/>
          <p:nvPr/>
        </p:nvSpPr>
        <p:spPr>
          <a:xfrm>
            <a:off x="7777395" y="3949700"/>
            <a:ext cx="1226905" cy="151130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8F968D-35A5-964A-57AD-770AE78FC567}"/>
              </a:ext>
            </a:extLst>
          </p:cNvPr>
          <p:cNvSpPr txBox="1"/>
          <p:nvPr/>
        </p:nvSpPr>
        <p:spPr>
          <a:xfrm>
            <a:off x="7777395" y="3964451"/>
            <a:ext cx="1193800" cy="369332"/>
          </a:xfrm>
          <a:prstGeom prst="rect">
            <a:avLst/>
          </a:prstGeom>
          <a:noFill/>
        </p:spPr>
        <p:txBody>
          <a:bodyPr wrap="square" rtlCol="0">
            <a:spAutoFit/>
          </a:bodyPr>
          <a:lstStyle/>
          <a:p>
            <a:pPr algn="ctr"/>
            <a:r>
              <a:rPr lang="en-US" dirty="0"/>
              <a:t>Database</a:t>
            </a:r>
          </a:p>
        </p:txBody>
      </p:sp>
      <p:sp>
        <p:nvSpPr>
          <p:cNvPr id="16" name="TextBox 15">
            <a:extLst>
              <a:ext uri="{FF2B5EF4-FFF2-40B4-BE49-F238E27FC236}">
                <a16:creationId xmlns:a16="http://schemas.microsoft.com/office/drawing/2014/main" id="{CE444332-4FF0-743A-F179-E8DB4B278031}"/>
              </a:ext>
            </a:extLst>
          </p:cNvPr>
          <p:cNvSpPr txBox="1"/>
          <p:nvPr/>
        </p:nvSpPr>
        <p:spPr>
          <a:xfrm>
            <a:off x="7784094" y="4585846"/>
            <a:ext cx="1189749" cy="369332"/>
          </a:xfrm>
          <a:prstGeom prst="rect">
            <a:avLst/>
          </a:prstGeom>
          <a:noFill/>
        </p:spPr>
        <p:txBody>
          <a:bodyPr wrap="none" rtlCol="0">
            <a:spAutoFit/>
          </a:bodyPr>
          <a:lstStyle/>
          <a:p>
            <a:r>
              <a:rPr lang="en-US" dirty="0"/>
              <a:t>&lt;a1, 2&gt; N1</a:t>
            </a:r>
          </a:p>
        </p:txBody>
      </p:sp>
      <p:sp>
        <p:nvSpPr>
          <p:cNvPr id="17" name="TextBox 16">
            <a:extLst>
              <a:ext uri="{FF2B5EF4-FFF2-40B4-BE49-F238E27FC236}">
                <a16:creationId xmlns:a16="http://schemas.microsoft.com/office/drawing/2014/main" id="{FD21F4CC-5B21-C6C0-CC68-424250E21CBD}"/>
              </a:ext>
            </a:extLst>
          </p:cNvPr>
          <p:cNvSpPr txBox="1"/>
          <p:nvPr/>
        </p:nvSpPr>
        <p:spPr>
          <a:xfrm>
            <a:off x="7816021" y="5103332"/>
            <a:ext cx="1199367" cy="369332"/>
          </a:xfrm>
          <a:prstGeom prst="rect">
            <a:avLst/>
          </a:prstGeom>
          <a:noFill/>
        </p:spPr>
        <p:txBody>
          <a:bodyPr wrap="none" rtlCol="0">
            <a:spAutoFit/>
          </a:bodyPr>
          <a:lstStyle/>
          <a:p>
            <a:r>
              <a:rPr lang="en-US" dirty="0"/>
              <a:t>&lt;an, 1&gt; </a:t>
            </a:r>
            <a:r>
              <a:rPr lang="en-US" dirty="0" err="1"/>
              <a:t>Nn</a:t>
            </a:r>
            <a:endParaRPr lang="en-US" dirty="0"/>
          </a:p>
        </p:txBody>
      </p:sp>
      <p:sp>
        <p:nvSpPr>
          <p:cNvPr id="18" name="TextBox 17">
            <a:extLst>
              <a:ext uri="{FF2B5EF4-FFF2-40B4-BE49-F238E27FC236}">
                <a16:creationId xmlns:a16="http://schemas.microsoft.com/office/drawing/2014/main" id="{D9E97E7C-B807-1DBD-2D64-4D8C472A216F}"/>
              </a:ext>
            </a:extLst>
          </p:cNvPr>
          <p:cNvSpPr txBox="1"/>
          <p:nvPr/>
        </p:nvSpPr>
        <p:spPr>
          <a:xfrm rot="5400000">
            <a:off x="8246967" y="4761412"/>
            <a:ext cx="468398"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3288579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7" name="Picture 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3" name="Rectangle 2"/>
          <p:cNvSpPr>
            <a:spLocks noGrp="1" noChangeArrowheads="1"/>
          </p:cNvSpPr>
          <p:nvPr>
            <p:ph type="title"/>
          </p:nvPr>
        </p:nvSpPr>
        <p:spPr>
          <a:xfrm>
            <a:off x="302079" y="-177587"/>
            <a:ext cx="7886700" cy="1325563"/>
          </a:xfrm>
        </p:spPr>
        <p:txBody>
          <a:bodyPr/>
          <a:lstStyle/>
          <a:p>
            <a:pPr>
              <a:defRPr/>
            </a:pPr>
            <a:r>
              <a:rPr lang="en-US" dirty="0">
                <a:cs typeface="+mj-cs"/>
              </a:rPr>
              <a:t>Distance vector algorithm </a:t>
            </a:r>
          </a:p>
        </p:txBody>
      </p:sp>
      <p:sp>
        <p:nvSpPr>
          <p:cNvPr id="134149" name="Rectangle 3"/>
          <p:cNvSpPr>
            <a:spLocks noGrp="1" noChangeArrowheads="1"/>
          </p:cNvSpPr>
          <p:nvPr>
            <p:ph type="body" idx="1"/>
          </p:nvPr>
        </p:nvSpPr>
        <p:spPr/>
        <p:txBody>
          <a:bodyPr>
            <a:normAutofit/>
          </a:bodyPr>
          <a:lstStyle/>
          <a:p>
            <a:r>
              <a:rPr lang="en-US" sz="3200" dirty="0" err="1">
                <a:solidFill>
                  <a:srgbClr val="CC0000"/>
                </a:solidFill>
              </a:rPr>
              <a:t>D</a:t>
            </a:r>
            <a:r>
              <a:rPr lang="en-US" sz="3200" baseline="-25000" dirty="0" err="1">
                <a:solidFill>
                  <a:srgbClr val="CC0000"/>
                </a:solidFill>
              </a:rPr>
              <a:t>x</a:t>
            </a:r>
            <a:r>
              <a:rPr lang="en-US" sz="3200" dirty="0">
                <a:solidFill>
                  <a:srgbClr val="CC0000"/>
                </a:solidFill>
              </a:rPr>
              <a:t>(y)</a:t>
            </a:r>
            <a:r>
              <a:rPr lang="en-US" sz="3200" dirty="0"/>
              <a:t> = estimate of least cost from x to y</a:t>
            </a:r>
          </a:p>
          <a:p>
            <a:pPr lvl="1"/>
            <a:r>
              <a:rPr lang="en-US" sz="2800" dirty="0"/>
              <a:t>x maintains distance vector </a:t>
            </a:r>
            <a:r>
              <a:rPr lang="en-US" sz="2800" b="1" dirty="0" err="1">
                <a:solidFill>
                  <a:srgbClr val="CC0000"/>
                </a:solidFill>
              </a:rPr>
              <a:t>D</a:t>
            </a:r>
            <a:r>
              <a:rPr lang="en-US" sz="2800" baseline="-25000" dirty="0" err="1">
                <a:solidFill>
                  <a:srgbClr val="CC0000"/>
                </a:solidFill>
              </a:rPr>
              <a:t>x</a:t>
            </a:r>
            <a:r>
              <a:rPr lang="en-US" sz="2800" dirty="0">
                <a:solidFill>
                  <a:srgbClr val="CC0000"/>
                </a:solidFill>
              </a:rPr>
              <a:t> = [</a:t>
            </a:r>
            <a:r>
              <a:rPr lang="en-US" sz="2800" dirty="0" err="1">
                <a:solidFill>
                  <a:srgbClr val="CC0000"/>
                </a:solidFill>
              </a:rPr>
              <a:t>D</a:t>
            </a:r>
            <a:r>
              <a:rPr lang="en-US" sz="2800" baseline="-25000" dirty="0" err="1">
                <a:solidFill>
                  <a:srgbClr val="CC0000"/>
                </a:solidFill>
              </a:rPr>
              <a:t>x</a:t>
            </a:r>
            <a:r>
              <a:rPr lang="en-US" sz="2800" dirty="0">
                <a:solidFill>
                  <a:srgbClr val="CC0000"/>
                </a:solidFill>
              </a:rPr>
              <a:t>(y): y </a:t>
            </a:r>
            <a:r>
              <a:rPr lang="ru-RU" sz="2800" dirty="0" err="1">
                <a:solidFill>
                  <a:srgbClr val="CC0000"/>
                </a:solidFill>
              </a:rPr>
              <a:t>є</a:t>
            </a:r>
            <a:r>
              <a:rPr lang="en-US" sz="2800" dirty="0">
                <a:solidFill>
                  <a:srgbClr val="CC0000"/>
                </a:solidFill>
              </a:rPr>
              <a:t> N ]</a:t>
            </a:r>
          </a:p>
          <a:p>
            <a:r>
              <a:rPr lang="en-US" sz="3200" dirty="0"/>
              <a:t>node x:</a:t>
            </a:r>
          </a:p>
          <a:p>
            <a:pPr lvl="1"/>
            <a:r>
              <a:rPr lang="en-US" sz="3200" dirty="0"/>
              <a:t>knows cost to each neighbor v: </a:t>
            </a:r>
            <a:r>
              <a:rPr lang="en-US" sz="3200" dirty="0">
                <a:solidFill>
                  <a:srgbClr val="CC0000"/>
                </a:solidFill>
              </a:rPr>
              <a:t>c(</a:t>
            </a:r>
            <a:r>
              <a:rPr lang="en-US" sz="3200" dirty="0" err="1">
                <a:solidFill>
                  <a:srgbClr val="CC0000"/>
                </a:solidFill>
              </a:rPr>
              <a:t>x,v</a:t>
            </a:r>
            <a:r>
              <a:rPr lang="en-US" sz="3200" dirty="0">
                <a:solidFill>
                  <a:srgbClr val="CC0000"/>
                </a:solidFill>
              </a:rPr>
              <a:t>)</a:t>
            </a:r>
          </a:p>
          <a:p>
            <a:pPr lvl="1"/>
            <a:r>
              <a:rPr lang="en-US" sz="3200" dirty="0"/>
              <a:t>maintains its neighbors’</a:t>
            </a:r>
            <a:r>
              <a:rPr lang="en-US" altLang="ja-JP" sz="3200" dirty="0"/>
              <a:t> distance vectors. For each neighbor v, x maintains </a:t>
            </a:r>
            <a:br>
              <a:rPr lang="en-US" altLang="ja-JP" sz="3200" dirty="0"/>
            </a:br>
            <a:r>
              <a:rPr lang="en-US" altLang="ja-JP" sz="3200" b="1" dirty="0" err="1">
                <a:solidFill>
                  <a:srgbClr val="CC0000"/>
                </a:solidFill>
              </a:rPr>
              <a:t>D</a:t>
            </a:r>
            <a:r>
              <a:rPr lang="en-US" altLang="ja-JP" sz="3200" baseline="-25000" dirty="0" err="1">
                <a:solidFill>
                  <a:srgbClr val="CC0000"/>
                </a:solidFill>
              </a:rPr>
              <a:t>v</a:t>
            </a:r>
            <a:r>
              <a:rPr lang="en-US" altLang="ja-JP" sz="3200" dirty="0">
                <a:solidFill>
                  <a:srgbClr val="CC0000"/>
                </a:solidFill>
              </a:rPr>
              <a:t> = [</a:t>
            </a:r>
            <a:r>
              <a:rPr lang="en-US" altLang="ja-JP" sz="3200" dirty="0" err="1">
                <a:solidFill>
                  <a:srgbClr val="CC0000"/>
                </a:solidFill>
              </a:rPr>
              <a:t>D</a:t>
            </a:r>
            <a:r>
              <a:rPr lang="en-US" altLang="ja-JP" sz="3200" baseline="-25000" dirty="0" err="1">
                <a:solidFill>
                  <a:srgbClr val="CC0000"/>
                </a:solidFill>
              </a:rPr>
              <a:t>v</a:t>
            </a:r>
            <a:r>
              <a:rPr lang="en-US" altLang="ja-JP" sz="3200" dirty="0">
                <a:solidFill>
                  <a:srgbClr val="CC0000"/>
                </a:solidFill>
              </a:rPr>
              <a:t>(y): y </a:t>
            </a:r>
            <a:r>
              <a:rPr lang="ru-RU" altLang="ja-JP" sz="3200" dirty="0" err="1">
                <a:solidFill>
                  <a:srgbClr val="CC0000"/>
                </a:solidFill>
              </a:rPr>
              <a:t>є</a:t>
            </a:r>
            <a:r>
              <a:rPr lang="en-US" altLang="ja-JP" sz="3200" dirty="0">
                <a:solidFill>
                  <a:srgbClr val="CC0000"/>
                </a:solidFill>
              </a:rPr>
              <a:t> N ]</a:t>
            </a:r>
          </a:p>
          <a:p>
            <a:pPr>
              <a:buFont typeface="Wingdings" charset="0"/>
              <a:buNone/>
            </a:pPr>
            <a:endParaRPr lang="en-US" sz="3200" dirty="0">
              <a:solidFill>
                <a:srgbClr val="CC0000"/>
              </a:solidFill>
            </a:endParaRPr>
          </a:p>
          <a:p>
            <a:endParaRPr lang="en-US" sz="3200" dirty="0"/>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Rectangle 2">
            <a:extLst>
              <a:ext uri="{FF2B5EF4-FFF2-40B4-BE49-F238E27FC236}">
                <a16:creationId xmlns:a16="http://schemas.microsoft.com/office/drawing/2014/main" id="{F100BD2E-108B-94CB-F27A-C7F18857D2B7}"/>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Tree>
    <p:extLst>
      <p:ext uri="{BB962C8B-B14F-4D97-AF65-F5344CB8AC3E}">
        <p14:creationId xmlns:p14="http://schemas.microsoft.com/office/powerpoint/2010/main" val="32239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14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414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14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41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6" name="Rectangle 3"/>
          <p:cNvSpPr>
            <a:spLocks noGrp="1" noChangeArrowheads="1"/>
          </p:cNvSpPr>
          <p:nvPr>
            <p:ph type="body" idx="1"/>
          </p:nvPr>
        </p:nvSpPr>
        <p:spPr>
          <a:xfrm>
            <a:off x="533400" y="1600200"/>
            <a:ext cx="7772400" cy="2414588"/>
          </a:xfrm>
        </p:spPr>
        <p:txBody>
          <a:bodyPr/>
          <a:lstStyle/>
          <a:p>
            <a:pPr>
              <a:buFont typeface="Wingdings" charset="0"/>
              <a:buNone/>
              <a:defRPr/>
            </a:pPr>
            <a:r>
              <a:rPr lang="en-US" sz="3200" i="1" dirty="0">
                <a:solidFill>
                  <a:srgbClr val="CC0000"/>
                </a:solidFill>
                <a:cs typeface="+mn-cs"/>
              </a:rPr>
              <a:t>key idea:</a:t>
            </a:r>
            <a:r>
              <a:rPr lang="en-US" sz="3200" dirty="0">
                <a:solidFill>
                  <a:srgbClr val="CC0000"/>
                </a:solidFill>
                <a:cs typeface="+mn-cs"/>
              </a:rPr>
              <a:t> </a:t>
            </a:r>
          </a:p>
          <a:p>
            <a:pPr>
              <a:defRPr/>
            </a:pPr>
            <a:r>
              <a:rPr lang="en-US" dirty="0">
                <a:cs typeface="+mn-cs"/>
              </a:rPr>
              <a:t>from time-to-time, each node sends its own distance vector estimate to neighbors</a:t>
            </a:r>
          </a:p>
          <a:p>
            <a:pPr>
              <a:defRPr/>
            </a:pPr>
            <a:r>
              <a:rPr lang="en-US" dirty="0">
                <a:cs typeface="+mn-cs"/>
              </a:rPr>
              <a:t>when x receives new DV estimate from neighbor, it updates its own DV using B-F equation:</a:t>
            </a:r>
          </a:p>
        </p:txBody>
      </p:sp>
      <p:sp>
        <p:nvSpPr>
          <p:cNvPr id="135172" name="Rectangle 4"/>
          <p:cNvSpPr>
            <a:spLocks noChangeArrowheads="1"/>
          </p:cNvSpPr>
          <p:nvPr/>
        </p:nvSpPr>
        <p:spPr bwMode="auto">
          <a:xfrm>
            <a:off x="1003300" y="3821113"/>
            <a:ext cx="78168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D</a:t>
            </a:r>
            <a:r>
              <a:rPr kumimoji="0" lang="en-US" sz="2800" b="0" i="1" u="none" strike="noStrike" kern="1200" cap="none" spc="0" normalizeH="0" baseline="-30000" noProof="0" dirty="0" err="1">
                <a:ln>
                  <a:noFill/>
                </a:ln>
                <a:solidFill>
                  <a:srgbClr val="CC0000"/>
                </a:solidFill>
                <a:effectLst/>
                <a:uLnTx/>
                <a:uFillTx/>
                <a:latin typeface="Calibri" panose="020F0502020204030204"/>
                <a:ea typeface="+mn-ea"/>
                <a:cs typeface="Times New Roman" charset="0"/>
              </a:rPr>
              <a:t>x</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(y) ← </a:t>
            </a: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min</a:t>
            </a:r>
            <a:r>
              <a:rPr kumimoji="0" lang="en-US" sz="2800" b="0" i="1" u="none" strike="noStrike" kern="1200" cap="none" spc="0" normalizeH="0" baseline="-30000" noProof="0" dirty="0" err="1">
                <a:ln>
                  <a:noFill/>
                </a:ln>
                <a:solidFill>
                  <a:srgbClr val="CC0000"/>
                </a:solidFill>
                <a:effectLst/>
                <a:uLnTx/>
                <a:uFillTx/>
                <a:latin typeface="Calibri" panose="020F0502020204030204"/>
                <a:ea typeface="+mn-ea"/>
                <a:cs typeface="Times New Roman" charset="0"/>
              </a:rPr>
              <a:t>v</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{c(</a:t>
            </a: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x,v</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 + </a:t>
            </a: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D</a:t>
            </a:r>
            <a:r>
              <a:rPr kumimoji="0" lang="en-US" sz="2800" b="0" i="1" u="none" strike="noStrike" kern="1200" cap="none" spc="0" normalizeH="0" baseline="-30000" noProof="0" dirty="0" err="1">
                <a:ln>
                  <a:noFill/>
                </a:ln>
                <a:solidFill>
                  <a:srgbClr val="CC0000"/>
                </a:solidFill>
                <a:effectLst/>
                <a:uLnTx/>
                <a:uFillTx/>
                <a:latin typeface="Calibri" panose="020F0502020204030204"/>
                <a:ea typeface="+mn-ea"/>
                <a:cs typeface="Times New Roman" charset="0"/>
              </a:rPr>
              <a:t>v</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(y)}  for each node y </a:t>
            </a:r>
            <a:r>
              <a:rPr kumimoji="0" lang="en-US" sz="2800" b="0" i="1" u="none" strike="noStrike" kern="1200" cap="none" spc="0" normalizeH="0" baseline="0" noProof="0" dirty="0">
                <a:ln>
                  <a:noFill/>
                </a:ln>
                <a:solidFill>
                  <a:srgbClr val="CC0000"/>
                </a:solidFill>
                <a:effectLst/>
                <a:uLnTx/>
                <a:uFillTx/>
                <a:latin typeface="Calibri" panose="020F0502020204030204"/>
                <a:ea typeface="MS Mincho" charset="0"/>
                <a:cs typeface="MS Mincho" charset="0"/>
              </a:rPr>
              <a:t>∊</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 N</a:t>
            </a:r>
          </a:p>
        </p:txBody>
      </p:sp>
      <p:sp>
        <p:nvSpPr>
          <p:cNvPr id="135173" name="Rectangle 5"/>
          <p:cNvSpPr>
            <a:spLocks noChangeArrowheads="1"/>
          </p:cNvSpPr>
          <p:nvPr/>
        </p:nvSpPr>
        <p:spPr bwMode="auto">
          <a:xfrm>
            <a:off x="385763" y="4640263"/>
            <a:ext cx="7772400"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90000"/>
              </a:lnSpc>
              <a:spcBef>
                <a:spcPct val="20000"/>
              </a:spcBef>
              <a:spcAft>
                <a:spcPts val="0"/>
              </a:spcAft>
              <a:buClr>
                <a:srgbClr val="000099"/>
              </a:buClr>
              <a:buSzPct val="65000"/>
              <a:buFont typeface="Wingdings" charset="0"/>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under minor, natural conditions, the estimate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Times New Roman" charset="0"/>
              </a:rPr>
              <a:t>D</a:t>
            </a:r>
            <a:r>
              <a:rPr kumimoji="0" lang="en-US" sz="2800" b="0" i="1" u="none" strike="noStrike" kern="1200" cap="none" spc="0" normalizeH="0" baseline="-30000" noProof="0" dirty="0" err="1">
                <a:ln>
                  <a:noFill/>
                </a:ln>
                <a:solidFill>
                  <a:prstClr val="black"/>
                </a:solidFill>
                <a:effectLst/>
                <a:uLnTx/>
                <a:uFillTx/>
                <a:latin typeface="Calibri" panose="020F0502020204030204"/>
                <a:ea typeface="+mn-ea"/>
                <a:cs typeface="Times New Roman" charset="0"/>
              </a:rPr>
              <a:t>x</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Times New Roman" charset="0"/>
              </a:rPr>
              <a:t>(y) converge to the actual least cost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x</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3517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211261"/>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20" name="Rectangle 8"/>
          <p:cNvSpPr>
            <a:spLocks noGrp="1" noChangeArrowheads="1"/>
          </p:cNvSpPr>
          <p:nvPr>
            <p:ph type="title"/>
          </p:nvPr>
        </p:nvSpPr>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6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1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5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sz="half" idx="1"/>
          </p:nvPr>
        </p:nvSpPr>
        <p:spPr>
          <a:xfrm>
            <a:off x="561975" y="1417638"/>
            <a:ext cx="4238626" cy="4648200"/>
          </a:xfrm>
        </p:spPr>
        <p:txBody>
          <a:bodyPr/>
          <a:lstStyle/>
          <a:p>
            <a:pPr>
              <a:buFont typeface="Wingdings" charset="0"/>
              <a:buNone/>
            </a:pPr>
            <a:r>
              <a:rPr lang="en-US" i="1" dirty="0">
                <a:solidFill>
                  <a:srgbClr val="CC0000"/>
                </a:solidFill>
              </a:rPr>
              <a:t>iterative, asynchronous:</a:t>
            </a:r>
            <a:r>
              <a:rPr lang="en-US" dirty="0">
                <a:solidFill>
                  <a:srgbClr val="FF0000"/>
                </a:solidFill>
              </a:rPr>
              <a:t> </a:t>
            </a:r>
            <a:r>
              <a:rPr lang="en-US" sz="2400" dirty="0"/>
              <a:t>each local iteration caused by: </a:t>
            </a:r>
          </a:p>
          <a:p>
            <a:r>
              <a:rPr lang="en-US" sz="2400" dirty="0"/>
              <a:t>local link cost change </a:t>
            </a:r>
          </a:p>
          <a:p>
            <a:r>
              <a:rPr lang="en-US" sz="2400" dirty="0"/>
              <a:t>DV update message from neighbor</a:t>
            </a:r>
          </a:p>
          <a:p>
            <a:pPr>
              <a:buFont typeface="Wingdings" charset="0"/>
              <a:buNone/>
            </a:pPr>
            <a:r>
              <a:rPr lang="en-US" i="1" dirty="0">
                <a:solidFill>
                  <a:srgbClr val="CC0000"/>
                </a:solidFill>
              </a:rPr>
              <a:t>distributed:</a:t>
            </a:r>
          </a:p>
          <a:p>
            <a:r>
              <a:rPr lang="en-US" sz="2400" dirty="0"/>
              <a:t>each node notifies neighbors </a:t>
            </a:r>
            <a:r>
              <a:rPr lang="en-US" sz="2400" i="1" dirty="0"/>
              <a:t>only</a:t>
            </a:r>
            <a:r>
              <a:rPr lang="en-US" sz="2400" dirty="0"/>
              <a:t> when its DV changes</a:t>
            </a:r>
          </a:p>
          <a:p>
            <a:pPr lvl="1"/>
            <a:r>
              <a:rPr lang="en-US" sz="2000" dirty="0"/>
              <a:t>neighbors then notify their neighbors if necessary</a:t>
            </a:r>
            <a:endParaRPr lang="en-US" dirty="0"/>
          </a:p>
        </p:txBody>
      </p:sp>
      <p:sp>
        <p:nvSpPr>
          <p:cNvPr id="136196" name="Text Box 4"/>
          <p:cNvSpPr txBox="1">
            <a:spLocks noChangeArrowheads="1"/>
          </p:cNvSpPr>
          <p:nvPr/>
        </p:nvSpPr>
        <p:spPr bwMode="auto">
          <a:xfrm>
            <a:off x="5257800" y="1751013"/>
            <a:ext cx="3524250" cy="4185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a:ln>
                  <a:noFill/>
                </a:ln>
                <a:solidFill>
                  <a:srgbClr val="000099"/>
                </a:solidFill>
                <a:effectLst/>
                <a:uLnTx/>
                <a:uFillTx/>
                <a:latin typeface="Calibri" panose="020F0502020204030204"/>
                <a:ea typeface="ＭＳ Ｐゴシック" charset="0"/>
              </a:rPr>
              <a:t>wait</a:t>
            </a:r>
            <a:r>
              <a:rPr kumimoji="0" lang="en-US" sz="2000" b="0" i="0" u="none" strike="noStrike" kern="1200" cap="none" spc="0" normalizeH="0" baseline="0" noProof="0" dirty="0">
                <a:ln>
                  <a:noFill/>
                </a:ln>
                <a:solidFill>
                  <a:srgbClr val="000099"/>
                </a:solidFill>
                <a:effectLst/>
                <a:uLnTx/>
                <a:uFillTx/>
                <a:latin typeface="Calibri" panose="020F0502020204030204"/>
                <a:ea typeface="ＭＳ Ｐゴシック" charset="0"/>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for (change in local link cost 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charset="0"/>
              </a:rPr>
              <a:t>msg</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from neighbor)</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err="1">
                <a:ln>
                  <a:noFill/>
                </a:ln>
                <a:solidFill>
                  <a:srgbClr val="000099"/>
                </a:solidFill>
                <a:effectLst/>
                <a:uLnTx/>
                <a:uFillTx/>
                <a:latin typeface="Calibri" panose="020F0502020204030204"/>
                <a:ea typeface="ＭＳ Ｐゴシック" charset="0"/>
              </a:rPr>
              <a:t>recompute</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estimates</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if DV to any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dest</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has changed, </a:t>
            </a:r>
            <a:r>
              <a:rPr kumimoji="0" lang="en-US" sz="2400" b="0" i="1" u="none" strike="noStrike" kern="1200" cap="none" spc="0" normalizeH="0" baseline="0" noProof="0" dirty="0">
                <a:ln>
                  <a:noFill/>
                </a:ln>
                <a:solidFill>
                  <a:srgbClr val="000099"/>
                </a:solidFill>
                <a:effectLst/>
                <a:uLnTx/>
                <a:uFillTx/>
                <a:latin typeface="Calibri" panose="020F0502020204030204"/>
                <a:ea typeface="ＭＳ Ｐゴシック" charset="0"/>
              </a:rPr>
              <a:t>notify</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neighbors </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sp>
        <p:nvSpPr>
          <p:cNvPr id="136197" name="Line 5"/>
          <p:cNvSpPr>
            <a:spLocks noChangeShapeType="1"/>
          </p:cNvSpPr>
          <p:nvPr/>
        </p:nvSpPr>
        <p:spPr bwMode="auto">
          <a:xfrm>
            <a:off x="6811963" y="3055938"/>
            <a:ext cx="0" cy="590550"/>
          </a:xfrm>
          <a:prstGeom prst="line">
            <a:avLst/>
          </a:prstGeom>
          <a:noFill/>
          <a:ln w="19050">
            <a:solidFill>
              <a:srgbClr val="000099"/>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198" name="Line 6"/>
          <p:cNvSpPr>
            <a:spLocks noChangeShapeType="1"/>
          </p:cNvSpPr>
          <p:nvPr/>
        </p:nvSpPr>
        <p:spPr bwMode="auto">
          <a:xfrm>
            <a:off x="6791325" y="4075113"/>
            <a:ext cx="0" cy="590550"/>
          </a:xfrm>
          <a:prstGeom prst="line">
            <a:avLst/>
          </a:prstGeom>
          <a:noFill/>
          <a:ln w="19050">
            <a:solidFill>
              <a:srgbClr val="000099"/>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199" name="Freeform 7"/>
          <p:cNvSpPr>
            <a:spLocks/>
          </p:cNvSpPr>
          <p:nvPr/>
        </p:nvSpPr>
        <p:spPr bwMode="auto">
          <a:xfrm>
            <a:off x="5229225" y="2160588"/>
            <a:ext cx="1552575" cy="3581400"/>
          </a:xfrm>
          <a:custGeom>
            <a:avLst/>
            <a:gdLst>
              <a:gd name="T0" fmla="*/ 2147483647 w 978"/>
              <a:gd name="T1" fmla="*/ 2147483647 h 2256"/>
              <a:gd name="T2" fmla="*/ 2147483647 w 978"/>
              <a:gd name="T3" fmla="*/ 2147483647 h 2256"/>
              <a:gd name="T4" fmla="*/ 0 w 978"/>
              <a:gd name="T5" fmla="*/ 2147483647 h 2256"/>
              <a:gd name="T6" fmla="*/ 0 w 978"/>
              <a:gd name="T7" fmla="*/ 0 h 2256"/>
              <a:gd name="T8" fmla="*/ 2147483647 w 978"/>
              <a:gd name="T9" fmla="*/ 0 h 2256"/>
              <a:gd name="T10" fmla="*/ 2147483647 w 978"/>
              <a:gd name="T11" fmla="*/ 2147483647 h 2256"/>
              <a:gd name="T12" fmla="*/ 0 60000 65536"/>
              <a:gd name="T13" fmla="*/ 0 60000 65536"/>
              <a:gd name="T14" fmla="*/ 0 60000 65536"/>
              <a:gd name="T15" fmla="*/ 0 60000 65536"/>
              <a:gd name="T16" fmla="*/ 0 60000 65536"/>
              <a:gd name="T17" fmla="*/ 0 60000 65536"/>
              <a:gd name="T18" fmla="*/ 0 w 978"/>
              <a:gd name="T19" fmla="*/ 0 h 2256"/>
              <a:gd name="T20" fmla="*/ 978 w 978"/>
              <a:gd name="T21" fmla="*/ 2256 h 2256"/>
            </a:gdLst>
            <a:ahLst/>
            <a:cxnLst>
              <a:cxn ang="T12">
                <a:pos x="T0" y="T1"/>
              </a:cxn>
              <a:cxn ang="T13">
                <a:pos x="T2" y="T3"/>
              </a:cxn>
              <a:cxn ang="T14">
                <a:pos x="T4" y="T5"/>
              </a:cxn>
              <a:cxn ang="T15">
                <a:pos x="T6" y="T7"/>
              </a:cxn>
              <a:cxn ang="T16">
                <a:pos x="T8" y="T9"/>
              </a:cxn>
              <a:cxn ang="T17">
                <a:pos x="T10" y="T11"/>
              </a:cxn>
            </a:cxnLst>
            <a:rect l="T18" t="T19" r="T20" b="T21"/>
            <a:pathLst>
              <a:path w="978" h="2256">
                <a:moveTo>
                  <a:pt x="960" y="2010"/>
                </a:moveTo>
                <a:lnTo>
                  <a:pt x="961" y="2256"/>
                </a:lnTo>
                <a:lnTo>
                  <a:pt x="0" y="2256"/>
                </a:lnTo>
                <a:lnTo>
                  <a:pt x="0" y="0"/>
                </a:lnTo>
                <a:lnTo>
                  <a:pt x="978" y="0"/>
                </a:lnTo>
                <a:lnTo>
                  <a:pt x="978" y="155"/>
                </a:lnTo>
              </a:path>
            </a:pathLst>
          </a:custGeom>
          <a:noFill/>
          <a:ln w="19050" cap="flat" cmpd="sng">
            <a:solidFill>
              <a:srgbClr val="000099"/>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200" name="Text Box 8"/>
          <p:cNvSpPr txBox="1">
            <a:spLocks noChangeArrowheads="1"/>
          </p:cNvSpPr>
          <p:nvPr/>
        </p:nvSpPr>
        <p:spPr bwMode="auto">
          <a:xfrm>
            <a:off x="4841064" y="1327150"/>
            <a:ext cx="17764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ＭＳ Ｐゴシック" charset="0"/>
              </a:rPr>
              <a:t>each node:</a:t>
            </a:r>
          </a:p>
        </p:txBody>
      </p:sp>
      <p:pic>
        <p:nvPicPr>
          <p:cNvPr id="136201" name="Picture 10"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066800"/>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7" name="Rectangle 11"/>
          <p:cNvSpPr>
            <a:spLocks noGrp="1" noChangeArrowheads="1"/>
          </p:cNvSpPr>
          <p:nvPr>
            <p:ph type="title"/>
          </p:nvPr>
        </p:nvSpPr>
        <p:spPr>
          <a:xfrm>
            <a:off x="533400" y="239713"/>
            <a:ext cx="7772400" cy="1143000"/>
          </a:xfrm>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19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19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619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61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2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19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196">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1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619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61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6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nimBg="1"/>
      <p:bldP spid="136198" grpId="0" animBg="1"/>
      <p:bldP spid="136199" grpId="0" animBg="1"/>
      <p:bldP spid="1362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14193BF-3A63-6848-81C5-BBA6ADBC0CDB}"/>
              </a:ext>
            </a:extLst>
          </p:cNvPr>
          <p:cNvSpPr>
            <a:spLocks noGrp="1" noChangeArrowheads="1"/>
          </p:cNvSpPr>
          <p:nvPr>
            <p:ph type="title"/>
          </p:nvPr>
        </p:nvSpPr>
        <p:spPr>
          <a:xfrm>
            <a:off x="611188" y="109538"/>
            <a:ext cx="8281987" cy="708025"/>
          </a:xfrm>
        </p:spPr>
        <p:txBody>
          <a:bodyPr/>
          <a:lstStyle/>
          <a:p>
            <a:pPr eaLnBrk="1" hangingPunct="1"/>
            <a:r>
              <a:rPr lang="en-US" altLang="en-US"/>
              <a:t>Description of Layers</a:t>
            </a:r>
            <a:endParaRPr lang="en-AU" altLang="en-US"/>
          </a:p>
        </p:txBody>
      </p:sp>
      <p:sp>
        <p:nvSpPr>
          <p:cNvPr id="27651" name="Rectangle 3">
            <a:extLst>
              <a:ext uri="{FF2B5EF4-FFF2-40B4-BE49-F238E27FC236}">
                <a16:creationId xmlns:a16="http://schemas.microsoft.com/office/drawing/2014/main" id="{9AE5BB98-AE65-A14A-9FA9-6976A7A71FB1}"/>
              </a:ext>
            </a:extLst>
          </p:cNvPr>
          <p:cNvSpPr>
            <a:spLocks noGrp="1" noChangeArrowheads="1"/>
          </p:cNvSpPr>
          <p:nvPr>
            <p:ph type="body" idx="1"/>
          </p:nvPr>
        </p:nvSpPr>
        <p:spPr/>
        <p:txBody>
          <a:bodyPr>
            <a:normAutofit fontScale="92500" lnSpcReduction="10000"/>
          </a:bodyPr>
          <a:lstStyle/>
          <a:p>
            <a:pPr eaLnBrk="1" hangingPunct="1"/>
            <a:r>
              <a:rPr lang="en-US" altLang="en-US" sz="2400" dirty="0"/>
              <a:t>Transport Layer</a:t>
            </a:r>
          </a:p>
          <a:p>
            <a:pPr lvl="1" eaLnBrk="1" hangingPunct="1"/>
            <a:r>
              <a:rPr lang="en-US" altLang="en-US" sz="2000" dirty="0"/>
              <a:t>Implements a process-to-process channel</a:t>
            </a:r>
          </a:p>
          <a:p>
            <a:pPr lvl="1" eaLnBrk="1" hangingPunct="1"/>
            <a:r>
              <a:rPr lang="en-US" altLang="en-US" sz="2000" dirty="0"/>
              <a:t>Unit of data exchanges in this layer is called a </a:t>
            </a:r>
            <a:r>
              <a:rPr lang="en-US" altLang="en-US" sz="2000" i="1" dirty="0">
                <a:solidFill>
                  <a:srgbClr val="3399FF"/>
                </a:solidFill>
              </a:rPr>
              <a:t>message</a:t>
            </a:r>
          </a:p>
          <a:p>
            <a:pPr eaLnBrk="1" hangingPunct="1"/>
            <a:r>
              <a:rPr lang="en-US" altLang="en-US" sz="2400" dirty="0">
                <a:solidFill>
                  <a:srgbClr val="C00000"/>
                </a:solidFill>
              </a:rPr>
              <a:t>Session Layer</a:t>
            </a:r>
          </a:p>
          <a:p>
            <a:pPr lvl="1" eaLnBrk="1" hangingPunct="1"/>
            <a:r>
              <a:rPr lang="en-US" altLang="en-US" sz="2000" dirty="0">
                <a:solidFill>
                  <a:srgbClr val="C00000"/>
                </a:solidFill>
              </a:rPr>
              <a:t>Provides a name space that is used to tie together the potentially different transport streams that are part of a single application.</a:t>
            </a:r>
          </a:p>
          <a:p>
            <a:pPr eaLnBrk="1" hangingPunct="1"/>
            <a:r>
              <a:rPr lang="en-US" altLang="en-US" sz="2400" dirty="0">
                <a:solidFill>
                  <a:srgbClr val="C00000"/>
                </a:solidFill>
              </a:rPr>
              <a:t>Presentation Layer</a:t>
            </a:r>
          </a:p>
          <a:p>
            <a:pPr lvl="1" eaLnBrk="1" hangingPunct="1"/>
            <a:r>
              <a:rPr lang="en-US" altLang="en-US" sz="2000" dirty="0">
                <a:solidFill>
                  <a:srgbClr val="C00000"/>
                </a:solidFill>
              </a:rPr>
              <a:t>Concerned about the format of data exchanged between peers (data formats, data encryption)</a:t>
            </a:r>
          </a:p>
          <a:p>
            <a:pPr eaLnBrk="1" hangingPunct="1"/>
            <a:r>
              <a:rPr lang="en-US" altLang="en-US" sz="2400" dirty="0"/>
              <a:t>Application Layer</a:t>
            </a:r>
          </a:p>
          <a:p>
            <a:pPr lvl="1" eaLnBrk="1" hangingPunct="1"/>
            <a:r>
              <a:rPr lang="en-US" altLang="en-US" sz="2000" dirty="0"/>
              <a:t>Standardize common type of exchanges</a:t>
            </a:r>
          </a:p>
          <a:p>
            <a:pPr lvl="1" eaLnBrk="1" hangingPunct="1"/>
            <a:endParaRPr lang="en-US" altLang="en-US" sz="2000" dirty="0"/>
          </a:p>
          <a:p>
            <a:pPr lvl="1" eaLnBrk="1" hangingPunct="1">
              <a:buFont typeface="Wingdings" pitchFamily="2" charset="2"/>
              <a:buNone/>
            </a:pPr>
            <a:r>
              <a:rPr lang="en-US" altLang="en-US" sz="2000" dirty="0"/>
              <a:t>The transport layer and the higher layers typically run only on end-hosts and not on the intermediate switches and routers</a:t>
            </a:r>
          </a:p>
          <a:p>
            <a:pPr lvl="1" eaLnBrk="1" hangingPunct="1"/>
            <a:endParaRPr lang="en-US" altLang="en-US" sz="2000" dirty="0"/>
          </a:p>
        </p:txBody>
      </p:sp>
    </p:spTree>
    <p:extLst>
      <p:ext uri="{BB962C8B-B14F-4D97-AF65-F5344CB8AC3E}">
        <p14:creationId xmlns:p14="http://schemas.microsoft.com/office/powerpoint/2010/main" val="786158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957C37-B596-B193-0AAE-C3E2642439B0}"/>
              </a:ext>
            </a:extLst>
          </p:cNvPr>
          <p:cNvSpPr txBox="1"/>
          <p:nvPr/>
        </p:nvSpPr>
        <p:spPr>
          <a:xfrm>
            <a:off x="250371" y="914400"/>
            <a:ext cx="8363956" cy="5262979"/>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Advertise:</a:t>
            </a: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A router transmits its distance vector to each of its neighbors in a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routing packet.</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2. Each router receives and saves the most recently received</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distance vector from each of its neighbors.</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Update:</a:t>
            </a: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A router recalculates its distance vector when:</a:t>
            </a:r>
          </a:p>
          <a:p>
            <a:pPr marL="914400" marR="0" lvl="1" indent="-457200" algn="l" defTabSz="457200" rtl="0" eaLnBrk="1" fontAlgn="base"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It receives a distance vector from a neighbor containing </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different information than before.</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b) It discovers that a link to a neighbor has gone down</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(or the cost has changed).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F66D2D4-8DC0-35A8-418C-8D0F1EB09A3A}"/>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Routing protocol (Recap)</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52380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updates </a:t>
            </a: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 (Recap)</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p:txBody>
          <a:bodyPr/>
          <a:lstStyle/>
          <a:p>
            <a:pPr>
              <a:lnSpc>
                <a:spcPct val="80000"/>
              </a:lnSpc>
              <a:buFontTx/>
              <a:buNone/>
            </a:pPr>
            <a:r>
              <a:rPr lang="en-US" altLang="en-US" sz="2400" dirty="0">
                <a:solidFill>
                  <a:schemeClr val="accent2">
                    <a:lumMod val="75000"/>
                  </a:schemeClr>
                </a:solidFill>
              </a:rPr>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t>Periodic: Automatically after some time.  [typically 30 sec.]</a:t>
            </a:r>
          </a:p>
          <a:p>
            <a:pPr marL="0" indent="0">
              <a:lnSpc>
                <a:spcPct val="80000"/>
              </a:lnSpc>
              <a:buNone/>
            </a:pPr>
            <a:r>
              <a:rPr lang="en-US" altLang="en-US" sz="2400" dirty="0"/>
              <a:t>	</a:t>
            </a:r>
          </a:p>
          <a:p>
            <a:pPr marL="0" indent="0">
              <a:lnSpc>
                <a:spcPct val="80000"/>
              </a:lnSpc>
              <a:buNone/>
            </a:pPr>
            <a:r>
              <a:rPr lang="en-US" altLang="en-US" sz="2400" dirty="0"/>
              <a:t>2)   Triggered: Whenever an event makes a node to change its routing table (e.g., link fail or a new message from a neighbor).</a:t>
            </a: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380608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Link failure</a:t>
            </a:r>
          </a:p>
        </p:txBody>
      </p:sp>
    </p:spTree>
    <p:extLst>
      <p:ext uri="{BB962C8B-B14F-4D97-AF65-F5344CB8AC3E}">
        <p14:creationId xmlns:p14="http://schemas.microsoft.com/office/powerpoint/2010/main" val="1731125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22" name="Group 21">
            <a:extLst>
              <a:ext uri="{FF2B5EF4-FFF2-40B4-BE49-F238E27FC236}">
                <a16:creationId xmlns:a16="http://schemas.microsoft.com/office/drawing/2014/main" id="{E0BCDCA5-E62C-FF41-B003-686CD8651A95}"/>
              </a:ext>
            </a:extLst>
          </p:cNvPr>
          <p:cNvGrpSpPr/>
          <p:nvPr/>
        </p:nvGrpSpPr>
        <p:grpSpPr>
          <a:xfrm>
            <a:off x="3051477" y="585537"/>
            <a:ext cx="3207404" cy="4983768"/>
            <a:chOff x="3051477" y="585537"/>
            <a:chExt cx="3207404" cy="4983768"/>
          </a:xfrm>
        </p:grpSpPr>
        <p:cxnSp>
          <p:nvCxnSpPr>
            <p:cNvPr id="20" name="Straight Connector 19">
              <a:extLst>
                <a:ext uri="{FF2B5EF4-FFF2-40B4-BE49-F238E27FC236}">
                  <a16:creationId xmlns:a16="http://schemas.microsoft.com/office/drawing/2014/main" id="{EB2301F4-1D82-4F44-956C-AF1A2C15906A}"/>
                </a:ext>
              </a:extLst>
            </p:cNvPr>
            <p:cNvCxnSpPr/>
            <p:nvPr/>
          </p:nvCxnSpPr>
          <p:spPr>
            <a:xfrm flipH="1">
              <a:off x="3067492" y="1363579"/>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2F4288-DE43-204E-B64D-D3C0D1DD8D9D}"/>
                </a:ext>
              </a:extLst>
            </p:cNvPr>
            <p:cNvCxnSpPr/>
            <p:nvPr/>
          </p:nvCxnSpPr>
          <p:spPr>
            <a:xfrm flipH="1">
              <a:off x="3080580" y="2077453"/>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384584-03DA-A140-BCCC-BE6944D07311}"/>
                </a:ext>
              </a:extLst>
            </p:cNvPr>
            <p:cNvCxnSpPr/>
            <p:nvPr/>
          </p:nvCxnSpPr>
          <p:spPr>
            <a:xfrm flipH="1">
              <a:off x="3051477" y="585537"/>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465793-1584-B949-A0EC-4AB77177BA33}"/>
                </a:ext>
              </a:extLst>
            </p:cNvPr>
            <p:cNvCxnSpPr/>
            <p:nvPr/>
          </p:nvCxnSpPr>
          <p:spPr>
            <a:xfrm flipH="1">
              <a:off x="3696020" y="5569305"/>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972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pic>
        <p:nvPicPr>
          <p:cNvPr id="34" name="Picture 33">
            <a:extLst>
              <a:ext uri="{FF2B5EF4-FFF2-40B4-BE49-F238E27FC236}">
                <a16:creationId xmlns:a16="http://schemas.microsoft.com/office/drawing/2014/main" id="{49AD77B7-40FC-0940-83D5-F5FDA6A96B4E}"/>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565055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B</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31" name="Group 30">
            <a:extLst>
              <a:ext uri="{FF2B5EF4-FFF2-40B4-BE49-F238E27FC236}">
                <a16:creationId xmlns:a16="http://schemas.microsoft.com/office/drawing/2014/main" id="{34817327-9C6E-E340-97A3-0387441A20F7}"/>
              </a:ext>
            </a:extLst>
          </p:cNvPr>
          <p:cNvGrpSpPr/>
          <p:nvPr/>
        </p:nvGrpSpPr>
        <p:grpSpPr>
          <a:xfrm>
            <a:off x="2604023" y="1923471"/>
            <a:ext cx="4799345" cy="722618"/>
            <a:chOff x="2550695" y="3801256"/>
            <a:chExt cx="4799345" cy="722618"/>
          </a:xfrm>
        </p:grpSpPr>
        <p:sp>
          <p:nvSpPr>
            <p:cNvPr id="32" name="TextBox 31">
              <a:extLst>
                <a:ext uri="{FF2B5EF4-FFF2-40B4-BE49-F238E27FC236}">
                  <a16:creationId xmlns:a16="http://schemas.microsoft.com/office/drawing/2014/main" id="{1D9BD0BC-CEDD-8B4D-85A3-821C7D6857B3}"/>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Cost update</a:t>
              </a:r>
            </a:p>
          </p:txBody>
        </p:sp>
        <p:sp>
          <p:nvSpPr>
            <p:cNvPr id="34" name="Freeform 33">
              <a:extLst>
                <a:ext uri="{FF2B5EF4-FFF2-40B4-BE49-F238E27FC236}">
                  <a16:creationId xmlns:a16="http://schemas.microsoft.com/office/drawing/2014/main" id="{6701F857-54F3-D845-BBBF-CEAB951B8817}"/>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6148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4</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 </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98214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19</a:t>
                      </a:r>
                    </a:p>
                  </a:txBody>
                  <a:tcPr/>
                </a:tc>
                <a:tc>
                  <a:txBody>
                    <a:bodyPr/>
                    <a:lstStyle/>
                    <a:p>
                      <a:r>
                        <a:rPr lang="en-US" dirty="0">
                          <a:solidFill>
                            <a:srgbClr val="FF0000"/>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5</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334377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5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8" name="Rectangle 2"/>
          <p:cNvSpPr>
            <a:spLocks noGrp="1" noChangeArrowheads="1"/>
          </p:cNvSpPr>
          <p:nvPr>
            <p:ph type="title"/>
          </p:nvPr>
        </p:nvSpPr>
        <p:spPr>
          <a:xfrm>
            <a:off x="533400" y="152400"/>
            <a:ext cx="7772400" cy="1008063"/>
          </a:xfrm>
        </p:spPr>
        <p:txBody>
          <a:bodyPr>
            <a:normAutofit/>
          </a:bodyPr>
          <a:lstStyle/>
          <a:p>
            <a:r>
              <a:rPr lang="en-US" sz="4000"/>
              <a:t>Distance vector: link cost changes</a:t>
            </a:r>
            <a:endParaRPr lang="en-US" sz="4800"/>
          </a:p>
        </p:txBody>
      </p:sp>
      <p:sp>
        <p:nvSpPr>
          <p:cNvPr id="139269" name="Rectangle 3"/>
          <p:cNvSpPr>
            <a:spLocks noChangeArrowheads="1"/>
          </p:cNvSpPr>
          <p:nvPr/>
        </p:nvSpPr>
        <p:spPr bwMode="auto">
          <a:xfrm>
            <a:off x="552450" y="1400175"/>
            <a:ext cx="4867275"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routing info, recalculates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distance vector</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DV changes, notify neighbors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139271" name="Group 5"/>
          <p:cNvGrpSpPr>
            <a:grpSpLocks/>
          </p:cNvGrpSpPr>
          <p:nvPr/>
        </p:nvGrpSpPr>
        <p:grpSpPr bwMode="auto">
          <a:xfrm>
            <a:off x="5838825" y="1609725"/>
            <a:ext cx="2184400" cy="1314450"/>
            <a:chOff x="3625" y="1076"/>
            <a:chExt cx="1376" cy="828"/>
          </a:xfrm>
        </p:grpSpPr>
        <p:sp>
          <p:nvSpPr>
            <p:cNvPr id="139275" name="Freeform 6"/>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6" name="Freeform 7"/>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7" name="Oval 8"/>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8" name="Line 9"/>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9" name="Line 10"/>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0" name="Rectangle 11"/>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1" name="Oval 12"/>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2" name="Freeform 13"/>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3" name="Freeform 14"/>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84" name="Group 15"/>
            <p:cNvGrpSpPr>
              <a:grpSpLocks/>
            </p:cNvGrpSpPr>
            <p:nvPr/>
          </p:nvGrpSpPr>
          <p:grpSpPr bwMode="auto">
            <a:xfrm>
              <a:off x="3777" y="1526"/>
              <a:ext cx="186" cy="252"/>
              <a:chOff x="2963" y="2429"/>
              <a:chExt cx="189" cy="252"/>
            </a:xfrm>
          </p:grpSpPr>
          <p:sp>
            <p:nvSpPr>
              <p:cNvPr id="139308" name="Rectangle 1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9" name="Text Box 17"/>
              <p:cNvSpPr txBox="1">
                <a:spLocks noChangeArrowheads="1"/>
              </p:cNvSpPr>
              <p:nvPr/>
            </p:nvSpPr>
            <p:spPr bwMode="auto">
              <a:xfrm>
                <a:off x="2963" y="2429"/>
                <a:ext cx="189"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x</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nvGrpSpPr>
            <p:cNvPr id="139285" name="Group 18"/>
            <p:cNvGrpSpPr>
              <a:grpSpLocks/>
            </p:cNvGrpSpPr>
            <p:nvPr/>
          </p:nvGrpSpPr>
          <p:grpSpPr bwMode="auto">
            <a:xfrm>
              <a:off x="4566" y="1538"/>
              <a:ext cx="316" cy="252"/>
              <a:chOff x="1740" y="2306"/>
              <a:chExt cx="316" cy="252"/>
            </a:xfrm>
          </p:grpSpPr>
          <p:sp>
            <p:nvSpPr>
              <p:cNvPr id="139300" name="Oval 19"/>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1" name="Line 20"/>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2" name="Line 21"/>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3" name="Rectangle 22"/>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4" name="Oval 23"/>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305" name="Group 24"/>
              <p:cNvGrpSpPr>
                <a:grpSpLocks/>
              </p:cNvGrpSpPr>
              <p:nvPr/>
            </p:nvGrpSpPr>
            <p:grpSpPr bwMode="auto">
              <a:xfrm>
                <a:off x="1806" y="2306"/>
                <a:ext cx="180" cy="252"/>
                <a:chOff x="2966" y="2429"/>
                <a:chExt cx="183" cy="252"/>
              </a:xfrm>
            </p:grpSpPr>
            <p:sp>
              <p:nvSpPr>
                <p:cNvPr id="139306" name="Rectangle 25"/>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7" name="Text Box 26"/>
                <p:cNvSpPr txBox="1">
                  <a:spLocks noChangeArrowheads="1"/>
                </p:cNvSpPr>
                <p:nvPr/>
              </p:nvSpPr>
              <p:spPr bwMode="auto">
                <a:xfrm>
                  <a:off x="2966" y="2429"/>
                  <a:ext cx="183"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z</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86" name="Text Box 27"/>
            <p:cNvSpPr txBox="1">
              <a:spLocks noChangeArrowheads="1"/>
            </p:cNvSpPr>
            <p:nvPr/>
          </p:nvSpPr>
          <p:spPr bwMode="auto">
            <a:xfrm>
              <a:off x="4464" y="1328"/>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7" name="Text Box 28"/>
            <p:cNvSpPr txBox="1">
              <a:spLocks noChangeArrowheads="1"/>
            </p:cNvSpPr>
            <p:nvPr/>
          </p:nvSpPr>
          <p:spPr bwMode="auto">
            <a:xfrm>
              <a:off x="3937" y="1325"/>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4</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8" name="Text Box 29"/>
            <p:cNvSpPr txBox="1">
              <a:spLocks noChangeArrowheads="1"/>
            </p:cNvSpPr>
            <p:nvPr/>
          </p:nvSpPr>
          <p:spPr bwMode="auto">
            <a:xfrm>
              <a:off x="4185" y="1658"/>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rPr>
                <a:t>50</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139289" name="Group 30"/>
            <p:cNvGrpSpPr>
              <a:grpSpLocks/>
            </p:cNvGrpSpPr>
            <p:nvPr/>
          </p:nvGrpSpPr>
          <p:grpSpPr bwMode="auto">
            <a:xfrm>
              <a:off x="4146" y="1214"/>
              <a:ext cx="316" cy="252"/>
              <a:chOff x="1740" y="2306"/>
              <a:chExt cx="316" cy="252"/>
            </a:xfrm>
          </p:grpSpPr>
          <p:sp>
            <p:nvSpPr>
              <p:cNvPr id="139292" name="Oval 31"/>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3" name="Line 32"/>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4" name="Line 33"/>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5" name="Rectangle 34"/>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6" name="Oval 35"/>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97" name="Group 36"/>
              <p:cNvGrpSpPr>
                <a:grpSpLocks/>
              </p:cNvGrpSpPr>
              <p:nvPr/>
            </p:nvGrpSpPr>
            <p:grpSpPr bwMode="auto">
              <a:xfrm>
                <a:off x="1805" y="2306"/>
                <a:ext cx="189" cy="252"/>
                <a:chOff x="2962" y="2429"/>
                <a:chExt cx="192" cy="252"/>
              </a:xfrm>
            </p:grpSpPr>
            <p:sp>
              <p:nvSpPr>
                <p:cNvPr id="139298" name="Rectangle 37"/>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9" name="Text Box 38"/>
                <p:cNvSpPr txBox="1">
                  <a:spLocks noChangeArrowheads="1"/>
                </p:cNvSpPr>
                <p:nvPr/>
              </p:nvSpPr>
              <p:spPr bwMode="auto">
                <a:xfrm>
                  <a:off x="2962" y="2429"/>
                  <a:ext cx="192"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y</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90" name="Text Box 39"/>
            <p:cNvSpPr txBox="1">
              <a:spLocks noChangeArrowheads="1"/>
            </p:cNvSpPr>
            <p:nvPr/>
          </p:nvSpPr>
          <p:spPr bwMode="auto">
            <a:xfrm>
              <a:off x="3834" y="1076"/>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91" name="Line 40"/>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5628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“decreases”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1</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2</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2</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346440" y="1652240"/>
            <a:ext cx="2201308" cy="923330"/>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considered the route </a:t>
            </a:r>
          </a:p>
          <a:p>
            <a:r>
              <a:rPr lang="en-US" dirty="0">
                <a:solidFill>
                  <a:srgbClr val="FF0000"/>
                </a:solidFill>
              </a:rPr>
              <a:t>through Z (cost=51).</a:t>
            </a:r>
          </a:p>
        </p:txBody>
      </p:sp>
      <p:cxnSp>
        <p:nvCxnSpPr>
          <p:cNvPr id="31" name="Curved Connector 30">
            <a:extLst>
              <a:ext uri="{FF2B5EF4-FFF2-40B4-BE49-F238E27FC236}">
                <a16:creationId xmlns:a16="http://schemas.microsoft.com/office/drawing/2014/main" id="{83039F6E-ABFD-176C-2EBD-5581CDA3B691}"/>
              </a:ext>
            </a:extLst>
          </p:cNvPr>
          <p:cNvCxnSpPr/>
          <p:nvPr/>
        </p:nvCxnSpPr>
        <p:spPr>
          <a:xfrm>
            <a:off x="2399349" y="2303746"/>
            <a:ext cx="914400" cy="914400"/>
          </a:xfrm>
          <a:prstGeom prst="curvedConnector3">
            <a:avLst>
              <a:gd name="adj1" fmla="val 39286"/>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4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2" grpId="0"/>
      <p:bldP spid="25" grpId="0"/>
      <p:bldP spid="26"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Freeform 99"/>
          <p:cNvSpPr>
            <a:spLocks/>
          </p:cNvSpPr>
          <p:nvPr/>
        </p:nvSpPr>
        <p:spPr bwMode="auto">
          <a:xfrm>
            <a:off x="6978650" y="4711261"/>
            <a:ext cx="655638" cy="1135063"/>
          </a:xfrm>
          <a:custGeom>
            <a:avLst/>
            <a:gdLst>
              <a:gd name="T0" fmla="*/ 2147483647 w 413"/>
              <a:gd name="T1" fmla="*/ 2147483647 h 715"/>
              <a:gd name="T2" fmla="*/ 2147483647 w 413"/>
              <a:gd name="T3" fmla="*/ 0 h 715"/>
              <a:gd name="T4" fmla="*/ 0 w 413"/>
              <a:gd name="T5" fmla="*/ 2147483647 h 715"/>
              <a:gd name="T6" fmla="*/ 2147483647 w 413"/>
              <a:gd name="T7" fmla="*/ 2147483647 h 715"/>
              <a:gd name="T8" fmla="*/ 2147483647 w 413"/>
              <a:gd name="T9" fmla="*/ 2147483647 h 715"/>
              <a:gd name="T10" fmla="*/ 0 60000 65536"/>
              <a:gd name="T11" fmla="*/ 0 60000 65536"/>
              <a:gd name="T12" fmla="*/ 0 60000 65536"/>
              <a:gd name="T13" fmla="*/ 0 60000 65536"/>
              <a:gd name="T14" fmla="*/ 0 60000 65536"/>
              <a:gd name="T15" fmla="*/ 0 w 413"/>
              <a:gd name="T16" fmla="*/ 0 h 715"/>
              <a:gd name="T17" fmla="*/ 413 w 413"/>
              <a:gd name="T18" fmla="*/ 715 h 715"/>
            </a:gdLst>
            <a:ahLst/>
            <a:cxnLst>
              <a:cxn ang="T10">
                <a:pos x="T0" y="T1"/>
              </a:cxn>
              <a:cxn ang="T11">
                <a:pos x="T2" y="T3"/>
              </a:cxn>
              <a:cxn ang="T12">
                <a:pos x="T4" y="T5"/>
              </a:cxn>
              <a:cxn ang="T13">
                <a:pos x="T6" y="T7"/>
              </a:cxn>
              <a:cxn ang="T14">
                <a:pos x="T8" y="T9"/>
              </a:cxn>
            </a:cxnLst>
            <a:rect l="T15" t="T16" r="T17" b="T18"/>
            <a:pathLst>
              <a:path w="413" h="715">
                <a:moveTo>
                  <a:pt x="413" y="570"/>
                </a:moveTo>
                <a:lnTo>
                  <a:pt x="9" y="0"/>
                </a:lnTo>
                <a:lnTo>
                  <a:pt x="0" y="604"/>
                </a:lnTo>
                <a:lnTo>
                  <a:pt x="397" y="715"/>
                </a:lnTo>
                <a:lnTo>
                  <a:pt x="413" y="570"/>
                </a:lnTo>
                <a:close/>
              </a:path>
            </a:pathLst>
          </a:custGeom>
          <a:gradFill rotWithShape="1">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1074" name="Group 347"/>
          <p:cNvGrpSpPr>
            <a:grpSpLocks/>
          </p:cNvGrpSpPr>
          <p:nvPr/>
        </p:nvGrpSpPr>
        <p:grpSpPr bwMode="auto">
          <a:xfrm>
            <a:off x="7580313" y="5473261"/>
            <a:ext cx="984250" cy="600075"/>
            <a:chOff x="1871277" y="1576300"/>
            <a:chExt cx="1128371" cy="437861"/>
          </a:xfrm>
        </p:grpSpPr>
        <p:sp>
          <p:nvSpPr>
            <p:cNvPr id="146" name="Oval 145"/>
            <p:cNvSpPr/>
            <p:nvPr/>
          </p:nvSpPr>
          <p:spPr bwMode="auto">
            <a:xfrm flipV="1">
              <a:off x="1874917" y="1694453"/>
              <a:ext cx="1124731" cy="31970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47" name="Rectangle 146"/>
            <p:cNvSpPr/>
            <p:nvPr/>
          </p:nvSpPr>
          <p:spPr bwMode="auto">
            <a:xfrm>
              <a:off x="1871277" y="1739629"/>
              <a:ext cx="1128371" cy="11583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Oval 147"/>
            <p:cNvSpPr/>
            <p:nvPr/>
          </p:nvSpPr>
          <p:spPr bwMode="auto">
            <a:xfrm flipV="1">
              <a:off x="1871277" y="1576300"/>
              <a:ext cx="1124731" cy="31970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49" name="Freeform 148"/>
            <p:cNvSpPr/>
            <p:nvPr/>
          </p:nvSpPr>
          <p:spPr bwMode="auto">
            <a:xfrm>
              <a:off x="2158830" y="1673602"/>
              <a:ext cx="549626" cy="161013"/>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Freeform 149"/>
            <p:cNvSpPr/>
            <p:nvPr/>
          </p:nvSpPr>
          <p:spPr bwMode="auto">
            <a:xfrm>
              <a:off x="2102410" y="1633060"/>
              <a:ext cx="662463" cy="11120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Freeform 150"/>
            <p:cNvSpPr/>
            <p:nvPr/>
          </p:nvSpPr>
          <p:spPr bwMode="auto">
            <a:xfrm>
              <a:off x="2537380" y="1728046"/>
              <a:ext cx="243874"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2" name="Freeform 151"/>
            <p:cNvSpPr/>
            <p:nvPr/>
          </p:nvSpPr>
          <p:spPr bwMode="auto">
            <a:xfrm>
              <a:off x="2089671" y="1730363"/>
              <a:ext cx="242053"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3" name="Straight Connector 152"/>
            <p:cNvCxnSpPr>
              <a:endCxn id="148" idx="2"/>
            </p:cNvCxnSpPr>
            <p:nvPr/>
          </p:nvCxnSpPr>
          <p:spPr bwMode="auto">
            <a:xfrm flipH="1" flipV="1">
              <a:off x="1871277" y="1737313"/>
              <a:ext cx="3640" cy="122786"/>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bwMode="auto">
            <a:xfrm flipH="1" flipV="1">
              <a:off x="2996008" y="1734996"/>
              <a:ext cx="3640" cy="122786"/>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131111" name="Rectangle 168"/>
          <p:cNvSpPr>
            <a:spLocks noGrp="1" noChangeArrowheads="1"/>
          </p:cNvSpPr>
          <p:nvPr>
            <p:ph type="title" idx="4294967295"/>
          </p:nvPr>
        </p:nvSpPr>
        <p:spPr>
          <a:xfrm>
            <a:off x="540544" y="-21870"/>
            <a:ext cx="3805237" cy="1143000"/>
          </a:xfrm>
        </p:spPr>
        <p:txBody>
          <a:bodyPr/>
          <a:lstStyle/>
          <a:p>
            <a:pPr eaLnBrk="1" hangingPunct="1"/>
            <a:r>
              <a:rPr lang="en-US" altLang="en-US">
                <a:ea typeface="ＭＳ Ｐゴシック" charset="-128"/>
              </a:rPr>
              <a:t>Encapsulation</a:t>
            </a:r>
          </a:p>
        </p:txBody>
      </p:sp>
      <p:sp>
        <p:nvSpPr>
          <p:cNvPr id="131077" name="Freeform 3"/>
          <p:cNvSpPr>
            <a:spLocks/>
          </p:cNvSpPr>
          <p:nvPr/>
        </p:nvSpPr>
        <p:spPr bwMode="auto">
          <a:xfrm>
            <a:off x="7129463" y="2801499"/>
            <a:ext cx="638175" cy="852487"/>
          </a:xfrm>
          <a:custGeom>
            <a:avLst/>
            <a:gdLst>
              <a:gd name="T0" fmla="*/ 2147483647 w 402"/>
              <a:gd name="T1" fmla="*/ 2147483647 h 537"/>
              <a:gd name="T2" fmla="*/ 2147483647 w 402"/>
              <a:gd name="T3" fmla="*/ 0 h 537"/>
              <a:gd name="T4" fmla="*/ 0 w 402"/>
              <a:gd name="T5" fmla="*/ 2147483647 h 537"/>
              <a:gd name="T6" fmla="*/ 2147483647 w 402"/>
              <a:gd name="T7" fmla="*/ 2147483647 h 537"/>
              <a:gd name="T8" fmla="*/ 2147483647 w 402"/>
              <a:gd name="T9" fmla="*/ 2147483647 h 537"/>
              <a:gd name="T10" fmla="*/ 0 60000 65536"/>
              <a:gd name="T11" fmla="*/ 0 60000 65536"/>
              <a:gd name="T12" fmla="*/ 0 60000 65536"/>
              <a:gd name="T13" fmla="*/ 0 60000 65536"/>
              <a:gd name="T14" fmla="*/ 0 60000 65536"/>
              <a:gd name="T15" fmla="*/ 0 w 402"/>
              <a:gd name="T16" fmla="*/ 0 h 537"/>
              <a:gd name="T17" fmla="*/ 402 w 402"/>
              <a:gd name="T18" fmla="*/ 537 h 537"/>
            </a:gdLst>
            <a:ahLst/>
            <a:cxnLst>
              <a:cxn ang="T10">
                <a:pos x="T0" y="T1"/>
              </a:cxn>
              <a:cxn ang="T11">
                <a:pos x="T2" y="T3"/>
              </a:cxn>
              <a:cxn ang="T12">
                <a:pos x="T4" y="T5"/>
              </a:cxn>
              <a:cxn ang="T13">
                <a:pos x="T6" y="T7"/>
              </a:cxn>
              <a:cxn ang="T14">
                <a:pos x="T8" y="T9"/>
              </a:cxn>
            </a:cxnLst>
            <a:rect l="T15" t="T16" r="T17" b="T18"/>
            <a:pathLst>
              <a:path w="402" h="537">
                <a:moveTo>
                  <a:pt x="402" y="363"/>
                </a:moveTo>
                <a:lnTo>
                  <a:pt x="28" y="0"/>
                </a:lnTo>
                <a:lnTo>
                  <a:pt x="0" y="470"/>
                </a:lnTo>
                <a:lnTo>
                  <a:pt x="242" y="537"/>
                </a:lnTo>
                <a:lnTo>
                  <a:pt x="402" y="363"/>
                </a:lnTo>
                <a:close/>
              </a:path>
            </a:pathLst>
          </a:custGeom>
          <a:gradFill rotWithShape="1">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1078" name="Group 180"/>
          <p:cNvGrpSpPr>
            <a:grpSpLocks/>
          </p:cNvGrpSpPr>
          <p:nvPr/>
        </p:nvGrpSpPr>
        <p:grpSpPr bwMode="auto">
          <a:xfrm>
            <a:off x="7329488" y="3309499"/>
            <a:ext cx="1052512" cy="355600"/>
            <a:chOff x="4410" y="1365"/>
            <a:chExt cx="663" cy="224"/>
          </a:xfrm>
        </p:grpSpPr>
        <p:sp>
          <p:nvSpPr>
            <p:cNvPr id="131205" name="Rectangle 181"/>
            <p:cNvSpPr>
              <a:spLocks noChangeArrowheads="1"/>
            </p:cNvSpPr>
            <p:nvPr/>
          </p:nvSpPr>
          <p:spPr bwMode="auto">
            <a:xfrm>
              <a:off x="4410" y="1500"/>
              <a:ext cx="495" cy="87"/>
            </a:xfrm>
            <a:prstGeom prst="rect">
              <a:avLst/>
            </a:prstGeom>
            <a:gradFill rotWithShape="1">
              <a:gsLst>
                <a:gs pos="0">
                  <a:srgbClr val="009999"/>
                </a:gs>
                <a:gs pos="100000">
                  <a:srgbClr val="FFFFFF"/>
                </a:gs>
              </a:gsLst>
              <a:lin ang="0" scaled="1"/>
            </a:gra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206" name="AutoShape 182"/>
            <p:cNvSpPr>
              <a:spLocks noChangeArrowheads="1"/>
            </p:cNvSpPr>
            <p:nvPr/>
          </p:nvSpPr>
          <p:spPr bwMode="auto">
            <a:xfrm>
              <a:off x="4410" y="1368"/>
              <a:ext cx="663" cy="135"/>
            </a:xfrm>
            <a:prstGeom prst="parallelogram">
              <a:avLst>
                <a:gd name="adj" fmla="val 122778"/>
              </a:avLst>
            </a:prstGeom>
            <a:gradFill rotWithShape="1">
              <a:gsLst>
                <a:gs pos="0">
                  <a:srgbClr val="009999"/>
                </a:gs>
                <a:gs pos="100000">
                  <a:srgbClr val="FFFFFF"/>
                </a:gs>
              </a:gsLst>
              <a:lin ang="0" scaled="1"/>
            </a:gra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207" name="Freeform 183"/>
            <p:cNvSpPr>
              <a:spLocks/>
            </p:cNvSpPr>
            <p:nvPr/>
          </p:nvSpPr>
          <p:spPr bwMode="auto">
            <a:xfrm>
              <a:off x="4904" y="1365"/>
              <a:ext cx="169" cy="224"/>
            </a:xfrm>
            <a:custGeom>
              <a:avLst/>
              <a:gdLst>
                <a:gd name="T0" fmla="*/ 0 w 169"/>
                <a:gd name="T1" fmla="*/ 138 h 224"/>
                <a:gd name="T2" fmla="*/ 0 w 169"/>
                <a:gd name="T3" fmla="*/ 224 h 224"/>
                <a:gd name="T4" fmla="*/ 169 w 169"/>
                <a:gd name="T5" fmla="*/ 77 h 224"/>
                <a:gd name="T6" fmla="*/ 169 w 169"/>
                <a:gd name="T7" fmla="*/ 0 h 224"/>
                <a:gd name="T8" fmla="*/ 0 w 169"/>
                <a:gd name="T9" fmla="*/ 138 h 224"/>
                <a:gd name="T10" fmla="*/ 0 60000 65536"/>
                <a:gd name="T11" fmla="*/ 0 60000 65536"/>
                <a:gd name="T12" fmla="*/ 0 60000 65536"/>
                <a:gd name="T13" fmla="*/ 0 60000 65536"/>
                <a:gd name="T14" fmla="*/ 0 60000 65536"/>
                <a:gd name="T15" fmla="*/ 0 w 169"/>
                <a:gd name="T16" fmla="*/ 0 h 224"/>
                <a:gd name="T17" fmla="*/ 169 w 169"/>
                <a:gd name="T18" fmla="*/ 224 h 224"/>
              </a:gdLst>
              <a:ahLst/>
              <a:cxnLst>
                <a:cxn ang="T10">
                  <a:pos x="T0" y="T1"/>
                </a:cxn>
                <a:cxn ang="T11">
                  <a:pos x="T2" y="T3"/>
                </a:cxn>
                <a:cxn ang="T12">
                  <a:pos x="T4" y="T5"/>
                </a:cxn>
                <a:cxn ang="T13">
                  <a:pos x="T6" y="T7"/>
                </a:cxn>
                <a:cxn ang="T14">
                  <a:pos x="T8" y="T9"/>
                </a:cxn>
              </a:cxnLst>
              <a:rect l="T15" t="T16" r="T17" b="T18"/>
              <a:pathLst>
                <a:path w="169" h="224">
                  <a:moveTo>
                    <a:pt x="0" y="138"/>
                  </a:moveTo>
                  <a:lnTo>
                    <a:pt x="0" y="224"/>
                  </a:lnTo>
                  <a:lnTo>
                    <a:pt x="169" y="77"/>
                  </a:lnTo>
                  <a:lnTo>
                    <a:pt x="169" y="0"/>
                  </a:lnTo>
                  <a:lnTo>
                    <a:pt x="0" y="138"/>
                  </a:lnTo>
                  <a:close/>
                </a:path>
              </a:pathLst>
            </a:custGeom>
            <a:solidFill>
              <a:srgbClr val="BBE0E3"/>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208" name="Freeform 184"/>
            <p:cNvSpPr>
              <a:spLocks/>
            </p:cNvSpPr>
            <p:nvPr/>
          </p:nvSpPr>
          <p:spPr bwMode="auto">
            <a:xfrm>
              <a:off x="4475" y="1395"/>
              <a:ext cx="506" cy="80"/>
            </a:xfrm>
            <a:custGeom>
              <a:avLst/>
              <a:gdLst>
                <a:gd name="T0" fmla="*/ 0 w 280"/>
                <a:gd name="T1" fmla="*/ 1801 h 63"/>
                <a:gd name="T2" fmla="*/ 147159 w 280"/>
                <a:gd name="T3" fmla="*/ 1752 h 63"/>
                <a:gd name="T4" fmla="*/ 868488 w 280"/>
                <a:gd name="T5" fmla="*/ 0 h 63"/>
                <a:gd name="T6" fmla="*/ 1108812 w 280"/>
                <a:gd name="T7" fmla="*/ 0 h 63"/>
                <a:gd name="T8" fmla="*/ 0 60000 65536"/>
                <a:gd name="T9" fmla="*/ 0 60000 65536"/>
                <a:gd name="T10" fmla="*/ 0 60000 65536"/>
                <a:gd name="T11" fmla="*/ 0 60000 65536"/>
                <a:gd name="T12" fmla="*/ 0 w 280"/>
                <a:gd name="T13" fmla="*/ 0 h 63"/>
                <a:gd name="T14" fmla="*/ 280 w 280"/>
                <a:gd name="T15" fmla="*/ 63 h 63"/>
              </a:gdLst>
              <a:ahLst/>
              <a:cxnLst>
                <a:cxn ang="T8">
                  <a:pos x="T0" y="T1"/>
                </a:cxn>
                <a:cxn ang="T9">
                  <a:pos x="T2" y="T3"/>
                </a:cxn>
                <a:cxn ang="T10">
                  <a:pos x="T4" y="T5"/>
                </a:cxn>
                <a:cxn ang="T11">
                  <a:pos x="T6" y="T7"/>
                </a:cxn>
              </a:cxnLst>
              <a:rect l="T12" t="T13" r="T14" b="T15"/>
              <a:pathLst>
                <a:path w="280" h="63">
                  <a:moveTo>
                    <a:pt x="0" y="63"/>
                  </a:moveTo>
                  <a:lnTo>
                    <a:pt x="37" y="62"/>
                  </a:lnTo>
                  <a:lnTo>
                    <a:pt x="219" y="0"/>
                  </a:lnTo>
                  <a:lnTo>
                    <a:pt x="280" y="0"/>
                  </a:lnTo>
                </a:path>
              </a:pathLst>
            </a:custGeom>
            <a:noFill/>
            <a:ln w="190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209" name="Freeform 185"/>
            <p:cNvSpPr>
              <a:spLocks/>
            </p:cNvSpPr>
            <p:nvPr/>
          </p:nvSpPr>
          <p:spPr bwMode="auto">
            <a:xfrm>
              <a:off x="4593" y="1391"/>
              <a:ext cx="293" cy="93"/>
            </a:xfrm>
            <a:custGeom>
              <a:avLst/>
              <a:gdLst>
                <a:gd name="T0" fmla="*/ 0 w 293"/>
                <a:gd name="T1" fmla="*/ 0 h 93"/>
                <a:gd name="T2" fmla="*/ 67 w 293"/>
                <a:gd name="T3" fmla="*/ 1 h 93"/>
                <a:gd name="T4" fmla="*/ 195 w 293"/>
                <a:gd name="T5" fmla="*/ 93 h 93"/>
                <a:gd name="T6" fmla="*/ 293 w 293"/>
                <a:gd name="T7" fmla="*/ 93 h 93"/>
                <a:gd name="T8" fmla="*/ 0 60000 65536"/>
                <a:gd name="T9" fmla="*/ 0 60000 65536"/>
                <a:gd name="T10" fmla="*/ 0 60000 65536"/>
                <a:gd name="T11" fmla="*/ 0 60000 65536"/>
                <a:gd name="T12" fmla="*/ 0 w 293"/>
                <a:gd name="T13" fmla="*/ 0 h 93"/>
                <a:gd name="T14" fmla="*/ 293 w 293"/>
                <a:gd name="T15" fmla="*/ 93 h 93"/>
              </a:gdLst>
              <a:ahLst/>
              <a:cxnLst>
                <a:cxn ang="T8">
                  <a:pos x="T0" y="T1"/>
                </a:cxn>
                <a:cxn ang="T9">
                  <a:pos x="T2" y="T3"/>
                </a:cxn>
                <a:cxn ang="T10">
                  <a:pos x="T4" y="T5"/>
                </a:cxn>
                <a:cxn ang="T11">
                  <a:pos x="T6" y="T7"/>
                </a:cxn>
              </a:cxnLst>
              <a:rect l="T12" t="T13" r="T14" b="T15"/>
              <a:pathLst>
                <a:path w="293" h="93">
                  <a:moveTo>
                    <a:pt x="0" y="0"/>
                  </a:moveTo>
                  <a:lnTo>
                    <a:pt x="67" y="1"/>
                  </a:lnTo>
                  <a:lnTo>
                    <a:pt x="195" y="93"/>
                  </a:lnTo>
                  <a:lnTo>
                    <a:pt x="293" y="93"/>
                  </a:lnTo>
                </a:path>
              </a:pathLst>
            </a:custGeom>
            <a:noFill/>
            <a:ln w="190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079" name="Freeform 2"/>
          <p:cNvSpPr>
            <a:spLocks/>
          </p:cNvSpPr>
          <p:nvPr/>
        </p:nvSpPr>
        <p:spPr bwMode="auto">
          <a:xfrm>
            <a:off x="3817938" y="2002986"/>
            <a:ext cx="4048125" cy="3833813"/>
          </a:xfrm>
          <a:custGeom>
            <a:avLst/>
            <a:gdLst>
              <a:gd name="T0" fmla="*/ 2147483647 w 2550"/>
              <a:gd name="T1" fmla="*/ 0 h 2415"/>
              <a:gd name="T2" fmla="*/ 2147483647 w 2550"/>
              <a:gd name="T3" fmla="*/ 0 h 2415"/>
              <a:gd name="T4" fmla="*/ 2147483647 w 2550"/>
              <a:gd name="T5" fmla="*/ 2147483647 h 2415"/>
              <a:gd name="T6" fmla="*/ 0 w 2550"/>
              <a:gd name="T7" fmla="*/ 2147483647 h 2415"/>
              <a:gd name="T8" fmla="*/ 0 60000 65536"/>
              <a:gd name="T9" fmla="*/ 0 60000 65536"/>
              <a:gd name="T10" fmla="*/ 0 60000 65536"/>
              <a:gd name="T11" fmla="*/ 0 60000 65536"/>
              <a:gd name="T12" fmla="*/ 0 w 2550"/>
              <a:gd name="T13" fmla="*/ 0 h 2415"/>
              <a:gd name="T14" fmla="*/ 2550 w 2550"/>
              <a:gd name="T15" fmla="*/ 2415 h 2415"/>
            </a:gdLst>
            <a:ahLst/>
            <a:cxnLst>
              <a:cxn ang="T8">
                <a:pos x="T0" y="T1"/>
              </a:cxn>
              <a:cxn ang="T9">
                <a:pos x="T2" y="T3"/>
              </a:cxn>
              <a:cxn ang="T10">
                <a:pos x="T4" y="T5"/>
              </a:cxn>
              <a:cxn ang="T11">
                <a:pos x="T6" y="T7"/>
              </a:cxn>
            </a:cxnLst>
            <a:rect l="T12" t="T13" r="T14" b="T15"/>
            <a:pathLst>
              <a:path w="2550" h="2415">
                <a:moveTo>
                  <a:pt x="592" y="0"/>
                </a:moveTo>
                <a:lnTo>
                  <a:pt x="2544" y="0"/>
                </a:lnTo>
                <a:lnTo>
                  <a:pt x="2550" y="2415"/>
                </a:lnTo>
                <a:lnTo>
                  <a:pt x="0" y="2415"/>
                </a:lnTo>
              </a:path>
            </a:pathLst>
          </a:cu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80" name="Text Box 8"/>
          <p:cNvSpPr txBox="1">
            <a:spLocks noChangeArrowheads="1"/>
          </p:cNvSpPr>
          <p:nvPr/>
        </p:nvSpPr>
        <p:spPr bwMode="auto">
          <a:xfrm>
            <a:off x="2716213" y="779024"/>
            <a:ext cx="1100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99"/>
                </a:solidFill>
                <a:effectLst/>
                <a:uLnTx/>
                <a:uFillTx/>
                <a:latin typeface="Arial" charset="0"/>
                <a:ea typeface="ＭＳ Ｐゴシック" charset="-128"/>
                <a:cs typeface="+mn-cs"/>
              </a:rPr>
              <a:t>source</a:t>
            </a:r>
          </a:p>
        </p:txBody>
      </p:sp>
      <p:sp>
        <p:nvSpPr>
          <p:cNvPr id="131081" name="Freeform 10"/>
          <p:cNvSpPr>
            <a:spLocks/>
          </p:cNvSpPr>
          <p:nvPr/>
        </p:nvSpPr>
        <p:spPr bwMode="auto">
          <a:xfrm>
            <a:off x="3868738" y="1206061"/>
            <a:ext cx="360362" cy="1577975"/>
          </a:xfrm>
          <a:custGeom>
            <a:avLst/>
            <a:gdLst>
              <a:gd name="T0" fmla="*/ 2147483647 w 267"/>
              <a:gd name="T1" fmla="*/ 2147483647 h 1186"/>
              <a:gd name="T2" fmla="*/ 0 w 267"/>
              <a:gd name="T3" fmla="*/ 0 h 1186"/>
              <a:gd name="T4" fmla="*/ 0 w 267"/>
              <a:gd name="T5" fmla="*/ 2147483647 h 1186"/>
              <a:gd name="T6" fmla="*/ 2147483647 w 267"/>
              <a:gd name="T7" fmla="*/ 2147483647 h 1186"/>
              <a:gd name="T8" fmla="*/ 2147483647 w 267"/>
              <a:gd name="T9" fmla="*/ 2147483647 h 1186"/>
              <a:gd name="T10" fmla="*/ 0 60000 65536"/>
              <a:gd name="T11" fmla="*/ 0 60000 65536"/>
              <a:gd name="T12" fmla="*/ 0 60000 65536"/>
              <a:gd name="T13" fmla="*/ 0 60000 65536"/>
              <a:gd name="T14" fmla="*/ 0 60000 65536"/>
              <a:gd name="T15" fmla="*/ 0 w 267"/>
              <a:gd name="T16" fmla="*/ 0 h 1186"/>
              <a:gd name="T17" fmla="*/ 267 w 267"/>
              <a:gd name="T18" fmla="*/ 1186 h 1186"/>
            </a:gdLst>
            <a:ahLst/>
            <a:cxnLst>
              <a:cxn ang="T10">
                <a:pos x="T0" y="T1"/>
              </a:cxn>
              <a:cxn ang="T11">
                <a:pos x="T2" y="T3"/>
              </a:cxn>
              <a:cxn ang="T12">
                <a:pos x="T4" y="T5"/>
              </a:cxn>
              <a:cxn ang="T13">
                <a:pos x="T6" y="T7"/>
              </a:cxn>
              <a:cxn ang="T14">
                <a:pos x="T8" y="T9"/>
              </a:cxn>
            </a:cxnLst>
            <a:rect l="T15" t="T16" r="T17" b="T18"/>
            <a:pathLst>
              <a:path w="267" h="1186">
                <a:moveTo>
                  <a:pt x="254" y="466"/>
                </a:moveTo>
                <a:lnTo>
                  <a:pt x="0" y="0"/>
                </a:lnTo>
                <a:lnTo>
                  <a:pt x="0" y="1186"/>
                </a:lnTo>
                <a:lnTo>
                  <a:pt x="267" y="652"/>
                </a:lnTo>
                <a:lnTo>
                  <a:pt x="254" y="466"/>
                </a:lnTo>
                <a:close/>
              </a:path>
            </a:pathLst>
          </a:custGeom>
          <a:gradFill rotWithShape="1">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82" name="Rectangle 23"/>
          <p:cNvSpPr>
            <a:spLocks noChangeArrowheads="1"/>
          </p:cNvSpPr>
          <p:nvPr/>
        </p:nvSpPr>
        <p:spPr bwMode="auto">
          <a:xfrm>
            <a:off x="2644775" y="1215586"/>
            <a:ext cx="1296988" cy="1546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083" name="Rectangle 24"/>
          <p:cNvSpPr>
            <a:spLocks noChangeArrowheads="1"/>
          </p:cNvSpPr>
          <p:nvPr/>
        </p:nvSpPr>
        <p:spPr bwMode="auto">
          <a:xfrm>
            <a:off x="2597150" y="1287024"/>
            <a:ext cx="1273175" cy="15367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084" name="Line 25"/>
          <p:cNvSpPr>
            <a:spLocks noChangeShapeType="1"/>
          </p:cNvSpPr>
          <p:nvPr/>
        </p:nvSpPr>
        <p:spPr bwMode="auto">
          <a:xfrm>
            <a:off x="2597150" y="1604524"/>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85" name="Text Box 26"/>
          <p:cNvSpPr txBox="1">
            <a:spLocks noChangeArrowheads="1"/>
          </p:cNvSpPr>
          <p:nvPr/>
        </p:nvSpPr>
        <p:spPr bwMode="auto">
          <a:xfrm>
            <a:off x="2554288" y="1253686"/>
            <a:ext cx="1317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sp>
        <p:nvSpPr>
          <p:cNvPr id="131086" name="Line 27"/>
          <p:cNvSpPr>
            <a:spLocks noChangeShapeType="1"/>
          </p:cNvSpPr>
          <p:nvPr/>
        </p:nvSpPr>
        <p:spPr bwMode="auto">
          <a:xfrm>
            <a:off x="2605088" y="1925199"/>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87" name="Line 28"/>
          <p:cNvSpPr>
            <a:spLocks noChangeShapeType="1"/>
          </p:cNvSpPr>
          <p:nvPr/>
        </p:nvSpPr>
        <p:spPr bwMode="auto">
          <a:xfrm>
            <a:off x="2609850" y="2206186"/>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88" name="Line 29"/>
          <p:cNvSpPr>
            <a:spLocks noChangeShapeType="1"/>
          </p:cNvSpPr>
          <p:nvPr/>
        </p:nvSpPr>
        <p:spPr bwMode="auto">
          <a:xfrm>
            <a:off x="2609850" y="2482411"/>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39"/>
          <p:cNvGrpSpPr>
            <a:grpSpLocks/>
          </p:cNvGrpSpPr>
          <p:nvPr/>
        </p:nvGrpSpPr>
        <p:grpSpPr bwMode="auto">
          <a:xfrm>
            <a:off x="1219200" y="1923611"/>
            <a:ext cx="1208088" cy="303213"/>
            <a:chOff x="501" y="1990"/>
            <a:chExt cx="761" cy="191"/>
          </a:xfrm>
        </p:grpSpPr>
        <p:sp>
          <p:nvSpPr>
            <p:cNvPr id="131199" name="Rectangle 40"/>
            <p:cNvSpPr>
              <a:spLocks noChangeArrowheads="1"/>
            </p:cNvSpPr>
            <p:nvPr/>
          </p:nvSpPr>
          <p:spPr bwMode="auto">
            <a:xfrm>
              <a:off x="501" y="2007"/>
              <a:ext cx="68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200" name="Rectangle 41"/>
            <p:cNvSpPr>
              <a:spLocks noChangeArrowheads="1"/>
            </p:cNvSpPr>
            <p:nvPr/>
          </p:nvSpPr>
          <p:spPr bwMode="auto">
            <a:xfrm>
              <a:off x="704"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201" name="Rectangle 42"/>
            <p:cNvSpPr>
              <a:spLocks noChangeArrowheads="1"/>
            </p:cNvSpPr>
            <p:nvPr/>
          </p:nvSpPr>
          <p:spPr bwMode="auto">
            <a:xfrm>
              <a:off x="518"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202" name="Rectangle 43"/>
            <p:cNvSpPr>
              <a:spLocks noChangeArrowheads="1"/>
            </p:cNvSpPr>
            <p:nvPr/>
          </p:nvSpPr>
          <p:spPr bwMode="auto">
            <a:xfrm>
              <a:off x="834" y="1991"/>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203" name="Line 44"/>
            <p:cNvSpPr>
              <a:spLocks noChangeShapeType="1"/>
            </p:cNvSpPr>
            <p:nvPr/>
          </p:nvSpPr>
          <p:spPr bwMode="auto">
            <a:xfrm>
              <a:off x="688" y="2013"/>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204" name="Line 45"/>
            <p:cNvSpPr>
              <a:spLocks noChangeShapeType="1"/>
            </p:cNvSpPr>
            <p:nvPr/>
          </p:nvSpPr>
          <p:spPr bwMode="auto">
            <a:xfrm>
              <a:off x="880" y="2010"/>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2645" name="Text Box 5"/>
          <p:cNvSpPr txBox="1">
            <a:spLocks noChangeArrowheads="1"/>
          </p:cNvSpPr>
          <p:nvPr/>
        </p:nvSpPr>
        <p:spPr bwMode="auto">
          <a:xfrm>
            <a:off x="395288" y="1552136"/>
            <a:ext cx="9636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CC0000"/>
                </a:solidFill>
                <a:effectLst/>
                <a:uLnTx/>
                <a:uFillTx/>
                <a:latin typeface="Arial" charset="0"/>
                <a:ea typeface="ＭＳ Ｐゴシック" charset="-128"/>
                <a:cs typeface="+mn-cs"/>
              </a:rPr>
              <a:t>segment</a:t>
            </a:r>
          </a:p>
        </p:txBody>
      </p:sp>
      <p:grpSp>
        <p:nvGrpSpPr>
          <p:cNvPr id="6" name="Group 178"/>
          <p:cNvGrpSpPr>
            <a:grpSpLocks/>
          </p:cNvGrpSpPr>
          <p:nvPr/>
        </p:nvGrpSpPr>
        <p:grpSpPr bwMode="auto">
          <a:xfrm>
            <a:off x="1533525" y="1588649"/>
            <a:ext cx="301625" cy="292100"/>
            <a:chOff x="1962" y="2058"/>
            <a:chExt cx="190" cy="184"/>
          </a:xfrm>
        </p:grpSpPr>
        <p:sp>
          <p:nvSpPr>
            <p:cNvPr id="131197" name="Rectangle 47"/>
            <p:cNvSpPr>
              <a:spLocks noChangeArrowheads="1"/>
            </p:cNvSpPr>
            <p:nvPr/>
          </p:nvSpPr>
          <p:spPr bwMode="auto">
            <a:xfrm>
              <a:off x="1962" y="2075"/>
              <a:ext cx="177"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98" name="Rectangle 48"/>
            <p:cNvSpPr>
              <a:spLocks noChangeArrowheads="1"/>
            </p:cNvSpPr>
            <p:nvPr/>
          </p:nvSpPr>
          <p:spPr bwMode="auto">
            <a:xfrm>
              <a:off x="1965" y="2058"/>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grpSp>
      <p:sp>
        <p:nvSpPr>
          <p:cNvPr id="112644" name="Text Box 4"/>
          <p:cNvSpPr txBox="1">
            <a:spLocks noChangeArrowheads="1"/>
          </p:cNvSpPr>
          <p:nvPr/>
        </p:nvSpPr>
        <p:spPr bwMode="auto">
          <a:xfrm>
            <a:off x="195263" y="1891861"/>
            <a:ext cx="1042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CC0000"/>
                </a:solidFill>
                <a:effectLst/>
                <a:uLnTx/>
                <a:uFillTx/>
                <a:latin typeface="Arial" charset="0"/>
                <a:ea typeface="ＭＳ Ｐゴシック" charset="-128"/>
                <a:cs typeface="+mn-cs"/>
              </a:rPr>
              <a:t>datagram</a:t>
            </a:r>
          </a:p>
        </p:txBody>
      </p:sp>
      <p:sp>
        <p:nvSpPr>
          <p:cNvPr id="131093" name="Text Box 54"/>
          <p:cNvSpPr txBox="1">
            <a:spLocks noChangeArrowheads="1"/>
          </p:cNvSpPr>
          <p:nvPr/>
        </p:nvSpPr>
        <p:spPr bwMode="auto">
          <a:xfrm>
            <a:off x="1547813" y="4712849"/>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000099"/>
                </a:solidFill>
                <a:effectLst/>
                <a:uLnTx/>
                <a:uFillTx/>
                <a:latin typeface="Arial" charset="0"/>
                <a:ea typeface="ＭＳ Ｐゴシック" charset="-128"/>
                <a:cs typeface="+mn-cs"/>
              </a:rPr>
              <a:t>destination</a:t>
            </a:r>
          </a:p>
        </p:txBody>
      </p:sp>
      <p:sp>
        <p:nvSpPr>
          <p:cNvPr id="131094" name="Freeform 56"/>
          <p:cNvSpPr>
            <a:spLocks/>
          </p:cNvSpPr>
          <p:nvPr/>
        </p:nvSpPr>
        <p:spPr bwMode="auto">
          <a:xfrm>
            <a:off x="2979738" y="5095436"/>
            <a:ext cx="360362" cy="1577975"/>
          </a:xfrm>
          <a:custGeom>
            <a:avLst/>
            <a:gdLst>
              <a:gd name="T0" fmla="*/ 2147483647 w 267"/>
              <a:gd name="T1" fmla="*/ 2147483647 h 1186"/>
              <a:gd name="T2" fmla="*/ 0 w 267"/>
              <a:gd name="T3" fmla="*/ 0 h 1186"/>
              <a:gd name="T4" fmla="*/ 0 w 267"/>
              <a:gd name="T5" fmla="*/ 2147483647 h 1186"/>
              <a:gd name="T6" fmla="*/ 2147483647 w 267"/>
              <a:gd name="T7" fmla="*/ 2147483647 h 1186"/>
              <a:gd name="T8" fmla="*/ 2147483647 w 267"/>
              <a:gd name="T9" fmla="*/ 2147483647 h 1186"/>
              <a:gd name="T10" fmla="*/ 0 60000 65536"/>
              <a:gd name="T11" fmla="*/ 0 60000 65536"/>
              <a:gd name="T12" fmla="*/ 0 60000 65536"/>
              <a:gd name="T13" fmla="*/ 0 60000 65536"/>
              <a:gd name="T14" fmla="*/ 0 60000 65536"/>
              <a:gd name="T15" fmla="*/ 0 w 267"/>
              <a:gd name="T16" fmla="*/ 0 h 1186"/>
              <a:gd name="T17" fmla="*/ 267 w 267"/>
              <a:gd name="T18" fmla="*/ 1186 h 1186"/>
            </a:gdLst>
            <a:ahLst/>
            <a:cxnLst>
              <a:cxn ang="T10">
                <a:pos x="T0" y="T1"/>
              </a:cxn>
              <a:cxn ang="T11">
                <a:pos x="T2" y="T3"/>
              </a:cxn>
              <a:cxn ang="T12">
                <a:pos x="T4" y="T5"/>
              </a:cxn>
              <a:cxn ang="T13">
                <a:pos x="T6" y="T7"/>
              </a:cxn>
              <a:cxn ang="T14">
                <a:pos x="T8" y="T9"/>
              </a:cxn>
            </a:cxnLst>
            <a:rect l="T15" t="T16" r="T17" b="T18"/>
            <a:pathLst>
              <a:path w="267" h="1186">
                <a:moveTo>
                  <a:pt x="254" y="466"/>
                </a:moveTo>
                <a:lnTo>
                  <a:pt x="0" y="0"/>
                </a:lnTo>
                <a:lnTo>
                  <a:pt x="0" y="1186"/>
                </a:lnTo>
                <a:lnTo>
                  <a:pt x="267" y="652"/>
                </a:lnTo>
                <a:lnTo>
                  <a:pt x="254" y="466"/>
                </a:lnTo>
                <a:close/>
              </a:path>
            </a:pathLst>
          </a:custGeom>
          <a:gradFill rotWithShape="1">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95" name="Rectangle 57"/>
          <p:cNvSpPr>
            <a:spLocks noChangeArrowheads="1"/>
          </p:cNvSpPr>
          <p:nvPr/>
        </p:nvSpPr>
        <p:spPr bwMode="auto">
          <a:xfrm>
            <a:off x="1755775" y="5101786"/>
            <a:ext cx="1296988" cy="1546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096" name="Rectangle 58"/>
          <p:cNvSpPr>
            <a:spLocks noChangeArrowheads="1"/>
          </p:cNvSpPr>
          <p:nvPr/>
        </p:nvSpPr>
        <p:spPr bwMode="auto">
          <a:xfrm>
            <a:off x="1708150" y="5173224"/>
            <a:ext cx="1273175" cy="15367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097" name="Line 59"/>
          <p:cNvSpPr>
            <a:spLocks noChangeShapeType="1"/>
          </p:cNvSpPr>
          <p:nvPr/>
        </p:nvSpPr>
        <p:spPr bwMode="auto">
          <a:xfrm>
            <a:off x="1708150" y="5490724"/>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98" name="Text Box 60"/>
          <p:cNvSpPr txBox="1">
            <a:spLocks noChangeArrowheads="1"/>
          </p:cNvSpPr>
          <p:nvPr/>
        </p:nvSpPr>
        <p:spPr bwMode="auto">
          <a:xfrm>
            <a:off x="1665288" y="5139886"/>
            <a:ext cx="1317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sp>
        <p:nvSpPr>
          <p:cNvPr id="131099" name="Line 61"/>
          <p:cNvSpPr>
            <a:spLocks noChangeShapeType="1"/>
          </p:cNvSpPr>
          <p:nvPr/>
        </p:nvSpPr>
        <p:spPr bwMode="auto">
          <a:xfrm>
            <a:off x="1716088" y="5811399"/>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00" name="Line 62"/>
          <p:cNvSpPr>
            <a:spLocks noChangeShapeType="1"/>
          </p:cNvSpPr>
          <p:nvPr/>
        </p:nvSpPr>
        <p:spPr bwMode="auto">
          <a:xfrm>
            <a:off x="1720850" y="6092386"/>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01" name="Line 63"/>
          <p:cNvSpPr>
            <a:spLocks noChangeShapeType="1"/>
          </p:cNvSpPr>
          <p:nvPr/>
        </p:nvSpPr>
        <p:spPr bwMode="auto">
          <a:xfrm>
            <a:off x="1720850" y="6368611"/>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a:grpSpLocks/>
          </p:cNvGrpSpPr>
          <p:nvPr/>
        </p:nvGrpSpPr>
        <p:grpSpPr bwMode="auto">
          <a:xfrm>
            <a:off x="152400" y="5165286"/>
            <a:ext cx="1479550" cy="1220788"/>
            <a:chOff x="152400" y="4610100"/>
            <a:chExt cx="1479550" cy="1220788"/>
          </a:xfrm>
        </p:grpSpPr>
        <p:grpSp>
          <p:nvGrpSpPr>
            <p:cNvPr id="131173" name="Group 64"/>
            <p:cNvGrpSpPr>
              <a:grpSpLocks/>
            </p:cNvGrpSpPr>
            <p:nvPr/>
          </p:nvGrpSpPr>
          <p:grpSpPr bwMode="auto">
            <a:xfrm>
              <a:off x="152400" y="5527675"/>
              <a:ext cx="1479550" cy="303213"/>
              <a:chOff x="332" y="2224"/>
              <a:chExt cx="932" cy="191"/>
            </a:xfrm>
          </p:grpSpPr>
          <p:sp>
            <p:nvSpPr>
              <p:cNvPr id="131189" name="Rectangle 65"/>
              <p:cNvSpPr>
                <a:spLocks noChangeArrowheads="1"/>
              </p:cNvSpPr>
              <p:nvPr/>
            </p:nvSpPr>
            <p:spPr bwMode="auto">
              <a:xfrm>
                <a:off x="345" y="2241"/>
                <a:ext cx="840"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90" name="Rectangle 66"/>
              <p:cNvSpPr>
                <a:spLocks noChangeArrowheads="1"/>
              </p:cNvSpPr>
              <p:nvPr/>
            </p:nvSpPr>
            <p:spPr bwMode="auto">
              <a:xfrm>
                <a:off x="706"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91" name="Rectangle 67"/>
              <p:cNvSpPr>
                <a:spLocks noChangeArrowheads="1"/>
              </p:cNvSpPr>
              <p:nvPr/>
            </p:nvSpPr>
            <p:spPr bwMode="auto">
              <a:xfrm>
                <a:off x="520"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92" name="Rectangle 68"/>
              <p:cNvSpPr>
                <a:spLocks noChangeArrowheads="1"/>
              </p:cNvSpPr>
              <p:nvPr/>
            </p:nvSpPr>
            <p:spPr bwMode="auto">
              <a:xfrm>
                <a:off x="332"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l</a:t>
                </a:r>
              </a:p>
            </p:txBody>
          </p:sp>
          <p:sp>
            <p:nvSpPr>
              <p:cNvPr id="131193" name="Rectangle 69"/>
              <p:cNvSpPr>
                <a:spLocks noChangeArrowheads="1"/>
              </p:cNvSpPr>
              <p:nvPr/>
            </p:nvSpPr>
            <p:spPr bwMode="auto">
              <a:xfrm>
                <a:off x="836" y="2225"/>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94" name="Line 70"/>
              <p:cNvSpPr>
                <a:spLocks noChangeShapeType="1"/>
              </p:cNvSpPr>
              <p:nvPr/>
            </p:nvSpPr>
            <p:spPr bwMode="auto">
              <a:xfrm>
                <a:off x="510" y="2241"/>
                <a:ext cx="0" cy="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95" name="Line 71"/>
              <p:cNvSpPr>
                <a:spLocks noChangeShapeType="1"/>
              </p:cNvSpPr>
              <p:nvPr/>
            </p:nvSpPr>
            <p:spPr bwMode="auto">
              <a:xfrm>
                <a:off x="690" y="2247"/>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96" name="Line 72"/>
              <p:cNvSpPr>
                <a:spLocks noChangeShapeType="1"/>
              </p:cNvSpPr>
              <p:nvPr/>
            </p:nvSpPr>
            <p:spPr bwMode="auto">
              <a:xfrm>
                <a:off x="882" y="2244"/>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74" name="Group 73"/>
            <p:cNvGrpSpPr>
              <a:grpSpLocks/>
            </p:cNvGrpSpPr>
            <p:nvPr/>
          </p:nvGrpSpPr>
          <p:grpSpPr bwMode="auto">
            <a:xfrm>
              <a:off x="420688" y="5229225"/>
              <a:ext cx="1208087" cy="303213"/>
              <a:chOff x="501" y="1990"/>
              <a:chExt cx="761" cy="191"/>
            </a:xfrm>
          </p:grpSpPr>
          <p:sp>
            <p:nvSpPr>
              <p:cNvPr id="131183" name="Rectangle 74"/>
              <p:cNvSpPr>
                <a:spLocks noChangeArrowheads="1"/>
              </p:cNvSpPr>
              <p:nvPr/>
            </p:nvSpPr>
            <p:spPr bwMode="auto">
              <a:xfrm>
                <a:off x="501" y="2007"/>
                <a:ext cx="68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84" name="Rectangle 75"/>
              <p:cNvSpPr>
                <a:spLocks noChangeArrowheads="1"/>
              </p:cNvSpPr>
              <p:nvPr/>
            </p:nvSpPr>
            <p:spPr bwMode="auto">
              <a:xfrm>
                <a:off x="704"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85" name="Rectangle 76"/>
              <p:cNvSpPr>
                <a:spLocks noChangeArrowheads="1"/>
              </p:cNvSpPr>
              <p:nvPr/>
            </p:nvSpPr>
            <p:spPr bwMode="auto">
              <a:xfrm>
                <a:off x="518"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86" name="Rectangle 77"/>
              <p:cNvSpPr>
                <a:spLocks noChangeArrowheads="1"/>
              </p:cNvSpPr>
              <p:nvPr/>
            </p:nvSpPr>
            <p:spPr bwMode="auto">
              <a:xfrm>
                <a:off x="834" y="1991"/>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87" name="Line 78"/>
              <p:cNvSpPr>
                <a:spLocks noChangeShapeType="1"/>
              </p:cNvSpPr>
              <p:nvPr/>
            </p:nvSpPr>
            <p:spPr bwMode="auto">
              <a:xfrm>
                <a:off x="688" y="2013"/>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88" name="Line 79"/>
              <p:cNvSpPr>
                <a:spLocks noChangeShapeType="1"/>
              </p:cNvSpPr>
              <p:nvPr/>
            </p:nvSpPr>
            <p:spPr bwMode="auto">
              <a:xfrm>
                <a:off x="880" y="2010"/>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75" name="Group 80"/>
            <p:cNvGrpSpPr>
              <a:grpSpLocks/>
            </p:cNvGrpSpPr>
            <p:nvPr/>
          </p:nvGrpSpPr>
          <p:grpSpPr bwMode="auto">
            <a:xfrm>
              <a:off x="723900" y="4921250"/>
              <a:ext cx="890588" cy="303213"/>
              <a:chOff x="645" y="1734"/>
              <a:chExt cx="561" cy="191"/>
            </a:xfrm>
          </p:grpSpPr>
          <p:sp>
            <p:nvSpPr>
              <p:cNvPr id="131179" name="Rectangle 81"/>
              <p:cNvSpPr>
                <a:spLocks noChangeArrowheads="1"/>
              </p:cNvSpPr>
              <p:nvPr/>
            </p:nvSpPr>
            <p:spPr bwMode="auto">
              <a:xfrm>
                <a:off x="645" y="1751"/>
                <a:ext cx="48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80" name="Rectangle 82"/>
              <p:cNvSpPr>
                <a:spLocks noChangeArrowheads="1"/>
              </p:cNvSpPr>
              <p:nvPr/>
            </p:nvSpPr>
            <p:spPr bwMode="auto">
              <a:xfrm>
                <a:off x="648" y="173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81" name="Rectangle 83"/>
              <p:cNvSpPr>
                <a:spLocks noChangeArrowheads="1"/>
              </p:cNvSpPr>
              <p:nvPr/>
            </p:nvSpPr>
            <p:spPr bwMode="auto">
              <a:xfrm>
                <a:off x="778" y="1735"/>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82" name="Line 84"/>
              <p:cNvSpPr>
                <a:spLocks noChangeShapeType="1"/>
              </p:cNvSpPr>
              <p:nvPr/>
            </p:nvSpPr>
            <p:spPr bwMode="auto">
              <a:xfrm>
                <a:off x="824" y="1754"/>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76" name="Group 85"/>
            <p:cNvGrpSpPr>
              <a:grpSpLocks/>
            </p:cNvGrpSpPr>
            <p:nvPr/>
          </p:nvGrpSpPr>
          <p:grpSpPr bwMode="auto">
            <a:xfrm>
              <a:off x="930275" y="4610100"/>
              <a:ext cx="679450" cy="301625"/>
              <a:chOff x="780" y="1553"/>
              <a:chExt cx="428" cy="190"/>
            </a:xfrm>
          </p:grpSpPr>
          <p:sp>
            <p:nvSpPr>
              <p:cNvPr id="131177" name="Rectangle 86"/>
              <p:cNvSpPr>
                <a:spLocks noChangeArrowheads="1"/>
              </p:cNvSpPr>
              <p:nvPr/>
            </p:nvSpPr>
            <p:spPr bwMode="auto">
              <a:xfrm>
                <a:off x="817" y="1569"/>
                <a:ext cx="31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78" name="Rectangle 87"/>
              <p:cNvSpPr>
                <a:spLocks noChangeArrowheads="1"/>
              </p:cNvSpPr>
              <p:nvPr/>
            </p:nvSpPr>
            <p:spPr bwMode="auto">
              <a:xfrm>
                <a:off x="780" y="1553"/>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charset="0"/>
                    <a:ea typeface="ＭＳ Ｐゴシック" charset="-128"/>
                    <a:cs typeface="+mn-cs"/>
                  </a:rPr>
                  <a:t>M</a:t>
                </a:r>
              </a:p>
            </p:txBody>
          </p:sp>
        </p:grpSp>
      </p:grpSp>
      <p:grpSp>
        <p:nvGrpSpPr>
          <p:cNvPr id="131103" name="Group 88"/>
          <p:cNvGrpSpPr>
            <a:grpSpLocks/>
          </p:cNvGrpSpPr>
          <p:nvPr/>
        </p:nvGrpSpPr>
        <p:grpSpPr bwMode="auto">
          <a:xfrm>
            <a:off x="5654675" y="4719199"/>
            <a:ext cx="1387475" cy="1035050"/>
            <a:chOff x="3601" y="168"/>
            <a:chExt cx="874" cy="652"/>
          </a:xfrm>
        </p:grpSpPr>
        <p:sp>
          <p:nvSpPr>
            <p:cNvPr id="131168" name="Rectangle 89"/>
            <p:cNvSpPr>
              <a:spLocks noChangeArrowheads="1"/>
            </p:cNvSpPr>
            <p:nvPr/>
          </p:nvSpPr>
          <p:spPr bwMode="auto">
            <a:xfrm>
              <a:off x="3658" y="168"/>
              <a:ext cx="817" cy="596"/>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69" name="Rectangle 90"/>
            <p:cNvSpPr>
              <a:spLocks noChangeArrowheads="1"/>
            </p:cNvSpPr>
            <p:nvPr/>
          </p:nvSpPr>
          <p:spPr bwMode="auto">
            <a:xfrm>
              <a:off x="3628" y="213"/>
              <a:ext cx="802" cy="596"/>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70" name="Line 91"/>
            <p:cNvSpPr>
              <a:spLocks noChangeShapeType="1"/>
            </p:cNvSpPr>
            <p:nvPr/>
          </p:nvSpPr>
          <p:spPr bwMode="auto">
            <a:xfrm>
              <a:off x="3628" y="413"/>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71" name="Text Box 92"/>
            <p:cNvSpPr txBox="1">
              <a:spLocks noChangeArrowheads="1"/>
            </p:cNvSpPr>
            <p:nvPr/>
          </p:nvSpPr>
          <p:spPr bwMode="auto">
            <a:xfrm>
              <a:off x="3601" y="192"/>
              <a:ext cx="83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sp>
          <p:nvSpPr>
            <p:cNvPr id="131172" name="Line 93"/>
            <p:cNvSpPr>
              <a:spLocks noChangeShapeType="1"/>
            </p:cNvSpPr>
            <p:nvPr/>
          </p:nvSpPr>
          <p:spPr bwMode="auto">
            <a:xfrm>
              <a:off x="3633" y="615"/>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04" name="Group 94"/>
          <p:cNvGrpSpPr>
            <a:grpSpLocks/>
          </p:cNvGrpSpPr>
          <p:nvPr/>
        </p:nvGrpSpPr>
        <p:grpSpPr bwMode="auto">
          <a:xfrm>
            <a:off x="5821363" y="2826899"/>
            <a:ext cx="1387475" cy="733425"/>
            <a:chOff x="4696" y="597"/>
            <a:chExt cx="874" cy="462"/>
          </a:xfrm>
        </p:grpSpPr>
        <p:sp>
          <p:nvSpPr>
            <p:cNvPr id="131164" name="Rectangle 95"/>
            <p:cNvSpPr>
              <a:spLocks noChangeArrowheads="1"/>
            </p:cNvSpPr>
            <p:nvPr/>
          </p:nvSpPr>
          <p:spPr bwMode="auto">
            <a:xfrm>
              <a:off x="4753" y="597"/>
              <a:ext cx="817" cy="416"/>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65" name="Rectangle 96"/>
            <p:cNvSpPr>
              <a:spLocks noChangeArrowheads="1"/>
            </p:cNvSpPr>
            <p:nvPr/>
          </p:nvSpPr>
          <p:spPr bwMode="auto">
            <a:xfrm>
              <a:off x="4723" y="642"/>
              <a:ext cx="802" cy="413"/>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66" name="Line 97"/>
            <p:cNvSpPr>
              <a:spLocks noChangeShapeType="1"/>
            </p:cNvSpPr>
            <p:nvPr/>
          </p:nvSpPr>
          <p:spPr bwMode="auto">
            <a:xfrm>
              <a:off x="4723" y="842"/>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67" name="Text Box 98"/>
            <p:cNvSpPr txBox="1">
              <a:spLocks noChangeArrowheads="1"/>
            </p:cNvSpPr>
            <p:nvPr/>
          </p:nvSpPr>
          <p:spPr bwMode="auto">
            <a:xfrm>
              <a:off x="4696" y="621"/>
              <a:ext cx="830"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grpSp>
      <p:sp>
        <p:nvSpPr>
          <p:cNvPr id="131105" name="Freeform 114"/>
          <p:cNvSpPr>
            <a:spLocks/>
          </p:cNvSpPr>
          <p:nvPr/>
        </p:nvSpPr>
        <p:spPr bwMode="auto">
          <a:xfrm>
            <a:off x="1828800" y="1088586"/>
            <a:ext cx="5264150" cy="5494338"/>
          </a:xfrm>
          <a:custGeom>
            <a:avLst/>
            <a:gdLst>
              <a:gd name="T0" fmla="*/ 2147483647 w 3316"/>
              <a:gd name="T1" fmla="*/ 0 h 3461"/>
              <a:gd name="T2" fmla="*/ 2147483647 w 3316"/>
              <a:gd name="T3" fmla="*/ 2147483647 h 3461"/>
              <a:gd name="T4" fmla="*/ 2147483647 w 3316"/>
              <a:gd name="T5" fmla="*/ 2147483647 h 3461"/>
              <a:gd name="T6" fmla="*/ 2147483647 w 3316"/>
              <a:gd name="T7" fmla="*/ 2147483647 h 3461"/>
              <a:gd name="T8" fmla="*/ 2147483647 w 3316"/>
              <a:gd name="T9" fmla="*/ 2147483647 h 3461"/>
              <a:gd name="T10" fmla="*/ 2147483647 w 3316"/>
              <a:gd name="T11" fmla="*/ 2147483647 h 3461"/>
              <a:gd name="T12" fmla="*/ 2147483647 w 3316"/>
              <a:gd name="T13" fmla="*/ 2147483647 h 3461"/>
              <a:gd name="T14" fmla="*/ 2147483647 w 3316"/>
              <a:gd name="T15" fmla="*/ 2147483647 h 3461"/>
              <a:gd name="T16" fmla="*/ 2147483647 w 3316"/>
              <a:gd name="T17" fmla="*/ 2147483647 h 3461"/>
              <a:gd name="T18" fmla="*/ 2147483647 w 3316"/>
              <a:gd name="T19" fmla="*/ 2147483647 h 3461"/>
              <a:gd name="T20" fmla="*/ 2147483647 w 3316"/>
              <a:gd name="T21" fmla="*/ 2147483647 h 3461"/>
              <a:gd name="T22" fmla="*/ 0 w 3316"/>
              <a:gd name="T23" fmla="*/ 2147483647 h 3461"/>
              <a:gd name="T24" fmla="*/ 0 w 3316"/>
              <a:gd name="T25" fmla="*/ 2147483647 h 3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16"/>
              <a:gd name="T40" fmla="*/ 0 h 3461"/>
              <a:gd name="T41" fmla="*/ 3316 w 3316"/>
              <a:gd name="T42" fmla="*/ 3461 h 3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16" h="3461">
                <a:moveTo>
                  <a:pt x="872" y="0"/>
                </a:moveTo>
                <a:lnTo>
                  <a:pt x="878" y="1481"/>
                </a:lnTo>
                <a:lnTo>
                  <a:pt x="2612" y="1481"/>
                </a:lnTo>
                <a:lnTo>
                  <a:pt x="2612" y="1179"/>
                </a:lnTo>
                <a:lnTo>
                  <a:pt x="3294" y="1179"/>
                </a:lnTo>
                <a:lnTo>
                  <a:pt x="3316" y="3131"/>
                </a:lnTo>
                <a:lnTo>
                  <a:pt x="3148" y="2986"/>
                </a:lnTo>
                <a:lnTo>
                  <a:pt x="3143" y="2387"/>
                </a:lnTo>
                <a:lnTo>
                  <a:pt x="2505" y="2387"/>
                </a:lnTo>
                <a:lnTo>
                  <a:pt x="2505" y="3070"/>
                </a:lnTo>
                <a:lnTo>
                  <a:pt x="1057" y="3461"/>
                </a:lnTo>
                <a:lnTo>
                  <a:pt x="0" y="3461"/>
                </a:lnTo>
                <a:lnTo>
                  <a:pt x="0" y="2505"/>
                </a:lnTo>
              </a:path>
            </a:pathLst>
          </a:custGeom>
          <a:noFill/>
          <a:ln w="28575">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a:grpSpLocks/>
          </p:cNvGrpSpPr>
          <p:nvPr/>
        </p:nvGrpSpPr>
        <p:grpSpPr bwMode="auto">
          <a:xfrm>
            <a:off x="4238625" y="4795399"/>
            <a:ext cx="1479550" cy="609600"/>
            <a:chOff x="4238625" y="4240213"/>
            <a:chExt cx="1479550" cy="609600"/>
          </a:xfrm>
        </p:grpSpPr>
        <p:grpSp>
          <p:nvGrpSpPr>
            <p:cNvPr id="131148" name="Group 115"/>
            <p:cNvGrpSpPr>
              <a:grpSpLocks/>
            </p:cNvGrpSpPr>
            <p:nvPr/>
          </p:nvGrpSpPr>
          <p:grpSpPr bwMode="auto">
            <a:xfrm>
              <a:off x="4238625" y="4546600"/>
              <a:ext cx="1479550" cy="303213"/>
              <a:chOff x="332" y="2224"/>
              <a:chExt cx="932" cy="191"/>
            </a:xfrm>
          </p:grpSpPr>
          <p:sp>
            <p:nvSpPr>
              <p:cNvPr id="131156" name="Rectangle 116"/>
              <p:cNvSpPr>
                <a:spLocks noChangeArrowheads="1"/>
              </p:cNvSpPr>
              <p:nvPr/>
            </p:nvSpPr>
            <p:spPr bwMode="auto">
              <a:xfrm>
                <a:off x="345" y="2241"/>
                <a:ext cx="840"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57" name="Rectangle 117"/>
              <p:cNvSpPr>
                <a:spLocks noChangeArrowheads="1"/>
              </p:cNvSpPr>
              <p:nvPr/>
            </p:nvSpPr>
            <p:spPr bwMode="auto">
              <a:xfrm>
                <a:off x="706"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58" name="Rectangle 118"/>
              <p:cNvSpPr>
                <a:spLocks noChangeArrowheads="1"/>
              </p:cNvSpPr>
              <p:nvPr/>
            </p:nvSpPr>
            <p:spPr bwMode="auto">
              <a:xfrm>
                <a:off x="520"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59" name="Rectangle 119"/>
              <p:cNvSpPr>
                <a:spLocks noChangeArrowheads="1"/>
              </p:cNvSpPr>
              <p:nvPr/>
            </p:nvSpPr>
            <p:spPr bwMode="auto">
              <a:xfrm>
                <a:off x="332"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l</a:t>
                </a:r>
              </a:p>
            </p:txBody>
          </p:sp>
          <p:sp>
            <p:nvSpPr>
              <p:cNvPr id="131160" name="Rectangle 120"/>
              <p:cNvSpPr>
                <a:spLocks noChangeArrowheads="1"/>
              </p:cNvSpPr>
              <p:nvPr/>
            </p:nvSpPr>
            <p:spPr bwMode="auto">
              <a:xfrm>
                <a:off x="836" y="2225"/>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61" name="Line 121"/>
              <p:cNvSpPr>
                <a:spLocks noChangeShapeType="1"/>
              </p:cNvSpPr>
              <p:nvPr/>
            </p:nvSpPr>
            <p:spPr bwMode="auto">
              <a:xfrm>
                <a:off x="510" y="2241"/>
                <a:ext cx="0" cy="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62" name="Line 122"/>
              <p:cNvSpPr>
                <a:spLocks noChangeShapeType="1"/>
              </p:cNvSpPr>
              <p:nvPr/>
            </p:nvSpPr>
            <p:spPr bwMode="auto">
              <a:xfrm>
                <a:off x="690" y="2247"/>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63" name="Line 123"/>
              <p:cNvSpPr>
                <a:spLocks noChangeShapeType="1"/>
              </p:cNvSpPr>
              <p:nvPr/>
            </p:nvSpPr>
            <p:spPr bwMode="auto">
              <a:xfrm>
                <a:off x="882" y="2244"/>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49" name="Group 124"/>
            <p:cNvGrpSpPr>
              <a:grpSpLocks/>
            </p:cNvGrpSpPr>
            <p:nvPr/>
          </p:nvGrpSpPr>
          <p:grpSpPr bwMode="auto">
            <a:xfrm>
              <a:off x="4497388" y="4240213"/>
              <a:ext cx="1208087" cy="303212"/>
              <a:chOff x="501" y="1990"/>
              <a:chExt cx="761" cy="191"/>
            </a:xfrm>
          </p:grpSpPr>
          <p:sp>
            <p:nvSpPr>
              <p:cNvPr id="131150" name="Rectangle 125"/>
              <p:cNvSpPr>
                <a:spLocks noChangeArrowheads="1"/>
              </p:cNvSpPr>
              <p:nvPr/>
            </p:nvSpPr>
            <p:spPr bwMode="auto">
              <a:xfrm>
                <a:off x="501" y="2007"/>
                <a:ext cx="68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51" name="Rectangle 126"/>
              <p:cNvSpPr>
                <a:spLocks noChangeArrowheads="1"/>
              </p:cNvSpPr>
              <p:nvPr/>
            </p:nvSpPr>
            <p:spPr bwMode="auto">
              <a:xfrm>
                <a:off x="704"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52" name="Rectangle 127"/>
              <p:cNvSpPr>
                <a:spLocks noChangeArrowheads="1"/>
              </p:cNvSpPr>
              <p:nvPr/>
            </p:nvSpPr>
            <p:spPr bwMode="auto">
              <a:xfrm>
                <a:off x="518"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53" name="Rectangle 128"/>
              <p:cNvSpPr>
                <a:spLocks noChangeArrowheads="1"/>
              </p:cNvSpPr>
              <p:nvPr/>
            </p:nvSpPr>
            <p:spPr bwMode="auto">
              <a:xfrm>
                <a:off x="834" y="1991"/>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54" name="Line 129"/>
              <p:cNvSpPr>
                <a:spLocks noChangeShapeType="1"/>
              </p:cNvSpPr>
              <p:nvPr/>
            </p:nvSpPr>
            <p:spPr bwMode="auto">
              <a:xfrm>
                <a:off x="688" y="2013"/>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55" name="Line 130"/>
              <p:cNvSpPr>
                <a:spLocks noChangeShapeType="1"/>
              </p:cNvSpPr>
              <p:nvPr/>
            </p:nvSpPr>
            <p:spPr bwMode="auto">
              <a:xfrm>
                <a:off x="880" y="2010"/>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 name="Group 140"/>
          <p:cNvGrpSpPr>
            <a:grpSpLocks/>
          </p:cNvGrpSpPr>
          <p:nvPr/>
        </p:nvGrpSpPr>
        <p:grpSpPr bwMode="auto">
          <a:xfrm>
            <a:off x="7269163" y="5162111"/>
            <a:ext cx="1208087" cy="303213"/>
            <a:chOff x="501" y="1990"/>
            <a:chExt cx="761" cy="191"/>
          </a:xfrm>
        </p:grpSpPr>
        <p:sp>
          <p:nvSpPr>
            <p:cNvPr id="131142" name="Rectangle 141"/>
            <p:cNvSpPr>
              <a:spLocks noChangeArrowheads="1"/>
            </p:cNvSpPr>
            <p:nvPr/>
          </p:nvSpPr>
          <p:spPr bwMode="auto">
            <a:xfrm>
              <a:off x="501" y="2007"/>
              <a:ext cx="68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43" name="Rectangle 142"/>
            <p:cNvSpPr>
              <a:spLocks noChangeArrowheads="1"/>
            </p:cNvSpPr>
            <p:nvPr/>
          </p:nvSpPr>
          <p:spPr bwMode="auto">
            <a:xfrm>
              <a:off x="704"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44" name="Rectangle 143"/>
            <p:cNvSpPr>
              <a:spLocks noChangeArrowheads="1"/>
            </p:cNvSpPr>
            <p:nvPr/>
          </p:nvSpPr>
          <p:spPr bwMode="auto">
            <a:xfrm>
              <a:off x="518"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45" name="Rectangle 144"/>
            <p:cNvSpPr>
              <a:spLocks noChangeArrowheads="1"/>
            </p:cNvSpPr>
            <p:nvPr/>
          </p:nvSpPr>
          <p:spPr bwMode="auto">
            <a:xfrm>
              <a:off x="834" y="1991"/>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46" name="Line 145"/>
            <p:cNvSpPr>
              <a:spLocks noChangeShapeType="1"/>
            </p:cNvSpPr>
            <p:nvPr/>
          </p:nvSpPr>
          <p:spPr bwMode="auto">
            <a:xfrm>
              <a:off x="688" y="2013"/>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47" name="Line 146"/>
            <p:cNvSpPr>
              <a:spLocks noChangeShapeType="1"/>
            </p:cNvSpPr>
            <p:nvPr/>
          </p:nvSpPr>
          <p:spPr bwMode="auto">
            <a:xfrm>
              <a:off x="880" y="2010"/>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6"/>
          <p:cNvGrpSpPr>
            <a:grpSpLocks/>
          </p:cNvGrpSpPr>
          <p:nvPr/>
        </p:nvGrpSpPr>
        <p:grpSpPr bwMode="auto">
          <a:xfrm>
            <a:off x="938213" y="2220474"/>
            <a:ext cx="1479550" cy="303212"/>
            <a:chOff x="332" y="2224"/>
            <a:chExt cx="932" cy="191"/>
          </a:xfrm>
        </p:grpSpPr>
        <p:sp>
          <p:nvSpPr>
            <p:cNvPr id="131134" name="Rectangle 157"/>
            <p:cNvSpPr>
              <a:spLocks noChangeArrowheads="1"/>
            </p:cNvSpPr>
            <p:nvPr/>
          </p:nvSpPr>
          <p:spPr bwMode="auto">
            <a:xfrm>
              <a:off x="345" y="2241"/>
              <a:ext cx="840"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35" name="Rectangle 158"/>
            <p:cNvSpPr>
              <a:spLocks noChangeArrowheads="1"/>
            </p:cNvSpPr>
            <p:nvPr/>
          </p:nvSpPr>
          <p:spPr bwMode="auto">
            <a:xfrm>
              <a:off x="706"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36" name="Rectangle 159"/>
            <p:cNvSpPr>
              <a:spLocks noChangeArrowheads="1"/>
            </p:cNvSpPr>
            <p:nvPr/>
          </p:nvSpPr>
          <p:spPr bwMode="auto">
            <a:xfrm>
              <a:off x="520"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37" name="Rectangle 160"/>
            <p:cNvSpPr>
              <a:spLocks noChangeArrowheads="1"/>
            </p:cNvSpPr>
            <p:nvPr/>
          </p:nvSpPr>
          <p:spPr bwMode="auto">
            <a:xfrm>
              <a:off x="332"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l</a:t>
              </a:r>
            </a:p>
          </p:txBody>
        </p:sp>
        <p:sp>
          <p:nvSpPr>
            <p:cNvPr id="131138" name="Rectangle 161"/>
            <p:cNvSpPr>
              <a:spLocks noChangeArrowheads="1"/>
            </p:cNvSpPr>
            <p:nvPr/>
          </p:nvSpPr>
          <p:spPr bwMode="auto">
            <a:xfrm>
              <a:off x="836" y="2225"/>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39" name="Line 162"/>
            <p:cNvSpPr>
              <a:spLocks noChangeShapeType="1"/>
            </p:cNvSpPr>
            <p:nvPr/>
          </p:nvSpPr>
          <p:spPr bwMode="auto">
            <a:xfrm>
              <a:off x="510" y="2241"/>
              <a:ext cx="0" cy="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40" name="Line 163"/>
            <p:cNvSpPr>
              <a:spLocks noChangeShapeType="1"/>
            </p:cNvSpPr>
            <p:nvPr/>
          </p:nvSpPr>
          <p:spPr bwMode="auto">
            <a:xfrm>
              <a:off x="690" y="2247"/>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41" name="Line 164"/>
            <p:cNvSpPr>
              <a:spLocks noChangeShapeType="1"/>
            </p:cNvSpPr>
            <p:nvPr/>
          </p:nvSpPr>
          <p:spPr bwMode="auto">
            <a:xfrm>
              <a:off x="882" y="2244"/>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109" name="Text Box 166"/>
          <p:cNvSpPr txBox="1">
            <a:spLocks noChangeArrowheads="1"/>
          </p:cNvSpPr>
          <p:nvPr/>
        </p:nvSpPr>
        <p:spPr bwMode="auto">
          <a:xfrm>
            <a:off x="7921625" y="5966974"/>
            <a:ext cx="84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charset="0"/>
                <a:ea typeface="ＭＳ Ｐゴシック" charset="-128"/>
                <a:cs typeface="+mn-cs"/>
              </a:rPr>
              <a:t>router</a:t>
            </a:r>
          </a:p>
        </p:txBody>
      </p:sp>
      <p:sp>
        <p:nvSpPr>
          <p:cNvPr id="131110" name="Text Box 167"/>
          <p:cNvSpPr txBox="1">
            <a:spLocks noChangeArrowheads="1"/>
          </p:cNvSpPr>
          <p:nvPr/>
        </p:nvSpPr>
        <p:spPr bwMode="auto">
          <a:xfrm>
            <a:off x="7935913" y="3653986"/>
            <a:ext cx="89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charset="0"/>
                <a:ea typeface="ＭＳ Ｐゴシック" charset="-128"/>
                <a:cs typeface="+mn-cs"/>
              </a:rPr>
              <a:t>switch</a:t>
            </a:r>
          </a:p>
        </p:txBody>
      </p:sp>
      <p:sp>
        <p:nvSpPr>
          <p:cNvPr id="112814" name="Text Box 174"/>
          <p:cNvSpPr txBox="1">
            <a:spLocks noChangeArrowheads="1"/>
          </p:cNvSpPr>
          <p:nvPr/>
        </p:nvSpPr>
        <p:spPr bwMode="auto">
          <a:xfrm>
            <a:off x="703263" y="1247336"/>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CC0000"/>
                </a:solidFill>
                <a:effectLst/>
                <a:uLnTx/>
                <a:uFillTx/>
                <a:latin typeface="Arial" charset="0"/>
                <a:ea typeface="ＭＳ Ｐゴシック" charset="-128"/>
                <a:cs typeface="+mn-cs"/>
              </a:rPr>
              <a:t>message</a:t>
            </a:r>
          </a:p>
        </p:txBody>
      </p:sp>
      <p:grpSp>
        <p:nvGrpSpPr>
          <p:cNvPr id="17" name="Group 175"/>
          <p:cNvGrpSpPr>
            <a:grpSpLocks/>
          </p:cNvGrpSpPr>
          <p:nvPr/>
        </p:nvGrpSpPr>
        <p:grpSpPr bwMode="auto">
          <a:xfrm>
            <a:off x="1763713" y="1274324"/>
            <a:ext cx="679450" cy="301625"/>
            <a:chOff x="780" y="1553"/>
            <a:chExt cx="428" cy="190"/>
          </a:xfrm>
        </p:grpSpPr>
        <p:sp>
          <p:nvSpPr>
            <p:cNvPr id="131132" name="Rectangle 176"/>
            <p:cNvSpPr>
              <a:spLocks noChangeArrowheads="1"/>
            </p:cNvSpPr>
            <p:nvPr/>
          </p:nvSpPr>
          <p:spPr bwMode="auto">
            <a:xfrm>
              <a:off x="817" y="1569"/>
              <a:ext cx="31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33" name="Rectangle 177"/>
            <p:cNvSpPr>
              <a:spLocks noChangeArrowheads="1"/>
            </p:cNvSpPr>
            <p:nvPr/>
          </p:nvSpPr>
          <p:spPr bwMode="auto">
            <a:xfrm>
              <a:off x="780" y="1553"/>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grpSp>
      <p:grpSp>
        <p:nvGrpSpPr>
          <p:cNvPr id="18" name="Group 185"/>
          <p:cNvGrpSpPr>
            <a:grpSpLocks/>
          </p:cNvGrpSpPr>
          <p:nvPr/>
        </p:nvGrpSpPr>
        <p:grpSpPr bwMode="auto">
          <a:xfrm>
            <a:off x="1528763" y="1594999"/>
            <a:ext cx="903287" cy="301625"/>
            <a:chOff x="1851" y="2046"/>
            <a:chExt cx="569" cy="190"/>
          </a:xfrm>
        </p:grpSpPr>
        <p:grpSp>
          <p:nvGrpSpPr>
            <p:cNvPr id="131126" name="Group 179"/>
            <p:cNvGrpSpPr>
              <a:grpSpLocks/>
            </p:cNvGrpSpPr>
            <p:nvPr/>
          </p:nvGrpSpPr>
          <p:grpSpPr bwMode="auto">
            <a:xfrm>
              <a:off x="1851" y="2047"/>
              <a:ext cx="190" cy="184"/>
              <a:chOff x="1962" y="2058"/>
              <a:chExt cx="190" cy="184"/>
            </a:xfrm>
          </p:grpSpPr>
          <p:sp>
            <p:nvSpPr>
              <p:cNvPr id="131130" name="Rectangle 180"/>
              <p:cNvSpPr>
                <a:spLocks noChangeArrowheads="1"/>
              </p:cNvSpPr>
              <p:nvPr/>
            </p:nvSpPr>
            <p:spPr bwMode="auto">
              <a:xfrm>
                <a:off x="1962" y="2075"/>
                <a:ext cx="177"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31" name="Rectangle 181"/>
              <p:cNvSpPr>
                <a:spLocks noChangeArrowheads="1"/>
              </p:cNvSpPr>
              <p:nvPr/>
            </p:nvSpPr>
            <p:spPr bwMode="auto">
              <a:xfrm>
                <a:off x="1965" y="2058"/>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grpSp>
        <p:grpSp>
          <p:nvGrpSpPr>
            <p:cNvPr id="131127" name="Group 182"/>
            <p:cNvGrpSpPr>
              <a:grpSpLocks/>
            </p:cNvGrpSpPr>
            <p:nvPr/>
          </p:nvGrpSpPr>
          <p:grpSpPr bwMode="auto">
            <a:xfrm>
              <a:off x="1992" y="2046"/>
              <a:ext cx="428" cy="190"/>
              <a:chOff x="780" y="1553"/>
              <a:chExt cx="428" cy="190"/>
            </a:xfrm>
          </p:grpSpPr>
          <p:sp>
            <p:nvSpPr>
              <p:cNvPr id="131128" name="Rectangle 183"/>
              <p:cNvSpPr>
                <a:spLocks noChangeArrowheads="1"/>
              </p:cNvSpPr>
              <p:nvPr/>
            </p:nvSpPr>
            <p:spPr bwMode="auto">
              <a:xfrm>
                <a:off x="817" y="1569"/>
                <a:ext cx="31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29" name="Rectangle 184"/>
              <p:cNvSpPr>
                <a:spLocks noChangeArrowheads="1"/>
              </p:cNvSpPr>
              <p:nvPr/>
            </p:nvSpPr>
            <p:spPr bwMode="auto">
              <a:xfrm>
                <a:off x="780" y="1553"/>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grpSp>
      </p:grpSp>
      <p:grpSp>
        <p:nvGrpSpPr>
          <p:cNvPr id="21" name="Group 187"/>
          <p:cNvGrpSpPr>
            <a:grpSpLocks/>
          </p:cNvGrpSpPr>
          <p:nvPr/>
        </p:nvGrpSpPr>
        <p:grpSpPr bwMode="auto">
          <a:xfrm>
            <a:off x="1235075" y="1918849"/>
            <a:ext cx="301625" cy="292100"/>
            <a:chOff x="1962" y="2058"/>
            <a:chExt cx="190" cy="184"/>
          </a:xfrm>
        </p:grpSpPr>
        <p:sp>
          <p:nvSpPr>
            <p:cNvPr id="131124" name="Rectangle 188"/>
            <p:cNvSpPr>
              <a:spLocks noChangeArrowheads="1"/>
            </p:cNvSpPr>
            <p:nvPr/>
          </p:nvSpPr>
          <p:spPr bwMode="auto">
            <a:xfrm>
              <a:off x="1962" y="2075"/>
              <a:ext cx="177"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25" name="Rectangle 189"/>
            <p:cNvSpPr>
              <a:spLocks noChangeArrowheads="1"/>
            </p:cNvSpPr>
            <p:nvPr/>
          </p:nvSpPr>
          <p:spPr bwMode="auto">
            <a:xfrm>
              <a:off x="1965" y="2058"/>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grpSp>
      <p:sp>
        <p:nvSpPr>
          <p:cNvPr id="112647" name="Text Box 7"/>
          <p:cNvSpPr txBox="1">
            <a:spLocks noChangeArrowheads="1"/>
          </p:cNvSpPr>
          <p:nvPr/>
        </p:nvSpPr>
        <p:spPr bwMode="auto">
          <a:xfrm>
            <a:off x="157163" y="2198249"/>
            <a:ext cx="704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CC0000"/>
                </a:solidFill>
                <a:effectLst/>
                <a:uLnTx/>
                <a:uFillTx/>
                <a:latin typeface="Arial" charset="0"/>
                <a:ea typeface="ＭＳ Ｐゴシック" charset="-128"/>
                <a:cs typeface="+mn-cs"/>
              </a:rPr>
              <a:t>frame</a:t>
            </a:r>
          </a:p>
        </p:txBody>
      </p:sp>
      <p:grpSp>
        <p:nvGrpSpPr>
          <p:cNvPr id="131117" name="Group 187"/>
          <p:cNvGrpSpPr>
            <a:grpSpLocks/>
          </p:cNvGrpSpPr>
          <p:nvPr/>
        </p:nvGrpSpPr>
        <p:grpSpPr bwMode="auto">
          <a:xfrm flipH="1">
            <a:off x="3178175" y="5525649"/>
            <a:ext cx="803275" cy="771525"/>
            <a:chOff x="-44" y="1473"/>
            <a:chExt cx="981" cy="1105"/>
          </a:xfrm>
        </p:grpSpPr>
        <p:pic>
          <p:nvPicPr>
            <p:cNvPr id="131122" name="Picture 18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23" name="Freeform 189"/>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18" name="Group 190"/>
          <p:cNvGrpSpPr>
            <a:grpSpLocks/>
          </p:cNvGrpSpPr>
          <p:nvPr/>
        </p:nvGrpSpPr>
        <p:grpSpPr bwMode="auto">
          <a:xfrm flipH="1">
            <a:off x="4140200" y="1642624"/>
            <a:ext cx="803275" cy="771525"/>
            <a:chOff x="-44" y="1473"/>
            <a:chExt cx="981" cy="1105"/>
          </a:xfrm>
        </p:grpSpPr>
        <p:pic>
          <p:nvPicPr>
            <p:cNvPr id="131120" name="Picture 191"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21" name="Freeform 192"/>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42579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4.72222E-6 -0.0037 L -4.72222E-6 0.04583 " pathEditMode="relative" rAng="0" ptsTypes="AA">
                                      <p:cBhvr>
                                        <p:cTn id="6" dur="2000" fill="hold"/>
                                        <p:tgtEl>
                                          <p:spTgt spid="17"/>
                                        </p:tgtEl>
                                        <p:attrNameLst>
                                          <p:attrName>ppt_x</p:attrName>
                                          <p:attrName>ppt_y</p:attrName>
                                        </p:attrNameLst>
                                      </p:cBhvr>
                                      <p:rCtr x="0" y="2477"/>
                                    </p:animMotion>
                                  </p:childTnLst>
                                </p:cTn>
                              </p:par>
                              <p:par>
                                <p:cTn id="7" presetID="10" presetClass="exit" presetSubtype="0" fill="hold" grpId="0" nodeType="withEffect">
                                  <p:stCondLst>
                                    <p:cond delay="0"/>
                                  </p:stCondLst>
                                  <p:childTnLst>
                                    <p:animEffect transition="out" filter="fade">
                                      <p:cBhvr>
                                        <p:cTn id="8" dur="2000"/>
                                        <p:tgtEl>
                                          <p:spTgt spid="112814"/>
                                        </p:tgtEl>
                                      </p:cBhvr>
                                    </p:animEffect>
                                    <p:set>
                                      <p:cBhvr>
                                        <p:cTn id="9" dur="1" fill="hold">
                                          <p:stCondLst>
                                            <p:cond delay="1999"/>
                                          </p:stCondLst>
                                        </p:cTn>
                                        <p:tgtEl>
                                          <p:spTgt spid="112814"/>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264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17"/>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1264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par>
                          <p:cTn id="26" fill="hold" nodeType="afterGroup">
                            <p:stCondLst>
                              <p:cond delay="0"/>
                            </p:stCondLst>
                            <p:childTnLst>
                              <p:par>
                                <p:cTn id="27" presetID="42" presetClass="path" presetSubtype="0" accel="50000" decel="50000" fill="hold" nodeType="afterEffect">
                                  <p:stCondLst>
                                    <p:cond delay="0"/>
                                  </p:stCondLst>
                                  <p:childTnLst>
                                    <p:animMotion origin="layout" path="M -3.05556E-6 -0.00926 L -3.05556E-6 0.04792 " pathEditMode="relative" rAng="0" ptsTypes="AA">
                                      <p:cBhvr>
                                        <p:cTn id="28" dur="2000" fill="hold"/>
                                        <p:tgtEl>
                                          <p:spTgt spid="18"/>
                                        </p:tgtEl>
                                        <p:attrNameLst>
                                          <p:attrName>ppt_x</p:attrName>
                                          <p:attrName>ppt_y</p:attrName>
                                        </p:attrNameLst>
                                      </p:cBhvr>
                                      <p:rCtr x="0" y="2847"/>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6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1264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4.44444E-6 3.7037E-6 L 4.44444E-6 0.04213 " pathEditMode="relative" rAng="0" ptsTypes="AA">
                                      <p:cBhvr>
                                        <p:cTn id="46" dur="2000" fill="hold"/>
                                        <p:tgtEl>
                                          <p:spTgt spid="5"/>
                                        </p:tgtEl>
                                        <p:attrNameLst>
                                          <p:attrName>ppt_x</p:attrName>
                                          <p:attrName>ppt_y</p:attrName>
                                        </p:attrNameLst>
                                      </p:cBhvr>
                                      <p:rCtr x="0" y="2106"/>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264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nodeType="click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12647"/>
                                        </p:tgtEl>
                                        <p:attrNameLst>
                                          <p:attrName>style.visibility</p:attrName>
                                        </p:attrNameLst>
                                      </p:cBhvr>
                                      <p:to>
                                        <p:strVal val="hidden"/>
                                      </p:to>
                                    </p:set>
                                  </p:childTnLst>
                                </p:cTn>
                              </p:par>
                            </p:childTnLst>
                          </p:cTn>
                        </p:par>
                        <p:par>
                          <p:cTn id="59" fill="hold" nodeType="afterGroup">
                            <p:stCondLst>
                              <p:cond delay="0"/>
                            </p:stCondLst>
                            <p:childTnLst>
                              <p:par>
                                <p:cTn id="60" presetID="0" presetClass="path" presetSubtype="0" accel="50000" decel="50000" fill="hold" nodeType="afterEffect">
                                  <p:stCondLst>
                                    <p:cond delay="0"/>
                                  </p:stCondLst>
                                  <p:childTnLst>
                                    <p:animMotion origin="layout" path="M 3.05556E-6 -3.33333E-6 L 3.05556E-6 0.13889 L 0.40295 0.13889 L 0.40295 0.09885 L 0.57152 0.10093 L 0.57152 0.57709 L 0.66371 0.50857 L 0.66371 0.42848 " pathEditMode="relative" rAng="0" ptsTypes="AAAAAAAA">
                                      <p:cBhvr>
                                        <p:cTn id="61" dur="3000" fill="hold"/>
                                        <p:tgtEl>
                                          <p:spTgt spid="16"/>
                                        </p:tgtEl>
                                        <p:attrNameLst>
                                          <p:attrName>ppt_x</p:attrName>
                                          <p:attrName>ppt_y</p:attrName>
                                        </p:attrNameLst>
                                      </p:cBhvr>
                                      <p:rCtr x="33177" y="28843"/>
                                    </p:animMotion>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xit" presetSubtype="0" fill="hold" nodeType="clickEffect">
                                  <p:stCondLst>
                                    <p:cond delay="0"/>
                                  </p:stCondLst>
                                  <p:childTnLst>
                                    <p:set>
                                      <p:cBhvr>
                                        <p:cTn id="65" dur="1" fill="hold">
                                          <p:stCondLst>
                                            <p:cond delay="0"/>
                                          </p:stCondLst>
                                        </p:cTn>
                                        <p:tgtEl>
                                          <p:spTgt spid="16"/>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64" presetClass="path" presetSubtype="0" accel="50000" decel="50000" fill="hold" nodeType="clickEffect">
                                  <p:stCondLst>
                                    <p:cond delay="0"/>
                                  </p:stCondLst>
                                  <p:childTnLst>
                                    <p:animMotion origin="layout" path="M 0.00156 -0.00046 L 0.00156 -0.04815 " pathEditMode="relative" rAng="0" ptsTypes="AA">
                                      <p:cBhvr>
                                        <p:cTn id="71" dur="2000" fill="hold"/>
                                        <p:tgtEl>
                                          <p:spTgt spid="15"/>
                                        </p:tgtEl>
                                        <p:attrNameLst>
                                          <p:attrName>ppt_x</p:attrName>
                                          <p:attrName>ppt_y</p:attrName>
                                        </p:attrNameLst>
                                      </p:cBhvr>
                                      <p:rCtr x="0" y="-2384"/>
                                    </p:animMotion>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xit" presetSubtype="0" fill="hold" nodeType="clickEffect">
                                  <p:stCondLst>
                                    <p:cond delay="0"/>
                                  </p:stCondLst>
                                  <p:childTnLst>
                                    <p:set>
                                      <p:cBhvr>
                                        <p:cTn id="75" dur="1" fill="hold">
                                          <p:stCondLst>
                                            <p:cond delay="0"/>
                                          </p:stCondLst>
                                        </p:cTn>
                                        <p:tgtEl>
                                          <p:spTgt spid="15"/>
                                        </p:tgtEl>
                                        <p:attrNameLst>
                                          <p:attrName>style.visibility</p:attrName>
                                        </p:attrNameLst>
                                      </p:cBhvr>
                                      <p:to>
                                        <p:strVal val="hidden"/>
                                      </p:to>
                                    </p:set>
                                  </p:childTnLst>
                                </p:cTn>
                              </p:par>
                              <p:par>
                                <p:cTn id="76" presetID="22" presetClass="entr" presetSubtype="1" fill="hold" nodeType="with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p:bldP spid="112645" grpId="1"/>
      <p:bldP spid="112644" grpId="0"/>
      <p:bldP spid="112644" grpId="1"/>
      <p:bldP spid="112814" grpId="0"/>
      <p:bldP spid="112647" grpId="0"/>
      <p:bldP spid="112647"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Tree>
    <p:extLst>
      <p:ext uri="{BB962C8B-B14F-4D97-AF65-F5344CB8AC3E}">
        <p14:creationId xmlns:p14="http://schemas.microsoft.com/office/powerpoint/2010/main" val="65552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6" grpId="0"/>
      <p:bldP spid="2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1771" y="2770084"/>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When will this looped update stop (converge)?</a:t>
            </a:r>
          </a:p>
        </p:txBody>
      </p:sp>
    </p:spTree>
    <p:extLst>
      <p:ext uri="{BB962C8B-B14F-4D97-AF65-F5344CB8AC3E}">
        <p14:creationId xmlns:p14="http://schemas.microsoft.com/office/powerpoint/2010/main" val="219884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 y="2114853"/>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“Count-to-infinity” problem</a:t>
            </a:r>
          </a:p>
        </p:txBody>
      </p:sp>
    </p:spTree>
    <p:extLst>
      <p:ext uri="{BB962C8B-B14F-4D97-AF65-F5344CB8AC3E}">
        <p14:creationId xmlns:p14="http://schemas.microsoft.com/office/powerpoint/2010/main" val="3289252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C306B-C497-2F42-F249-63ADDB451E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D3C85E7-0A6E-94A5-6AC9-2825956042C6}"/>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601D9FE4-B0D4-6146-E328-B89EC94C95A1}"/>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5813947B-C492-125A-1656-BD799D516914}"/>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2893C71-031B-9740-C9E2-1B2A7C4A8A0A}"/>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584B711-C173-21A3-03E6-5DF9AD3B0327}"/>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F20F7747-1456-697B-DA18-2FBE0E88A5CF}"/>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5F901EAC-6F1D-5CE7-0D51-0B39D7E6A45B}"/>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79AF73CA-4713-5722-2CCF-600DAB8B9E4C}"/>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1364AE81-0E3E-11E9-82E2-6B45CBD8863C}"/>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3244EEEC-6591-0775-6421-970E975826E1}"/>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32056205-9A0F-97D9-3199-6EBB8584C920}"/>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7D374C1F-CAE3-3E06-6BBC-FC166BB2DAB3}"/>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11472AA5-F77E-A51D-5D06-5199C24CF8F5}"/>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DB9A7D-BD98-2864-E5CC-0F6A7AD67B33}"/>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A23159E-14EF-0CF6-6291-50E3AC46A8ED}"/>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A0609AE2-C083-0151-B041-4A35536BE007}"/>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6093BCAF-1807-DC8A-8468-8788C0F23415}"/>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534AA68-FE6F-7B02-BDA2-63726959E154}"/>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883D43B1-EBF5-B0D6-6FB6-7F7DF596111C}"/>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60ACE8A-CD26-32CC-CA9C-27CEFC17835D}"/>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3A402268-5372-2BDB-7E77-B95C2D55A6D9}"/>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7D17534C-DB3B-FBC4-ED61-A9418B9D8077}"/>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10B36A2-9967-729B-B070-00A9D0522857}"/>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6782B7D1-C098-1F09-8A71-6C6BEF4FBDA4}"/>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B607F75-A72E-4218-ECCC-6889A89DA865}"/>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44C0D557-E756-F287-2031-E75FB13A2882}"/>
              </a:ext>
            </a:extLst>
          </p:cNvPr>
          <p:cNvSpPr/>
          <p:nvPr/>
        </p:nvSpPr>
        <p:spPr>
          <a:xfrm>
            <a:off x="-2016" y="-6633"/>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When will this looped update stop (converge)?</a:t>
            </a:r>
          </a:p>
        </p:txBody>
      </p:sp>
    </p:spTree>
    <p:extLst>
      <p:ext uri="{BB962C8B-B14F-4D97-AF65-F5344CB8AC3E}">
        <p14:creationId xmlns:p14="http://schemas.microsoft.com/office/powerpoint/2010/main" val="1884059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D56D3-929F-D7DA-8EC4-B79C57E3E44D}"/>
              </a:ext>
            </a:extLst>
          </p:cNvPr>
          <p:cNvSpPr/>
          <p:nvPr/>
        </p:nvSpPr>
        <p:spPr>
          <a:xfrm>
            <a:off x="0" y="0"/>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“Count-to-infinity” problem: Another scenario</a:t>
            </a:r>
          </a:p>
        </p:txBody>
      </p:sp>
      <p:sp>
        <p:nvSpPr>
          <p:cNvPr id="3" name="Oval 2">
            <a:extLst>
              <a:ext uri="{FF2B5EF4-FFF2-40B4-BE49-F238E27FC236}">
                <a16:creationId xmlns:a16="http://schemas.microsoft.com/office/drawing/2014/main" id="{7FC0036B-E4F0-E870-9A25-33FF05351042}"/>
              </a:ext>
            </a:extLst>
          </p:cNvPr>
          <p:cNvSpPr/>
          <p:nvPr/>
        </p:nvSpPr>
        <p:spPr>
          <a:xfrm>
            <a:off x="827314"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CD6E29-696A-D02E-25A8-0EC12306FD85}"/>
              </a:ext>
            </a:extLst>
          </p:cNvPr>
          <p:cNvSpPr txBox="1"/>
          <p:nvPr/>
        </p:nvSpPr>
        <p:spPr>
          <a:xfrm>
            <a:off x="1006343" y="2764974"/>
            <a:ext cx="393056" cy="523220"/>
          </a:xfrm>
          <a:prstGeom prst="rect">
            <a:avLst/>
          </a:prstGeom>
          <a:noFill/>
        </p:spPr>
        <p:txBody>
          <a:bodyPr wrap="none" rtlCol="0">
            <a:spAutoFit/>
          </a:bodyPr>
          <a:lstStyle/>
          <a:p>
            <a:r>
              <a:rPr lang="en-US" sz="2800" dirty="0"/>
              <a:t>A</a:t>
            </a:r>
          </a:p>
        </p:txBody>
      </p:sp>
      <p:sp>
        <p:nvSpPr>
          <p:cNvPr id="5" name="Oval 4">
            <a:extLst>
              <a:ext uri="{FF2B5EF4-FFF2-40B4-BE49-F238E27FC236}">
                <a16:creationId xmlns:a16="http://schemas.microsoft.com/office/drawing/2014/main" id="{F3399C00-A15C-15E2-E90F-A07F90C9648F}"/>
              </a:ext>
            </a:extLst>
          </p:cNvPr>
          <p:cNvSpPr/>
          <p:nvPr/>
        </p:nvSpPr>
        <p:spPr>
          <a:xfrm>
            <a:off x="2413403"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047F8F-CF7F-D242-7DCD-29469529AC49}"/>
              </a:ext>
            </a:extLst>
          </p:cNvPr>
          <p:cNvSpPr txBox="1"/>
          <p:nvPr/>
        </p:nvSpPr>
        <p:spPr>
          <a:xfrm>
            <a:off x="2592432" y="2764974"/>
            <a:ext cx="393056" cy="523220"/>
          </a:xfrm>
          <a:prstGeom prst="rect">
            <a:avLst/>
          </a:prstGeom>
          <a:noFill/>
        </p:spPr>
        <p:txBody>
          <a:bodyPr wrap="none" rtlCol="0">
            <a:spAutoFit/>
          </a:bodyPr>
          <a:lstStyle/>
          <a:p>
            <a:r>
              <a:rPr lang="en-US" sz="2800" dirty="0"/>
              <a:t>B</a:t>
            </a:r>
          </a:p>
        </p:txBody>
      </p:sp>
      <p:sp>
        <p:nvSpPr>
          <p:cNvPr id="7" name="Oval 6">
            <a:extLst>
              <a:ext uri="{FF2B5EF4-FFF2-40B4-BE49-F238E27FC236}">
                <a16:creationId xmlns:a16="http://schemas.microsoft.com/office/drawing/2014/main" id="{CACBE857-EC3D-3384-9540-8B77C203FA2B}"/>
              </a:ext>
            </a:extLst>
          </p:cNvPr>
          <p:cNvSpPr/>
          <p:nvPr/>
        </p:nvSpPr>
        <p:spPr>
          <a:xfrm>
            <a:off x="3999492"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F937A1-0B1B-A40F-50A6-CAF8B3E299E0}"/>
              </a:ext>
            </a:extLst>
          </p:cNvPr>
          <p:cNvSpPr txBox="1"/>
          <p:nvPr/>
        </p:nvSpPr>
        <p:spPr>
          <a:xfrm>
            <a:off x="4178521" y="2764974"/>
            <a:ext cx="375424" cy="523220"/>
          </a:xfrm>
          <a:prstGeom prst="rect">
            <a:avLst/>
          </a:prstGeom>
          <a:noFill/>
        </p:spPr>
        <p:txBody>
          <a:bodyPr wrap="none" rtlCol="0">
            <a:spAutoFit/>
          </a:bodyPr>
          <a:lstStyle/>
          <a:p>
            <a:r>
              <a:rPr lang="en-US" sz="2800" dirty="0"/>
              <a:t>C</a:t>
            </a:r>
          </a:p>
        </p:txBody>
      </p:sp>
      <p:sp>
        <p:nvSpPr>
          <p:cNvPr id="9" name="Oval 8">
            <a:extLst>
              <a:ext uri="{FF2B5EF4-FFF2-40B4-BE49-F238E27FC236}">
                <a16:creationId xmlns:a16="http://schemas.microsoft.com/office/drawing/2014/main" id="{D1C8384C-4F03-84A2-1CAC-EFF8B4A5BDE8}"/>
              </a:ext>
            </a:extLst>
          </p:cNvPr>
          <p:cNvSpPr/>
          <p:nvPr/>
        </p:nvSpPr>
        <p:spPr>
          <a:xfrm>
            <a:off x="5585581"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00C132-65EE-1764-8608-FD1E18308231}"/>
              </a:ext>
            </a:extLst>
          </p:cNvPr>
          <p:cNvSpPr txBox="1"/>
          <p:nvPr/>
        </p:nvSpPr>
        <p:spPr>
          <a:xfrm>
            <a:off x="5764610" y="2764974"/>
            <a:ext cx="405880" cy="523220"/>
          </a:xfrm>
          <a:prstGeom prst="rect">
            <a:avLst/>
          </a:prstGeom>
          <a:noFill/>
        </p:spPr>
        <p:txBody>
          <a:bodyPr wrap="none" rtlCol="0">
            <a:spAutoFit/>
          </a:bodyPr>
          <a:lstStyle/>
          <a:p>
            <a:r>
              <a:rPr lang="en-US" sz="2800" dirty="0"/>
              <a:t>D</a:t>
            </a:r>
          </a:p>
        </p:txBody>
      </p:sp>
      <p:sp>
        <p:nvSpPr>
          <p:cNvPr id="11" name="Oval 10">
            <a:extLst>
              <a:ext uri="{FF2B5EF4-FFF2-40B4-BE49-F238E27FC236}">
                <a16:creationId xmlns:a16="http://schemas.microsoft.com/office/drawing/2014/main" id="{656E8B29-1EF5-03D4-2125-BAF53E308154}"/>
              </a:ext>
            </a:extLst>
          </p:cNvPr>
          <p:cNvSpPr/>
          <p:nvPr/>
        </p:nvSpPr>
        <p:spPr>
          <a:xfrm>
            <a:off x="7171670"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10D1ED-113B-A316-68E2-AFDDBBB501C6}"/>
              </a:ext>
            </a:extLst>
          </p:cNvPr>
          <p:cNvSpPr txBox="1"/>
          <p:nvPr/>
        </p:nvSpPr>
        <p:spPr>
          <a:xfrm>
            <a:off x="7350699" y="2764974"/>
            <a:ext cx="359394" cy="523220"/>
          </a:xfrm>
          <a:prstGeom prst="rect">
            <a:avLst/>
          </a:prstGeom>
          <a:noFill/>
        </p:spPr>
        <p:txBody>
          <a:bodyPr wrap="none" rtlCol="0">
            <a:spAutoFit/>
          </a:bodyPr>
          <a:lstStyle/>
          <a:p>
            <a:r>
              <a:rPr lang="en-US" sz="2800" dirty="0"/>
              <a:t>E</a:t>
            </a:r>
          </a:p>
        </p:txBody>
      </p:sp>
      <p:cxnSp>
        <p:nvCxnSpPr>
          <p:cNvPr id="14" name="Straight Connector 13">
            <a:extLst>
              <a:ext uri="{FF2B5EF4-FFF2-40B4-BE49-F238E27FC236}">
                <a16:creationId xmlns:a16="http://schemas.microsoft.com/office/drawing/2014/main" id="{F2059B8E-CF08-CF1E-12CD-70830A62C779}"/>
              </a:ext>
            </a:extLst>
          </p:cNvPr>
          <p:cNvCxnSpPr>
            <a:stCxn id="3" idx="6"/>
            <a:endCxn id="5" idx="2"/>
          </p:cNvCxnSpPr>
          <p:nvPr/>
        </p:nvCxnSpPr>
        <p:spPr>
          <a:xfrm>
            <a:off x="1578429"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7033C0-DC11-F7FD-A412-E69B88752174}"/>
              </a:ext>
            </a:extLst>
          </p:cNvPr>
          <p:cNvCxnSpPr/>
          <p:nvPr/>
        </p:nvCxnSpPr>
        <p:spPr>
          <a:xfrm>
            <a:off x="3164518"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1FAEF4-5803-A095-18EC-FF8BF1483E4E}"/>
              </a:ext>
            </a:extLst>
          </p:cNvPr>
          <p:cNvCxnSpPr/>
          <p:nvPr/>
        </p:nvCxnSpPr>
        <p:spPr>
          <a:xfrm>
            <a:off x="4750607"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D4918FA-78ED-5625-7C79-7B40F2A1A0A0}"/>
              </a:ext>
            </a:extLst>
          </p:cNvPr>
          <p:cNvCxnSpPr/>
          <p:nvPr/>
        </p:nvCxnSpPr>
        <p:spPr>
          <a:xfrm>
            <a:off x="6336696"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A678319-49DE-4916-DBB0-0206DCBCA81E}"/>
              </a:ext>
            </a:extLst>
          </p:cNvPr>
          <p:cNvSpPr txBox="1"/>
          <p:nvPr/>
        </p:nvSpPr>
        <p:spPr>
          <a:xfrm>
            <a:off x="1815548" y="2764974"/>
            <a:ext cx="397866" cy="584775"/>
          </a:xfrm>
          <a:prstGeom prst="rect">
            <a:avLst/>
          </a:prstGeom>
          <a:noFill/>
        </p:spPr>
        <p:txBody>
          <a:bodyPr wrap="none" rtlCol="0">
            <a:spAutoFit/>
          </a:bodyPr>
          <a:lstStyle/>
          <a:p>
            <a:r>
              <a:rPr lang="en-US" sz="3200" dirty="0">
                <a:solidFill>
                  <a:srgbClr val="FF0000"/>
                </a:solidFill>
              </a:rPr>
              <a:t>X</a:t>
            </a:r>
          </a:p>
        </p:txBody>
      </p:sp>
      <p:sp>
        <p:nvSpPr>
          <p:cNvPr id="19" name="TextBox 18">
            <a:extLst>
              <a:ext uri="{FF2B5EF4-FFF2-40B4-BE49-F238E27FC236}">
                <a16:creationId xmlns:a16="http://schemas.microsoft.com/office/drawing/2014/main" id="{FC0743BD-E6FA-7F7D-4E4E-601D5F754C5F}"/>
              </a:ext>
            </a:extLst>
          </p:cNvPr>
          <p:cNvSpPr txBox="1"/>
          <p:nvPr/>
        </p:nvSpPr>
        <p:spPr>
          <a:xfrm>
            <a:off x="3574619" y="4600614"/>
            <a:ext cx="4264244"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Small number for infinity</a:t>
            </a:r>
          </a:p>
        </p:txBody>
      </p:sp>
      <p:sp>
        <p:nvSpPr>
          <p:cNvPr id="20" name="TextBox 19">
            <a:extLst>
              <a:ext uri="{FF2B5EF4-FFF2-40B4-BE49-F238E27FC236}">
                <a16:creationId xmlns:a16="http://schemas.microsoft.com/office/drawing/2014/main" id="{B3E1BBB8-9D1C-AEAD-20C4-805EA6D2062E}"/>
              </a:ext>
            </a:extLst>
          </p:cNvPr>
          <p:cNvSpPr txBox="1"/>
          <p:nvPr/>
        </p:nvSpPr>
        <p:spPr>
          <a:xfrm>
            <a:off x="3555094" y="5231556"/>
            <a:ext cx="5230791"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Triggered update and hold time</a:t>
            </a:r>
          </a:p>
        </p:txBody>
      </p:sp>
      <p:sp>
        <p:nvSpPr>
          <p:cNvPr id="21" name="TextBox 20">
            <a:extLst>
              <a:ext uri="{FF2B5EF4-FFF2-40B4-BE49-F238E27FC236}">
                <a16:creationId xmlns:a16="http://schemas.microsoft.com/office/drawing/2014/main" id="{12EEABF6-C715-3A45-94FB-146CBAADAA59}"/>
              </a:ext>
            </a:extLst>
          </p:cNvPr>
          <p:cNvSpPr txBox="1"/>
          <p:nvPr/>
        </p:nvSpPr>
        <p:spPr>
          <a:xfrm>
            <a:off x="3574619" y="5862498"/>
            <a:ext cx="5191742"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Avoiding loop while advertising</a:t>
            </a:r>
          </a:p>
        </p:txBody>
      </p:sp>
      <p:sp>
        <p:nvSpPr>
          <p:cNvPr id="22" name="TextBox 21">
            <a:extLst>
              <a:ext uri="{FF2B5EF4-FFF2-40B4-BE49-F238E27FC236}">
                <a16:creationId xmlns:a16="http://schemas.microsoft.com/office/drawing/2014/main" id="{08853E97-74EF-1B10-AAA2-554F3EFC3D6A}"/>
              </a:ext>
            </a:extLst>
          </p:cNvPr>
          <p:cNvSpPr txBox="1"/>
          <p:nvPr/>
        </p:nvSpPr>
        <p:spPr>
          <a:xfrm>
            <a:off x="1834787" y="2447053"/>
            <a:ext cx="340158" cy="461665"/>
          </a:xfrm>
          <a:prstGeom prst="rect">
            <a:avLst/>
          </a:prstGeom>
          <a:noFill/>
        </p:spPr>
        <p:txBody>
          <a:bodyPr wrap="none" rtlCol="0">
            <a:spAutoFit/>
          </a:bodyPr>
          <a:lstStyle/>
          <a:p>
            <a:r>
              <a:rPr lang="en-US" sz="2400" dirty="0"/>
              <a:t>1</a:t>
            </a:r>
          </a:p>
        </p:txBody>
      </p:sp>
      <p:sp>
        <p:nvSpPr>
          <p:cNvPr id="23" name="TextBox 22">
            <a:extLst>
              <a:ext uri="{FF2B5EF4-FFF2-40B4-BE49-F238E27FC236}">
                <a16:creationId xmlns:a16="http://schemas.microsoft.com/office/drawing/2014/main" id="{0FC7EA2B-B605-5C8D-2FE1-337210ABF907}"/>
              </a:ext>
            </a:extLst>
          </p:cNvPr>
          <p:cNvSpPr txBox="1"/>
          <p:nvPr/>
        </p:nvSpPr>
        <p:spPr>
          <a:xfrm>
            <a:off x="3387524" y="2447053"/>
            <a:ext cx="340158" cy="461665"/>
          </a:xfrm>
          <a:prstGeom prst="rect">
            <a:avLst/>
          </a:prstGeom>
          <a:noFill/>
        </p:spPr>
        <p:txBody>
          <a:bodyPr wrap="none" rtlCol="0">
            <a:spAutoFit/>
          </a:bodyPr>
          <a:lstStyle/>
          <a:p>
            <a:r>
              <a:rPr lang="en-US" sz="2400" dirty="0"/>
              <a:t>1</a:t>
            </a:r>
          </a:p>
        </p:txBody>
      </p:sp>
      <p:sp>
        <p:nvSpPr>
          <p:cNvPr id="24" name="TextBox 23">
            <a:extLst>
              <a:ext uri="{FF2B5EF4-FFF2-40B4-BE49-F238E27FC236}">
                <a16:creationId xmlns:a16="http://schemas.microsoft.com/office/drawing/2014/main" id="{46AD1E9C-11AA-E049-77A2-431F14A2BDC5}"/>
              </a:ext>
            </a:extLst>
          </p:cNvPr>
          <p:cNvSpPr txBox="1"/>
          <p:nvPr/>
        </p:nvSpPr>
        <p:spPr>
          <a:xfrm>
            <a:off x="4940261" y="2447053"/>
            <a:ext cx="340158" cy="461665"/>
          </a:xfrm>
          <a:prstGeom prst="rect">
            <a:avLst/>
          </a:prstGeom>
          <a:noFill/>
        </p:spPr>
        <p:txBody>
          <a:bodyPr wrap="none" rtlCol="0">
            <a:spAutoFit/>
          </a:bodyPr>
          <a:lstStyle/>
          <a:p>
            <a:r>
              <a:rPr lang="en-US" sz="2400" dirty="0"/>
              <a:t>1</a:t>
            </a:r>
          </a:p>
        </p:txBody>
      </p:sp>
      <p:sp>
        <p:nvSpPr>
          <p:cNvPr id="25" name="TextBox 24">
            <a:extLst>
              <a:ext uri="{FF2B5EF4-FFF2-40B4-BE49-F238E27FC236}">
                <a16:creationId xmlns:a16="http://schemas.microsoft.com/office/drawing/2014/main" id="{0E70F5A8-2A9B-4298-207E-79B925EDE727}"/>
              </a:ext>
            </a:extLst>
          </p:cNvPr>
          <p:cNvSpPr txBox="1"/>
          <p:nvPr/>
        </p:nvSpPr>
        <p:spPr>
          <a:xfrm>
            <a:off x="6492998" y="2447053"/>
            <a:ext cx="340158" cy="461665"/>
          </a:xfrm>
          <a:prstGeom prst="rect">
            <a:avLst/>
          </a:prstGeom>
          <a:noFill/>
        </p:spPr>
        <p:txBody>
          <a:bodyPr wrap="none" rtlCol="0">
            <a:spAutoFit/>
          </a:bodyPr>
          <a:lstStyle/>
          <a:p>
            <a:r>
              <a:rPr lang="en-US" sz="2400" dirty="0"/>
              <a:t>1</a:t>
            </a:r>
          </a:p>
        </p:txBody>
      </p:sp>
    </p:spTree>
    <p:extLst>
      <p:ext uri="{BB962C8B-B14F-4D97-AF65-F5344CB8AC3E}">
        <p14:creationId xmlns:p14="http://schemas.microsoft.com/office/powerpoint/2010/main" val="151211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Solutions-1</a:t>
            </a:r>
            <a:endParaRPr lang="en-AU" altLang="en-US" sz="3600" dirty="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instance, in the Routing Information Protocol (RIP)—that implements DV routing-- the maximum number of hops is typically set to 15 with 16 hops considered as infinity. If a network destination is more than 15 hops away, it is considered unreachable. </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901300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E5A9F5FC-9BBA-A14F-84C7-CA10457EC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76" y="2203193"/>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DD82626E-50CC-8C4F-B089-96520FAEC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527" y="2488585"/>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E321262-256D-F047-A8D5-32ED34E41F72}"/>
              </a:ext>
            </a:extLst>
          </p:cNvPr>
          <p:cNvSpPr/>
          <p:nvPr/>
        </p:nvSpPr>
        <p:spPr>
          <a:xfrm>
            <a:off x="2842317" y="3779061"/>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253C40F-F4AF-E141-B4B1-2765A07322B5}"/>
              </a:ext>
            </a:extLst>
          </p:cNvPr>
          <p:cNvSpPr txBox="1"/>
          <p:nvPr/>
        </p:nvSpPr>
        <p:spPr>
          <a:xfrm>
            <a:off x="187224" y="2693126"/>
            <a:ext cx="144378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possible hops</a:t>
            </a:r>
          </a:p>
        </p:txBody>
      </p:sp>
      <p:sp>
        <p:nvSpPr>
          <p:cNvPr id="6" name="Rectangle 2">
            <a:extLst>
              <a:ext uri="{FF2B5EF4-FFF2-40B4-BE49-F238E27FC236}">
                <a16:creationId xmlns:a16="http://schemas.microsoft.com/office/drawing/2014/main" id="{0A68EE62-64C5-DBE9-CD54-488E6568D8E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Light" panose="020F0302020204030204"/>
                <a:ea typeface="+mj-ea"/>
                <a:cs typeface="+mj-cs"/>
              </a:rPr>
              <a:t>Count-to-infinity Problem: Solutions-1</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7684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58BD9-2846-82C3-1C7B-EC259D17E3BB}"/>
            </a:ext>
          </a:extLst>
        </p:cNvPr>
        <p:cNvGrpSpPr/>
        <p:nvPr/>
      </p:nvGrpSpPr>
      <p:grpSpPr>
        <a:xfrm>
          <a:off x="0" y="0"/>
          <a:ext cx="0" cy="0"/>
          <a:chOff x="0" y="0"/>
          <a:chExt cx="0" cy="0"/>
        </a:xfrm>
      </p:grpSpPr>
      <p:sp>
        <p:nvSpPr>
          <p:cNvPr id="113667" name="Rectangle 3">
            <a:extLst>
              <a:ext uri="{FF2B5EF4-FFF2-40B4-BE49-F238E27FC236}">
                <a16:creationId xmlns:a16="http://schemas.microsoft.com/office/drawing/2014/main" id="{3610571E-890F-7D6B-7D03-1D912A56AE37}"/>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09D92BC3-7A65-B154-7FE8-A906D3B50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76" y="2203193"/>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769B1992-6BEF-1179-96C3-CAC910176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527" y="2488585"/>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665F9A5-9DC0-5555-9314-6D1A83A23200}"/>
              </a:ext>
            </a:extLst>
          </p:cNvPr>
          <p:cNvSpPr/>
          <p:nvPr/>
        </p:nvSpPr>
        <p:spPr>
          <a:xfrm>
            <a:off x="2842317" y="3779061"/>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CF172E-DF4F-3FCE-00C4-6D0F989EDFD6}"/>
              </a:ext>
            </a:extLst>
          </p:cNvPr>
          <p:cNvSpPr txBox="1"/>
          <p:nvPr/>
        </p:nvSpPr>
        <p:spPr>
          <a:xfrm>
            <a:off x="187224" y="2693126"/>
            <a:ext cx="144378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possible hops</a:t>
            </a:r>
          </a:p>
        </p:txBody>
      </p:sp>
      <p:sp>
        <p:nvSpPr>
          <p:cNvPr id="3" name="TextBox 2">
            <a:extLst>
              <a:ext uri="{FF2B5EF4-FFF2-40B4-BE49-F238E27FC236}">
                <a16:creationId xmlns:a16="http://schemas.microsoft.com/office/drawing/2014/main" id="{CB2376D6-21E6-0B85-9896-1204728A90D0}"/>
              </a:ext>
            </a:extLst>
          </p:cNvPr>
          <p:cNvSpPr txBox="1"/>
          <p:nvPr/>
        </p:nvSpPr>
        <p:spPr>
          <a:xfrm>
            <a:off x="305594" y="4332334"/>
            <a:ext cx="8694026" cy="1200329"/>
          </a:xfrm>
          <a:prstGeom prst="rect">
            <a:avLst/>
          </a:prstGeom>
          <a:solidFill>
            <a:srgbClr val="C0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“Thus, when considering even the most distant Facebook user in the Siberian tundra or the Peruvian rainforest, a friend of your friend probably knows a friend of their friend,” -- Facebook</a:t>
            </a:r>
          </a:p>
        </p:txBody>
      </p:sp>
      <p:sp>
        <p:nvSpPr>
          <p:cNvPr id="5" name="TextBox 4">
            <a:extLst>
              <a:ext uri="{FF2B5EF4-FFF2-40B4-BE49-F238E27FC236}">
                <a16:creationId xmlns:a16="http://schemas.microsoft.com/office/drawing/2014/main" id="{373A2143-4CA0-52D5-C1FA-94916394C235}"/>
              </a:ext>
            </a:extLst>
          </p:cNvPr>
          <p:cNvSpPr txBox="1"/>
          <p:nvPr/>
        </p:nvSpPr>
        <p:spPr>
          <a:xfrm>
            <a:off x="251164" y="5787616"/>
            <a:ext cx="85129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research.facebook.com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/blog/2016/2/three-and-a-half-degrees-of-separation/</a:t>
            </a:r>
          </a:p>
        </p:txBody>
      </p:sp>
      <p:sp>
        <p:nvSpPr>
          <p:cNvPr id="6" name="TextBox 5">
            <a:extLst>
              <a:ext uri="{FF2B5EF4-FFF2-40B4-BE49-F238E27FC236}">
                <a16:creationId xmlns:a16="http://schemas.microsoft.com/office/drawing/2014/main" id="{D5B9FA3A-C282-12C9-0F8E-6A311E006AA5}"/>
              </a:ext>
            </a:extLst>
          </p:cNvPr>
          <p:cNvSpPr txBox="1"/>
          <p:nvPr/>
        </p:nvSpPr>
        <p:spPr>
          <a:xfrm>
            <a:off x="254354" y="6237082"/>
            <a:ext cx="87139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inux Libertine"/>
                <a:ea typeface="+mn-ea"/>
                <a:cs typeface="+mn-cs"/>
              </a:rPr>
              <a:t>(2) Six degrees of separation: https://</a:t>
            </a:r>
            <a:r>
              <a:rPr kumimoji="0" lang="en-US" sz="1800" b="0" i="0" u="none" strike="noStrike" kern="1200" cap="none" spc="0" normalizeH="0" baseline="0" noProof="0" dirty="0" err="1">
                <a:ln>
                  <a:noFill/>
                </a:ln>
                <a:solidFill>
                  <a:srgbClr val="000000"/>
                </a:solidFill>
                <a:effectLst/>
                <a:uLnTx/>
                <a:uFillTx/>
                <a:latin typeface="Linux Libertine"/>
                <a:ea typeface="+mn-ea"/>
                <a:cs typeface="+mn-cs"/>
              </a:rPr>
              <a:t>en.wikipedia.org</a:t>
            </a:r>
            <a:r>
              <a:rPr kumimoji="0" lang="en-US" sz="1800" b="0" i="0" u="none" strike="noStrike" kern="1200" cap="none" spc="0" normalizeH="0" baseline="0" noProof="0" dirty="0">
                <a:ln>
                  <a:noFill/>
                </a:ln>
                <a:solidFill>
                  <a:srgbClr val="000000"/>
                </a:solidFill>
                <a:effectLst/>
                <a:uLnTx/>
                <a:uFillTx/>
                <a:latin typeface="Linux Libertine"/>
                <a:ea typeface="+mn-ea"/>
                <a:cs typeface="+mn-cs"/>
              </a:rPr>
              <a:t>/wiki/</a:t>
            </a:r>
            <a:r>
              <a:rPr kumimoji="0" lang="en-US" sz="1800" b="0" i="0" u="none" strike="noStrike" kern="1200" cap="none" spc="0" normalizeH="0" baseline="0" noProof="0" dirty="0" err="1">
                <a:ln>
                  <a:noFill/>
                </a:ln>
                <a:solidFill>
                  <a:srgbClr val="000000"/>
                </a:solidFill>
                <a:effectLst/>
                <a:uLnTx/>
                <a:uFillTx/>
                <a:latin typeface="Linux Libertine"/>
                <a:ea typeface="+mn-ea"/>
                <a:cs typeface="+mn-cs"/>
              </a:rPr>
              <a:t>Six_degrees_of_separation</a:t>
            </a:r>
            <a:endParaRPr kumimoji="0" lang="en-US" sz="1800" b="0" i="0" u="none" strike="noStrike" kern="1200" cap="none" spc="0" normalizeH="0" baseline="0" noProof="0" dirty="0">
              <a:ln>
                <a:noFill/>
              </a:ln>
              <a:solidFill>
                <a:srgbClr val="000000"/>
              </a:solidFill>
              <a:effectLst/>
              <a:uLnTx/>
              <a:uFillTx/>
              <a:latin typeface="Linux Libertine"/>
              <a:ea typeface="+mn-ea"/>
              <a:cs typeface="+mn-cs"/>
            </a:endParaRPr>
          </a:p>
        </p:txBody>
      </p:sp>
      <p:sp>
        <p:nvSpPr>
          <p:cNvPr id="9" name="Rectangle 2">
            <a:extLst>
              <a:ext uri="{FF2B5EF4-FFF2-40B4-BE49-F238E27FC236}">
                <a16:creationId xmlns:a16="http://schemas.microsoft.com/office/drawing/2014/main" id="{36C43B72-B38F-F8B6-285D-4D21D92DAFEA}"/>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Light" panose="020F0302020204030204"/>
                <a:ea typeface="+mj-ea"/>
                <a:cs typeface="+mj-cs"/>
              </a:rPr>
              <a:t>Count-to-infinity Problem: Solutions-1</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94184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marL="0" indent="0">
              <a:lnSpc>
                <a:spcPct val="90000"/>
              </a:lnSpc>
              <a:buNone/>
            </a:pPr>
            <a:endParaRPr lang="en-US" altLang="en-US" sz="2000" dirty="0"/>
          </a:p>
          <a:p>
            <a:pPr>
              <a:lnSpc>
                <a:spcPct val="90000"/>
              </a:lnSpc>
            </a:pPr>
            <a:r>
              <a:rPr lang="en-US" altLang="en-US" dirty="0"/>
              <a:t>Technique to improve the time to stabilize routing is called</a:t>
            </a:r>
          </a:p>
          <a:p>
            <a:pPr marL="0" indent="0">
              <a:lnSpc>
                <a:spcPct val="90000"/>
              </a:lnSpc>
              <a:buNone/>
            </a:pPr>
            <a:r>
              <a:rPr lang="en-US" altLang="en-US" sz="2000" i="1" dirty="0"/>
              <a:t>      </a:t>
            </a:r>
            <a:r>
              <a:rPr lang="en-US" altLang="en-US" i="1" dirty="0">
                <a:solidFill>
                  <a:srgbClr val="FF0000"/>
                </a:solidFill>
              </a:rPr>
              <a:t>split horizon</a:t>
            </a:r>
          </a:p>
          <a:p>
            <a:pPr lvl="1">
              <a:lnSpc>
                <a:spcPct val="90000"/>
              </a:lnSpc>
            </a:pPr>
            <a:r>
              <a:rPr lang="en-US" altLang="en-US" sz="2000" dirty="0"/>
              <a:t>When a node sends a routing update to its neighbors, it does not send those routes it learned from each neighbor back to that neighbor</a:t>
            </a:r>
          </a:p>
          <a:p>
            <a:pPr lvl="1">
              <a:lnSpc>
                <a:spcPct val="90000"/>
              </a:lnSpc>
            </a:pPr>
            <a:r>
              <a:rPr lang="en-US" altLang="en-US" sz="2000" dirty="0"/>
              <a:t>For example, if Z has the route (X, 5, Y) in its table, then it knows it must have learned this route from Y, and so whenever Z sends a routing update to Y, it does not include the route (X, 5) in that update</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2D6686D-F671-6C2C-23C0-6F45DCC011C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Count-to-infinity Problem: Solutions-2</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3018317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5,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20" name="Straight Connector 19">
            <a:extLst>
              <a:ext uri="{FF2B5EF4-FFF2-40B4-BE49-F238E27FC236}">
                <a16:creationId xmlns:a16="http://schemas.microsoft.com/office/drawing/2014/main" id="{46A0AF88-85D0-6EB5-362C-B97C7E88949E}"/>
              </a:ext>
            </a:extLst>
          </p:cNvPr>
          <p:cNvCxnSpPr/>
          <p:nvPr/>
        </p:nvCxnSpPr>
        <p:spPr>
          <a:xfrm>
            <a:off x="0" y="1937658"/>
            <a:ext cx="38034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4470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8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7">
            <a:extLst>
              <a:ext uri="{FF2B5EF4-FFF2-40B4-BE49-F238E27FC236}">
                <a16:creationId xmlns:a16="http://schemas.microsoft.com/office/drawing/2014/main" id="{16580F9E-B5AB-E049-9458-8B3B4A193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628775"/>
            <a:ext cx="47117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435" name="Rectangle 2">
            <a:extLst>
              <a:ext uri="{FF2B5EF4-FFF2-40B4-BE49-F238E27FC236}">
                <a16:creationId xmlns:a16="http://schemas.microsoft.com/office/drawing/2014/main" id="{004E6EFD-EC34-ED43-A983-176803C7251B}"/>
              </a:ext>
            </a:extLst>
          </p:cNvPr>
          <p:cNvSpPr>
            <a:spLocks noGrp="1" noChangeArrowheads="1"/>
          </p:cNvSpPr>
          <p:nvPr>
            <p:ph type="title"/>
          </p:nvPr>
        </p:nvSpPr>
        <p:spPr/>
        <p:txBody>
          <a:bodyPr/>
          <a:lstStyle/>
          <a:p>
            <a:pPr eaLnBrk="1" hangingPunct="1"/>
            <a:r>
              <a:rPr lang="en-US" altLang="en-US"/>
              <a:t>Network Architecture</a:t>
            </a:r>
            <a:endParaRPr lang="en-GB" altLang="en-US"/>
          </a:p>
        </p:txBody>
      </p:sp>
      <p:sp>
        <p:nvSpPr>
          <p:cNvPr id="18436" name="Text Box 8">
            <a:extLst>
              <a:ext uri="{FF2B5EF4-FFF2-40B4-BE49-F238E27FC236}">
                <a16:creationId xmlns:a16="http://schemas.microsoft.com/office/drawing/2014/main" id="{43A3F685-BB10-2C4C-B1D2-9A488C3DA73C}"/>
              </a:ext>
            </a:extLst>
          </p:cNvPr>
          <p:cNvSpPr txBox="1">
            <a:spLocks noChangeArrowheads="1"/>
          </p:cNvSpPr>
          <p:nvPr/>
        </p:nvSpPr>
        <p:spPr bwMode="auto">
          <a:xfrm>
            <a:off x="2176463" y="4602163"/>
            <a:ext cx="444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200">
                <a:solidFill>
                  <a:schemeClr val="tx1"/>
                </a:solidFill>
                <a:latin typeface="Arial Black" panose="020B0604020202020204" pitchFamily="34" charset="0"/>
              </a:defRPr>
            </a:lvl1pPr>
            <a:lvl2pPr marL="742950" indent="-285750" eaLnBrk="0" hangingPunct="0">
              <a:defRPr sz="3200">
                <a:solidFill>
                  <a:schemeClr val="tx1"/>
                </a:solidFill>
                <a:latin typeface="Arial Black" panose="020B0604020202020204" pitchFamily="34" charset="0"/>
              </a:defRPr>
            </a:lvl2pPr>
            <a:lvl3pPr marL="1143000" indent="-228600" eaLnBrk="0" hangingPunct="0">
              <a:defRPr sz="3200">
                <a:solidFill>
                  <a:schemeClr val="tx1"/>
                </a:solidFill>
                <a:latin typeface="Arial Black" panose="020B0604020202020204" pitchFamily="34" charset="0"/>
              </a:defRPr>
            </a:lvl3pPr>
            <a:lvl4pPr marL="1600200" indent="-228600" eaLnBrk="0" hangingPunct="0">
              <a:defRPr sz="3200">
                <a:solidFill>
                  <a:schemeClr val="tx1"/>
                </a:solidFill>
                <a:latin typeface="Arial Black" panose="020B0604020202020204" pitchFamily="34" charset="0"/>
              </a:defRPr>
            </a:lvl4pPr>
            <a:lvl5pPr marL="2057400" indent="-228600" eaLnBrk="0" hangingPunct="0">
              <a:defRPr sz="3200">
                <a:solidFill>
                  <a:schemeClr val="tx1"/>
                </a:solidFill>
                <a:latin typeface="Arial Black" panose="020B0604020202020204" pitchFamily="34" charset="0"/>
              </a:defRPr>
            </a:lvl5pPr>
            <a:lvl6pPr marL="2514600" indent="-228600" eaLnBrk="0" fontAlgn="base" hangingPunct="0">
              <a:spcBef>
                <a:spcPct val="0"/>
              </a:spcBef>
              <a:spcAft>
                <a:spcPct val="0"/>
              </a:spcAft>
              <a:defRPr sz="3200">
                <a:solidFill>
                  <a:schemeClr val="tx1"/>
                </a:solidFill>
                <a:latin typeface="Arial Black" panose="020B0604020202020204" pitchFamily="34" charset="0"/>
              </a:defRPr>
            </a:lvl6pPr>
            <a:lvl7pPr marL="2971800" indent="-228600" eaLnBrk="0" fontAlgn="base" hangingPunct="0">
              <a:spcBef>
                <a:spcPct val="0"/>
              </a:spcBef>
              <a:spcAft>
                <a:spcPct val="0"/>
              </a:spcAft>
              <a:defRPr sz="3200">
                <a:solidFill>
                  <a:schemeClr val="tx1"/>
                </a:solidFill>
                <a:latin typeface="Arial Black" panose="020B0604020202020204" pitchFamily="34" charset="0"/>
              </a:defRPr>
            </a:lvl7pPr>
            <a:lvl8pPr marL="3429000" indent="-228600" eaLnBrk="0" fontAlgn="base" hangingPunct="0">
              <a:spcBef>
                <a:spcPct val="0"/>
              </a:spcBef>
              <a:spcAft>
                <a:spcPct val="0"/>
              </a:spcAft>
              <a:defRPr sz="3200">
                <a:solidFill>
                  <a:schemeClr val="tx1"/>
                </a:solidFill>
                <a:latin typeface="Arial Black" panose="020B0604020202020204" pitchFamily="34" charset="0"/>
              </a:defRPr>
            </a:lvl8pPr>
            <a:lvl9pPr marL="3886200" indent="-228600"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altLang="en-US" sz="2000" b="0" i="0" u="none" strike="noStrike" kern="1200" cap="none" spc="0" normalizeH="0" baseline="0" noProof="0">
                <a:ln>
                  <a:noFill/>
                </a:ln>
                <a:solidFill>
                  <a:srgbClr val="003399"/>
                </a:solidFill>
                <a:effectLst/>
                <a:uLnTx/>
                <a:uFillTx/>
                <a:latin typeface="Arial" panose="020B0604020202020204" pitchFamily="34" charset="0"/>
                <a:ea typeface="+mn-ea"/>
                <a:cs typeface="+mn-cs"/>
              </a:rPr>
              <a:t>Example of a layered network system</a:t>
            </a:r>
            <a:endParaRPr kumimoji="0" lang="en-GB" altLang="en-US" sz="2000" b="0" i="0" u="none" strike="noStrike" kern="1200" cap="none" spc="0" normalizeH="0" baseline="0" noProof="0">
              <a:ln>
                <a:noFill/>
              </a:ln>
              <a:solidFill>
                <a:srgbClr val="00339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0271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a:extLst>
              <a:ext uri="{FF2B5EF4-FFF2-40B4-BE49-F238E27FC236}">
                <a16:creationId xmlns:a16="http://schemas.microsoft.com/office/drawing/2014/main" id="{E7344934-801A-DF40-ADC3-51E290BD7B9F}"/>
              </a:ext>
            </a:extLst>
          </p:cNvPr>
          <p:cNvSpPr>
            <a:spLocks noGrp="1" noChangeArrowheads="1"/>
          </p:cNvSpPr>
          <p:nvPr>
            <p:ph type="body" idx="1"/>
          </p:nvPr>
        </p:nvSpPr>
        <p:spPr/>
        <p:txBody>
          <a:bodyPr/>
          <a:lstStyle/>
          <a:p>
            <a:r>
              <a:rPr lang="en-US" altLang="en-US" dirty="0"/>
              <a:t>In a stronger version of split horizon, called</a:t>
            </a:r>
            <a:r>
              <a:rPr lang="en-US" altLang="en-US" dirty="0">
                <a:solidFill>
                  <a:srgbClr val="FF0000"/>
                </a:solidFill>
              </a:rPr>
              <a:t> </a:t>
            </a:r>
            <a:r>
              <a:rPr lang="en-US" altLang="en-US" i="1" dirty="0">
                <a:solidFill>
                  <a:srgbClr val="FF0000"/>
                </a:solidFill>
              </a:rPr>
              <a:t>split horizon with poison reverse</a:t>
            </a:r>
          </a:p>
          <a:p>
            <a:pPr lvl="1"/>
            <a:r>
              <a:rPr lang="en-US" altLang="en-US" sz="2800" dirty="0"/>
              <a:t>B actually sends that back route to A, but it puts negative information in the route to ensure that A will not eventually use B to get to E</a:t>
            </a:r>
          </a:p>
          <a:p>
            <a:pPr lvl="1"/>
            <a:r>
              <a:rPr lang="en-US" altLang="en-US" sz="2800" dirty="0"/>
              <a:t>For example, B sends the route (E, ∞) to A</a:t>
            </a:r>
            <a:endParaRPr lang="en-US" altLang="en-US" sz="2800" dirty="0">
              <a:cs typeface="Times New Roman" panose="02020603050405020304" pitchFamily="18" charset="0"/>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F61ED0E-0B13-5314-3ECC-83F6F127DFE5}"/>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Solutions-3</a:t>
            </a:r>
            <a:endParaRPr lang="en-AU" altLang="en-US" sz="3600" dirty="0"/>
          </a:p>
        </p:txBody>
      </p:sp>
    </p:spTree>
    <p:extLst>
      <p:ext uri="{BB962C8B-B14F-4D97-AF65-F5344CB8AC3E}">
        <p14:creationId xmlns:p14="http://schemas.microsoft.com/office/powerpoint/2010/main" val="23136932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894656"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91240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with poisoned reverse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595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D56D3-929F-D7DA-8EC4-B79C57E3E44D}"/>
              </a:ext>
            </a:extLst>
          </p:cNvPr>
          <p:cNvSpPr/>
          <p:nvPr/>
        </p:nvSpPr>
        <p:spPr>
          <a:xfrm>
            <a:off x="0" y="0"/>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“Count-to-infinity” problem: Another scenario</a:t>
            </a:r>
          </a:p>
        </p:txBody>
      </p:sp>
      <p:sp>
        <p:nvSpPr>
          <p:cNvPr id="3" name="Oval 2">
            <a:extLst>
              <a:ext uri="{FF2B5EF4-FFF2-40B4-BE49-F238E27FC236}">
                <a16:creationId xmlns:a16="http://schemas.microsoft.com/office/drawing/2014/main" id="{7FC0036B-E4F0-E870-9A25-33FF05351042}"/>
              </a:ext>
            </a:extLst>
          </p:cNvPr>
          <p:cNvSpPr/>
          <p:nvPr/>
        </p:nvSpPr>
        <p:spPr>
          <a:xfrm>
            <a:off x="827314"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CD6E29-696A-D02E-25A8-0EC12306FD85}"/>
              </a:ext>
            </a:extLst>
          </p:cNvPr>
          <p:cNvSpPr txBox="1"/>
          <p:nvPr/>
        </p:nvSpPr>
        <p:spPr>
          <a:xfrm>
            <a:off x="1006343" y="2764974"/>
            <a:ext cx="393056" cy="523220"/>
          </a:xfrm>
          <a:prstGeom prst="rect">
            <a:avLst/>
          </a:prstGeom>
          <a:noFill/>
        </p:spPr>
        <p:txBody>
          <a:bodyPr wrap="none" rtlCol="0">
            <a:spAutoFit/>
          </a:bodyPr>
          <a:lstStyle/>
          <a:p>
            <a:r>
              <a:rPr lang="en-US" sz="2800" dirty="0"/>
              <a:t>A</a:t>
            </a:r>
          </a:p>
        </p:txBody>
      </p:sp>
      <p:sp>
        <p:nvSpPr>
          <p:cNvPr id="5" name="Oval 4">
            <a:extLst>
              <a:ext uri="{FF2B5EF4-FFF2-40B4-BE49-F238E27FC236}">
                <a16:creationId xmlns:a16="http://schemas.microsoft.com/office/drawing/2014/main" id="{F3399C00-A15C-15E2-E90F-A07F90C9648F}"/>
              </a:ext>
            </a:extLst>
          </p:cNvPr>
          <p:cNvSpPr/>
          <p:nvPr/>
        </p:nvSpPr>
        <p:spPr>
          <a:xfrm>
            <a:off x="2413403"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047F8F-CF7F-D242-7DCD-29469529AC49}"/>
              </a:ext>
            </a:extLst>
          </p:cNvPr>
          <p:cNvSpPr txBox="1"/>
          <p:nvPr/>
        </p:nvSpPr>
        <p:spPr>
          <a:xfrm>
            <a:off x="2592432" y="2764974"/>
            <a:ext cx="393056" cy="523220"/>
          </a:xfrm>
          <a:prstGeom prst="rect">
            <a:avLst/>
          </a:prstGeom>
          <a:noFill/>
        </p:spPr>
        <p:txBody>
          <a:bodyPr wrap="none" rtlCol="0">
            <a:spAutoFit/>
          </a:bodyPr>
          <a:lstStyle/>
          <a:p>
            <a:r>
              <a:rPr lang="en-US" sz="2800" dirty="0"/>
              <a:t>B</a:t>
            </a:r>
          </a:p>
        </p:txBody>
      </p:sp>
      <p:sp>
        <p:nvSpPr>
          <p:cNvPr id="7" name="Oval 6">
            <a:extLst>
              <a:ext uri="{FF2B5EF4-FFF2-40B4-BE49-F238E27FC236}">
                <a16:creationId xmlns:a16="http://schemas.microsoft.com/office/drawing/2014/main" id="{CACBE857-EC3D-3384-9540-8B77C203FA2B}"/>
              </a:ext>
            </a:extLst>
          </p:cNvPr>
          <p:cNvSpPr/>
          <p:nvPr/>
        </p:nvSpPr>
        <p:spPr>
          <a:xfrm>
            <a:off x="3999492"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F937A1-0B1B-A40F-50A6-CAF8B3E299E0}"/>
              </a:ext>
            </a:extLst>
          </p:cNvPr>
          <p:cNvSpPr txBox="1"/>
          <p:nvPr/>
        </p:nvSpPr>
        <p:spPr>
          <a:xfrm>
            <a:off x="4178521" y="2764974"/>
            <a:ext cx="375424" cy="523220"/>
          </a:xfrm>
          <a:prstGeom prst="rect">
            <a:avLst/>
          </a:prstGeom>
          <a:noFill/>
        </p:spPr>
        <p:txBody>
          <a:bodyPr wrap="none" rtlCol="0">
            <a:spAutoFit/>
          </a:bodyPr>
          <a:lstStyle/>
          <a:p>
            <a:r>
              <a:rPr lang="en-US" sz="2800" dirty="0"/>
              <a:t>C</a:t>
            </a:r>
          </a:p>
        </p:txBody>
      </p:sp>
      <p:sp>
        <p:nvSpPr>
          <p:cNvPr id="9" name="Oval 8">
            <a:extLst>
              <a:ext uri="{FF2B5EF4-FFF2-40B4-BE49-F238E27FC236}">
                <a16:creationId xmlns:a16="http://schemas.microsoft.com/office/drawing/2014/main" id="{D1C8384C-4F03-84A2-1CAC-EFF8B4A5BDE8}"/>
              </a:ext>
            </a:extLst>
          </p:cNvPr>
          <p:cNvSpPr/>
          <p:nvPr/>
        </p:nvSpPr>
        <p:spPr>
          <a:xfrm>
            <a:off x="5585581"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00C132-65EE-1764-8608-FD1E18308231}"/>
              </a:ext>
            </a:extLst>
          </p:cNvPr>
          <p:cNvSpPr txBox="1"/>
          <p:nvPr/>
        </p:nvSpPr>
        <p:spPr>
          <a:xfrm>
            <a:off x="5764610" y="2764974"/>
            <a:ext cx="405880" cy="523220"/>
          </a:xfrm>
          <a:prstGeom prst="rect">
            <a:avLst/>
          </a:prstGeom>
          <a:noFill/>
        </p:spPr>
        <p:txBody>
          <a:bodyPr wrap="none" rtlCol="0">
            <a:spAutoFit/>
          </a:bodyPr>
          <a:lstStyle/>
          <a:p>
            <a:r>
              <a:rPr lang="en-US" sz="2800" dirty="0"/>
              <a:t>D</a:t>
            </a:r>
          </a:p>
        </p:txBody>
      </p:sp>
      <p:sp>
        <p:nvSpPr>
          <p:cNvPr id="11" name="Oval 10">
            <a:extLst>
              <a:ext uri="{FF2B5EF4-FFF2-40B4-BE49-F238E27FC236}">
                <a16:creationId xmlns:a16="http://schemas.microsoft.com/office/drawing/2014/main" id="{656E8B29-1EF5-03D4-2125-BAF53E308154}"/>
              </a:ext>
            </a:extLst>
          </p:cNvPr>
          <p:cNvSpPr/>
          <p:nvPr/>
        </p:nvSpPr>
        <p:spPr>
          <a:xfrm>
            <a:off x="7171670"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10D1ED-113B-A316-68E2-AFDDBBB501C6}"/>
              </a:ext>
            </a:extLst>
          </p:cNvPr>
          <p:cNvSpPr txBox="1"/>
          <p:nvPr/>
        </p:nvSpPr>
        <p:spPr>
          <a:xfrm>
            <a:off x="7350699" y="2764974"/>
            <a:ext cx="359394" cy="523220"/>
          </a:xfrm>
          <a:prstGeom prst="rect">
            <a:avLst/>
          </a:prstGeom>
          <a:noFill/>
        </p:spPr>
        <p:txBody>
          <a:bodyPr wrap="none" rtlCol="0">
            <a:spAutoFit/>
          </a:bodyPr>
          <a:lstStyle/>
          <a:p>
            <a:r>
              <a:rPr lang="en-US" sz="2800" dirty="0"/>
              <a:t>E</a:t>
            </a:r>
          </a:p>
        </p:txBody>
      </p:sp>
      <p:cxnSp>
        <p:nvCxnSpPr>
          <p:cNvPr id="14" name="Straight Connector 13">
            <a:extLst>
              <a:ext uri="{FF2B5EF4-FFF2-40B4-BE49-F238E27FC236}">
                <a16:creationId xmlns:a16="http://schemas.microsoft.com/office/drawing/2014/main" id="{F2059B8E-CF08-CF1E-12CD-70830A62C779}"/>
              </a:ext>
            </a:extLst>
          </p:cNvPr>
          <p:cNvCxnSpPr>
            <a:stCxn id="3" idx="6"/>
            <a:endCxn id="5" idx="2"/>
          </p:cNvCxnSpPr>
          <p:nvPr/>
        </p:nvCxnSpPr>
        <p:spPr>
          <a:xfrm>
            <a:off x="1578429"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7033C0-DC11-F7FD-A412-E69B88752174}"/>
              </a:ext>
            </a:extLst>
          </p:cNvPr>
          <p:cNvCxnSpPr/>
          <p:nvPr/>
        </p:nvCxnSpPr>
        <p:spPr>
          <a:xfrm>
            <a:off x="3164518"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1FAEF4-5803-A095-18EC-FF8BF1483E4E}"/>
              </a:ext>
            </a:extLst>
          </p:cNvPr>
          <p:cNvCxnSpPr/>
          <p:nvPr/>
        </p:nvCxnSpPr>
        <p:spPr>
          <a:xfrm>
            <a:off x="4750607"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D4918FA-78ED-5625-7C79-7B40F2A1A0A0}"/>
              </a:ext>
            </a:extLst>
          </p:cNvPr>
          <p:cNvCxnSpPr/>
          <p:nvPr/>
        </p:nvCxnSpPr>
        <p:spPr>
          <a:xfrm>
            <a:off x="6336696"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A678319-49DE-4916-DBB0-0206DCBCA81E}"/>
              </a:ext>
            </a:extLst>
          </p:cNvPr>
          <p:cNvSpPr txBox="1"/>
          <p:nvPr/>
        </p:nvSpPr>
        <p:spPr>
          <a:xfrm>
            <a:off x="1815548" y="2764974"/>
            <a:ext cx="397866" cy="584775"/>
          </a:xfrm>
          <a:prstGeom prst="rect">
            <a:avLst/>
          </a:prstGeom>
          <a:noFill/>
        </p:spPr>
        <p:txBody>
          <a:bodyPr wrap="none" rtlCol="0">
            <a:spAutoFit/>
          </a:bodyPr>
          <a:lstStyle/>
          <a:p>
            <a:r>
              <a:rPr lang="en-US" sz="3200" dirty="0">
                <a:solidFill>
                  <a:srgbClr val="FF0000"/>
                </a:solidFill>
              </a:rPr>
              <a:t>X</a:t>
            </a:r>
          </a:p>
        </p:txBody>
      </p:sp>
      <p:sp>
        <p:nvSpPr>
          <p:cNvPr id="19" name="TextBox 18">
            <a:extLst>
              <a:ext uri="{FF2B5EF4-FFF2-40B4-BE49-F238E27FC236}">
                <a16:creationId xmlns:a16="http://schemas.microsoft.com/office/drawing/2014/main" id="{FC0743BD-E6FA-7F7D-4E4E-601D5F754C5F}"/>
              </a:ext>
            </a:extLst>
          </p:cNvPr>
          <p:cNvSpPr txBox="1"/>
          <p:nvPr/>
        </p:nvSpPr>
        <p:spPr>
          <a:xfrm>
            <a:off x="3574619" y="4600614"/>
            <a:ext cx="4264244"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Small number for infinity</a:t>
            </a:r>
          </a:p>
        </p:txBody>
      </p:sp>
      <p:sp>
        <p:nvSpPr>
          <p:cNvPr id="20" name="TextBox 19">
            <a:extLst>
              <a:ext uri="{FF2B5EF4-FFF2-40B4-BE49-F238E27FC236}">
                <a16:creationId xmlns:a16="http://schemas.microsoft.com/office/drawing/2014/main" id="{B3E1BBB8-9D1C-AEAD-20C4-805EA6D2062E}"/>
              </a:ext>
            </a:extLst>
          </p:cNvPr>
          <p:cNvSpPr txBox="1"/>
          <p:nvPr/>
        </p:nvSpPr>
        <p:spPr>
          <a:xfrm>
            <a:off x="3555094" y="5231556"/>
            <a:ext cx="5230791"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Triggered update and hold time</a:t>
            </a:r>
          </a:p>
        </p:txBody>
      </p:sp>
      <p:sp>
        <p:nvSpPr>
          <p:cNvPr id="21" name="TextBox 20">
            <a:extLst>
              <a:ext uri="{FF2B5EF4-FFF2-40B4-BE49-F238E27FC236}">
                <a16:creationId xmlns:a16="http://schemas.microsoft.com/office/drawing/2014/main" id="{12EEABF6-C715-3A45-94FB-146CBAADAA59}"/>
              </a:ext>
            </a:extLst>
          </p:cNvPr>
          <p:cNvSpPr txBox="1"/>
          <p:nvPr/>
        </p:nvSpPr>
        <p:spPr>
          <a:xfrm>
            <a:off x="3574619" y="5862498"/>
            <a:ext cx="5191742"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Avoiding loop while advertising</a:t>
            </a:r>
          </a:p>
        </p:txBody>
      </p:sp>
      <p:sp>
        <p:nvSpPr>
          <p:cNvPr id="22" name="TextBox 21">
            <a:extLst>
              <a:ext uri="{FF2B5EF4-FFF2-40B4-BE49-F238E27FC236}">
                <a16:creationId xmlns:a16="http://schemas.microsoft.com/office/drawing/2014/main" id="{08853E97-74EF-1B10-AAA2-554F3EFC3D6A}"/>
              </a:ext>
            </a:extLst>
          </p:cNvPr>
          <p:cNvSpPr txBox="1"/>
          <p:nvPr/>
        </p:nvSpPr>
        <p:spPr>
          <a:xfrm>
            <a:off x="1834787" y="2447053"/>
            <a:ext cx="340158" cy="461665"/>
          </a:xfrm>
          <a:prstGeom prst="rect">
            <a:avLst/>
          </a:prstGeom>
          <a:noFill/>
        </p:spPr>
        <p:txBody>
          <a:bodyPr wrap="none" rtlCol="0">
            <a:spAutoFit/>
          </a:bodyPr>
          <a:lstStyle/>
          <a:p>
            <a:r>
              <a:rPr lang="en-US" sz="2400" dirty="0"/>
              <a:t>1</a:t>
            </a:r>
          </a:p>
        </p:txBody>
      </p:sp>
      <p:sp>
        <p:nvSpPr>
          <p:cNvPr id="23" name="TextBox 22">
            <a:extLst>
              <a:ext uri="{FF2B5EF4-FFF2-40B4-BE49-F238E27FC236}">
                <a16:creationId xmlns:a16="http://schemas.microsoft.com/office/drawing/2014/main" id="{0FC7EA2B-B605-5C8D-2FE1-337210ABF907}"/>
              </a:ext>
            </a:extLst>
          </p:cNvPr>
          <p:cNvSpPr txBox="1"/>
          <p:nvPr/>
        </p:nvSpPr>
        <p:spPr>
          <a:xfrm>
            <a:off x="3387524" y="2447053"/>
            <a:ext cx="340158" cy="461665"/>
          </a:xfrm>
          <a:prstGeom prst="rect">
            <a:avLst/>
          </a:prstGeom>
          <a:noFill/>
        </p:spPr>
        <p:txBody>
          <a:bodyPr wrap="none" rtlCol="0">
            <a:spAutoFit/>
          </a:bodyPr>
          <a:lstStyle/>
          <a:p>
            <a:r>
              <a:rPr lang="en-US" sz="2400" dirty="0"/>
              <a:t>1</a:t>
            </a:r>
          </a:p>
        </p:txBody>
      </p:sp>
      <p:sp>
        <p:nvSpPr>
          <p:cNvPr id="24" name="TextBox 23">
            <a:extLst>
              <a:ext uri="{FF2B5EF4-FFF2-40B4-BE49-F238E27FC236}">
                <a16:creationId xmlns:a16="http://schemas.microsoft.com/office/drawing/2014/main" id="{46AD1E9C-11AA-E049-77A2-431F14A2BDC5}"/>
              </a:ext>
            </a:extLst>
          </p:cNvPr>
          <p:cNvSpPr txBox="1"/>
          <p:nvPr/>
        </p:nvSpPr>
        <p:spPr>
          <a:xfrm>
            <a:off x="4940261" y="2447053"/>
            <a:ext cx="340158" cy="461665"/>
          </a:xfrm>
          <a:prstGeom prst="rect">
            <a:avLst/>
          </a:prstGeom>
          <a:noFill/>
        </p:spPr>
        <p:txBody>
          <a:bodyPr wrap="none" rtlCol="0">
            <a:spAutoFit/>
          </a:bodyPr>
          <a:lstStyle/>
          <a:p>
            <a:r>
              <a:rPr lang="en-US" sz="2400" dirty="0"/>
              <a:t>1</a:t>
            </a:r>
          </a:p>
        </p:txBody>
      </p:sp>
      <p:sp>
        <p:nvSpPr>
          <p:cNvPr id="25" name="TextBox 24">
            <a:extLst>
              <a:ext uri="{FF2B5EF4-FFF2-40B4-BE49-F238E27FC236}">
                <a16:creationId xmlns:a16="http://schemas.microsoft.com/office/drawing/2014/main" id="{0E70F5A8-2A9B-4298-207E-79B925EDE727}"/>
              </a:ext>
            </a:extLst>
          </p:cNvPr>
          <p:cNvSpPr txBox="1"/>
          <p:nvPr/>
        </p:nvSpPr>
        <p:spPr>
          <a:xfrm>
            <a:off x="6492998" y="2447053"/>
            <a:ext cx="340158" cy="461665"/>
          </a:xfrm>
          <a:prstGeom prst="rect">
            <a:avLst/>
          </a:prstGeom>
          <a:noFill/>
        </p:spPr>
        <p:txBody>
          <a:bodyPr wrap="none" rtlCol="0">
            <a:spAutoFit/>
          </a:bodyPr>
          <a:lstStyle/>
          <a:p>
            <a:r>
              <a:rPr lang="en-US" sz="2400" dirty="0"/>
              <a:t>1</a:t>
            </a:r>
          </a:p>
        </p:txBody>
      </p:sp>
    </p:spTree>
    <p:extLst>
      <p:ext uri="{BB962C8B-B14F-4D97-AF65-F5344CB8AC3E}">
        <p14:creationId xmlns:p14="http://schemas.microsoft.com/office/powerpoint/2010/main" val="9001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Solutions-1</a:t>
            </a:r>
            <a:endParaRPr lang="en-AU" altLang="en-US" sz="3600" dirty="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instance, in the Routing Information Protocol (RIP)—that implements DV routing-- the maximum number of hops is typically set to 15 with 16 hops considered as infinity. If a network destination is more than 15 hops away, it is considered unreachable. </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12348802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marL="0" indent="0">
              <a:lnSpc>
                <a:spcPct val="90000"/>
              </a:lnSpc>
              <a:buNone/>
            </a:pPr>
            <a:endParaRPr lang="en-US" altLang="en-US" sz="2000" dirty="0"/>
          </a:p>
          <a:p>
            <a:pPr>
              <a:lnSpc>
                <a:spcPct val="90000"/>
              </a:lnSpc>
            </a:pPr>
            <a:r>
              <a:rPr lang="en-US" altLang="en-US" dirty="0"/>
              <a:t>Technique to improve the time to stabilize routing is called</a:t>
            </a:r>
          </a:p>
          <a:p>
            <a:pPr marL="0" indent="0">
              <a:lnSpc>
                <a:spcPct val="90000"/>
              </a:lnSpc>
              <a:buNone/>
            </a:pPr>
            <a:r>
              <a:rPr lang="en-US" altLang="en-US" sz="2000" i="1" dirty="0"/>
              <a:t>      </a:t>
            </a:r>
            <a:r>
              <a:rPr lang="en-US" altLang="en-US" i="1" dirty="0">
                <a:solidFill>
                  <a:srgbClr val="FF0000"/>
                </a:solidFill>
              </a:rPr>
              <a:t>split horizon</a:t>
            </a:r>
          </a:p>
          <a:p>
            <a:pPr lvl="1">
              <a:lnSpc>
                <a:spcPct val="90000"/>
              </a:lnSpc>
            </a:pPr>
            <a:r>
              <a:rPr lang="en-US" altLang="en-US" sz="2000" dirty="0"/>
              <a:t>When a node sends a routing update to its neighbors, it does not send those routes it learned from each neighbor back to that neighbor</a:t>
            </a:r>
          </a:p>
          <a:p>
            <a:pPr lvl="1">
              <a:lnSpc>
                <a:spcPct val="90000"/>
              </a:lnSpc>
            </a:pPr>
            <a:r>
              <a:rPr lang="en-US" altLang="en-US" sz="2000" dirty="0"/>
              <a:t>For example, if Z has the route (X, 5, Y) in its table, then it knows it must have learned this route from Y, and so whenever Z sends a routing update to Y, it does not include the route (X, 5) in that update</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2D6686D-F671-6C2C-23C0-6F45DCC011C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Count-to-infinity Problem: Solutions-2</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55916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5,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20" name="Straight Connector 19">
            <a:extLst>
              <a:ext uri="{FF2B5EF4-FFF2-40B4-BE49-F238E27FC236}">
                <a16:creationId xmlns:a16="http://schemas.microsoft.com/office/drawing/2014/main" id="{46A0AF88-85D0-6EB5-362C-B97C7E88949E}"/>
              </a:ext>
            </a:extLst>
          </p:cNvPr>
          <p:cNvCxnSpPr/>
          <p:nvPr/>
        </p:nvCxnSpPr>
        <p:spPr>
          <a:xfrm>
            <a:off x="0" y="1937658"/>
            <a:ext cx="38034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4470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45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a:extLst>
              <a:ext uri="{FF2B5EF4-FFF2-40B4-BE49-F238E27FC236}">
                <a16:creationId xmlns:a16="http://schemas.microsoft.com/office/drawing/2014/main" id="{E7344934-801A-DF40-ADC3-51E290BD7B9F}"/>
              </a:ext>
            </a:extLst>
          </p:cNvPr>
          <p:cNvSpPr>
            <a:spLocks noGrp="1" noChangeArrowheads="1"/>
          </p:cNvSpPr>
          <p:nvPr>
            <p:ph type="body" idx="1"/>
          </p:nvPr>
        </p:nvSpPr>
        <p:spPr/>
        <p:txBody>
          <a:bodyPr/>
          <a:lstStyle/>
          <a:p>
            <a:r>
              <a:rPr lang="en-US" altLang="en-US" dirty="0"/>
              <a:t>In a stronger version of split horizon, called</a:t>
            </a:r>
            <a:r>
              <a:rPr lang="en-US" altLang="en-US" dirty="0">
                <a:solidFill>
                  <a:srgbClr val="FF0000"/>
                </a:solidFill>
              </a:rPr>
              <a:t> </a:t>
            </a:r>
            <a:r>
              <a:rPr lang="en-US" altLang="en-US" i="1" dirty="0">
                <a:solidFill>
                  <a:srgbClr val="FF0000"/>
                </a:solidFill>
              </a:rPr>
              <a:t>split horizon with poison reverse</a:t>
            </a:r>
          </a:p>
          <a:p>
            <a:pPr lvl="1"/>
            <a:r>
              <a:rPr lang="en-US" altLang="en-US" sz="2800" dirty="0"/>
              <a:t>B actually sends that back route to A, but it puts negative information in the route to ensure that A will not eventually use B to get to E</a:t>
            </a:r>
          </a:p>
          <a:p>
            <a:pPr lvl="1"/>
            <a:r>
              <a:rPr lang="en-US" altLang="en-US" sz="2800" dirty="0"/>
              <a:t>For example, B sends the route (E, ∞) to A</a:t>
            </a:r>
            <a:endParaRPr lang="en-US" altLang="en-US" sz="2800" dirty="0">
              <a:cs typeface="Times New Roman" panose="02020603050405020304" pitchFamily="18" charset="0"/>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F61ED0E-0B13-5314-3ECC-83F6F127DFE5}"/>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Solutions-3</a:t>
            </a:r>
            <a:endParaRPr lang="en-AU" altLang="en-US" sz="3600" dirty="0"/>
          </a:p>
        </p:txBody>
      </p:sp>
    </p:spTree>
    <p:extLst>
      <p:ext uri="{BB962C8B-B14F-4D97-AF65-F5344CB8AC3E}">
        <p14:creationId xmlns:p14="http://schemas.microsoft.com/office/powerpoint/2010/main" val="12835081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894656"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91240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with poisoned reverse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3481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4982B7-12BA-8B2F-96FD-613BD972D6A0}"/>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DE1BA1-3283-4DB7-2ACA-CE090AE15A3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7B485FD-4870-8A3A-9FAC-66A684B4E800}"/>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786E16C-07CA-8F01-B270-33A897A7C9B2}"/>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6B724E3-0425-3C69-D17D-90635CD0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491AF10-0A97-553F-8A99-B48C986E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FE73D6DA-4B30-2E7A-15FD-989FA07C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79851DF0-6BC1-E83B-B4D2-B8C78CC8A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458A74-F0A2-0BB4-A7A1-72C27BB05D4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DFCF1DD-3623-D5F1-7FCD-E7A107A4D4ED}"/>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63B03854-CAB4-C6FC-362A-B9AFAA2F0A6C}"/>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344168E-1C6C-8767-C583-9B29D3BB2E23}"/>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8873392-B0FC-C743-62B2-9E108658DCAD}"/>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F89D297-8C99-458C-9A9B-FEA5894E0E7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BEC9A60C-A368-0A13-B73B-A39FA5A2BE5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7B18C0B-F4F1-43DB-3808-0DF550E5EC65}"/>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1FD7A5D-398F-26B8-0F42-890E9A4347AF}"/>
              </a:ext>
            </a:extLst>
          </p:cNvPr>
          <p:cNvSpPr txBox="1"/>
          <p:nvPr/>
        </p:nvSpPr>
        <p:spPr>
          <a:xfrm>
            <a:off x="3748004" y="2186454"/>
            <a:ext cx="1013483" cy="369332"/>
          </a:xfrm>
          <a:prstGeom prst="rect">
            <a:avLst/>
          </a:prstGeom>
          <a:noFill/>
        </p:spPr>
        <p:txBody>
          <a:bodyPr wrap="none" rtlCol="0">
            <a:spAutoFit/>
          </a:bodyPr>
          <a:lstStyle/>
          <a:p>
            <a:r>
              <a:rPr lang="en-US" dirty="0"/>
              <a:t>&lt;A, 2, B&gt;</a:t>
            </a:r>
          </a:p>
        </p:txBody>
      </p:sp>
      <p:sp>
        <p:nvSpPr>
          <p:cNvPr id="24" name="TextBox 23">
            <a:extLst>
              <a:ext uri="{FF2B5EF4-FFF2-40B4-BE49-F238E27FC236}">
                <a16:creationId xmlns:a16="http://schemas.microsoft.com/office/drawing/2014/main" id="{436BA7B3-21EE-FD68-19C4-1810C632DCBA}"/>
              </a:ext>
            </a:extLst>
          </p:cNvPr>
          <p:cNvSpPr txBox="1"/>
          <p:nvPr/>
        </p:nvSpPr>
        <p:spPr>
          <a:xfrm>
            <a:off x="176016" y="1500688"/>
            <a:ext cx="4971233" cy="400110"/>
          </a:xfrm>
          <a:prstGeom prst="rect">
            <a:avLst/>
          </a:prstGeom>
          <a:noFill/>
        </p:spPr>
        <p:txBody>
          <a:bodyPr wrap="none" rtlCol="0">
            <a:spAutoFit/>
          </a:bodyPr>
          <a:lstStyle/>
          <a:p>
            <a:r>
              <a:rPr lang="en-US" sz="2000" dirty="0"/>
              <a:t>DV format: &lt;Destination, Path-cost, </a:t>
            </a:r>
            <a:r>
              <a:rPr lang="en-US" sz="2000" dirty="0" err="1"/>
              <a:t>NextHop</a:t>
            </a:r>
            <a:r>
              <a:rPr lang="en-US" sz="2000" dirty="0"/>
              <a:t>&gt;</a:t>
            </a:r>
          </a:p>
        </p:txBody>
      </p:sp>
      <p:sp>
        <p:nvSpPr>
          <p:cNvPr id="25" name="TextBox 24">
            <a:extLst>
              <a:ext uri="{FF2B5EF4-FFF2-40B4-BE49-F238E27FC236}">
                <a16:creationId xmlns:a16="http://schemas.microsoft.com/office/drawing/2014/main" id="{2ED718BE-E2EE-7D06-2701-8D7F9A9D9092}"/>
              </a:ext>
            </a:extLst>
          </p:cNvPr>
          <p:cNvSpPr txBox="1"/>
          <p:nvPr/>
        </p:nvSpPr>
        <p:spPr>
          <a:xfrm>
            <a:off x="3756913" y="3735187"/>
            <a:ext cx="1013483" cy="369332"/>
          </a:xfrm>
          <a:prstGeom prst="rect">
            <a:avLst/>
          </a:prstGeom>
          <a:noFill/>
        </p:spPr>
        <p:txBody>
          <a:bodyPr wrap="none" rtlCol="0">
            <a:spAutoFit/>
          </a:bodyPr>
          <a:lstStyle/>
          <a:p>
            <a:r>
              <a:rPr lang="en-US" dirty="0"/>
              <a:t>&lt;A, 2, B&gt;</a:t>
            </a:r>
          </a:p>
        </p:txBody>
      </p:sp>
      <p:sp>
        <p:nvSpPr>
          <p:cNvPr id="26" name="TextBox 25">
            <a:extLst>
              <a:ext uri="{FF2B5EF4-FFF2-40B4-BE49-F238E27FC236}">
                <a16:creationId xmlns:a16="http://schemas.microsoft.com/office/drawing/2014/main" id="{B510EF03-694A-E7AD-92AC-5ED77F2B2C9C}"/>
              </a:ext>
            </a:extLst>
          </p:cNvPr>
          <p:cNvSpPr txBox="1"/>
          <p:nvPr/>
        </p:nvSpPr>
        <p:spPr>
          <a:xfrm>
            <a:off x="291230" y="5019023"/>
            <a:ext cx="2505366" cy="369332"/>
          </a:xfrm>
          <a:prstGeom prst="rect">
            <a:avLst/>
          </a:prstGeom>
          <a:noFill/>
        </p:spPr>
        <p:txBody>
          <a:bodyPr wrap="none" rtlCol="0">
            <a:spAutoFit/>
          </a:bodyPr>
          <a:lstStyle/>
          <a:p>
            <a:r>
              <a:rPr lang="en-US" dirty="0"/>
              <a:t>Event 1: Converged state</a:t>
            </a:r>
          </a:p>
        </p:txBody>
      </p:sp>
      <p:sp>
        <p:nvSpPr>
          <p:cNvPr id="27" name="TextBox 26">
            <a:extLst>
              <a:ext uri="{FF2B5EF4-FFF2-40B4-BE49-F238E27FC236}">
                <a16:creationId xmlns:a16="http://schemas.microsoft.com/office/drawing/2014/main" id="{D0AAC17F-FEA2-DB96-1EC1-4F8264DB0BCE}"/>
              </a:ext>
            </a:extLst>
          </p:cNvPr>
          <p:cNvSpPr txBox="1"/>
          <p:nvPr/>
        </p:nvSpPr>
        <p:spPr>
          <a:xfrm>
            <a:off x="5477265" y="2111838"/>
            <a:ext cx="3500895" cy="646331"/>
          </a:xfrm>
          <a:prstGeom prst="rect">
            <a:avLst/>
          </a:prstGeom>
          <a:noFill/>
        </p:spPr>
        <p:txBody>
          <a:bodyPr wrap="none" rtlCol="0">
            <a:spAutoFit/>
          </a:bodyPr>
          <a:lstStyle/>
          <a:p>
            <a:r>
              <a:rPr lang="en-US" dirty="0"/>
              <a:t>Example: Let’s  consider the routes </a:t>
            </a:r>
          </a:p>
          <a:p>
            <a:r>
              <a:rPr lang="en-US" dirty="0"/>
              <a:t>from (C to A) and (D to A).</a:t>
            </a:r>
          </a:p>
        </p:txBody>
      </p:sp>
      <p:sp>
        <p:nvSpPr>
          <p:cNvPr id="5" name="Rectangle 2">
            <a:extLst>
              <a:ext uri="{FF2B5EF4-FFF2-40B4-BE49-F238E27FC236}">
                <a16:creationId xmlns:a16="http://schemas.microsoft.com/office/drawing/2014/main" id="{A0427D10-2D24-B64F-18B9-AC2112E6735A}"/>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6371951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4982B7-12BA-8B2F-96FD-613BD972D6A0}"/>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DE1BA1-3283-4DB7-2ACA-CE090AE15A3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7B485FD-4870-8A3A-9FAC-66A684B4E800}"/>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786E16C-07CA-8F01-B270-33A897A7C9B2}"/>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6B724E3-0425-3C69-D17D-90635CD0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491AF10-0A97-553F-8A99-B48C986E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FE73D6DA-4B30-2E7A-15FD-989FA07C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79851DF0-6BC1-E83B-B4D2-B8C78CC8A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458A74-F0A2-0BB4-A7A1-72C27BB05D4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DFCF1DD-3623-D5F1-7FCD-E7A107A4D4ED}"/>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63B03854-CAB4-C6FC-362A-B9AFAA2F0A6C}"/>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344168E-1C6C-8767-C583-9B29D3BB2E23}"/>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8873392-B0FC-C743-62B2-9E108658DCAD}"/>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F89D297-8C99-458C-9A9B-FEA5894E0E7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BEC9A60C-A368-0A13-B73B-A39FA5A2BE5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7B18C0B-F4F1-43DB-3808-0DF550E5EC65}"/>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1FD7A5D-398F-26B8-0F42-890E9A4347AF}"/>
              </a:ext>
            </a:extLst>
          </p:cNvPr>
          <p:cNvSpPr txBox="1"/>
          <p:nvPr/>
        </p:nvSpPr>
        <p:spPr>
          <a:xfrm>
            <a:off x="3748004" y="2186454"/>
            <a:ext cx="1013483" cy="369332"/>
          </a:xfrm>
          <a:prstGeom prst="rect">
            <a:avLst/>
          </a:prstGeom>
          <a:noFill/>
        </p:spPr>
        <p:txBody>
          <a:bodyPr wrap="none" rtlCol="0">
            <a:spAutoFit/>
          </a:bodyPr>
          <a:lstStyle/>
          <a:p>
            <a:r>
              <a:rPr lang="en-US" dirty="0"/>
              <a:t>&lt;A, 2, B&gt;</a:t>
            </a:r>
          </a:p>
        </p:txBody>
      </p:sp>
      <p:sp>
        <p:nvSpPr>
          <p:cNvPr id="24" name="TextBox 23">
            <a:extLst>
              <a:ext uri="{FF2B5EF4-FFF2-40B4-BE49-F238E27FC236}">
                <a16:creationId xmlns:a16="http://schemas.microsoft.com/office/drawing/2014/main" id="{436BA7B3-21EE-FD68-19C4-1810C632DCBA}"/>
              </a:ext>
            </a:extLst>
          </p:cNvPr>
          <p:cNvSpPr txBox="1"/>
          <p:nvPr/>
        </p:nvSpPr>
        <p:spPr>
          <a:xfrm>
            <a:off x="466418" y="1294498"/>
            <a:ext cx="3410742" cy="300082"/>
          </a:xfrm>
          <a:prstGeom prst="rect">
            <a:avLst/>
          </a:prstGeom>
          <a:noFill/>
        </p:spPr>
        <p:txBody>
          <a:bodyPr wrap="none" rtlCol="0">
            <a:spAutoFit/>
          </a:bodyPr>
          <a:lstStyle/>
          <a:p>
            <a:r>
              <a:rPr lang="en-US" sz="1350" dirty="0"/>
              <a:t>DV format: &lt;Destination, Path-cost, </a:t>
            </a:r>
            <a:r>
              <a:rPr lang="en-US" sz="1350" dirty="0" err="1"/>
              <a:t>NextHop</a:t>
            </a:r>
            <a:r>
              <a:rPr lang="en-US" sz="1350" dirty="0"/>
              <a:t>&gt;</a:t>
            </a:r>
          </a:p>
        </p:txBody>
      </p:sp>
      <p:sp>
        <p:nvSpPr>
          <p:cNvPr id="25" name="TextBox 24">
            <a:extLst>
              <a:ext uri="{FF2B5EF4-FFF2-40B4-BE49-F238E27FC236}">
                <a16:creationId xmlns:a16="http://schemas.microsoft.com/office/drawing/2014/main" id="{2ED718BE-E2EE-7D06-2701-8D7F9A9D9092}"/>
              </a:ext>
            </a:extLst>
          </p:cNvPr>
          <p:cNvSpPr txBox="1"/>
          <p:nvPr/>
        </p:nvSpPr>
        <p:spPr>
          <a:xfrm>
            <a:off x="3756913" y="3735187"/>
            <a:ext cx="1013483" cy="369332"/>
          </a:xfrm>
          <a:prstGeom prst="rect">
            <a:avLst/>
          </a:prstGeom>
          <a:noFill/>
        </p:spPr>
        <p:txBody>
          <a:bodyPr wrap="none" rtlCol="0">
            <a:spAutoFit/>
          </a:bodyPr>
          <a:lstStyle/>
          <a:p>
            <a:r>
              <a:rPr lang="en-US" dirty="0"/>
              <a:t>&lt;A, 2, B&gt;</a:t>
            </a:r>
          </a:p>
        </p:txBody>
      </p:sp>
      <p:sp>
        <p:nvSpPr>
          <p:cNvPr id="5" name="TextBox 4">
            <a:extLst>
              <a:ext uri="{FF2B5EF4-FFF2-40B4-BE49-F238E27FC236}">
                <a16:creationId xmlns:a16="http://schemas.microsoft.com/office/drawing/2014/main" id="{4B419605-B9A1-1988-A020-41BAD6894ABE}"/>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D75F3D0E-85FC-841A-BA65-F888F074219D}"/>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663A35F0-97D8-DC37-E287-0F5FC321028F}"/>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F1658396-24D1-FB49-0822-85110AC52721}"/>
              </a:ext>
            </a:extLst>
          </p:cNvPr>
          <p:cNvSpPr txBox="1"/>
          <p:nvPr/>
        </p:nvSpPr>
        <p:spPr>
          <a:xfrm>
            <a:off x="291231" y="5019023"/>
            <a:ext cx="7663765" cy="369332"/>
          </a:xfrm>
          <a:prstGeom prst="rect">
            <a:avLst/>
          </a:prstGeom>
          <a:noFill/>
        </p:spPr>
        <p:txBody>
          <a:bodyPr wrap="none" rtlCol="0">
            <a:spAutoFit/>
          </a:bodyPr>
          <a:lstStyle/>
          <a:p>
            <a:r>
              <a:rPr lang="en-US" dirty="0"/>
              <a:t>Event 2: Router B failed, i.e., both links (B,C) and (B,D) are down simultaneously.</a:t>
            </a:r>
          </a:p>
        </p:txBody>
      </p:sp>
      <p:sp>
        <p:nvSpPr>
          <p:cNvPr id="13" name="Rectangle 2">
            <a:extLst>
              <a:ext uri="{FF2B5EF4-FFF2-40B4-BE49-F238E27FC236}">
                <a16:creationId xmlns:a16="http://schemas.microsoft.com/office/drawing/2014/main" id="{761EAE46-A586-A558-F663-A2099FE9FE29}"/>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14" name="TextBox 13">
            <a:extLst>
              <a:ext uri="{FF2B5EF4-FFF2-40B4-BE49-F238E27FC236}">
                <a16:creationId xmlns:a16="http://schemas.microsoft.com/office/drawing/2014/main" id="{B3873CCE-63E5-5A4E-1B78-BC827C572578}"/>
              </a:ext>
            </a:extLst>
          </p:cNvPr>
          <p:cNvSpPr txBox="1"/>
          <p:nvPr/>
        </p:nvSpPr>
        <p:spPr>
          <a:xfrm>
            <a:off x="1304367" y="2975109"/>
            <a:ext cx="396262" cy="553998"/>
          </a:xfrm>
          <a:prstGeom prst="rect">
            <a:avLst/>
          </a:prstGeom>
          <a:noFill/>
        </p:spPr>
        <p:txBody>
          <a:bodyPr wrap="none" rtlCol="0">
            <a:spAutoFit/>
          </a:bodyPr>
          <a:lstStyle/>
          <a:p>
            <a:r>
              <a:rPr lang="en-US" sz="3000" b="1" dirty="0">
                <a:solidFill>
                  <a:srgbClr val="FF0000"/>
                </a:solidFill>
              </a:rPr>
              <a:t>X</a:t>
            </a:r>
          </a:p>
        </p:txBody>
      </p:sp>
    </p:spTree>
    <p:extLst>
      <p:ext uri="{BB962C8B-B14F-4D97-AF65-F5344CB8AC3E}">
        <p14:creationId xmlns:p14="http://schemas.microsoft.com/office/powerpoint/2010/main" val="2231923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62">
            <a:extLst>
              <a:ext uri="{FF2B5EF4-FFF2-40B4-BE49-F238E27FC236}">
                <a16:creationId xmlns:a16="http://schemas.microsoft.com/office/drawing/2014/main" id="{E2DD5F2E-EF4F-2243-AB5E-AB44A0B9E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989138"/>
            <a:ext cx="35274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8675" name="Rectangle 2">
            <a:extLst>
              <a:ext uri="{FF2B5EF4-FFF2-40B4-BE49-F238E27FC236}">
                <a16:creationId xmlns:a16="http://schemas.microsoft.com/office/drawing/2014/main" id="{ACD7CBEA-A3F7-7A45-B55D-CCBD9CA6641A}"/>
              </a:ext>
            </a:extLst>
          </p:cNvPr>
          <p:cNvSpPr>
            <a:spLocks noGrp="1" noChangeArrowheads="1"/>
          </p:cNvSpPr>
          <p:nvPr>
            <p:ph type="title"/>
          </p:nvPr>
        </p:nvSpPr>
        <p:spPr/>
        <p:txBody>
          <a:bodyPr/>
          <a:lstStyle/>
          <a:p>
            <a:pPr eaLnBrk="1" hangingPunct="1"/>
            <a:r>
              <a:rPr lang="en-US" altLang="en-US"/>
              <a:t>Internet Architecture</a:t>
            </a:r>
            <a:endParaRPr lang="en-GB" altLang="en-US"/>
          </a:p>
        </p:txBody>
      </p:sp>
      <p:sp>
        <p:nvSpPr>
          <p:cNvPr id="28676" name="Text Box 8">
            <a:extLst>
              <a:ext uri="{FF2B5EF4-FFF2-40B4-BE49-F238E27FC236}">
                <a16:creationId xmlns:a16="http://schemas.microsoft.com/office/drawing/2014/main" id="{53234918-871A-3B44-B24C-C5645D3D2EF1}"/>
              </a:ext>
            </a:extLst>
          </p:cNvPr>
          <p:cNvSpPr txBox="1">
            <a:spLocks noChangeArrowheads="1"/>
          </p:cNvSpPr>
          <p:nvPr/>
        </p:nvSpPr>
        <p:spPr bwMode="auto">
          <a:xfrm>
            <a:off x="900113" y="4797425"/>
            <a:ext cx="284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200">
                <a:solidFill>
                  <a:schemeClr val="tx1"/>
                </a:solidFill>
                <a:latin typeface="Arial Black" panose="020B0604020202020204" pitchFamily="34" charset="0"/>
              </a:defRPr>
            </a:lvl1pPr>
            <a:lvl2pPr marL="742950" indent="-285750" eaLnBrk="0" hangingPunct="0">
              <a:defRPr sz="3200">
                <a:solidFill>
                  <a:schemeClr val="tx1"/>
                </a:solidFill>
                <a:latin typeface="Arial Black" panose="020B0604020202020204" pitchFamily="34" charset="0"/>
              </a:defRPr>
            </a:lvl2pPr>
            <a:lvl3pPr marL="1143000" indent="-228600" eaLnBrk="0" hangingPunct="0">
              <a:defRPr sz="3200">
                <a:solidFill>
                  <a:schemeClr val="tx1"/>
                </a:solidFill>
                <a:latin typeface="Arial Black" panose="020B0604020202020204" pitchFamily="34" charset="0"/>
              </a:defRPr>
            </a:lvl3pPr>
            <a:lvl4pPr marL="1600200" indent="-228600" eaLnBrk="0" hangingPunct="0">
              <a:defRPr sz="3200">
                <a:solidFill>
                  <a:schemeClr val="tx1"/>
                </a:solidFill>
                <a:latin typeface="Arial Black" panose="020B0604020202020204" pitchFamily="34" charset="0"/>
              </a:defRPr>
            </a:lvl4pPr>
            <a:lvl5pPr marL="2057400" indent="-228600" eaLnBrk="0" hangingPunct="0">
              <a:defRPr sz="3200">
                <a:solidFill>
                  <a:schemeClr val="tx1"/>
                </a:solidFill>
                <a:latin typeface="Arial Black" panose="020B0604020202020204" pitchFamily="34" charset="0"/>
              </a:defRPr>
            </a:lvl5pPr>
            <a:lvl6pPr marL="2514600" indent="-228600" eaLnBrk="0" fontAlgn="base" hangingPunct="0">
              <a:spcBef>
                <a:spcPct val="0"/>
              </a:spcBef>
              <a:spcAft>
                <a:spcPct val="0"/>
              </a:spcAft>
              <a:defRPr sz="3200">
                <a:solidFill>
                  <a:schemeClr val="tx1"/>
                </a:solidFill>
                <a:latin typeface="Arial Black" panose="020B0604020202020204" pitchFamily="34" charset="0"/>
              </a:defRPr>
            </a:lvl6pPr>
            <a:lvl7pPr marL="2971800" indent="-228600" eaLnBrk="0" fontAlgn="base" hangingPunct="0">
              <a:spcBef>
                <a:spcPct val="0"/>
              </a:spcBef>
              <a:spcAft>
                <a:spcPct val="0"/>
              </a:spcAft>
              <a:defRPr sz="3200">
                <a:solidFill>
                  <a:schemeClr val="tx1"/>
                </a:solidFill>
                <a:latin typeface="Arial Black" panose="020B0604020202020204" pitchFamily="34" charset="0"/>
              </a:defRPr>
            </a:lvl7pPr>
            <a:lvl8pPr marL="3429000" indent="-228600" eaLnBrk="0" fontAlgn="base" hangingPunct="0">
              <a:spcBef>
                <a:spcPct val="0"/>
              </a:spcBef>
              <a:spcAft>
                <a:spcPct val="0"/>
              </a:spcAft>
              <a:defRPr sz="3200">
                <a:solidFill>
                  <a:schemeClr val="tx1"/>
                </a:solidFill>
                <a:latin typeface="Arial Black" panose="020B0604020202020204" pitchFamily="34" charset="0"/>
              </a:defRPr>
            </a:lvl8pPr>
            <a:lvl9pPr marL="3886200" indent="-228600"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altLang="en-US" sz="2000" b="0" i="0" u="none" strike="noStrike" kern="1200" cap="none" spc="0" normalizeH="0" baseline="0" noProof="0">
                <a:ln>
                  <a:noFill/>
                </a:ln>
                <a:solidFill>
                  <a:srgbClr val="003399"/>
                </a:solidFill>
                <a:effectLst/>
                <a:uLnTx/>
                <a:uFillTx/>
                <a:latin typeface="Arial" panose="020B0604020202020204" pitchFamily="34" charset="0"/>
                <a:ea typeface="+mn-ea"/>
                <a:cs typeface="+mn-cs"/>
              </a:rPr>
              <a:t>Internet Protocol Graph</a:t>
            </a:r>
            <a:endParaRPr kumimoji="0" lang="en-GB" altLang="en-US" sz="2000" b="0" i="0" u="none" strike="noStrike" kern="1200" cap="none" spc="0" normalizeH="0" baseline="0" noProof="0">
              <a:ln>
                <a:noFill/>
              </a:ln>
              <a:solidFill>
                <a:srgbClr val="003399"/>
              </a:solidFill>
              <a:effectLst/>
              <a:uLnTx/>
              <a:uFillTx/>
              <a:latin typeface="Arial" panose="020B0604020202020204" pitchFamily="34" charset="0"/>
              <a:ea typeface="+mn-ea"/>
              <a:cs typeface="+mn-cs"/>
            </a:endParaRPr>
          </a:p>
        </p:txBody>
      </p:sp>
      <p:sp>
        <p:nvSpPr>
          <p:cNvPr id="63" name="Text Box 8">
            <a:extLst>
              <a:ext uri="{FF2B5EF4-FFF2-40B4-BE49-F238E27FC236}">
                <a16:creationId xmlns:a16="http://schemas.microsoft.com/office/drawing/2014/main" id="{1CC97AAD-5ABB-B940-A792-2687ED021666}"/>
              </a:ext>
            </a:extLst>
          </p:cNvPr>
          <p:cNvSpPr txBox="1">
            <a:spLocks noChangeArrowheads="1"/>
          </p:cNvSpPr>
          <p:nvPr/>
        </p:nvSpPr>
        <p:spPr bwMode="auto">
          <a:xfrm>
            <a:off x="5364163" y="4149725"/>
            <a:ext cx="3455987" cy="2000250"/>
          </a:xfrm>
          <a:prstGeom prst="rect">
            <a:avLst/>
          </a:prstGeom>
          <a:noFill/>
          <a:ln w="9525" algn="ctr">
            <a:noFill/>
            <a:miter lim="800000"/>
            <a:headEnd/>
            <a:tailEnd/>
          </a:ln>
        </p:spPr>
        <p:txBody>
          <a:bodyPr>
            <a:spAutoFit/>
          </a:bodyPr>
          <a:lstStyle/>
          <a:p>
            <a:pPr marL="0" marR="0" lvl="0" indent="0" algn="l"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sz="2000" b="0" i="0" u="none" strike="noStrike" kern="1200" cap="none" spc="0" normalizeH="0" baseline="0" noProof="0" dirty="0">
                <a:ln>
                  <a:noFill/>
                </a:ln>
                <a:solidFill>
                  <a:srgbClr val="003399"/>
                </a:solidFill>
                <a:effectLst/>
                <a:uLnTx/>
                <a:uFillTx/>
                <a:latin typeface="Calibri Light" panose="020F0302020204030204"/>
                <a:ea typeface="+mn-ea"/>
                <a:cs typeface="+mn-cs"/>
              </a:rPr>
              <a:t>Alternative view of the Internet architecture. The “Network” layer shown here is sometimes referred to as the “sub-network” or “link” layer.</a:t>
            </a:r>
            <a:endParaRPr kumimoji="0" lang="en-GB" sz="2000" b="0" i="0" u="none" strike="noStrike" kern="1200" cap="none" spc="0" normalizeH="0" baseline="0" noProof="0" dirty="0">
              <a:ln>
                <a:noFill/>
              </a:ln>
              <a:solidFill>
                <a:srgbClr val="003399"/>
              </a:solidFill>
              <a:effectLst/>
              <a:uLnTx/>
              <a:uFillTx/>
              <a:latin typeface="Calibri Light" panose="020F0302020204030204"/>
              <a:ea typeface="+mn-ea"/>
              <a:cs typeface="+mn-cs"/>
            </a:endParaRPr>
          </a:p>
        </p:txBody>
      </p:sp>
      <p:pic>
        <p:nvPicPr>
          <p:cNvPr id="28678" name="Picture 6" descr="f01-14-9780123850591 copy">
            <a:extLst>
              <a:ext uri="{FF2B5EF4-FFF2-40B4-BE49-F238E27FC236}">
                <a16:creationId xmlns:a16="http://schemas.microsoft.com/office/drawing/2014/main" id="{05EFF73B-AC03-0641-93DA-96F86EAD8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84313"/>
            <a:ext cx="41751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046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4982B7-12BA-8B2F-96FD-613BD972D6A0}"/>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DE1BA1-3283-4DB7-2ACA-CE090AE15A3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7B485FD-4870-8A3A-9FAC-66A684B4E800}"/>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786E16C-07CA-8F01-B270-33A897A7C9B2}"/>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6B724E3-0425-3C69-D17D-90635CD0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491AF10-0A97-553F-8A99-B48C986E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FE73D6DA-4B30-2E7A-15FD-989FA07C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79851DF0-6BC1-E83B-B4D2-B8C78CC8A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458A74-F0A2-0BB4-A7A1-72C27BB05D4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DFCF1DD-3623-D5F1-7FCD-E7A107A4D4ED}"/>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63B03854-CAB4-C6FC-362A-B9AFAA2F0A6C}"/>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344168E-1C6C-8767-C583-9B29D3BB2E23}"/>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8873392-B0FC-C743-62B2-9E108658DCAD}"/>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F89D297-8C99-458C-9A9B-FEA5894E0E7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BEC9A60C-A368-0A13-B73B-A39FA5A2BE5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7B18C0B-F4F1-43DB-3808-0DF550E5EC65}"/>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1FD7A5D-398F-26B8-0F42-890E9A4347AF}"/>
              </a:ext>
            </a:extLst>
          </p:cNvPr>
          <p:cNvSpPr txBox="1"/>
          <p:nvPr/>
        </p:nvSpPr>
        <p:spPr>
          <a:xfrm>
            <a:off x="3748004" y="2186454"/>
            <a:ext cx="1031116" cy="369332"/>
          </a:xfrm>
          <a:prstGeom prst="rect">
            <a:avLst/>
          </a:prstGeom>
          <a:noFill/>
        </p:spPr>
        <p:txBody>
          <a:bodyPr wrap="none" rtlCol="0">
            <a:spAutoFit/>
          </a:bodyPr>
          <a:lstStyle/>
          <a:p>
            <a:r>
              <a:rPr lang="en-US" dirty="0">
                <a:solidFill>
                  <a:srgbClr val="FF0000"/>
                </a:solidFill>
              </a:rPr>
              <a:t>&lt;A, 3, D&gt;</a:t>
            </a:r>
          </a:p>
        </p:txBody>
      </p:sp>
      <p:sp>
        <p:nvSpPr>
          <p:cNvPr id="24" name="TextBox 23">
            <a:extLst>
              <a:ext uri="{FF2B5EF4-FFF2-40B4-BE49-F238E27FC236}">
                <a16:creationId xmlns:a16="http://schemas.microsoft.com/office/drawing/2014/main" id="{436BA7B3-21EE-FD68-19C4-1810C632DCBA}"/>
              </a:ext>
            </a:extLst>
          </p:cNvPr>
          <p:cNvSpPr txBox="1"/>
          <p:nvPr/>
        </p:nvSpPr>
        <p:spPr>
          <a:xfrm>
            <a:off x="466418" y="1294498"/>
            <a:ext cx="3410742" cy="300082"/>
          </a:xfrm>
          <a:prstGeom prst="rect">
            <a:avLst/>
          </a:prstGeom>
          <a:noFill/>
        </p:spPr>
        <p:txBody>
          <a:bodyPr wrap="none" rtlCol="0">
            <a:spAutoFit/>
          </a:bodyPr>
          <a:lstStyle/>
          <a:p>
            <a:r>
              <a:rPr lang="en-US" sz="1350" dirty="0"/>
              <a:t>DV format: &lt;Destination, Path-cost, </a:t>
            </a:r>
            <a:r>
              <a:rPr lang="en-US" sz="1350" dirty="0" err="1"/>
              <a:t>NextHop</a:t>
            </a:r>
            <a:r>
              <a:rPr lang="en-US" sz="1350" dirty="0"/>
              <a:t>&gt;</a:t>
            </a:r>
          </a:p>
        </p:txBody>
      </p:sp>
      <p:sp>
        <p:nvSpPr>
          <p:cNvPr id="25" name="TextBox 24">
            <a:extLst>
              <a:ext uri="{FF2B5EF4-FFF2-40B4-BE49-F238E27FC236}">
                <a16:creationId xmlns:a16="http://schemas.microsoft.com/office/drawing/2014/main" id="{2ED718BE-E2EE-7D06-2701-8D7F9A9D9092}"/>
              </a:ext>
            </a:extLst>
          </p:cNvPr>
          <p:cNvSpPr txBox="1"/>
          <p:nvPr/>
        </p:nvSpPr>
        <p:spPr>
          <a:xfrm>
            <a:off x="3756912" y="3735187"/>
            <a:ext cx="1011880" cy="369332"/>
          </a:xfrm>
          <a:prstGeom prst="rect">
            <a:avLst/>
          </a:prstGeom>
          <a:noFill/>
        </p:spPr>
        <p:txBody>
          <a:bodyPr wrap="none" rtlCol="0">
            <a:spAutoFit/>
          </a:bodyPr>
          <a:lstStyle/>
          <a:p>
            <a:r>
              <a:rPr lang="en-US" dirty="0">
                <a:solidFill>
                  <a:srgbClr val="FF0000"/>
                </a:solidFill>
              </a:rPr>
              <a:t>&lt;A, 4, C&gt;</a:t>
            </a:r>
          </a:p>
        </p:txBody>
      </p:sp>
      <p:sp>
        <p:nvSpPr>
          <p:cNvPr id="5" name="TextBox 4">
            <a:extLst>
              <a:ext uri="{FF2B5EF4-FFF2-40B4-BE49-F238E27FC236}">
                <a16:creationId xmlns:a16="http://schemas.microsoft.com/office/drawing/2014/main" id="{4B419605-B9A1-1988-A020-41BAD6894ABE}"/>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D75F3D0E-85FC-841A-BA65-F888F074219D}"/>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663A35F0-97D8-DC37-E287-0F5FC321028F}"/>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F1658396-24D1-FB49-0822-85110AC52721}"/>
              </a:ext>
            </a:extLst>
          </p:cNvPr>
          <p:cNvSpPr txBox="1"/>
          <p:nvPr/>
        </p:nvSpPr>
        <p:spPr>
          <a:xfrm>
            <a:off x="0" y="4445881"/>
            <a:ext cx="8163838" cy="1292662"/>
          </a:xfrm>
          <a:prstGeom prst="rect">
            <a:avLst/>
          </a:prstGeom>
          <a:noFill/>
        </p:spPr>
        <p:txBody>
          <a:bodyPr wrap="none" rtlCol="0">
            <a:spAutoFit/>
          </a:bodyPr>
          <a:lstStyle/>
          <a:p>
            <a:r>
              <a:rPr lang="en-US" dirty="0"/>
              <a:t>Event 3:</a:t>
            </a:r>
          </a:p>
          <a:p>
            <a:r>
              <a:rPr lang="en-US" sz="1500" dirty="0"/>
              <a:t>C updates the route from its old database (which contains an advertisement from D) to &lt;A,3,D&gt;.</a:t>
            </a:r>
          </a:p>
          <a:p>
            <a:r>
              <a:rPr lang="en-US" sz="1500" dirty="0"/>
              <a:t>C shares this route to D.</a:t>
            </a:r>
          </a:p>
          <a:p>
            <a:r>
              <a:rPr lang="en-US" sz="1500" dirty="0"/>
              <a:t>D updates its route with this recent advertisement from C.</a:t>
            </a:r>
          </a:p>
          <a:p>
            <a:r>
              <a:rPr lang="en-US" sz="1500" dirty="0"/>
              <a:t>D’s current route becomes &lt;A,4,C&gt;.  D shares this route back to C and this starts the “count to infinity”.</a:t>
            </a:r>
          </a:p>
        </p:txBody>
      </p:sp>
      <p:sp>
        <p:nvSpPr>
          <p:cNvPr id="14" name="TextBox 13">
            <a:extLst>
              <a:ext uri="{FF2B5EF4-FFF2-40B4-BE49-F238E27FC236}">
                <a16:creationId xmlns:a16="http://schemas.microsoft.com/office/drawing/2014/main" id="{81B692C6-6024-BF08-8C69-29206D961C52}"/>
              </a:ext>
            </a:extLst>
          </p:cNvPr>
          <p:cNvSpPr txBox="1"/>
          <p:nvPr/>
        </p:nvSpPr>
        <p:spPr>
          <a:xfrm>
            <a:off x="5525544" y="2235712"/>
            <a:ext cx="1939185" cy="923330"/>
          </a:xfrm>
          <a:prstGeom prst="rect">
            <a:avLst/>
          </a:prstGeom>
          <a:noFill/>
        </p:spPr>
        <p:txBody>
          <a:bodyPr wrap="none" rtlCol="0">
            <a:spAutoFit/>
          </a:bodyPr>
          <a:lstStyle/>
          <a:p>
            <a:r>
              <a:rPr lang="en-US" dirty="0"/>
              <a:t>Case A: </a:t>
            </a:r>
          </a:p>
          <a:p>
            <a:r>
              <a:rPr lang="en-US" dirty="0"/>
              <a:t>No split-horizon.</a:t>
            </a:r>
          </a:p>
          <a:p>
            <a:r>
              <a:rPr lang="en-US" dirty="0"/>
              <a:t>No poison reverse.</a:t>
            </a:r>
          </a:p>
        </p:txBody>
      </p:sp>
      <p:sp>
        <p:nvSpPr>
          <p:cNvPr id="13" name="Rectangle 2">
            <a:extLst>
              <a:ext uri="{FF2B5EF4-FFF2-40B4-BE49-F238E27FC236}">
                <a16:creationId xmlns:a16="http://schemas.microsoft.com/office/drawing/2014/main" id="{CAA0CD54-9D57-D4F3-4249-1AB6F2E66523}"/>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AE2297E6-0ED5-2C38-7374-FD0A5F2A4EEB}"/>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AF91D49D-0CFF-FA07-3E1C-88579F195314}"/>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A031D152-AC5B-569A-22C3-6BCDC69A8ACE}"/>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CF7752E-1143-B8AE-B122-DE4B4FBB38B7}"/>
              </a:ext>
            </a:extLst>
          </p:cNvPr>
          <p:cNvSpPr/>
          <p:nvPr/>
        </p:nvSpPr>
        <p:spPr>
          <a:xfrm>
            <a:off x="4746171" y="3502485"/>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5166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4982B7-12BA-8B2F-96FD-613BD972D6A0}"/>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DE1BA1-3283-4DB7-2ACA-CE090AE15A3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7B485FD-4870-8A3A-9FAC-66A684B4E800}"/>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786E16C-07CA-8F01-B270-33A897A7C9B2}"/>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6B724E3-0425-3C69-D17D-90635CD0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491AF10-0A97-553F-8A99-B48C986E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FE73D6DA-4B30-2E7A-15FD-989FA07C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79851DF0-6BC1-E83B-B4D2-B8C78CC8A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458A74-F0A2-0BB4-A7A1-72C27BB05D4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DFCF1DD-3623-D5F1-7FCD-E7A107A4D4ED}"/>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63B03854-CAB4-C6FC-362A-B9AFAA2F0A6C}"/>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344168E-1C6C-8767-C583-9B29D3BB2E23}"/>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8873392-B0FC-C743-62B2-9E108658DCAD}"/>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F89D297-8C99-458C-9A9B-FEA5894E0E7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BEC9A60C-A368-0A13-B73B-A39FA5A2BE5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7B18C0B-F4F1-43DB-3808-0DF550E5EC65}"/>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1FD7A5D-398F-26B8-0F42-890E9A4347AF}"/>
              </a:ext>
            </a:extLst>
          </p:cNvPr>
          <p:cNvSpPr txBox="1"/>
          <p:nvPr/>
        </p:nvSpPr>
        <p:spPr>
          <a:xfrm>
            <a:off x="3748004" y="2186454"/>
            <a:ext cx="1031116" cy="369332"/>
          </a:xfrm>
          <a:prstGeom prst="rect">
            <a:avLst/>
          </a:prstGeom>
          <a:noFill/>
        </p:spPr>
        <p:txBody>
          <a:bodyPr wrap="none" rtlCol="0">
            <a:spAutoFit/>
          </a:bodyPr>
          <a:lstStyle/>
          <a:p>
            <a:r>
              <a:rPr lang="en-US" dirty="0">
                <a:solidFill>
                  <a:schemeClr val="accent6">
                    <a:lumMod val="75000"/>
                  </a:schemeClr>
                </a:solidFill>
              </a:rPr>
              <a:t>&lt;A, 3, D&gt;</a:t>
            </a:r>
          </a:p>
        </p:txBody>
      </p:sp>
      <p:sp>
        <p:nvSpPr>
          <p:cNvPr id="24" name="TextBox 23">
            <a:extLst>
              <a:ext uri="{FF2B5EF4-FFF2-40B4-BE49-F238E27FC236}">
                <a16:creationId xmlns:a16="http://schemas.microsoft.com/office/drawing/2014/main" id="{436BA7B3-21EE-FD68-19C4-1810C632DCBA}"/>
              </a:ext>
            </a:extLst>
          </p:cNvPr>
          <p:cNvSpPr txBox="1"/>
          <p:nvPr/>
        </p:nvSpPr>
        <p:spPr>
          <a:xfrm>
            <a:off x="466418" y="1294498"/>
            <a:ext cx="3410742" cy="300082"/>
          </a:xfrm>
          <a:prstGeom prst="rect">
            <a:avLst/>
          </a:prstGeom>
          <a:noFill/>
        </p:spPr>
        <p:txBody>
          <a:bodyPr wrap="none" rtlCol="0">
            <a:spAutoFit/>
          </a:bodyPr>
          <a:lstStyle/>
          <a:p>
            <a:r>
              <a:rPr lang="en-US" sz="1350" dirty="0"/>
              <a:t>DV format: &lt;Destination, Path-cost, </a:t>
            </a:r>
            <a:r>
              <a:rPr lang="en-US" sz="1350" dirty="0" err="1"/>
              <a:t>NextHop</a:t>
            </a:r>
            <a:r>
              <a:rPr lang="en-US" sz="1350" dirty="0"/>
              <a:t>&gt;</a:t>
            </a:r>
          </a:p>
        </p:txBody>
      </p:sp>
      <p:sp>
        <p:nvSpPr>
          <p:cNvPr id="25" name="TextBox 24">
            <a:extLst>
              <a:ext uri="{FF2B5EF4-FFF2-40B4-BE49-F238E27FC236}">
                <a16:creationId xmlns:a16="http://schemas.microsoft.com/office/drawing/2014/main" id="{2ED718BE-E2EE-7D06-2701-8D7F9A9D9092}"/>
              </a:ext>
            </a:extLst>
          </p:cNvPr>
          <p:cNvSpPr txBox="1"/>
          <p:nvPr/>
        </p:nvSpPr>
        <p:spPr>
          <a:xfrm>
            <a:off x="3756912" y="3735187"/>
            <a:ext cx="1011880" cy="369332"/>
          </a:xfrm>
          <a:prstGeom prst="rect">
            <a:avLst/>
          </a:prstGeom>
          <a:noFill/>
        </p:spPr>
        <p:txBody>
          <a:bodyPr wrap="none" rtlCol="0">
            <a:spAutoFit/>
          </a:bodyPr>
          <a:lstStyle/>
          <a:p>
            <a:r>
              <a:rPr lang="en-US" dirty="0">
                <a:solidFill>
                  <a:schemeClr val="accent6">
                    <a:lumMod val="75000"/>
                  </a:schemeClr>
                </a:solidFill>
              </a:rPr>
              <a:t>&lt;A, 3, C&gt;</a:t>
            </a:r>
          </a:p>
        </p:txBody>
      </p:sp>
      <p:sp>
        <p:nvSpPr>
          <p:cNvPr id="5" name="TextBox 4">
            <a:extLst>
              <a:ext uri="{FF2B5EF4-FFF2-40B4-BE49-F238E27FC236}">
                <a16:creationId xmlns:a16="http://schemas.microsoft.com/office/drawing/2014/main" id="{4B419605-B9A1-1988-A020-41BAD6894ABE}"/>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D75F3D0E-85FC-841A-BA65-F888F074219D}"/>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663A35F0-97D8-DC37-E287-0F5FC321028F}"/>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F1658396-24D1-FB49-0822-85110AC52721}"/>
              </a:ext>
            </a:extLst>
          </p:cNvPr>
          <p:cNvSpPr txBox="1"/>
          <p:nvPr/>
        </p:nvSpPr>
        <p:spPr>
          <a:xfrm>
            <a:off x="0" y="4069960"/>
            <a:ext cx="8881790" cy="2446824"/>
          </a:xfrm>
          <a:prstGeom prst="rect">
            <a:avLst/>
          </a:prstGeom>
          <a:noFill/>
        </p:spPr>
        <p:txBody>
          <a:bodyPr wrap="none" rtlCol="0">
            <a:spAutoFit/>
          </a:bodyPr>
          <a:lstStyle/>
          <a:p>
            <a:r>
              <a:rPr lang="en-US" dirty="0">
                <a:solidFill>
                  <a:schemeClr val="accent6">
                    <a:lumMod val="75000"/>
                  </a:schemeClr>
                </a:solidFill>
              </a:rPr>
              <a:t>Event 3:</a:t>
            </a:r>
          </a:p>
          <a:p>
            <a:r>
              <a:rPr lang="en-US" sz="1500" dirty="0">
                <a:solidFill>
                  <a:schemeClr val="accent6">
                    <a:lumMod val="75000"/>
                  </a:schemeClr>
                </a:solidFill>
              </a:rPr>
              <a:t>C updates the route from its old database (which contains an old advertisement from D) to &lt;A,3,D&gt;.</a:t>
            </a:r>
          </a:p>
          <a:p>
            <a:r>
              <a:rPr lang="en-US" sz="1500" dirty="0">
                <a:solidFill>
                  <a:schemeClr val="accent6">
                    <a:lumMod val="75000"/>
                  </a:schemeClr>
                </a:solidFill>
              </a:rPr>
              <a:t>(Note that D’s old route &lt;A,2,B&gt; was not learnt from C, so it shared it with C even when split-horizon is applied.)</a:t>
            </a:r>
          </a:p>
          <a:p>
            <a:r>
              <a:rPr lang="en-US" sz="1500" dirty="0">
                <a:solidFill>
                  <a:schemeClr val="accent6">
                    <a:lumMod val="75000"/>
                  </a:schemeClr>
                </a:solidFill>
              </a:rPr>
              <a:t>C DOES NOT advertise this route (i.e., &lt;A,3,D&gt;) to D due to the Split-horizon rule.</a:t>
            </a:r>
          </a:p>
          <a:p>
            <a:endParaRPr lang="en-US" sz="1500" dirty="0">
              <a:solidFill>
                <a:schemeClr val="accent6">
                  <a:lumMod val="75000"/>
                </a:schemeClr>
              </a:solidFill>
            </a:endParaRPr>
          </a:p>
          <a:p>
            <a:r>
              <a:rPr lang="en-US" sz="1500" dirty="0">
                <a:solidFill>
                  <a:schemeClr val="accent6">
                    <a:lumMod val="75000"/>
                  </a:schemeClr>
                </a:solidFill>
              </a:rPr>
              <a:t>D also updates the route from its old database (which contains an old advertisement from C) to &lt;A,3,C&gt;.</a:t>
            </a:r>
          </a:p>
          <a:p>
            <a:r>
              <a:rPr lang="en-US" sz="1500" dirty="0">
                <a:solidFill>
                  <a:schemeClr val="accent6">
                    <a:lumMod val="75000"/>
                  </a:schemeClr>
                </a:solidFill>
              </a:rPr>
              <a:t>D DOES NOT advertise this route to C due to the Split-horizon rule.</a:t>
            </a:r>
          </a:p>
          <a:p>
            <a:endParaRPr lang="en-US" sz="1500" dirty="0">
              <a:solidFill>
                <a:schemeClr val="accent6">
                  <a:lumMod val="75000"/>
                </a:schemeClr>
              </a:solidFill>
            </a:endParaRPr>
          </a:p>
          <a:p>
            <a:r>
              <a:rPr lang="en-US" sz="1500" dirty="0">
                <a:solidFill>
                  <a:schemeClr val="accent6">
                    <a:lumMod val="75000"/>
                  </a:schemeClr>
                </a:solidFill>
              </a:rPr>
              <a:t>This prevents count to infinity, but does not stop routing loop as both C and D’s routes depend on each other.</a:t>
            </a:r>
          </a:p>
          <a:p>
            <a:r>
              <a:rPr lang="en-US" sz="1500" dirty="0">
                <a:solidFill>
                  <a:schemeClr val="accent6">
                    <a:lumMod val="75000"/>
                  </a:schemeClr>
                </a:solidFill>
              </a:rPr>
              <a:t>In practical implementations, routers will time-out old database to eventually get rid of  this inconsistency.</a:t>
            </a:r>
          </a:p>
        </p:txBody>
      </p:sp>
      <p:sp>
        <p:nvSpPr>
          <p:cNvPr id="14" name="TextBox 13">
            <a:extLst>
              <a:ext uri="{FF2B5EF4-FFF2-40B4-BE49-F238E27FC236}">
                <a16:creationId xmlns:a16="http://schemas.microsoft.com/office/drawing/2014/main" id="{81B692C6-6024-BF08-8C69-29206D961C52}"/>
              </a:ext>
            </a:extLst>
          </p:cNvPr>
          <p:cNvSpPr txBox="1"/>
          <p:nvPr/>
        </p:nvSpPr>
        <p:spPr>
          <a:xfrm>
            <a:off x="5525544" y="2235712"/>
            <a:ext cx="1939185" cy="923330"/>
          </a:xfrm>
          <a:prstGeom prst="rect">
            <a:avLst/>
          </a:prstGeom>
          <a:noFill/>
        </p:spPr>
        <p:txBody>
          <a:bodyPr wrap="none" rtlCol="0">
            <a:spAutoFit/>
          </a:bodyPr>
          <a:lstStyle/>
          <a:p>
            <a:r>
              <a:rPr lang="en-US" dirty="0">
                <a:solidFill>
                  <a:schemeClr val="accent6">
                    <a:lumMod val="75000"/>
                  </a:schemeClr>
                </a:solidFill>
              </a:rPr>
              <a:t>Case B:</a:t>
            </a:r>
            <a:r>
              <a:rPr lang="en-US" dirty="0"/>
              <a:t> </a:t>
            </a:r>
          </a:p>
          <a:p>
            <a:r>
              <a:rPr lang="en-US" dirty="0">
                <a:solidFill>
                  <a:schemeClr val="accent6">
                    <a:lumMod val="75000"/>
                  </a:schemeClr>
                </a:solidFill>
              </a:rPr>
              <a:t>With split-horizon.</a:t>
            </a:r>
          </a:p>
          <a:p>
            <a:r>
              <a:rPr lang="en-US" dirty="0"/>
              <a:t>No poison reverse.</a:t>
            </a:r>
          </a:p>
        </p:txBody>
      </p:sp>
      <p:sp>
        <p:nvSpPr>
          <p:cNvPr id="13" name="Rectangle 2">
            <a:extLst>
              <a:ext uri="{FF2B5EF4-FFF2-40B4-BE49-F238E27FC236}">
                <a16:creationId xmlns:a16="http://schemas.microsoft.com/office/drawing/2014/main" id="{A5DBE033-26B3-A9F5-6A9B-4E4788586AF9}"/>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DCA32BFD-0EEF-B3B5-5B47-DB1C3FA184D0}"/>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45AE6638-860D-2318-900E-D744BC8899CD}"/>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397A53E0-5171-3EA3-F180-FC8921EAEB5B}"/>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231E815A-2CBD-2778-CF46-FC110B8CC213}"/>
              </a:ext>
            </a:extLst>
          </p:cNvPr>
          <p:cNvSpPr/>
          <p:nvPr/>
        </p:nvSpPr>
        <p:spPr>
          <a:xfrm>
            <a:off x="4746171" y="3502485"/>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4851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4982B7-12BA-8B2F-96FD-613BD972D6A0}"/>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DE1BA1-3283-4DB7-2ACA-CE090AE15A3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7B485FD-4870-8A3A-9FAC-66A684B4E800}"/>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786E16C-07CA-8F01-B270-33A897A7C9B2}"/>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6B724E3-0425-3C69-D17D-90635CD0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491AF10-0A97-553F-8A99-B48C986E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FE73D6DA-4B30-2E7A-15FD-989FA07C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79851DF0-6BC1-E83B-B4D2-B8C78CC8A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458A74-F0A2-0BB4-A7A1-72C27BB05D4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DFCF1DD-3623-D5F1-7FCD-E7A107A4D4ED}"/>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63B03854-CAB4-C6FC-362A-B9AFAA2F0A6C}"/>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344168E-1C6C-8767-C583-9B29D3BB2E23}"/>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8873392-B0FC-C743-62B2-9E108658DCAD}"/>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F89D297-8C99-458C-9A9B-FEA5894E0E7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BEC9A60C-A368-0A13-B73B-A39FA5A2BE5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7B18C0B-F4F1-43DB-3808-0DF550E5EC65}"/>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1FD7A5D-398F-26B8-0F42-890E9A4347AF}"/>
              </a:ext>
            </a:extLst>
          </p:cNvPr>
          <p:cNvSpPr txBox="1"/>
          <p:nvPr/>
        </p:nvSpPr>
        <p:spPr>
          <a:xfrm>
            <a:off x="3748004" y="2186454"/>
            <a:ext cx="1031116" cy="369332"/>
          </a:xfrm>
          <a:prstGeom prst="rect">
            <a:avLst/>
          </a:prstGeom>
          <a:noFill/>
        </p:spPr>
        <p:txBody>
          <a:bodyPr wrap="none" rtlCol="0">
            <a:spAutoFit/>
          </a:bodyPr>
          <a:lstStyle/>
          <a:p>
            <a:r>
              <a:rPr lang="en-US" dirty="0">
                <a:solidFill>
                  <a:schemeClr val="accent2">
                    <a:lumMod val="75000"/>
                  </a:schemeClr>
                </a:solidFill>
              </a:rPr>
              <a:t>&lt;A, 3, D&gt;</a:t>
            </a:r>
          </a:p>
        </p:txBody>
      </p:sp>
      <p:sp>
        <p:nvSpPr>
          <p:cNvPr id="24" name="TextBox 23">
            <a:extLst>
              <a:ext uri="{FF2B5EF4-FFF2-40B4-BE49-F238E27FC236}">
                <a16:creationId xmlns:a16="http://schemas.microsoft.com/office/drawing/2014/main" id="{436BA7B3-21EE-FD68-19C4-1810C632DCBA}"/>
              </a:ext>
            </a:extLst>
          </p:cNvPr>
          <p:cNvSpPr txBox="1"/>
          <p:nvPr/>
        </p:nvSpPr>
        <p:spPr>
          <a:xfrm>
            <a:off x="466418" y="1294498"/>
            <a:ext cx="3410742" cy="300082"/>
          </a:xfrm>
          <a:prstGeom prst="rect">
            <a:avLst/>
          </a:prstGeom>
          <a:noFill/>
        </p:spPr>
        <p:txBody>
          <a:bodyPr wrap="none" rtlCol="0">
            <a:spAutoFit/>
          </a:bodyPr>
          <a:lstStyle/>
          <a:p>
            <a:r>
              <a:rPr lang="en-US" sz="1350" dirty="0"/>
              <a:t>DV format: &lt;Destination, Path-cost, </a:t>
            </a:r>
            <a:r>
              <a:rPr lang="en-US" sz="1350" dirty="0" err="1"/>
              <a:t>NextHop</a:t>
            </a:r>
            <a:r>
              <a:rPr lang="en-US" sz="1350" dirty="0"/>
              <a:t>&gt;</a:t>
            </a:r>
          </a:p>
        </p:txBody>
      </p:sp>
      <p:sp>
        <p:nvSpPr>
          <p:cNvPr id="25" name="TextBox 24">
            <a:extLst>
              <a:ext uri="{FF2B5EF4-FFF2-40B4-BE49-F238E27FC236}">
                <a16:creationId xmlns:a16="http://schemas.microsoft.com/office/drawing/2014/main" id="{2ED718BE-E2EE-7D06-2701-8D7F9A9D9092}"/>
              </a:ext>
            </a:extLst>
          </p:cNvPr>
          <p:cNvSpPr txBox="1"/>
          <p:nvPr/>
        </p:nvSpPr>
        <p:spPr>
          <a:xfrm>
            <a:off x="3756912" y="3874887"/>
            <a:ext cx="1684628" cy="369332"/>
          </a:xfrm>
          <a:prstGeom prst="rect">
            <a:avLst/>
          </a:prstGeom>
          <a:noFill/>
        </p:spPr>
        <p:txBody>
          <a:bodyPr wrap="none" rtlCol="0">
            <a:spAutoFit/>
          </a:bodyPr>
          <a:lstStyle/>
          <a:p>
            <a:r>
              <a:rPr lang="en-US" dirty="0">
                <a:solidFill>
                  <a:schemeClr val="accent2">
                    <a:lumMod val="75000"/>
                  </a:schemeClr>
                </a:solidFill>
              </a:rPr>
              <a:t>&lt;No route to A&gt;</a:t>
            </a:r>
          </a:p>
        </p:txBody>
      </p:sp>
      <p:sp>
        <p:nvSpPr>
          <p:cNvPr id="5" name="TextBox 4">
            <a:extLst>
              <a:ext uri="{FF2B5EF4-FFF2-40B4-BE49-F238E27FC236}">
                <a16:creationId xmlns:a16="http://schemas.microsoft.com/office/drawing/2014/main" id="{4B419605-B9A1-1988-A020-41BAD6894ABE}"/>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D75F3D0E-85FC-841A-BA65-F888F074219D}"/>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663A35F0-97D8-DC37-E287-0F5FC321028F}"/>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F1658396-24D1-FB49-0822-85110AC52721}"/>
              </a:ext>
            </a:extLst>
          </p:cNvPr>
          <p:cNvSpPr txBox="1"/>
          <p:nvPr/>
        </p:nvSpPr>
        <p:spPr>
          <a:xfrm>
            <a:off x="-5750" y="4489906"/>
            <a:ext cx="7944483" cy="1985159"/>
          </a:xfrm>
          <a:prstGeom prst="rect">
            <a:avLst/>
          </a:prstGeom>
          <a:noFill/>
        </p:spPr>
        <p:txBody>
          <a:bodyPr wrap="none" rtlCol="0">
            <a:spAutoFit/>
          </a:bodyPr>
          <a:lstStyle/>
          <a:p>
            <a:r>
              <a:rPr lang="en-US" dirty="0">
                <a:solidFill>
                  <a:schemeClr val="accent2">
                    <a:lumMod val="75000"/>
                  </a:schemeClr>
                </a:solidFill>
              </a:rPr>
              <a:t>Event 3:</a:t>
            </a:r>
          </a:p>
          <a:p>
            <a:r>
              <a:rPr lang="en-US" sz="1500" dirty="0">
                <a:solidFill>
                  <a:schemeClr val="accent2">
                    <a:lumMod val="75000"/>
                  </a:schemeClr>
                </a:solidFill>
              </a:rPr>
              <a:t>C updates the route from its old database (which contains an old advertisement from D) to &lt;A,3,D&gt;.</a:t>
            </a:r>
          </a:p>
          <a:p>
            <a:r>
              <a:rPr lang="en-US" sz="1500" dirty="0">
                <a:solidFill>
                  <a:schemeClr val="accent2">
                    <a:lumMod val="75000"/>
                  </a:schemeClr>
                </a:solidFill>
              </a:rPr>
              <a:t>C advertises the poisoned route &lt;A, inf., D&gt; to D due to Poisoned-reverse rule.</a:t>
            </a:r>
          </a:p>
          <a:p>
            <a:endParaRPr lang="en-US" sz="1500" dirty="0">
              <a:solidFill>
                <a:schemeClr val="accent2">
                  <a:lumMod val="75000"/>
                </a:schemeClr>
              </a:solidFill>
            </a:endParaRPr>
          </a:p>
          <a:p>
            <a:r>
              <a:rPr lang="en-US" sz="1500" dirty="0">
                <a:solidFill>
                  <a:schemeClr val="accent2">
                    <a:lumMod val="75000"/>
                  </a:schemeClr>
                </a:solidFill>
              </a:rPr>
              <a:t>This advertisement from C changes D’s database indicating “cost to reach A via C is inf.”</a:t>
            </a:r>
          </a:p>
          <a:p>
            <a:r>
              <a:rPr lang="en-US" sz="1500" dirty="0">
                <a:solidFill>
                  <a:schemeClr val="accent2">
                    <a:lumMod val="75000"/>
                  </a:schemeClr>
                </a:solidFill>
              </a:rPr>
              <a:t>D finds no path to A. D considers A unreachable (correct behavior). D may send this &lt;</a:t>
            </a:r>
            <a:r>
              <a:rPr lang="en-US" sz="1500" dirty="0" err="1">
                <a:solidFill>
                  <a:schemeClr val="accent2">
                    <a:lumMod val="75000"/>
                  </a:schemeClr>
                </a:solidFill>
              </a:rPr>
              <a:t>A,inf,D</a:t>
            </a:r>
            <a:r>
              <a:rPr lang="en-US" sz="1500" dirty="0">
                <a:solidFill>
                  <a:schemeClr val="accent2">
                    <a:lumMod val="75000"/>
                  </a:schemeClr>
                </a:solidFill>
              </a:rPr>
              <a:t>&gt; to C.</a:t>
            </a:r>
          </a:p>
          <a:p>
            <a:endParaRPr lang="en-US" sz="1500" dirty="0">
              <a:solidFill>
                <a:schemeClr val="accent2">
                  <a:lumMod val="75000"/>
                </a:schemeClr>
              </a:solidFill>
            </a:endParaRPr>
          </a:p>
          <a:p>
            <a:r>
              <a:rPr lang="en-US" sz="1500" dirty="0">
                <a:solidFill>
                  <a:schemeClr val="accent2">
                    <a:lumMod val="75000"/>
                  </a:schemeClr>
                </a:solidFill>
              </a:rPr>
              <a:t>This prevents count to infinity, as well as prevents the routing loop. </a:t>
            </a:r>
          </a:p>
        </p:txBody>
      </p:sp>
      <p:sp>
        <p:nvSpPr>
          <p:cNvPr id="14" name="TextBox 13">
            <a:extLst>
              <a:ext uri="{FF2B5EF4-FFF2-40B4-BE49-F238E27FC236}">
                <a16:creationId xmlns:a16="http://schemas.microsoft.com/office/drawing/2014/main" id="{81B692C6-6024-BF08-8C69-29206D961C52}"/>
              </a:ext>
            </a:extLst>
          </p:cNvPr>
          <p:cNvSpPr txBox="1"/>
          <p:nvPr/>
        </p:nvSpPr>
        <p:spPr>
          <a:xfrm>
            <a:off x="5525545" y="2235712"/>
            <a:ext cx="2662844" cy="1200329"/>
          </a:xfrm>
          <a:prstGeom prst="rect">
            <a:avLst/>
          </a:prstGeom>
          <a:noFill/>
        </p:spPr>
        <p:txBody>
          <a:bodyPr wrap="square" rtlCol="0">
            <a:spAutoFit/>
          </a:bodyPr>
          <a:lstStyle/>
          <a:p>
            <a:r>
              <a:rPr lang="en-US" dirty="0">
                <a:solidFill>
                  <a:schemeClr val="accent2">
                    <a:lumMod val="75000"/>
                  </a:schemeClr>
                </a:solidFill>
              </a:rPr>
              <a:t>Case C: </a:t>
            </a:r>
          </a:p>
          <a:p>
            <a:r>
              <a:rPr lang="en-US" dirty="0">
                <a:solidFill>
                  <a:schemeClr val="accent2">
                    <a:lumMod val="75000"/>
                  </a:schemeClr>
                </a:solidFill>
              </a:rPr>
              <a:t>With poison reverse.</a:t>
            </a:r>
          </a:p>
          <a:p>
            <a:r>
              <a:rPr lang="en-US" dirty="0">
                <a:solidFill>
                  <a:schemeClr val="accent2">
                    <a:lumMod val="75000"/>
                  </a:schemeClr>
                </a:solidFill>
              </a:rPr>
              <a:t>(this means Split-horizon </a:t>
            </a:r>
          </a:p>
          <a:p>
            <a:r>
              <a:rPr lang="en-US" dirty="0">
                <a:solidFill>
                  <a:schemeClr val="accent2">
                    <a:lumMod val="75000"/>
                  </a:schemeClr>
                </a:solidFill>
              </a:rPr>
              <a:t>with poisoned reverse)</a:t>
            </a:r>
          </a:p>
        </p:txBody>
      </p:sp>
      <p:sp>
        <p:nvSpPr>
          <p:cNvPr id="13" name="Rectangle 2">
            <a:extLst>
              <a:ext uri="{FF2B5EF4-FFF2-40B4-BE49-F238E27FC236}">
                <a16:creationId xmlns:a16="http://schemas.microsoft.com/office/drawing/2014/main" id="{9F8F9FE4-5EFA-6666-707B-1D05D109817C}"/>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D6618BC1-66BB-6FDC-1F7F-172033E439F3}"/>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27D89DCC-EE2D-713B-D58F-63305BDAE41C}"/>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B425D1DB-84F9-7B68-89D4-6BA27270012D}"/>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03CE3425-1666-E4C6-3CE5-3C6E1451693D}"/>
              </a:ext>
            </a:extLst>
          </p:cNvPr>
          <p:cNvSpPr/>
          <p:nvPr/>
        </p:nvSpPr>
        <p:spPr>
          <a:xfrm>
            <a:off x="4746171" y="3502485"/>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5016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B272AB-71C4-AC47-A5AF-5030CA8B1564}"/>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Poisoned reverse</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A2631A55-EF3C-A14F-814D-0FF0B2433268}"/>
              </a:ext>
            </a:extLst>
          </p:cNvPr>
          <p:cNvSpPr txBox="1"/>
          <p:nvPr/>
        </p:nvSpPr>
        <p:spPr>
          <a:xfrm>
            <a:off x="0" y="2438400"/>
            <a:ext cx="9144000" cy="461665"/>
          </a:xfrm>
          <a:prstGeom prst="rect">
            <a:avLst/>
          </a:prstGeom>
          <a:solidFill>
            <a:schemeClr val="accent5">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Does poison reverse solve the general count-to-infinity problem?</a:t>
            </a:r>
          </a:p>
        </p:txBody>
      </p:sp>
      <p:sp>
        <p:nvSpPr>
          <p:cNvPr id="5" name="TextBox 4">
            <a:extLst>
              <a:ext uri="{FF2B5EF4-FFF2-40B4-BE49-F238E27FC236}">
                <a16:creationId xmlns:a16="http://schemas.microsoft.com/office/drawing/2014/main" id="{2D2F0586-8A8B-3E4A-B8CE-470F31C0962A}"/>
              </a:ext>
            </a:extLst>
          </p:cNvPr>
          <p:cNvSpPr txBox="1"/>
          <p:nvPr/>
        </p:nvSpPr>
        <p:spPr>
          <a:xfrm>
            <a:off x="533400" y="3254672"/>
            <a:ext cx="8305800" cy="1569660"/>
          </a:xfrm>
          <a:prstGeom prst="rect">
            <a:avLst/>
          </a:prstGeom>
          <a:solidFill>
            <a:schemeClr val="accent5">
              <a:lumMod val="75000"/>
            </a:schemeClr>
          </a:solidFill>
        </p:spPr>
        <p:txBody>
          <a:bodyPr wrap="square" rtlCol="0">
            <a:spAutoFit/>
          </a:bodyPr>
          <a:lstStyle>
            <a:defPPr>
              <a:defRPr lang="en-US"/>
            </a:defPPr>
            <a:lvl1pPr algn="ctr">
              <a:defRPr sz="240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It does not.  It may be possible that loops involving three or more nodes (rather than simply two immediately neighboring nodes, as we shown in last example) will not be detected by the poison reverse technique.</a:t>
            </a:r>
          </a:p>
        </p:txBody>
      </p:sp>
    </p:spTree>
    <p:extLst>
      <p:ext uri="{BB962C8B-B14F-4D97-AF65-F5344CB8AC3E}">
        <p14:creationId xmlns:p14="http://schemas.microsoft.com/office/powerpoint/2010/main" val="331301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43926E3-D6B5-7C4E-BA62-598F344E15B1}"/>
              </a:ext>
            </a:extLst>
          </p:cNvPr>
          <p:cNvSpPr>
            <a:spLocks noGrp="1" noChangeArrowheads="1"/>
          </p:cNvSpPr>
          <p:nvPr>
            <p:ph type="title"/>
          </p:nvPr>
        </p:nvSpPr>
        <p:spPr>
          <a:xfrm>
            <a:off x="611188" y="171450"/>
            <a:ext cx="8281987" cy="646113"/>
          </a:xfrm>
        </p:spPr>
        <p:txBody>
          <a:bodyPr>
            <a:normAutofit fontScale="90000"/>
          </a:bodyPr>
          <a:lstStyle/>
          <a:p>
            <a:pPr eaLnBrk="1" hangingPunct="1"/>
            <a:r>
              <a:rPr lang="en-US" altLang="en-US" sz="3600" dirty="0"/>
              <a:t>DV Implementation: Routing Information Protocol (RIP)</a:t>
            </a:r>
            <a:endParaRPr lang="en-AU" altLang="en-US" sz="3600" dirty="0"/>
          </a:p>
        </p:txBody>
      </p:sp>
      <p:sp>
        <p:nvSpPr>
          <p:cNvPr id="115715" name="Rectangle 3">
            <a:extLst>
              <a:ext uri="{FF2B5EF4-FFF2-40B4-BE49-F238E27FC236}">
                <a16:creationId xmlns:a16="http://schemas.microsoft.com/office/drawing/2014/main" id="{31B6464C-354D-B448-A42E-86BC92D56689}"/>
              </a:ext>
            </a:extLst>
          </p:cNvPr>
          <p:cNvSpPr>
            <a:spLocks noGrp="1" noChangeArrowheads="1"/>
          </p:cNvSpPr>
          <p:nvPr>
            <p:ph type="body" idx="1"/>
          </p:nvPr>
        </p:nvSpPr>
        <p:spPr/>
        <p:txBody>
          <a:bodyPr/>
          <a:lstStyle/>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Example Network</a:t>
            </a:r>
          </a:p>
          <a:p>
            <a:pPr lvl="1" eaLnBrk="1" hangingPunct="1">
              <a:lnSpc>
                <a:spcPct val="90000"/>
              </a:lnSpc>
              <a:buFont typeface="Wingdings" pitchFamily="2" charset="2"/>
              <a:buNone/>
            </a:pPr>
            <a:r>
              <a:rPr lang="en-US" altLang="en-US" sz="2000"/>
              <a:t>running RIP				RIPv2 Packet Format</a:t>
            </a:r>
          </a:p>
        </p:txBody>
      </p:sp>
      <p:pic>
        <p:nvPicPr>
          <p:cNvPr id="115716" name="Picture 5" descr="f03-30-9780123850591 copy">
            <a:extLst>
              <a:ext uri="{FF2B5EF4-FFF2-40B4-BE49-F238E27FC236}">
                <a16:creationId xmlns:a16="http://schemas.microsoft.com/office/drawing/2014/main" id="{B460B2B8-7256-794B-8180-1829CC8EC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73238"/>
            <a:ext cx="2879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f03-31-9780123850591 copy">
            <a:extLst>
              <a:ext uri="{FF2B5EF4-FFF2-40B4-BE49-F238E27FC236}">
                <a16:creationId xmlns:a16="http://schemas.microsoft.com/office/drawing/2014/main" id="{F2E8644A-592E-6446-A00A-90BC15077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0353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8324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72EE66-7218-8008-2214-0EBB66BDBE6D}"/>
              </a:ext>
            </a:extLst>
          </p:cNvPr>
          <p:cNvSpPr txBox="1">
            <a:spLocks noChangeArrowheads="1"/>
          </p:cNvSpPr>
          <p:nvPr/>
        </p:nvSpPr>
        <p:spPr>
          <a:xfrm>
            <a:off x="0" y="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Limitations of DV routing</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Picture 4" descr="A screenshot of a document&#10;&#10;Description automatically generated">
            <a:extLst>
              <a:ext uri="{FF2B5EF4-FFF2-40B4-BE49-F238E27FC236}">
                <a16:creationId xmlns:a16="http://schemas.microsoft.com/office/drawing/2014/main" id="{805FDD74-544D-D2B1-D9FD-209DC766CD00}"/>
              </a:ext>
            </a:extLst>
          </p:cNvPr>
          <p:cNvPicPr>
            <a:picLocks noChangeAspect="1"/>
          </p:cNvPicPr>
          <p:nvPr/>
        </p:nvPicPr>
        <p:blipFill>
          <a:blip r:embed="rId3"/>
          <a:stretch>
            <a:fillRect/>
          </a:stretch>
        </p:blipFill>
        <p:spPr>
          <a:xfrm>
            <a:off x="134077" y="577766"/>
            <a:ext cx="5874434" cy="6280233"/>
          </a:xfrm>
          <a:prstGeom prst="rect">
            <a:avLst/>
          </a:prstGeom>
        </p:spPr>
      </p:pic>
      <p:sp>
        <p:nvSpPr>
          <p:cNvPr id="2" name="TextBox 1">
            <a:extLst>
              <a:ext uri="{FF2B5EF4-FFF2-40B4-BE49-F238E27FC236}">
                <a16:creationId xmlns:a16="http://schemas.microsoft.com/office/drawing/2014/main" id="{72E5157C-D3B9-0E50-BAD8-B0BE289FEFDC}"/>
              </a:ext>
            </a:extLst>
          </p:cNvPr>
          <p:cNvSpPr txBox="1"/>
          <p:nvPr/>
        </p:nvSpPr>
        <p:spPr>
          <a:xfrm>
            <a:off x="5997222" y="2325511"/>
            <a:ext cx="2229555" cy="830997"/>
          </a:xfrm>
          <a:prstGeom prst="rect">
            <a:avLst/>
          </a:prstGeom>
          <a:noFill/>
          <a:ln>
            <a:solidFill>
              <a:srgbClr val="FF0000"/>
            </a:solidFill>
          </a:ln>
        </p:spPr>
        <p:txBody>
          <a:bodyPr wrap="square" rtlCol="0">
            <a:spAutoFit/>
          </a:bodyPr>
          <a:lstStyle/>
          <a:p>
            <a:r>
              <a:rPr lang="en-US" sz="2400" dirty="0">
                <a:solidFill>
                  <a:srgbClr val="FF0000"/>
                </a:solidFill>
              </a:rPr>
              <a:t>Small network assumption</a:t>
            </a:r>
          </a:p>
        </p:txBody>
      </p:sp>
      <p:sp>
        <p:nvSpPr>
          <p:cNvPr id="4" name="TextBox 3">
            <a:extLst>
              <a:ext uri="{FF2B5EF4-FFF2-40B4-BE49-F238E27FC236}">
                <a16:creationId xmlns:a16="http://schemas.microsoft.com/office/drawing/2014/main" id="{AFAD1AD9-0A29-96A2-6772-C70824F8CE5B}"/>
              </a:ext>
            </a:extLst>
          </p:cNvPr>
          <p:cNvSpPr txBox="1"/>
          <p:nvPr/>
        </p:nvSpPr>
        <p:spPr>
          <a:xfrm>
            <a:off x="6022622" y="3798712"/>
            <a:ext cx="2229556" cy="830997"/>
          </a:xfrm>
          <a:prstGeom prst="rect">
            <a:avLst/>
          </a:prstGeom>
          <a:noFill/>
          <a:ln>
            <a:solidFill>
              <a:srgbClr val="FF0000"/>
            </a:solidFill>
          </a:ln>
        </p:spPr>
        <p:txBody>
          <a:bodyPr wrap="square" rtlCol="0">
            <a:spAutoFit/>
          </a:bodyPr>
          <a:lstStyle/>
          <a:p>
            <a:r>
              <a:rPr lang="en-US" sz="2400" dirty="0">
                <a:solidFill>
                  <a:srgbClr val="FF0000"/>
                </a:solidFill>
              </a:rPr>
              <a:t>Possibility of</a:t>
            </a:r>
          </a:p>
          <a:p>
            <a:r>
              <a:rPr lang="en-US" sz="2400" dirty="0">
                <a:solidFill>
                  <a:srgbClr val="FF0000"/>
                </a:solidFill>
              </a:rPr>
              <a:t>routing loops</a:t>
            </a:r>
          </a:p>
        </p:txBody>
      </p:sp>
      <p:sp>
        <p:nvSpPr>
          <p:cNvPr id="6" name="TextBox 5">
            <a:extLst>
              <a:ext uri="{FF2B5EF4-FFF2-40B4-BE49-F238E27FC236}">
                <a16:creationId xmlns:a16="http://schemas.microsoft.com/office/drawing/2014/main" id="{79A490FD-CA10-21C8-1CD5-1FA2D43CC218}"/>
              </a:ext>
            </a:extLst>
          </p:cNvPr>
          <p:cNvSpPr txBox="1"/>
          <p:nvPr/>
        </p:nvSpPr>
        <p:spPr>
          <a:xfrm>
            <a:off x="6008511" y="5635092"/>
            <a:ext cx="2243667" cy="1200329"/>
          </a:xfrm>
          <a:prstGeom prst="rect">
            <a:avLst/>
          </a:prstGeom>
          <a:noFill/>
          <a:ln>
            <a:solidFill>
              <a:srgbClr val="FF0000"/>
            </a:solidFill>
          </a:ln>
        </p:spPr>
        <p:txBody>
          <a:bodyPr wrap="square" rtlCol="0">
            <a:spAutoFit/>
          </a:bodyPr>
          <a:lstStyle/>
          <a:p>
            <a:r>
              <a:rPr lang="en-US" sz="2400" dirty="0">
                <a:solidFill>
                  <a:srgbClr val="FF0000"/>
                </a:solidFill>
              </a:rPr>
              <a:t>Static and </a:t>
            </a:r>
          </a:p>
          <a:p>
            <a:r>
              <a:rPr lang="en-US" sz="2400" dirty="0">
                <a:solidFill>
                  <a:srgbClr val="FF0000"/>
                </a:solidFill>
              </a:rPr>
              <a:t>pre-determined </a:t>
            </a:r>
          </a:p>
          <a:p>
            <a:r>
              <a:rPr lang="en-US" sz="2400" dirty="0">
                <a:solidFill>
                  <a:srgbClr val="FF0000"/>
                </a:solidFill>
              </a:rPr>
              <a:t>link costs</a:t>
            </a:r>
          </a:p>
        </p:txBody>
      </p:sp>
    </p:spTree>
    <p:extLst>
      <p:ext uri="{BB962C8B-B14F-4D97-AF65-F5344CB8AC3E}">
        <p14:creationId xmlns:p14="http://schemas.microsoft.com/office/powerpoint/2010/main" val="112251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DA6D1A-F9EE-31C8-1EC5-FFBEE5C729C1}"/>
              </a:ext>
            </a:extLst>
          </p:cNvPr>
          <p:cNvSpPr txBox="1">
            <a:spLocks noChangeArrowheads="1"/>
          </p:cNvSpPr>
          <p:nvPr/>
        </p:nvSpPr>
        <p:spPr>
          <a:xfrm>
            <a:off x="0" y="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What is RFC?</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extBox 2">
            <a:extLst>
              <a:ext uri="{FF2B5EF4-FFF2-40B4-BE49-F238E27FC236}">
                <a16:creationId xmlns:a16="http://schemas.microsoft.com/office/drawing/2014/main" id="{330F598E-D63F-D88A-7265-B2B890718600}"/>
              </a:ext>
            </a:extLst>
          </p:cNvPr>
          <p:cNvSpPr txBox="1"/>
          <p:nvPr/>
        </p:nvSpPr>
        <p:spPr>
          <a:xfrm>
            <a:off x="272143" y="1621971"/>
            <a:ext cx="5468741"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4472C4">
                    <a:lumMod val="75000"/>
                  </a:srgbClr>
                </a:solidFill>
                <a:effectLst/>
                <a:uLnTx/>
                <a:uFillTx/>
                <a:latin typeface="Linux Libertine"/>
                <a:ea typeface="+mn-ea"/>
                <a:cs typeface="+mn-cs"/>
              </a:rPr>
              <a:t>Request for Comments (RFC):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ED3A01-4824-FF79-846E-9D24EF466721}"/>
              </a:ext>
            </a:extLst>
          </p:cNvPr>
          <p:cNvSpPr txBox="1"/>
          <p:nvPr/>
        </p:nvSpPr>
        <p:spPr>
          <a:xfrm>
            <a:off x="272143" y="2494631"/>
            <a:ext cx="8767144" cy="18158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A peer reviewed publication in a series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principal technical development and standards-setting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bodies for the Internet, most prominently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the Internet Engineering Task Force (IETF).</a:t>
            </a:r>
            <a:r>
              <a:rPr kumimoji="0" lang="en-US" sz="2800" b="0" i="0" u="none" strike="noStrike" kern="1200" cap="none" spc="0" normalizeH="0" baseline="30000" noProof="0" dirty="0">
                <a:ln>
                  <a:noFill/>
                </a:ln>
                <a:solidFill>
                  <a:srgbClr val="4472C4">
                    <a:lumMod val="75000"/>
                  </a:srgbClr>
                </a:solidFill>
                <a:effectLst/>
                <a:uLnTx/>
                <a:uFillTx/>
                <a:latin typeface="Arial" panose="020B0604020202020204" pitchFamily="34" charset="0"/>
                <a:ea typeface="+mn-ea"/>
                <a:cs typeface="+mn-cs"/>
              </a:rPr>
              <a:t> </a:t>
            </a:r>
          </a:p>
        </p:txBody>
      </p:sp>
      <p:sp>
        <p:nvSpPr>
          <p:cNvPr id="5" name="TextBox 4">
            <a:extLst>
              <a:ext uri="{FF2B5EF4-FFF2-40B4-BE49-F238E27FC236}">
                <a16:creationId xmlns:a16="http://schemas.microsoft.com/office/drawing/2014/main" id="{FEA4675E-43E8-8EA2-A3D6-B224862F4EB6}"/>
              </a:ext>
            </a:extLst>
          </p:cNvPr>
          <p:cNvSpPr txBox="1"/>
          <p:nvPr/>
        </p:nvSpPr>
        <p:spPr>
          <a:xfrm>
            <a:off x="435429" y="5427749"/>
            <a:ext cx="61114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aktiv-grotesk"/>
                <a:ea typeface="+mn-ea"/>
                <a:cs typeface="+mn-cs"/>
              </a:rPr>
              <a:t>How to Read an RFC: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www.ietf.org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/blog/how-read-</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rfc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TextBox 5">
            <a:extLst>
              <a:ext uri="{FF2B5EF4-FFF2-40B4-BE49-F238E27FC236}">
                <a16:creationId xmlns:a16="http://schemas.microsoft.com/office/drawing/2014/main" id="{C31F757E-D648-E81C-0742-80A1971FF8E2}"/>
              </a:ext>
            </a:extLst>
          </p:cNvPr>
          <p:cNvSpPr txBox="1"/>
          <p:nvPr/>
        </p:nvSpPr>
        <p:spPr>
          <a:xfrm>
            <a:off x="435429" y="4920343"/>
            <a:ext cx="40884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www.ietf.org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rfcs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0615323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7555</TotalTime>
  <Words>8086</Words>
  <Application>Microsoft Macintosh PowerPoint</Application>
  <PresentationFormat>On-screen Show (4:3)</PresentationFormat>
  <Paragraphs>3711</Paragraphs>
  <Slides>96</Slides>
  <Notes>27</Notes>
  <HiddenSlides>15</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96</vt:i4>
      </vt:variant>
    </vt:vector>
  </HeadingPairs>
  <TitlesOfParts>
    <vt:vector size="108" baseType="lpstr">
      <vt:lpstr>ＭＳ Ｐゴシック</vt:lpstr>
      <vt:lpstr>aktiv-grotesk</vt:lpstr>
      <vt:lpstr>Arial</vt:lpstr>
      <vt:lpstr>Calibri</vt:lpstr>
      <vt:lpstr>Calibri Light</vt:lpstr>
      <vt:lpstr>Comic Sans MS</vt:lpstr>
      <vt:lpstr>Linux Libertine</vt:lpstr>
      <vt:lpstr>Lucida Bright</vt:lpstr>
      <vt:lpstr>Times New Roman</vt:lpstr>
      <vt:lpstr>Wingdings</vt:lpstr>
      <vt:lpstr>1_Office Theme</vt:lpstr>
      <vt:lpstr>Office Theme</vt:lpstr>
      <vt:lpstr>PowerPoint Presentation</vt:lpstr>
      <vt:lpstr>Network architecture overview</vt:lpstr>
      <vt:lpstr>Internet protocol stack</vt:lpstr>
      <vt:lpstr>PowerPoint Presentation</vt:lpstr>
      <vt:lpstr>Description of Layers</vt:lpstr>
      <vt:lpstr>Description of Layers</vt:lpstr>
      <vt:lpstr>Encapsulation</vt:lpstr>
      <vt:lpstr>Network Architecture</vt:lpstr>
      <vt:lpstr>Internet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Routing protocols</vt:lpstr>
      <vt:lpstr>Graph abstraction of the network</vt:lpstr>
      <vt:lpstr>Graph abstraction: costs</vt:lpstr>
      <vt:lpstr>Routing</vt:lpstr>
      <vt:lpstr>PowerPoint Presentation</vt:lpstr>
      <vt:lpstr>PowerPoint Presentation</vt:lpstr>
      <vt:lpstr>PowerPoint Presentation</vt:lpstr>
      <vt:lpstr>Distance Vector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Routing advertisements</vt:lpstr>
      <vt:lpstr>Routing advertisements</vt:lpstr>
      <vt:lpstr>Routing advertisements</vt:lpstr>
      <vt:lpstr>Routing advertisements</vt:lpstr>
      <vt:lpstr>PowerPoint Presentation</vt:lpstr>
      <vt:lpstr>Distance vector algorithm </vt:lpstr>
      <vt:lpstr>Graph abstraction of the network</vt:lpstr>
      <vt:lpstr>Graph abstraction: costs</vt:lpstr>
      <vt:lpstr>Distance vector algorithm </vt:lpstr>
      <vt:lpstr>Bellman-Ford example </vt:lpstr>
      <vt:lpstr>PowerPoint Presentation</vt:lpstr>
      <vt:lpstr>PowerPoint Presentation</vt:lpstr>
      <vt:lpstr>PowerPoint Presentation</vt:lpstr>
      <vt:lpstr>Distance vector algorithm </vt:lpstr>
      <vt:lpstr>Distance vector algorithm </vt:lpstr>
      <vt:lpstr>Distance vector algorithm </vt:lpstr>
      <vt:lpstr>PowerPoint Presentation</vt:lpstr>
      <vt:lpstr>Routing updates  (Recap)</vt:lpstr>
      <vt:lpstr>PowerPoint Presentation</vt:lpstr>
      <vt:lpstr>PowerPoint Presentation</vt:lpstr>
      <vt:lpstr>PowerPoint Presentation</vt:lpstr>
      <vt:lpstr>PowerPoint Presentation</vt:lpstr>
      <vt:lpstr>PowerPoint Presentation</vt:lpstr>
      <vt:lpstr>PowerPoint Presentation</vt:lpstr>
      <vt:lpstr>Distance vector: link cost changes</vt:lpstr>
      <vt:lpstr>PowerPoint Presentation</vt:lpstr>
      <vt:lpstr>PowerPoint Presentation</vt:lpstr>
      <vt:lpstr>PowerPoint Presentation</vt:lpstr>
      <vt:lpstr>PowerPoint Presentation</vt:lpstr>
      <vt:lpstr>PowerPoint Presentation</vt:lpstr>
      <vt:lpstr>PowerPoint Presentation</vt:lpstr>
      <vt:lpstr>Count-to-infinity Problem: Solutions-1</vt:lpstr>
      <vt:lpstr>PowerPoint Presentation</vt:lpstr>
      <vt:lpstr>PowerPoint Presentation</vt:lpstr>
      <vt:lpstr>PowerPoint Presentation</vt:lpstr>
      <vt:lpstr>PowerPoint Presentation</vt:lpstr>
      <vt:lpstr>Count-to-infinity Problem: Solutions-3</vt:lpstr>
      <vt:lpstr>PowerPoint Presentation</vt:lpstr>
      <vt:lpstr>PowerPoint Presentation</vt:lpstr>
      <vt:lpstr>Count-to-infinity Problem: Solutions-1</vt:lpstr>
      <vt:lpstr>PowerPoint Presentation</vt:lpstr>
      <vt:lpstr>PowerPoint Presentation</vt:lpstr>
      <vt:lpstr>Count-to-infinity Problem: Solutions-3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DV Implementation: Routing Information Protocol (RIP)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536</cp:revision>
  <dcterms:created xsi:type="dcterms:W3CDTF">2019-01-28T20:09:31Z</dcterms:created>
  <dcterms:modified xsi:type="dcterms:W3CDTF">2026-02-09T18:47:16Z</dcterms:modified>
</cp:coreProperties>
</file>