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6"/>
  </p:notesMasterIdLst>
  <p:sldIdLst>
    <p:sldId id="1493" r:id="rId2"/>
    <p:sldId id="1519" r:id="rId3"/>
    <p:sldId id="1704" r:id="rId4"/>
    <p:sldId id="1731" r:id="rId5"/>
    <p:sldId id="1732" r:id="rId6"/>
    <p:sldId id="1733" r:id="rId7"/>
    <p:sldId id="1734" r:id="rId8"/>
    <p:sldId id="1736" r:id="rId9"/>
    <p:sldId id="1737" r:id="rId10"/>
    <p:sldId id="1735" r:id="rId11"/>
    <p:sldId id="1738" r:id="rId12"/>
    <p:sldId id="1739" r:id="rId13"/>
    <p:sldId id="1740" r:id="rId14"/>
    <p:sldId id="1741" r:id="rId15"/>
    <p:sldId id="1742" r:id="rId16"/>
    <p:sldId id="1745" r:id="rId17"/>
    <p:sldId id="1779" r:id="rId18"/>
    <p:sldId id="1768" r:id="rId19"/>
    <p:sldId id="1780" r:id="rId20"/>
    <p:sldId id="1781" r:id="rId21"/>
    <p:sldId id="1782" r:id="rId22"/>
    <p:sldId id="1783" r:id="rId23"/>
    <p:sldId id="1748" r:id="rId24"/>
    <p:sldId id="1749" r:id="rId25"/>
    <p:sldId id="1750" r:id="rId26"/>
    <p:sldId id="1751" r:id="rId27"/>
    <p:sldId id="1752" r:id="rId28"/>
    <p:sldId id="1753" r:id="rId29"/>
    <p:sldId id="1754" r:id="rId30"/>
    <p:sldId id="1755" r:id="rId31"/>
    <p:sldId id="1756" r:id="rId32"/>
    <p:sldId id="1757" r:id="rId33"/>
    <p:sldId id="1758" r:id="rId34"/>
    <p:sldId id="1759" r:id="rId35"/>
    <p:sldId id="1760" r:id="rId36"/>
    <p:sldId id="1761" r:id="rId37"/>
    <p:sldId id="1762" r:id="rId38"/>
    <p:sldId id="1763" r:id="rId39"/>
    <p:sldId id="1784" r:id="rId40"/>
    <p:sldId id="1702" r:id="rId41"/>
    <p:sldId id="1764" r:id="rId42"/>
    <p:sldId id="1765" r:id="rId43"/>
    <p:sldId id="1766" r:id="rId44"/>
    <p:sldId id="1769" r:id="rId45"/>
    <p:sldId id="257" r:id="rId46"/>
    <p:sldId id="258" r:id="rId47"/>
    <p:sldId id="259" r:id="rId48"/>
    <p:sldId id="1772" r:id="rId49"/>
    <p:sldId id="1771" r:id="rId50"/>
    <p:sldId id="1773" r:id="rId51"/>
    <p:sldId id="260" r:id="rId52"/>
    <p:sldId id="1774" r:id="rId53"/>
    <p:sldId id="1727" r:id="rId54"/>
    <p:sldId id="1776" r:id="rId55"/>
    <p:sldId id="1777" r:id="rId56"/>
    <p:sldId id="1778" r:id="rId57"/>
    <p:sldId id="1728" r:id="rId58"/>
    <p:sldId id="1729" r:id="rId59"/>
    <p:sldId id="1693" r:id="rId60"/>
    <p:sldId id="1730" r:id="rId61"/>
    <p:sldId id="1767" r:id="rId62"/>
    <p:sldId id="650" r:id="rId63"/>
    <p:sldId id="1674" r:id="rId64"/>
    <p:sldId id="1703"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1905"/>
  </p:normalViewPr>
  <p:slideViewPr>
    <p:cSldViewPr snapToGrid="0" snapToObjects="1" showGuides="1">
      <p:cViewPr varScale="1">
        <p:scale>
          <a:sx n="99" d="100"/>
          <a:sy n="99" d="100"/>
        </p:scale>
        <p:origin x="24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2/11/26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CBC6-A4C4-7576-073C-92CA2763A432}"/>
            </a:ext>
          </a:extLst>
        </p:cNvPr>
        <p:cNvGrpSpPr/>
        <p:nvPr/>
      </p:nvGrpSpPr>
      <p:grpSpPr>
        <a:xfrm>
          <a:off x="0" y="0"/>
          <a:ext cx="0" cy="0"/>
          <a:chOff x="0" y="0"/>
          <a:chExt cx="0" cy="0"/>
        </a:xfrm>
      </p:grpSpPr>
      <p:sp>
        <p:nvSpPr>
          <p:cNvPr id="238594" name="Rectangle 2">
            <a:extLst>
              <a:ext uri="{FF2B5EF4-FFF2-40B4-BE49-F238E27FC236}">
                <a16:creationId xmlns:a16="http://schemas.microsoft.com/office/drawing/2014/main" id="{72CBD489-0317-9C6B-E67E-FC6DB86A40A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1E078E98-1DAC-907B-9AA2-2C66C6F7B89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6DF3E8CF-02F3-A232-D4FD-716CF184BF2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73222918-622B-9437-CF12-4328D4B383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555823F3-5F8B-13E9-91EC-9EA7390AF38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831D5B5A-A8A3-EB95-CEEC-6F0D89C115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276796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kern="1200" dirty="0">
                <a:solidFill>
                  <a:schemeClr val="tx1"/>
                </a:solidFill>
                <a:effectLst/>
                <a:latin typeface="+mn-lt"/>
                <a:ea typeface="+mn-ea"/>
                <a:cs typeface="+mn-cs"/>
              </a:rPr>
              <a:t>Up to 15 hop is valid.</a:t>
            </a:r>
          </a:p>
          <a:p>
            <a:r>
              <a:rPr lang="en-US" sz="1200" b="1" i="0" kern="1200" dirty="0">
                <a:solidFill>
                  <a:schemeClr val="tx1"/>
                </a:solidFill>
                <a:effectLst/>
                <a:latin typeface="+mn-lt"/>
                <a:ea typeface="+mn-ea"/>
                <a:cs typeface="+mn-cs"/>
              </a:rPr>
              <a:t>16 = infinity</a:t>
            </a:r>
          </a:p>
          <a:p>
            <a:r>
              <a:rPr lang="en-US" sz="1200" b="1" i="0" kern="1200" dirty="0">
                <a:solidFill>
                  <a:schemeClr val="tx1"/>
                </a:solidFill>
                <a:effectLst/>
                <a:latin typeface="+mn-lt"/>
                <a:ea typeface="+mn-ea"/>
                <a:cs typeface="+mn-cs"/>
              </a:rPr>
              <a:t>Why 16 Specifically?</a:t>
            </a:r>
          </a:p>
          <a:p>
            <a:r>
              <a:rPr lang="en-US" sz="1200" b="0" i="0" kern="1200" dirty="0">
                <a:solidFill>
                  <a:schemeClr val="tx1"/>
                </a:solidFill>
                <a:effectLst/>
                <a:latin typeface="+mn-lt"/>
                <a:ea typeface="+mn-ea"/>
                <a:cs typeface="+mn-cs"/>
              </a:rPr>
              <a:t>Because:</a:t>
            </a:r>
          </a:p>
          <a:p>
            <a:r>
              <a:rPr lang="en-US" sz="1200" b="0" i="0" kern="1200" dirty="0">
                <a:solidFill>
                  <a:schemeClr val="tx1"/>
                </a:solidFill>
                <a:effectLst/>
                <a:latin typeface="+mn-lt"/>
                <a:ea typeface="+mn-ea"/>
                <a:cs typeface="+mn-cs"/>
              </a:rPr>
              <a:t>4 bits can encode up to 15 cleanly</a:t>
            </a:r>
          </a:p>
          <a:p>
            <a:r>
              <a:rPr lang="en-US" sz="1200" b="0" i="0" kern="1200" dirty="0">
                <a:solidFill>
                  <a:schemeClr val="tx1"/>
                </a:solidFill>
                <a:effectLst/>
                <a:latin typeface="+mn-lt"/>
                <a:ea typeface="+mn-ea"/>
                <a:cs typeface="+mn-cs"/>
              </a:rPr>
              <a:t>Small enough to bound convergence time</a:t>
            </a:r>
          </a:p>
          <a:p>
            <a:r>
              <a:rPr lang="en-US" sz="1200" b="0" i="0" kern="1200" dirty="0">
                <a:solidFill>
                  <a:schemeClr val="tx1"/>
                </a:solidFill>
                <a:effectLst/>
                <a:latin typeface="+mn-lt"/>
                <a:ea typeface="+mn-ea"/>
                <a:cs typeface="+mn-cs"/>
              </a:rPr>
              <a:t>Large enough for intended deployment scale</a:t>
            </a:r>
          </a:p>
          <a:p>
            <a:r>
              <a:rPr lang="en-US" sz="1200" b="0" i="0" kern="1200" dirty="0">
                <a:solidFill>
                  <a:schemeClr val="tx1"/>
                </a:solidFill>
                <a:effectLst/>
                <a:latin typeface="+mn-lt"/>
                <a:ea typeface="+mn-ea"/>
                <a:cs typeface="+mn-cs"/>
              </a:rPr>
              <a:t>It was a pragmatic engineering compromise.</a:t>
            </a:r>
          </a:p>
          <a:p>
            <a:pPr eaLnBrk="1" hangingPunct="1"/>
            <a:endParaRPr lang="en-AU" altLang="en-US" dirty="0"/>
          </a:p>
        </p:txBody>
      </p:sp>
    </p:spTree>
    <p:extLst>
      <p:ext uri="{BB962C8B-B14F-4D97-AF65-F5344CB8AC3E}">
        <p14:creationId xmlns:p14="http://schemas.microsoft.com/office/powerpoint/2010/main" val="1009819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B660-0439-8BB1-8E69-5D324B579B25}"/>
            </a:ext>
          </a:extLst>
        </p:cNvPr>
        <p:cNvGrpSpPr/>
        <p:nvPr/>
      </p:nvGrpSpPr>
      <p:grpSpPr>
        <a:xfrm>
          <a:off x="0" y="0"/>
          <a:ext cx="0" cy="0"/>
          <a:chOff x="0" y="0"/>
          <a:chExt cx="0" cy="0"/>
        </a:xfrm>
      </p:grpSpPr>
      <p:sp>
        <p:nvSpPr>
          <p:cNvPr id="235522" name="Rectangle 2">
            <a:extLst>
              <a:ext uri="{FF2B5EF4-FFF2-40B4-BE49-F238E27FC236}">
                <a16:creationId xmlns:a16="http://schemas.microsoft.com/office/drawing/2014/main" id="{62F4BB5E-A6DB-1ACC-FA73-A976524065D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E6F54A1B-AB80-1C22-157A-23EA6B9C3E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2D5AAC43-29AB-AE47-5389-3E58F4B36A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21540B76-10ED-BF30-85E6-65480BA78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EDB3972E-71F5-18B3-5F0B-192FB2EC6A3D}"/>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B418A7E8-5A61-33D7-F7E8-B3EF15D2E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789653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RFC: https://</a:t>
            </a:r>
            <a:r>
              <a:rPr lang="en-US" dirty="0" err="1"/>
              <a:t>www.techtarget.com</a:t>
            </a:r>
            <a:r>
              <a:rPr lang="en-US" dirty="0"/>
              <a:t>/</a:t>
            </a:r>
            <a:r>
              <a:rPr lang="en-US" dirty="0" err="1"/>
              <a:t>whatis</a:t>
            </a:r>
            <a:r>
              <a:rPr lang="en-US" dirty="0"/>
              <a:t>/definition/Request-for-Comments-RFC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1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11 February 2026</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62</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1605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11 February 2026</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63</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78338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C71A-CEB5-B960-38CF-B01EE052498D}"/>
            </a:ext>
          </a:extLst>
        </p:cNvPr>
        <p:cNvGrpSpPr/>
        <p:nvPr/>
      </p:nvGrpSpPr>
      <p:grpSpPr>
        <a:xfrm>
          <a:off x="0" y="0"/>
          <a:ext cx="0" cy="0"/>
          <a:chOff x="0" y="0"/>
          <a:chExt cx="0" cy="0"/>
        </a:xfrm>
      </p:grpSpPr>
      <p:sp>
        <p:nvSpPr>
          <p:cNvPr id="238594" name="Rectangle 2">
            <a:extLst>
              <a:ext uri="{FF2B5EF4-FFF2-40B4-BE49-F238E27FC236}">
                <a16:creationId xmlns:a16="http://schemas.microsoft.com/office/drawing/2014/main" id="{296C7E56-C625-31EB-FCEF-7EB0870C087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4C07FC51-C79A-31C0-1DF5-A261BB19754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8E3B51CE-6CEA-399F-C01F-3D80378435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01B2E97A-52A7-A8B5-C0CA-EA29008209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4ABAC562-5FA0-12C9-1345-6332629C16A4}"/>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E82FCA91-2428-8B29-BD14-3BF2EBCF39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extLst>
      <p:ext uri="{BB962C8B-B14F-4D97-AF65-F5344CB8AC3E}">
        <p14:creationId xmlns:p14="http://schemas.microsoft.com/office/powerpoint/2010/main" val="206208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F6E1-31C5-37BC-6E92-EED7E39A780A}"/>
            </a:ext>
          </a:extLst>
        </p:cNvPr>
        <p:cNvGrpSpPr/>
        <p:nvPr/>
      </p:nvGrpSpPr>
      <p:grpSpPr>
        <a:xfrm>
          <a:off x="0" y="0"/>
          <a:ext cx="0" cy="0"/>
          <a:chOff x="0" y="0"/>
          <a:chExt cx="0" cy="0"/>
        </a:xfrm>
      </p:grpSpPr>
      <p:sp>
        <p:nvSpPr>
          <p:cNvPr id="238594" name="Rectangle 2">
            <a:extLst>
              <a:ext uri="{FF2B5EF4-FFF2-40B4-BE49-F238E27FC236}">
                <a16:creationId xmlns:a16="http://schemas.microsoft.com/office/drawing/2014/main" id="{32B4E255-F613-8BF0-15B3-03F6323EDDC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8DCAE855-D476-EA38-22EE-653749F6D82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 February 2026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398DA62C-7E32-58C6-42FF-F6415C0BE6C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AA6F8A2C-FB35-0F0C-1B3A-671FE4D7B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BD8FA972-7278-25DB-E726-4F7BA78909BC}"/>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74B5DFC1-EF6F-6F48-B10F-F5E3AD096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Failure detection without explicit signals</a:t>
            </a:r>
            <a:br>
              <a:rPr lang="en-US" dirty="0"/>
            </a:br>
            <a:r>
              <a:rPr lang="en-US" dirty="0"/>
              <a:t>DV routers often infer failures implicitly. If periodic updates stop arriving, a route can be timed out and invalidated.</a:t>
            </a:r>
          </a:p>
          <a:p>
            <a:r>
              <a:rPr lang="en-US" b="1" dirty="0"/>
              <a:t>Recovery from lost messages</a:t>
            </a:r>
            <a:br>
              <a:rPr lang="en-US" dirty="0"/>
            </a:br>
            <a:r>
              <a:rPr lang="en-US" dirty="0"/>
              <a:t>Triggered updates can be dropped. Periodic refreshes eventually correct stale or inconsistent state.</a:t>
            </a:r>
          </a:p>
          <a:p>
            <a:r>
              <a:rPr lang="en-US" b="1" dirty="0"/>
              <a:t>Self-stabilization</a:t>
            </a:r>
            <a:br>
              <a:rPr lang="en-US" dirty="0"/>
            </a:br>
            <a:r>
              <a:rPr lang="en-US" dirty="0"/>
              <a:t>Even if transient inconsistencies or partial state corruption occur, periodic updates guarantee eventual convergence.</a:t>
            </a:r>
          </a:p>
          <a:p>
            <a:r>
              <a:rPr lang="en-US" b="1" dirty="0"/>
              <a:t>Handling silent failures</a:t>
            </a:r>
            <a:br>
              <a:rPr lang="en-US" dirty="0"/>
            </a:br>
            <a:r>
              <a:rPr lang="en-US" dirty="0"/>
              <a:t>Links or neighbors may fail without an explicit “down” event. Periodic updates are the only way to notice.</a:t>
            </a:r>
          </a:p>
          <a:p>
            <a:pPr eaLnBrk="1" hangingPunct="1"/>
            <a:endParaRPr lang="en-AU" altLang="en-US" dirty="0"/>
          </a:p>
        </p:txBody>
      </p:sp>
    </p:spTree>
    <p:extLst>
      <p:ext uri="{BB962C8B-B14F-4D97-AF65-F5344CB8AC3E}">
        <p14:creationId xmlns:p14="http://schemas.microsoft.com/office/powerpoint/2010/main" val="75590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88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DDD3-77AB-F2B9-AB94-9B463D7C0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16B4A-9521-80F8-12A6-0159736A4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C5362-90B5-B9DF-7157-14C45B132253}"/>
              </a:ext>
            </a:extLst>
          </p:cNvPr>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a:extLst>
              <a:ext uri="{FF2B5EF4-FFF2-40B4-BE49-F238E27FC236}">
                <a16:creationId xmlns:a16="http://schemas.microsoft.com/office/drawing/2014/main" id="{AC57CA01-3FC6-2280-8274-937F0E1B4AC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53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139DF-0A18-049D-7AA8-F106FB483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1DFB3-2B6E-804F-A1C3-24B87FEA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6C0EC-20C7-1EE7-BD24-2A4B202FEFE9}"/>
              </a:ext>
            </a:extLst>
          </p:cNvPr>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a:extLst>
              <a:ext uri="{FF2B5EF4-FFF2-40B4-BE49-F238E27FC236}">
                <a16:creationId xmlns:a16="http://schemas.microsoft.com/office/drawing/2014/main" id="{79A9E0C5-BA77-3398-B595-7E8F41D22A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How are old vectors purged?</a:t>
            </a:r>
          </a:p>
          <a:p>
            <a:r>
              <a:rPr lang="en-US" sz="1200" b="0" i="0" kern="1200" dirty="0">
                <a:solidFill>
                  <a:schemeClr val="tx1"/>
                </a:solidFill>
                <a:effectLst/>
                <a:latin typeface="+mn-lt"/>
                <a:ea typeface="+mn-ea"/>
                <a:cs typeface="+mn-cs"/>
              </a:rPr>
              <a:t>There are two levels of aging in RIP.</a:t>
            </a:r>
          </a:p>
          <a:p>
            <a:endParaRPr lang="en-US" dirty="0"/>
          </a:p>
          <a:p>
            <a:r>
              <a:rPr lang="en-US" sz="1200" b="1" i="0" kern="1200" dirty="0">
                <a:solidFill>
                  <a:schemeClr val="tx1"/>
                </a:solidFill>
                <a:effectLst/>
                <a:latin typeface="+mn-lt"/>
                <a:ea typeface="+mn-ea"/>
                <a:cs typeface="+mn-cs"/>
              </a:rPr>
              <a:t>A. Neighbor-Level Aging</a:t>
            </a:r>
          </a:p>
          <a:p>
            <a:r>
              <a:rPr lang="en-US" sz="1200" b="0" i="0" kern="1200" dirty="0">
                <a:solidFill>
                  <a:schemeClr val="tx1"/>
                </a:solidFill>
                <a:effectLst/>
                <a:latin typeface="+mn-lt"/>
                <a:ea typeface="+mn-ea"/>
                <a:cs typeface="+mn-cs"/>
              </a:rPr>
              <a:t>If a neighbor stops sending updates:</a:t>
            </a:r>
          </a:p>
          <a:p>
            <a:r>
              <a:rPr lang="en-US" sz="1200" b="0" i="0" kern="1200" dirty="0">
                <a:solidFill>
                  <a:schemeClr val="tx1"/>
                </a:solidFill>
                <a:effectLst/>
                <a:latin typeface="+mn-lt"/>
                <a:ea typeface="+mn-ea"/>
                <a:cs typeface="+mn-cs"/>
              </a:rPr>
              <a:t>RIP expects updates every </a:t>
            </a:r>
            <a:r>
              <a:rPr lang="en-US" sz="1200" b="1" i="0" kern="1200" dirty="0">
                <a:solidFill>
                  <a:schemeClr val="tx1"/>
                </a:solidFill>
                <a:effectLst/>
                <a:latin typeface="+mn-lt"/>
                <a:ea typeface="+mn-ea"/>
                <a:cs typeface="+mn-cs"/>
              </a:rPr>
              <a:t>30 seconds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no update is heard within the </a:t>
            </a:r>
            <a:r>
              <a:rPr lang="en-US" sz="1200" b="1" i="0" kern="1200" dirty="0">
                <a:solidFill>
                  <a:schemeClr val="tx1"/>
                </a:solidFill>
                <a:effectLst/>
                <a:latin typeface="+mn-lt"/>
                <a:ea typeface="+mn-ea"/>
                <a:cs typeface="+mn-cs"/>
              </a:rPr>
              <a:t>invalid timer (~180 seconds)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All routes learned via that neighbor are marked invalid (metric = 16)</a:t>
            </a:r>
          </a:p>
          <a:p>
            <a:pPr lvl="1"/>
            <a:r>
              <a:rPr lang="en-US" sz="1200" b="0" i="0" kern="1200" dirty="0">
                <a:solidFill>
                  <a:schemeClr val="tx1"/>
                </a:solidFill>
                <a:effectLst/>
                <a:latin typeface="+mn-lt"/>
                <a:ea typeface="+mn-ea"/>
                <a:cs typeface="+mn-cs"/>
              </a:rPr>
              <a:t>Triggered update may be sent</a:t>
            </a:r>
          </a:p>
          <a:p>
            <a:r>
              <a:rPr lang="en-US" sz="1200" b="0" i="0" kern="1200" dirty="0">
                <a:solidFill>
                  <a:schemeClr val="tx1"/>
                </a:solidFill>
                <a:effectLst/>
                <a:latin typeface="+mn-lt"/>
                <a:ea typeface="+mn-ea"/>
                <a:cs typeface="+mn-cs"/>
              </a:rPr>
              <a:t>Eventually (after flush timer ~240 seconds):</a:t>
            </a:r>
          </a:p>
          <a:p>
            <a:r>
              <a:rPr lang="en-US" sz="1200" b="0" i="0" kern="1200" dirty="0">
                <a:solidFill>
                  <a:schemeClr val="tx1"/>
                </a:solidFill>
                <a:effectLst/>
                <a:latin typeface="+mn-lt"/>
                <a:ea typeface="+mn-ea"/>
                <a:cs typeface="+mn-cs"/>
              </a:rPr>
              <a:t>Routes are removed from the table</a:t>
            </a:r>
          </a:p>
          <a:p>
            <a:r>
              <a:rPr lang="en-US" sz="1200" b="0" i="0" kern="1200" dirty="0">
                <a:solidFill>
                  <a:schemeClr val="tx1"/>
                </a:solidFill>
                <a:effectLst/>
                <a:latin typeface="+mn-lt"/>
                <a:ea typeface="+mn-ea"/>
                <a:cs typeface="+mn-cs"/>
              </a:rPr>
              <a:t>The neighbor entry itself is also removed.</a:t>
            </a:r>
            <a:br>
              <a:rPr lang="en-US" dirty="0"/>
            </a:br>
            <a:endParaRPr lang="en-US" dirty="0"/>
          </a:p>
          <a:p>
            <a:r>
              <a:rPr lang="en-US" sz="1200" b="1" i="0" kern="1200" dirty="0">
                <a:solidFill>
                  <a:schemeClr val="tx1"/>
                </a:solidFill>
                <a:effectLst/>
                <a:latin typeface="+mn-lt"/>
                <a:ea typeface="+mn-ea"/>
                <a:cs typeface="+mn-cs"/>
              </a:rPr>
              <a:t>B. Route-Level Aging (More Important)</a:t>
            </a:r>
          </a:p>
          <a:p>
            <a:r>
              <a:rPr lang="en-US" sz="1200" b="0" i="0" kern="1200" dirty="0">
                <a:solidFill>
                  <a:schemeClr val="tx1"/>
                </a:solidFill>
                <a:effectLst/>
                <a:latin typeface="+mn-lt"/>
                <a:ea typeface="+mn-ea"/>
                <a:cs typeface="+mn-cs"/>
              </a:rPr>
              <a:t>Each route has its own timers:</a:t>
            </a:r>
          </a:p>
          <a:p>
            <a:r>
              <a:rPr lang="en-US" sz="1200" b="1" i="0" kern="1200" dirty="0">
                <a:solidFill>
                  <a:schemeClr val="tx1"/>
                </a:solidFill>
                <a:effectLst/>
                <a:latin typeface="+mn-lt"/>
                <a:ea typeface="+mn-ea"/>
                <a:cs typeface="+mn-cs"/>
              </a:rPr>
              <a:t>Update timer</a:t>
            </a:r>
            <a:r>
              <a:rPr lang="en-US" sz="1200" b="0" i="0" kern="1200" dirty="0">
                <a:solidFill>
                  <a:schemeClr val="tx1"/>
                </a:solidFill>
                <a:effectLst/>
                <a:latin typeface="+mn-lt"/>
                <a:ea typeface="+mn-ea"/>
                <a:cs typeface="+mn-cs"/>
              </a:rPr>
              <a:t> (~30 sec) — periodic advertisement</a:t>
            </a:r>
          </a:p>
          <a:p>
            <a:r>
              <a:rPr lang="en-US" sz="1200" b="1" i="0" kern="1200" dirty="0">
                <a:solidFill>
                  <a:schemeClr val="tx1"/>
                </a:solidFill>
                <a:effectLst/>
                <a:latin typeface="+mn-lt"/>
                <a:ea typeface="+mn-ea"/>
                <a:cs typeface="+mn-cs"/>
              </a:rPr>
              <a:t>Invalid timer</a:t>
            </a:r>
            <a:r>
              <a:rPr lang="en-US" sz="1200" b="0" i="0" kern="1200" dirty="0">
                <a:solidFill>
                  <a:schemeClr val="tx1"/>
                </a:solidFill>
                <a:effectLst/>
                <a:latin typeface="+mn-lt"/>
                <a:ea typeface="+mn-ea"/>
                <a:cs typeface="+mn-cs"/>
              </a:rPr>
              <a:t> (~180 sec) — route considered dead</a:t>
            </a:r>
          </a:p>
          <a:p>
            <a:r>
              <a:rPr lang="en-US" sz="1200" b="1" i="0" kern="1200" dirty="0">
                <a:solidFill>
                  <a:schemeClr val="tx1"/>
                </a:solidFill>
                <a:effectLst/>
                <a:latin typeface="+mn-lt"/>
                <a:ea typeface="+mn-ea"/>
                <a:cs typeface="+mn-cs"/>
              </a:rPr>
              <a:t>Flush timer</a:t>
            </a:r>
            <a:r>
              <a:rPr lang="en-US" sz="1200" b="0" i="0" kern="1200" dirty="0">
                <a:solidFill>
                  <a:schemeClr val="tx1"/>
                </a:solidFill>
                <a:effectLst/>
                <a:latin typeface="+mn-lt"/>
                <a:ea typeface="+mn-ea"/>
                <a:cs typeface="+mn-cs"/>
              </a:rPr>
              <a:t> (~240 sec) — route deleted</a:t>
            </a:r>
          </a:p>
          <a:p>
            <a:r>
              <a:rPr lang="en-US" sz="1200" b="0" i="0" kern="1200" dirty="0">
                <a:solidFill>
                  <a:schemeClr val="tx1"/>
                </a:solidFill>
                <a:effectLst/>
                <a:latin typeface="+mn-lt"/>
                <a:ea typeface="+mn-ea"/>
                <a:cs typeface="+mn-cs"/>
              </a:rPr>
              <a:t>So routes are not stored indefinitely. They age out automatically.</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20</a:t>
            </a:fld>
            <a:endParaRPr lang="en-US"/>
          </a:p>
        </p:txBody>
      </p:sp>
    </p:spTree>
    <p:extLst>
      <p:ext uri="{BB962C8B-B14F-4D97-AF65-F5344CB8AC3E}">
        <p14:creationId xmlns:p14="http://schemas.microsoft.com/office/powerpoint/2010/main" val="184141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517B-4A37-8BD9-88C7-DEAD62FC4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F1A3A-4EB6-D018-A182-C57D036F6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2BC5C-119A-4893-7767-BEC818932BA4}"/>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How are old vectors purged?</a:t>
            </a:r>
          </a:p>
          <a:p>
            <a:r>
              <a:rPr lang="en-US" sz="1200" b="0" i="0" kern="1200" dirty="0">
                <a:solidFill>
                  <a:schemeClr val="tx1"/>
                </a:solidFill>
                <a:effectLst/>
                <a:latin typeface="+mn-lt"/>
                <a:ea typeface="+mn-ea"/>
                <a:cs typeface="+mn-cs"/>
              </a:rPr>
              <a:t>There are two levels of aging in RIP.</a:t>
            </a:r>
          </a:p>
          <a:p>
            <a:endParaRPr lang="en-US" dirty="0"/>
          </a:p>
          <a:p>
            <a:r>
              <a:rPr lang="en-US" sz="1200" b="1" i="0" kern="1200" dirty="0">
                <a:solidFill>
                  <a:schemeClr val="tx1"/>
                </a:solidFill>
                <a:effectLst/>
                <a:latin typeface="+mn-lt"/>
                <a:ea typeface="+mn-ea"/>
                <a:cs typeface="+mn-cs"/>
              </a:rPr>
              <a:t>A. Neighbor-Level Aging</a:t>
            </a:r>
          </a:p>
          <a:p>
            <a:r>
              <a:rPr lang="en-US" sz="1200" b="0" i="0" kern="1200" dirty="0">
                <a:solidFill>
                  <a:schemeClr val="tx1"/>
                </a:solidFill>
                <a:effectLst/>
                <a:latin typeface="+mn-lt"/>
                <a:ea typeface="+mn-ea"/>
                <a:cs typeface="+mn-cs"/>
              </a:rPr>
              <a:t>If a neighbor stops sending updates:</a:t>
            </a:r>
          </a:p>
          <a:p>
            <a:r>
              <a:rPr lang="en-US" sz="1200" b="0" i="0" kern="1200" dirty="0">
                <a:solidFill>
                  <a:schemeClr val="tx1"/>
                </a:solidFill>
                <a:effectLst/>
                <a:latin typeface="+mn-lt"/>
                <a:ea typeface="+mn-ea"/>
                <a:cs typeface="+mn-cs"/>
              </a:rPr>
              <a:t>RIP expects updates every </a:t>
            </a:r>
            <a:r>
              <a:rPr lang="en-US" sz="1200" b="1" i="0" kern="1200" dirty="0">
                <a:solidFill>
                  <a:schemeClr val="tx1"/>
                </a:solidFill>
                <a:effectLst/>
                <a:latin typeface="+mn-lt"/>
                <a:ea typeface="+mn-ea"/>
                <a:cs typeface="+mn-cs"/>
              </a:rPr>
              <a:t>30 seconds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no update is heard within the </a:t>
            </a:r>
            <a:r>
              <a:rPr lang="en-US" sz="1200" b="1" i="0" kern="1200" dirty="0">
                <a:solidFill>
                  <a:schemeClr val="tx1"/>
                </a:solidFill>
                <a:effectLst/>
                <a:latin typeface="+mn-lt"/>
                <a:ea typeface="+mn-ea"/>
                <a:cs typeface="+mn-cs"/>
              </a:rPr>
              <a:t>invalid timer (~180 seconds)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All routes learned via that neighbor are marked invalid (metric = 16)</a:t>
            </a:r>
          </a:p>
          <a:p>
            <a:pPr lvl="1"/>
            <a:r>
              <a:rPr lang="en-US" sz="1200" b="0" i="0" kern="1200" dirty="0">
                <a:solidFill>
                  <a:schemeClr val="tx1"/>
                </a:solidFill>
                <a:effectLst/>
                <a:latin typeface="+mn-lt"/>
                <a:ea typeface="+mn-ea"/>
                <a:cs typeface="+mn-cs"/>
              </a:rPr>
              <a:t>Triggered update may be sent</a:t>
            </a:r>
          </a:p>
          <a:p>
            <a:r>
              <a:rPr lang="en-US" sz="1200" b="0" i="0" kern="1200" dirty="0">
                <a:solidFill>
                  <a:schemeClr val="tx1"/>
                </a:solidFill>
                <a:effectLst/>
                <a:latin typeface="+mn-lt"/>
                <a:ea typeface="+mn-ea"/>
                <a:cs typeface="+mn-cs"/>
              </a:rPr>
              <a:t>Eventually (after flush timer ~240 seconds):</a:t>
            </a:r>
          </a:p>
          <a:p>
            <a:r>
              <a:rPr lang="en-US" sz="1200" b="0" i="0" kern="1200" dirty="0">
                <a:solidFill>
                  <a:schemeClr val="tx1"/>
                </a:solidFill>
                <a:effectLst/>
                <a:latin typeface="+mn-lt"/>
                <a:ea typeface="+mn-ea"/>
                <a:cs typeface="+mn-cs"/>
              </a:rPr>
              <a:t>Routes are removed from the table</a:t>
            </a:r>
          </a:p>
          <a:p>
            <a:r>
              <a:rPr lang="en-US" sz="1200" b="0" i="0" kern="1200" dirty="0">
                <a:solidFill>
                  <a:schemeClr val="tx1"/>
                </a:solidFill>
                <a:effectLst/>
                <a:latin typeface="+mn-lt"/>
                <a:ea typeface="+mn-ea"/>
                <a:cs typeface="+mn-cs"/>
              </a:rPr>
              <a:t>The neighbor entry itself is also removed.</a:t>
            </a:r>
            <a:br>
              <a:rPr lang="en-US" dirty="0"/>
            </a:br>
            <a:endParaRPr lang="en-US" dirty="0"/>
          </a:p>
          <a:p>
            <a:r>
              <a:rPr lang="en-US" sz="1200" b="1" i="0" kern="1200" dirty="0">
                <a:solidFill>
                  <a:schemeClr val="tx1"/>
                </a:solidFill>
                <a:effectLst/>
                <a:latin typeface="+mn-lt"/>
                <a:ea typeface="+mn-ea"/>
                <a:cs typeface="+mn-cs"/>
              </a:rPr>
              <a:t>B. Route-Level Aging (More Important)</a:t>
            </a:r>
          </a:p>
          <a:p>
            <a:r>
              <a:rPr lang="en-US" sz="1200" b="0" i="0" kern="1200" dirty="0">
                <a:solidFill>
                  <a:schemeClr val="tx1"/>
                </a:solidFill>
                <a:effectLst/>
                <a:latin typeface="+mn-lt"/>
                <a:ea typeface="+mn-ea"/>
                <a:cs typeface="+mn-cs"/>
              </a:rPr>
              <a:t>Each route has its own timers:</a:t>
            </a:r>
          </a:p>
          <a:p>
            <a:r>
              <a:rPr lang="en-US" sz="1200" b="1" i="0" kern="1200" dirty="0">
                <a:solidFill>
                  <a:schemeClr val="tx1"/>
                </a:solidFill>
                <a:effectLst/>
                <a:latin typeface="+mn-lt"/>
                <a:ea typeface="+mn-ea"/>
                <a:cs typeface="+mn-cs"/>
              </a:rPr>
              <a:t>Update timer</a:t>
            </a:r>
            <a:r>
              <a:rPr lang="en-US" sz="1200" b="0" i="0" kern="1200" dirty="0">
                <a:solidFill>
                  <a:schemeClr val="tx1"/>
                </a:solidFill>
                <a:effectLst/>
                <a:latin typeface="+mn-lt"/>
                <a:ea typeface="+mn-ea"/>
                <a:cs typeface="+mn-cs"/>
              </a:rPr>
              <a:t> (~30 sec) — periodic advertisement</a:t>
            </a:r>
          </a:p>
          <a:p>
            <a:r>
              <a:rPr lang="en-US" sz="1200" b="1" i="0" kern="1200" dirty="0">
                <a:solidFill>
                  <a:schemeClr val="tx1"/>
                </a:solidFill>
                <a:effectLst/>
                <a:latin typeface="+mn-lt"/>
                <a:ea typeface="+mn-ea"/>
                <a:cs typeface="+mn-cs"/>
              </a:rPr>
              <a:t>Invalid timer</a:t>
            </a:r>
            <a:r>
              <a:rPr lang="en-US" sz="1200" b="0" i="0" kern="1200" dirty="0">
                <a:solidFill>
                  <a:schemeClr val="tx1"/>
                </a:solidFill>
                <a:effectLst/>
                <a:latin typeface="+mn-lt"/>
                <a:ea typeface="+mn-ea"/>
                <a:cs typeface="+mn-cs"/>
              </a:rPr>
              <a:t> (~180 sec) — route considered dead</a:t>
            </a:r>
          </a:p>
          <a:p>
            <a:r>
              <a:rPr lang="en-US" sz="1200" b="1" i="0" kern="1200" dirty="0">
                <a:solidFill>
                  <a:schemeClr val="tx1"/>
                </a:solidFill>
                <a:effectLst/>
                <a:latin typeface="+mn-lt"/>
                <a:ea typeface="+mn-ea"/>
                <a:cs typeface="+mn-cs"/>
              </a:rPr>
              <a:t>Flush timer</a:t>
            </a:r>
            <a:r>
              <a:rPr lang="en-US" sz="1200" b="0" i="0" kern="1200" dirty="0">
                <a:solidFill>
                  <a:schemeClr val="tx1"/>
                </a:solidFill>
                <a:effectLst/>
                <a:latin typeface="+mn-lt"/>
                <a:ea typeface="+mn-ea"/>
                <a:cs typeface="+mn-cs"/>
              </a:rPr>
              <a:t> (~240 sec) — route deleted</a:t>
            </a:r>
          </a:p>
          <a:p>
            <a:r>
              <a:rPr lang="en-US" sz="1200" b="0" i="0" kern="1200" dirty="0">
                <a:solidFill>
                  <a:schemeClr val="tx1"/>
                </a:solidFill>
                <a:effectLst/>
                <a:latin typeface="+mn-lt"/>
                <a:ea typeface="+mn-ea"/>
                <a:cs typeface="+mn-cs"/>
              </a:rPr>
              <a:t>So routes are not stored indefinitely. They age out automatically.</a:t>
            </a:r>
          </a:p>
          <a:p>
            <a:endParaRPr lang="en-US" dirty="0"/>
          </a:p>
        </p:txBody>
      </p:sp>
      <p:sp>
        <p:nvSpPr>
          <p:cNvPr id="4" name="Slide Number Placeholder 3">
            <a:extLst>
              <a:ext uri="{FF2B5EF4-FFF2-40B4-BE49-F238E27FC236}">
                <a16:creationId xmlns:a16="http://schemas.microsoft.com/office/drawing/2014/main" id="{BB2E01CE-CF83-4A50-38E9-24C55C73FA3B}"/>
              </a:ext>
            </a:extLst>
          </p:cNvPr>
          <p:cNvSpPr>
            <a:spLocks noGrp="1"/>
          </p:cNvSpPr>
          <p:nvPr>
            <p:ph type="sldNum" sz="quarter" idx="5"/>
          </p:nvPr>
        </p:nvSpPr>
        <p:spPr/>
        <p:txBody>
          <a:bodyPr/>
          <a:lstStyle/>
          <a:p>
            <a:fld id="{C6C8ABCF-8DBE-0B44-8881-1104B3E50F18}" type="slidenum">
              <a:rPr lang="en-US" smtClean="0"/>
              <a:t>21</a:t>
            </a:fld>
            <a:endParaRPr lang="en-US"/>
          </a:p>
        </p:txBody>
      </p:sp>
    </p:spTree>
    <p:extLst>
      <p:ext uri="{BB962C8B-B14F-4D97-AF65-F5344CB8AC3E}">
        <p14:creationId xmlns:p14="http://schemas.microsoft.com/office/powerpoint/2010/main" val="4125043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E544-6D7F-410C-D5CC-C03B391C0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C0D5D-54AD-E037-5896-AC5EDA043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E6C35-702D-F8C0-1CF2-2BCE08DCC2FF}"/>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How are old vectors purged?</a:t>
            </a:r>
          </a:p>
          <a:p>
            <a:r>
              <a:rPr lang="en-US" sz="1200" b="0" i="0" kern="1200" dirty="0">
                <a:solidFill>
                  <a:schemeClr val="tx1"/>
                </a:solidFill>
                <a:effectLst/>
                <a:latin typeface="+mn-lt"/>
                <a:ea typeface="+mn-ea"/>
                <a:cs typeface="+mn-cs"/>
              </a:rPr>
              <a:t>There are two levels of aging in RIP.</a:t>
            </a:r>
          </a:p>
          <a:p>
            <a:endParaRPr lang="en-US" dirty="0"/>
          </a:p>
          <a:p>
            <a:r>
              <a:rPr lang="en-US" sz="1200" b="1" i="0" kern="1200" dirty="0">
                <a:solidFill>
                  <a:schemeClr val="tx1"/>
                </a:solidFill>
                <a:effectLst/>
                <a:latin typeface="+mn-lt"/>
                <a:ea typeface="+mn-ea"/>
                <a:cs typeface="+mn-cs"/>
              </a:rPr>
              <a:t>A. Neighbor-Level Aging</a:t>
            </a:r>
          </a:p>
          <a:p>
            <a:r>
              <a:rPr lang="en-US" sz="1200" b="0" i="0" kern="1200" dirty="0">
                <a:solidFill>
                  <a:schemeClr val="tx1"/>
                </a:solidFill>
                <a:effectLst/>
                <a:latin typeface="+mn-lt"/>
                <a:ea typeface="+mn-ea"/>
                <a:cs typeface="+mn-cs"/>
              </a:rPr>
              <a:t>If a neighbor stops sending updates:</a:t>
            </a:r>
          </a:p>
          <a:p>
            <a:r>
              <a:rPr lang="en-US" sz="1200" b="0" i="0" kern="1200" dirty="0">
                <a:solidFill>
                  <a:schemeClr val="tx1"/>
                </a:solidFill>
                <a:effectLst/>
                <a:latin typeface="+mn-lt"/>
                <a:ea typeface="+mn-ea"/>
                <a:cs typeface="+mn-cs"/>
              </a:rPr>
              <a:t>RIP expects updates every </a:t>
            </a:r>
            <a:r>
              <a:rPr lang="en-US" sz="1200" b="1" i="0" kern="1200" dirty="0">
                <a:solidFill>
                  <a:schemeClr val="tx1"/>
                </a:solidFill>
                <a:effectLst/>
                <a:latin typeface="+mn-lt"/>
                <a:ea typeface="+mn-ea"/>
                <a:cs typeface="+mn-cs"/>
              </a:rPr>
              <a:t>30 seconds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no update is heard within the </a:t>
            </a:r>
            <a:r>
              <a:rPr lang="en-US" sz="1200" b="1" i="0" kern="1200" dirty="0">
                <a:solidFill>
                  <a:schemeClr val="tx1"/>
                </a:solidFill>
                <a:effectLst/>
                <a:latin typeface="+mn-lt"/>
                <a:ea typeface="+mn-ea"/>
                <a:cs typeface="+mn-cs"/>
              </a:rPr>
              <a:t>invalid timer (~180 seconds)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All routes learned via that neighbor are marked invalid (metric = 16)</a:t>
            </a:r>
          </a:p>
          <a:p>
            <a:pPr lvl="1"/>
            <a:r>
              <a:rPr lang="en-US" sz="1200" b="0" i="0" kern="1200" dirty="0">
                <a:solidFill>
                  <a:schemeClr val="tx1"/>
                </a:solidFill>
                <a:effectLst/>
                <a:latin typeface="+mn-lt"/>
                <a:ea typeface="+mn-ea"/>
                <a:cs typeface="+mn-cs"/>
              </a:rPr>
              <a:t>Triggered update may be sent</a:t>
            </a:r>
          </a:p>
          <a:p>
            <a:r>
              <a:rPr lang="en-US" sz="1200" b="0" i="0" kern="1200" dirty="0">
                <a:solidFill>
                  <a:schemeClr val="tx1"/>
                </a:solidFill>
                <a:effectLst/>
                <a:latin typeface="+mn-lt"/>
                <a:ea typeface="+mn-ea"/>
                <a:cs typeface="+mn-cs"/>
              </a:rPr>
              <a:t>Eventually (after flush timer ~240 seconds):</a:t>
            </a:r>
          </a:p>
          <a:p>
            <a:r>
              <a:rPr lang="en-US" sz="1200" b="0" i="0" kern="1200" dirty="0">
                <a:solidFill>
                  <a:schemeClr val="tx1"/>
                </a:solidFill>
                <a:effectLst/>
                <a:latin typeface="+mn-lt"/>
                <a:ea typeface="+mn-ea"/>
                <a:cs typeface="+mn-cs"/>
              </a:rPr>
              <a:t>Routes are removed from the table</a:t>
            </a:r>
          </a:p>
          <a:p>
            <a:r>
              <a:rPr lang="en-US" sz="1200" b="0" i="0" kern="1200" dirty="0">
                <a:solidFill>
                  <a:schemeClr val="tx1"/>
                </a:solidFill>
                <a:effectLst/>
                <a:latin typeface="+mn-lt"/>
                <a:ea typeface="+mn-ea"/>
                <a:cs typeface="+mn-cs"/>
              </a:rPr>
              <a:t>The neighbor entry itself is also removed.</a:t>
            </a:r>
            <a:br>
              <a:rPr lang="en-US" dirty="0"/>
            </a:br>
            <a:endParaRPr lang="en-US" dirty="0"/>
          </a:p>
          <a:p>
            <a:r>
              <a:rPr lang="en-US" sz="1200" b="1" i="0" kern="1200" dirty="0">
                <a:solidFill>
                  <a:schemeClr val="tx1"/>
                </a:solidFill>
                <a:effectLst/>
                <a:latin typeface="+mn-lt"/>
                <a:ea typeface="+mn-ea"/>
                <a:cs typeface="+mn-cs"/>
              </a:rPr>
              <a:t>B. Route-Level Aging (More Important)</a:t>
            </a:r>
          </a:p>
          <a:p>
            <a:r>
              <a:rPr lang="en-US" sz="1200" b="0" i="0" kern="1200" dirty="0">
                <a:solidFill>
                  <a:schemeClr val="tx1"/>
                </a:solidFill>
                <a:effectLst/>
                <a:latin typeface="+mn-lt"/>
                <a:ea typeface="+mn-ea"/>
                <a:cs typeface="+mn-cs"/>
              </a:rPr>
              <a:t>Each route has its own timers:</a:t>
            </a:r>
          </a:p>
          <a:p>
            <a:r>
              <a:rPr lang="en-US" sz="1200" b="1" i="0" kern="1200" dirty="0">
                <a:solidFill>
                  <a:schemeClr val="tx1"/>
                </a:solidFill>
                <a:effectLst/>
                <a:latin typeface="+mn-lt"/>
                <a:ea typeface="+mn-ea"/>
                <a:cs typeface="+mn-cs"/>
              </a:rPr>
              <a:t>Update timer</a:t>
            </a:r>
            <a:r>
              <a:rPr lang="en-US" sz="1200" b="0" i="0" kern="1200" dirty="0">
                <a:solidFill>
                  <a:schemeClr val="tx1"/>
                </a:solidFill>
                <a:effectLst/>
                <a:latin typeface="+mn-lt"/>
                <a:ea typeface="+mn-ea"/>
                <a:cs typeface="+mn-cs"/>
              </a:rPr>
              <a:t> (~30 sec) — periodic advertisement</a:t>
            </a:r>
          </a:p>
          <a:p>
            <a:r>
              <a:rPr lang="en-US" sz="1200" b="1" i="0" kern="1200" dirty="0">
                <a:solidFill>
                  <a:schemeClr val="tx1"/>
                </a:solidFill>
                <a:effectLst/>
                <a:latin typeface="+mn-lt"/>
                <a:ea typeface="+mn-ea"/>
                <a:cs typeface="+mn-cs"/>
              </a:rPr>
              <a:t>Invalid timer</a:t>
            </a:r>
            <a:r>
              <a:rPr lang="en-US" sz="1200" b="0" i="0" kern="1200" dirty="0">
                <a:solidFill>
                  <a:schemeClr val="tx1"/>
                </a:solidFill>
                <a:effectLst/>
                <a:latin typeface="+mn-lt"/>
                <a:ea typeface="+mn-ea"/>
                <a:cs typeface="+mn-cs"/>
              </a:rPr>
              <a:t> (~180 sec) — route considered dead</a:t>
            </a:r>
          </a:p>
          <a:p>
            <a:r>
              <a:rPr lang="en-US" sz="1200" b="1" i="0" kern="1200" dirty="0">
                <a:solidFill>
                  <a:schemeClr val="tx1"/>
                </a:solidFill>
                <a:effectLst/>
                <a:latin typeface="+mn-lt"/>
                <a:ea typeface="+mn-ea"/>
                <a:cs typeface="+mn-cs"/>
              </a:rPr>
              <a:t>Flush timer</a:t>
            </a:r>
            <a:r>
              <a:rPr lang="en-US" sz="1200" b="0" i="0" kern="1200" dirty="0">
                <a:solidFill>
                  <a:schemeClr val="tx1"/>
                </a:solidFill>
                <a:effectLst/>
                <a:latin typeface="+mn-lt"/>
                <a:ea typeface="+mn-ea"/>
                <a:cs typeface="+mn-cs"/>
              </a:rPr>
              <a:t> (~240 sec) — route deleted</a:t>
            </a:r>
          </a:p>
          <a:p>
            <a:r>
              <a:rPr lang="en-US" sz="1200" b="0" i="0" kern="1200" dirty="0">
                <a:solidFill>
                  <a:schemeClr val="tx1"/>
                </a:solidFill>
                <a:effectLst/>
                <a:latin typeface="+mn-lt"/>
                <a:ea typeface="+mn-ea"/>
                <a:cs typeface="+mn-cs"/>
              </a:rPr>
              <a:t>So routes are not stored indefinitely. They age out automatically.</a:t>
            </a:r>
          </a:p>
          <a:p>
            <a:endParaRPr lang="en-US" dirty="0"/>
          </a:p>
        </p:txBody>
      </p:sp>
      <p:sp>
        <p:nvSpPr>
          <p:cNvPr id="4" name="Slide Number Placeholder 3">
            <a:extLst>
              <a:ext uri="{FF2B5EF4-FFF2-40B4-BE49-F238E27FC236}">
                <a16:creationId xmlns:a16="http://schemas.microsoft.com/office/drawing/2014/main" id="{F72986D3-4893-CC05-7B62-DC74F83C213A}"/>
              </a:ext>
            </a:extLst>
          </p:cNvPr>
          <p:cNvSpPr>
            <a:spLocks noGrp="1"/>
          </p:cNvSpPr>
          <p:nvPr>
            <p:ph type="sldNum" sz="quarter" idx="5"/>
          </p:nvPr>
        </p:nvSpPr>
        <p:spPr/>
        <p:txBody>
          <a:bodyPr/>
          <a:lstStyle/>
          <a:p>
            <a:fld id="{C6C8ABCF-8DBE-0B44-8881-1104B3E50F18}" type="slidenum">
              <a:rPr lang="en-US" smtClean="0"/>
              <a:t>22</a:t>
            </a:fld>
            <a:endParaRPr lang="en-US"/>
          </a:p>
        </p:txBody>
      </p:sp>
    </p:spTree>
    <p:extLst>
      <p:ext uri="{BB962C8B-B14F-4D97-AF65-F5344CB8AC3E}">
        <p14:creationId xmlns:p14="http://schemas.microsoft.com/office/powerpoint/2010/main" val="288636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2/11/26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M-W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2026</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 – Routing protocols</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11</a:t>
            </a:r>
            <a:r>
              <a:rPr lang="en-US" sz="2000" b="1" baseline="30000" dirty="0">
                <a:latin typeface="Lucida Bright" panose="02040602050505020304" pitchFamily="18" charset="77"/>
              </a:rPr>
              <a:t>th</a:t>
            </a:r>
            <a:r>
              <a:rPr lang="en-US" sz="2000" b="1" dirty="0">
                <a:latin typeface="Lucida Bright" panose="02040602050505020304" pitchFamily="18" charset="77"/>
              </a:rPr>
              <a:t>, 2026</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DEC4-E9D7-64C3-E10C-FBDA0AD32156}"/>
            </a:ext>
          </a:extLst>
        </p:cNvPr>
        <p:cNvGrpSpPr/>
        <p:nvPr/>
      </p:nvGrpSpPr>
      <p:grpSpPr>
        <a:xfrm>
          <a:off x="0" y="0"/>
          <a:ext cx="0" cy="0"/>
          <a:chOff x="0" y="0"/>
          <a:chExt cx="0" cy="0"/>
        </a:xfrm>
      </p:grpSpPr>
      <p:pic>
        <p:nvPicPr>
          <p:cNvPr id="121859" name="Picture 77" descr="underline_base">
            <a:extLst>
              <a:ext uri="{FF2B5EF4-FFF2-40B4-BE49-F238E27FC236}">
                <a16:creationId xmlns:a16="http://schemas.microsoft.com/office/drawing/2014/main" id="{FE740715-7E68-9C49-8DBD-0B53D6D0A37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893763"/>
            <a:ext cx="59420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5" name="Rectangle 2">
            <a:extLst>
              <a:ext uri="{FF2B5EF4-FFF2-40B4-BE49-F238E27FC236}">
                <a16:creationId xmlns:a16="http://schemas.microsoft.com/office/drawing/2014/main" id="{25815466-246E-30CF-B8E2-991FA9B84DF2}"/>
              </a:ext>
            </a:extLst>
          </p:cNvPr>
          <p:cNvSpPr>
            <a:spLocks noGrp="1" noChangeArrowheads="1"/>
          </p:cNvSpPr>
          <p:nvPr>
            <p:ph type="title"/>
          </p:nvPr>
        </p:nvSpPr>
        <p:spPr>
          <a:xfrm>
            <a:off x="533400" y="219075"/>
            <a:ext cx="7772400" cy="908050"/>
          </a:xfrm>
        </p:spPr>
        <p:txBody>
          <a:bodyPr/>
          <a:lstStyle/>
          <a:p>
            <a:pPr>
              <a:defRPr/>
            </a:pPr>
            <a:r>
              <a:rPr lang="en-US">
                <a:cs typeface="+mj-cs"/>
              </a:rPr>
              <a:t>Graph abstraction: costs</a:t>
            </a:r>
          </a:p>
        </p:txBody>
      </p:sp>
      <p:grpSp>
        <p:nvGrpSpPr>
          <p:cNvPr id="121861" name="Group 3">
            <a:extLst>
              <a:ext uri="{FF2B5EF4-FFF2-40B4-BE49-F238E27FC236}">
                <a16:creationId xmlns:a16="http://schemas.microsoft.com/office/drawing/2014/main" id="{72596A42-E600-7547-390E-538B6093ECDA}"/>
              </a:ext>
            </a:extLst>
          </p:cNvPr>
          <p:cNvGrpSpPr>
            <a:grpSpLocks/>
          </p:cNvGrpSpPr>
          <p:nvPr/>
        </p:nvGrpSpPr>
        <p:grpSpPr bwMode="auto">
          <a:xfrm>
            <a:off x="920750" y="1495425"/>
            <a:ext cx="3571875" cy="2236788"/>
            <a:chOff x="3162" y="1071"/>
            <a:chExt cx="2250" cy="1409"/>
          </a:xfrm>
        </p:grpSpPr>
        <p:sp>
          <p:nvSpPr>
            <p:cNvPr id="121865" name="Freeform 4">
              <a:extLst>
                <a:ext uri="{FF2B5EF4-FFF2-40B4-BE49-F238E27FC236}">
                  <a16:creationId xmlns:a16="http://schemas.microsoft.com/office/drawing/2014/main" id="{0CF4A91F-F341-09DB-EFF1-9D319D592A98}"/>
                </a:ext>
              </a:extLst>
            </p:cNvPr>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1866" name="Freeform 5">
              <a:extLst>
                <a:ext uri="{FF2B5EF4-FFF2-40B4-BE49-F238E27FC236}">
                  <a16:creationId xmlns:a16="http://schemas.microsoft.com/office/drawing/2014/main" id="{9022EB31-07DC-E666-9439-800C4B7F1A9F}"/>
                </a:ext>
              </a:extLst>
            </p:cNvPr>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867" name="Oval 6">
              <a:extLst>
                <a:ext uri="{FF2B5EF4-FFF2-40B4-BE49-F238E27FC236}">
                  <a16:creationId xmlns:a16="http://schemas.microsoft.com/office/drawing/2014/main" id="{230E34A2-B8DC-F9FB-E563-94C1C79F0D17}"/>
                </a:ext>
              </a:extLst>
            </p:cNvPr>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68" name="Line 7">
              <a:extLst>
                <a:ext uri="{FF2B5EF4-FFF2-40B4-BE49-F238E27FC236}">
                  <a16:creationId xmlns:a16="http://schemas.microsoft.com/office/drawing/2014/main" id="{BA22CF9D-F035-3FCC-3EAC-309A706E11A7}"/>
                </a:ext>
              </a:extLst>
            </p:cNvPr>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69" name="Line 8">
              <a:extLst>
                <a:ext uri="{FF2B5EF4-FFF2-40B4-BE49-F238E27FC236}">
                  <a16:creationId xmlns:a16="http://schemas.microsoft.com/office/drawing/2014/main" id="{847DE5B9-993F-25CE-0527-C5CD3BA1A4BE}"/>
                </a:ext>
              </a:extLst>
            </p:cNvPr>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70" name="Rectangle 9">
              <a:extLst>
                <a:ext uri="{FF2B5EF4-FFF2-40B4-BE49-F238E27FC236}">
                  <a16:creationId xmlns:a16="http://schemas.microsoft.com/office/drawing/2014/main" id="{8B068E3F-8239-6791-2584-7EBB7D45456F}"/>
                </a:ext>
              </a:extLst>
            </p:cNvPr>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1871" name="Oval 10">
              <a:extLst>
                <a:ext uri="{FF2B5EF4-FFF2-40B4-BE49-F238E27FC236}">
                  <a16:creationId xmlns:a16="http://schemas.microsoft.com/office/drawing/2014/main" id="{78ACD9FD-547D-504F-B8CA-9E620BFD04AC}"/>
                </a:ext>
              </a:extLst>
            </p:cNvPr>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2" name="Oval 11">
              <a:extLst>
                <a:ext uri="{FF2B5EF4-FFF2-40B4-BE49-F238E27FC236}">
                  <a16:creationId xmlns:a16="http://schemas.microsoft.com/office/drawing/2014/main" id="{A7F0A518-95A8-EF04-E258-48DADFDDDC6A}"/>
                </a:ext>
              </a:extLst>
            </p:cNvPr>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3" name="Line 12">
              <a:extLst>
                <a:ext uri="{FF2B5EF4-FFF2-40B4-BE49-F238E27FC236}">
                  <a16:creationId xmlns:a16="http://schemas.microsoft.com/office/drawing/2014/main" id="{CB3A63A2-D994-FC7D-A60C-CE2480D9595E}"/>
                </a:ext>
              </a:extLst>
            </p:cNvPr>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74" name="Line 13">
              <a:extLst>
                <a:ext uri="{FF2B5EF4-FFF2-40B4-BE49-F238E27FC236}">
                  <a16:creationId xmlns:a16="http://schemas.microsoft.com/office/drawing/2014/main" id="{642594A7-84F3-9FEB-C1A6-AE2FF7999E40}"/>
                </a:ext>
              </a:extLst>
            </p:cNvPr>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75" name="Rectangle 14">
              <a:extLst>
                <a:ext uri="{FF2B5EF4-FFF2-40B4-BE49-F238E27FC236}">
                  <a16:creationId xmlns:a16="http://schemas.microsoft.com/office/drawing/2014/main" id="{E2A9CD26-F2FF-005C-8662-D234719B3215}"/>
                </a:ext>
              </a:extLst>
            </p:cNvPr>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1876" name="Oval 15">
              <a:extLst>
                <a:ext uri="{FF2B5EF4-FFF2-40B4-BE49-F238E27FC236}">
                  <a16:creationId xmlns:a16="http://schemas.microsoft.com/office/drawing/2014/main" id="{E4B83DCB-F4D2-F6DE-DF2E-D807CA4C569A}"/>
                </a:ext>
              </a:extLst>
            </p:cNvPr>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7" name="Oval 16">
              <a:extLst>
                <a:ext uri="{FF2B5EF4-FFF2-40B4-BE49-F238E27FC236}">
                  <a16:creationId xmlns:a16="http://schemas.microsoft.com/office/drawing/2014/main" id="{CC2025A1-0F99-8A49-A38D-4818676B81AD}"/>
                </a:ext>
              </a:extLst>
            </p:cNvPr>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8" name="Line 17">
              <a:extLst>
                <a:ext uri="{FF2B5EF4-FFF2-40B4-BE49-F238E27FC236}">
                  <a16:creationId xmlns:a16="http://schemas.microsoft.com/office/drawing/2014/main" id="{75C4E3D4-8CC5-852D-8985-F15EC270CBF0}"/>
                </a:ext>
              </a:extLst>
            </p:cNvPr>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79" name="Line 18">
              <a:extLst>
                <a:ext uri="{FF2B5EF4-FFF2-40B4-BE49-F238E27FC236}">
                  <a16:creationId xmlns:a16="http://schemas.microsoft.com/office/drawing/2014/main" id="{37582650-29C2-D346-A9D7-401B3B5E77C9}"/>
                </a:ext>
              </a:extLst>
            </p:cNvPr>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80" name="Rectangle 19">
              <a:extLst>
                <a:ext uri="{FF2B5EF4-FFF2-40B4-BE49-F238E27FC236}">
                  <a16:creationId xmlns:a16="http://schemas.microsoft.com/office/drawing/2014/main" id="{048F87B5-7E0C-56B4-4A56-F3DFAF093AB4}"/>
                </a:ext>
              </a:extLst>
            </p:cNvPr>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1881" name="Oval 20">
              <a:extLst>
                <a:ext uri="{FF2B5EF4-FFF2-40B4-BE49-F238E27FC236}">
                  <a16:creationId xmlns:a16="http://schemas.microsoft.com/office/drawing/2014/main" id="{9D3EDFC3-D7BD-0227-72BD-4B1509480671}"/>
                </a:ext>
              </a:extLst>
            </p:cNvPr>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2" name="Oval 21">
              <a:extLst>
                <a:ext uri="{FF2B5EF4-FFF2-40B4-BE49-F238E27FC236}">
                  <a16:creationId xmlns:a16="http://schemas.microsoft.com/office/drawing/2014/main" id="{A606A22B-AD99-6152-32FA-01808A526701}"/>
                </a:ext>
              </a:extLst>
            </p:cNvPr>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3" name="Line 22">
              <a:extLst>
                <a:ext uri="{FF2B5EF4-FFF2-40B4-BE49-F238E27FC236}">
                  <a16:creationId xmlns:a16="http://schemas.microsoft.com/office/drawing/2014/main" id="{B76BB12B-ECC9-4A2B-8E86-75FDCCE96CCD}"/>
                </a:ext>
              </a:extLst>
            </p:cNvPr>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84" name="Line 23">
              <a:extLst>
                <a:ext uri="{FF2B5EF4-FFF2-40B4-BE49-F238E27FC236}">
                  <a16:creationId xmlns:a16="http://schemas.microsoft.com/office/drawing/2014/main" id="{CAA243E1-BB17-F628-B17C-A1946963BDD6}"/>
                </a:ext>
              </a:extLst>
            </p:cNvPr>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85" name="Rectangle 24">
              <a:extLst>
                <a:ext uri="{FF2B5EF4-FFF2-40B4-BE49-F238E27FC236}">
                  <a16:creationId xmlns:a16="http://schemas.microsoft.com/office/drawing/2014/main" id="{609A9DCE-BA6E-7AC3-F5FC-F48DCECD8EC9}"/>
                </a:ext>
              </a:extLst>
            </p:cNvPr>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1886" name="Oval 25">
              <a:extLst>
                <a:ext uri="{FF2B5EF4-FFF2-40B4-BE49-F238E27FC236}">
                  <a16:creationId xmlns:a16="http://schemas.microsoft.com/office/drawing/2014/main" id="{9706B9A6-04B2-563C-496D-46B044D9FA0A}"/>
                </a:ext>
              </a:extLst>
            </p:cNvPr>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7" name="Oval 26">
              <a:extLst>
                <a:ext uri="{FF2B5EF4-FFF2-40B4-BE49-F238E27FC236}">
                  <a16:creationId xmlns:a16="http://schemas.microsoft.com/office/drawing/2014/main" id="{99721C56-7410-A5E6-6D54-4DF82B84A74D}"/>
                </a:ext>
              </a:extLst>
            </p:cNvPr>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8" name="Line 27">
              <a:extLst>
                <a:ext uri="{FF2B5EF4-FFF2-40B4-BE49-F238E27FC236}">
                  <a16:creationId xmlns:a16="http://schemas.microsoft.com/office/drawing/2014/main" id="{1ED04764-F416-64A1-759C-5429258B80E2}"/>
                </a:ext>
              </a:extLst>
            </p:cNvPr>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89" name="Line 28">
              <a:extLst>
                <a:ext uri="{FF2B5EF4-FFF2-40B4-BE49-F238E27FC236}">
                  <a16:creationId xmlns:a16="http://schemas.microsoft.com/office/drawing/2014/main" id="{A5A301C0-5FF7-6332-24CE-3B30BC4C23B9}"/>
                </a:ext>
              </a:extLst>
            </p:cNvPr>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90" name="Rectangle 29">
              <a:extLst>
                <a:ext uri="{FF2B5EF4-FFF2-40B4-BE49-F238E27FC236}">
                  <a16:creationId xmlns:a16="http://schemas.microsoft.com/office/drawing/2014/main" id="{0FF52E8B-9DCE-B107-A6CF-8B43DD400833}"/>
                </a:ext>
              </a:extLst>
            </p:cNvPr>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1891" name="Oval 30">
              <a:extLst>
                <a:ext uri="{FF2B5EF4-FFF2-40B4-BE49-F238E27FC236}">
                  <a16:creationId xmlns:a16="http://schemas.microsoft.com/office/drawing/2014/main" id="{9F9E58DA-1101-83A3-AC0A-B677BF1B7DE3}"/>
                </a:ext>
              </a:extLst>
            </p:cNvPr>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2" name="Oval 31">
              <a:extLst>
                <a:ext uri="{FF2B5EF4-FFF2-40B4-BE49-F238E27FC236}">
                  <a16:creationId xmlns:a16="http://schemas.microsoft.com/office/drawing/2014/main" id="{7222B8F5-6DD4-2900-235B-E17E8FF40FF9}"/>
                </a:ext>
              </a:extLst>
            </p:cNvPr>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3" name="Line 32">
              <a:extLst>
                <a:ext uri="{FF2B5EF4-FFF2-40B4-BE49-F238E27FC236}">
                  <a16:creationId xmlns:a16="http://schemas.microsoft.com/office/drawing/2014/main" id="{1C6CD399-1586-A739-39D2-5186A4D84D09}"/>
                </a:ext>
              </a:extLst>
            </p:cNvPr>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94" name="Line 33">
              <a:extLst>
                <a:ext uri="{FF2B5EF4-FFF2-40B4-BE49-F238E27FC236}">
                  <a16:creationId xmlns:a16="http://schemas.microsoft.com/office/drawing/2014/main" id="{F8D81299-B345-1DDE-31FB-55EE18C34DEB}"/>
                </a:ext>
              </a:extLst>
            </p:cNvPr>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895" name="Rectangle 34">
              <a:extLst>
                <a:ext uri="{FF2B5EF4-FFF2-40B4-BE49-F238E27FC236}">
                  <a16:creationId xmlns:a16="http://schemas.microsoft.com/office/drawing/2014/main" id="{28ACDB3C-403B-7415-0387-F4227AAFB879}"/>
                </a:ext>
              </a:extLst>
            </p:cNvPr>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1896" name="Oval 35">
              <a:extLst>
                <a:ext uri="{FF2B5EF4-FFF2-40B4-BE49-F238E27FC236}">
                  <a16:creationId xmlns:a16="http://schemas.microsoft.com/office/drawing/2014/main" id="{CE5FFF09-0DF8-1F78-105D-BC3FFA20A71F}"/>
                </a:ext>
              </a:extLst>
            </p:cNvPr>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7" name="Freeform 36">
              <a:extLst>
                <a:ext uri="{FF2B5EF4-FFF2-40B4-BE49-F238E27FC236}">
                  <a16:creationId xmlns:a16="http://schemas.microsoft.com/office/drawing/2014/main" id="{D5F1AA7C-FC3B-4DFD-1336-E9EFF6196439}"/>
                </a:ext>
              </a:extLst>
            </p:cNvPr>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898" name="Freeform 37">
              <a:extLst>
                <a:ext uri="{FF2B5EF4-FFF2-40B4-BE49-F238E27FC236}">
                  <a16:creationId xmlns:a16="http://schemas.microsoft.com/office/drawing/2014/main" id="{BDEAFE5C-1374-E67C-C19F-BC4CA6F7034A}"/>
                </a:ext>
              </a:extLst>
            </p:cNvPr>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899" name="Freeform 38">
              <a:extLst>
                <a:ext uri="{FF2B5EF4-FFF2-40B4-BE49-F238E27FC236}">
                  <a16:creationId xmlns:a16="http://schemas.microsoft.com/office/drawing/2014/main" id="{D0BCA7D5-3AFF-9F55-6319-295401D9717B}"/>
                </a:ext>
              </a:extLst>
            </p:cNvPr>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900" name="Freeform 39">
              <a:extLst>
                <a:ext uri="{FF2B5EF4-FFF2-40B4-BE49-F238E27FC236}">
                  <a16:creationId xmlns:a16="http://schemas.microsoft.com/office/drawing/2014/main" id="{B96C0190-5C99-6988-2BF9-5FDB6E3400A8}"/>
                </a:ext>
              </a:extLst>
            </p:cNvPr>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901" name="Freeform 40">
              <a:extLst>
                <a:ext uri="{FF2B5EF4-FFF2-40B4-BE49-F238E27FC236}">
                  <a16:creationId xmlns:a16="http://schemas.microsoft.com/office/drawing/2014/main" id="{27FC23F6-EE9B-AC5C-5792-991506930BF4}"/>
                </a:ext>
              </a:extLst>
            </p:cNvPr>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902" name="Freeform 41">
              <a:extLst>
                <a:ext uri="{FF2B5EF4-FFF2-40B4-BE49-F238E27FC236}">
                  <a16:creationId xmlns:a16="http://schemas.microsoft.com/office/drawing/2014/main" id="{0F776E17-4624-7743-221A-D93B0F8585E3}"/>
                </a:ext>
              </a:extLst>
            </p:cNvPr>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903" name="Freeform 42">
              <a:extLst>
                <a:ext uri="{FF2B5EF4-FFF2-40B4-BE49-F238E27FC236}">
                  <a16:creationId xmlns:a16="http://schemas.microsoft.com/office/drawing/2014/main" id="{3A4B7C39-1582-9336-0F07-1C34DA170468}"/>
                </a:ext>
              </a:extLst>
            </p:cNvPr>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904" name="Freeform 43">
              <a:extLst>
                <a:ext uri="{FF2B5EF4-FFF2-40B4-BE49-F238E27FC236}">
                  <a16:creationId xmlns:a16="http://schemas.microsoft.com/office/drawing/2014/main" id="{F2D6574B-F881-2A93-65AE-82655D30172E}"/>
                </a:ext>
              </a:extLst>
            </p:cNvPr>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1905" name="Freeform 44">
              <a:extLst>
                <a:ext uri="{FF2B5EF4-FFF2-40B4-BE49-F238E27FC236}">
                  <a16:creationId xmlns:a16="http://schemas.microsoft.com/office/drawing/2014/main" id="{130FD712-8FA8-55C5-2D28-936FC3C7BBF4}"/>
                </a:ext>
              </a:extLst>
            </p:cNvPr>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21906" name="Group 45">
              <a:extLst>
                <a:ext uri="{FF2B5EF4-FFF2-40B4-BE49-F238E27FC236}">
                  <a16:creationId xmlns:a16="http://schemas.microsoft.com/office/drawing/2014/main" id="{F1892A6E-E696-A31A-2703-112F7AA3F6D8}"/>
                </a:ext>
              </a:extLst>
            </p:cNvPr>
            <p:cNvGrpSpPr>
              <a:grpSpLocks/>
            </p:cNvGrpSpPr>
            <p:nvPr/>
          </p:nvGrpSpPr>
          <p:grpSpPr bwMode="auto">
            <a:xfrm>
              <a:off x="3287" y="1744"/>
              <a:ext cx="205" cy="250"/>
              <a:chOff x="2954" y="2425"/>
              <a:chExt cx="208" cy="250"/>
            </a:xfrm>
          </p:grpSpPr>
          <p:sp>
            <p:nvSpPr>
              <p:cNvPr id="121932" name="Rectangle 46">
                <a:extLst>
                  <a:ext uri="{FF2B5EF4-FFF2-40B4-BE49-F238E27FC236}">
                    <a16:creationId xmlns:a16="http://schemas.microsoft.com/office/drawing/2014/main" id="{99260610-9027-5EB5-C951-B06F40BF1DB9}"/>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933" name="Text Box 47">
                <a:extLst>
                  <a:ext uri="{FF2B5EF4-FFF2-40B4-BE49-F238E27FC236}">
                    <a16:creationId xmlns:a16="http://schemas.microsoft.com/office/drawing/2014/main" id="{CF6CA6DF-0FDE-981B-1BCF-1D4CD39AEEA5}"/>
                  </a:ext>
                </a:extLst>
              </p:cNvPr>
              <p:cNvSpPr txBox="1">
                <a:spLocks noChangeArrowheads="1"/>
              </p:cNvSpPr>
              <p:nvPr/>
            </p:nvSpPr>
            <p:spPr bwMode="auto">
              <a:xfrm>
                <a:off x="2954" y="2425"/>
                <a:ext cx="20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1907" name="Group 48">
              <a:extLst>
                <a:ext uri="{FF2B5EF4-FFF2-40B4-BE49-F238E27FC236}">
                  <a16:creationId xmlns:a16="http://schemas.microsoft.com/office/drawing/2014/main" id="{3838FADD-6294-43B1-A7C0-D35E5632B84A}"/>
                </a:ext>
              </a:extLst>
            </p:cNvPr>
            <p:cNvGrpSpPr>
              <a:grpSpLocks/>
            </p:cNvGrpSpPr>
            <p:nvPr/>
          </p:nvGrpSpPr>
          <p:grpSpPr bwMode="auto">
            <a:xfrm>
              <a:off x="4461" y="2128"/>
              <a:ext cx="196" cy="250"/>
              <a:chOff x="2958" y="2425"/>
              <a:chExt cx="199" cy="250"/>
            </a:xfrm>
          </p:grpSpPr>
          <p:sp>
            <p:nvSpPr>
              <p:cNvPr id="121930" name="Rectangle 49">
                <a:extLst>
                  <a:ext uri="{FF2B5EF4-FFF2-40B4-BE49-F238E27FC236}">
                    <a16:creationId xmlns:a16="http://schemas.microsoft.com/office/drawing/2014/main" id="{557B3B13-C170-4C13-0CFD-55F4E211FD04}"/>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931" name="Text Box 50">
                <a:extLst>
                  <a:ext uri="{FF2B5EF4-FFF2-40B4-BE49-F238E27FC236}">
                    <a16:creationId xmlns:a16="http://schemas.microsoft.com/office/drawing/2014/main" id="{34B99328-C366-13ED-CAB4-D7601C9C31E4}"/>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1908" name="Group 51">
              <a:extLst>
                <a:ext uri="{FF2B5EF4-FFF2-40B4-BE49-F238E27FC236}">
                  <a16:creationId xmlns:a16="http://schemas.microsoft.com/office/drawing/2014/main" id="{4FF9D1BA-16E3-D2B5-D916-875CB47571EB}"/>
                </a:ext>
              </a:extLst>
            </p:cNvPr>
            <p:cNvGrpSpPr>
              <a:grpSpLocks/>
            </p:cNvGrpSpPr>
            <p:nvPr/>
          </p:nvGrpSpPr>
          <p:grpSpPr bwMode="auto">
            <a:xfrm>
              <a:off x="3777" y="2095"/>
              <a:ext cx="200" cy="291"/>
              <a:chOff x="2957" y="2395"/>
              <a:chExt cx="201" cy="291"/>
            </a:xfrm>
          </p:grpSpPr>
          <p:sp>
            <p:nvSpPr>
              <p:cNvPr id="121928" name="Rectangle 52">
                <a:extLst>
                  <a:ext uri="{FF2B5EF4-FFF2-40B4-BE49-F238E27FC236}">
                    <a16:creationId xmlns:a16="http://schemas.microsoft.com/office/drawing/2014/main" id="{411D218B-0CE9-8591-2090-60E08D33AFE2}"/>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929" name="Text Box 53">
                <a:extLst>
                  <a:ext uri="{FF2B5EF4-FFF2-40B4-BE49-F238E27FC236}">
                    <a16:creationId xmlns:a16="http://schemas.microsoft.com/office/drawing/2014/main" id="{9C4F27A2-F84E-C42D-E0DF-576DA15DC9F3}"/>
                  </a:ext>
                </a:extLst>
              </p:cNvPr>
              <p:cNvSpPr txBox="1">
                <a:spLocks noChangeArrowheads="1"/>
              </p:cNvSpPr>
              <p:nvPr/>
            </p:nvSpPr>
            <p:spPr bwMode="auto">
              <a:xfrm>
                <a:off x="2957" y="2395"/>
                <a:ext cx="20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1909" name="Group 54">
              <a:extLst>
                <a:ext uri="{FF2B5EF4-FFF2-40B4-BE49-F238E27FC236}">
                  <a16:creationId xmlns:a16="http://schemas.microsoft.com/office/drawing/2014/main" id="{7AFFF419-F9BB-708F-6A74-6DFADCB6320C}"/>
                </a:ext>
              </a:extLst>
            </p:cNvPr>
            <p:cNvGrpSpPr>
              <a:grpSpLocks/>
            </p:cNvGrpSpPr>
            <p:nvPr/>
          </p:nvGrpSpPr>
          <p:grpSpPr bwMode="auto">
            <a:xfrm>
              <a:off x="4438" y="1438"/>
              <a:ext cx="232" cy="250"/>
              <a:chOff x="2941" y="2425"/>
              <a:chExt cx="235" cy="250"/>
            </a:xfrm>
          </p:grpSpPr>
          <p:sp>
            <p:nvSpPr>
              <p:cNvPr id="121926" name="Rectangle 55">
                <a:extLst>
                  <a:ext uri="{FF2B5EF4-FFF2-40B4-BE49-F238E27FC236}">
                    <a16:creationId xmlns:a16="http://schemas.microsoft.com/office/drawing/2014/main" id="{D3A4E35D-9E14-A9E9-0213-16C8CECB45AC}"/>
                  </a:ext>
                </a:extLst>
              </p:cNvPr>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927" name="Text Box 56">
                <a:extLst>
                  <a:ext uri="{FF2B5EF4-FFF2-40B4-BE49-F238E27FC236}">
                    <a16:creationId xmlns:a16="http://schemas.microsoft.com/office/drawing/2014/main" id="{BF51EFF2-E068-81D9-BE3A-0CF48CF5EB13}"/>
                  </a:ext>
                </a:extLst>
              </p:cNvPr>
              <p:cNvSpPr txBox="1">
                <a:spLocks noChangeArrowheads="1"/>
              </p:cNvSpPr>
              <p:nvPr/>
            </p:nvSpPr>
            <p:spPr bwMode="auto">
              <a:xfrm>
                <a:off x="2941" y="2425"/>
                <a:ext cx="23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1910" name="Group 57">
              <a:extLst>
                <a:ext uri="{FF2B5EF4-FFF2-40B4-BE49-F238E27FC236}">
                  <a16:creationId xmlns:a16="http://schemas.microsoft.com/office/drawing/2014/main" id="{9E2F6B2B-E711-7933-7816-EFB562B79CA0}"/>
                </a:ext>
              </a:extLst>
            </p:cNvPr>
            <p:cNvGrpSpPr>
              <a:grpSpLocks/>
            </p:cNvGrpSpPr>
            <p:nvPr/>
          </p:nvGrpSpPr>
          <p:grpSpPr bwMode="auto">
            <a:xfrm>
              <a:off x="3771" y="1438"/>
              <a:ext cx="196" cy="250"/>
              <a:chOff x="2958" y="2425"/>
              <a:chExt cx="199" cy="250"/>
            </a:xfrm>
          </p:grpSpPr>
          <p:sp>
            <p:nvSpPr>
              <p:cNvPr id="121924" name="Rectangle 58">
                <a:extLst>
                  <a:ext uri="{FF2B5EF4-FFF2-40B4-BE49-F238E27FC236}">
                    <a16:creationId xmlns:a16="http://schemas.microsoft.com/office/drawing/2014/main" id="{1D3D228F-7EF5-F930-7797-59A8D2B92F25}"/>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925" name="Text Box 59">
                <a:extLst>
                  <a:ext uri="{FF2B5EF4-FFF2-40B4-BE49-F238E27FC236}">
                    <a16:creationId xmlns:a16="http://schemas.microsoft.com/office/drawing/2014/main" id="{CB72FF16-4BAA-50B9-C6B6-D60D5417C463}"/>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1911" name="Group 60">
              <a:extLst>
                <a:ext uri="{FF2B5EF4-FFF2-40B4-BE49-F238E27FC236}">
                  <a16:creationId xmlns:a16="http://schemas.microsoft.com/office/drawing/2014/main" id="{88F75C4B-40E6-7D1D-44E7-0497AB601189}"/>
                </a:ext>
              </a:extLst>
            </p:cNvPr>
            <p:cNvGrpSpPr>
              <a:grpSpLocks/>
            </p:cNvGrpSpPr>
            <p:nvPr/>
          </p:nvGrpSpPr>
          <p:grpSpPr bwMode="auto">
            <a:xfrm>
              <a:off x="5032" y="1756"/>
              <a:ext cx="193" cy="291"/>
              <a:chOff x="2959" y="2395"/>
              <a:chExt cx="195" cy="291"/>
            </a:xfrm>
          </p:grpSpPr>
          <p:sp>
            <p:nvSpPr>
              <p:cNvPr id="121922" name="Rectangle 61">
                <a:extLst>
                  <a:ext uri="{FF2B5EF4-FFF2-40B4-BE49-F238E27FC236}">
                    <a16:creationId xmlns:a16="http://schemas.microsoft.com/office/drawing/2014/main" id="{AB028731-4398-4728-117E-AC178A6FC162}"/>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923" name="Text Box 62">
                <a:extLst>
                  <a:ext uri="{FF2B5EF4-FFF2-40B4-BE49-F238E27FC236}">
                    <a16:creationId xmlns:a16="http://schemas.microsoft.com/office/drawing/2014/main" id="{6A185856-8AD3-0FBF-15ED-7E4301FA3330}"/>
                  </a:ext>
                </a:extLst>
              </p:cNvPr>
              <p:cNvSpPr txBox="1">
                <a:spLocks noChangeArrowheads="1"/>
              </p:cNvSpPr>
              <p:nvPr/>
            </p:nvSpPr>
            <p:spPr bwMode="auto">
              <a:xfrm>
                <a:off x="2959" y="2395"/>
                <a:ext cx="19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1912" name="Text Box 63">
              <a:extLst>
                <a:ext uri="{FF2B5EF4-FFF2-40B4-BE49-F238E27FC236}">
                  <a16:creationId xmlns:a16="http://schemas.microsoft.com/office/drawing/2014/main" id="{2D0D076A-F3EE-A577-0F28-227C9AAC6467}"/>
                </a:ext>
              </a:extLst>
            </p:cNvPr>
            <p:cNvSpPr txBox="1">
              <a:spLocks noChangeArrowheads="1"/>
            </p:cNvSpPr>
            <p:nvPr/>
          </p:nvSpPr>
          <p:spPr bwMode="auto">
            <a:xfrm>
              <a:off x="3493" y="1568"/>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3" name="Text Box 64">
              <a:extLst>
                <a:ext uri="{FF2B5EF4-FFF2-40B4-BE49-F238E27FC236}">
                  <a16:creationId xmlns:a16="http://schemas.microsoft.com/office/drawing/2014/main" id="{900D54C4-529E-BA6B-0A6E-5155E0FCEF0F}"/>
                </a:ext>
              </a:extLst>
            </p:cNvPr>
            <p:cNvSpPr txBox="1">
              <a:spLocks noChangeArrowheads="1"/>
            </p:cNvSpPr>
            <p:nvPr/>
          </p:nvSpPr>
          <p:spPr bwMode="auto">
            <a:xfrm>
              <a:off x="3841" y="178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4" name="Text Box 65">
              <a:extLst>
                <a:ext uri="{FF2B5EF4-FFF2-40B4-BE49-F238E27FC236}">
                  <a16:creationId xmlns:a16="http://schemas.microsoft.com/office/drawing/2014/main" id="{6D018021-0D7F-57FC-BECA-8C4CFB99C8D9}"/>
                </a:ext>
              </a:extLst>
            </p:cNvPr>
            <p:cNvSpPr txBox="1">
              <a:spLocks noChangeArrowheads="1"/>
            </p:cNvSpPr>
            <p:nvPr/>
          </p:nvSpPr>
          <p:spPr bwMode="auto">
            <a:xfrm>
              <a:off x="3406" y="200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5" name="Text Box 66">
              <a:extLst>
                <a:ext uri="{FF2B5EF4-FFF2-40B4-BE49-F238E27FC236}">
                  <a16:creationId xmlns:a16="http://schemas.microsoft.com/office/drawing/2014/main" id="{CBCD9EF0-8D43-587C-5649-47675A2CFA79}"/>
                </a:ext>
              </a:extLst>
            </p:cNvPr>
            <p:cNvSpPr txBox="1">
              <a:spLocks noChangeArrowheads="1"/>
            </p:cNvSpPr>
            <p:nvPr/>
          </p:nvSpPr>
          <p:spPr bwMode="auto">
            <a:xfrm>
              <a:off x="4225" y="188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16" name="Text Box 67">
              <a:extLst>
                <a:ext uri="{FF2B5EF4-FFF2-40B4-BE49-F238E27FC236}">
                  <a16:creationId xmlns:a16="http://schemas.microsoft.com/office/drawing/2014/main" id="{29771AF8-8458-3AF1-180D-856894C20CFE}"/>
                </a:ext>
              </a:extLst>
            </p:cNvPr>
            <p:cNvSpPr txBox="1">
              <a:spLocks noChangeArrowheads="1"/>
            </p:cNvSpPr>
            <p:nvPr/>
          </p:nvSpPr>
          <p:spPr bwMode="auto">
            <a:xfrm>
              <a:off x="4162" y="2234"/>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7" name="Text Box 68">
              <a:extLst>
                <a:ext uri="{FF2B5EF4-FFF2-40B4-BE49-F238E27FC236}">
                  <a16:creationId xmlns:a16="http://schemas.microsoft.com/office/drawing/2014/main" id="{DBEB68E0-4EFD-60E3-1668-F990E738D41F}"/>
                </a:ext>
              </a:extLst>
            </p:cNvPr>
            <p:cNvSpPr txBox="1">
              <a:spLocks noChangeArrowheads="1"/>
            </p:cNvSpPr>
            <p:nvPr/>
          </p:nvSpPr>
          <p:spPr bwMode="auto">
            <a:xfrm>
              <a:off x="4522" y="180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8" name="Text Box 69">
              <a:extLst>
                <a:ext uri="{FF2B5EF4-FFF2-40B4-BE49-F238E27FC236}">
                  <a16:creationId xmlns:a16="http://schemas.microsoft.com/office/drawing/2014/main" id="{E90EA7A5-F8C8-47C0-F29D-59832969BD0F}"/>
                </a:ext>
              </a:extLst>
            </p:cNvPr>
            <p:cNvSpPr txBox="1">
              <a:spLocks noChangeArrowheads="1"/>
            </p:cNvSpPr>
            <p:nvPr/>
          </p:nvSpPr>
          <p:spPr bwMode="auto">
            <a:xfrm>
              <a:off x="4882" y="2069"/>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9" name="Text Box 70">
              <a:extLst>
                <a:ext uri="{FF2B5EF4-FFF2-40B4-BE49-F238E27FC236}">
                  <a16:creationId xmlns:a16="http://schemas.microsoft.com/office/drawing/2014/main" id="{FE1030B1-C115-487D-8459-19ECC705B835}"/>
                </a:ext>
              </a:extLst>
            </p:cNvPr>
            <p:cNvSpPr txBox="1">
              <a:spLocks noChangeArrowheads="1"/>
            </p:cNvSpPr>
            <p:nvPr/>
          </p:nvSpPr>
          <p:spPr bwMode="auto">
            <a:xfrm>
              <a:off x="4855" y="153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1920" name="Text Box 71">
              <a:extLst>
                <a:ext uri="{FF2B5EF4-FFF2-40B4-BE49-F238E27FC236}">
                  <a16:creationId xmlns:a16="http://schemas.microsoft.com/office/drawing/2014/main" id="{ACA8C96E-E046-0BCE-68FD-7F1E73C27839}"/>
                </a:ext>
              </a:extLst>
            </p:cNvPr>
            <p:cNvSpPr txBox="1">
              <a:spLocks noChangeArrowheads="1"/>
            </p:cNvSpPr>
            <p:nvPr/>
          </p:nvSpPr>
          <p:spPr bwMode="auto">
            <a:xfrm>
              <a:off x="4120" y="138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21" name="Text Box 72">
              <a:extLst>
                <a:ext uri="{FF2B5EF4-FFF2-40B4-BE49-F238E27FC236}">
                  <a16:creationId xmlns:a16="http://schemas.microsoft.com/office/drawing/2014/main" id="{F453C949-E244-9506-A0A3-C205903C6EC9}"/>
                </a:ext>
              </a:extLst>
            </p:cNvPr>
            <p:cNvSpPr txBox="1">
              <a:spLocks noChangeArrowheads="1"/>
            </p:cNvSpPr>
            <p:nvPr/>
          </p:nvSpPr>
          <p:spPr bwMode="auto">
            <a:xfrm>
              <a:off x="3769" y="111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1862" name="Text Box 73">
            <a:extLst>
              <a:ext uri="{FF2B5EF4-FFF2-40B4-BE49-F238E27FC236}">
                <a16:creationId xmlns:a16="http://schemas.microsoft.com/office/drawing/2014/main" id="{466311BA-11F7-1D14-AE13-C6A84C268EF0}"/>
              </a:ext>
            </a:extLst>
          </p:cNvPr>
          <p:cNvSpPr txBox="1">
            <a:spLocks noChangeArrowheads="1"/>
          </p:cNvSpPr>
          <p:nvPr/>
        </p:nvSpPr>
        <p:spPr bwMode="auto">
          <a:xfrm>
            <a:off x="5265738" y="1689100"/>
            <a:ext cx="342786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mn-lt"/>
              </a:rPr>
              <a:t>c(</a:t>
            </a:r>
            <a:r>
              <a:rPr lang="en-US" sz="2000" dirty="0" err="1">
                <a:latin typeface="+mn-lt"/>
              </a:rPr>
              <a:t>x,x</a:t>
            </a:r>
            <a:r>
              <a:rPr lang="en-US" sz="2000" dirty="0">
                <a:latin typeface="+mn-lt"/>
              </a:rPr>
              <a:t>’</a:t>
            </a:r>
            <a:r>
              <a:rPr lang="en-US" altLang="ja-JP" sz="2000" dirty="0">
                <a:latin typeface="+mn-lt"/>
              </a:rPr>
              <a:t>) = cost of link (</a:t>
            </a:r>
            <a:r>
              <a:rPr lang="en-US" altLang="ja-JP" sz="2000" dirty="0" err="1">
                <a:latin typeface="+mn-lt"/>
              </a:rPr>
              <a:t>x,x</a:t>
            </a:r>
            <a:r>
              <a:rPr lang="en-US" altLang="ja-JP" sz="2000" dirty="0">
                <a:latin typeface="+mn-lt"/>
              </a:rPr>
              <a:t>’)</a:t>
            </a:r>
          </a:p>
          <a:p>
            <a:r>
              <a:rPr lang="en-US" sz="2000" dirty="0">
                <a:latin typeface="+mn-lt"/>
              </a:rPr>
              <a:t>      e.g., c(</a:t>
            </a:r>
            <a:r>
              <a:rPr lang="en-US" sz="2000" dirty="0" err="1">
                <a:latin typeface="+mn-lt"/>
              </a:rPr>
              <a:t>w,z</a:t>
            </a:r>
            <a:r>
              <a:rPr lang="en-US" sz="2000" dirty="0">
                <a:latin typeface="+mn-lt"/>
              </a:rPr>
              <a:t>) = 5</a:t>
            </a:r>
          </a:p>
          <a:p>
            <a:endParaRPr lang="en-US" sz="2000" dirty="0">
              <a:latin typeface="+mn-lt"/>
            </a:endParaRPr>
          </a:p>
          <a:p>
            <a:r>
              <a:rPr lang="en-US" sz="2000" dirty="0">
                <a:latin typeface="+mn-lt"/>
              </a:rPr>
              <a:t>cost could always be 1, or </a:t>
            </a:r>
          </a:p>
          <a:p>
            <a:r>
              <a:rPr lang="en-US" sz="2000" dirty="0">
                <a:latin typeface="+mn-lt"/>
              </a:rPr>
              <a:t>inversely related to bandwidth,</a:t>
            </a:r>
          </a:p>
          <a:p>
            <a:r>
              <a:rPr lang="en-US" sz="2000" dirty="0">
                <a:latin typeface="+mn-lt"/>
              </a:rPr>
              <a:t>or related to congestion</a:t>
            </a:r>
          </a:p>
        </p:txBody>
      </p:sp>
      <p:sp>
        <p:nvSpPr>
          <p:cNvPr id="121863" name="Text Box 74">
            <a:extLst>
              <a:ext uri="{FF2B5EF4-FFF2-40B4-BE49-F238E27FC236}">
                <a16:creationId xmlns:a16="http://schemas.microsoft.com/office/drawing/2014/main" id="{0CAF13C0-E9D1-B4B3-90E2-4423E7C27C6F}"/>
              </a:ext>
            </a:extLst>
          </p:cNvPr>
          <p:cNvSpPr txBox="1">
            <a:spLocks noChangeArrowheads="1"/>
          </p:cNvSpPr>
          <p:nvPr/>
        </p:nvSpPr>
        <p:spPr bwMode="auto">
          <a:xfrm>
            <a:off x="925513" y="4227513"/>
            <a:ext cx="661495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latin typeface="+mn-lt"/>
              </a:rPr>
              <a:t>cost of path (x</a:t>
            </a:r>
            <a:r>
              <a:rPr lang="en-US" sz="2000" baseline="-25000">
                <a:latin typeface="+mn-lt"/>
              </a:rPr>
              <a:t>1</a:t>
            </a:r>
            <a:r>
              <a:rPr lang="en-US" sz="2000">
                <a:latin typeface="+mn-lt"/>
              </a:rPr>
              <a:t>, x</a:t>
            </a:r>
            <a:r>
              <a:rPr lang="en-US" sz="2000" baseline="-25000">
                <a:latin typeface="+mn-lt"/>
              </a:rPr>
              <a:t>2</a:t>
            </a:r>
            <a:r>
              <a:rPr lang="en-US" sz="2000">
                <a:latin typeface="+mn-lt"/>
              </a:rPr>
              <a:t>, x</a:t>
            </a:r>
            <a:r>
              <a:rPr lang="en-US" sz="2000" baseline="-25000">
                <a:latin typeface="+mn-lt"/>
              </a:rPr>
              <a:t>3</a:t>
            </a:r>
            <a:r>
              <a:rPr lang="en-US" sz="2000">
                <a:latin typeface="+mn-lt"/>
              </a:rPr>
              <a:t>,…, </a:t>
            </a:r>
            <a:r>
              <a:rPr lang="en-US" sz="2000" dirty="0" err="1">
                <a:latin typeface="+mn-lt"/>
              </a:rPr>
              <a:t>x</a:t>
            </a:r>
            <a:r>
              <a:rPr lang="en-US" sz="2000" baseline="-25000" dirty="0" err="1">
                <a:latin typeface="+mn-lt"/>
              </a:rPr>
              <a:t>p</a:t>
            </a:r>
            <a:r>
              <a:rPr lang="en-US" sz="2000" dirty="0">
                <a:latin typeface="+mn-lt"/>
              </a:rPr>
              <a:t>) = c(x</a:t>
            </a:r>
            <a:r>
              <a:rPr lang="en-US" sz="2000" baseline="-25000" dirty="0">
                <a:latin typeface="+mn-lt"/>
              </a:rPr>
              <a:t>1</a:t>
            </a:r>
            <a:r>
              <a:rPr lang="en-US" sz="2000" dirty="0">
                <a:latin typeface="+mn-lt"/>
              </a:rPr>
              <a:t>,x</a:t>
            </a:r>
            <a:r>
              <a:rPr lang="en-US" sz="2000" baseline="-25000" dirty="0">
                <a:latin typeface="+mn-lt"/>
              </a:rPr>
              <a:t>2</a:t>
            </a:r>
            <a:r>
              <a:rPr lang="en-US" sz="2000" dirty="0">
                <a:latin typeface="+mn-lt"/>
              </a:rPr>
              <a:t>) + c(x</a:t>
            </a:r>
            <a:r>
              <a:rPr lang="en-US" sz="2000" baseline="-25000" dirty="0">
                <a:latin typeface="+mn-lt"/>
              </a:rPr>
              <a:t>2</a:t>
            </a:r>
            <a:r>
              <a:rPr lang="en-US" sz="2000" dirty="0">
                <a:latin typeface="+mn-lt"/>
              </a:rPr>
              <a:t>,x</a:t>
            </a:r>
            <a:r>
              <a:rPr lang="en-US" sz="2000" baseline="-25000" dirty="0">
                <a:latin typeface="+mn-lt"/>
              </a:rPr>
              <a:t>3</a:t>
            </a:r>
            <a:r>
              <a:rPr lang="en-US" sz="2000" dirty="0">
                <a:latin typeface="+mn-lt"/>
              </a:rPr>
              <a:t>) + … + c(x</a:t>
            </a:r>
            <a:r>
              <a:rPr lang="en-US" sz="2000" baseline="-25000" dirty="0">
                <a:latin typeface="+mn-lt"/>
              </a:rPr>
              <a:t>p-1</a:t>
            </a:r>
            <a:r>
              <a:rPr lang="en-US" sz="2000" dirty="0">
                <a:latin typeface="+mn-lt"/>
              </a:rPr>
              <a:t>,x</a:t>
            </a:r>
            <a:r>
              <a:rPr lang="en-US" sz="2000" baseline="-25000" dirty="0">
                <a:latin typeface="+mn-lt"/>
              </a:rPr>
              <a:t>p</a:t>
            </a:r>
            <a:r>
              <a:rPr lang="en-US" sz="2000" dirty="0">
                <a:latin typeface="+mn-lt"/>
              </a:rPr>
              <a:t>)  </a:t>
            </a:r>
          </a:p>
        </p:txBody>
      </p:sp>
      <p:sp>
        <p:nvSpPr>
          <p:cNvPr id="121864" name="Text Box 75">
            <a:extLst>
              <a:ext uri="{FF2B5EF4-FFF2-40B4-BE49-F238E27FC236}">
                <a16:creationId xmlns:a16="http://schemas.microsoft.com/office/drawing/2014/main" id="{F51DD245-6D42-52EA-2E5A-E1FF8DFDADFF}"/>
              </a:ext>
            </a:extLst>
          </p:cNvPr>
          <p:cNvSpPr txBox="1">
            <a:spLocks noChangeArrowheads="1"/>
          </p:cNvSpPr>
          <p:nvPr/>
        </p:nvSpPr>
        <p:spPr bwMode="auto">
          <a:xfrm>
            <a:off x="792163" y="4981575"/>
            <a:ext cx="7850098" cy="954107"/>
          </a:xfrm>
          <a:prstGeom prst="rect">
            <a:avLst/>
          </a:prstGeom>
          <a:noFill/>
          <a:ln w="28575">
            <a:solidFill>
              <a:srgbClr val="CC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a:solidFill>
                  <a:srgbClr val="CC0000"/>
                </a:solidFill>
                <a:latin typeface="+mn-lt"/>
              </a:rPr>
              <a:t>key question:</a:t>
            </a:r>
            <a:r>
              <a:rPr lang="en-US">
                <a:latin typeface="+mn-lt"/>
              </a:rPr>
              <a:t> what is the least-cost path between u and z ?</a:t>
            </a:r>
          </a:p>
          <a:p>
            <a:r>
              <a:rPr lang="en-US" sz="2800" i="1" dirty="0">
                <a:solidFill>
                  <a:srgbClr val="CC0000"/>
                </a:solidFill>
                <a:latin typeface="+mn-lt"/>
              </a:rPr>
              <a:t>routing algorithm:</a:t>
            </a:r>
            <a:r>
              <a:rPr lang="en-US" dirty="0">
                <a:latin typeface="+mn-lt"/>
              </a:rPr>
              <a:t> algorithm that finds that least cost path</a:t>
            </a:r>
          </a:p>
        </p:txBody>
      </p:sp>
      <p:sp>
        <p:nvSpPr>
          <p:cNvPr id="3" name="Slide Number Placeholder 2">
            <a:extLst>
              <a:ext uri="{FF2B5EF4-FFF2-40B4-BE49-F238E27FC236}">
                <a16:creationId xmlns:a16="http://schemas.microsoft.com/office/drawing/2014/main" id="{5B923EA7-8FBA-D244-F42B-3499E60E3DE4}"/>
              </a:ext>
            </a:extLst>
          </p:cNvPr>
          <p:cNvSpPr>
            <a:spLocks noGrp="1"/>
          </p:cNvSpPr>
          <p:nvPr>
            <p:ph type="sldNum" sz="quarter" idx="12"/>
          </p:nvPr>
        </p:nvSpPr>
        <p:spPr/>
        <p:txBody>
          <a:bodyPr/>
          <a:lstStyle/>
          <a:p>
            <a:fld id="{F784D624-D040-2E47-A508-03D46FE35CB6}" type="slidenum">
              <a:rPr lang="en-US" smtClean="0"/>
              <a:t>10</a:t>
            </a:fld>
            <a:endParaRPr lang="en-US"/>
          </a:p>
        </p:txBody>
      </p:sp>
    </p:spTree>
    <p:extLst>
      <p:ext uri="{BB962C8B-B14F-4D97-AF65-F5344CB8AC3E}">
        <p14:creationId xmlns:p14="http://schemas.microsoft.com/office/powerpoint/2010/main" val="15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P spid="121863" grpId="0"/>
      <p:bldP spid="1218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Rectangle 2"/>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a:p>
            <a:pPr>
              <a:buFont typeface="Wingdings" charset="0"/>
              <a:buNone/>
            </a:pPr>
            <a:r>
              <a:rPr lang="en-US" dirty="0"/>
              <a:t>let</a:t>
            </a:r>
          </a:p>
          <a:p>
            <a:pPr>
              <a:buFont typeface="Wingdings" charset="0"/>
              <a:buNone/>
            </a:pPr>
            <a:r>
              <a:rPr lang="en-US" dirty="0"/>
              <a:t>   d</a:t>
            </a:r>
            <a:r>
              <a:rPr lang="en-US" baseline="-25000" dirty="0"/>
              <a:t>x</a:t>
            </a:r>
            <a:r>
              <a:rPr lang="en-US" dirty="0"/>
              <a:t>(y) := cost of least-cost path from x to y</a:t>
            </a:r>
          </a:p>
          <a:p>
            <a:pPr>
              <a:buFont typeface="Wingdings" charset="0"/>
              <a:buNone/>
            </a:pPr>
            <a:r>
              <a:rPr lang="en-US" dirty="0"/>
              <a:t>then</a:t>
            </a:r>
          </a:p>
          <a:p>
            <a:pPr>
              <a:buFont typeface="Wingdings" charset="0"/>
              <a:buNone/>
            </a:pPr>
            <a:r>
              <a:rPr lang="en-US" dirty="0">
                <a:solidFill>
                  <a:srgbClr val="CC0000"/>
                </a:solidFill>
              </a:rPr>
              <a:t>   </a:t>
            </a:r>
            <a:r>
              <a:rPr lang="en-US" sz="3200" dirty="0">
                <a:solidFill>
                  <a:srgbClr val="CC0000"/>
                </a:solidFill>
              </a:rPr>
              <a:t>d</a:t>
            </a:r>
            <a:r>
              <a:rPr lang="en-US" sz="3200" baseline="-25000" dirty="0">
                <a:solidFill>
                  <a:srgbClr val="CC0000"/>
                </a:solidFill>
              </a:rPr>
              <a:t>x</a:t>
            </a:r>
            <a:r>
              <a:rPr lang="en-US" sz="3200" dirty="0">
                <a:solidFill>
                  <a:srgbClr val="CC0000"/>
                </a:solidFill>
              </a:rPr>
              <a:t>(y) = </a:t>
            </a:r>
            <a:r>
              <a:rPr lang="en-US" sz="3200" i="1" dirty="0">
                <a:solidFill>
                  <a:srgbClr val="CC0000"/>
                </a:solidFill>
              </a:rPr>
              <a:t>min</a:t>
            </a:r>
            <a:r>
              <a:rPr lang="en-US" sz="3200" dirty="0">
                <a:solidFill>
                  <a:srgbClr val="CC0000"/>
                </a:solidFill>
              </a:rPr>
              <a:t> {c(</a:t>
            </a:r>
            <a:r>
              <a:rPr lang="en-US" sz="3200" dirty="0" err="1">
                <a:solidFill>
                  <a:srgbClr val="CC0000"/>
                </a:solidFill>
              </a:rPr>
              <a:t>x,v</a:t>
            </a:r>
            <a:r>
              <a:rPr lang="en-US" sz="3200" dirty="0">
                <a:solidFill>
                  <a:srgbClr val="CC0000"/>
                </a:solidFill>
              </a:rPr>
              <a:t>) + d</a:t>
            </a:r>
            <a:r>
              <a:rPr lang="en-US" sz="3200" baseline="-25000" dirty="0">
                <a:solidFill>
                  <a:srgbClr val="CC0000"/>
                </a:solidFill>
              </a:rPr>
              <a:t>v</a:t>
            </a:r>
            <a:r>
              <a:rPr lang="en-US" sz="3200" dirty="0">
                <a:solidFill>
                  <a:srgbClr val="CC0000"/>
                </a:solidFill>
              </a:rPr>
              <a:t>(y) }</a:t>
            </a:r>
          </a:p>
          <a:p>
            <a:pPr>
              <a:buFont typeface="Wingdings" charset="0"/>
              <a:buNone/>
            </a:pPr>
            <a:r>
              <a:rPr lang="en-US" sz="3200" dirty="0"/>
              <a:t>   </a:t>
            </a:r>
          </a:p>
          <a:p>
            <a:pPr>
              <a:buFont typeface="Wingdings" charset="0"/>
              <a:buNone/>
            </a:pPr>
            <a:endParaRPr lang="en-US" dirty="0"/>
          </a:p>
        </p:txBody>
      </p:sp>
      <p:sp>
        <p:nvSpPr>
          <p:cNvPr id="132102" name="Text Box 5"/>
          <p:cNvSpPr txBox="1">
            <a:spLocks noChangeArrowheads="1"/>
          </p:cNvSpPr>
          <p:nvPr/>
        </p:nvSpPr>
        <p:spPr bwMode="auto">
          <a:xfrm>
            <a:off x="2220913" y="4518625"/>
            <a:ext cx="2952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0000"/>
                </a:solidFill>
                <a:effectLst/>
                <a:uLnTx/>
                <a:uFillTx/>
                <a:latin typeface="Comic Sans MS" charset="0"/>
                <a:ea typeface="ＭＳ Ｐゴシック" charset="0"/>
              </a:rPr>
              <a:t>v</a:t>
            </a:r>
          </a:p>
        </p:txBody>
      </p:sp>
      <p:sp>
        <p:nvSpPr>
          <p:cNvPr id="132103" name="Text Box 7"/>
          <p:cNvSpPr txBox="1">
            <a:spLocks noChangeArrowheads="1"/>
          </p:cNvSpPr>
          <p:nvPr/>
        </p:nvSpPr>
        <p:spPr bwMode="auto">
          <a:xfrm>
            <a:off x="3017838" y="5126038"/>
            <a:ext cx="24495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to neighbor v</a:t>
            </a:r>
          </a:p>
        </p:txBody>
      </p:sp>
      <p:sp>
        <p:nvSpPr>
          <p:cNvPr id="132104" name="Text Box 8"/>
          <p:cNvSpPr txBox="1">
            <a:spLocks noChangeArrowheads="1"/>
          </p:cNvSpPr>
          <p:nvPr/>
        </p:nvSpPr>
        <p:spPr bwMode="auto">
          <a:xfrm>
            <a:off x="2116138" y="5762625"/>
            <a:ext cx="44434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ＭＳ Ｐゴシック" charset="0"/>
              </a:rPr>
              <a:t>min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taken over all neighbors v of x</a:t>
            </a:r>
          </a:p>
        </p:txBody>
      </p:sp>
      <p:sp>
        <p:nvSpPr>
          <p:cNvPr id="132105" name="Text Box 9"/>
          <p:cNvSpPr txBox="1">
            <a:spLocks noChangeArrowheads="1"/>
          </p:cNvSpPr>
          <p:nvPr/>
        </p:nvSpPr>
        <p:spPr bwMode="auto">
          <a:xfrm>
            <a:off x="4130675" y="4730750"/>
            <a:ext cx="4794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from neighbor v to destination y</a:t>
            </a:r>
          </a:p>
        </p:txBody>
      </p:sp>
      <p:sp>
        <p:nvSpPr>
          <p:cNvPr id="132106" name="Line 10"/>
          <p:cNvSpPr>
            <a:spLocks noChangeShapeType="1"/>
          </p:cNvSpPr>
          <p:nvPr/>
        </p:nvSpPr>
        <p:spPr bwMode="auto">
          <a:xfrm flipH="1">
            <a:off x="2363787" y="4885337"/>
            <a:ext cx="11277" cy="947138"/>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7" name="Line 11"/>
          <p:cNvSpPr>
            <a:spLocks noChangeShapeType="1"/>
          </p:cNvSpPr>
          <p:nvPr/>
        </p:nvSpPr>
        <p:spPr bwMode="auto">
          <a:xfrm flipH="1">
            <a:off x="3344863" y="4664076"/>
            <a:ext cx="15854" cy="587374"/>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8" name="Line 13"/>
          <p:cNvSpPr>
            <a:spLocks noChangeShapeType="1"/>
          </p:cNvSpPr>
          <p:nvPr/>
        </p:nvSpPr>
        <p:spPr bwMode="auto">
          <a:xfrm>
            <a:off x="4649788" y="4427538"/>
            <a:ext cx="0" cy="434975"/>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9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10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210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10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2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2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1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10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1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21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2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3" grpId="0"/>
      <p:bldP spid="132104" grpId="0"/>
      <p:bldP spid="132105" grpId="0"/>
      <p:bldP spid="132106" grpId="0" animBg="1"/>
      <p:bldP spid="132107" grpId="0" animBg="1"/>
      <p:bldP spid="1321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839788"/>
            <a:ext cx="50276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Rectangle 2"/>
          <p:cNvSpPr>
            <a:spLocks noGrp="1" noChangeArrowheads="1"/>
          </p:cNvSpPr>
          <p:nvPr>
            <p:ph type="title"/>
          </p:nvPr>
        </p:nvSpPr>
        <p:spPr>
          <a:xfrm>
            <a:off x="533400" y="174625"/>
            <a:ext cx="7772400" cy="874713"/>
          </a:xfrm>
        </p:spPr>
        <p:txBody>
          <a:bodyPr/>
          <a:lstStyle/>
          <a:p>
            <a:pPr>
              <a:defRPr/>
            </a:pPr>
            <a:r>
              <a:rPr lang="en-US" dirty="0">
                <a:cs typeface="+mj-cs"/>
              </a:rPr>
              <a:t>Bellman-Ford example </a:t>
            </a:r>
          </a:p>
        </p:txBody>
      </p:sp>
      <p:grpSp>
        <p:nvGrpSpPr>
          <p:cNvPr id="133125" name="Group 3"/>
          <p:cNvGrpSpPr>
            <a:grpSpLocks/>
          </p:cNvGrpSpPr>
          <p:nvPr/>
        </p:nvGrpSpPr>
        <p:grpSpPr bwMode="auto">
          <a:xfrm>
            <a:off x="276225" y="1470025"/>
            <a:ext cx="3571875" cy="2236788"/>
            <a:chOff x="3162" y="1071"/>
            <a:chExt cx="2250" cy="1409"/>
          </a:xfrm>
        </p:grpSpPr>
        <p:sp>
          <p:nvSpPr>
            <p:cNvPr id="133130"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1"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2"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3"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4"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5"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6"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7"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8"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9"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0"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1"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2"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3"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4"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5"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6"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7"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8"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9"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0"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1"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2"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3"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4"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5"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6"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7"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8"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9"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0"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1"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2"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3"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4"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5"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6"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7"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8"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9"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70"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171" name="Group 45"/>
            <p:cNvGrpSpPr>
              <a:grpSpLocks/>
            </p:cNvGrpSpPr>
            <p:nvPr/>
          </p:nvGrpSpPr>
          <p:grpSpPr bwMode="auto">
            <a:xfrm>
              <a:off x="3287" y="1744"/>
              <a:ext cx="205" cy="250"/>
              <a:chOff x="2954" y="2425"/>
              <a:chExt cx="208" cy="250"/>
            </a:xfrm>
          </p:grpSpPr>
          <p:sp>
            <p:nvSpPr>
              <p:cNvPr id="133197"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8" name="Text Box 47"/>
              <p:cNvSpPr txBox="1">
                <a:spLocks noChangeArrowheads="1"/>
              </p:cNvSpPr>
              <p:nvPr/>
            </p:nvSpPr>
            <p:spPr bwMode="auto">
              <a:xfrm>
                <a:off x="2954" y="2425"/>
                <a:ext cx="20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u</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2" name="Group 48"/>
            <p:cNvGrpSpPr>
              <a:grpSpLocks/>
            </p:cNvGrpSpPr>
            <p:nvPr/>
          </p:nvGrpSpPr>
          <p:grpSpPr bwMode="auto">
            <a:xfrm>
              <a:off x="4461" y="2128"/>
              <a:ext cx="196" cy="250"/>
              <a:chOff x="2958" y="2425"/>
              <a:chExt cx="199" cy="250"/>
            </a:xfrm>
          </p:grpSpPr>
          <p:sp>
            <p:nvSpPr>
              <p:cNvPr id="133195"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6" name="Text Box 50"/>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y</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3" name="Group 51"/>
            <p:cNvGrpSpPr>
              <a:grpSpLocks/>
            </p:cNvGrpSpPr>
            <p:nvPr/>
          </p:nvGrpSpPr>
          <p:grpSpPr bwMode="auto">
            <a:xfrm>
              <a:off x="3772" y="2095"/>
              <a:ext cx="212" cy="288"/>
              <a:chOff x="2951" y="2395"/>
              <a:chExt cx="213" cy="288"/>
            </a:xfrm>
          </p:grpSpPr>
          <p:sp>
            <p:nvSpPr>
              <p:cNvPr id="133193"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4" name="Text Box 53"/>
              <p:cNvSpPr txBox="1">
                <a:spLocks noChangeArrowheads="1"/>
              </p:cNvSpPr>
              <p:nvPr/>
            </p:nvSpPr>
            <p:spPr bwMode="auto">
              <a:xfrm>
                <a:off x="2951" y="2395"/>
                <a:ext cx="21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x</a:t>
                </a:r>
              </a:p>
            </p:txBody>
          </p:sp>
        </p:grpSp>
        <p:grpSp>
          <p:nvGrpSpPr>
            <p:cNvPr id="133174" name="Group 54"/>
            <p:cNvGrpSpPr>
              <a:grpSpLocks/>
            </p:cNvGrpSpPr>
            <p:nvPr/>
          </p:nvGrpSpPr>
          <p:grpSpPr bwMode="auto">
            <a:xfrm>
              <a:off x="4438" y="1438"/>
              <a:ext cx="232" cy="250"/>
              <a:chOff x="2941" y="2425"/>
              <a:chExt cx="235" cy="250"/>
            </a:xfrm>
          </p:grpSpPr>
          <p:sp>
            <p:nvSpPr>
              <p:cNvPr id="133191"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2" name="Text Box 56"/>
              <p:cNvSpPr txBox="1">
                <a:spLocks noChangeArrowheads="1"/>
              </p:cNvSpPr>
              <p:nvPr/>
            </p:nvSpPr>
            <p:spPr bwMode="auto">
              <a:xfrm>
                <a:off x="2941" y="2425"/>
                <a:ext cx="23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w</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5" name="Group 57"/>
            <p:cNvGrpSpPr>
              <a:grpSpLocks/>
            </p:cNvGrpSpPr>
            <p:nvPr/>
          </p:nvGrpSpPr>
          <p:grpSpPr bwMode="auto">
            <a:xfrm>
              <a:off x="3771" y="1438"/>
              <a:ext cx="196" cy="250"/>
              <a:chOff x="2958" y="2425"/>
              <a:chExt cx="199" cy="250"/>
            </a:xfrm>
          </p:grpSpPr>
          <p:sp>
            <p:nvSpPr>
              <p:cNvPr id="133189"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0" name="Text Box 59"/>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v</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6" name="Group 60"/>
            <p:cNvGrpSpPr>
              <a:grpSpLocks/>
            </p:cNvGrpSpPr>
            <p:nvPr/>
          </p:nvGrpSpPr>
          <p:grpSpPr bwMode="auto">
            <a:xfrm>
              <a:off x="5025" y="1756"/>
              <a:ext cx="212" cy="288"/>
              <a:chOff x="2949" y="2395"/>
              <a:chExt cx="214" cy="288"/>
            </a:xfrm>
          </p:grpSpPr>
          <p:sp>
            <p:nvSpPr>
              <p:cNvPr id="133187"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88" name="Text Box 62"/>
              <p:cNvSpPr txBox="1">
                <a:spLocks noChangeArrowheads="1"/>
              </p:cNvSpPr>
              <p:nvPr/>
            </p:nvSpPr>
            <p:spPr bwMode="auto">
              <a:xfrm>
                <a:off x="2949" y="2395"/>
                <a:ext cx="21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z</a:t>
                </a:r>
              </a:p>
            </p:txBody>
          </p:sp>
        </p:grpSp>
        <p:sp>
          <p:nvSpPr>
            <p:cNvPr id="133177" name="Text Box 63"/>
            <p:cNvSpPr txBox="1">
              <a:spLocks noChangeArrowheads="1"/>
            </p:cNvSpPr>
            <p:nvPr/>
          </p:nvSpPr>
          <p:spPr bwMode="auto">
            <a:xfrm>
              <a:off x="3493" y="1568"/>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8" name="Text Box 64"/>
            <p:cNvSpPr txBox="1">
              <a:spLocks noChangeArrowheads="1"/>
            </p:cNvSpPr>
            <p:nvPr/>
          </p:nvSpPr>
          <p:spPr bwMode="auto">
            <a:xfrm>
              <a:off x="3841" y="178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9" name="Text Box 65"/>
            <p:cNvSpPr txBox="1">
              <a:spLocks noChangeArrowheads="1"/>
            </p:cNvSpPr>
            <p:nvPr/>
          </p:nvSpPr>
          <p:spPr bwMode="auto">
            <a:xfrm>
              <a:off x="3406" y="200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0" name="Text Box 66"/>
            <p:cNvSpPr txBox="1">
              <a:spLocks noChangeArrowheads="1"/>
            </p:cNvSpPr>
            <p:nvPr/>
          </p:nvSpPr>
          <p:spPr bwMode="auto">
            <a:xfrm>
              <a:off x="4225" y="188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1" name="Text Box 67"/>
            <p:cNvSpPr txBox="1">
              <a:spLocks noChangeArrowheads="1"/>
            </p:cNvSpPr>
            <p:nvPr/>
          </p:nvSpPr>
          <p:spPr bwMode="auto">
            <a:xfrm>
              <a:off x="4162" y="2234"/>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2" name="Text Box 68"/>
            <p:cNvSpPr txBox="1">
              <a:spLocks noChangeArrowheads="1"/>
            </p:cNvSpPr>
            <p:nvPr/>
          </p:nvSpPr>
          <p:spPr bwMode="auto">
            <a:xfrm>
              <a:off x="4522" y="180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3" name="Text Box 69"/>
            <p:cNvSpPr txBox="1">
              <a:spLocks noChangeArrowheads="1"/>
            </p:cNvSpPr>
            <p:nvPr/>
          </p:nvSpPr>
          <p:spPr bwMode="auto">
            <a:xfrm>
              <a:off x="4882" y="2069"/>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4" name="Text Box 70"/>
            <p:cNvSpPr txBox="1">
              <a:spLocks noChangeArrowheads="1"/>
            </p:cNvSpPr>
            <p:nvPr/>
          </p:nvSpPr>
          <p:spPr bwMode="auto">
            <a:xfrm>
              <a:off x="4855" y="153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5" name="Text Box 71"/>
            <p:cNvSpPr txBox="1">
              <a:spLocks noChangeArrowheads="1"/>
            </p:cNvSpPr>
            <p:nvPr/>
          </p:nvSpPr>
          <p:spPr bwMode="auto">
            <a:xfrm>
              <a:off x="4120" y="138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6" name="Text Box 72"/>
            <p:cNvSpPr txBox="1">
              <a:spLocks noChangeArrowheads="1"/>
            </p:cNvSpPr>
            <p:nvPr/>
          </p:nvSpPr>
          <p:spPr bwMode="auto">
            <a:xfrm>
              <a:off x="3769" y="111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133126" name="Text Box 73"/>
          <p:cNvSpPr txBox="1">
            <a:spLocks noChangeArrowheads="1"/>
          </p:cNvSpPr>
          <p:nvPr/>
        </p:nvSpPr>
        <p:spPr bwMode="auto">
          <a:xfrm>
            <a:off x="3731463" y="1510566"/>
            <a:ext cx="449886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3 neighbors of u = v, x,</a:t>
            </a:r>
            <a:r>
              <a:rPr kumimoji="0" lang="en-US" sz="2400" b="0" i="0" u="none" strike="noStrike" kern="1200" cap="none" spc="0" normalizeH="0" noProof="0" dirty="0">
                <a:ln>
                  <a:noFill/>
                </a:ln>
                <a:solidFill>
                  <a:prstClr val="black"/>
                </a:solidFill>
                <a:effectLst/>
                <a:uLnTx/>
                <a:uFillTx/>
                <a:latin typeface="Calibri" panose="020F0502020204030204"/>
                <a:ea typeface="ＭＳ Ｐゴシック" charset="0"/>
              </a:rPr>
              <a:t> w</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clearly,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5,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a:t>
            </a:r>
          </a:p>
        </p:txBody>
      </p:sp>
      <p:sp>
        <p:nvSpPr>
          <p:cNvPr id="133127" name="Text Box 74"/>
          <p:cNvSpPr txBox="1">
            <a:spLocks noChangeArrowheads="1"/>
          </p:cNvSpPr>
          <p:nvPr/>
        </p:nvSpPr>
        <p:spPr bwMode="auto">
          <a:xfrm>
            <a:off x="4275138" y="2928938"/>
            <a:ext cx="341151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min {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min {2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1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5 + 3}  = 4</a:t>
            </a:r>
          </a:p>
        </p:txBody>
      </p:sp>
      <p:sp>
        <p:nvSpPr>
          <p:cNvPr id="133128" name="Text Box 75"/>
          <p:cNvSpPr txBox="1">
            <a:spLocks noChangeArrowheads="1"/>
          </p:cNvSpPr>
          <p:nvPr/>
        </p:nvSpPr>
        <p:spPr bwMode="auto">
          <a:xfrm>
            <a:off x="596643" y="5061409"/>
            <a:ext cx="6843284" cy="828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node achieving minimum is next</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hop in shortest path, used in</a:t>
            </a:r>
            <a:r>
              <a:rPr kumimoji="0" lang="en-US" sz="2800" b="0" i="0" u="none" strike="noStrike" kern="1200" cap="none" spc="0" normalizeH="0" baseline="0" noProof="0" dirty="0">
                <a:ln>
                  <a:noFill/>
                </a:ln>
                <a:solidFill>
                  <a:prstClr val="black"/>
                </a:solidFill>
                <a:effectLst/>
                <a:uLnTx/>
                <a:uFillTx/>
                <a:latin typeface="Calibri" panose="020F0502020204030204"/>
                <a:ea typeface="MS Mincho" charset="0"/>
                <a:cs typeface="MS Mincho"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forwarding table</a:t>
            </a:r>
          </a:p>
        </p:txBody>
      </p:sp>
      <p:sp>
        <p:nvSpPr>
          <p:cNvPr id="133129" name="Text Box 76"/>
          <p:cNvSpPr txBox="1">
            <a:spLocks noChangeArrowheads="1"/>
          </p:cNvSpPr>
          <p:nvPr/>
        </p:nvSpPr>
        <p:spPr bwMode="auto">
          <a:xfrm>
            <a:off x="3862388" y="2466975"/>
            <a:ext cx="2445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B-F equation says: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 Box 75">
            <a:extLst>
              <a:ext uri="{FF2B5EF4-FFF2-40B4-BE49-F238E27FC236}">
                <a16:creationId xmlns:a16="http://schemas.microsoft.com/office/drawing/2014/main" id="{A11B4CF5-3685-3C39-6FB6-CEECED45AEF7}"/>
              </a:ext>
            </a:extLst>
          </p:cNvPr>
          <p:cNvSpPr txBox="1">
            <a:spLocks noChangeArrowheads="1"/>
          </p:cNvSpPr>
          <p:nvPr/>
        </p:nvSpPr>
        <p:spPr bwMode="auto">
          <a:xfrm>
            <a:off x="542925" y="5907484"/>
            <a:ext cx="4936736" cy="461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&lt;</a:t>
            </a:r>
            <a:r>
              <a:rPr kumimoji="0" lang="en-US" sz="2800" b="0" i="0" u="none" strike="noStrike" kern="1200" cap="none" spc="0" normalizeH="0" baseline="0" noProof="0" dirty="0" err="1">
                <a:ln>
                  <a:noFill/>
                </a:ln>
                <a:solidFill>
                  <a:srgbClr val="FF0000"/>
                </a:solidFill>
                <a:effectLst/>
                <a:uLnTx/>
                <a:uFillTx/>
                <a:latin typeface="Calibri" panose="020F0502020204030204"/>
                <a:ea typeface="ＭＳ Ｐゴシック" charset="0"/>
              </a:rPr>
              <a:t>dest</a:t>
            </a: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 cost, next-hop&gt; = &lt;z,</a:t>
            </a:r>
            <a:r>
              <a:rPr kumimoji="0" lang="en-US" sz="2800" b="0" i="0" u="none" strike="noStrike" kern="1200" cap="none" spc="0" normalizeH="0" noProof="0" dirty="0">
                <a:ln>
                  <a:noFill/>
                </a:ln>
                <a:solidFill>
                  <a:srgbClr val="FF0000"/>
                </a:solidFill>
                <a:effectLst/>
                <a:uLnTx/>
                <a:uFillTx/>
                <a:latin typeface="Calibri" panose="020F0502020204030204"/>
                <a:ea typeface="ＭＳ Ｐゴシック" charset="0"/>
              </a:rPr>
              <a:t> 4, x</a:t>
            </a:r>
            <a:r>
              <a:rPr kumimoji="0" lang="en-US"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&gt;</a:t>
            </a:r>
          </a:p>
        </p:txBody>
      </p:sp>
    </p:spTree>
    <p:extLst>
      <p:ext uri="{BB962C8B-B14F-4D97-AF65-F5344CB8AC3E}">
        <p14:creationId xmlns:p14="http://schemas.microsoft.com/office/powerpoint/2010/main" val="198512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3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P spid="133127" grpId="0"/>
      <p:bldP spid="133128" grpId="0"/>
      <p:bldP spid="13312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5D626-5F3D-300A-D9FC-2E872625FFB5}"/>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EBC73E2D-4A45-6047-87E0-8E7F0ADC0B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4E184032-802A-C647-1C1A-B2A91CCFFD6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3F78AAF3-F4C3-6EE5-DD6D-623582D475A0}"/>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2157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7913C-2E91-CC15-B847-919551FF6B8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68F8116-0F73-02FF-14A5-04D348EC141A}"/>
              </a:ext>
            </a:extLst>
          </p:cNvPr>
          <p:cNvSpPr/>
          <p:nvPr/>
        </p:nvSpPr>
        <p:spPr>
          <a:xfrm>
            <a:off x="7777395" y="3949700"/>
            <a:ext cx="1226905" cy="151130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B4FC95-FBF9-65AA-B2C5-08B86E90DAB9}"/>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B1CDAF7A-A58B-7D2C-28A3-4FF7444F51B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006DD01-00C2-8A5E-9019-47347B781629}"/>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17C79DAC-2087-46D2-C73B-BAE7F2DAC801}"/>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
        <p:nvSpPr>
          <p:cNvPr id="6" name="TextBox 5">
            <a:extLst>
              <a:ext uri="{FF2B5EF4-FFF2-40B4-BE49-F238E27FC236}">
                <a16:creationId xmlns:a16="http://schemas.microsoft.com/office/drawing/2014/main" id="{5543574F-F40A-C878-2301-32434797545B}"/>
              </a:ext>
            </a:extLst>
          </p:cNvPr>
          <p:cNvSpPr txBox="1"/>
          <p:nvPr/>
        </p:nvSpPr>
        <p:spPr>
          <a:xfrm>
            <a:off x="7777395" y="3964451"/>
            <a:ext cx="1193800" cy="369332"/>
          </a:xfrm>
          <a:prstGeom prst="rect">
            <a:avLst/>
          </a:prstGeom>
          <a:noFill/>
        </p:spPr>
        <p:txBody>
          <a:bodyPr wrap="square" rtlCol="0">
            <a:spAutoFit/>
          </a:bodyPr>
          <a:lstStyle/>
          <a:p>
            <a:pPr algn="ctr"/>
            <a:r>
              <a:rPr lang="en-US" dirty="0"/>
              <a:t>Database</a:t>
            </a:r>
          </a:p>
        </p:txBody>
      </p:sp>
      <p:sp>
        <p:nvSpPr>
          <p:cNvPr id="8" name="Freeform 7">
            <a:extLst>
              <a:ext uri="{FF2B5EF4-FFF2-40B4-BE49-F238E27FC236}">
                <a16:creationId xmlns:a16="http://schemas.microsoft.com/office/drawing/2014/main" id="{6F1C2081-94D5-1D86-5F0F-08D73A2BE938}"/>
              </a:ext>
            </a:extLst>
          </p:cNvPr>
          <p:cNvSpPr/>
          <p:nvPr/>
        </p:nvSpPr>
        <p:spPr>
          <a:xfrm>
            <a:off x="6248400" y="4322430"/>
            <a:ext cx="1739900" cy="363870"/>
          </a:xfrm>
          <a:custGeom>
            <a:avLst/>
            <a:gdLst>
              <a:gd name="connsiteX0" fmla="*/ 0 w 1739900"/>
              <a:gd name="connsiteY0" fmla="*/ 147970 h 363870"/>
              <a:gd name="connsiteX1" fmla="*/ 1231900 w 1739900"/>
              <a:gd name="connsiteY1" fmla="*/ 8270 h 363870"/>
              <a:gd name="connsiteX2" fmla="*/ 1739900 w 1739900"/>
              <a:gd name="connsiteY2" fmla="*/ 363870 h 363870"/>
            </a:gdLst>
            <a:ahLst/>
            <a:cxnLst>
              <a:cxn ang="0">
                <a:pos x="connsiteX0" y="connsiteY0"/>
              </a:cxn>
              <a:cxn ang="0">
                <a:pos x="connsiteX1" y="connsiteY1"/>
              </a:cxn>
              <a:cxn ang="0">
                <a:pos x="connsiteX2" y="connsiteY2"/>
              </a:cxn>
            </a:cxnLst>
            <a:rect l="l" t="t" r="r" b="b"/>
            <a:pathLst>
              <a:path w="1739900" h="363870">
                <a:moveTo>
                  <a:pt x="0" y="147970"/>
                </a:moveTo>
                <a:cubicBezTo>
                  <a:pt x="470958" y="60128"/>
                  <a:pt x="941917" y="-27713"/>
                  <a:pt x="1231900" y="8270"/>
                </a:cubicBezTo>
                <a:cubicBezTo>
                  <a:pt x="1521883" y="44253"/>
                  <a:pt x="1630891" y="204061"/>
                  <a:pt x="1739900" y="363870"/>
                </a:cubicBezTo>
              </a:path>
            </a:pathLst>
          </a:custGeom>
          <a:noFill/>
          <a:ln w="254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128350-9074-82A5-4DF2-7922428EC4A1}"/>
              </a:ext>
            </a:extLst>
          </p:cNvPr>
          <p:cNvSpPr txBox="1"/>
          <p:nvPr/>
        </p:nvSpPr>
        <p:spPr>
          <a:xfrm>
            <a:off x="5507890" y="3887936"/>
            <a:ext cx="2155205" cy="369332"/>
          </a:xfrm>
          <a:prstGeom prst="rect">
            <a:avLst/>
          </a:prstGeom>
          <a:noFill/>
          <a:ln>
            <a:solidFill>
              <a:srgbClr val="FF0000"/>
            </a:solidFill>
          </a:ln>
        </p:spPr>
        <p:txBody>
          <a:bodyPr wrap="none" rtlCol="0">
            <a:spAutoFit/>
          </a:bodyPr>
          <a:lstStyle/>
          <a:p>
            <a:r>
              <a:rPr lang="en-US" dirty="0">
                <a:solidFill>
                  <a:srgbClr val="FF0000"/>
                </a:solidFill>
              </a:rPr>
              <a:t>&lt;</a:t>
            </a:r>
            <a:r>
              <a:rPr lang="en-US" dirty="0" err="1">
                <a:solidFill>
                  <a:srgbClr val="FF0000"/>
                </a:solidFill>
              </a:rPr>
              <a:t>Dest</a:t>
            </a:r>
            <a:r>
              <a:rPr lang="en-US" dirty="0">
                <a:solidFill>
                  <a:srgbClr val="FF0000"/>
                </a:solidFill>
              </a:rPr>
              <a:t>, cost&gt; from N1</a:t>
            </a:r>
          </a:p>
        </p:txBody>
      </p:sp>
      <p:sp>
        <p:nvSpPr>
          <p:cNvPr id="10" name="TextBox 9">
            <a:extLst>
              <a:ext uri="{FF2B5EF4-FFF2-40B4-BE49-F238E27FC236}">
                <a16:creationId xmlns:a16="http://schemas.microsoft.com/office/drawing/2014/main" id="{38158B45-7471-F6EF-F142-FC4EE7BD5B56}"/>
              </a:ext>
            </a:extLst>
          </p:cNvPr>
          <p:cNvSpPr txBox="1"/>
          <p:nvPr/>
        </p:nvSpPr>
        <p:spPr>
          <a:xfrm>
            <a:off x="7784094" y="4585846"/>
            <a:ext cx="1189749" cy="369332"/>
          </a:xfrm>
          <a:prstGeom prst="rect">
            <a:avLst/>
          </a:prstGeom>
          <a:noFill/>
        </p:spPr>
        <p:txBody>
          <a:bodyPr wrap="none" rtlCol="0">
            <a:spAutoFit/>
          </a:bodyPr>
          <a:lstStyle/>
          <a:p>
            <a:r>
              <a:rPr lang="en-US" dirty="0"/>
              <a:t>&lt;a1, 2&gt; N1</a:t>
            </a:r>
          </a:p>
        </p:txBody>
      </p:sp>
      <p:sp>
        <p:nvSpPr>
          <p:cNvPr id="11" name="TextBox 10">
            <a:extLst>
              <a:ext uri="{FF2B5EF4-FFF2-40B4-BE49-F238E27FC236}">
                <a16:creationId xmlns:a16="http://schemas.microsoft.com/office/drawing/2014/main" id="{4AA6E23C-C471-6C02-4990-F7A64993CFF2}"/>
              </a:ext>
            </a:extLst>
          </p:cNvPr>
          <p:cNvSpPr txBox="1"/>
          <p:nvPr/>
        </p:nvSpPr>
        <p:spPr>
          <a:xfrm>
            <a:off x="7816021" y="5103332"/>
            <a:ext cx="1199367" cy="369332"/>
          </a:xfrm>
          <a:prstGeom prst="rect">
            <a:avLst/>
          </a:prstGeom>
          <a:noFill/>
        </p:spPr>
        <p:txBody>
          <a:bodyPr wrap="none" rtlCol="0">
            <a:spAutoFit/>
          </a:bodyPr>
          <a:lstStyle/>
          <a:p>
            <a:r>
              <a:rPr lang="en-US" dirty="0"/>
              <a:t>&lt;an, 1&gt; </a:t>
            </a:r>
            <a:r>
              <a:rPr lang="en-US" dirty="0" err="1"/>
              <a:t>Nn</a:t>
            </a:r>
            <a:endParaRPr lang="en-US" dirty="0"/>
          </a:p>
        </p:txBody>
      </p:sp>
      <p:sp>
        <p:nvSpPr>
          <p:cNvPr id="12" name="TextBox 11">
            <a:extLst>
              <a:ext uri="{FF2B5EF4-FFF2-40B4-BE49-F238E27FC236}">
                <a16:creationId xmlns:a16="http://schemas.microsoft.com/office/drawing/2014/main" id="{8B9D921D-C60B-411B-9B4D-00E657B84581}"/>
              </a:ext>
            </a:extLst>
          </p:cNvPr>
          <p:cNvSpPr txBox="1"/>
          <p:nvPr/>
        </p:nvSpPr>
        <p:spPr>
          <a:xfrm rot="5400000">
            <a:off x="8246967" y="4761412"/>
            <a:ext cx="468398" cy="584775"/>
          </a:xfrm>
          <a:prstGeom prst="rect">
            <a:avLst/>
          </a:prstGeom>
          <a:noFill/>
        </p:spPr>
        <p:txBody>
          <a:bodyPr wrap="none" rtlCol="0">
            <a:spAutoFit/>
          </a:bodyPr>
          <a:lstStyle/>
          <a:p>
            <a:r>
              <a:rPr lang="en-US" sz="3200" dirty="0"/>
              <a:t>…</a:t>
            </a:r>
          </a:p>
        </p:txBody>
      </p:sp>
      <p:sp>
        <p:nvSpPr>
          <p:cNvPr id="13" name="TextBox 12">
            <a:extLst>
              <a:ext uri="{FF2B5EF4-FFF2-40B4-BE49-F238E27FC236}">
                <a16:creationId xmlns:a16="http://schemas.microsoft.com/office/drawing/2014/main" id="{1F745FFF-965D-BEC1-E4D5-DC37F4CD835E}"/>
              </a:ext>
            </a:extLst>
          </p:cNvPr>
          <p:cNvSpPr txBox="1"/>
          <p:nvPr/>
        </p:nvSpPr>
        <p:spPr>
          <a:xfrm>
            <a:off x="6894986" y="5591324"/>
            <a:ext cx="2249014" cy="646331"/>
          </a:xfrm>
          <a:prstGeom prst="rect">
            <a:avLst/>
          </a:prstGeom>
          <a:solidFill>
            <a:schemeClr val="accent4">
              <a:lumMod val="20000"/>
              <a:lumOff val="80000"/>
            </a:schemeClr>
          </a:solidFill>
        </p:spPr>
        <p:txBody>
          <a:bodyPr wrap="none" rtlCol="0">
            <a:spAutoFit/>
          </a:bodyPr>
          <a:lstStyle/>
          <a:p>
            <a:r>
              <a:rPr lang="en-US" dirty="0">
                <a:solidFill>
                  <a:srgbClr val="FF0000"/>
                </a:solidFill>
              </a:rPr>
              <a:t>Latest advertisements</a:t>
            </a:r>
          </a:p>
          <a:p>
            <a:r>
              <a:rPr lang="en-US" dirty="0">
                <a:solidFill>
                  <a:srgbClr val="FF0000"/>
                </a:solidFill>
              </a:rPr>
              <a:t>from the neighbors</a:t>
            </a:r>
          </a:p>
        </p:txBody>
      </p:sp>
    </p:spTree>
    <p:extLst>
      <p:ext uri="{BB962C8B-B14F-4D97-AF65-F5344CB8AC3E}">
        <p14:creationId xmlns:p14="http://schemas.microsoft.com/office/powerpoint/2010/main" val="329184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0EFE-F7F7-FA07-CDBA-4B15A5B5A4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26AC9B-DB13-BE77-DB1D-12759D691C81}"/>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61AE86F4-9C27-4201-4F45-0EEB2C76ED0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AFC363A8-6FDD-A8CD-7BDC-E47D66908D8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E3E8A385-C85B-E57E-5D78-3A4BB7477D61}"/>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
        <p:nvSpPr>
          <p:cNvPr id="8" name="Freeform 7">
            <a:extLst>
              <a:ext uri="{FF2B5EF4-FFF2-40B4-BE49-F238E27FC236}">
                <a16:creationId xmlns:a16="http://schemas.microsoft.com/office/drawing/2014/main" id="{2F07B5E4-99AF-B01B-6948-7F91B0FED2D8}"/>
              </a:ext>
            </a:extLst>
          </p:cNvPr>
          <p:cNvSpPr/>
          <p:nvPr/>
        </p:nvSpPr>
        <p:spPr>
          <a:xfrm rot="9547616">
            <a:off x="5473783" y="5411029"/>
            <a:ext cx="2314960" cy="256625"/>
          </a:xfrm>
          <a:custGeom>
            <a:avLst/>
            <a:gdLst>
              <a:gd name="connsiteX0" fmla="*/ 0 w 1739900"/>
              <a:gd name="connsiteY0" fmla="*/ 147970 h 363870"/>
              <a:gd name="connsiteX1" fmla="*/ 1231900 w 1739900"/>
              <a:gd name="connsiteY1" fmla="*/ 8270 h 363870"/>
              <a:gd name="connsiteX2" fmla="*/ 1739900 w 1739900"/>
              <a:gd name="connsiteY2" fmla="*/ 363870 h 363870"/>
            </a:gdLst>
            <a:ahLst/>
            <a:cxnLst>
              <a:cxn ang="0">
                <a:pos x="connsiteX0" y="connsiteY0"/>
              </a:cxn>
              <a:cxn ang="0">
                <a:pos x="connsiteX1" y="connsiteY1"/>
              </a:cxn>
              <a:cxn ang="0">
                <a:pos x="connsiteX2" y="connsiteY2"/>
              </a:cxn>
            </a:cxnLst>
            <a:rect l="l" t="t" r="r" b="b"/>
            <a:pathLst>
              <a:path w="1739900" h="363870">
                <a:moveTo>
                  <a:pt x="0" y="147970"/>
                </a:moveTo>
                <a:cubicBezTo>
                  <a:pt x="470958" y="60128"/>
                  <a:pt x="941917" y="-27713"/>
                  <a:pt x="1231900" y="8270"/>
                </a:cubicBezTo>
                <a:cubicBezTo>
                  <a:pt x="1521883" y="44253"/>
                  <a:pt x="1630891" y="204061"/>
                  <a:pt x="1739900" y="363870"/>
                </a:cubicBezTo>
              </a:path>
            </a:pathLst>
          </a:custGeom>
          <a:noFill/>
          <a:ln w="25400">
            <a:solidFill>
              <a:srgbClr val="FF0000"/>
            </a:solidFill>
            <a:headEnd type="ova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3BDBAB-2601-656C-A3A6-678C82CE52AF}"/>
              </a:ext>
            </a:extLst>
          </p:cNvPr>
          <p:cNvSpPr txBox="1"/>
          <p:nvPr/>
        </p:nvSpPr>
        <p:spPr>
          <a:xfrm>
            <a:off x="7293277" y="5539341"/>
            <a:ext cx="1819409" cy="646331"/>
          </a:xfrm>
          <a:prstGeom prst="rect">
            <a:avLst/>
          </a:prstGeom>
          <a:solidFill>
            <a:schemeClr val="accent4">
              <a:lumMod val="20000"/>
              <a:lumOff val="80000"/>
            </a:schemeClr>
          </a:solidFill>
        </p:spPr>
        <p:txBody>
          <a:bodyPr wrap="none" rtlCol="0">
            <a:spAutoFit/>
          </a:bodyPr>
          <a:lstStyle/>
          <a:p>
            <a:r>
              <a:rPr lang="en-US" dirty="0">
                <a:solidFill>
                  <a:srgbClr val="FF0000"/>
                </a:solidFill>
              </a:rPr>
              <a:t>Own information</a:t>
            </a:r>
          </a:p>
          <a:p>
            <a:r>
              <a:rPr lang="en-US" dirty="0">
                <a:solidFill>
                  <a:srgbClr val="FF0000"/>
                </a:solidFill>
              </a:rPr>
              <a:t>sent to neighbors</a:t>
            </a:r>
          </a:p>
        </p:txBody>
      </p:sp>
      <p:sp>
        <p:nvSpPr>
          <p:cNvPr id="14" name="Rectangle 13">
            <a:extLst>
              <a:ext uri="{FF2B5EF4-FFF2-40B4-BE49-F238E27FC236}">
                <a16:creationId xmlns:a16="http://schemas.microsoft.com/office/drawing/2014/main" id="{A732855E-2A30-D65D-4417-32F9AD458C8C}"/>
              </a:ext>
            </a:extLst>
          </p:cNvPr>
          <p:cNvSpPr/>
          <p:nvPr/>
        </p:nvSpPr>
        <p:spPr>
          <a:xfrm>
            <a:off x="7777395" y="3429000"/>
            <a:ext cx="1366605" cy="203200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8F968D-35A5-964A-57AD-770AE78FC567}"/>
              </a:ext>
            </a:extLst>
          </p:cNvPr>
          <p:cNvSpPr txBox="1"/>
          <p:nvPr/>
        </p:nvSpPr>
        <p:spPr>
          <a:xfrm>
            <a:off x="7793946" y="3431239"/>
            <a:ext cx="1350053" cy="923330"/>
          </a:xfrm>
          <a:prstGeom prst="rect">
            <a:avLst/>
          </a:prstGeom>
          <a:noFill/>
        </p:spPr>
        <p:txBody>
          <a:bodyPr wrap="square" rtlCol="0">
            <a:spAutoFit/>
          </a:bodyPr>
          <a:lstStyle/>
          <a:p>
            <a:pPr algn="ctr"/>
            <a:r>
              <a:rPr lang="en-US" dirty="0"/>
              <a:t>DV from the Routing table of A</a:t>
            </a:r>
          </a:p>
        </p:txBody>
      </p:sp>
      <p:sp>
        <p:nvSpPr>
          <p:cNvPr id="16" name="TextBox 15">
            <a:extLst>
              <a:ext uri="{FF2B5EF4-FFF2-40B4-BE49-F238E27FC236}">
                <a16:creationId xmlns:a16="http://schemas.microsoft.com/office/drawing/2014/main" id="{CE444332-4FF0-743A-F179-E8DB4B278031}"/>
              </a:ext>
            </a:extLst>
          </p:cNvPr>
          <p:cNvSpPr txBox="1"/>
          <p:nvPr/>
        </p:nvSpPr>
        <p:spPr>
          <a:xfrm>
            <a:off x="7784094" y="4585846"/>
            <a:ext cx="870751" cy="369332"/>
          </a:xfrm>
          <a:prstGeom prst="rect">
            <a:avLst/>
          </a:prstGeom>
          <a:noFill/>
        </p:spPr>
        <p:txBody>
          <a:bodyPr wrap="none" rtlCol="0">
            <a:spAutoFit/>
          </a:bodyPr>
          <a:lstStyle/>
          <a:p>
            <a:r>
              <a:rPr lang="en-US" dirty="0"/>
              <a:t>&lt;a1, 5&gt;</a:t>
            </a:r>
          </a:p>
        </p:txBody>
      </p:sp>
      <p:sp>
        <p:nvSpPr>
          <p:cNvPr id="17" name="TextBox 16">
            <a:extLst>
              <a:ext uri="{FF2B5EF4-FFF2-40B4-BE49-F238E27FC236}">
                <a16:creationId xmlns:a16="http://schemas.microsoft.com/office/drawing/2014/main" id="{FD21F4CC-5B21-C6C0-CC68-424250E21CBD}"/>
              </a:ext>
            </a:extLst>
          </p:cNvPr>
          <p:cNvSpPr txBox="1"/>
          <p:nvPr/>
        </p:nvSpPr>
        <p:spPr>
          <a:xfrm>
            <a:off x="7816021" y="5103332"/>
            <a:ext cx="875561" cy="369332"/>
          </a:xfrm>
          <a:prstGeom prst="rect">
            <a:avLst/>
          </a:prstGeom>
          <a:noFill/>
        </p:spPr>
        <p:txBody>
          <a:bodyPr wrap="none" rtlCol="0">
            <a:spAutoFit/>
          </a:bodyPr>
          <a:lstStyle/>
          <a:p>
            <a:r>
              <a:rPr lang="en-US" dirty="0"/>
              <a:t>&lt;an, 3&gt;</a:t>
            </a:r>
          </a:p>
        </p:txBody>
      </p:sp>
      <p:sp>
        <p:nvSpPr>
          <p:cNvPr id="18" name="TextBox 17">
            <a:extLst>
              <a:ext uri="{FF2B5EF4-FFF2-40B4-BE49-F238E27FC236}">
                <a16:creationId xmlns:a16="http://schemas.microsoft.com/office/drawing/2014/main" id="{D9E97E7C-B807-1DBD-2D64-4D8C472A216F}"/>
              </a:ext>
            </a:extLst>
          </p:cNvPr>
          <p:cNvSpPr txBox="1"/>
          <p:nvPr/>
        </p:nvSpPr>
        <p:spPr>
          <a:xfrm rot="5400000">
            <a:off x="8246967" y="4761412"/>
            <a:ext cx="468398"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3265528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wait</a:t>
            </a:r>
            <a:r>
              <a:rPr kumimoji="0" lang="en-US" sz="2000" b="0" i="0" u="none" strike="noStrike" kern="1200" cap="none" spc="0" normalizeH="0" baseline="0" noProof="0" dirty="0">
                <a:ln>
                  <a:noFill/>
                </a:ln>
                <a:solidFill>
                  <a:srgbClr val="000099"/>
                </a:solidFill>
                <a:effectLst/>
                <a:uLnTx/>
                <a:uFillTx/>
                <a:latin typeface="Calibri" panose="020F0502020204030204"/>
                <a:ea typeface="ＭＳ Ｐゴシック" charset="0"/>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for (change in local link cost 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msg</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from neighbor)</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err="1">
                <a:ln>
                  <a:noFill/>
                </a:ln>
                <a:solidFill>
                  <a:srgbClr val="000099"/>
                </a:solidFill>
                <a:effectLst/>
                <a:uLnTx/>
                <a:uFillTx/>
                <a:latin typeface="Calibri" panose="020F0502020204030204"/>
                <a:ea typeface="ＭＳ Ｐゴシック" charset="0"/>
              </a:rPr>
              <a:t>recompute</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estimates</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if DV to any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dest</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has changed, </a:t>
            </a: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notify</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neighbors </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10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1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6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9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1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1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P spid="136198" grpId="0" animBg="1"/>
      <p:bldP spid="136199" grpId="0" animBg="1"/>
      <p:bldP spid="1362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71074-12F5-BC39-804F-42D4B3AF638B}"/>
            </a:ext>
          </a:extLst>
        </p:cNvPr>
        <p:cNvGrpSpPr/>
        <p:nvPr/>
      </p:nvGrpSpPr>
      <p:grpSpPr>
        <a:xfrm>
          <a:off x="0" y="0"/>
          <a:ext cx="0" cy="0"/>
          <a:chOff x="0" y="0"/>
          <a:chExt cx="0" cy="0"/>
        </a:xfrm>
      </p:grpSpPr>
      <p:sp>
        <p:nvSpPr>
          <p:cNvPr id="136195" name="Rectangle 3">
            <a:extLst>
              <a:ext uri="{FF2B5EF4-FFF2-40B4-BE49-F238E27FC236}">
                <a16:creationId xmlns:a16="http://schemas.microsoft.com/office/drawing/2014/main" id="{F1822983-297A-CA37-484C-1465F532E7A3}"/>
              </a:ext>
            </a:extLst>
          </p:cNvPr>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a:extLst>
              <a:ext uri="{FF2B5EF4-FFF2-40B4-BE49-F238E27FC236}">
                <a16:creationId xmlns:a16="http://schemas.microsoft.com/office/drawing/2014/main" id="{AB7DDC38-BC78-41B8-BA64-A7DE47997597}"/>
              </a:ext>
            </a:extLst>
          </p:cNvPr>
          <p:cNvSpPr txBox="1">
            <a:spLocks noChangeArrowheads="1"/>
          </p:cNvSpPr>
          <p:nvPr/>
        </p:nvSpPr>
        <p:spPr bwMode="auto">
          <a:xfrm>
            <a:off x="5257800" y="1751013"/>
            <a:ext cx="3524250" cy="418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wait</a:t>
            </a:r>
            <a:r>
              <a:rPr kumimoji="0" lang="en-US" sz="2000" b="0" i="0" u="none" strike="noStrike" kern="1200" cap="none" spc="0" normalizeH="0" baseline="0" noProof="0" dirty="0">
                <a:ln>
                  <a:noFill/>
                </a:ln>
                <a:solidFill>
                  <a:srgbClr val="000099"/>
                </a:solidFill>
                <a:effectLst/>
                <a:uLnTx/>
                <a:uFillTx/>
                <a:latin typeface="Calibri" panose="020F0502020204030204"/>
                <a:ea typeface="ＭＳ Ｐゴシック" charset="0"/>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for (change in local link cost 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msg</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from neighbor)</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err="1">
                <a:ln>
                  <a:noFill/>
                </a:ln>
                <a:solidFill>
                  <a:srgbClr val="000099"/>
                </a:solidFill>
                <a:effectLst/>
                <a:uLnTx/>
                <a:uFillTx/>
                <a:latin typeface="Calibri" panose="020F0502020204030204"/>
                <a:ea typeface="ＭＳ Ｐゴシック" charset="0"/>
              </a:rPr>
              <a:t>recompute</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estimates</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if DV to any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dest</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has changed, </a:t>
            </a: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notify</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neighbors </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sp>
        <p:nvSpPr>
          <p:cNvPr id="136197" name="Line 5">
            <a:extLst>
              <a:ext uri="{FF2B5EF4-FFF2-40B4-BE49-F238E27FC236}">
                <a16:creationId xmlns:a16="http://schemas.microsoft.com/office/drawing/2014/main" id="{4DF4A1E0-2BF5-BCE8-4DD6-1EB2D0C4657F}"/>
              </a:ext>
            </a:extLst>
          </p:cNvPr>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8" name="Line 6">
            <a:extLst>
              <a:ext uri="{FF2B5EF4-FFF2-40B4-BE49-F238E27FC236}">
                <a16:creationId xmlns:a16="http://schemas.microsoft.com/office/drawing/2014/main" id="{AB35B87A-7EA3-BCF5-6281-A2E7A8016D78}"/>
              </a:ext>
            </a:extLst>
          </p:cNvPr>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9" name="Freeform 7">
            <a:extLst>
              <a:ext uri="{FF2B5EF4-FFF2-40B4-BE49-F238E27FC236}">
                <a16:creationId xmlns:a16="http://schemas.microsoft.com/office/drawing/2014/main" id="{4ADA0CCA-C53B-29CC-4312-8EC7C18BF8D6}"/>
              </a:ext>
            </a:extLst>
          </p:cNvPr>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200" name="Text Box 8">
            <a:extLst>
              <a:ext uri="{FF2B5EF4-FFF2-40B4-BE49-F238E27FC236}">
                <a16:creationId xmlns:a16="http://schemas.microsoft.com/office/drawing/2014/main" id="{A85FCAC0-2C8A-C40A-EC20-551A82D698AB}"/>
              </a:ext>
            </a:extLst>
          </p:cNvPr>
          <p:cNvSpPr txBox="1">
            <a:spLocks noChangeArrowheads="1"/>
          </p:cNvSpPr>
          <p:nvPr/>
        </p:nvSpPr>
        <p:spPr bwMode="auto">
          <a:xfrm>
            <a:off x="4841064" y="1327150"/>
            <a:ext cx="17764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each node:</a:t>
            </a:r>
          </a:p>
        </p:txBody>
      </p:sp>
      <p:pic>
        <p:nvPicPr>
          <p:cNvPr id="136201" name="Picture 10" descr="underline_base">
            <a:extLst>
              <a:ext uri="{FF2B5EF4-FFF2-40B4-BE49-F238E27FC236}">
                <a16:creationId xmlns:a16="http://schemas.microsoft.com/office/drawing/2014/main" id="{1A632A8D-162C-77D5-AA80-F2798DFE04C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Rectangle 11">
            <a:extLst>
              <a:ext uri="{FF2B5EF4-FFF2-40B4-BE49-F238E27FC236}">
                <a16:creationId xmlns:a16="http://schemas.microsoft.com/office/drawing/2014/main" id="{38FFC9B1-6E51-6F08-0310-3FC410A9AA4A}"/>
              </a:ext>
            </a:extLst>
          </p:cNvPr>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a:extLst>
              <a:ext uri="{FF2B5EF4-FFF2-40B4-BE49-F238E27FC236}">
                <a16:creationId xmlns:a16="http://schemas.microsoft.com/office/drawing/2014/main" id="{59B64A2F-062F-219C-12F3-CE6FD8AED76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63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378738E-6078-9DB5-4491-EF6797F3E70F}"/>
              </a:ext>
            </a:extLst>
          </p:cNvPr>
          <p:cNvSpPr txBox="1"/>
          <p:nvPr/>
        </p:nvSpPr>
        <p:spPr>
          <a:xfrm>
            <a:off x="5736044" y="566856"/>
            <a:ext cx="1823641" cy="461665"/>
          </a:xfrm>
          <a:prstGeom prst="rect">
            <a:avLst/>
          </a:prstGeom>
          <a:noFill/>
        </p:spPr>
        <p:txBody>
          <a:bodyPr wrap="none" rtlCol="0">
            <a:spAutoFit/>
          </a:bodyPr>
          <a:lstStyle/>
          <a:p>
            <a:r>
              <a:rPr lang="en-US" sz="2400" dirty="0">
                <a:solidFill>
                  <a:srgbClr val="C00000"/>
                </a:solidFill>
              </a:rPr>
              <a:t>DV algorithm</a:t>
            </a:r>
          </a:p>
        </p:txBody>
      </p:sp>
      <p:sp>
        <p:nvSpPr>
          <p:cNvPr id="28" name="Rectangle 3">
            <a:extLst>
              <a:ext uri="{FF2B5EF4-FFF2-40B4-BE49-F238E27FC236}">
                <a16:creationId xmlns:a16="http://schemas.microsoft.com/office/drawing/2014/main" id="{630789B0-0617-3E64-929C-EFC8AFCB57A7}"/>
              </a:ext>
            </a:extLst>
          </p:cNvPr>
          <p:cNvSpPr txBox="1">
            <a:spLocks noChangeArrowheads="1"/>
          </p:cNvSpPr>
          <p:nvPr/>
        </p:nvSpPr>
        <p:spPr>
          <a:xfrm>
            <a:off x="4307733" y="1110796"/>
            <a:ext cx="4465316" cy="1108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None/>
            </a:pPr>
            <a:r>
              <a:rPr lang="en-US" sz="2400" i="1" dirty="0">
                <a:solidFill>
                  <a:schemeClr val="accent1">
                    <a:lumMod val="75000"/>
                  </a:schemeClr>
                </a:solidFill>
              </a:rPr>
              <a:t>Bellman-Ford algo.</a:t>
            </a:r>
          </a:p>
          <a:p>
            <a:pPr>
              <a:buFont typeface="Wingdings" charset="0"/>
              <a:buNone/>
            </a:pPr>
            <a:r>
              <a:rPr lang="en-US" sz="2400" dirty="0">
                <a:solidFill>
                  <a:schemeClr val="accent1">
                    <a:lumMod val="75000"/>
                  </a:schemeClr>
                </a:solidFill>
              </a:rPr>
              <a:t>d</a:t>
            </a:r>
            <a:r>
              <a:rPr lang="en-US" sz="2400" baseline="-25000" dirty="0">
                <a:solidFill>
                  <a:schemeClr val="accent1">
                    <a:lumMod val="75000"/>
                  </a:schemeClr>
                </a:solidFill>
              </a:rPr>
              <a:t>x</a:t>
            </a:r>
            <a:r>
              <a:rPr lang="en-US" sz="2400" dirty="0">
                <a:solidFill>
                  <a:schemeClr val="accent1">
                    <a:lumMod val="75000"/>
                  </a:schemeClr>
                </a:solidFill>
              </a:rPr>
              <a:t>(y) = </a:t>
            </a:r>
            <a:r>
              <a:rPr lang="en-US" sz="2400" i="1" dirty="0">
                <a:solidFill>
                  <a:schemeClr val="accent1">
                    <a:lumMod val="75000"/>
                  </a:schemeClr>
                </a:solidFill>
              </a:rPr>
              <a:t>min</a:t>
            </a:r>
            <a:r>
              <a:rPr lang="en-US" sz="2400" dirty="0">
                <a:solidFill>
                  <a:schemeClr val="accent1">
                    <a:lumMod val="75000"/>
                  </a:schemeClr>
                </a:solidFill>
              </a:rPr>
              <a:t> {c(</a:t>
            </a:r>
            <a:r>
              <a:rPr lang="en-US" sz="2400" dirty="0" err="1">
                <a:solidFill>
                  <a:schemeClr val="accent1">
                    <a:lumMod val="75000"/>
                  </a:schemeClr>
                </a:solidFill>
              </a:rPr>
              <a:t>x,v</a:t>
            </a:r>
            <a:r>
              <a:rPr lang="en-US" sz="2400" dirty="0">
                <a:solidFill>
                  <a:schemeClr val="accent1">
                    <a:lumMod val="75000"/>
                  </a:schemeClr>
                </a:solidFill>
              </a:rPr>
              <a:t>) + d</a:t>
            </a:r>
            <a:r>
              <a:rPr lang="en-US" sz="2400" baseline="-25000" dirty="0">
                <a:solidFill>
                  <a:schemeClr val="accent1">
                    <a:lumMod val="75000"/>
                  </a:schemeClr>
                </a:solidFill>
              </a:rPr>
              <a:t>v</a:t>
            </a:r>
            <a:r>
              <a:rPr lang="en-US" sz="2400" dirty="0">
                <a:solidFill>
                  <a:schemeClr val="accent1">
                    <a:lumMod val="75000"/>
                  </a:schemeClr>
                </a:solidFill>
              </a:rPr>
              <a:t>(y) }</a:t>
            </a:r>
          </a:p>
          <a:p>
            <a:pPr>
              <a:buFont typeface="Wingdings" charset="0"/>
              <a:buNone/>
            </a:pPr>
            <a:r>
              <a:rPr lang="en-US" sz="3200" dirty="0">
                <a:solidFill>
                  <a:schemeClr val="accent1">
                    <a:lumMod val="75000"/>
                  </a:schemeClr>
                </a:solidFill>
              </a:rPr>
              <a:t>   </a:t>
            </a:r>
          </a:p>
          <a:p>
            <a:pPr>
              <a:buFont typeface="Wingdings" charset="0"/>
              <a:buNone/>
            </a:pPr>
            <a:endParaRPr lang="en-US" dirty="0">
              <a:solidFill>
                <a:schemeClr val="accent1">
                  <a:lumMod val="75000"/>
                </a:schemeClr>
              </a:solidFill>
            </a:endParaRPr>
          </a:p>
        </p:txBody>
      </p:sp>
      <p:graphicFrame>
        <p:nvGraphicFramePr>
          <p:cNvPr id="29" name="Table 28">
            <a:extLst>
              <a:ext uri="{FF2B5EF4-FFF2-40B4-BE49-F238E27FC236}">
                <a16:creationId xmlns:a16="http://schemas.microsoft.com/office/drawing/2014/main" id="{F085C1C6-EFE3-BDC8-36B4-FD9513FB6A5B}"/>
              </a:ext>
            </a:extLst>
          </p:cNvPr>
          <p:cNvGraphicFramePr>
            <a:graphicFrameLocks noGrp="1"/>
          </p:cNvGraphicFramePr>
          <p:nvPr>
            <p:extLst>
              <p:ext uri="{D42A27DB-BD31-4B8C-83A1-F6EECF244321}">
                <p14:modId xmlns:p14="http://schemas.microsoft.com/office/powerpoint/2010/main" val="955813165"/>
              </p:ext>
            </p:extLst>
          </p:nvPr>
        </p:nvGraphicFramePr>
        <p:xfrm>
          <a:off x="6187058" y="2526215"/>
          <a:ext cx="2166824" cy="146304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9981">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299981">
                <a:tc>
                  <a:txBody>
                    <a:bodyPr/>
                    <a:lstStyle/>
                    <a:p>
                      <a:r>
                        <a:rPr lang="en-US" dirty="0"/>
                        <a:t>B</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9981">
                <a:tc>
                  <a:txBody>
                    <a:bodyPr/>
                    <a:lstStyle/>
                    <a:p>
                      <a:r>
                        <a:rPr lang="en-US" dirty="0"/>
                        <a:t>C</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9981">
                <a:tc>
                  <a:txBody>
                    <a:bodyPr/>
                    <a:lstStyle/>
                    <a:p>
                      <a:r>
                        <a:rPr lang="en-US" dirty="0"/>
                        <a:t>P</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bl>
          </a:graphicData>
        </a:graphic>
      </p:graphicFrame>
      <p:sp>
        <p:nvSpPr>
          <p:cNvPr id="31" name="TextBox 30">
            <a:extLst>
              <a:ext uri="{FF2B5EF4-FFF2-40B4-BE49-F238E27FC236}">
                <a16:creationId xmlns:a16="http://schemas.microsoft.com/office/drawing/2014/main" id="{BD732A4B-0B42-AB43-F47A-A68A6375ECDA}"/>
              </a:ext>
            </a:extLst>
          </p:cNvPr>
          <p:cNvSpPr txBox="1"/>
          <p:nvPr/>
        </p:nvSpPr>
        <p:spPr>
          <a:xfrm>
            <a:off x="6345601" y="2071170"/>
            <a:ext cx="1849737" cy="461665"/>
          </a:xfrm>
          <a:prstGeom prst="rect">
            <a:avLst/>
          </a:prstGeom>
          <a:noFill/>
        </p:spPr>
        <p:txBody>
          <a:bodyPr wrap="none" rtlCol="0">
            <a:spAutoFit/>
          </a:bodyPr>
          <a:lstStyle/>
          <a:p>
            <a:r>
              <a:rPr lang="en-US" sz="2400" dirty="0"/>
              <a:t>Routing table</a:t>
            </a:r>
          </a:p>
        </p:txBody>
      </p:sp>
      <p:sp>
        <p:nvSpPr>
          <p:cNvPr id="33" name="TextBox 32">
            <a:extLst>
              <a:ext uri="{FF2B5EF4-FFF2-40B4-BE49-F238E27FC236}">
                <a16:creationId xmlns:a16="http://schemas.microsoft.com/office/drawing/2014/main" id="{655A8F85-99E8-E3ED-6A30-117E99150CD2}"/>
              </a:ext>
            </a:extLst>
          </p:cNvPr>
          <p:cNvSpPr txBox="1"/>
          <p:nvPr/>
        </p:nvSpPr>
        <p:spPr>
          <a:xfrm>
            <a:off x="0" y="-1429"/>
            <a:ext cx="9144000" cy="584775"/>
          </a:xfrm>
          <a:prstGeom prst="rect">
            <a:avLst/>
          </a:prstGeom>
          <a:solidFill>
            <a:schemeClr val="tx1">
              <a:lumMod val="65000"/>
              <a:lumOff val="35000"/>
            </a:scheme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Implementation perspective</a:t>
            </a:r>
          </a:p>
        </p:txBody>
      </p:sp>
    </p:spTree>
    <p:extLst>
      <p:ext uri="{BB962C8B-B14F-4D97-AF65-F5344CB8AC3E}">
        <p14:creationId xmlns:p14="http://schemas.microsoft.com/office/powerpoint/2010/main" val="142830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9A3A5-634B-83C2-F097-3C98E7AF6A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B794B7-4C29-08AD-4F61-1E828BD08588}"/>
              </a:ext>
            </a:extLst>
          </p:cNvPr>
          <p:cNvSpPr/>
          <p:nvPr/>
        </p:nvSpPr>
        <p:spPr>
          <a:xfrm>
            <a:off x="1472548" y="2445304"/>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A5D0A3C-CF0E-CCB6-FA74-5283FE809135}"/>
              </a:ext>
            </a:extLst>
          </p:cNvPr>
          <p:cNvSpPr txBox="1"/>
          <p:nvPr/>
        </p:nvSpPr>
        <p:spPr>
          <a:xfrm>
            <a:off x="1472548" y="2910219"/>
            <a:ext cx="2210810" cy="461665"/>
          </a:xfrm>
          <a:prstGeom prst="rect">
            <a:avLst/>
          </a:prstGeom>
          <a:noFill/>
        </p:spPr>
        <p:txBody>
          <a:bodyPr wrap="square" rtlCol="0">
            <a:spAutoFit/>
          </a:bodyPr>
          <a:lstStyle/>
          <a:p>
            <a:r>
              <a:rPr lang="en-US" sz="2400" dirty="0">
                <a:solidFill>
                  <a:srgbClr val="FF0000"/>
                </a:solidFill>
              </a:rPr>
              <a:t>A  says &lt;B, 19&gt;</a:t>
            </a:r>
            <a:endParaRPr lang="en-US" sz="2400" dirty="0">
              <a:solidFill>
                <a:schemeClr val="accent1">
                  <a:lumMod val="75000"/>
                </a:schemeClr>
              </a:solidFill>
            </a:endParaRPr>
          </a:p>
        </p:txBody>
      </p:sp>
      <p:sp>
        <p:nvSpPr>
          <p:cNvPr id="6" name="TextBox 5">
            <a:extLst>
              <a:ext uri="{FF2B5EF4-FFF2-40B4-BE49-F238E27FC236}">
                <a16:creationId xmlns:a16="http://schemas.microsoft.com/office/drawing/2014/main" id="{28C3B30E-85AE-3C9B-9869-4F0250FDBD2E}"/>
              </a:ext>
            </a:extLst>
          </p:cNvPr>
          <p:cNvSpPr txBox="1"/>
          <p:nvPr/>
        </p:nvSpPr>
        <p:spPr>
          <a:xfrm>
            <a:off x="1472548" y="2456993"/>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A’s DVs</a:t>
            </a:r>
          </a:p>
        </p:txBody>
      </p:sp>
      <p:sp>
        <p:nvSpPr>
          <p:cNvPr id="7" name="TextBox 6">
            <a:extLst>
              <a:ext uri="{FF2B5EF4-FFF2-40B4-BE49-F238E27FC236}">
                <a16:creationId xmlns:a16="http://schemas.microsoft.com/office/drawing/2014/main" id="{0D335913-5484-7760-E65C-71546B540A82}"/>
              </a:ext>
            </a:extLst>
          </p:cNvPr>
          <p:cNvSpPr txBox="1"/>
          <p:nvPr/>
        </p:nvSpPr>
        <p:spPr>
          <a:xfrm>
            <a:off x="1472548" y="3223756"/>
            <a:ext cx="2210810" cy="461665"/>
          </a:xfrm>
          <a:prstGeom prst="rect">
            <a:avLst/>
          </a:prstGeom>
          <a:noFill/>
        </p:spPr>
        <p:txBody>
          <a:bodyPr wrap="square" rtlCol="0">
            <a:spAutoFit/>
          </a:bodyPr>
          <a:lstStyle/>
          <a:p>
            <a:r>
              <a:rPr lang="en-US" sz="2400" dirty="0">
                <a:solidFill>
                  <a:srgbClr val="FF0000"/>
                </a:solidFill>
              </a:rPr>
              <a:t>A  says &lt;C, 2&gt;</a:t>
            </a:r>
            <a:endParaRPr lang="en-US" sz="2400" dirty="0">
              <a:solidFill>
                <a:schemeClr val="accent1">
                  <a:lumMod val="75000"/>
                </a:schemeClr>
              </a:solidFill>
            </a:endParaRPr>
          </a:p>
        </p:txBody>
      </p:sp>
      <p:sp>
        <p:nvSpPr>
          <p:cNvPr id="8" name="TextBox 7">
            <a:extLst>
              <a:ext uri="{FF2B5EF4-FFF2-40B4-BE49-F238E27FC236}">
                <a16:creationId xmlns:a16="http://schemas.microsoft.com/office/drawing/2014/main" id="{7BBB1E3E-5B61-1E60-95CE-A6C31DE39760}"/>
              </a:ext>
            </a:extLst>
          </p:cNvPr>
          <p:cNvSpPr txBox="1"/>
          <p:nvPr/>
        </p:nvSpPr>
        <p:spPr>
          <a:xfrm>
            <a:off x="1472548" y="3524414"/>
            <a:ext cx="2210810" cy="461665"/>
          </a:xfrm>
          <a:prstGeom prst="rect">
            <a:avLst/>
          </a:prstGeom>
          <a:noFill/>
        </p:spPr>
        <p:txBody>
          <a:bodyPr wrap="square" rtlCol="0">
            <a:spAutoFit/>
          </a:bodyPr>
          <a:lstStyle/>
          <a:p>
            <a:r>
              <a:rPr lang="en-US" sz="2400" dirty="0">
                <a:solidFill>
                  <a:srgbClr val="FF0000"/>
                </a:solidFill>
              </a:rPr>
              <a:t>A  says &lt;P, 6&gt;</a:t>
            </a:r>
            <a:endParaRPr lang="en-US" sz="2400" dirty="0">
              <a:solidFill>
                <a:schemeClr val="accent1">
                  <a:lumMod val="75000"/>
                </a:schemeClr>
              </a:solidFill>
            </a:endParaRPr>
          </a:p>
        </p:txBody>
      </p:sp>
      <p:sp>
        <p:nvSpPr>
          <p:cNvPr id="14" name="TextBox 13">
            <a:extLst>
              <a:ext uri="{FF2B5EF4-FFF2-40B4-BE49-F238E27FC236}">
                <a16:creationId xmlns:a16="http://schemas.microsoft.com/office/drawing/2014/main" id="{4E0901BD-D67D-280F-3A6F-22E417466FD9}"/>
              </a:ext>
            </a:extLst>
          </p:cNvPr>
          <p:cNvSpPr txBox="1"/>
          <p:nvPr/>
        </p:nvSpPr>
        <p:spPr>
          <a:xfrm>
            <a:off x="53537" y="1314159"/>
            <a:ext cx="2838021" cy="1015663"/>
          </a:xfrm>
          <a:prstGeom prst="rect">
            <a:avLst/>
          </a:prstGeom>
          <a:noFill/>
        </p:spPr>
        <p:txBody>
          <a:bodyPr wrap="none" rtlCol="0">
            <a:spAutoFit/>
          </a:bodyPr>
          <a:lstStyle/>
          <a:p>
            <a:r>
              <a:rPr lang="en-US" sz="2000" dirty="0"/>
              <a:t>Neighbor A’s--</a:t>
            </a:r>
          </a:p>
          <a:p>
            <a:r>
              <a:rPr lang="en-US" sz="2000" dirty="0"/>
              <a:t>Identity (IP/interface)</a:t>
            </a:r>
          </a:p>
          <a:p>
            <a:r>
              <a:rPr lang="en-US" sz="2000" dirty="0"/>
              <a:t>Timestamp of last update</a:t>
            </a:r>
          </a:p>
        </p:txBody>
      </p:sp>
      <p:sp>
        <p:nvSpPr>
          <p:cNvPr id="16" name="TextBox 15">
            <a:extLst>
              <a:ext uri="{FF2B5EF4-FFF2-40B4-BE49-F238E27FC236}">
                <a16:creationId xmlns:a16="http://schemas.microsoft.com/office/drawing/2014/main" id="{15C78EB9-7D66-5D47-32C0-5F7E81BDDAC3}"/>
              </a:ext>
            </a:extLst>
          </p:cNvPr>
          <p:cNvSpPr txBox="1"/>
          <p:nvPr/>
        </p:nvSpPr>
        <p:spPr>
          <a:xfrm>
            <a:off x="553792" y="2122138"/>
            <a:ext cx="413896" cy="646331"/>
          </a:xfrm>
          <a:prstGeom prst="rect">
            <a:avLst/>
          </a:prstGeom>
          <a:noFill/>
        </p:spPr>
        <p:txBody>
          <a:bodyPr wrap="none" rtlCol="0">
            <a:spAutoFit/>
          </a:bodyPr>
          <a:lstStyle/>
          <a:p>
            <a:r>
              <a:rPr lang="en-US" sz="3600" dirty="0"/>
              <a:t>+</a:t>
            </a:r>
          </a:p>
        </p:txBody>
      </p:sp>
      <p:sp>
        <p:nvSpPr>
          <p:cNvPr id="18" name="Freeform 17">
            <a:extLst>
              <a:ext uri="{FF2B5EF4-FFF2-40B4-BE49-F238E27FC236}">
                <a16:creationId xmlns:a16="http://schemas.microsoft.com/office/drawing/2014/main" id="{DC4FD0E4-1811-C3B2-7214-EEF1883364C1}"/>
              </a:ext>
            </a:extLst>
          </p:cNvPr>
          <p:cNvSpPr/>
          <p:nvPr/>
        </p:nvSpPr>
        <p:spPr>
          <a:xfrm>
            <a:off x="764147" y="2627293"/>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811FD09-653A-4395-2439-31A98D74EEFD}"/>
              </a:ext>
            </a:extLst>
          </p:cNvPr>
          <p:cNvSpPr txBox="1"/>
          <p:nvPr/>
        </p:nvSpPr>
        <p:spPr>
          <a:xfrm>
            <a:off x="1657797" y="566856"/>
            <a:ext cx="1750159" cy="461665"/>
          </a:xfrm>
          <a:prstGeom prst="rect">
            <a:avLst/>
          </a:prstGeom>
          <a:noFill/>
        </p:spPr>
        <p:txBody>
          <a:bodyPr wrap="none" rtlCol="0">
            <a:spAutoFit/>
          </a:bodyPr>
          <a:lstStyle/>
          <a:p>
            <a:r>
              <a:rPr lang="en-US" sz="2400" dirty="0">
                <a:solidFill>
                  <a:srgbClr val="C00000"/>
                </a:solidFill>
              </a:rPr>
              <a:t>DV database</a:t>
            </a:r>
          </a:p>
        </p:txBody>
      </p:sp>
      <p:cxnSp>
        <p:nvCxnSpPr>
          <p:cNvPr id="23" name="Straight Connector 22">
            <a:extLst>
              <a:ext uri="{FF2B5EF4-FFF2-40B4-BE49-F238E27FC236}">
                <a16:creationId xmlns:a16="http://schemas.microsoft.com/office/drawing/2014/main" id="{378FF5BE-A61D-C811-1EEC-25874785C72F}"/>
              </a:ext>
            </a:extLst>
          </p:cNvPr>
          <p:cNvCxnSpPr>
            <a:cxnSpLocks/>
          </p:cNvCxnSpPr>
          <p:nvPr/>
        </p:nvCxnSpPr>
        <p:spPr>
          <a:xfrm>
            <a:off x="3953814" y="690530"/>
            <a:ext cx="0" cy="6106022"/>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CCB0CF3-8606-5294-67C1-4DA35CABEF58}"/>
              </a:ext>
            </a:extLst>
          </p:cNvPr>
          <p:cNvSpPr txBox="1"/>
          <p:nvPr/>
        </p:nvSpPr>
        <p:spPr>
          <a:xfrm>
            <a:off x="5736044" y="566856"/>
            <a:ext cx="1823641" cy="461665"/>
          </a:xfrm>
          <a:prstGeom prst="rect">
            <a:avLst/>
          </a:prstGeom>
          <a:noFill/>
        </p:spPr>
        <p:txBody>
          <a:bodyPr wrap="none" rtlCol="0">
            <a:spAutoFit/>
          </a:bodyPr>
          <a:lstStyle/>
          <a:p>
            <a:r>
              <a:rPr lang="en-US" sz="2400" dirty="0">
                <a:solidFill>
                  <a:srgbClr val="C00000"/>
                </a:solidFill>
              </a:rPr>
              <a:t>DV algorithm</a:t>
            </a:r>
          </a:p>
        </p:txBody>
      </p:sp>
      <p:sp>
        <p:nvSpPr>
          <p:cNvPr id="28" name="Rectangle 3">
            <a:extLst>
              <a:ext uri="{FF2B5EF4-FFF2-40B4-BE49-F238E27FC236}">
                <a16:creationId xmlns:a16="http://schemas.microsoft.com/office/drawing/2014/main" id="{2E7C015D-CCED-140E-501E-111D56BA463D}"/>
              </a:ext>
            </a:extLst>
          </p:cNvPr>
          <p:cNvSpPr txBox="1">
            <a:spLocks noChangeArrowheads="1"/>
          </p:cNvSpPr>
          <p:nvPr/>
        </p:nvSpPr>
        <p:spPr>
          <a:xfrm>
            <a:off x="4307733" y="1110796"/>
            <a:ext cx="4465316" cy="1108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None/>
            </a:pPr>
            <a:r>
              <a:rPr lang="en-US" sz="2400" i="1" dirty="0">
                <a:solidFill>
                  <a:schemeClr val="accent1">
                    <a:lumMod val="75000"/>
                  </a:schemeClr>
                </a:solidFill>
              </a:rPr>
              <a:t>Bellman-Ford algo.</a:t>
            </a:r>
          </a:p>
          <a:p>
            <a:pPr>
              <a:buFont typeface="Wingdings" charset="0"/>
              <a:buNone/>
            </a:pPr>
            <a:r>
              <a:rPr lang="en-US" sz="2400" dirty="0">
                <a:solidFill>
                  <a:schemeClr val="accent1">
                    <a:lumMod val="75000"/>
                  </a:schemeClr>
                </a:solidFill>
              </a:rPr>
              <a:t>d</a:t>
            </a:r>
            <a:r>
              <a:rPr lang="en-US" sz="2400" baseline="-25000" dirty="0">
                <a:solidFill>
                  <a:schemeClr val="accent1">
                    <a:lumMod val="75000"/>
                  </a:schemeClr>
                </a:solidFill>
              </a:rPr>
              <a:t>x</a:t>
            </a:r>
            <a:r>
              <a:rPr lang="en-US" sz="2400" dirty="0">
                <a:solidFill>
                  <a:schemeClr val="accent1">
                    <a:lumMod val="75000"/>
                  </a:schemeClr>
                </a:solidFill>
              </a:rPr>
              <a:t>(y) = </a:t>
            </a:r>
            <a:r>
              <a:rPr lang="en-US" sz="2400" i="1" dirty="0">
                <a:solidFill>
                  <a:schemeClr val="accent1">
                    <a:lumMod val="75000"/>
                  </a:schemeClr>
                </a:solidFill>
              </a:rPr>
              <a:t>min</a:t>
            </a:r>
            <a:r>
              <a:rPr lang="en-US" sz="2400" dirty="0">
                <a:solidFill>
                  <a:schemeClr val="accent1">
                    <a:lumMod val="75000"/>
                  </a:schemeClr>
                </a:solidFill>
              </a:rPr>
              <a:t> {c(</a:t>
            </a:r>
            <a:r>
              <a:rPr lang="en-US" sz="2400" dirty="0" err="1">
                <a:solidFill>
                  <a:schemeClr val="accent1">
                    <a:lumMod val="75000"/>
                  </a:schemeClr>
                </a:solidFill>
              </a:rPr>
              <a:t>x,v</a:t>
            </a:r>
            <a:r>
              <a:rPr lang="en-US" sz="2400" dirty="0">
                <a:solidFill>
                  <a:schemeClr val="accent1">
                    <a:lumMod val="75000"/>
                  </a:schemeClr>
                </a:solidFill>
              </a:rPr>
              <a:t>) + d</a:t>
            </a:r>
            <a:r>
              <a:rPr lang="en-US" sz="2400" baseline="-25000" dirty="0">
                <a:solidFill>
                  <a:schemeClr val="accent1">
                    <a:lumMod val="75000"/>
                  </a:schemeClr>
                </a:solidFill>
              </a:rPr>
              <a:t>v</a:t>
            </a:r>
            <a:r>
              <a:rPr lang="en-US" sz="2400" dirty="0">
                <a:solidFill>
                  <a:schemeClr val="accent1">
                    <a:lumMod val="75000"/>
                  </a:schemeClr>
                </a:solidFill>
              </a:rPr>
              <a:t>(y) }</a:t>
            </a:r>
          </a:p>
          <a:p>
            <a:pPr>
              <a:buFont typeface="Wingdings" charset="0"/>
              <a:buNone/>
            </a:pPr>
            <a:r>
              <a:rPr lang="en-US" sz="3200" dirty="0">
                <a:solidFill>
                  <a:schemeClr val="accent1">
                    <a:lumMod val="75000"/>
                  </a:schemeClr>
                </a:solidFill>
              </a:rPr>
              <a:t>   </a:t>
            </a:r>
          </a:p>
          <a:p>
            <a:pPr>
              <a:buFont typeface="Wingdings" charset="0"/>
              <a:buNone/>
            </a:pPr>
            <a:endParaRPr lang="en-US" dirty="0">
              <a:solidFill>
                <a:schemeClr val="accent1">
                  <a:lumMod val="75000"/>
                </a:schemeClr>
              </a:solidFill>
            </a:endParaRPr>
          </a:p>
        </p:txBody>
      </p:sp>
      <p:graphicFrame>
        <p:nvGraphicFramePr>
          <p:cNvPr id="29" name="Table 28">
            <a:extLst>
              <a:ext uri="{FF2B5EF4-FFF2-40B4-BE49-F238E27FC236}">
                <a16:creationId xmlns:a16="http://schemas.microsoft.com/office/drawing/2014/main" id="{B8257938-052D-2D6F-B8D7-126D547BD642}"/>
              </a:ext>
            </a:extLst>
          </p:cNvPr>
          <p:cNvGraphicFramePr>
            <a:graphicFrameLocks noGrp="1"/>
          </p:cNvGraphicFramePr>
          <p:nvPr/>
        </p:nvGraphicFramePr>
        <p:xfrm>
          <a:off x="6187058" y="2526215"/>
          <a:ext cx="2166824" cy="146304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9981">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299981">
                <a:tc>
                  <a:txBody>
                    <a:bodyPr/>
                    <a:lstStyle/>
                    <a:p>
                      <a:r>
                        <a:rPr lang="en-US" dirty="0"/>
                        <a:t>B</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9981">
                <a:tc>
                  <a:txBody>
                    <a:bodyPr/>
                    <a:lstStyle/>
                    <a:p>
                      <a:r>
                        <a:rPr lang="en-US" dirty="0"/>
                        <a:t>C</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9981">
                <a:tc>
                  <a:txBody>
                    <a:bodyPr/>
                    <a:lstStyle/>
                    <a:p>
                      <a:r>
                        <a:rPr lang="en-US" dirty="0"/>
                        <a:t>P</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bl>
          </a:graphicData>
        </a:graphic>
      </p:graphicFrame>
      <p:sp>
        <p:nvSpPr>
          <p:cNvPr id="31" name="TextBox 30">
            <a:extLst>
              <a:ext uri="{FF2B5EF4-FFF2-40B4-BE49-F238E27FC236}">
                <a16:creationId xmlns:a16="http://schemas.microsoft.com/office/drawing/2014/main" id="{E3A4A44B-08BF-7647-B64A-8FB209951C43}"/>
              </a:ext>
            </a:extLst>
          </p:cNvPr>
          <p:cNvSpPr txBox="1"/>
          <p:nvPr/>
        </p:nvSpPr>
        <p:spPr>
          <a:xfrm>
            <a:off x="6345601" y="2071170"/>
            <a:ext cx="1849737" cy="461665"/>
          </a:xfrm>
          <a:prstGeom prst="rect">
            <a:avLst/>
          </a:prstGeom>
          <a:noFill/>
        </p:spPr>
        <p:txBody>
          <a:bodyPr wrap="none" rtlCol="0">
            <a:spAutoFit/>
          </a:bodyPr>
          <a:lstStyle/>
          <a:p>
            <a:r>
              <a:rPr lang="en-US" sz="2400" dirty="0"/>
              <a:t>Routing table</a:t>
            </a:r>
          </a:p>
        </p:txBody>
      </p:sp>
      <p:sp>
        <p:nvSpPr>
          <p:cNvPr id="33" name="TextBox 32">
            <a:extLst>
              <a:ext uri="{FF2B5EF4-FFF2-40B4-BE49-F238E27FC236}">
                <a16:creationId xmlns:a16="http://schemas.microsoft.com/office/drawing/2014/main" id="{CC7E9347-56B8-8D25-AF50-96DFCD94AC9A}"/>
              </a:ext>
            </a:extLst>
          </p:cNvPr>
          <p:cNvSpPr txBox="1"/>
          <p:nvPr/>
        </p:nvSpPr>
        <p:spPr>
          <a:xfrm>
            <a:off x="0" y="-1429"/>
            <a:ext cx="9144000" cy="584775"/>
          </a:xfrm>
          <a:prstGeom prst="rect">
            <a:avLst/>
          </a:prstGeom>
          <a:solidFill>
            <a:schemeClr val="tx1">
              <a:lumMod val="65000"/>
              <a:lumOff val="35000"/>
            </a:scheme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Implementation perspective</a:t>
            </a:r>
          </a:p>
        </p:txBody>
      </p:sp>
      <p:sp>
        <p:nvSpPr>
          <p:cNvPr id="4" name="Freeform 3">
            <a:extLst>
              <a:ext uri="{FF2B5EF4-FFF2-40B4-BE49-F238E27FC236}">
                <a16:creationId xmlns:a16="http://schemas.microsoft.com/office/drawing/2014/main" id="{A31CC3EB-61FE-C6DA-1029-68694A1E1F40}"/>
              </a:ext>
            </a:extLst>
          </p:cNvPr>
          <p:cNvSpPr/>
          <p:nvPr/>
        </p:nvSpPr>
        <p:spPr>
          <a:xfrm>
            <a:off x="3747752" y="1944710"/>
            <a:ext cx="3232597" cy="1532586"/>
          </a:xfrm>
          <a:custGeom>
            <a:avLst/>
            <a:gdLst>
              <a:gd name="csX0" fmla="*/ 3232597 w 3232597"/>
              <a:gd name="csY0" fmla="*/ 0 h 1532586"/>
              <a:gd name="csX1" fmla="*/ 2228045 w 3232597"/>
              <a:gd name="csY1" fmla="*/ 296214 h 1532586"/>
              <a:gd name="csX2" fmla="*/ 1378040 w 3232597"/>
              <a:gd name="csY2" fmla="*/ 1313645 h 1532586"/>
              <a:gd name="csX3" fmla="*/ 0 w 3232597"/>
              <a:gd name="csY3" fmla="*/ 1532586 h 1532586"/>
            </a:gdLst>
            <a:ahLst/>
            <a:cxnLst>
              <a:cxn ang="0">
                <a:pos x="csX0" y="csY0"/>
              </a:cxn>
              <a:cxn ang="0">
                <a:pos x="csX1" y="csY1"/>
              </a:cxn>
              <a:cxn ang="0">
                <a:pos x="csX2" y="csY2"/>
              </a:cxn>
              <a:cxn ang="0">
                <a:pos x="csX3" y="csY3"/>
              </a:cxn>
            </a:cxnLst>
            <a:rect l="l" t="t" r="r" b="b"/>
            <a:pathLst>
              <a:path w="3232597" h="1532586">
                <a:moveTo>
                  <a:pt x="3232597" y="0"/>
                </a:moveTo>
                <a:cubicBezTo>
                  <a:pt x="2884867" y="38636"/>
                  <a:pt x="2537138" y="77273"/>
                  <a:pt x="2228045" y="296214"/>
                </a:cubicBezTo>
                <a:cubicBezTo>
                  <a:pt x="1918952" y="515155"/>
                  <a:pt x="1749381" y="1107583"/>
                  <a:pt x="1378040" y="1313645"/>
                </a:cubicBezTo>
                <a:cubicBezTo>
                  <a:pt x="1006699" y="1519707"/>
                  <a:pt x="503349" y="1526146"/>
                  <a:pt x="0" y="1532586"/>
                </a:cubicBezTo>
              </a:path>
            </a:pathLst>
          </a:custGeom>
          <a:noFill/>
          <a:ln w="34925">
            <a:solidFill>
              <a:srgbClr val="FF0000"/>
            </a:solidFill>
            <a:prstDash val="sysDot"/>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6299A23F-4FE8-230F-85E9-46A3A6076401}"/>
              </a:ext>
            </a:extLst>
          </p:cNvPr>
          <p:cNvSpPr/>
          <p:nvPr/>
        </p:nvSpPr>
        <p:spPr>
          <a:xfrm>
            <a:off x="4687910" y="2047741"/>
            <a:ext cx="1416676" cy="1197735"/>
          </a:xfrm>
          <a:custGeom>
            <a:avLst/>
            <a:gdLst>
              <a:gd name="csX0" fmla="*/ 0 w 1416676"/>
              <a:gd name="csY0" fmla="*/ 0 h 1197735"/>
              <a:gd name="csX1" fmla="*/ 296214 w 1416676"/>
              <a:gd name="csY1" fmla="*/ 798490 h 1197735"/>
              <a:gd name="csX2" fmla="*/ 1416676 w 1416676"/>
              <a:gd name="csY2" fmla="*/ 1197735 h 1197735"/>
            </a:gdLst>
            <a:ahLst/>
            <a:cxnLst>
              <a:cxn ang="0">
                <a:pos x="csX0" y="csY0"/>
              </a:cxn>
              <a:cxn ang="0">
                <a:pos x="csX1" y="csY1"/>
              </a:cxn>
              <a:cxn ang="0">
                <a:pos x="csX2" y="csY2"/>
              </a:cxn>
            </a:cxnLst>
            <a:rect l="l" t="t" r="r" b="b"/>
            <a:pathLst>
              <a:path w="1416676" h="1197735">
                <a:moveTo>
                  <a:pt x="0" y="0"/>
                </a:moveTo>
                <a:cubicBezTo>
                  <a:pt x="30051" y="299434"/>
                  <a:pt x="60102" y="598868"/>
                  <a:pt x="296214" y="798490"/>
                </a:cubicBezTo>
                <a:cubicBezTo>
                  <a:pt x="532326" y="998112"/>
                  <a:pt x="974501" y="1097923"/>
                  <a:pt x="1416676" y="1197735"/>
                </a:cubicBez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8150DB-39B6-99D9-687B-D3B06C37017C}"/>
              </a:ext>
            </a:extLst>
          </p:cNvPr>
          <p:cNvSpPr/>
          <p:nvPr/>
        </p:nvSpPr>
        <p:spPr>
          <a:xfrm>
            <a:off x="1472548" y="5144360"/>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74EB046-E3F0-880A-5511-44BC9CF3E40B}"/>
              </a:ext>
            </a:extLst>
          </p:cNvPr>
          <p:cNvSpPr txBox="1"/>
          <p:nvPr/>
        </p:nvSpPr>
        <p:spPr>
          <a:xfrm>
            <a:off x="1472548" y="5609275"/>
            <a:ext cx="2210810" cy="461665"/>
          </a:xfrm>
          <a:prstGeom prst="rect">
            <a:avLst/>
          </a:prstGeom>
          <a:noFill/>
        </p:spPr>
        <p:txBody>
          <a:bodyPr wrap="square" rtlCol="0">
            <a:spAutoFit/>
          </a:bodyPr>
          <a:lstStyle/>
          <a:p>
            <a:r>
              <a:rPr lang="en-US" sz="2400" dirty="0">
                <a:solidFill>
                  <a:srgbClr val="FF0000"/>
                </a:solidFill>
              </a:rPr>
              <a:t>B  says &lt;A, 5&gt;</a:t>
            </a:r>
            <a:endParaRPr lang="en-US" sz="2400" dirty="0">
              <a:solidFill>
                <a:schemeClr val="accent1">
                  <a:lumMod val="75000"/>
                </a:schemeClr>
              </a:solidFill>
            </a:endParaRPr>
          </a:p>
        </p:txBody>
      </p:sp>
      <p:sp>
        <p:nvSpPr>
          <p:cNvPr id="24" name="TextBox 23">
            <a:extLst>
              <a:ext uri="{FF2B5EF4-FFF2-40B4-BE49-F238E27FC236}">
                <a16:creationId xmlns:a16="http://schemas.microsoft.com/office/drawing/2014/main" id="{FEAA0820-131A-2A68-A8BC-EAA019502AB4}"/>
              </a:ext>
            </a:extLst>
          </p:cNvPr>
          <p:cNvSpPr txBox="1"/>
          <p:nvPr/>
        </p:nvSpPr>
        <p:spPr>
          <a:xfrm>
            <a:off x="1472548" y="5156049"/>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B’s DVs</a:t>
            </a:r>
          </a:p>
        </p:txBody>
      </p:sp>
      <p:sp>
        <p:nvSpPr>
          <p:cNvPr id="30" name="TextBox 29">
            <a:extLst>
              <a:ext uri="{FF2B5EF4-FFF2-40B4-BE49-F238E27FC236}">
                <a16:creationId xmlns:a16="http://schemas.microsoft.com/office/drawing/2014/main" id="{71002139-3B16-9212-7379-D9AC46CF41EC}"/>
              </a:ext>
            </a:extLst>
          </p:cNvPr>
          <p:cNvSpPr txBox="1"/>
          <p:nvPr/>
        </p:nvSpPr>
        <p:spPr>
          <a:xfrm>
            <a:off x="1472548" y="5922812"/>
            <a:ext cx="2210810" cy="461665"/>
          </a:xfrm>
          <a:prstGeom prst="rect">
            <a:avLst/>
          </a:prstGeom>
          <a:noFill/>
        </p:spPr>
        <p:txBody>
          <a:bodyPr wrap="square" rtlCol="0">
            <a:spAutoFit/>
          </a:bodyPr>
          <a:lstStyle/>
          <a:p>
            <a:r>
              <a:rPr lang="en-US" sz="2400" dirty="0">
                <a:solidFill>
                  <a:srgbClr val="FF0000"/>
                </a:solidFill>
              </a:rPr>
              <a:t>B  says &lt;C, 12&gt;</a:t>
            </a:r>
            <a:endParaRPr lang="en-US" sz="2400" dirty="0">
              <a:solidFill>
                <a:schemeClr val="accent1">
                  <a:lumMod val="75000"/>
                </a:schemeClr>
              </a:solidFill>
            </a:endParaRPr>
          </a:p>
        </p:txBody>
      </p:sp>
      <p:sp>
        <p:nvSpPr>
          <p:cNvPr id="32" name="TextBox 31">
            <a:extLst>
              <a:ext uri="{FF2B5EF4-FFF2-40B4-BE49-F238E27FC236}">
                <a16:creationId xmlns:a16="http://schemas.microsoft.com/office/drawing/2014/main" id="{282C37AA-9D16-E084-3848-DD138A1B31F2}"/>
              </a:ext>
            </a:extLst>
          </p:cNvPr>
          <p:cNvSpPr txBox="1"/>
          <p:nvPr/>
        </p:nvSpPr>
        <p:spPr>
          <a:xfrm>
            <a:off x="1472548" y="6223470"/>
            <a:ext cx="2210810" cy="461665"/>
          </a:xfrm>
          <a:prstGeom prst="rect">
            <a:avLst/>
          </a:prstGeom>
          <a:noFill/>
        </p:spPr>
        <p:txBody>
          <a:bodyPr wrap="square" rtlCol="0">
            <a:spAutoFit/>
          </a:bodyPr>
          <a:lstStyle/>
          <a:p>
            <a:r>
              <a:rPr lang="en-US" sz="2400" dirty="0">
                <a:solidFill>
                  <a:srgbClr val="FF0000"/>
                </a:solidFill>
              </a:rPr>
              <a:t>B  says &lt;Q, 9&gt;</a:t>
            </a:r>
            <a:endParaRPr lang="en-US" sz="2400" dirty="0">
              <a:solidFill>
                <a:schemeClr val="accent1">
                  <a:lumMod val="75000"/>
                </a:schemeClr>
              </a:solidFill>
            </a:endParaRPr>
          </a:p>
        </p:txBody>
      </p:sp>
      <p:sp>
        <p:nvSpPr>
          <p:cNvPr id="34" name="TextBox 33">
            <a:extLst>
              <a:ext uri="{FF2B5EF4-FFF2-40B4-BE49-F238E27FC236}">
                <a16:creationId xmlns:a16="http://schemas.microsoft.com/office/drawing/2014/main" id="{7D87CD61-C1D3-2DC7-5C75-8E14DF8B2DDA}"/>
              </a:ext>
            </a:extLst>
          </p:cNvPr>
          <p:cNvSpPr txBox="1"/>
          <p:nvPr/>
        </p:nvSpPr>
        <p:spPr>
          <a:xfrm>
            <a:off x="53536" y="4133274"/>
            <a:ext cx="2838021" cy="1015663"/>
          </a:xfrm>
          <a:prstGeom prst="rect">
            <a:avLst/>
          </a:prstGeom>
          <a:noFill/>
        </p:spPr>
        <p:txBody>
          <a:bodyPr wrap="none" rtlCol="0">
            <a:spAutoFit/>
          </a:bodyPr>
          <a:lstStyle/>
          <a:p>
            <a:r>
              <a:rPr lang="en-US" sz="2000" dirty="0"/>
              <a:t>Neighbor B’s--</a:t>
            </a:r>
          </a:p>
          <a:p>
            <a:r>
              <a:rPr lang="en-US" sz="2000" dirty="0"/>
              <a:t>Identity (IP/interface)</a:t>
            </a:r>
          </a:p>
          <a:p>
            <a:r>
              <a:rPr lang="en-US" sz="2000" dirty="0"/>
              <a:t>Timestamp of last update</a:t>
            </a:r>
          </a:p>
        </p:txBody>
      </p:sp>
      <p:sp>
        <p:nvSpPr>
          <p:cNvPr id="35" name="TextBox 34">
            <a:extLst>
              <a:ext uri="{FF2B5EF4-FFF2-40B4-BE49-F238E27FC236}">
                <a16:creationId xmlns:a16="http://schemas.microsoft.com/office/drawing/2014/main" id="{2D99C265-0416-8F13-A975-42F6071D349B}"/>
              </a:ext>
            </a:extLst>
          </p:cNvPr>
          <p:cNvSpPr txBox="1"/>
          <p:nvPr/>
        </p:nvSpPr>
        <p:spPr>
          <a:xfrm>
            <a:off x="478759" y="4901886"/>
            <a:ext cx="413896" cy="646331"/>
          </a:xfrm>
          <a:prstGeom prst="rect">
            <a:avLst/>
          </a:prstGeom>
          <a:noFill/>
        </p:spPr>
        <p:txBody>
          <a:bodyPr wrap="none" rtlCol="0">
            <a:spAutoFit/>
          </a:bodyPr>
          <a:lstStyle/>
          <a:p>
            <a:r>
              <a:rPr lang="en-US" sz="3600" dirty="0"/>
              <a:t>+</a:t>
            </a:r>
          </a:p>
        </p:txBody>
      </p:sp>
      <p:sp>
        <p:nvSpPr>
          <p:cNvPr id="36" name="Freeform 35">
            <a:extLst>
              <a:ext uri="{FF2B5EF4-FFF2-40B4-BE49-F238E27FC236}">
                <a16:creationId xmlns:a16="http://schemas.microsoft.com/office/drawing/2014/main" id="{531EFCD8-72D1-AC2D-64BA-986385321E6F}"/>
              </a:ext>
            </a:extLst>
          </p:cNvPr>
          <p:cNvSpPr/>
          <p:nvPr/>
        </p:nvSpPr>
        <p:spPr>
          <a:xfrm>
            <a:off x="689114" y="5407041"/>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2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B1CDE-D28D-2342-9DE0-FD0CDDEB26DB}"/>
              </a:ext>
            </a:extLst>
          </p:cNvPr>
          <p:cNvSpPr txBox="1"/>
          <p:nvPr/>
        </p:nvSpPr>
        <p:spPr>
          <a:xfrm>
            <a:off x="0" y="2899611"/>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 (</a:t>
            </a:r>
            <a:r>
              <a:rPr lang="en-US" sz="3200" dirty="0" err="1">
                <a:solidFill>
                  <a:schemeClr val="bg1"/>
                </a:solidFill>
              </a:rPr>
              <a:t>cont</a:t>
            </a:r>
            <a:r>
              <a:rPr lang="en-US" sz="3200" dirty="0">
                <a:solidFill>
                  <a:schemeClr val="bg1"/>
                </a:solidFill>
              </a:rPr>
              <a:t>…)</a:t>
            </a:r>
          </a:p>
        </p:txBody>
      </p:sp>
    </p:spTree>
    <p:extLst>
      <p:ext uri="{BB962C8B-B14F-4D97-AF65-F5344CB8AC3E}">
        <p14:creationId xmlns:p14="http://schemas.microsoft.com/office/powerpoint/2010/main" val="97749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B3977-0B2A-CB56-0CFC-324B78A631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B992CE-EE0D-14AC-6559-DF7E410E7018}"/>
              </a:ext>
            </a:extLst>
          </p:cNvPr>
          <p:cNvSpPr/>
          <p:nvPr/>
        </p:nvSpPr>
        <p:spPr>
          <a:xfrm>
            <a:off x="1472548" y="2445304"/>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2388D6-61CD-5581-1605-072BAA312C6A}"/>
              </a:ext>
            </a:extLst>
          </p:cNvPr>
          <p:cNvSpPr txBox="1"/>
          <p:nvPr/>
        </p:nvSpPr>
        <p:spPr>
          <a:xfrm>
            <a:off x="1472548" y="2910219"/>
            <a:ext cx="2210810" cy="461665"/>
          </a:xfrm>
          <a:prstGeom prst="rect">
            <a:avLst/>
          </a:prstGeom>
          <a:noFill/>
        </p:spPr>
        <p:txBody>
          <a:bodyPr wrap="square" rtlCol="0">
            <a:spAutoFit/>
          </a:bodyPr>
          <a:lstStyle/>
          <a:p>
            <a:r>
              <a:rPr lang="en-US" sz="2400" dirty="0">
                <a:solidFill>
                  <a:srgbClr val="FF0000"/>
                </a:solidFill>
              </a:rPr>
              <a:t>A  says &lt;B, 19&gt;</a:t>
            </a:r>
            <a:endParaRPr lang="en-US" sz="2400" dirty="0">
              <a:solidFill>
                <a:schemeClr val="accent1">
                  <a:lumMod val="75000"/>
                </a:schemeClr>
              </a:solidFill>
            </a:endParaRPr>
          </a:p>
        </p:txBody>
      </p:sp>
      <p:sp>
        <p:nvSpPr>
          <p:cNvPr id="6" name="TextBox 5">
            <a:extLst>
              <a:ext uri="{FF2B5EF4-FFF2-40B4-BE49-F238E27FC236}">
                <a16:creationId xmlns:a16="http://schemas.microsoft.com/office/drawing/2014/main" id="{A34FB8A7-43DD-0F03-D796-BCAA38B0EDB4}"/>
              </a:ext>
            </a:extLst>
          </p:cNvPr>
          <p:cNvSpPr txBox="1"/>
          <p:nvPr/>
        </p:nvSpPr>
        <p:spPr>
          <a:xfrm>
            <a:off x="1472548" y="2456993"/>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A’s DVs</a:t>
            </a:r>
          </a:p>
        </p:txBody>
      </p:sp>
      <p:sp>
        <p:nvSpPr>
          <p:cNvPr id="7" name="TextBox 6">
            <a:extLst>
              <a:ext uri="{FF2B5EF4-FFF2-40B4-BE49-F238E27FC236}">
                <a16:creationId xmlns:a16="http://schemas.microsoft.com/office/drawing/2014/main" id="{086FDAF2-4703-D529-E4AD-D95AF6E7ECB3}"/>
              </a:ext>
            </a:extLst>
          </p:cNvPr>
          <p:cNvSpPr txBox="1"/>
          <p:nvPr/>
        </p:nvSpPr>
        <p:spPr>
          <a:xfrm>
            <a:off x="1472548" y="3223756"/>
            <a:ext cx="2210810" cy="461665"/>
          </a:xfrm>
          <a:prstGeom prst="rect">
            <a:avLst/>
          </a:prstGeom>
          <a:noFill/>
        </p:spPr>
        <p:txBody>
          <a:bodyPr wrap="square" rtlCol="0">
            <a:spAutoFit/>
          </a:bodyPr>
          <a:lstStyle/>
          <a:p>
            <a:r>
              <a:rPr lang="en-US" sz="2400" dirty="0">
                <a:solidFill>
                  <a:srgbClr val="FF0000"/>
                </a:solidFill>
              </a:rPr>
              <a:t>A  says &lt;C, 2&gt;</a:t>
            </a:r>
            <a:endParaRPr lang="en-US" sz="2400" dirty="0">
              <a:solidFill>
                <a:schemeClr val="accent1">
                  <a:lumMod val="75000"/>
                </a:schemeClr>
              </a:solidFill>
            </a:endParaRPr>
          </a:p>
        </p:txBody>
      </p:sp>
      <p:sp>
        <p:nvSpPr>
          <p:cNvPr id="8" name="TextBox 7">
            <a:extLst>
              <a:ext uri="{FF2B5EF4-FFF2-40B4-BE49-F238E27FC236}">
                <a16:creationId xmlns:a16="http://schemas.microsoft.com/office/drawing/2014/main" id="{AF3EB25B-003A-5147-2C09-02432AD7A013}"/>
              </a:ext>
            </a:extLst>
          </p:cNvPr>
          <p:cNvSpPr txBox="1"/>
          <p:nvPr/>
        </p:nvSpPr>
        <p:spPr>
          <a:xfrm>
            <a:off x="1472548" y="3524414"/>
            <a:ext cx="2210810" cy="461665"/>
          </a:xfrm>
          <a:prstGeom prst="rect">
            <a:avLst/>
          </a:prstGeom>
          <a:noFill/>
        </p:spPr>
        <p:txBody>
          <a:bodyPr wrap="square" rtlCol="0">
            <a:spAutoFit/>
          </a:bodyPr>
          <a:lstStyle/>
          <a:p>
            <a:r>
              <a:rPr lang="en-US" sz="2400" dirty="0">
                <a:solidFill>
                  <a:srgbClr val="FF0000"/>
                </a:solidFill>
              </a:rPr>
              <a:t>A  says &lt;P, 6&gt;</a:t>
            </a:r>
            <a:endParaRPr lang="en-US" sz="2400" dirty="0">
              <a:solidFill>
                <a:schemeClr val="accent1">
                  <a:lumMod val="75000"/>
                </a:schemeClr>
              </a:solidFill>
            </a:endParaRPr>
          </a:p>
        </p:txBody>
      </p:sp>
      <p:sp>
        <p:nvSpPr>
          <p:cNvPr id="14" name="TextBox 13">
            <a:extLst>
              <a:ext uri="{FF2B5EF4-FFF2-40B4-BE49-F238E27FC236}">
                <a16:creationId xmlns:a16="http://schemas.microsoft.com/office/drawing/2014/main" id="{304AF298-A329-BFF3-25AC-F6511ED5B208}"/>
              </a:ext>
            </a:extLst>
          </p:cNvPr>
          <p:cNvSpPr txBox="1"/>
          <p:nvPr/>
        </p:nvSpPr>
        <p:spPr>
          <a:xfrm>
            <a:off x="53537" y="1314159"/>
            <a:ext cx="2838021" cy="1015663"/>
          </a:xfrm>
          <a:prstGeom prst="rect">
            <a:avLst/>
          </a:prstGeom>
          <a:noFill/>
        </p:spPr>
        <p:txBody>
          <a:bodyPr wrap="none" rtlCol="0">
            <a:spAutoFit/>
          </a:bodyPr>
          <a:lstStyle/>
          <a:p>
            <a:r>
              <a:rPr lang="en-US" sz="2000" dirty="0"/>
              <a:t>Neighbor A’s--</a:t>
            </a:r>
          </a:p>
          <a:p>
            <a:r>
              <a:rPr lang="en-US" sz="2000" dirty="0"/>
              <a:t>Identity (IP/interface)</a:t>
            </a:r>
          </a:p>
          <a:p>
            <a:r>
              <a:rPr lang="en-US" sz="2000" dirty="0"/>
              <a:t>Timestamp of last update</a:t>
            </a:r>
          </a:p>
        </p:txBody>
      </p:sp>
      <p:sp>
        <p:nvSpPr>
          <p:cNvPr id="16" name="TextBox 15">
            <a:extLst>
              <a:ext uri="{FF2B5EF4-FFF2-40B4-BE49-F238E27FC236}">
                <a16:creationId xmlns:a16="http://schemas.microsoft.com/office/drawing/2014/main" id="{92B51A2F-CFD7-2D55-CB32-D9659F3AF80D}"/>
              </a:ext>
            </a:extLst>
          </p:cNvPr>
          <p:cNvSpPr txBox="1"/>
          <p:nvPr/>
        </p:nvSpPr>
        <p:spPr>
          <a:xfrm>
            <a:off x="553792" y="2122138"/>
            <a:ext cx="413896" cy="646331"/>
          </a:xfrm>
          <a:prstGeom prst="rect">
            <a:avLst/>
          </a:prstGeom>
          <a:noFill/>
        </p:spPr>
        <p:txBody>
          <a:bodyPr wrap="none" rtlCol="0">
            <a:spAutoFit/>
          </a:bodyPr>
          <a:lstStyle/>
          <a:p>
            <a:r>
              <a:rPr lang="en-US" sz="3600" dirty="0"/>
              <a:t>+</a:t>
            </a:r>
          </a:p>
        </p:txBody>
      </p:sp>
      <p:sp>
        <p:nvSpPr>
          <p:cNvPr id="18" name="Freeform 17">
            <a:extLst>
              <a:ext uri="{FF2B5EF4-FFF2-40B4-BE49-F238E27FC236}">
                <a16:creationId xmlns:a16="http://schemas.microsoft.com/office/drawing/2014/main" id="{B687DC5D-953D-FCA6-29AD-BE2B4FF42D30}"/>
              </a:ext>
            </a:extLst>
          </p:cNvPr>
          <p:cNvSpPr/>
          <p:nvPr/>
        </p:nvSpPr>
        <p:spPr>
          <a:xfrm>
            <a:off x="764147" y="2627293"/>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DB98EFA-85BB-ECBA-56C4-297588625EC1}"/>
              </a:ext>
            </a:extLst>
          </p:cNvPr>
          <p:cNvSpPr txBox="1"/>
          <p:nvPr/>
        </p:nvSpPr>
        <p:spPr>
          <a:xfrm>
            <a:off x="1657797" y="566856"/>
            <a:ext cx="1750159" cy="461665"/>
          </a:xfrm>
          <a:prstGeom prst="rect">
            <a:avLst/>
          </a:prstGeom>
          <a:noFill/>
        </p:spPr>
        <p:txBody>
          <a:bodyPr wrap="none" rtlCol="0">
            <a:spAutoFit/>
          </a:bodyPr>
          <a:lstStyle/>
          <a:p>
            <a:r>
              <a:rPr lang="en-US" sz="2400" dirty="0">
                <a:solidFill>
                  <a:srgbClr val="C00000"/>
                </a:solidFill>
              </a:rPr>
              <a:t>DV database</a:t>
            </a:r>
          </a:p>
        </p:txBody>
      </p:sp>
      <p:cxnSp>
        <p:nvCxnSpPr>
          <p:cNvPr id="23" name="Straight Connector 22">
            <a:extLst>
              <a:ext uri="{FF2B5EF4-FFF2-40B4-BE49-F238E27FC236}">
                <a16:creationId xmlns:a16="http://schemas.microsoft.com/office/drawing/2014/main" id="{A6D36827-2F1B-851D-E4DE-A109D3AAA428}"/>
              </a:ext>
            </a:extLst>
          </p:cNvPr>
          <p:cNvCxnSpPr>
            <a:cxnSpLocks/>
          </p:cNvCxnSpPr>
          <p:nvPr/>
        </p:nvCxnSpPr>
        <p:spPr>
          <a:xfrm>
            <a:off x="3953814" y="690530"/>
            <a:ext cx="0" cy="6106022"/>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4B89CD8-D350-A110-A4A7-861F79C112DB}"/>
              </a:ext>
            </a:extLst>
          </p:cNvPr>
          <p:cNvSpPr txBox="1"/>
          <p:nvPr/>
        </p:nvSpPr>
        <p:spPr>
          <a:xfrm>
            <a:off x="5736044" y="566856"/>
            <a:ext cx="1823641" cy="461665"/>
          </a:xfrm>
          <a:prstGeom prst="rect">
            <a:avLst/>
          </a:prstGeom>
          <a:noFill/>
        </p:spPr>
        <p:txBody>
          <a:bodyPr wrap="none" rtlCol="0">
            <a:spAutoFit/>
          </a:bodyPr>
          <a:lstStyle/>
          <a:p>
            <a:r>
              <a:rPr lang="en-US" sz="2400" dirty="0">
                <a:solidFill>
                  <a:srgbClr val="C00000"/>
                </a:solidFill>
              </a:rPr>
              <a:t>DV algorithm</a:t>
            </a:r>
          </a:p>
        </p:txBody>
      </p:sp>
      <p:sp>
        <p:nvSpPr>
          <p:cNvPr id="26" name="TextBox 25">
            <a:extLst>
              <a:ext uri="{FF2B5EF4-FFF2-40B4-BE49-F238E27FC236}">
                <a16:creationId xmlns:a16="http://schemas.microsoft.com/office/drawing/2014/main" id="{21F697A8-A42E-F9EC-2928-7D8DA21375DF}"/>
              </a:ext>
            </a:extLst>
          </p:cNvPr>
          <p:cNvSpPr txBox="1"/>
          <p:nvPr/>
        </p:nvSpPr>
        <p:spPr>
          <a:xfrm>
            <a:off x="5092246" y="4450278"/>
            <a:ext cx="3111236" cy="461665"/>
          </a:xfrm>
          <a:prstGeom prst="rect">
            <a:avLst/>
          </a:prstGeom>
          <a:noFill/>
        </p:spPr>
        <p:txBody>
          <a:bodyPr wrap="none" rtlCol="0">
            <a:spAutoFit/>
          </a:bodyPr>
          <a:lstStyle/>
          <a:p>
            <a:r>
              <a:rPr lang="en-US" sz="2400" dirty="0">
                <a:solidFill>
                  <a:srgbClr val="C00000"/>
                </a:solidFill>
              </a:rPr>
              <a:t>Database maintenance</a:t>
            </a:r>
          </a:p>
        </p:txBody>
      </p:sp>
      <p:sp>
        <p:nvSpPr>
          <p:cNvPr id="27" name="TextBox 26">
            <a:extLst>
              <a:ext uri="{FF2B5EF4-FFF2-40B4-BE49-F238E27FC236}">
                <a16:creationId xmlns:a16="http://schemas.microsoft.com/office/drawing/2014/main" id="{FFA278C1-5835-13A3-0356-A9C6EEF25081}"/>
              </a:ext>
            </a:extLst>
          </p:cNvPr>
          <p:cNvSpPr txBox="1"/>
          <p:nvPr/>
        </p:nvSpPr>
        <p:spPr>
          <a:xfrm>
            <a:off x="4976667" y="5077880"/>
            <a:ext cx="3227230" cy="1569660"/>
          </a:xfrm>
          <a:prstGeom prst="rect">
            <a:avLst/>
          </a:prstGeom>
          <a:noFill/>
        </p:spPr>
        <p:txBody>
          <a:bodyPr wrap="none" rtlCol="0">
            <a:spAutoFit/>
          </a:bodyPr>
          <a:lstStyle/>
          <a:p>
            <a:r>
              <a:rPr lang="en-US" sz="2400" dirty="0"/>
              <a:t>Add new database entry</a:t>
            </a:r>
          </a:p>
          <a:p>
            <a:r>
              <a:rPr lang="en-US" sz="2400" dirty="0"/>
              <a:t>Update timestamp</a:t>
            </a:r>
          </a:p>
          <a:p>
            <a:r>
              <a:rPr lang="en-US" sz="2400" dirty="0"/>
              <a:t>Update a DV</a:t>
            </a:r>
          </a:p>
          <a:p>
            <a:r>
              <a:rPr lang="en-US" sz="2400" dirty="0"/>
              <a:t>Purge old information</a:t>
            </a:r>
          </a:p>
        </p:txBody>
      </p:sp>
      <p:sp>
        <p:nvSpPr>
          <p:cNvPr id="28" name="Rectangle 3">
            <a:extLst>
              <a:ext uri="{FF2B5EF4-FFF2-40B4-BE49-F238E27FC236}">
                <a16:creationId xmlns:a16="http://schemas.microsoft.com/office/drawing/2014/main" id="{FEEBAC65-09D5-5734-E881-D76225E09021}"/>
              </a:ext>
            </a:extLst>
          </p:cNvPr>
          <p:cNvSpPr txBox="1">
            <a:spLocks noChangeArrowheads="1"/>
          </p:cNvSpPr>
          <p:nvPr/>
        </p:nvSpPr>
        <p:spPr>
          <a:xfrm>
            <a:off x="4307733" y="1110796"/>
            <a:ext cx="4465316" cy="1108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None/>
            </a:pPr>
            <a:r>
              <a:rPr lang="en-US" sz="2400" i="1" dirty="0">
                <a:solidFill>
                  <a:schemeClr val="accent1">
                    <a:lumMod val="75000"/>
                  </a:schemeClr>
                </a:solidFill>
              </a:rPr>
              <a:t>Bellman-Ford algo.</a:t>
            </a:r>
          </a:p>
          <a:p>
            <a:pPr>
              <a:buFont typeface="Wingdings" charset="0"/>
              <a:buNone/>
            </a:pPr>
            <a:r>
              <a:rPr lang="en-US" sz="2400" dirty="0">
                <a:solidFill>
                  <a:schemeClr val="accent1">
                    <a:lumMod val="75000"/>
                  </a:schemeClr>
                </a:solidFill>
              </a:rPr>
              <a:t>d</a:t>
            </a:r>
            <a:r>
              <a:rPr lang="en-US" sz="2400" baseline="-25000" dirty="0">
                <a:solidFill>
                  <a:schemeClr val="accent1">
                    <a:lumMod val="75000"/>
                  </a:schemeClr>
                </a:solidFill>
              </a:rPr>
              <a:t>x</a:t>
            </a:r>
            <a:r>
              <a:rPr lang="en-US" sz="2400" dirty="0">
                <a:solidFill>
                  <a:schemeClr val="accent1">
                    <a:lumMod val="75000"/>
                  </a:schemeClr>
                </a:solidFill>
              </a:rPr>
              <a:t>(y) = </a:t>
            </a:r>
            <a:r>
              <a:rPr lang="en-US" sz="2400" i="1" dirty="0">
                <a:solidFill>
                  <a:schemeClr val="accent1">
                    <a:lumMod val="75000"/>
                  </a:schemeClr>
                </a:solidFill>
              </a:rPr>
              <a:t>min</a:t>
            </a:r>
            <a:r>
              <a:rPr lang="en-US" sz="2400" dirty="0">
                <a:solidFill>
                  <a:schemeClr val="accent1">
                    <a:lumMod val="75000"/>
                  </a:schemeClr>
                </a:solidFill>
              </a:rPr>
              <a:t> {c(</a:t>
            </a:r>
            <a:r>
              <a:rPr lang="en-US" sz="2400" dirty="0" err="1">
                <a:solidFill>
                  <a:schemeClr val="accent1">
                    <a:lumMod val="75000"/>
                  </a:schemeClr>
                </a:solidFill>
              </a:rPr>
              <a:t>x,v</a:t>
            </a:r>
            <a:r>
              <a:rPr lang="en-US" sz="2400" dirty="0">
                <a:solidFill>
                  <a:schemeClr val="accent1">
                    <a:lumMod val="75000"/>
                  </a:schemeClr>
                </a:solidFill>
              </a:rPr>
              <a:t>) + d</a:t>
            </a:r>
            <a:r>
              <a:rPr lang="en-US" sz="2400" baseline="-25000" dirty="0">
                <a:solidFill>
                  <a:schemeClr val="accent1">
                    <a:lumMod val="75000"/>
                  </a:schemeClr>
                </a:solidFill>
              </a:rPr>
              <a:t>v</a:t>
            </a:r>
            <a:r>
              <a:rPr lang="en-US" sz="2400" dirty="0">
                <a:solidFill>
                  <a:schemeClr val="accent1">
                    <a:lumMod val="75000"/>
                  </a:schemeClr>
                </a:solidFill>
              </a:rPr>
              <a:t>(y) }</a:t>
            </a:r>
          </a:p>
          <a:p>
            <a:pPr>
              <a:buFont typeface="Wingdings" charset="0"/>
              <a:buNone/>
            </a:pPr>
            <a:r>
              <a:rPr lang="en-US" sz="3200" dirty="0">
                <a:solidFill>
                  <a:schemeClr val="accent1">
                    <a:lumMod val="75000"/>
                  </a:schemeClr>
                </a:solidFill>
              </a:rPr>
              <a:t>   </a:t>
            </a:r>
          </a:p>
          <a:p>
            <a:pPr>
              <a:buFont typeface="Wingdings" charset="0"/>
              <a:buNone/>
            </a:pPr>
            <a:endParaRPr lang="en-US" dirty="0">
              <a:solidFill>
                <a:schemeClr val="accent1">
                  <a:lumMod val="75000"/>
                </a:schemeClr>
              </a:solidFill>
            </a:endParaRPr>
          </a:p>
        </p:txBody>
      </p:sp>
      <p:graphicFrame>
        <p:nvGraphicFramePr>
          <p:cNvPr id="29" name="Table 28">
            <a:extLst>
              <a:ext uri="{FF2B5EF4-FFF2-40B4-BE49-F238E27FC236}">
                <a16:creationId xmlns:a16="http://schemas.microsoft.com/office/drawing/2014/main" id="{FB864E9F-3E4B-8220-2073-FB05F05F57C3}"/>
              </a:ext>
            </a:extLst>
          </p:cNvPr>
          <p:cNvGraphicFramePr>
            <a:graphicFrameLocks noGrp="1"/>
          </p:cNvGraphicFramePr>
          <p:nvPr/>
        </p:nvGraphicFramePr>
        <p:xfrm>
          <a:off x="6187058" y="2526215"/>
          <a:ext cx="2166824" cy="146304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9981">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299981">
                <a:tc>
                  <a:txBody>
                    <a:bodyPr/>
                    <a:lstStyle/>
                    <a:p>
                      <a:r>
                        <a:rPr lang="en-US" dirty="0"/>
                        <a:t>B</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9981">
                <a:tc>
                  <a:txBody>
                    <a:bodyPr/>
                    <a:lstStyle/>
                    <a:p>
                      <a:r>
                        <a:rPr lang="en-US" dirty="0"/>
                        <a:t>C</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9981">
                <a:tc>
                  <a:txBody>
                    <a:bodyPr/>
                    <a:lstStyle/>
                    <a:p>
                      <a:r>
                        <a:rPr lang="en-US" dirty="0"/>
                        <a:t>P</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bl>
          </a:graphicData>
        </a:graphic>
      </p:graphicFrame>
      <p:sp>
        <p:nvSpPr>
          <p:cNvPr id="31" name="TextBox 30">
            <a:extLst>
              <a:ext uri="{FF2B5EF4-FFF2-40B4-BE49-F238E27FC236}">
                <a16:creationId xmlns:a16="http://schemas.microsoft.com/office/drawing/2014/main" id="{95853F26-8BF1-3FF3-1F81-737F03177E17}"/>
              </a:ext>
            </a:extLst>
          </p:cNvPr>
          <p:cNvSpPr txBox="1"/>
          <p:nvPr/>
        </p:nvSpPr>
        <p:spPr>
          <a:xfrm>
            <a:off x="6345601" y="2071170"/>
            <a:ext cx="1849737" cy="461665"/>
          </a:xfrm>
          <a:prstGeom prst="rect">
            <a:avLst/>
          </a:prstGeom>
          <a:noFill/>
        </p:spPr>
        <p:txBody>
          <a:bodyPr wrap="none" rtlCol="0">
            <a:spAutoFit/>
          </a:bodyPr>
          <a:lstStyle/>
          <a:p>
            <a:r>
              <a:rPr lang="en-US" sz="2400" dirty="0"/>
              <a:t>Routing table</a:t>
            </a:r>
          </a:p>
        </p:txBody>
      </p:sp>
      <p:sp>
        <p:nvSpPr>
          <p:cNvPr id="33" name="TextBox 32">
            <a:extLst>
              <a:ext uri="{FF2B5EF4-FFF2-40B4-BE49-F238E27FC236}">
                <a16:creationId xmlns:a16="http://schemas.microsoft.com/office/drawing/2014/main" id="{BDFE4A63-4A9B-6B5D-1502-CABAC613C4C0}"/>
              </a:ext>
            </a:extLst>
          </p:cNvPr>
          <p:cNvSpPr txBox="1"/>
          <p:nvPr/>
        </p:nvSpPr>
        <p:spPr>
          <a:xfrm>
            <a:off x="0" y="-1429"/>
            <a:ext cx="9144000" cy="584775"/>
          </a:xfrm>
          <a:prstGeom prst="rect">
            <a:avLst/>
          </a:prstGeom>
          <a:solidFill>
            <a:schemeClr val="tx1">
              <a:lumMod val="65000"/>
              <a:lumOff val="35000"/>
            </a:scheme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Implementation perspective</a:t>
            </a:r>
          </a:p>
        </p:txBody>
      </p:sp>
      <p:sp>
        <p:nvSpPr>
          <p:cNvPr id="4" name="Freeform 3">
            <a:extLst>
              <a:ext uri="{FF2B5EF4-FFF2-40B4-BE49-F238E27FC236}">
                <a16:creationId xmlns:a16="http://schemas.microsoft.com/office/drawing/2014/main" id="{CF1ED25D-7457-3D47-5DD6-58DAAC8DB488}"/>
              </a:ext>
            </a:extLst>
          </p:cNvPr>
          <p:cNvSpPr/>
          <p:nvPr/>
        </p:nvSpPr>
        <p:spPr>
          <a:xfrm>
            <a:off x="3747752" y="1944710"/>
            <a:ext cx="3232597" cy="1532586"/>
          </a:xfrm>
          <a:custGeom>
            <a:avLst/>
            <a:gdLst>
              <a:gd name="csX0" fmla="*/ 3232597 w 3232597"/>
              <a:gd name="csY0" fmla="*/ 0 h 1532586"/>
              <a:gd name="csX1" fmla="*/ 2228045 w 3232597"/>
              <a:gd name="csY1" fmla="*/ 296214 h 1532586"/>
              <a:gd name="csX2" fmla="*/ 1378040 w 3232597"/>
              <a:gd name="csY2" fmla="*/ 1313645 h 1532586"/>
              <a:gd name="csX3" fmla="*/ 0 w 3232597"/>
              <a:gd name="csY3" fmla="*/ 1532586 h 1532586"/>
            </a:gdLst>
            <a:ahLst/>
            <a:cxnLst>
              <a:cxn ang="0">
                <a:pos x="csX0" y="csY0"/>
              </a:cxn>
              <a:cxn ang="0">
                <a:pos x="csX1" y="csY1"/>
              </a:cxn>
              <a:cxn ang="0">
                <a:pos x="csX2" y="csY2"/>
              </a:cxn>
              <a:cxn ang="0">
                <a:pos x="csX3" y="csY3"/>
              </a:cxn>
            </a:cxnLst>
            <a:rect l="l" t="t" r="r" b="b"/>
            <a:pathLst>
              <a:path w="3232597" h="1532586">
                <a:moveTo>
                  <a:pt x="3232597" y="0"/>
                </a:moveTo>
                <a:cubicBezTo>
                  <a:pt x="2884867" y="38636"/>
                  <a:pt x="2537138" y="77273"/>
                  <a:pt x="2228045" y="296214"/>
                </a:cubicBezTo>
                <a:cubicBezTo>
                  <a:pt x="1918952" y="515155"/>
                  <a:pt x="1749381" y="1107583"/>
                  <a:pt x="1378040" y="1313645"/>
                </a:cubicBezTo>
                <a:cubicBezTo>
                  <a:pt x="1006699" y="1519707"/>
                  <a:pt x="503349" y="1526146"/>
                  <a:pt x="0" y="1532586"/>
                </a:cubicBezTo>
              </a:path>
            </a:pathLst>
          </a:custGeom>
          <a:noFill/>
          <a:ln w="34925">
            <a:solidFill>
              <a:srgbClr val="FF0000"/>
            </a:solidFill>
            <a:prstDash val="sysDot"/>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940E184D-A654-298E-1B08-0477B5C497C5}"/>
              </a:ext>
            </a:extLst>
          </p:cNvPr>
          <p:cNvSpPr/>
          <p:nvPr/>
        </p:nvSpPr>
        <p:spPr>
          <a:xfrm>
            <a:off x="4687910" y="2047741"/>
            <a:ext cx="1416676" cy="1197735"/>
          </a:xfrm>
          <a:custGeom>
            <a:avLst/>
            <a:gdLst>
              <a:gd name="csX0" fmla="*/ 0 w 1416676"/>
              <a:gd name="csY0" fmla="*/ 0 h 1197735"/>
              <a:gd name="csX1" fmla="*/ 296214 w 1416676"/>
              <a:gd name="csY1" fmla="*/ 798490 h 1197735"/>
              <a:gd name="csX2" fmla="*/ 1416676 w 1416676"/>
              <a:gd name="csY2" fmla="*/ 1197735 h 1197735"/>
            </a:gdLst>
            <a:ahLst/>
            <a:cxnLst>
              <a:cxn ang="0">
                <a:pos x="csX0" y="csY0"/>
              </a:cxn>
              <a:cxn ang="0">
                <a:pos x="csX1" y="csY1"/>
              </a:cxn>
              <a:cxn ang="0">
                <a:pos x="csX2" y="csY2"/>
              </a:cxn>
            </a:cxnLst>
            <a:rect l="l" t="t" r="r" b="b"/>
            <a:pathLst>
              <a:path w="1416676" h="1197735">
                <a:moveTo>
                  <a:pt x="0" y="0"/>
                </a:moveTo>
                <a:cubicBezTo>
                  <a:pt x="30051" y="299434"/>
                  <a:pt x="60102" y="598868"/>
                  <a:pt x="296214" y="798490"/>
                </a:cubicBezTo>
                <a:cubicBezTo>
                  <a:pt x="532326" y="998112"/>
                  <a:pt x="974501" y="1097923"/>
                  <a:pt x="1416676" y="1197735"/>
                </a:cubicBez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0EA4E2-6F97-9F86-2A41-FE873965D69C}"/>
              </a:ext>
            </a:extLst>
          </p:cNvPr>
          <p:cNvSpPr/>
          <p:nvPr/>
        </p:nvSpPr>
        <p:spPr>
          <a:xfrm>
            <a:off x="1472548" y="5144360"/>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FE92A3-5B22-5650-1C53-6A32AA124FAA}"/>
              </a:ext>
            </a:extLst>
          </p:cNvPr>
          <p:cNvSpPr txBox="1"/>
          <p:nvPr/>
        </p:nvSpPr>
        <p:spPr>
          <a:xfrm>
            <a:off x="1472548" y="5609275"/>
            <a:ext cx="2210810" cy="461665"/>
          </a:xfrm>
          <a:prstGeom prst="rect">
            <a:avLst/>
          </a:prstGeom>
          <a:noFill/>
        </p:spPr>
        <p:txBody>
          <a:bodyPr wrap="square" rtlCol="0">
            <a:spAutoFit/>
          </a:bodyPr>
          <a:lstStyle/>
          <a:p>
            <a:r>
              <a:rPr lang="en-US" sz="2400" dirty="0">
                <a:solidFill>
                  <a:srgbClr val="FF0000"/>
                </a:solidFill>
              </a:rPr>
              <a:t>B  says &lt;A, 5&gt;</a:t>
            </a:r>
            <a:endParaRPr lang="en-US" sz="2400" dirty="0">
              <a:solidFill>
                <a:schemeClr val="accent1">
                  <a:lumMod val="75000"/>
                </a:schemeClr>
              </a:solidFill>
            </a:endParaRPr>
          </a:p>
        </p:txBody>
      </p:sp>
      <p:sp>
        <p:nvSpPr>
          <p:cNvPr id="24" name="TextBox 23">
            <a:extLst>
              <a:ext uri="{FF2B5EF4-FFF2-40B4-BE49-F238E27FC236}">
                <a16:creationId xmlns:a16="http://schemas.microsoft.com/office/drawing/2014/main" id="{A0532347-334C-3EC4-AF50-EEC727ABA740}"/>
              </a:ext>
            </a:extLst>
          </p:cNvPr>
          <p:cNvSpPr txBox="1"/>
          <p:nvPr/>
        </p:nvSpPr>
        <p:spPr>
          <a:xfrm>
            <a:off x="1472548" y="5156049"/>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B’s DVs</a:t>
            </a:r>
          </a:p>
        </p:txBody>
      </p:sp>
      <p:sp>
        <p:nvSpPr>
          <p:cNvPr id="30" name="TextBox 29">
            <a:extLst>
              <a:ext uri="{FF2B5EF4-FFF2-40B4-BE49-F238E27FC236}">
                <a16:creationId xmlns:a16="http://schemas.microsoft.com/office/drawing/2014/main" id="{7B23B3ED-E9D3-9F4B-3FB4-E15A1EAC4BD6}"/>
              </a:ext>
            </a:extLst>
          </p:cNvPr>
          <p:cNvSpPr txBox="1"/>
          <p:nvPr/>
        </p:nvSpPr>
        <p:spPr>
          <a:xfrm>
            <a:off x="1472548" y="5922812"/>
            <a:ext cx="2210810" cy="461665"/>
          </a:xfrm>
          <a:prstGeom prst="rect">
            <a:avLst/>
          </a:prstGeom>
          <a:noFill/>
        </p:spPr>
        <p:txBody>
          <a:bodyPr wrap="square" rtlCol="0">
            <a:spAutoFit/>
          </a:bodyPr>
          <a:lstStyle/>
          <a:p>
            <a:r>
              <a:rPr lang="en-US" sz="2400" dirty="0">
                <a:solidFill>
                  <a:srgbClr val="FF0000"/>
                </a:solidFill>
              </a:rPr>
              <a:t>B  says &lt;C, 12&gt;</a:t>
            </a:r>
            <a:endParaRPr lang="en-US" sz="2400" dirty="0">
              <a:solidFill>
                <a:schemeClr val="accent1">
                  <a:lumMod val="75000"/>
                </a:schemeClr>
              </a:solidFill>
            </a:endParaRPr>
          </a:p>
        </p:txBody>
      </p:sp>
      <p:sp>
        <p:nvSpPr>
          <p:cNvPr id="32" name="TextBox 31">
            <a:extLst>
              <a:ext uri="{FF2B5EF4-FFF2-40B4-BE49-F238E27FC236}">
                <a16:creationId xmlns:a16="http://schemas.microsoft.com/office/drawing/2014/main" id="{B552837D-CB6F-3210-C88A-132BB13BBEAB}"/>
              </a:ext>
            </a:extLst>
          </p:cNvPr>
          <p:cNvSpPr txBox="1"/>
          <p:nvPr/>
        </p:nvSpPr>
        <p:spPr>
          <a:xfrm>
            <a:off x="1472548" y="6223470"/>
            <a:ext cx="2210810" cy="461665"/>
          </a:xfrm>
          <a:prstGeom prst="rect">
            <a:avLst/>
          </a:prstGeom>
          <a:noFill/>
        </p:spPr>
        <p:txBody>
          <a:bodyPr wrap="square" rtlCol="0">
            <a:spAutoFit/>
          </a:bodyPr>
          <a:lstStyle/>
          <a:p>
            <a:r>
              <a:rPr lang="en-US" sz="2400" dirty="0">
                <a:solidFill>
                  <a:srgbClr val="FF0000"/>
                </a:solidFill>
              </a:rPr>
              <a:t>B  says &lt;Q, 9&gt;</a:t>
            </a:r>
            <a:endParaRPr lang="en-US" sz="2400" dirty="0">
              <a:solidFill>
                <a:schemeClr val="accent1">
                  <a:lumMod val="75000"/>
                </a:schemeClr>
              </a:solidFill>
            </a:endParaRPr>
          </a:p>
        </p:txBody>
      </p:sp>
      <p:sp>
        <p:nvSpPr>
          <p:cNvPr id="34" name="TextBox 33">
            <a:extLst>
              <a:ext uri="{FF2B5EF4-FFF2-40B4-BE49-F238E27FC236}">
                <a16:creationId xmlns:a16="http://schemas.microsoft.com/office/drawing/2014/main" id="{E8049332-2B96-22DD-DC08-D5838C63A7B8}"/>
              </a:ext>
            </a:extLst>
          </p:cNvPr>
          <p:cNvSpPr txBox="1"/>
          <p:nvPr/>
        </p:nvSpPr>
        <p:spPr>
          <a:xfrm>
            <a:off x="53536" y="4133274"/>
            <a:ext cx="2838021" cy="1015663"/>
          </a:xfrm>
          <a:prstGeom prst="rect">
            <a:avLst/>
          </a:prstGeom>
          <a:noFill/>
        </p:spPr>
        <p:txBody>
          <a:bodyPr wrap="none" rtlCol="0">
            <a:spAutoFit/>
          </a:bodyPr>
          <a:lstStyle/>
          <a:p>
            <a:r>
              <a:rPr lang="en-US" sz="2000" dirty="0"/>
              <a:t>Neighbor B’s--</a:t>
            </a:r>
          </a:p>
          <a:p>
            <a:r>
              <a:rPr lang="en-US" sz="2000" dirty="0"/>
              <a:t>Identity (IP/interface)</a:t>
            </a:r>
          </a:p>
          <a:p>
            <a:r>
              <a:rPr lang="en-US" sz="2000" dirty="0"/>
              <a:t>Timestamp of last update</a:t>
            </a:r>
          </a:p>
        </p:txBody>
      </p:sp>
      <p:sp>
        <p:nvSpPr>
          <p:cNvPr id="35" name="TextBox 34">
            <a:extLst>
              <a:ext uri="{FF2B5EF4-FFF2-40B4-BE49-F238E27FC236}">
                <a16:creationId xmlns:a16="http://schemas.microsoft.com/office/drawing/2014/main" id="{7FF2A32B-1A69-C728-1065-F3DC7B9163F7}"/>
              </a:ext>
            </a:extLst>
          </p:cNvPr>
          <p:cNvSpPr txBox="1"/>
          <p:nvPr/>
        </p:nvSpPr>
        <p:spPr>
          <a:xfrm>
            <a:off x="478759" y="4901886"/>
            <a:ext cx="413896" cy="646331"/>
          </a:xfrm>
          <a:prstGeom prst="rect">
            <a:avLst/>
          </a:prstGeom>
          <a:noFill/>
        </p:spPr>
        <p:txBody>
          <a:bodyPr wrap="none" rtlCol="0">
            <a:spAutoFit/>
          </a:bodyPr>
          <a:lstStyle/>
          <a:p>
            <a:r>
              <a:rPr lang="en-US" sz="3600" dirty="0"/>
              <a:t>+</a:t>
            </a:r>
          </a:p>
        </p:txBody>
      </p:sp>
      <p:sp>
        <p:nvSpPr>
          <p:cNvPr id="36" name="Freeform 35">
            <a:extLst>
              <a:ext uri="{FF2B5EF4-FFF2-40B4-BE49-F238E27FC236}">
                <a16:creationId xmlns:a16="http://schemas.microsoft.com/office/drawing/2014/main" id="{23B9D636-3B22-9381-D3F2-1AB68D55B793}"/>
              </a:ext>
            </a:extLst>
          </p:cNvPr>
          <p:cNvSpPr/>
          <p:nvPr/>
        </p:nvSpPr>
        <p:spPr>
          <a:xfrm>
            <a:off x="689114" y="5407041"/>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91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ECE4-4B57-0C31-8202-79E9D9F7D5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F0920A-75BF-7431-DE9B-8B24A16D7152}"/>
              </a:ext>
            </a:extLst>
          </p:cNvPr>
          <p:cNvSpPr/>
          <p:nvPr/>
        </p:nvSpPr>
        <p:spPr>
          <a:xfrm>
            <a:off x="1472548" y="2445304"/>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7E8303-4A19-8D0A-7C14-356915542733}"/>
              </a:ext>
            </a:extLst>
          </p:cNvPr>
          <p:cNvSpPr txBox="1"/>
          <p:nvPr/>
        </p:nvSpPr>
        <p:spPr>
          <a:xfrm>
            <a:off x="1472548" y="2910219"/>
            <a:ext cx="2210810" cy="461665"/>
          </a:xfrm>
          <a:prstGeom prst="rect">
            <a:avLst/>
          </a:prstGeom>
          <a:noFill/>
        </p:spPr>
        <p:txBody>
          <a:bodyPr wrap="square" rtlCol="0">
            <a:spAutoFit/>
          </a:bodyPr>
          <a:lstStyle/>
          <a:p>
            <a:r>
              <a:rPr lang="en-US" sz="2400" dirty="0">
                <a:solidFill>
                  <a:srgbClr val="FF0000"/>
                </a:solidFill>
              </a:rPr>
              <a:t>A  says &lt;B, 19&gt;</a:t>
            </a:r>
            <a:endParaRPr lang="en-US" sz="2400" dirty="0">
              <a:solidFill>
                <a:schemeClr val="accent1">
                  <a:lumMod val="75000"/>
                </a:schemeClr>
              </a:solidFill>
            </a:endParaRPr>
          </a:p>
        </p:txBody>
      </p:sp>
      <p:sp>
        <p:nvSpPr>
          <p:cNvPr id="6" name="TextBox 5">
            <a:extLst>
              <a:ext uri="{FF2B5EF4-FFF2-40B4-BE49-F238E27FC236}">
                <a16:creationId xmlns:a16="http://schemas.microsoft.com/office/drawing/2014/main" id="{ED520A9D-CA50-6048-820F-C3EE4FEE3A39}"/>
              </a:ext>
            </a:extLst>
          </p:cNvPr>
          <p:cNvSpPr txBox="1"/>
          <p:nvPr/>
        </p:nvSpPr>
        <p:spPr>
          <a:xfrm>
            <a:off x="1472548" y="2456993"/>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A’s DVs</a:t>
            </a:r>
          </a:p>
        </p:txBody>
      </p:sp>
      <p:sp>
        <p:nvSpPr>
          <p:cNvPr id="7" name="TextBox 6">
            <a:extLst>
              <a:ext uri="{FF2B5EF4-FFF2-40B4-BE49-F238E27FC236}">
                <a16:creationId xmlns:a16="http://schemas.microsoft.com/office/drawing/2014/main" id="{D9304054-4829-1CB0-C5DE-BF62135CFC19}"/>
              </a:ext>
            </a:extLst>
          </p:cNvPr>
          <p:cNvSpPr txBox="1"/>
          <p:nvPr/>
        </p:nvSpPr>
        <p:spPr>
          <a:xfrm>
            <a:off x="1472548" y="3223756"/>
            <a:ext cx="2210810" cy="461665"/>
          </a:xfrm>
          <a:prstGeom prst="rect">
            <a:avLst/>
          </a:prstGeom>
          <a:noFill/>
        </p:spPr>
        <p:txBody>
          <a:bodyPr wrap="square" rtlCol="0">
            <a:spAutoFit/>
          </a:bodyPr>
          <a:lstStyle/>
          <a:p>
            <a:r>
              <a:rPr lang="en-US" sz="2400" dirty="0">
                <a:solidFill>
                  <a:srgbClr val="FF0000"/>
                </a:solidFill>
              </a:rPr>
              <a:t>A  says &lt;C, 2&gt;</a:t>
            </a:r>
            <a:endParaRPr lang="en-US" sz="2400" dirty="0">
              <a:solidFill>
                <a:schemeClr val="accent1">
                  <a:lumMod val="75000"/>
                </a:schemeClr>
              </a:solidFill>
            </a:endParaRPr>
          </a:p>
        </p:txBody>
      </p:sp>
      <p:sp>
        <p:nvSpPr>
          <p:cNvPr id="8" name="TextBox 7">
            <a:extLst>
              <a:ext uri="{FF2B5EF4-FFF2-40B4-BE49-F238E27FC236}">
                <a16:creationId xmlns:a16="http://schemas.microsoft.com/office/drawing/2014/main" id="{4BF7E550-A89E-A9E5-F677-BEFF356478A4}"/>
              </a:ext>
            </a:extLst>
          </p:cNvPr>
          <p:cNvSpPr txBox="1"/>
          <p:nvPr/>
        </p:nvSpPr>
        <p:spPr>
          <a:xfrm>
            <a:off x="1472548" y="3524414"/>
            <a:ext cx="2210810" cy="461665"/>
          </a:xfrm>
          <a:prstGeom prst="rect">
            <a:avLst/>
          </a:prstGeom>
          <a:noFill/>
        </p:spPr>
        <p:txBody>
          <a:bodyPr wrap="square" rtlCol="0">
            <a:spAutoFit/>
          </a:bodyPr>
          <a:lstStyle/>
          <a:p>
            <a:r>
              <a:rPr lang="en-US" sz="2400" dirty="0">
                <a:solidFill>
                  <a:srgbClr val="FF0000"/>
                </a:solidFill>
              </a:rPr>
              <a:t>A  says &lt;P, 6&gt;</a:t>
            </a:r>
            <a:endParaRPr lang="en-US" sz="2400" dirty="0">
              <a:solidFill>
                <a:schemeClr val="accent1">
                  <a:lumMod val="75000"/>
                </a:schemeClr>
              </a:solidFill>
            </a:endParaRPr>
          </a:p>
        </p:txBody>
      </p:sp>
      <p:sp>
        <p:nvSpPr>
          <p:cNvPr id="14" name="TextBox 13">
            <a:extLst>
              <a:ext uri="{FF2B5EF4-FFF2-40B4-BE49-F238E27FC236}">
                <a16:creationId xmlns:a16="http://schemas.microsoft.com/office/drawing/2014/main" id="{C8FE78A5-71A2-B3D9-9B5C-3492B0AD78B9}"/>
              </a:ext>
            </a:extLst>
          </p:cNvPr>
          <p:cNvSpPr txBox="1"/>
          <p:nvPr/>
        </p:nvSpPr>
        <p:spPr>
          <a:xfrm>
            <a:off x="53537" y="1314159"/>
            <a:ext cx="2838021" cy="1015663"/>
          </a:xfrm>
          <a:prstGeom prst="rect">
            <a:avLst/>
          </a:prstGeom>
          <a:noFill/>
        </p:spPr>
        <p:txBody>
          <a:bodyPr wrap="none" rtlCol="0">
            <a:spAutoFit/>
          </a:bodyPr>
          <a:lstStyle/>
          <a:p>
            <a:r>
              <a:rPr lang="en-US" sz="2000" dirty="0"/>
              <a:t>Neighbor A’s--</a:t>
            </a:r>
          </a:p>
          <a:p>
            <a:r>
              <a:rPr lang="en-US" sz="2000" dirty="0"/>
              <a:t>Identity (IP/interface)</a:t>
            </a:r>
          </a:p>
          <a:p>
            <a:r>
              <a:rPr lang="en-US" sz="2000" dirty="0"/>
              <a:t>Timestamp of last update</a:t>
            </a:r>
          </a:p>
        </p:txBody>
      </p:sp>
      <p:sp>
        <p:nvSpPr>
          <p:cNvPr id="16" name="TextBox 15">
            <a:extLst>
              <a:ext uri="{FF2B5EF4-FFF2-40B4-BE49-F238E27FC236}">
                <a16:creationId xmlns:a16="http://schemas.microsoft.com/office/drawing/2014/main" id="{C5BA4B51-80DD-0ED9-A3AF-787B1D3D4D2C}"/>
              </a:ext>
            </a:extLst>
          </p:cNvPr>
          <p:cNvSpPr txBox="1"/>
          <p:nvPr/>
        </p:nvSpPr>
        <p:spPr>
          <a:xfrm>
            <a:off x="553792" y="2122138"/>
            <a:ext cx="413896" cy="646331"/>
          </a:xfrm>
          <a:prstGeom prst="rect">
            <a:avLst/>
          </a:prstGeom>
          <a:noFill/>
        </p:spPr>
        <p:txBody>
          <a:bodyPr wrap="none" rtlCol="0">
            <a:spAutoFit/>
          </a:bodyPr>
          <a:lstStyle/>
          <a:p>
            <a:r>
              <a:rPr lang="en-US" sz="3600" dirty="0"/>
              <a:t>+</a:t>
            </a:r>
          </a:p>
        </p:txBody>
      </p:sp>
      <p:sp>
        <p:nvSpPr>
          <p:cNvPr id="18" name="Freeform 17">
            <a:extLst>
              <a:ext uri="{FF2B5EF4-FFF2-40B4-BE49-F238E27FC236}">
                <a16:creationId xmlns:a16="http://schemas.microsoft.com/office/drawing/2014/main" id="{5F8E4FE4-95A7-D261-02C2-A16772083ED4}"/>
              </a:ext>
            </a:extLst>
          </p:cNvPr>
          <p:cNvSpPr/>
          <p:nvPr/>
        </p:nvSpPr>
        <p:spPr>
          <a:xfrm>
            <a:off x="764147" y="2627293"/>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6BE58E8-27C2-3E93-36E2-1A325A9FF316}"/>
              </a:ext>
            </a:extLst>
          </p:cNvPr>
          <p:cNvSpPr txBox="1"/>
          <p:nvPr/>
        </p:nvSpPr>
        <p:spPr>
          <a:xfrm>
            <a:off x="1657797" y="566856"/>
            <a:ext cx="1750159" cy="461665"/>
          </a:xfrm>
          <a:prstGeom prst="rect">
            <a:avLst/>
          </a:prstGeom>
          <a:noFill/>
        </p:spPr>
        <p:txBody>
          <a:bodyPr wrap="none" rtlCol="0">
            <a:spAutoFit/>
          </a:bodyPr>
          <a:lstStyle/>
          <a:p>
            <a:r>
              <a:rPr lang="en-US" sz="2400" dirty="0">
                <a:solidFill>
                  <a:srgbClr val="C00000"/>
                </a:solidFill>
              </a:rPr>
              <a:t>DV database</a:t>
            </a:r>
          </a:p>
        </p:txBody>
      </p:sp>
      <p:cxnSp>
        <p:nvCxnSpPr>
          <p:cNvPr id="23" name="Straight Connector 22">
            <a:extLst>
              <a:ext uri="{FF2B5EF4-FFF2-40B4-BE49-F238E27FC236}">
                <a16:creationId xmlns:a16="http://schemas.microsoft.com/office/drawing/2014/main" id="{CA6604C0-350B-282B-5412-A3472DFABE18}"/>
              </a:ext>
            </a:extLst>
          </p:cNvPr>
          <p:cNvCxnSpPr>
            <a:cxnSpLocks/>
          </p:cNvCxnSpPr>
          <p:nvPr/>
        </p:nvCxnSpPr>
        <p:spPr>
          <a:xfrm>
            <a:off x="3953814" y="690530"/>
            <a:ext cx="0" cy="6106022"/>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08FF2F-EFA9-7C5A-3174-78CF6A7A66A8}"/>
              </a:ext>
            </a:extLst>
          </p:cNvPr>
          <p:cNvSpPr txBox="1"/>
          <p:nvPr/>
        </p:nvSpPr>
        <p:spPr>
          <a:xfrm>
            <a:off x="5736044" y="566856"/>
            <a:ext cx="1823641" cy="461665"/>
          </a:xfrm>
          <a:prstGeom prst="rect">
            <a:avLst/>
          </a:prstGeom>
          <a:noFill/>
        </p:spPr>
        <p:txBody>
          <a:bodyPr wrap="none" rtlCol="0">
            <a:spAutoFit/>
          </a:bodyPr>
          <a:lstStyle/>
          <a:p>
            <a:r>
              <a:rPr lang="en-US" sz="2400" dirty="0">
                <a:solidFill>
                  <a:srgbClr val="C00000"/>
                </a:solidFill>
              </a:rPr>
              <a:t>DV algorithm</a:t>
            </a:r>
          </a:p>
        </p:txBody>
      </p:sp>
      <p:sp>
        <p:nvSpPr>
          <p:cNvPr id="26" name="TextBox 25">
            <a:extLst>
              <a:ext uri="{FF2B5EF4-FFF2-40B4-BE49-F238E27FC236}">
                <a16:creationId xmlns:a16="http://schemas.microsoft.com/office/drawing/2014/main" id="{3A327682-CF6E-821C-300A-1FF413E12FF0}"/>
              </a:ext>
            </a:extLst>
          </p:cNvPr>
          <p:cNvSpPr txBox="1"/>
          <p:nvPr/>
        </p:nvSpPr>
        <p:spPr>
          <a:xfrm>
            <a:off x="5092246" y="4450278"/>
            <a:ext cx="3111236" cy="461665"/>
          </a:xfrm>
          <a:prstGeom prst="rect">
            <a:avLst/>
          </a:prstGeom>
          <a:noFill/>
        </p:spPr>
        <p:txBody>
          <a:bodyPr wrap="none" rtlCol="0">
            <a:spAutoFit/>
          </a:bodyPr>
          <a:lstStyle/>
          <a:p>
            <a:r>
              <a:rPr lang="en-US" sz="2400" dirty="0">
                <a:solidFill>
                  <a:srgbClr val="C00000"/>
                </a:solidFill>
              </a:rPr>
              <a:t>Database maintenance</a:t>
            </a:r>
          </a:p>
        </p:txBody>
      </p:sp>
      <p:sp>
        <p:nvSpPr>
          <p:cNvPr id="27" name="TextBox 26">
            <a:extLst>
              <a:ext uri="{FF2B5EF4-FFF2-40B4-BE49-F238E27FC236}">
                <a16:creationId xmlns:a16="http://schemas.microsoft.com/office/drawing/2014/main" id="{26F2FC67-79D6-2C5A-65C5-DA30762760EB}"/>
              </a:ext>
            </a:extLst>
          </p:cNvPr>
          <p:cNvSpPr txBox="1"/>
          <p:nvPr/>
        </p:nvSpPr>
        <p:spPr>
          <a:xfrm>
            <a:off x="4976667" y="5077880"/>
            <a:ext cx="3227230" cy="1569660"/>
          </a:xfrm>
          <a:prstGeom prst="rect">
            <a:avLst/>
          </a:prstGeom>
          <a:noFill/>
        </p:spPr>
        <p:txBody>
          <a:bodyPr wrap="none" rtlCol="0">
            <a:spAutoFit/>
          </a:bodyPr>
          <a:lstStyle/>
          <a:p>
            <a:r>
              <a:rPr lang="en-US" sz="2400" dirty="0"/>
              <a:t>Add new database entry</a:t>
            </a:r>
          </a:p>
          <a:p>
            <a:r>
              <a:rPr lang="en-US" sz="2400" dirty="0"/>
              <a:t>Update timestamp</a:t>
            </a:r>
          </a:p>
          <a:p>
            <a:r>
              <a:rPr lang="en-US" sz="2400" dirty="0"/>
              <a:t>Update a DV</a:t>
            </a:r>
          </a:p>
          <a:p>
            <a:r>
              <a:rPr lang="en-US" sz="2400" dirty="0"/>
              <a:t>Purge old information</a:t>
            </a:r>
          </a:p>
        </p:txBody>
      </p:sp>
      <p:sp>
        <p:nvSpPr>
          <p:cNvPr id="28" name="Rectangle 3">
            <a:extLst>
              <a:ext uri="{FF2B5EF4-FFF2-40B4-BE49-F238E27FC236}">
                <a16:creationId xmlns:a16="http://schemas.microsoft.com/office/drawing/2014/main" id="{90393FFA-33E3-3736-A6D0-A4E23627CF92}"/>
              </a:ext>
            </a:extLst>
          </p:cNvPr>
          <p:cNvSpPr txBox="1">
            <a:spLocks noChangeArrowheads="1"/>
          </p:cNvSpPr>
          <p:nvPr/>
        </p:nvSpPr>
        <p:spPr>
          <a:xfrm>
            <a:off x="4307733" y="1110796"/>
            <a:ext cx="4465316" cy="1108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None/>
            </a:pPr>
            <a:r>
              <a:rPr lang="en-US" sz="2400" i="1" dirty="0">
                <a:solidFill>
                  <a:schemeClr val="accent1">
                    <a:lumMod val="75000"/>
                  </a:schemeClr>
                </a:solidFill>
              </a:rPr>
              <a:t>Bellman-Ford algo.</a:t>
            </a:r>
          </a:p>
          <a:p>
            <a:pPr>
              <a:buFont typeface="Wingdings" charset="0"/>
              <a:buNone/>
            </a:pPr>
            <a:r>
              <a:rPr lang="en-US" sz="2400" dirty="0">
                <a:solidFill>
                  <a:schemeClr val="accent1">
                    <a:lumMod val="75000"/>
                  </a:schemeClr>
                </a:solidFill>
              </a:rPr>
              <a:t>d</a:t>
            </a:r>
            <a:r>
              <a:rPr lang="en-US" sz="2400" baseline="-25000" dirty="0">
                <a:solidFill>
                  <a:schemeClr val="accent1">
                    <a:lumMod val="75000"/>
                  </a:schemeClr>
                </a:solidFill>
              </a:rPr>
              <a:t>x</a:t>
            </a:r>
            <a:r>
              <a:rPr lang="en-US" sz="2400" dirty="0">
                <a:solidFill>
                  <a:schemeClr val="accent1">
                    <a:lumMod val="75000"/>
                  </a:schemeClr>
                </a:solidFill>
              </a:rPr>
              <a:t>(y) = </a:t>
            </a:r>
            <a:r>
              <a:rPr lang="en-US" sz="2400" i="1" dirty="0">
                <a:solidFill>
                  <a:schemeClr val="accent1">
                    <a:lumMod val="75000"/>
                  </a:schemeClr>
                </a:solidFill>
              </a:rPr>
              <a:t>min</a:t>
            </a:r>
            <a:r>
              <a:rPr lang="en-US" sz="2400" dirty="0">
                <a:solidFill>
                  <a:schemeClr val="accent1">
                    <a:lumMod val="75000"/>
                  </a:schemeClr>
                </a:solidFill>
              </a:rPr>
              <a:t> {c(</a:t>
            </a:r>
            <a:r>
              <a:rPr lang="en-US" sz="2400" dirty="0" err="1">
                <a:solidFill>
                  <a:schemeClr val="accent1">
                    <a:lumMod val="75000"/>
                  </a:schemeClr>
                </a:solidFill>
              </a:rPr>
              <a:t>x,v</a:t>
            </a:r>
            <a:r>
              <a:rPr lang="en-US" sz="2400" dirty="0">
                <a:solidFill>
                  <a:schemeClr val="accent1">
                    <a:lumMod val="75000"/>
                  </a:schemeClr>
                </a:solidFill>
              </a:rPr>
              <a:t>) + d</a:t>
            </a:r>
            <a:r>
              <a:rPr lang="en-US" sz="2400" baseline="-25000" dirty="0">
                <a:solidFill>
                  <a:schemeClr val="accent1">
                    <a:lumMod val="75000"/>
                  </a:schemeClr>
                </a:solidFill>
              </a:rPr>
              <a:t>v</a:t>
            </a:r>
            <a:r>
              <a:rPr lang="en-US" sz="2400" dirty="0">
                <a:solidFill>
                  <a:schemeClr val="accent1">
                    <a:lumMod val="75000"/>
                  </a:schemeClr>
                </a:solidFill>
              </a:rPr>
              <a:t>(y) }</a:t>
            </a:r>
          </a:p>
          <a:p>
            <a:pPr>
              <a:buFont typeface="Wingdings" charset="0"/>
              <a:buNone/>
            </a:pPr>
            <a:r>
              <a:rPr lang="en-US" sz="3200" dirty="0">
                <a:solidFill>
                  <a:schemeClr val="accent1">
                    <a:lumMod val="75000"/>
                  </a:schemeClr>
                </a:solidFill>
              </a:rPr>
              <a:t>   </a:t>
            </a:r>
          </a:p>
          <a:p>
            <a:pPr>
              <a:buFont typeface="Wingdings" charset="0"/>
              <a:buNone/>
            </a:pPr>
            <a:endParaRPr lang="en-US" dirty="0">
              <a:solidFill>
                <a:schemeClr val="accent1">
                  <a:lumMod val="75000"/>
                </a:schemeClr>
              </a:solidFill>
            </a:endParaRPr>
          </a:p>
        </p:txBody>
      </p:sp>
      <p:graphicFrame>
        <p:nvGraphicFramePr>
          <p:cNvPr id="29" name="Table 28">
            <a:extLst>
              <a:ext uri="{FF2B5EF4-FFF2-40B4-BE49-F238E27FC236}">
                <a16:creationId xmlns:a16="http://schemas.microsoft.com/office/drawing/2014/main" id="{F84CE059-4AA7-8F5B-87A1-40B564C1D3E0}"/>
              </a:ext>
            </a:extLst>
          </p:cNvPr>
          <p:cNvGraphicFramePr>
            <a:graphicFrameLocks noGrp="1"/>
          </p:cNvGraphicFramePr>
          <p:nvPr/>
        </p:nvGraphicFramePr>
        <p:xfrm>
          <a:off x="6187058" y="2526215"/>
          <a:ext cx="2166824" cy="146304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9981">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299981">
                <a:tc>
                  <a:txBody>
                    <a:bodyPr/>
                    <a:lstStyle/>
                    <a:p>
                      <a:r>
                        <a:rPr lang="en-US" dirty="0"/>
                        <a:t>B</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9981">
                <a:tc>
                  <a:txBody>
                    <a:bodyPr/>
                    <a:lstStyle/>
                    <a:p>
                      <a:r>
                        <a:rPr lang="en-US" dirty="0"/>
                        <a:t>C</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9981">
                <a:tc>
                  <a:txBody>
                    <a:bodyPr/>
                    <a:lstStyle/>
                    <a:p>
                      <a:r>
                        <a:rPr lang="en-US" dirty="0"/>
                        <a:t>P</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bl>
          </a:graphicData>
        </a:graphic>
      </p:graphicFrame>
      <p:sp>
        <p:nvSpPr>
          <p:cNvPr id="31" name="TextBox 30">
            <a:extLst>
              <a:ext uri="{FF2B5EF4-FFF2-40B4-BE49-F238E27FC236}">
                <a16:creationId xmlns:a16="http://schemas.microsoft.com/office/drawing/2014/main" id="{258291E0-76CD-6465-D896-5FFF6BACCC16}"/>
              </a:ext>
            </a:extLst>
          </p:cNvPr>
          <p:cNvSpPr txBox="1"/>
          <p:nvPr/>
        </p:nvSpPr>
        <p:spPr>
          <a:xfrm>
            <a:off x="6345601" y="2071170"/>
            <a:ext cx="1849737" cy="461665"/>
          </a:xfrm>
          <a:prstGeom prst="rect">
            <a:avLst/>
          </a:prstGeom>
          <a:noFill/>
        </p:spPr>
        <p:txBody>
          <a:bodyPr wrap="none" rtlCol="0">
            <a:spAutoFit/>
          </a:bodyPr>
          <a:lstStyle/>
          <a:p>
            <a:r>
              <a:rPr lang="en-US" sz="2400" dirty="0"/>
              <a:t>Routing table</a:t>
            </a:r>
          </a:p>
        </p:txBody>
      </p:sp>
      <p:sp>
        <p:nvSpPr>
          <p:cNvPr id="33" name="TextBox 32">
            <a:extLst>
              <a:ext uri="{FF2B5EF4-FFF2-40B4-BE49-F238E27FC236}">
                <a16:creationId xmlns:a16="http://schemas.microsoft.com/office/drawing/2014/main" id="{ED7F2B46-02CA-1132-32B5-3BC4BD6A0FF9}"/>
              </a:ext>
            </a:extLst>
          </p:cNvPr>
          <p:cNvSpPr txBox="1"/>
          <p:nvPr/>
        </p:nvSpPr>
        <p:spPr>
          <a:xfrm>
            <a:off x="0" y="-1429"/>
            <a:ext cx="9144000" cy="584775"/>
          </a:xfrm>
          <a:prstGeom prst="rect">
            <a:avLst/>
          </a:prstGeom>
          <a:solidFill>
            <a:schemeClr val="tx1">
              <a:lumMod val="65000"/>
              <a:lumOff val="35000"/>
            </a:scheme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Implementation perspective</a:t>
            </a:r>
          </a:p>
        </p:txBody>
      </p:sp>
      <p:sp>
        <p:nvSpPr>
          <p:cNvPr id="4" name="Freeform 3">
            <a:extLst>
              <a:ext uri="{FF2B5EF4-FFF2-40B4-BE49-F238E27FC236}">
                <a16:creationId xmlns:a16="http://schemas.microsoft.com/office/drawing/2014/main" id="{35D21A29-0E49-22BD-7BE9-977168C41905}"/>
              </a:ext>
            </a:extLst>
          </p:cNvPr>
          <p:cNvSpPr/>
          <p:nvPr/>
        </p:nvSpPr>
        <p:spPr>
          <a:xfrm>
            <a:off x="3747752" y="1944710"/>
            <a:ext cx="3232597" cy="1532586"/>
          </a:xfrm>
          <a:custGeom>
            <a:avLst/>
            <a:gdLst>
              <a:gd name="csX0" fmla="*/ 3232597 w 3232597"/>
              <a:gd name="csY0" fmla="*/ 0 h 1532586"/>
              <a:gd name="csX1" fmla="*/ 2228045 w 3232597"/>
              <a:gd name="csY1" fmla="*/ 296214 h 1532586"/>
              <a:gd name="csX2" fmla="*/ 1378040 w 3232597"/>
              <a:gd name="csY2" fmla="*/ 1313645 h 1532586"/>
              <a:gd name="csX3" fmla="*/ 0 w 3232597"/>
              <a:gd name="csY3" fmla="*/ 1532586 h 1532586"/>
            </a:gdLst>
            <a:ahLst/>
            <a:cxnLst>
              <a:cxn ang="0">
                <a:pos x="csX0" y="csY0"/>
              </a:cxn>
              <a:cxn ang="0">
                <a:pos x="csX1" y="csY1"/>
              </a:cxn>
              <a:cxn ang="0">
                <a:pos x="csX2" y="csY2"/>
              </a:cxn>
              <a:cxn ang="0">
                <a:pos x="csX3" y="csY3"/>
              </a:cxn>
            </a:cxnLst>
            <a:rect l="l" t="t" r="r" b="b"/>
            <a:pathLst>
              <a:path w="3232597" h="1532586">
                <a:moveTo>
                  <a:pt x="3232597" y="0"/>
                </a:moveTo>
                <a:cubicBezTo>
                  <a:pt x="2884867" y="38636"/>
                  <a:pt x="2537138" y="77273"/>
                  <a:pt x="2228045" y="296214"/>
                </a:cubicBezTo>
                <a:cubicBezTo>
                  <a:pt x="1918952" y="515155"/>
                  <a:pt x="1749381" y="1107583"/>
                  <a:pt x="1378040" y="1313645"/>
                </a:cubicBezTo>
                <a:cubicBezTo>
                  <a:pt x="1006699" y="1519707"/>
                  <a:pt x="503349" y="1526146"/>
                  <a:pt x="0" y="1532586"/>
                </a:cubicBezTo>
              </a:path>
            </a:pathLst>
          </a:custGeom>
          <a:noFill/>
          <a:ln w="34925">
            <a:solidFill>
              <a:srgbClr val="FF0000"/>
            </a:solidFill>
            <a:prstDash val="sysDot"/>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FD1C1137-B0C5-1CC9-877A-B784E6DAE431}"/>
              </a:ext>
            </a:extLst>
          </p:cNvPr>
          <p:cNvSpPr/>
          <p:nvPr/>
        </p:nvSpPr>
        <p:spPr>
          <a:xfrm>
            <a:off x="4687910" y="2047741"/>
            <a:ext cx="1416676" cy="1197735"/>
          </a:xfrm>
          <a:custGeom>
            <a:avLst/>
            <a:gdLst>
              <a:gd name="csX0" fmla="*/ 0 w 1416676"/>
              <a:gd name="csY0" fmla="*/ 0 h 1197735"/>
              <a:gd name="csX1" fmla="*/ 296214 w 1416676"/>
              <a:gd name="csY1" fmla="*/ 798490 h 1197735"/>
              <a:gd name="csX2" fmla="*/ 1416676 w 1416676"/>
              <a:gd name="csY2" fmla="*/ 1197735 h 1197735"/>
            </a:gdLst>
            <a:ahLst/>
            <a:cxnLst>
              <a:cxn ang="0">
                <a:pos x="csX0" y="csY0"/>
              </a:cxn>
              <a:cxn ang="0">
                <a:pos x="csX1" y="csY1"/>
              </a:cxn>
              <a:cxn ang="0">
                <a:pos x="csX2" y="csY2"/>
              </a:cxn>
            </a:cxnLst>
            <a:rect l="l" t="t" r="r" b="b"/>
            <a:pathLst>
              <a:path w="1416676" h="1197735">
                <a:moveTo>
                  <a:pt x="0" y="0"/>
                </a:moveTo>
                <a:cubicBezTo>
                  <a:pt x="30051" y="299434"/>
                  <a:pt x="60102" y="598868"/>
                  <a:pt x="296214" y="798490"/>
                </a:cubicBezTo>
                <a:cubicBezTo>
                  <a:pt x="532326" y="998112"/>
                  <a:pt x="974501" y="1097923"/>
                  <a:pt x="1416676" y="1197735"/>
                </a:cubicBez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F94FBB5-E315-2E59-8B08-05BFBAF0BD91}"/>
              </a:ext>
            </a:extLst>
          </p:cNvPr>
          <p:cNvSpPr/>
          <p:nvPr/>
        </p:nvSpPr>
        <p:spPr>
          <a:xfrm>
            <a:off x="1472548" y="5144360"/>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8410BC-5D24-F6FB-CB10-EFD4821258B8}"/>
              </a:ext>
            </a:extLst>
          </p:cNvPr>
          <p:cNvSpPr txBox="1"/>
          <p:nvPr/>
        </p:nvSpPr>
        <p:spPr>
          <a:xfrm>
            <a:off x="1472548" y="5609275"/>
            <a:ext cx="2210810" cy="461665"/>
          </a:xfrm>
          <a:prstGeom prst="rect">
            <a:avLst/>
          </a:prstGeom>
          <a:noFill/>
        </p:spPr>
        <p:txBody>
          <a:bodyPr wrap="square" rtlCol="0">
            <a:spAutoFit/>
          </a:bodyPr>
          <a:lstStyle/>
          <a:p>
            <a:r>
              <a:rPr lang="en-US" sz="2400" dirty="0">
                <a:solidFill>
                  <a:srgbClr val="FF0000"/>
                </a:solidFill>
              </a:rPr>
              <a:t>B  says &lt;A, 5&gt;</a:t>
            </a:r>
            <a:endParaRPr lang="en-US" sz="2400" dirty="0">
              <a:solidFill>
                <a:schemeClr val="accent1">
                  <a:lumMod val="75000"/>
                </a:schemeClr>
              </a:solidFill>
            </a:endParaRPr>
          </a:p>
        </p:txBody>
      </p:sp>
      <p:sp>
        <p:nvSpPr>
          <p:cNvPr id="24" name="TextBox 23">
            <a:extLst>
              <a:ext uri="{FF2B5EF4-FFF2-40B4-BE49-F238E27FC236}">
                <a16:creationId xmlns:a16="http://schemas.microsoft.com/office/drawing/2014/main" id="{CA733DAF-7864-8829-DA88-6938535DEEAF}"/>
              </a:ext>
            </a:extLst>
          </p:cNvPr>
          <p:cNvSpPr txBox="1"/>
          <p:nvPr/>
        </p:nvSpPr>
        <p:spPr>
          <a:xfrm>
            <a:off x="1472548" y="5156049"/>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B’s DVs</a:t>
            </a:r>
          </a:p>
        </p:txBody>
      </p:sp>
      <p:sp>
        <p:nvSpPr>
          <p:cNvPr id="30" name="TextBox 29">
            <a:extLst>
              <a:ext uri="{FF2B5EF4-FFF2-40B4-BE49-F238E27FC236}">
                <a16:creationId xmlns:a16="http://schemas.microsoft.com/office/drawing/2014/main" id="{BAE1AF6C-CA12-B084-776C-74E50587FDEA}"/>
              </a:ext>
            </a:extLst>
          </p:cNvPr>
          <p:cNvSpPr txBox="1"/>
          <p:nvPr/>
        </p:nvSpPr>
        <p:spPr>
          <a:xfrm>
            <a:off x="1472548" y="5922812"/>
            <a:ext cx="2210810" cy="461665"/>
          </a:xfrm>
          <a:prstGeom prst="rect">
            <a:avLst/>
          </a:prstGeom>
          <a:noFill/>
        </p:spPr>
        <p:txBody>
          <a:bodyPr wrap="square" rtlCol="0">
            <a:spAutoFit/>
          </a:bodyPr>
          <a:lstStyle/>
          <a:p>
            <a:r>
              <a:rPr lang="en-US" sz="2400" dirty="0">
                <a:solidFill>
                  <a:srgbClr val="FF0000"/>
                </a:solidFill>
              </a:rPr>
              <a:t>B  says &lt;C, 12&gt;</a:t>
            </a:r>
            <a:endParaRPr lang="en-US" sz="2400" dirty="0">
              <a:solidFill>
                <a:schemeClr val="accent1">
                  <a:lumMod val="75000"/>
                </a:schemeClr>
              </a:solidFill>
            </a:endParaRPr>
          </a:p>
        </p:txBody>
      </p:sp>
      <p:sp>
        <p:nvSpPr>
          <p:cNvPr id="32" name="TextBox 31">
            <a:extLst>
              <a:ext uri="{FF2B5EF4-FFF2-40B4-BE49-F238E27FC236}">
                <a16:creationId xmlns:a16="http://schemas.microsoft.com/office/drawing/2014/main" id="{7E807FDA-DDCC-30C5-85F4-0A0682AD626E}"/>
              </a:ext>
            </a:extLst>
          </p:cNvPr>
          <p:cNvSpPr txBox="1"/>
          <p:nvPr/>
        </p:nvSpPr>
        <p:spPr>
          <a:xfrm>
            <a:off x="1472548" y="6223470"/>
            <a:ext cx="2210810" cy="461665"/>
          </a:xfrm>
          <a:prstGeom prst="rect">
            <a:avLst/>
          </a:prstGeom>
          <a:noFill/>
        </p:spPr>
        <p:txBody>
          <a:bodyPr wrap="square" rtlCol="0">
            <a:spAutoFit/>
          </a:bodyPr>
          <a:lstStyle/>
          <a:p>
            <a:r>
              <a:rPr lang="en-US" sz="2400" dirty="0">
                <a:solidFill>
                  <a:srgbClr val="FF0000"/>
                </a:solidFill>
              </a:rPr>
              <a:t>B  says &lt;Q, 9&gt;</a:t>
            </a:r>
            <a:endParaRPr lang="en-US" sz="2400" dirty="0">
              <a:solidFill>
                <a:schemeClr val="accent1">
                  <a:lumMod val="75000"/>
                </a:schemeClr>
              </a:solidFill>
            </a:endParaRPr>
          </a:p>
        </p:txBody>
      </p:sp>
      <p:sp>
        <p:nvSpPr>
          <p:cNvPr id="34" name="TextBox 33">
            <a:extLst>
              <a:ext uri="{FF2B5EF4-FFF2-40B4-BE49-F238E27FC236}">
                <a16:creationId xmlns:a16="http://schemas.microsoft.com/office/drawing/2014/main" id="{4B81A060-4E03-A2BC-8D80-8985A84AE8B7}"/>
              </a:ext>
            </a:extLst>
          </p:cNvPr>
          <p:cNvSpPr txBox="1"/>
          <p:nvPr/>
        </p:nvSpPr>
        <p:spPr>
          <a:xfrm>
            <a:off x="53536" y="4133274"/>
            <a:ext cx="2838021" cy="1015663"/>
          </a:xfrm>
          <a:prstGeom prst="rect">
            <a:avLst/>
          </a:prstGeom>
          <a:noFill/>
        </p:spPr>
        <p:txBody>
          <a:bodyPr wrap="none" rtlCol="0">
            <a:spAutoFit/>
          </a:bodyPr>
          <a:lstStyle/>
          <a:p>
            <a:r>
              <a:rPr lang="en-US" sz="2000" dirty="0"/>
              <a:t>Neighbor B’s--</a:t>
            </a:r>
          </a:p>
          <a:p>
            <a:r>
              <a:rPr lang="en-US" sz="2000" dirty="0"/>
              <a:t>Identity (IP/interface)</a:t>
            </a:r>
          </a:p>
          <a:p>
            <a:r>
              <a:rPr lang="en-US" sz="2000" dirty="0"/>
              <a:t>Timestamp of last update</a:t>
            </a:r>
          </a:p>
        </p:txBody>
      </p:sp>
      <p:sp>
        <p:nvSpPr>
          <p:cNvPr id="35" name="TextBox 34">
            <a:extLst>
              <a:ext uri="{FF2B5EF4-FFF2-40B4-BE49-F238E27FC236}">
                <a16:creationId xmlns:a16="http://schemas.microsoft.com/office/drawing/2014/main" id="{B7CA7CF5-7CA9-EB57-04DB-C603DDFBCF94}"/>
              </a:ext>
            </a:extLst>
          </p:cNvPr>
          <p:cNvSpPr txBox="1"/>
          <p:nvPr/>
        </p:nvSpPr>
        <p:spPr>
          <a:xfrm>
            <a:off x="478759" y="4901886"/>
            <a:ext cx="413896" cy="646331"/>
          </a:xfrm>
          <a:prstGeom prst="rect">
            <a:avLst/>
          </a:prstGeom>
          <a:noFill/>
        </p:spPr>
        <p:txBody>
          <a:bodyPr wrap="none" rtlCol="0">
            <a:spAutoFit/>
          </a:bodyPr>
          <a:lstStyle/>
          <a:p>
            <a:r>
              <a:rPr lang="en-US" sz="3600" dirty="0"/>
              <a:t>+</a:t>
            </a:r>
          </a:p>
        </p:txBody>
      </p:sp>
      <p:sp>
        <p:nvSpPr>
          <p:cNvPr id="36" name="Freeform 35">
            <a:extLst>
              <a:ext uri="{FF2B5EF4-FFF2-40B4-BE49-F238E27FC236}">
                <a16:creationId xmlns:a16="http://schemas.microsoft.com/office/drawing/2014/main" id="{1AEA6ECD-95E1-FAA0-EF9D-402FDD0D195C}"/>
              </a:ext>
            </a:extLst>
          </p:cNvPr>
          <p:cNvSpPr/>
          <p:nvPr/>
        </p:nvSpPr>
        <p:spPr>
          <a:xfrm>
            <a:off x="689114" y="5407041"/>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5F30A40-6D04-ECFF-94CC-F77A382EA61A}"/>
              </a:ext>
            </a:extLst>
          </p:cNvPr>
          <p:cNvSpPr/>
          <p:nvPr/>
        </p:nvSpPr>
        <p:spPr>
          <a:xfrm>
            <a:off x="3799268" y="6439437"/>
            <a:ext cx="1197735" cy="0"/>
          </a:xfrm>
          <a:custGeom>
            <a:avLst/>
            <a:gdLst>
              <a:gd name="csX0" fmla="*/ 1197735 w 1197735"/>
              <a:gd name="csY0" fmla="*/ 0 h 0"/>
              <a:gd name="csX1" fmla="*/ 0 w 1197735"/>
              <a:gd name="csY1" fmla="*/ 0 h 0"/>
            </a:gdLst>
            <a:ahLst/>
            <a:cxnLst>
              <a:cxn ang="0">
                <a:pos x="csX0" y="csY0"/>
              </a:cxn>
              <a:cxn ang="0">
                <a:pos x="csX1" y="csY1"/>
              </a:cxn>
            </a:cxnLst>
            <a:rect l="l" t="t" r="r" b="b"/>
            <a:pathLst>
              <a:path w="1197735">
                <a:moveTo>
                  <a:pt x="1197735" y="0"/>
                </a:moveTo>
                <a:lnTo>
                  <a:pt x="0" y="0"/>
                </a:ln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ABF2B9A-B1FD-B76C-59C9-11BEEE8D6189}"/>
              </a:ext>
            </a:extLst>
          </p:cNvPr>
          <p:cNvSpPr txBox="1"/>
          <p:nvPr/>
        </p:nvSpPr>
        <p:spPr>
          <a:xfrm>
            <a:off x="3508049" y="6121291"/>
            <a:ext cx="410690" cy="584775"/>
          </a:xfrm>
          <a:prstGeom prst="rect">
            <a:avLst/>
          </a:prstGeom>
          <a:noFill/>
        </p:spPr>
        <p:txBody>
          <a:bodyPr wrap="none" rtlCol="0">
            <a:spAutoFit/>
          </a:bodyPr>
          <a:lstStyle/>
          <a:p>
            <a:r>
              <a:rPr lang="en-US" sz="3200" b="1" dirty="0">
                <a:solidFill>
                  <a:srgbClr val="FF0000"/>
                </a:solidFill>
              </a:rPr>
              <a:t>X</a:t>
            </a:r>
          </a:p>
        </p:txBody>
      </p:sp>
    </p:spTree>
    <p:extLst>
      <p:ext uri="{BB962C8B-B14F-4D97-AF65-F5344CB8AC3E}">
        <p14:creationId xmlns:p14="http://schemas.microsoft.com/office/powerpoint/2010/main" val="936268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2B7F-A87A-DC6E-6478-8DFEB37EF4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74050C-FB85-9B6D-2518-86FD68E91C7D}"/>
              </a:ext>
            </a:extLst>
          </p:cNvPr>
          <p:cNvSpPr/>
          <p:nvPr/>
        </p:nvSpPr>
        <p:spPr>
          <a:xfrm>
            <a:off x="1472548" y="2445304"/>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1917970-F935-9C5F-1693-5DB6084A2116}"/>
              </a:ext>
            </a:extLst>
          </p:cNvPr>
          <p:cNvSpPr txBox="1"/>
          <p:nvPr/>
        </p:nvSpPr>
        <p:spPr>
          <a:xfrm>
            <a:off x="1472548" y="2910219"/>
            <a:ext cx="2210810" cy="461665"/>
          </a:xfrm>
          <a:prstGeom prst="rect">
            <a:avLst/>
          </a:prstGeom>
          <a:noFill/>
        </p:spPr>
        <p:txBody>
          <a:bodyPr wrap="square" rtlCol="0">
            <a:spAutoFit/>
          </a:bodyPr>
          <a:lstStyle/>
          <a:p>
            <a:r>
              <a:rPr lang="en-US" sz="2400" dirty="0">
                <a:solidFill>
                  <a:srgbClr val="FF0000"/>
                </a:solidFill>
              </a:rPr>
              <a:t>A  says &lt;B, 19&gt;</a:t>
            </a:r>
            <a:endParaRPr lang="en-US" sz="2400" dirty="0">
              <a:solidFill>
                <a:schemeClr val="accent1">
                  <a:lumMod val="75000"/>
                </a:schemeClr>
              </a:solidFill>
            </a:endParaRPr>
          </a:p>
        </p:txBody>
      </p:sp>
      <p:sp>
        <p:nvSpPr>
          <p:cNvPr id="6" name="TextBox 5">
            <a:extLst>
              <a:ext uri="{FF2B5EF4-FFF2-40B4-BE49-F238E27FC236}">
                <a16:creationId xmlns:a16="http://schemas.microsoft.com/office/drawing/2014/main" id="{0744A58F-30A9-1A2D-B96A-3C8A8AAB1384}"/>
              </a:ext>
            </a:extLst>
          </p:cNvPr>
          <p:cNvSpPr txBox="1"/>
          <p:nvPr/>
        </p:nvSpPr>
        <p:spPr>
          <a:xfrm>
            <a:off x="1472548" y="2456993"/>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A’s DVs</a:t>
            </a:r>
          </a:p>
        </p:txBody>
      </p:sp>
      <p:sp>
        <p:nvSpPr>
          <p:cNvPr id="7" name="TextBox 6">
            <a:extLst>
              <a:ext uri="{FF2B5EF4-FFF2-40B4-BE49-F238E27FC236}">
                <a16:creationId xmlns:a16="http://schemas.microsoft.com/office/drawing/2014/main" id="{09038DFE-7CA8-E16B-12AB-1BADD4DFE686}"/>
              </a:ext>
            </a:extLst>
          </p:cNvPr>
          <p:cNvSpPr txBox="1"/>
          <p:nvPr/>
        </p:nvSpPr>
        <p:spPr>
          <a:xfrm>
            <a:off x="1472548" y="3223756"/>
            <a:ext cx="2210810" cy="461665"/>
          </a:xfrm>
          <a:prstGeom prst="rect">
            <a:avLst/>
          </a:prstGeom>
          <a:noFill/>
        </p:spPr>
        <p:txBody>
          <a:bodyPr wrap="square" rtlCol="0">
            <a:spAutoFit/>
          </a:bodyPr>
          <a:lstStyle/>
          <a:p>
            <a:r>
              <a:rPr lang="en-US" sz="2400" dirty="0">
                <a:solidFill>
                  <a:srgbClr val="FF0000"/>
                </a:solidFill>
              </a:rPr>
              <a:t>A  says &lt;C, 2&gt;</a:t>
            </a:r>
            <a:endParaRPr lang="en-US" sz="2400" dirty="0">
              <a:solidFill>
                <a:schemeClr val="accent1">
                  <a:lumMod val="75000"/>
                </a:schemeClr>
              </a:solidFill>
            </a:endParaRPr>
          </a:p>
        </p:txBody>
      </p:sp>
      <p:sp>
        <p:nvSpPr>
          <p:cNvPr id="8" name="TextBox 7">
            <a:extLst>
              <a:ext uri="{FF2B5EF4-FFF2-40B4-BE49-F238E27FC236}">
                <a16:creationId xmlns:a16="http://schemas.microsoft.com/office/drawing/2014/main" id="{F124B2E4-E96D-1B52-068F-A58BECFF75E2}"/>
              </a:ext>
            </a:extLst>
          </p:cNvPr>
          <p:cNvSpPr txBox="1"/>
          <p:nvPr/>
        </p:nvSpPr>
        <p:spPr>
          <a:xfrm>
            <a:off x="1472548" y="3524414"/>
            <a:ext cx="2210810" cy="461665"/>
          </a:xfrm>
          <a:prstGeom prst="rect">
            <a:avLst/>
          </a:prstGeom>
          <a:noFill/>
        </p:spPr>
        <p:txBody>
          <a:bodyPr wrap="square" rtlCol="0">
            <a:spAutoFit/>
          </a:bodyPr>
          <a:lstStyle/>
          <a:p>
            <a:r>
              <a:rPr lang="en-US" sz="2400" dirty="0">
                <a:solidFill>
                  <a:srgbClr val="FF0000"/>
                </a:solidFill>
              </a:rPr>
              <a:t>A  says &lt;P, 6&gt;</a:t>
            </a:r>
            <a:endParaRPr lang="en-US" sz="2400" dirty="0">
              <a:solidFill>
                <a:schemeClr val="accent1">
                  <a:lumMod val="75000"/>
                </a:schemeClr>
              </a:solidFill>
            </a:endParaRPr>
          </a:p>
        </p:txBody>
      </p:sp>
      <p:sp>
        <p:nvSpPr>
          <p:cNvPr id="14" name="TextBox 13">
            <a:extLst>
              <a:ext uri="{FF2B5EF4-FFF2-40B4-BE49-F238E27FC236}">
                <a16:creationId xmlns:a16="http://schemas.microsoft.com/office/drawing/2014/main" id="{FAC7D1A4-6A65-51B0-D8A1-E564570ED4DB}"/>
              </a:ext>
            </a:extLst>
          </p:cNvPr>
          <p:cNvSpPr txBox="1"/>
          <p:nvPr/>
        </p:nvSpPr>
        <p:spPr>
          <a:xfrm>
            <a:off x="53537" y="1314159"/>
            <a:ext cx="2838021" cy="1015663"/>
          </a:xfrm>
          <a:prstGeom prst="rect">
            <a:avLst/>
          </a:prstGeom>
          <a:noFill/>
        </p:spPr>
        <p:txBody>
          <a:bodyPr wrap="none" rtlCol="0">
            <a:spAutoFit/>
          </a:bodyPr>
          <a:lstStyle/>
          <a:p>
            <a:r>
              <a:rPr lang="en-US" sz="2000" dirty="0"/>
              <a:t>Neighbor A’s--</a:t>
            </a:r>
          </a:p>
          <a:p>
            <a:r>
              <a:rPr lang="en-US" sz="2000" dirty="0"/>
              <a:t>Identity (IP/interface)</a:t>
            </a:r>
          </a:p>
          <a:p>
            <a:r>
              <a:rPr lang="en-US" sz="2000" dirty="0"/>
              <a:t>Timestamp of last update</a:t>
            </a:r>
          </a:p>
        </p:txBody>
      </p:sp>
      <p:sp>
        <p:nvSpPr>
          <p:cNvPr id="16" name="TextBox 15">
            <a:extLst>
              <a:ext uri="{FF2B5EF4-FFF2-40B4-BE49-F238E27FC236}">
                <a16:creationId xmlns:a16="http://schemas.microsoft.com/office/drawing/2014/main" id="{C4B003B0-5301-D150-F72D-2282EBAFCAA4}"/>
              </a:ext>
            </a:extLst>
          </p:cNvPr>
          <p:cNvSpPr txBox="1"/>
          <p:nvPr/>
        </p:nvSpPr>
        <p:spPr>
          <a:xfrm>
            <a:off x="553792" y="2122138"/>
            <a:ext cx="413896" cy="646331"/>
          </a:xfrm>
          <a:prstGeom prst="rect">
            <a:avLst/>
          </a:prstGeom>
          <a:noFill/>
        </p:spPr>
        <p:txBody>
          <a:bodyPr wrap="none" rtlCol="0">
            <a:spAutoFit/>
          </a:bodyPr>
          <a:lstStyle/>
          <a:p>
            <a:r>
              <a:rPr lang="en-US" sz="3600" dirty="0"/>
              <a:t>+</a:t>
            </a:r>
          </a:p>
        </p:txBody>
      </p:sp>
      <p:sp>
        <p:nvSpPr>
          <p:cNvPr id="18" name="Freeform 17">
            <a:extLst>
              <a:ext uri="{FF2B5EF4-FFF2-40B4-BE49-F238E27FC236}">
                <a16:creationId xmlns:a16="http://schemas.microsoft.com/office/drawing/2014/main" id="{EF7D4409-DD69-91F5-BBE5-274C01E3874B}"/>
              </a:ext>
            </a:extLst>
          </p:cNvPr>
          <p:cNvSpPr/>
          <p:nvPr/>
        </p:nvSpPr>
        <p:spPr>
          <a:xfrm>
            <a:off x="764147" y="2627293"/>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9EE391-C275-0BA5-BAD9-83869AE19D93}"/>
              </a:ext>
            </a:extLst>
          </p:cNvPr>
          <p:cNvSpPr txBox="1"/>
          <p:nvPr/>
        </p:nvSpPr>
        <p:spPr>
          <a:xfrm>
            <a:off x="1657797" y="566856"/>
            <a:ext cx="1750159" cy="461665"/>
          </a:xfrm>
          <a:prstGeom prst="rect">
            <a:avLst/>
          </a:prstGeom>
          <a:noFill/>
        </p:spPr>
        <p:txBody>
          <a:bodyPr wrap="none" rtlCol="0">
            <a:spAutoFit/>
          </a:bodyPr>
          <a:lstStyle/>
          <a:p>
            <a:r>
              <a:rPr lang="en-US" sz="2400" dirty="0">
                <a:solidFill>
                  <a:srgbClr val="C00000"/>
                </a:solidFill>
              </a:rPr>
              <a:t>DV database</a:t>
            </a:r>
          </a:p>
        </p:txBody>
      </p:sp>
      <p:cxnSp>
        <p:nvCxnSpPr>
          <p:cNvPr id="23" name="Straight Connector 22">
            <a:extLst>
              <a:ext uri="{FF2B5EF4-FFF2-40B4-BE49-F238E27FC236}">
                <a16:creationId xmlns:a16="http://schemas.microsoft.com/office/drawing/2014/main" id="{DF3496A6-9BBA-5755-DEA2-D4BBA07F6751}"/>
              </a:ext>
            </a:extLst>
          </p:cNvPr>
          <p:cNvCxnSpPr>
            <a:cxnSpLocks/>
          </p:cNvCxnSpPr>
          <p:nvPr/>
        </p:nvCxnSpPr>
        <p:spPr>
          <a:xfrm>
            <a:off x="3953814" y="690530"/>
            <a:ext cx="0" cy="6106022"/>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DA75265-1FD8-F513-CC4B-49A4C68CDF06}"/>
              </a:ext>
            </a:extLst>
          </p:cNvPr>
          <p:cNvSpPr txBox="1"/>
          <p:nvPr/>
        </p:nvSpPr>
        <p:spPr>
          <a:xfrm>
            <a:off x="5736044" y="566856"/>
            <a:ext cx="1823641" cy="461665"/>
          </a:xfrm>
          <a:prstGeom prst="rect">
            <a:avLst/>
          </a:prstGeom>
          <a:noFill/>
        </p:spPr>
        <p:txBody>
          <a:bodyPr wrap="none" rtlCol="0">
            <a:spAutoFit/>
          </a:bodyPr>
          <a:lstStyle/>
          <a:p>
            <a:r>
              <a:rPr lang="en-US" sz="2400" dirty="0">
                <a:solidFill>
                  <a:srgbClr val="C00000"/>
                </a:solidFill>
              </a:rPr>
              <a:t>DV algorithm</a:t>
            </a:r>
          </a:p>
        </p:txBody>
      </p:sp>
      <p:sp>
        <p:nvSpPr>
          <p:cNvPr id="26" name="TextBox 25">
            <a:extLst>
              <a:ext uri="{FF2B5EF4-FFF2-40B4-BE49-F238E27FC236}">
                <a16:creationId xmlns:a16="http://schemas.microsoft.com/office/drawing/2014/main" id="{162F4C6C-0974-DB60-5835-A2F6F76FA115}"/>
              </a:ext>
            </a:extLst>
          </p:cNvPr>
          <p:cNvSpPr txBox="1"/>
          <p:nvPr/>
        </p:nvSpPr>
        <p:spPr>
          <a:xfrm>
            <a:off x="5092246" y="4450278"/>
            <a:ext cx="3111236" cy="461665"/>
          </a:xfrm>
          <a:prstGeom prst="rect">
            <a:avLst/>
          </a:prstGeom>
          <a:noFill/>
        </p:spPr>
        <p:txBody>
          <a:bodyPr wrap="none" rtlCol="0">
            <a:spAutoFit/>
          </a:bodyPr>
          <a:lstStyle/>
          <a:p>
            <a:r>
              <a:rPr lang="en-US" sz="2400" dirty="0">
                <a:solidFill>
                  <a:srgbClr val="C00000"/>
                </a:solidFill>
              </a:rPr>
              <a:t>Database maintenance</a:t>
            </a:r>
          </a:p>
        </p:txBody>
      </p:sp>
      <p:sp>
        <p:nvSpPr>
          <p:cNvPr id="27" name="TextBox 26">
            <a:extLst>
              <a:ext uri="{FF2B5EF4-FFF2-40B4-BE49-F238E27FC236}">
                <a16:creationId xmlns:a16="http://schemas.microsoft.com/office/drawing/2014/main" id="{759CEA2E-D939-2C34-A454-C3ED70AE9FB8}"/>
              </a:ext>
            </a:extLst>
          </p:cNvPr>
          <p:cNvSpPr txBox="1"/>
          <p:nvPr/>
        </p:nvSpPr>
        <p:spPr>
          <a:xfrm>
            <a:off x="4976667" y="5077880"/>
            <a:ext cx="3227230" cy="1569660"/>
          </a:xfrm>
          <a:prstGeom prst="rect">
            <a:avLst/>
          </a:prstGeom>
          <a:noFill/>
        </p:spPr>
        <p:txBody>
          <a:bodyPr wrap="none" rtlCol="0">
            <a:spAutoFit/>
          </a:bodyPr>
          <a:lstStyle/>
          <a:p>
            <a:r>
              <a:rPr lang="en-US" sz="2400" dirty="0"/>
              <a:t>Add new database entry</a:t>
            </a:r>
          </a:p>
          <a:p>
            <a:r>
              <a:rPr lang="en-US" sz="2400" dirty="0"/>
              <a:t>Update timestamp</a:t>
            </a:r>
          </a:p>
          <a:p>
            <a:r>
              <a:rPr lang="en-US" sz="2400" dirty="0"/>
              <a:t>Update a DV</a:t>
            </a:r>
          </a:p>
          <a:p>
            <a:r>
              <a:rPr lang="en-US" sz="2400" dirty="0"/>
              <a:t>Purge old information</a:t>
            </a:r>
          </a:p>
        </p:txBody>
      </p:sp>
      <p:sp>
        <p:nvSpPr>
          <p:cNvPr id="28" name="Rectangle 3">
            <a:extLst>
              <a:ext uri="{FF2B5EF4-FFF2-40B4-BE49-F238E27FC236}">
                <a16:creationId xmlns:a16="http://schemas.microsoft.com/office/drawing/2014/main" id="{BCDEE3A5-94BC-21D7-6FA8-325C9845ECDF}"/>
              </a:ext>
            </a:extLst>
          </p:cNvPr>
          <p:cNvSpPr txBox="1">
            <a:spLocks noChangeArrowheads="1"/>
          </p:cNvSpPr>
          <p:nvPr/>
        </p:nvSpPr>
        <p:spPr>
          <a:xfrm>
            <a:off x="4307733" y="1110796"/>
            <a:ext cx="4465316" cy="1108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None/>
            </a:pPr>
            <a:r>
              <a:rPr lang="en-US" sz="2400" i="1" dirty="0">
                <a:solidFill>
                  <a:schemeClr val="accent1">
                    <a:lumMod val="75000"/>
                  </a:schemeClr>
                </a:solidFill>
              </a:rPr>
              <a:t>Bellman-Ford algo.</a:t>
            </a:r>
          </a:p>
          <a:p>
            <a:pPr>
              <a:buFont typeface="Wingdings" charset="0"/>
              <a:buNone/>
            </a:pPr>
            <a:r>
              <a:rPr lang="en-US" sz="2400" dirty="0">
                <a:solidFill>
                  <a:schemeClr val="accent1">
                    <a:lumMod val="75000"/>
                  </a:schemeClr>
                </a:solidFill>
              </a:rPr>
              <a:t>d</a:t>
            </a:r>
            <a:r>
              <a:rPr lang="en-US" sz="2400" baseline="-25000" dirty="0">
                <a:solidFill>
                  <a:schemeClr val="accent1">
                    <a:lumMod val="75000"/>
                  </a:schemeClr>
                </a:solidFill>
              </a:rPr>
              <a:t>x</a:t>
            </a:r>
            <a:r>
              <a:rPr lang="en-US" sz="2400" dirty="0">
                <a:solidFill>
                  <a:schemeClr val="accent1">
                    <a:lumMod val="75000"/>
                  </a:schemeClr>
                </a:solidFill>
              </a:rPr>
              <a:t>(y) = </a:t>
            </a:r>
            <a:r>
              <a:rPr lang="en-US" sz="2400" i="1" dirty="0">
                <a:solidFill>
                  <a:schemeClr val="accent1">
                    <a:lumMod val="75000"/>
                  </a:schemeClr>
                </a:solidFill>
              </a:rPr>
              <a:t>min</a:t>
            </a:r>
            <a:r>
              <a:rPr lang="en-US" sz="2400" dirty="0">
                <a:solidFill>
                  <a:schemeClr val="accent1">
                    <a:lumMod val="75000"/>
                  </a:schemeClr>
                </a:solidFill>
              </a:rPr>
              <a:t> {c(</a:t>
            </a:r>
            <a:r>
              <a:rPr lang="en-US" sz="2400" dirty="0" err="1">
                <a:solidFill>
                  <a:schemeClr val="accent1">
                    <a:lumMod val="75000"/>
                  </a:schemeClr>
                </a:solidFill>
              </a:rPr>
              <a:t>x,v</a:t>
            </a:r>
            <a:r>
              <a:rPr lang="en-US" sz="2400" dirty="0">
                <a:solidFill>
                  <a:schemeClr val="accent1">
                    <a:lumMod val="75000"/>
                  </a:schemeClr>
                </a:solidFill>
              </a:rPr>
              <a:t>) + d</a:t>
            </a:r>
            <a:r>
              <a:rPr lang="en-US" sz="2400" baseline="-25000" dirty="0">
                <a:solidFill>
                  <a:schemeClr val="accent1">
                    <a:lumMod val="75000"/>
                  </a:schemeClr>
                </a:solidFill>
              </a:rPr>
              <a:t>v</a:t>
            </a:r>
            <a:r>
              <a:rPr lang="en-US" sz="2400" dirty="0">
                <a:solidFill>
                  <a:schemeClr val="accent1">
                    <a:lumMod val="75000"/>
                  </a:schemeClr>
                </a:solidFill>
              </a:rPr>
              <a:t>(y) }</a:t>
            </a:r>
          </a:p>
          <a:p>
            <a:pPr>
              <a:buFont typeface="Wingdings" charset="0"/>
              <a:buNone/>
            </a:pPr>
            <a:r>
              <a:rPr lang="en-US" sz="3200" dirty="0">
                <a:solidFill>
                  <a:schemeClr val="accent1">
                    <a:lumMod val="75000"/>
                  </a:schemeClr>
                </a:solidFill>
              </a:rPr>
              <a:t>   </a:t>
            </a:r>
          </a:p>
          <a:p>
            <a:pPr>
              <a:buFont typeface="Wingdings" charset="0"/>
              <a:buNone/>
            </a:pPr>
            <a:endParaRPr lang="en-US" dirty="0">
              <a:solidFill>
                <a:schemeClr val="accent1">
                  <a:lumMod val="75000"/>
                </a:schemeClr>
              </a:solidFill>
            </a:endParaRPr>
          </a:p>
        </p:txBody>
      </p:sp>
      <p:graphicFrame>
        <p:nvGraphicFramePr>
          <p:cNvPr id="29" name="Table 28">
            <a:extLst>
              <a:ext uri="{FF2B5EF4-FFF2-40B4-BE49-F238E27FC236}">
                <a16:creationId xmlns:a16="http://schemas.microsoft.com/office/drawing/2014/main" id="{0645044D-F5F7-903B-3BD5-0BA1AF342F3F}"/>
              </a:ext>
            </a:extLst>
          </p:cNvPr>
          <p:cNvGraphicFramePr>
            <a:graphicFrameLocks noGrp="1"/>
          </p:cNvGraphicFramePr>
          <p:nvPr/>
        </p:nvGraphicFramePr>
        <p:xfrm>
          <a:off x="6187058" y="2526215"/>
          <a:ext cx="2166824" cy="146304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9981">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299981">
                <a:tc>
                  <a:txBody>
                    <a:bodyPr/>
                    <a:lstStyle/>
                    <a:p>
                      <a:r>
                        <a:rPr lang="en-US" dirty="0"/>
                        <a:t>B</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9981">
                <a:tc>
                  <a:txBody>
                    <a:bodyPr/>
                    <a:lstStyle/>
                    <a:p>
                      <a:r>
                        <a:rPr lang="en-US" dirty="0"/>
                        <a:t>C</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9981">
                <a:tc>
                  <a:txBody>
                    <a:bodyPr/>
                    <a:lstStyle/>
                    <a:p>
                      <a:r>
                        <a:rPr lang="en-US" dirty="0"/>
                        <a:t>P</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bl>
          </a:graphicData>
        </a:graphic>
      </p:graphicFrame>
      <p:sp>
        <p:nvSpPr>
          <p:cNvPr id="31" name="TextBox 30">
            <a:extLst>
              <a:ext uri="{FF2B5EF4-FFF2-40B4-BE49-F238E27FC236}">
                <a16:creationId xmlns:a16="http://schemas.microsoft.com/office/drawing/2014/main" id="{AEDC0CCC-50E6-F95C-2418-332AE6A25775}"/>
              </a:ext>
            </a:extLst>
          </p:cNvPr>
          <p:cNvSpPr txBox="1"/>
          <p:nvPr/>
        </p:nvSpPr>
        <p:spPr>
          <a:xfrm>
            <a:off x="6345601" y="2071170"/>
            <a:ext cx="1849737" cy="461665"/>
          </a:xfrm>
          <a:prstGeom prst="rect">
            <a:avLst/>
          </a:prstGeom>
          <a:noFill/>
        </p:spPr>
        <p:txBody>
          <a:bodyPr wrap="none" rtlCol="0">
            <a:spAutoFit/>
          </a:bodyPr>
          <a:lstStyle/>
          <a:p>
            <a:r>
              <a:rPr lang="en-US" sz="2400" dirty="0"/>
              <a:t>Routing table</a:t>
            </a:r>
          </a:p>
        </p:txBody>
      </p:sp>
      <p:sp>
        <p:nvSpPr>
          <p:cNvPr id="33" name="TextBox 32">
            <a:extLst>
              <a:ext uri="{FF2B5EF4-FFF2-40B4-BE49-F238E27FC236}">
                <a16:creationId xmlns:a16="http://schemas.microsoft.com/office/drawing/2014/main" id="{D5C2D0BC-D92F-DA8C-4EE4-1BB14E8F6AAA}"/>
              </a:ext>
            </a:extLst>
          </p:cNvPr>
          <p:cNvSpPr txBox="1"/>
          <p:nvPr/>
        </p:nvSpPr>
        <p:spPr>
          <a:xfrm>
            <a:off x="0" y="-1429"/>
            <a:ext cx="9144000" cy="584775"/>
          </a:xfrm>
          <a:prstGeom prst="rect">
            <a:avLst/>
          </a:prstGeom>
          <a:solidFill>
            <a:schemeClr val="tx1">
              <a:lumMod val="65000"/>
              <a:lumOff val="35000"/>
            </a:scheme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Implementation perspective</a:t>
            </a:r>
          </a:p>
        </p:txBody>
      </p:sp>
      <p:sp>
        <p:nvSpPr>
          <p:cNvPr id="4" name="Freeform 3">
            <a:extLst>
              <a:ext uri="{FF2B5EF4-FFF2-40B4-BE49-F238E27FC236}">
                <a16:creationId xmlns:a16="http://schemas.microsoft.com/office/drawing/2014/main" id="{1589CF67-1DAD-085B-C973-B6C8733D5914}"/>
              </a:ext>
            </a:extLst>
          </p:cNvPr>
          <p:cNvSpPr/>
          <p:nvPr/>
        </p:nvSpPr>
        <p:spPr>
          <a:xfrm>
            <a:off x="3747752" y="1944710"/>
            <a:ext cx="3232597" cy="1532586"/>
          </a:xfrm>
          <a:custGeom>
            <a:avLst/>
            <a:gdLst>
              <a:gd name="csX0" fmla="*/ 3232597 w 3232597"/>
              <a:gd name="csY0" fmla="*/ 0 h 1532586"/>
              <a:gd name="csX1" fmla="*/ 2228045 w 3232597"/>
              <a:gd name="csY1" fmla="*/ 296214 h 1532586"/>
              <a:gd name="csX2" fmla="*/ 1378040 w 3232597"/>
              <a:gd name="csY2" fmla="*/ 1313645 h 1532586"/>
              <a:gd name="csX3" fmla="*/ 0 w 3232597"/>
              <a:gd name="csY3" fmla="*/ 1532586 h 1532586"/>
            </a:gdLst>
            <a:ahLst/>
            <a:cxnLst>
              <a:cxn ang="0">
                <a:pos x="csX0" y="csY0"/>
              </a:cxn>
              <a:cxn ang="0">
                <a:pos x="csX1" y="csY1"/>
              </a:cxn>
              <a:cxn ang="0">
                <a:pos x="csX2" y="csY2"/>
              </a:cxn>
              <a:cxn ang="0">
                <a:pos x="csX3" y="csY3"/>
              </a:cxn>
            </a:cxnLst>
            <a:rect l="l" t="t" r="r" b="b"/>
            <a:pathLst>
              <a:path w="3232597" h="1532586">
                <a:moveTo>
                  <a:pt x="3232597" y="0"/>
                </a:moveTo>
                <a:cubicBezTo>
                  <a:pt x="2884867" y="38636"/>
                  <a:pt x="2537138" y="77273"/>
                  <a:pt x="2228045" y="296214"/>
                </a:cubicBezTo>
                <a:cubicBezTo>
                  <a:pt x="1918952" y="515155"/>
                  <a:pt x="1749381" y="1107583"/>
                  <a:pt x="1378040" y="1313645"/>
                </a:cubicBezTo>
                <a:cubicBezTo>
                  <a:pt x="1006699" y="1519707"/>
                  <a:pt x="503349" y="1526146"/>
                  <a:pt x="0" y="1532586"/>
                </a:cubicBezTo>
              </a:path>
            </a:pathLst>
          </a:custGeom>
          <a:noFill/>
          <a:ln w="34925">
            <a:solidFill>
              <a:srgbClr val="FF0000"/>
            </a:solidFill>
            <a:prstDash val="sysDot"/>
            <a:headEnd type="arrow"/>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822A6EF0-8956-B7B4-ABB8-B996A8479560}"/>
              </a:ext>
            </a:extLst>
          </p:cNvPr>
          <p:cNvSpPr/>
          <p:nvPr/>
        </p:nvSpPr>
        <p:spPr>
          <a:xfrm>
            <a:off x="4687910" y="2047741"/>
            <a:ext cx="1416676" cy="1197735"/>
          </a:xfrm>
          <a:custGeom>
            <a:avLst/>
            <a:gdLst>
              <a:gd name="csX0" fmla="*/ 0 w 1416676"/>
              <a:gd name="csY0" fmla="*/ 0 h 1197735"/>
              <a:gd name="csX1" fmla="*/ 296214 w 1416676"/>
              <a:gd name="csY1" fmla="*/ 798490 h 1197735"/>
              <a:gd name="csX2" fmla="*/ 1416676 w 1416676"/>
              <a:gd name="csY2" fmla="*/ 1197735 h 1197735"/>
            </a:gdLst>
            <a:ahLst/>
            <a:cxnLst>
              <a:cxn ang="0">
                <a:pos x="csX0" y="csY0"/>
              </a:cxn>
              <a:cxn ang="0">
                <a:pos x="csX1" y="csY1"/>
              </a:cxn>
              <a:cxn ang="0">
                <a:pos x="csX2" y="csY2"/>
              </a:cxn>
            </a:cxnLst>
            <a:rect l="l" t="t" r="r" b="b"/>
            <a:pathLst>
              <a:path w="1416676" h="1197735">
                <a:moveTo>
                  <a:pt x="0" y="0"/>
                </a:moveTo>
                <a:cubicBezTo>
                  <a:pt x="30051" y="299434"/>
                  <a:pt x="60102" y="598868"/>
                  <a:pt x="296214" y="798490"/>
                </a:cubicBezTo>
                <a:cubicBezTo>
                  <a:pt x="532326" y="998112"/>
                  <a:pt x="974501" y="1097923"/>
                  <a:pt x="1416676" y="1197735"/>
                </a:cubicBez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AD6B562-B984-CD88-1668-0C06727483EF}"/>
              </a:ext>
            </a:extLst>
          </p:cNvPr>
          <p:cNvSpPr/>
          <p:nvPr/>
        </p:nvSpPr>
        <p:spPr>
          <a:xfrm>
            <a:off x="1472548" y="5144360"/>
            <a:ext cx="2120658" cy="165219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2175A92-E0A9-61ED-1F5C-05AF9EC3B36B}"/>
              </a:ext>
            </a:extLst>
          </p:cNvPr>
          <p:cNvSpPr txBox="1"/>
          <p:nvPr/>
        </p:nvSpPr>
        <p:spPr>
          <a:xfrm>
            <a:off x="1472548" y="5609275"/>
            <a:ext cx="2210810" cy="461665"/>
          </a:xfrm>
          <a:prstGeom prst="rect">
            <a:avLst/>
          </a:prstGeom>
          <a:noFill/>
        </p:spPr>
        <p:txBody>
          <a:bodyPr wrap="square" rtlCol="0">
            <a:spAutoFit/>
          </a:bodyPr>
          <a:lstStyle/>
          <a:p>
            <a:r>
              <a:rPr lang="en-US" sz="2400" dirty="0">
                <a:solidFill>
                  <a:srgbClr val="FF0000"/>
                </a:solidFill>
              </a:rPr>
              <a:t>B  says &lt;A, 5&gt;</a:t>
            </a:r>
            <a:endParaRPr lang="en-US" sz="2400" dirty="0">
              <a:solidFill>
                <a:schemeClr val="accent1">
                  <a:lumMod val="75000"/>
                </a:schemeClr>
              </a:solidFill>
            </a:endParaRPr>
          </a:p>
        </p:txBody>
      </p:sp>
      <p:sp>
        <p:nvSpPr>
          <p:cNvPr id="24" name="TextBox 23">
            <a:extLst>
              <a:ext uri="{FF2B5EF4-FFF2-40B4-BE49-F238E27FC236}">
                <a16:creationId xmlns:a16="http://schemas.microsoft.com/office/drawing/2014/main" id="{8AF5A084-F477-90B0-1861-A983E1C71793}"/>
              </a:ext>
            </a:extLst>
          </p:cNvPr>
          <p:cNvSpPr txBox="1"/>
          <p:nvPr/>
        </p:nvSpPr>
        <p:spPr>
          <a:xfrm>
            <a:off x="1472548" y="5156049"/>
            <a:ext cx="2120658" cy="461665"/>
          </a:xfrm>
          <a:prstGeom prst="rect">
            <a:avLst/>
          </a:prstGeom>
          <a:solidFill>
            <a:schemeClr val="accent6">
              <a:lumMod val="50000"/>
            </a:schemeClr>
          </a:solidFill>
        </p:spPr>
        <p:txBody>
          <a:bodyPr wrap="square" rtlCol="0">
            <a:spAutoFit/>
          </a:bodyPr>
          <a:lstStyle/>
          <a:p>
            <a:pPr algn="ctr"/>
            <a:r>
              <a:rPr lang="en-US" sz="2400" dirty="0">
                <a:solidFill>
                  <a:schemeClr val="bg1"/>
                </a:solidFill>
              </a:rPr>
              <a:t>B’s DVs</a:t>
            </a:r>
          </a:p>
        </p:txBody>
      </p:sp>
      <p:sp>
        <p:nvSpPr>
          <p:cNvPr id="30" name="TextBox 29">
            <a:extLst>
              <a:ext uri="{FF2B5EF4-FFF2-40B4-BE49-F238E27FC236}">
                <a16:creationId xmlns:a16="http://schemas.microsoft.com/office/drawing/2014/main" id="{9A3F79EC-D18B-E0AD-9F6A-B05B2B9F9927}"/>
              </a:ext>
            </a:extLst>
          </p:cNvPr>
          <p:cNvSpPr txBox="1"/>
          <p:nvPr/>
        </p:nvSpPr>
        <p:spPr>
          <a:xfrm>
            <a:off x="1472548" y="5922812"/>
            <a:ext cx="2210810" cy="461665"/>
          </a:xfrm>
          <a:prstGeom prst="rect">
            <a:avLst/>
          </a:prstGeom>
          <a:noFill/>
        </p:spPr>
        <p:txBody>
          <a:bodyPr wrap="square" rtlCol="0">
            <a:spAutoFit/>
          </a:bodyPr>
          <a:lstStyle/>
          <a:p>
            <a:r>
              <a:rPr lang="en-US" sz="2400" dirty="0">
                <a:solidFill>
                  <a:srgbClr val="FF0000"/>
                </a:solidFill>
              </a:rPr>
              <a:t>B  says &lt;C, 12&gt;</a:t>
            </a:r>
            <a:endParaRPr lang="en-US" sz="2400" dirty="0">
              <a:solidFill>
                <a:schemeClr val="accent1">
                  <a:lumMod val="75000"/>
                </a:schemeClr>
              </a:solidFill>
            </a:endParaRPr>
          </a:p>
        </p:txBody>
      </p:sp>
      <p:sp>
        <p:nvSpPr>
          <p:cNvPr id="32" name="TextBox 31">
            <a:extLst>
              <a:ext uri="{FF2B5EF4-FFF2-40B4-BE49-F238E27FC236}">
                <a16:creationId xmlns:a16="http://schemas.microsoft.com/office/drawing/2014/main" id="{38801475-C508-4529-BCD6-5DD09731E6B8}"/>
              </a:ext>
            </a:extLst>
          </p:cNvPr>
          <p:cNvSpPr txBox="1"/>
          <p:nvPr/>
        </p:nvSpPr>
        <p:spPr>
          <a:xfrm>
            <a:off x="1472548" y="6223470"/>
            <a:ext cx="2210810" cy="461665"/>
          </a:xfrm>
          <a:prstGeom prst="rect">
            <a:avLst/>
          </a:prstGeom>
          <a:noFill/>
        </p:spPr>
        <p:txBody>
          <a:bodyPr wrap="square" rtlCol="0">
            <a:spAutoFit/>
          </a:bodyPr>
          <a:lstStyle/>
          <a:p>
            <a:r>
              <a:rPr lang="en-US" sz="2400" dirty="0">
                <a:solidFill>
                  <a:srgbClr val="FF0000"/>
                </a:solidFill>
              </a:rPr>
              <a:t>B  says &lt;Q, 9&gt;</a:t>
            </a:r>
            <a:endParaRPr lang="en-US" sz="2400" dirty="0">
              <a:solidFill>
                <a:schemeClr val="accent1">
                  <a:lumMod val="75000"/>
                </a:schemeClr>
              </a:solidFill>
            </a:endParaRPr>
          </a:p>
        </p:txBody>
      </p:sp>
      <p:sp>
        <p:nvSpPr>
          <p:cNvPr id="34" name="TextBox 33">
            <a:extLst>
              <a:ext uri="{FF2B5EF4-FFF2-40B4-BE49-F238E27FC236}">
                <a16:creationId xmlns:a16="http://schemas.microsoft.com/office/drawing/2014/main" id="{D301CB86-2BEB-4776-331C-FD6FDC0F4ED9}"/>
              </a:ext>
            </a:extLst>
          </p:cNvPr>
          <p:cNvSpPr txBox="1"/>
          <p:nvPr/>
        </p:nvSpPr>
        <p:spPr>
          <a:xfrm>
            <a:off x="53536" y="4133274"/>
            <a:ext cx="2838021" cy="1015663"/>
          </a:xfrm>
          <a:prstGeom prst="rect">
            <a:avLst/>
          </a:prstGeom>
          <a:noFill/>
        </p:spPr>
        <p:txBody>
          <a:bodyPr wrap="none" rtlCol="0">
            <a:spAutoFit/>
          </a:bodyPr>
          <a:lstStyle/>
          <a:p>
            <a:r>
              <a:rPr lang="en-US" sz="2000" dirty="0"/>
              <a:t>Neighbor B’s--</a:t>
            </a:r>
          </a:p>
          <a:p>
            <a:r>
              <a:rPr lang="en-US" sz="2000" dirty="0"/>
              <a:t>Identity (IP/interface)</a:t>
            </a:r>
          </a:p>
          <a:p>
            <a:r>
              <a:rPr lang="en-US" sz="2000" dirty="0"/>
              <a:t>Timestamp of last update</a:t>
            </a:r>
          </a:p>
        </p:txBody>
      </p:sp>
      <p:sp>
        <p:nvSpPr>
          <p:cNvPr id="35" name="TextBox 34">
            <a:extLst>
              <a:ext uri="{FF2B5EF4-FFF2-40B4-BE49-F238E27FC236}">
                <a16:creationId xmlns:a16="http://schemas.microsoft.com/office/drawing/2014/main" id="{57FE6CAA-8C71-E03C-54CB-A0EDA2EB2DB9}"/>
              </a:ext>
            </a:extLst>
          </p:cNvPr>
          <p:cNvSpPr txBox="1"/>
          <p:nvPr/>
        </p:nvSpPr>
        <p:spPr>
          <a:xfrm>
            <a:off x="478759" y="4901886"/>
            <a:ext cx="413896" cy="646331"/>
          </a:xfrm>
          <a:prstGeom prst="rect">
            <a:avLst/>
          </a:prstGeom>
          <a:noFill/>
        </p:spPr>
        <p:txBody>
          <a:bodyPr wrap="none" rtlCol="0">
            <a:spAutoFit/>
          </a:bodyPr>
          <a:lstStyle/>
          <a:p>
            <a:r>
              <a:rPr lang="en-US" sz="3600" dirty="0"/>
              <a:t>+</a:t>
            </a:r>
          </a:p>
        </p:txBody>
      </p:sp>
      <p:sp>
        <p:nvSpPr>
          <p:cNvPr id="36" name="Freeform 35">
            <a:extLst>
              <a:ext uri="{FF2B5EF4-FFF2-40B4-BE49-F238E27FC236}">
                <a16:creationId xmlns:a16="http://schemas.microsoft.com/office/drawing/2014/main" id="{B180BDF5-F97E-3CE7-4938-E54B4E17DABF}"/>
              </a:ext>
            </a:extLst>
          </p:cNvPr>
          <p:cNvSpPr/>
          <p:nvPr/>
        </p:nvSpPr>
        <p:spPr>
          <a:xfrm>
            <a:off x="689114" y="5407041"/>
            <a:ext cx="626771" cy="579550"/>
          </a:xfrm>
          <a:custGeom>
            <a:avLst/>
            <a:gdLst>
              <a:gd name="csX0" fmla="*/ 8585 w 626771"/>
              <a:gd name="csY0" fmla="*/ 0 h 579550"/>
              <a:gd name="csX1" fmla="*/ 85859 w 626771"/>
              <a:gd name="csY1" fmla="*/ 425003 h 579550"/>
              <a:gd name="csX2" fmla="*/ 626771 w 626771"/>
              <a:gd name="csY2" fmla="*/ 579550 h 579550"/>
            </a:gdLst>
            <a:ahLst/>
            <a:cxnLst>
              <a:cxn ang="0">
                <a:pos x="csX0" y="csY0"/>
              </a:cxn>
              <a:cxn ang="0">
                <a:pos x="csX1" y="csY1"/>
              </a:cxn>
              <a:cxn ang="0">
                <a:pos x="csX2" y="csY2"/>
              </a:cxn>
            </a:cxnLst>
            <a:rect l="l" t="t" r="r" b="b"/>
            <a:pathLst>
              <a:path w="626771" h="579550">
                <a:moveTo>
                  <a:pt x="8585" y="0"/>
                </a:moveTo>
                <a:cubicBezTo>
                  <a:pt x="-4294" y="164205"/>
                  <a:pt x="-17172" y="328411"/>
                  <a:pt x="85859" y="425003"/>
                </a:cubicBezTo>
                <a:cubicBezTo>
                  <a:pt x="188890" y="521595"/>
                  <a:pt x="407830" y="550572"/>
                  <a:pt x="626771" y="579550"/>
                </a:cubicBezTo>
              </a:path>
            </a:pathLst>
          </a:custGeom>
          <a:noFill/>
          <a:ln w="38100">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DFF5994A-D53C-A58B-6A9F-43D6372C8406}"/>
              </a:ext>
            </a:extLst>
          </p:cNvPr>
          <p:cNvSpPr/>
          <p:nvPr/>
        </p:nvSpPr>
        <p:spPr>
          <a:xfrm>
            <a:off x="3799268" y="6439437"/>
            <a:ext cx="1197735" cy="0"/>
          </a:xfrm>
          <a:custGeom>
            <a:avLst/>
            <a:gdLst>
              <a:gd name="csX0" fmla="*/ 1197735 w 1197735"/>
              <a:gd name="csY0" fmla="*/ 0 h 0"/>
              <a:gd name="csX1" fmla="*/ 0 w 1197735"/>
              <a:gd name="csY1" fmla="*/ 0 h 0"/>
            </a:gdLst>
            <a:ahLst/>
            <a:cxnLst>
              <a:cxn ang="0">
                <a:pos x="csX0" y="csY0"/>
              </a:cxn>
              <a:cxn ang="0">
                <a:pos x="csX1" y="csY1"/>
              </a:cxn>
            </a:cxnLst>
            <a:rect l="l" t="t" r="r" b="b"/>
            <a:pathLst>
              <a:path w="1197735">
                <a:moveTo>
                  <a:pt x="1197735" y="0"/>
                </a:moveTo>
                <a:lnTo>
                  <a:pt x="0" y="0"/>
                </a:ln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AE67375-677C-5561-3F11-D394F2935266}"/>
              </a:ext>
            </a:extLst>
          </p:cNvPr>
          <p:cNvSpPr/>
          <p:nvPr/>
        </p:nvSpPr>
        <p:spPr>
          <a:xfrm>
            <a:off x="7868992" y="3477296"/>
            <a:ext cx="961627" cy="2936383"/>
          </a:xfrm>
          <a:custGeom>
            <a:avLst/>
            <a:gdLst>
              <a:gd name="csX0" fmla="*/ 0 w 961627"/>
              <a:gd name="csY0" fmla="*/ 2936383 h 2936383"/>
              <a:gd name="csX1" fmla="*/ 940157 w 961627"/>
              <a:gd name="csY1" fmla="*/ 2240924 h 2936383"/>
              <a:gd name="csX2" fmla="*/ 566670 w 961627"/>
              <a:gd name="csY2" fmla="*/ 0 h 2936383"/>
            </a:gdLst>
            <a:ahLst/>
            <a:cxnLst>
              <a:cxn ang="0">
                <a:pos x="csX0" y="csY0"/>
              </a:cxn>
              <a:cxn ang="0">
                <a:pos x="csX1" y="csY1"/>
              </a:cxn>
              <a:cxn ang="0">
                <a:pos x="csX2" y="csY2"/>
              </a:cxn>
            </a:cxnLst>
            <a:rect l="l" t="t" r="r" b="b"/>
            <a:pathLst>
              <a:path w="961627" h="2936383">
                <a:moveTo>
                  <a:pt x="0" y="2936383"/>
                </a:moveTo>
                <a:cubicBezTo>
                  <a:pt x="422856" y="2833352"/>
                  <a:pt x="845712" y="2730321"/>
                  <a:pt x="940157" y="2240924"/>
                </a:cubicBezTo>
                <a:cubicBezTo>
                  <a:pt x="1034602" y="1751527"/>
                  <a:pt x="800636" y="875763"/>
                  <a:pt x="566670" y="0"/>
                </a:cubicBezTo>
              </a:path>
            </a:pathLst>
          </a:custGeom>
          <a:noFill/>
          <a:ln w="34925">
            <a:solidFill>
              <a:srgbClr val="FF0000"/>
            </a:solidFill>
            <a:prstDash val="sysDot"/>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DE3C6-0ACC-8C4F-5F7E-631BEF878A4F}"/>
              </a:ext>
            </a:extLst>
          </p:cNvPr>
          <p:cNvCxnSpPr/>
          <p:nvPr/>
        </p:nvCxnSpPr>
        <p:spPr>
          <a:xfrm>
            <a:off x="6104586" y="3429000"/>
            <a:ext cx="239547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89ABC84-D1A2-0959-AB8B-D685100D4249}"/>
              </a:ext>
            </a:extLst>
          </p:cNvPr>
          <p:cNvSpPr txBox="1"/>
          <p:nvPr/>
        </p:nvSpPr>
        <p:spPr>
          <a:xfrm>
            <a:off x="3508049" y="6121291"/>
            <a:ext cx="410690" cy="584775"/>
          </a:xfrm>
          <a:prstGeom prst="rect">
            <a:avLst/>
          </a:prstGeom>
          <a:noFill/>
        </p:spPr>
        <p:txBody>
          <a:bodyPr wrap="none" rtlCol="0">
            <a:spAutoFit/>
          </a:bodyPr>
          <a:lstStyle/>
          <a:p>
            <a:r>
              <a:rPr lang="en-US" sz="3200" b="1" dirty="0">
                <a:solidFill>
                  <a:srgbClr val="FF0000"/>
                </a:solidFill>
              </a:rPr>
              <a:t>X</a:t>
            </a:r>
          </a:p>
        </p:txBody>
      </p:sp>
    </p:spTree>
    <p:extLst>
      <p:ext uri="{BB962C8B-B14F-4D97-AF65-F5344CB8AC3E}">
        <p14:creationId xmlns:p14="http://schemas.microsoft.com/office/powerpoint/2010/main" val="44594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294782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59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740188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3407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296495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387073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58425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 name="TextBox 6">
            <a:extLst>
              <a:ext uri="{FF2B5EF4-FFF2-40B4-BE49-F238E27FC236}">
                <a16:creationId xmlns:a16="http://schemas.microsoft.com/office/drawing/2014/main" id="{D1F1BE47-F3DA-A366-D6AB-FC5C4B9A8696}"/>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716775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“decreases”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1</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2</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2</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346440" y="1652240"/>
            <a:ext cx="2201308" cy="923330"/>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considered the route </a:t>
            </a:r>
          </a:p>
          <a:p>
            <a:r>
              <a:rPr lang="en-US" dirty="0">
                <a:solidFill>
                  <a:srgbClr val="FF0000"/>
                </a:solidFill>
              </a:rPr>
              <a:t>through Z (cost=51).</a:t>
            </a:r>
          </a:p>
        </p:txBody>
      </p:sp>
      <p:cxnSp>
        <p:nvCxnSpPr>
          <p:cNvPr id="31" name="Curved Connector 30">
            <a:extLst>
              <a:ext uri="{FF2B5EF4-FFF2-40B4-BE49-F238E27FC236}">
                <a16:creationId xmlns:a16="http://schemas.microsoft.com/office/drawing/2014/main" id="{83039F6E-ABFD-176C-2EBD-5581CDA3B691}"/>
              </a:ext>
            </a:extLst>
          </p:cNvPr>
          <p:cNvCxnSpPr/>
          <p:nvPr/>
        </p:nvCxnSpPr>
        <p:spPr>
          <a:xfrm>
            <a:off x="2399349" y="2303746"/>
            <a:ext cx="914400" cy="914400"/>
          </a:xfrm>
          <a:prstGeom prst="curvedConnector3">
            <a:avLst>
              <a:gd name="adj1" fmla="val 39286"/>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2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2" grpId="0"/>
      <p:bldP spid="25" grpId="0"/>
      <p:bldP spid="26"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4222118"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60&gt; -- direct link</a:t>
            </a:r>
          </a:p>
          <a:p>
            <a:pPr marL="400050" indent="-400050">
              <a:buFontTx/>
              <a:buAutoNum type="romanLcParenBoth"/>
            </a:pPr>
            <a:r>
              <a:rPr lang="en-US" dirty="0">
                <a:solidFill>
                  <a:srgbClr val="FF0000"/>
                </a:solidFill>
              </a:rPr>
              <a:t> &lt;X, 5&gt; says Z + C(Y,Z)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Tree>
    <p:extLst>
      <p:ext uri="{BB962C8B-B14F-4D97-AF65-F5344CB8AC3E}">
        <p14:creationId xmlns:p14="http://schemas.microsoft.com/office/powerpoint/2010/main" val="1181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4222118"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60&gt; -- direct link</a:t>
            </a:r>
          </a:p>
          <a:p>
            <a:pPr marL="400050" indent="-400050">
              <a:buFontTx/>
              <a:buAutoNum type="romanLcParenBoth"/>
            </a:pPr>
            <a:r>
              <a:rPr lang="en-US" dirty="0">
                <a:solidFill>
                  <a:srgbClr val="FF0000"/>
                </a:solidFill>
              </a:rPr>
              <a:t> &lt;X, 5&gt; says Z + C(Y,Z)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1771" y="2770084"/>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510650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4222118"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60&gt; -- direct link</a:t>
            </a:r>
          </a:p>
          <a:p>
            <a:pPr marL="400050" indent="-400050">
              <a:buFontTx/>
              <a:buAutoNum type="romanLcParenBoth"/>
            </a:pPr>
            <a:r>
              <a:rPr lang="en-US" dirty="0">
                <a:solidFill>
                  <a:srgbClr val="FF0000"/>
                </a:solidFill>
              </a:rPr>
              <a:t> &lt;X, 5&gt; says Z + C(Y,Z)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 y="2114853"/>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“Count-to-infinity” problem</a:t>
            </a:r>
          </a:p>
        </p:txBody>
      </p:sp>
    </p:spTree>
    <p:extLst>
      <p:ext uri="{BB962C8B-B14F-4D97-AF65-F5344CB8AC3E}">
        <p14:creationId xmlns:p14="http://schemas.microsoft.com/office/powerpoint/2010/main" val="2386411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306B-C497-2F42-F249-63ADDB451E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3C85E7-0A6E-94A5-6AC9-2825956042C6}"/>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601D9FE4-B0D4-6146-E328-B89EC94C95A1}"/>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5813947B-C492-125A-1656-BD799D516914}"/>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2893C71-031B-9740-C9E2-1B2A7C4A8A0A}"/>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584B711-C173-21A3-03E6-5DF9AD3B0327}"/>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F20F7747-1456-697B-DA18-2FBE0E88A5CF}"/>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5F901EAC-6F1D-5CE7-0D51-0B39D7E6A45B}"/>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79AF73CA-4713-5722-2CCF-600DAB8B9E4C}"/>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1364AE81-0E3E-11E9-82E2-6B45CBD8863C}"/>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3244EEEC-6591-0775-6421-970E975826E1}"/>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32056205-9A0F-97D9-3199-6EBB8584C920}"/>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7D374C1F-CAE3-3E06-6BBC-FC166BB2DAB3}"/>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11472AA5-F77E-A51D-5D06-5199C24CF8F5}"/>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DB9A7D-BD98-2864-E5CC-0F6A7AD67B33}"/>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A23159E-14EF-0CF6-6291-50E3AC46A8ED}"/>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A0609AE2-C083-0151-B041-4A35536BE007}"/>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6093BCAF-1807-DC8A-8468-8788C0F23415}"/>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34AA68-FE6F-7B02-BDA2-63726959E154}"/>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883D43B1-EBF5-B0D6-6FB6-7F7DF596111C}"/>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60ACE8A-CD26-32CC-CA9C-27CEFC17835D}"/>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3A402268-5372-2BDB-7E77-B95C2D55A6D9}"/>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7D17534C-DB3B-FBC4-ED61-A9418B9D8077}"/>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0B36A2-9967-729B-B070-00A9D0522857}"/>
              </a:ext>
            </a:extLst>
          </p:cNvPr>
          <p:cNvSpPr txBox="1"/>
          <p:nvPr/>
        </p:nvSpPr>
        <p:spPr>
          <a:xfrm>
            <a:off x="0" y="650629"/>
            <a:ext cx="4222118"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60&gt; -- direct link</a:t>
            </a:r>
          </a:p>
          <a:p>
            <a:pPr marL="400050" indent="-400050">
              <a:buFontTx/>
              <a:buAutoNum type="romanLcParenBoth"/>
            </a:pPr>
            <a:r>
              <a:rPr lang="en-US" dirty="0">
                <a:solidFill>
                  <a:srgbClr val="FF0000"/>
                </a:solidFill>
              </a:rPr>
              <a:t> &lt;X, 5&gt; says Z + C(Y,Z) – Cost 6 link via Z</a:t>
            </a:r>
          </a:p>
        </p:txBody>
      </p:sp>
      <p:cxnSp>
        <p:nvCxnSpPr>
          <p:cNvPr id="31" name="Curved Connector 30">
            <a:extLst>
              <a:ext uri="{FF2B5EF4-FFF2-40B4-BE49-F238E27FC236}">
                <a16:creationId xmlns:a16="http://schemas.microsoft.com/office/drawing/2014/main" id="{6782B7D1-C098-1F09-8A71-6C6BEF4FBDA4}"/>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B607F75-A72E-4218-ECCC-6889A89DA865}"/>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44C0D557-E756-F287-2031-E75FB13A2882}"/>
              </a:ext>
            </a:extLst>
          </p:cNvPr>
          <p:cNvSpPr/>
          <p:nvPr/>
        </p:nvSpPr>
        <p:spPr>
          <a:xfrm>
            <a:off x="-2016" y="-6633"/>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Why do we call it count to “infinity”?</a:t>
            </a:r>
          </a:p>
        </p:txBody>
      </p:sp>
      <p:sp>
        <p:nvSpPr>
          <p:cNvPr id="5" name="TextBox 4">
            <a:extLst>
              <a:ext uri="{FF2B5EF4-FFF2-40B4-BE49-F238E27FC236}">
                <a16:creationId xmlns:a16="http://schemas.microsoft.com/office/drawing/2014/main" id="{CC47A970-BE2E-A8A7-3E5D-4BA2771A90E2}"/>
              </a:ext>
            </a:extLst>
          </p:cNvPr>
          <p:cNvSpPr txBox="1"/>
          <p:nvPr/>
        </p:nvSpPr>
        <p:spPr>
          <a:xfrm>
            <a:off x="5530660" y="898352"/>
            <a:ext cx="3351367" cy="954107"/>
          </a:xfrm>
          <a:prstGeom prst="rect">
            <a:avLst/>
          </a:prstGeom>
          <a:solidFill>
            <a:srgbClr val="C00000"/>
          </a:solidFill>
        </p:spPr>
        <p:txBody>
          <a:bodyPr wrap="none" rtlCol="0">
            <a:spAutoFit/>
          </a:bodyPr>
          <a:lstStyle/>
          <a:p>
            <a:pPr algn="ctr"/>
            <a:r>
              <a:rPr lang="en-US" sz="2800" dirty="0">
                <a:solidFill>
                  <a:schemeClr val="bg1"/>
                </a:solidFill>
              </a:rPr>
              <a:t>Count to “infinity” for</a:t>
            </a:r>
          </a:p>
          <a:p>
            <a:pPr algn="ctr"/>
            <a:r>
              <a:rPr lang="en-US" sz="2800" dirty="0">
                <a:solidFill>
                  <a:schemeClr val="bg1"/>
                </a:solidFill>
              </a:rPr>
              <a:t>link failure.</a:t>
            </a:r>
          </a:p>
        </p:txBody>
      </p:sp>
    </p:spTree>
    <p:extLst>
      <p:ext uri="{BB962C8B-B14F-4D97-AF65-F5344CB8AC3E}">
        <p14:creationId xmlns:p14="http://schemas.microsoft.com/office/powerpoint/2010/main" val="29531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D56D3-929F-D7DA-8EC4-B79C57E3E44D}"/>
              </a:ext>
            </a:extLst>
          </p:cNvPr>
          <p:cNvSpPr/>
          <p:nvPr/>
        </p:nvSpPr>
        <p:spPr>
          <a:xfrm>
            <a:off x="0" y="0"/>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“Count-to-infinity” problem: Another scenario</a:t>
            </a:r>
          </a:p>
        </p:txBody>
      </p:sp>
      <p:sp>
        <p:nvSpPr>
          <p:cNvPr id="3" name="Oval 2">
            <a:extLst>
              <a:ext uri="{FF2B5EF4-FFF2-40B4-BE49-F238E27FC236}">
                <a16:creationId xmlns:a16="http://schemas.microsoft.com/office/drawing/2014/main" id="{7FC0036B-E4F0-E870-9A25-33FF05351042}"/>
              </a:ext>
            </a:extLst>
          </p:cNvPr>
          <p:cNvSpPr/>
          <p:nvPr/>
        </p:nvSpPr>
        <p:spPr>
          <a:xfrm>
            <a:off x="827314"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CD6E29-696A-D02E-25A8-0EC12306FD85}"/>
              </a:ext>
            </a:extLst>
          </p:cNvPr>
          <p:cNvSpPr txBox="1"/>
          <p:nvPr/>
        </p:nvSpPr>
        <p:spPr>
          <a:xfrm>
            <a:off x="1006343" y="2764974"/>
            <a:ext cx="393056" cy="523220"/>
          </a:xfrm>
          <a:prstGeom prst="rect">
            <a:avLst/>
          </a:prstGeom>
          <a:noFill/>
        </p:spPr>
        <p:txBody>
          <a:bodyPr wrap="none" rtlCol="0">
            <a:spAutoFit/>
          </a:bodyPr>
          <a:lstStyle/>
          <a:p>
            <a:r>
              <a:rPr lang="en-US" sz="2800" dirty="0"/>
              <a:t>A</a:t>
            </a:r>
          </a:p>
        </p:txBody>
      </p:sp>
      <p:sp>
        <p:nvSpPr>
          <p:cNvPr id="5" name="Oval 4">
            <a:extLst>
              <a:ext uri="{FF2B5EF4-FFF2-40B4-BE49-F238E27FC236}">
                <a16:creationId xmlns:a16="http://schemas.microsoft.com/office/drawing/2014/main" id="{F3399C00-A15C-15E2-E90F-A07F90C9648F}"/>
              </a:ext>
            </a:extLst>
          </p:cNvPr>
          <p:cNvSpPr/>
          <p:nvPr/>
        </p:nvSpPr>
        <p:spPr>
          <a:xfrm>
            <a:off x="2413403"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047F8F-CF7F-D242-7DCD-29469529AC49}"/>
              </a:ext>
            </a:extLst>
          </p:cNvPr>
          <p:cNvSpPr txBox="1"/>
          <p:nvPr/>
        </p:nvSpPr>
        <p:spPr>
          <a:xfrm>
            <a:off x="2592432" y="2764974"/>
            <a:ext cx="393056" cy="523220"/>
          </a:xfrm>
          <a:prstGeom prst="rect">
            <a:avLst/>
          </a:prstGeom>
          <a:noFill/>
        </p:spPr>
        <p:txBody>
          <a:bodyPr wrap="none" rtlCol="0">
            <a:spAutoFit/>
          </a:bodyPr>
          <a:lstStyle/>
          <a:p>
            <a:r>
              <a:rPr lang="en-US" sz="2800" dirty="0"/>
              <a:t>B</a:t>
            </a:r>
          </a:p>
        </p:txBody>
      </p:sp>
      <p:sp>
        <p:nvSpPr>
          <p:cNvPr id="7" name="Oval 6">
            <a:extLst>
              <a:ext uri="{FF2B5EF4-FFF2-40B4-BE49-F238E27FC236}">
                <a16:creationId xmlns:a16="http://schemas.microsoft.com/office/drawing/2014/main" id="{CACBE857-EC3D-3384-9540-8B77C203FA2B}"/>
              </a:ext>
            </a:extLst>
          </p:cNvPr>
          <p:cNvSpPr/>
          <p:nvPr/>
        </p:nvSpPr>
        <p:spPr>
          <a:xfrm>
            <a:off x="3999492"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F937A1-0B1B-A40F-50A6-CAF8B3E299E0}"/>
              </a:ext>
            </a:extLst>
          </p:cNvPr>
          <p:cNvSpPr txBox="1"/>
          <p:nvPr/>
        </p:nvSpPr>
        <p:spPr>
          <a:xfrm>
            <a:off x="4178521" y="2764974"/>
            <a:ext cx="375424" cy="523220"/>
          </a:xfrm>
          <a:prstGeom prst="rect">
            <a:avLst/>
          </a:prstGeom>
          <a:noFill/>
        </p:spPr>
        <p:txBody>
          <a:bodyPr wrap="none" rtlCol="0">
            <a:spAutoFit/>
          </a:bodyPr>
          <a:lstStyle/>
          <a:p>
            <a:r>
              <a:rPr lang="en-US" sz="2800" dirty="0"/>
              <a:t>C</a:t>
            </a:r>
          </a:p>
        </p:txBody>
      </p:sp>
      <p:sp>
        <p:nvSpPr>
          <p:cNvPr id="9" name="Oval 8">
            <a:extLst>
              <a:ext uri="{FF2B5EF4-FFF2-40B4-BE49-F238E27FC236}">
                <a16:creationId xmlns:a16="http://schemas.microsoft.com/office/drawing/2014/main" id="{D1C8384C-4F03-84A2-1CAC-EFF8B4A5BDE8}"/>
              </a:ext>
            </a:extLst>
          </p:cNvPr>
          <p:cNvSpPr/>
          <p:nvPr/>
        </p:nvSpPr>
        <p:spPr>
          <a:xfrm>
            <a:off x="5585581"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00C132-65EE-1764-8608-FD1E18308231}"/>
              </a:ext>
            </a:extLst>
          </p:cNvPr>
          <p:cNvSpPr txBox="1"/>
          <p:nvPr/>
        </p:nvSpPr>
        <p:spPr>
          <a:xfrm>
            <a:off x="5764610" y="2764974"/>
            <a:ext cx="405880" cy="523220"/>
          </a:xfrm>
          <a:prstGeom prst="rect">
            <a:avLst/>
          </a:prstGeom>
          <a:noFill/>
        </p:spPr>
        <p:txBody>
          <a:bodyPr wrap="none" rtlCol="0">
            <a:spAutoFit/>
          </a:bodyPr>
          <a:lstStyle/>
          <a:p>
            <a:r>
              <a:rPr lang="en-US" sz="2800" dirty="0"/>
              <a:t>D</a:t>
            </a:r>
          </a:p>
        </p:txBody>
      </p:sp>
      <p:sp>
        <p:nvSpPr>
          <p:cNvPr id="11" name="Oval 10">
            <a:extLst>
              <a:ext uri="{FF2B5EF4-FFF2-40B4-BE49-F238E27FC236}">
                <a16:creationId xmlns:a16="http://schemas.microsoft.com/office/drawing/2014/main" id="{656E8B29-1EF5-03D4-2125-BAF53E308154}"/>
              </a:ext>
            </a:extLst>
          </p:cNvPr>
          <p:cNvSpPr/>
          <p:nvPr/>
        </p:nvSpPr>
        <p:spPr>
          <a:xfrm>
            <a:off x="7171670"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10D1ED-113B-A316-68E2-AFDDBBB501C6}"/>
              </a:ext>
            </a:extLst>
          </p:cNvPr>
          <p:cNvSpPr txBox="1"/>
          <p:nvPr/>
        </p:nvSpPr>
        <p:spPr>
          <a:xfrm>
            <a:off x="7350699" y="2764974"/>
            <a:ext cx="359394" cy="523220"/>
          </a:xfrm>
          <a:prstGeom prst="rect">
            <a:avLst/>
          </a:prstGeom>
          <a:noFill/>
        </p:spPr>
        <p:txBody>
          <a:bodyPr wrap="none" rtlCol="0">
            <a:spAutoFit/>
          </a:bodyPr>
          <a:lstStyle/>
          <a:p>
            <a:r>
              <a:rPr lang="en-US" sz="2800" dirty="0"/>
              <a:t>E</a:t>
            </a:r>
          </a:p>
        </p:txBody>
      </p:sp>
      <p:cxnSp>
        <p:nvCxnSpPr>
          <p:cNvPr id="14" name="Straight Connector 13">
            <a:extLst>
              <a:ext uri="{FF2B5EF4-FFF2-40B4-BE49-F238E27FC236}">
                <a16:creationId xmlns:a16="http://schemas.microsoft.com/office/drawing/2014/main" id="{F2059B8E-CF08-CF1E-12CD-70830A62C779}"/>
              </a:ext>
            </a:extLst>
          </p:cNvPr>
          <p:cNvCxnSpPr>
            <a:stCxn id="3" idx="6"/>
            <a:endCxn id="5" idx="2"/>
          </p:cNvCxnSpPr>
          <p:nvPr/>
        </p:nvCxnSpPr>
        <p:spPr>
          <a:xfrm>
            <a:off x="1578429"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033C0-DC11-F7FD-A412-E69B88752174}"/>
              </a:ext>
            </a:extLst>
          </p:cNvPr>
          <p:cNvCxnSpPr/>
          <p:nvPr/>
        </p:nvCxnSpPr>
        <p:spPr>
          <a:xfrm>
            <a:off x="3164518"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1FAEF4-5803-A095-18EC-FF8BF1483E4E}"/>
              </a:ext>
            </a:extLst>
          </p:cNvPr>
          <p:cNvCxnSpPr/>
          <p:nvPr/>
        </p:nvCxnSpPr>
        <p:spPr>
          <a:xfrm>
            <a:off x="4750607"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4918FA-78ED-5625-7C79-7B40F2A1A0A0}"/>
              </a:ext>
            </a:extLst>
          </p:cNvPr>
          <p:cNvCxnSpPr/>
          <p:nvPr/>
        </p:nvCxnSpPr>
        <p:spPr>
          <a:xfrm>
            <a:off x="6336696"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678319-49DE-4916-DBB0-0206DCBCA81E}"/>
              </a:ext>
            </a:extLst>
          </p:cNvPr>
          <p:cNvSpPr txBox="1"/>
          <p:nvPr/>
        </p:nvSpPr>
        <p:spPr>
          <a:xfrm>
            <a:off x="1815548" y="2764974"/>
            <a:ext cx="397866" cy="584775"/>
          </a:xfrm>
          <a:prstGeom prst="rect">
            <a:avLst/>
          </a:prstGeom>
          <a:noFill/>
        </p:spPr>
        <p:txBody>
          <a:bodyPr wrap="non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FC0743BD-E6FA-7F7D-4E4E-601D5F754C5F}"/>
              </a:ext>
            </a:extLst>
          </p:cNvPr>
          <p:cNvSpPr txBox="1"/>
          <p:nvPr/>
        </p:nvSpPr>
        <p:spPr>
          <a:xfrm>
            <a:off x="3574619" y="4600614"/>
            <a:ext cx="42642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Small number for infinity</a:t>
            </a:r>
          </a:p>
        </p:txBody>
      </p:sp>
      <p:sp>
        <p:nvSpPr>
          <p:cNvPr id="20" name="TextBox 19">
            <a:extLst>
              <a:ext uri="{FF2B5EF4-FFF2-40B4-BE49-F238E27FC236}">
                <a16:creationId xmlns:a16="http://schemas.microsoft.com/office/drawing/2014/main" id="{B3E1BBB8-9D1C-AEAD-20C4-805EA6D2062E}"/>
              </a:ext>
            </a:extLst>
          </p:cNvPr>
          <p:cNvSpPr txBox="1"/>
          <p:nvPr/>
        </p:nvSpPr>
        <p:spPr>
          <a:xfrm>
            <a:off x="3555094" y="5231556"/>
            <a:ext cx="523079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Triggered update and hold time</a:t>
            </a:r>
          </a:p>
        </p:txBody>
      </p:sp>
      <p:sp>
        <p:nvSpPr>
          <p:cNvPr id="21" name="TextBox 20">
            <a:extLst>
              <a:ext uri="{FF2B5EF4-FFF2-40B4-BE49-F238E27FC236}">
                <a16:creationId xmlns:a16="http://schemas.microsoft.com/office/drawing/2014/main" id="{12EEABF6-C715-3A45-94FB-146CBAADAA59}"/>
              </a:ext>
            </a:extLst>
          </p:cNvPr>
          <p:cNvSpPr txBox="1"/>
          <p:nvPr/>
        </p:nvSpPr>
        <p:spPr>
          <a:xfrm>
            <a:off x="3574619" y="5862498"/>
            <a:ext cx="519174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Avoiding loop while advertising</a:t>
            </a:r>
          </a:p>
        </p:txBody>
      </p:sp>
      <p:sp>
        <p:nvSpPr>
          <p:cNvPr id="22" name="TextBox 21">
            <a:extLst>
              <a:ext uri="{FF2B5EF4-FFF2-40B4-BE49-F238E27FC236}">
                <a16:creationId xmlns:a16="http://schemas.microsoft.com/office/drawing/2014/main" id="{08853E97-74EF-1B10-AAA2-554F3EFC3D6A}"/>
              </a:ext>
            </a:extLst>
          </p:cNvPr>
          <p:cNvSpPr txBox="1"/>
          <p:nvPr/>
        </p:nvSpPr>
        <p:spPr>
          <a:xfrm>
            <a:off x="1834787" y="2447053"/>
            <a:ext cx="340158" cy="461665"/>
          </a:xfrm>
          <a:prstGeom prst="rect">
            <a:avLst/>
          </a:prstGeom>
          <a:noFill/>
        </p:spPr>
        <p:txBody>
          <a:bodyPr wrap="none" rtlCol="0">
            <a:spAutoFit/>
          </a:bodyPr>
          <a:lstStyle/>
          <a:p>
            <a:r>
              <a:rPr lang="en-US" sz="2400" dirty="0"/>
              <a:t>1</a:t>
            </a:r>
          </a:p>
        </p:txBody>
      </p:sp>
      <p:sp>
        <p:nvSpPr>
          <p:cNvPr id="23" name="TextBox 22">
            <a:extLst>
              <a:ext uri="{FF2B5EF4-FFF2-40B4-BE49-F238E27FC236}">
                <a16:creationId xmlns:a16="http://schemas.microsoft.com/office/drawing/2014/main" id="{0FC7EA2B-B605-5C8D-2FE1-337210ABF907}"/>
              </a:ext>
            </a:extLst>
          </p:cNvPr>
          <p:cNvSpPr txBox="1"/>
          <p:nvPr/>
        </p:nvSpPr>
        <p:spPr>
          <a:xfrm>
            <a:off x="3387524" y="2447053"/>
            <a:ext cx="340158" cy="461665"/>
          </a:xfrm>
          <a:prstGeom prst="rect">
            <a:avLst/>
          </a:prstGeom>
          <a:noFill/>
        </p:spPr>
        <p:txBody>
          <a:bodyPr wrap="none" rtlCol="0">
            <a:spAutoFit/>
          </a:bodyPr>
          <a:lstStyle/>
          <a:p>
            <a:r>
              <a:rPr lang="en-US" sz="2400" dirty="0"/>
              <a:t>1</a:t>
            </a:r>
          </a:p>
        </p:txBody>
      </p:sp>
      <p:sp>
        <p:nvSpPr>
          <p:cNvPr id="24" name="TextBox 23">
            <a:extLst>
              <a:ext uri="{FF2B5EF4-FFF2-40B4-BE49-F238E27FC236}">
                <a16:creationId xmlns:a16="http://schemas.microsoft.com/office/drawing/2014/main" id="{46AD1E9C-11AA-E049-77A2-431F14A2BDC5}"/>
              </a:ext>
            </a:extLst>
          </p:cNvPr>
          <p:cNvSpPr txBox="1"/>
          <p:nvPr/>
        </p:nvSpPr>
        <p:spPr>
          <a:xfrm>
            <a:off x="4940261" y="2447053"/>
            <a:ext cx="340158" cy="461665"/>
          </a:xfrm>
          <a:prstGeom prst="rect">
            <a:avLst/>
          </a:prstGeom>
          <a:noFill/>
        </p:spPr>
        <p:txBody>
          <a:bodyPr wrap="none" rtlCol="0">
            <a:spAutoFit/>
          </a:bodyPr>
          <a:lstStyle/>
          <a:p>
            <a:r>
              <a:rPr lang="en-US" sz="2400" dirty="0"/>
              <a:t>1</a:t>
            </a:r>
          </a:p>
        </p:txBody>
      </p:sp>
      <p:sp>
        <p:nvSpPr>
          <p:cNvPr id="25" name="TextBox 24">
            <a:extLst>
              <a:ext uri="{FF2B5EF4-FFF2-40B4-BE49-F238E27FC236}">
                <a16:creationId xmlns:a16="http://schemas.microsoft.com/office/drawing/2014/main" id="{0E70F5A8-2A9B-4298-207E-79B925EDE727}"/>
              </a:ext>
            </a:extLst>
          </p:cNvPr>
          <p:cNvSpPr txBox="1"/>
          <p:nvPr/>
        </p:nvSpPr>
        <p:spPr>
          <a:xfrm>
            <a:off x="6492998" y="2447053"/>
            <a:ext cx="3401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24403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1441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253C40F-F4AF-E141-B4B1-2765A07322B5}"/>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6" name="Rectangle 2">
            <a:extLst>
              <a:ext uri="{FF2B5EF4-FFF2-40B4-BE49-F238E27FC236}">
                <a16:creationId xmlns:a16="http://schemas.microsoft.com/office/drawing/2014/main" id="{0A68EE62-64C5-DBE9-CD54-488E6568D8E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71713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8BD9-2846-82C3-1C7B-EC259D17E3BB}"/>
            </a:ext>
          </a:extLst>
        </p:cNvPr>
        <p:cNvGrpSpPr/>
        <p:nvPr/>
      </p:nvGrpSpPr>
      <p:grpSpPr>
        <a:xfrm>
          <a:off x="0" y="0"/>
          <a:ext cx="0" cy="0"/>
          <a:chOff x="0" y="0"/>
          <a:chExt cx="0" cy="0"/>
        </a:xfrm>
      </p:grpSpPr>
      <p:sp>
        <p:nvSpPr>
          <p:cNvPr id="113667" name="Rectangle 3">
            <a:extLst>
              <a:ext uri="{FF2B5EF4-FFF2-40B4-BE49-F238E27FC236}">
                <a16:creationId xmlns:a16="http://schemas.microsoft.com/office/drawing/2014/main" id="{3610571E-890F-7D6B-7D03-1D912A56AE37}"/>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09D92BC3-7A65-B154-7FE8-A906D3B5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769B1992-6BEF-1179-96C3-CAC910176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665F9A5-9DC0-5555-9314-6D1A83A23200}"/>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CF172E-DF4F-3FCE-00C4-6D0F989EDFD6}"/>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3" name="TextBox 2">
            <a:extLst>
              <a:ext uri="{FF2B5EF4-FFF2-40B4-BE49-F238E27FC236}">
                <a16:creationId xmlns:a16="http://schemas.microsoft.com/office/drawing/2014/main" id="{CB2376D6-21E6-0B85-9896-1204728A90D0}"/>
              </a:ext>
            </a:extLst>
          </p:cNvPr>
          <p:cNvSpPr txBox="1"/>
          <p:nvPr/>
        </p:nvSpPr>
        <p:spPr>
          <a:xfrm>
            <a:off x="305594" y="4332334"/>
            <a:ext cx="8694026" cy="1200329"/>
          </a:xfrm>
          <a:prstGeom prst="rect">
            <a:avLst/>
          </a:prstGeom>
          <a:solidFill>
            <a:srgbClr val="C0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“Thus, when considering even the most distant Facebook user in the Siberian tundra or the Peruvian rainforest, a friend of your friend probably knows a friend of their friend,” -- Facebook</a:t>
            </a:r>
          </a:p>
        </p:txBody>
      </p:sp>
      <p:sp>
        <p:nvSpPr>
          <p:cNvPr id="5" name="TextBox 4">
            <a:extLst>
              <a:ext uri="{FF2B5EF4-FFF2-40B4-BE49-F238E27FC236}">
                <a16:creationId xmlns:a16="http://schemas.microsoft.com/office/drawing/2014/main" id="{373A2143-4CA0-52D5-C1FA-94916394C235}"/>
              </a:ext>
            </a:extLst>
          </p:cNvPr>
          <p:cNvSpPr txBox="1"/>
          <p:nvPr/>
        </p:nvSpPr>
        <p:spPr>
          <a:xfrm>
            <a:off x="251164" y="5787616"/>
            <a:ext cx="85129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research.facebook.com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/blog/2016/2/three-and-a-half-degrees-of-separation/</a:t>
            </a:r>
          </a:p>
        </p:txBody>
      </p:sp>
      <p:sp>
        <p:nvSpPr>
          <p:cNvPr id="6" name="TextBox 5">
            <a:extLst>
              <a:ext uri="{FF2B5EF4-FFF2-40B4-BE49-F238E27FC236}">
                <a16:creationId xmlns:a16="http://schemas.microsoft.com/office/drawing/2014/main" id="{D5B9FA3A-C282-12C9-0F8E-6A311E006AA5}"/>
              </a:ext>
            </a:extLst>
          </p:cNvPr>
          <p:cNvSpPr txBox="1"/>
          <p:nvPr/>
        </p:nvSpPr>
        <p:spPr>
          <a:xfrm>
            <a:off x="254354" y="6237082"/>
            <a:ext cx="87139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nux Libertine"/>
                <a:ea typeface="+mn-ea"/>
                <a:cs typeface="+mn-cs"/>
              </a:rPr>
              <a:t>(2) Six degrees of separation: https://</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en.wikipedia.org</a:t>
            </a:r>
            <a:r>
              <a:rPr kumimoji="0" lang="en-US" sz="1800" b="0" i="0" u="none" strike="noStrike" kern="1200" cap="none" spc="0" normalizeH="0" baseline="0" noProof="0" dirty="0">
                <a:ln>
                  <a:noFill/>
                </a:ln>
                <a:solidFill>
                  <a:srgbClr val="000000"/>
                </a:solidFill>
                <a:effectLst/>
                <a:uLnTx/>
                <a:uFillTx/>
                <a:latin typeface="Linux Libertine"/>
                <a:ea typeface="+mn-ea"/>
                <a:cs typeface="+mn-cs"/>
              </a:rPr>
              <a:t>/wiki/</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Six_degrees_of_separation</a:t>
            </a:r>
            <a:endParaRPr kumimoji="0" lang="en-US" sz="1800" b="0" i="0" u="none" strike="noStrike" kern="1200" cap="none" spc="0" normalizeH="0" baseline="0" noProof="0" dirty="0">
              <a:ln>
                <a:noFill/>
              </a:ln>
              <a:solidFill>
                <a:srgbClr val="000000"/>
              </a:solidFill>
              <a:effectLst/>
              <a:uLnTx/>
              <a:uFillTx/>
              <a:latin typeface="Linux Libertine"/>
              <a:ea typeface="+mn-ea"/>
              <a:cs typeface="+mn-cs"/>
            </a:endParaRPr>
          </a:p>
        </p:txBody>
      </p:sp>
      <p:sp>
        <p:nvSpPr>
          <p:cNvPr id="9" name="Rectangle 2">
            <a:extLst>
              <a:ext uri="{FF2B5EF4-FFF2-40B4-BE49-F238E27FC236}">
                <a16:creationId xmlns:a16="http://schemas.microsoft.com/office/drawing/2014/main" id="{36C43B72-B38F-F8B6-285D-4D21D92DAFEA}"/>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83802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4E95E5E-0706-0926-59D7-B8053D8A30B6}"/>
                  </a:ext>
                </a:extLst>
              </p:cNvPr>
              <p:cNvSpPr txBox="1"/>
              <p:nvPr/>
            </p:nvSpPr>
            <p:spPr>
              <a:xfrm>
                <a:off x="286554" y="1386452"/>
                <a:ext cx="8570890" cy="830997"/>
              </a:xfrm>
              <a:prstGeom prst="rect">
                <a:avLst/>
              </a:prstGeom>
              <a:noFill/>
            </p:spPr>
            <p:txBody>
              <a:bodyPr wrap="square">
                <a:spAutoFit/>
              </a:bodyPr>
              <a:lstStyle/>
              <a:p>
                <a:r>
                  <a:rPr lang="en-US" sz="2400" b="0" i="0" u="none" strike="noStrike" dirty="0">
                    <a:solidFill>
                      <a:srgbClr val="000000"/>
                    </a:solidFill>
                    <a:effectLst/>
                    <a:latin typeface="-webkit-standard"/>
                  </a:rPr>
                  <a:t>If each node connects to </a:t>
                </a:r>
                <a14:m>
                  <m:oMath xmlns:m="http://schemas.openxmlformats.org/officeDocument/2006/math">
                    <m:r>
                      <a:rPr lang="en-US" sz="2400" i="1">
                        <a:latin typeface="Cambria Math" panose="02040503050406030204" pitchFamily="18" charset="0"/>
                      </a:rPr>
                      <m:t>𝑘</m:t>
                    </m:r>
                  </m:oMath>
                </a14:m>
                <a:r>
                  <a:rPr lang="en-US" sz="2400" b="0" i="0" u="none" strike="noStrike" dirty="0">
                    <a:solidFill>
                      <a:srgbClr val="000000"/>
                    </a:solidFill>
                    <a:effectLst/>
                    <a:latin typeface="-webkit-standard"/>
                  </a:rPr>
                  <a:t> neighbors, the number of nodes reachable within </a:t>
                </a:r>
                <a14:m>
                  <m:oMath xmlns:m="http://schemas.openxmlformats.org/officeDocument/2006/math">
                    <m:r>
                      <a:rPr lang="en-US" sz="2400" i="1">
                        <a:latin typeface="Cambria Math" panose="02040503050406030204" pitchFamily="18" charset="0"/>
                      </a:rPr>
                      <m:t>h</m:t>
                    </m:r>
                  </m:oMath>
                </a14:m>
                <a:r>
                  <a:rPr lang="en-US" sz="2400" b="0" i="0" u="none" strike="noStrike" dirty="0">
                    <a:solidFill>
                      <a:srgbClr val="000000"/>
                    </a:solidFill>
                    <a:effectLst/>
                    <a:latin typeface="-webkit-standard"/>
                  </a:rPr>
                  <a:t> hops grows approximately like:</a:t>
                </a:r>
                <a:endParaRPr lang="en-US" sz="2400" dirty="0"/>
              </a:p>
            </p:txBody>
          </p:sp>
        </mc:Choice>
        <mc:Fallback>
          <p:sp>
            <p:nvSpPr>
              <p:cNvPr id="3" name="TextBox 2">
                <a:extLst>
                  <a:ext uri="{FF2B5EF4-FFF2-40B4-BE49-F238E27FC236}">
                    <a16:creationId xmlns:a16="http://schemas.microsoft.com/office/drawing/2014/main" id="{34E95E5E-0706-0926-59D7-B8053D8A30B6}"/>
                  </a:ext>
                </a:extLst>
              </p:cNvPr>
              <p:cNvSpPr txBox="1">
                <a:spLocks noRot="1" noChangeAspect="1" noMove="1" noResize="1" noEditPoints="1" noAdjustHandles="1" noChangeArrowheads="1" noChangeShapeType="1" noTextEdit="1"/>
              </p:cNvSpPr>
              <p:nvPr/>
            </p:nvSpPr>
            <p:spPr>
              <a:xfrm>
                <a:off x="286554" y="1386452"/>
                <a:ext cx="8570890" cy="830997"/>
              </a:xfrm>
              <a:prstGeom prst="rect">
                <a:avLst/>
              </a:prstGeom>
              <a:blipFill>
                <a:blip r:embed="rId2"/>
                <a:stretch>
                  <a:fillRect l="-1183" t="-2985" b="-1492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1AAEAE62-4A4F-F1BB-A0FE-0FBF3F928AD9}"/>
              </a:ext>
            </a:extLst>
          </p:cNvPr>
          <p:cNvPicPr>
            <a:picLocks noChangeAspect="1"/>
          </p:cNvPicPr>
          <p:nvPr/>
        </p:nvPicPr>
        <p:blipFill>
          <a:blip r:embed="rId3"/>
          <a:stretch>
            <a:fillRect/>
          </a:stretch>
        </p:blipFill>
        <p:spPr>
          <a:xfrm>
            <a:off x="2331414" y="2376672"/>
            <a:ext cx="4481171" cy="687981"/>
          </a:xfrm>
          <a:prstGeom prst="rect">
            <a:avLst/>
          </a:prstGeom>
        </p:spPr>
      </p:pic>
      <p:sp>
        <p:nvSpPr>
          <p:cNvPr id="7" name="TextBox 6">
            <a:extLst>
              <a:ext uri="{FF2B5EF4-FFF2-40B4-BE49-F238E27FC236}">
                <a16:creationId xmlns:a16="http://schemas.microsoft.com/office/drawing/2014/main" id="{53BDDF95-A3A6-7359-F5FD-3B027E2B202A}"/>
              </a:ext>
            </a:extLst>
          </p:cNvPr>
          <p:cNvSpPr txBox="1"/>
          <p:nvPr/>
        </p:nvSpPr>
        <p:spPr>
          <a:xfrm>
            <a:off x="0" y="-1429"/>
            <a:ext cx="9144000" cy="584775"/>
          </a:xfrm>
          <a:prstGeom prst="rect">
            <a:avLst/>
          </a:prstGeom>
          <a:solidFill>
            <a:schemeClr val="tx1">
              <a:lumMod val="65000"/>
              <a:lumOff val="35000"/>
            </a:scheme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Network diameter (max hops) vs total nodes</a:t>
            </a:r>
          </a:p>
        </p:txBody>
      </p:sp>
      <p:pic>
        <p:nvPicPr>
          <p:cNvPr id="8" name="Picture 7">
            <a:extLst>
              <a:ext uri="{FF2B5EF4-FFF2-40B4-BE49-F238E27FC236}">
                <a16:creationId xmlns:a16="http://schemas.microsoft.com/office/drawing/2014/main" id="{3F82DB2F-333F-C581-21C4-FC319EF95FFF}"/>
              </a:ext>
            </a:extLst>
          </p:cNvPr>
          <p:cNvPicPr>
            <a:picLocks noChangeAspect="1"/>
          </p:cNvPicPr>
          <p:nvPr/>
        </p:nvPicPr>
        <p:blipFill>
          <a:blip r:embed="rId4"/>
          <a:stretch>
            <a:fillRect/>
          </a:stretch>
        </p:blipFill>
        <p:spPr>
          <a:xfrm>
            <a:off x="107885" y="4048922"/>
            <a:ext cx="8928227" cy="1183259"/>
          </a:xfrm>
          <a:prstGeom prst="rect">
            <a:avLst/>
          </a:prstGeom>
        </p:spPr>
      </p:pic>
    </p:spTree>
    <p:extLst>
      <p:ext uri="{BB962C8B-B14F-4D97-AF65-F5344CB8AC3E}">
        <p14:creationId xmlns:p14="http://schemas.microsoft.com/office/powerpoint/2010/main" val="280734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A4059-BAF5-DA16-A6E4-D7F555253DB7}"/>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88584493-4828-524C-8732-F595E4858F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7472659E-A5C4-B95F-8428-35DCDE2F51D8}"/>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solidFill>
                  <a:schemeClr val="accent6">
                    <a:lumMod val="75000"/>
                  </a:schemeClr>
                </a:solidFill>
              </a:rPr>
              <a:t>Triggered: Whenever an event makes a node to change its routing table (e.g., link fail or cost change).</a:t>
            </a:r>
            <a:endParaRPr lang="en-US" altLang="en-US" sz="2000" dirty="0">
              <a:solidFill>
                <a:schemeClr val="accent6">
                  <a:lumMod val="75000"/>
                </a:schemeClr>
              </a:solidFill>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96079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Count-to-infinity Problem: Solutions-2</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97380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92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1805645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033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CDFF5-3C27-0A4F-B1EB-CD52C12D3AEC}"/>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7404DCA-A030-AF12-25BD-3C2EA8DCCB17}"/>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B225BDC-5394-38AA-698A-328EC9EA991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0F0A16E-949E-3583-D691-7D3F98DE03F8}"/>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16F947A-1DA3-00E3-FA57-82EBA2258948}"/>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4AE0F73-A00B-A6B5-C56B-A87812047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A7ABEDD8-78AE-302F-2C75-1ABBABCA8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A582A481-1BB7-78EE-521D-E46C73466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1DF3DF7C-7349-0C58-5517-13388B0EF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A547E17-A142-3538-FAA7-95EFCE36478E}"/>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C5350D3A-84B7-8BA3-DFC0-93AA0A14D377}"/>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1039CD6A-3813-F86B-CCE5-EFC58E1ED96E}"/>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09E15AB8-0586-46AA-858D-4EA9115377B0}"/>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E76B068E-65E1-0F9D-2627-4ED45E9FCEA7}"/>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F70277C7-7F78-03BA-394A-CF4B8251C5CC}"/>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1CC90227-D40A-BFDA-901F-037C138E074B}"/>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3C70DA9B-EB2A-7F0E-54FC-5A289ED5F668}"/>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E15B84EE-BF58-CB28-1085-FCD527D2F6B2}"/>
              </a:ext>
            </a:extLst>
          </p:cNvPr>
          <p:cNvSpPr txBox="1"/>
          <p:nvPr/>
        </p:nvSpPr>
        <p:spPr>
          <a:xfrm>
            <a:off x="3748004" y="2186454"/>
            <a:ext cx="1013483" cy="369332"/>
          </a:xfrm>
          <a:prstGeom prst="rect">
            <a:avLst/>
          </a:prstGeom>
          <a:noFill/>
        </p:spPr>
        <p:txBody>
          <a:bodyPr wrap="none" rtlCol="0">
            <a:spAutoFit/>
          </a:bodyPr>
          <a:lstStyle/>
          <a:p>
            <a:r>
              <a:rPr lang="en-US" dirty="0"/>
              <a:t>&lt;A, 2, B&gt;</a:t>
            </a:r>
          </a:p>
        </p:txBody>
      </p:sp>
      <p:sp>
        <p:nvSpPr>
          <p:cNvPr id="25" name="TextBox 24">
            <a:extLst>
              <a:ext uri="{FF2B5EF4-FFF2-40B4-BE49-F238E27FC236}">
                <a16:creationId xmlns:a16="http://schemas.microsoft.com/office/drawing/2014/main" id="{624BCAD4-8FF9-6596-9AB2-13EB03A73662}"/>
              </a:ext>
            </a:extLst>
          </p:cNvPr>
          <p:cNvSpPr txBox="1"/>
          <p:nvPr/>
        </p:nvSpPr>
        <p:spPr>
          <a:xfrm>
            <a:off x="3756913" y="3735187"/>
            <a:ext cx="1013483" cy="369332"/>
          </a:xfrm>
          <a:prstGeom prst="rect">
            <a:avLst/>
          </a:prstGeom>
          <a:noFill/>
        </p:spPr>
        <p:txBody>
          <a:bodyPr wrap="none" rtlCol="0">
            <a:spAutoFit/>
          </a:bodyPr>
          <a:lstStyle/>
          <a:p>
            <a:r>
              <a:rPr lang="en-US" dirty="0"/>
              <a:t>&lt;A, 2, B&gt;</a:t>
            </a:r>
          </a:p>
        </p:txBody>
      </p:sp>
      <p:sp>
        <p:nvSpPr>
          <p:cNvPr id="26" name="TextBox 25">
            <a:extLst>
              <a:ext uri="{FF2B5EF4-FFF2-40B4-BE49-F238E27FC236}">
                <a16:creationId xmlns:a16="http://schemas.microsoft.com/office/drawing/2014/main" id="{69A65A13-1BE1-6D99-0766-FCC4203C1FB9}"/>
              </a:ext>
            </a:extLst>
          </p:cNvPr>
          <p:cNvSpPr txBox="1"/>
          <p:nvPr/>
        </p:nvSpPr>
        <p:spPr>
          <a:xfrm>
            <a:off x="219832" y="5029984"/>
            <a:ext cx="2505366" cy="369332"/>
          </a:xfrm>
          <a:prstGeom prst="rect">
            <a:avLst/>
          </a:prstGeom>
          <a:noFill/>
        </p:spPr>
        <p:txBody>
          <a:bodyPr wrap="none" rtlCol="0">
            <a:spAutoFit/>
          </a:bodyPr>
          <a:lstStyle/>
          <a:p>
            <a:r>
              <a:rPr lang="en-US" dirty="0"/>
              <a:t>Event 1: Converged state</a:t>
            </a:r>
          </a:p>
        </p:txBody>
      </p:sp>
      <p:sp>
        <p:nvSpPr>
          <p:cNvPr id="27" name="TextBox 26">
            <a:extLst>
              <a:ext uri="{FF2B5EF4-FFF2-40B4-BE49-F238E27FC236}">
                <a16:creationId xmlns:a16="http://schemas.microsoft.com/office/drawing/2014/main" id="{2ABDBCFD-8216-BD8A-11DF-9BDACCCA734E}"/>
              </a:ext>
            </a:extLst>
          </p:cNvPr>
          <p:cNvSpPr txBox="1"/>
          <p:nvPr/>
        </p:nvSpPr>
        <p:spPr>
          <a:xfrm>
            <a:off x="5477265" y="2111838"/>
            <a:ext cx="3500895" cy="646331"/>
          </a:xfrm>
          <a:prstGeom prst="rect">
            <a:avLst/>
          </a:prstGeom>
          <a:noFill/>
        </p:spPr>
        <p:txBody>
          <a:bodyPr wrap="none" rtlCol="0">
            <a:spAutoFit/>
          </a:bodyPr>
          <a:lstStyle/>
          <a:p>
            <a:r>
              <a:rPr lang="en-US" dirty="0"/>
              <a:t>Example: Let’s  consider the routes </a:t>
            </a:r>
          </a:p>
          <a:p>
            <a:r>
              <a:rPr lang="en-US" dirty="0"/>
              <a:t>from (C to A) and (D to A).</a:t>
            </a:r>
          </a:p>
        </p:txBody>
      </p:sp>
      <p:sp>
        <p:nvSpPr>
          <p:cNvPr id="5" name="Rectangle 2">
            <a:extLst>
              <a:ext uri="{FF2B5EF4-FFF2-40B4-BE49-F238E27FC236}">
                <a16:creationId xmlns:a16="http://schemas.microsoft.com/office/drawing/2014/main" id="{8BCFBF17-AE59-3598-1367-5A87819DD51D}"/>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874710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13483" cy="369332"/>
          </a:xfrm>
          <a:prstGeom prst="rect">
            <a:avLst/>
          </a:prstGeom>
          <a:noFill/>
        </p:spPr>
        <p:txBody>
          <a:bodyPr wrap="none" rtlCol="0">
            <a:spAutoFit/>
          </a:bodyPr>
          <a:lstStyle/>
          <a:p>
            <a:r>
              <a:rPr lang="en-US" dirty="0"/>
              <a:t>&lt;A, 2, B&gt;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3" y="3735187"/>
            <a:ext cx="1013483" cy="369332"/>
          </a:xfrm>
          <a:prstGeom prst="rect">
            <a:avLst/>
          </a:prstGeom>
          <a:noFill/>
        </p:spPr>
        <p:txBody>
          <a:bodyPr wrap="none" rtlCol="0">
            <a:spAutoFit/>
          </a:bodyPr>
          <a:lstStyle/>
          <a:p>
            <a:r>
              <a:rPr lang="en-US" dirty="0"/>
              <a:t>&lt;A, 2, B&gt;</a:t>
            </a:r>
          </a:p>
        </p:txBody>
      </p:sp>
      <p:sp>
        <p:nvSpPr>
          <p:cNvPr id="26" name="TextBox 25">
            <a:extLst>
              <a:ext uri="{FF2B5EF4-FFF2-40B4-BE49-F238E27FC236}">
                <a16:creationId xmlns:a16="http://schemas.microsoft.com/office/drawing/2014/main" id="{B510EF03-694A-E7AD-92AC-5ED77F2B2C9C}"/>
              </a:ext>
            </a:extLst>
          </p:cNvPr>
          <p:cNvSpPr txBox="1"/>
          <p:nvPr/>
        </p:nvSpPr>
        <p:spPr>
          <a:xfrm>
            <a:off x="219832" y="5029984"/>
            <a:ext cx="2505366" cy="369332"/>
          </a:xfrm>
          <a:prstGeom prst="rect">
            <a:avLst/>
          </a:prstGeom>
          <a:noFill/>
        </p:spPr>
        <p:txBody>
          <a:bodyPr wrap="none" rtlCol="0">
            <a:spAutoFit/>
          </a:bodyPr>
          <a:lstStyle/>
          <a:p>
            <a:r>
              <a:rPr lang="en-US" dirty="0"/>
              <a:t>Event 1: Converged state</a:t>
            </a:r>
          </a:p>
        </p:txBody>
      </p:sp>
      <p:sp>
        <p:nvSpPr>
          <p:cNvPr id="27" name="TextBox 26">
            <a:extLst>
              <a:ext uri="{FF2B5EF4-FFF2-40B4-BE49-F238E27FC236}">
                <a16:creationId xmlns:a16="http://schemas.microsoft.com/office/drawing/2014/main" id="{D0AAC17F-FEA2-DB96-1EC1-4F8264DB0BCE}"/>
              </a:ext>
            </a:extLst>
          </p:cNvPr>
          <p:cNvSpPr txBox="1"/>
          <p:nvPr/>
        </p:nvSpPr>
        <p:spPr>
          <a:xfrm>
            <a:off x="5477265" y="2111838"/>
            <a:ext cx="3500895" cy="646331"/>
          </a:xfrm>
          <a:prstGeom prst="rect">
            <a:avLst/>
          </a:prstGeom>
          <a:noFill/>
        </p:spPr>
        <p:txBody>
          <a:bodyPr wrap="none" rtlCol="0">
            <a:spAutoFit/>
          </a:bodyPr>
          <a:lstStyle/>
          <a:p>
            <a:r>
              <a:rPr lang="en-US" dirty="0"/>
              <a:t>Example: Let’s  consider the routes </a:t>
            </a:r>
          </a:p>
          <a:p>
            <a:r>
              <a:rPr lang="en-US" dirty="0"/>
              <a:t>from (C to A) and (D to A).</a:t>
            </a:r>
          </a:p>
        </p:txBody>
      </p:sp>
      <p:sp>
        <p:nvSpPr>
          <p:cNvPr id="5" name="Rectangle 2">
            <a:extLst>
              <a:ext uri="{FF2B5EF4-FFF2-40B4-BE49-F238E27FC236}">
                <a16:creationId xmlns:a16="http://schemas.microsoft.com/office/drawing/2014/main" id="{A0427D10-2D24-B64F-18B9-AC2112E6735A}"/>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grpSp>
        <p:nvGrpSpPr>
          <p:cNvPr id="33" name="Group 32">
            <a:extLst>
              <a:ext uri="{FF2B5EF4-FFF2-40B4-BE49-F238E27FC236}">
                <a16:creationId xmlns:a16="http://schemas.microsoft.com/office/drawing/2014/main" id="{9707B174-4407-4DE4-04AF-413627702F08}"/>
              </a:ext>
            </a:extLst>
          </p:cNvPr>
          <p:cNvGrpSpPr/>
          <p:nvPr/>
        </p:nvGrpSpPr>
        <p:grpSpPr>
          <a:xfrm>
            <a:off x="242409" y="1282720"/>
            <a:ext cx="2210810" cy="1045978"/>
            <a:chOff x="1172654" y="783047"/>
            <a:chExt cx="2210810" cy="1045978"/>
          </a:xfrm>
        </p:grpSpPr>
        <p:sp>
          <p:nvSpPr>
            <p:cNvPr id="8" name="Rectangle 7">
              <a:extLst>
                <a:ext uri="{FF2B5EF4-FFF2-40B4-BE49-F238E27FC236}">
                  <a16:creationId xmlns:a16="http://schemas.microsoft.com/office/drawing/2014/main" id="{A5E6B098-74BE-E66E-2FC1-4247EC4975FC}"/>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0186FE-9EA0-39C1-0647-FFAF70CDB0E0}"/>
                </a:ext>
              </a:extLst>
            </p:cNvPr>
            <p:cNvSpPr txBox="1"/>
            <p:nvPr/>
          </p:nvSpPr>
          <p:spPr>
            <a:xfrm>
              <a:off x="1172654" y="1144930"/>
              <a:ext cx="2210810" cy="400110"/>
            </a:xfrm>
            <a:prstGeom prst="rect">
              <a:avLst/>
            </a:prstGeom>
            <a:noFill/>
          </p:spPr>
          <p:txBody>
            <a:bodyPr wrap="square" rtlCol="0">
              <a:spAutoFit/>
            </a:bodyPr>
            <a:lstStyle/>
            <a:p>
              <a:r>
                <a:rPr lang="en-US" sz="2000" dirty="0">
                  <a:solidFill>
                    <a:srgbClr val="FF0000"/>
                  </a:solidFill>
                </a:rPr>
                <a:t>B  says &lt;A, 1&gt;</a:t>
              </a:r>
              <a:endParaRPr lang="en-US" sz="2000" dirty="0">
                <a:solidFill>
                  <a:schemeClr val="accent1">
                    <a:lumMod val="75000"/>
                  </a:schemeClr>
                </a:solidFill>
              </a:endParaRPr>
            </a:p>
          </p:txBody>
        </p:sp>
        <p:sp>
          <p:nvSpPr>
            <p:cNvPr id="11" name="TextBox 10">
              <a:extLst>
                <a:ext uri="{FF2B5EF4-FFF2-40B4-BE49-F238E27FC236}">
                  <a16:creationId xmlns:a16="http://schemas.microsoft.com/office/drawing/2014/main" id="{C99FA105-E749-520E-BC66-B9FC3FF25975}"/>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13" name="TextBox 12">
              <a:extLst>
                <a:ext uri="{FF2B5EF4-FFF2-40B4-BE49-F238E27FC236}">
                  <a16:creationId xmlns:a16="http://schemas.microsoft.com/office/drawing/2014/main" id="{1517E165-BDE1-9EED-2E6D-DE0D591B38E5}"/>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4" name="Group 33">
            <a:extLst>
              <a:ext uri="{FF2B5EF4-FFF2-40B4-BE49-F238E27FC236}">
                <a16:creationId xmlns:a16="http://schemas.microsoft.com/office/drawing/2014/main" id="{04A9DB80-729E-6252-2A23-9DF48963D259}"/>
              </a:ext>
            </a:extLst>
          </p:cNvPr>
          <p:cNvGrpSpPr/>
          <p:nvPr/>
        </p:nvGrpSpPr>
        <p:grpSpPr>
          <a:xfrm>
            <a:off x="242409" y="3559675"/>
            <a:ext cx="2210810" cy="1047168"/>
            <a:chOff x="1172654" y="781857"/>
            <a:chExt cx="2210810" cy="1047168"/>
          </a:xfrm>
        </p:grpSpPr>
        <p:sp>
          <p:nvSpPr>
            <p:cNvPr id="35" name="Rectangle 34">
              <a:extLst>
                <a:ext uri="{FF2B5EF4-FFF2-40B4-BE49-F238E27FC236}">
                  <a16:creationId xmlns:a16="http://schemas.microsoft.com/office/drawing/2014/main" id="{0F91CDE4-540C-A0F4-6242-27A878E657DE}"/>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3D455E8-5C66-0F58-C891-F8933FBC9C38}"/>
                </a:ext>
              </a:extLst>
            </p:cNvPr>
            <p:cNvSpPr txBox="1"/>
            <p:nvPr/>
          </p:nvSpPr>
          <p:spPr>
            <a:xfrm>
              <a:off x="1172654" y="1144930"/>
              <a:ext cx="2210810" cy="400110"/>
            </a:xfrm>
            <a:prstGeom prst="rect">
              <a:avLst/>
            </a:prstGeom>
            <a:noFill/>
          </p:spPr>
          <p:txBody>
            <a:bodyPr wrap="square" rtlCol="0">
              <a:spAutoFit/>
            </a:bodyPr>
            <a:lstStyle/>
            <a:p>
              <a:r>
                <a:rPr lang="en-US" sz="2000" dirty="0">
                  <a:solidFill>
                    <a:srgbClr val="FF0000"/>
                  </a:solidFill>
                </a:rPr>
                <a:t>B  says &lt;A, 1&gt;</a:t>
              </a:r>
              <a:endParaRPr lang="en-US" sz="2000" dirty="0">
                <a:solidFill>
                  <a:schemeClr val="accent1">
                    <a:lumMod val="75000"/>
                  </a:schemeClr>
                </a:solidFill>
              </a:endParaRPr>
            </a:p>
          </p:txBody>
        </p:sp>
        <p:sp>
          <p:nvSpPr>
            <p:cNvPr id="37" name="TextBox 36">
              <a:extLst>
                <a:ext uri="{FF2B5EF4-FFF2-40B4-BE49-F238E27FC236}">
                  <a16:creationId xmlns:a16="http://schemas.microsoft.com/office/drawing/2014/main" id="{4570A0EB-009F-3BB5-C8FC-27B72B393F6D}"/>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38" name="TextBox 37">
              <a:extLst>
                <a:ext uri="{FF2B5EF4-FFF2-40B4-BE49-F238E27FC236}">
                  <a16:creationId xmlns:a16="http://schemas.microsoft.com/office/drawing/2014/main" id="{6D520EAB-28F0-C025-8545-9A87B344A2AC}"/>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2&gt;</a:t>
              </a:r>
              <a:endParaRPr lang="en-US" sz="2000" dirty="0">
                <a:solidFill>
                  <a:schemeClr val="accent1">
                    <a:lumMod val="75000"/>
                  </a:schemeClr>
                </a:solidFill>
              </a:endParaRPr>
            </a:p>
          </p:txBody>
        </p:sp>
      </p:grpSp>
      <p:sp>
        <p:nvSpPr>
          <p:cNvPr id="39" name="Freeform 38">
            <a:extLst>
              <a:ext uri="{FF2B5EF4-FFF2-40B4-BE49-F238E27FC236}">
                <a16:creationId xmlns:a16="http://schemas.microsoft.com/office/drawing/2014/main" id="{E275BC6B-B32D-F575-BD3C-BD1AC873EF61}"/>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E10B0F83-3053-AC58-ADF8-67B7ED0E79A4}"/>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95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13483" cy="369332"/>
          </a:xfrm>
          <a:prstGeom prst="rect">
            <a:avLst/>
          </a:prstGeom>
          <a:noFill/>
        </p:spPr>
        <p:txBody>
          <a:bodyPr wrap="none" rtlCol="0">
            <a:spAutoFit/>
          </a:bodyPr>
          <a:lstStyle/>
          <a:p>
            <a:r>
              <a:rPr lang="en-US" dirty="0"/>
              <a:t>&lt;A, 2, B&gt;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3" y="3735187"/>
            <a:ext cx="1013483" cy="369332"/>
          </a:xfrm>
          <a:prstGeom prst="rect">
            <a:avLst/>
          </a:prstGeom>
          <a:noFill/>
        </p:spPr>
        <p:txBody>
          <a:bodyPr wrap="none" rtlCol="0">
            <a:spAutoFit/>
          </a:bodyPr>
          <a:lstStyle/>
          <a:p>
            <a:r>
              <a:rPr lang="en-US" dirty="0"/>
              <a:t>&lt;A, 2, B&gt;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291231" y="5019023"/>
            <a:ext cx="7663765" cy="369332"/>
          </a:xfrm>
          <a:prstGeom prst="rect">
            <a:avLst/>
          </a:prstGeom>
          <a:noFill/>
        </p:spPr>
        <p:txBody>
          <a:bodyPr wrap="none" rtlCol="0">
            <a:spAutoFit/>
          </a:bodyPr>
          <a:lstStyle/>
          <a:p>
            <a:r>
              <a:rPr lang="en-US" dirty="0"/>
              <a:t>Event 2: Router B failed, i.e., both links (B,C) and (B,D) are down simultaneously.</a:t>
            </a:r>
          </a:p>
        </p:txBody>
      </p:sp>
      <p:sp>
        <p:nvSpPr>
          <p:cNvPr id="13" name="Rectangle 2">
            <a:extLst>
              <a:ext uri="{FF2B5EF4-FFF2-40B4-BE49-F238E27FC236}">
                <a16:creationId xmlns:a16="http://schemas.microsoft.com/office/drawing/2014/main" id="{761EAE46-A586-A558-F663-A2099FE9FE29}"/>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14" name="TextBox 13">
            <a:extLst>
              <a:ext uri="{FF2B5EF4-FFF2-40B4-BE49-F238E27FC236}">
                <a16:creationId xmlns:a16="http://schemas.microsoft.com/office/drawing/2014/main" id="{B3873CCE-63E5-5A4E-1B78-BC827C572578}"/>
              </a:ext>
            </a:extLst>
          </p:cNvPr>
          <p:cNvSpPr txBox="1"/>
          <p:nvPr/>
        </p:nvSpPr>
        <p:spPr>
          <a:xfrm>
            <a:off x="1304367" y="2975109"/>
            <a:ext cx="396262" cy="553998"/>
          </a:xfrm>
          <a:prstGeom prst="rect">
            <a:avLst/>
          </a:prstGeom>
          <a:noFill/>
        </p:spPr>
        <p:txBody>
          <a:bodyPr wrap="none" rtlCol="0">
            <a:spAutoFit/>
          </a:bodyPr>
          <a:lstStyle/>
          <a:p>
            <a:r>
              <a:rPr lang="en-US" sz="3000" b="1" dirty="0">
                <a:solidFill>
                  <a:srgbClr val="FF0000"/>
                </a:solidFill>
              </a:rPr>
              <a:t>X</a:t>
            </a:r>
          </a:p>
        </p:txBody>
      </p:sp>
      <p:grpSp>
        <p:nvGrpSpPr>
          <p:cNvPr id="34" name="Group 33">
            <a:extLst>
              <a:ext uri="{FF2B5EF4-FFF2-40B4-BE49-F238E27FC236}">
                <a16:creationId xmlns:a16="http://schemas.microsoft.com/office/drawing/2014/main" id="{CE803E01-4BD1-C2E3-FF91-1F08AA6BAD17}"/>
              </a:ext>
            </a:extLst>
          </p:cNvPr>
          <p:cNvGrpSpPr/>
          <p:nvPr/>
        </p:nvGrpSpPr>
        <p:grpSpPr>
          <a:xfrm>
            <a:off x="242409" y="1282720"/>
            <a:ext cx="2210810" cy="1045978"/>
            <a:chOff x="1172654" y="783047"/>
            <a:chExt cx="2210810" cy="1045978"/>
          </a:xfrm>
        </p:grpSpPr>
        <p:sp>
          <p:nvSpPr>
            <p:cNvPr id="35" name="Rectangle 34">
              <a:extLst>
                <a:ext uri="{FF2B5EF4-FFF2-40B4-BE49-F238E27FC236}">
                  <a16:creationId xmlns:a16="http://schemas.microsoft.com/office/drawing/2014/main" id="{1791E604-0120-AEA1-3578-0CA3EA73E181}"/>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F263C01-8443-FB9E-9ACD-F130BA02937D}"/>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7" name="TextBox 36">
              <a:extLst>
                <a:ext uri="{FF2B5EF4-FFF2-40B4-BE49-F238E27FC236}">
                  <a16:creationId xmlns:a16="http://schemas.microsoft.com/office/drawing/2014/main" id="{6CAF4C9C-ED68-47DA-A5C0-0087B45A4382}"/>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8" name="TextBox 37">
              <a:extLst>
                <a:ext uri="{FF2B5EF4-FFF2-40B4-BE49-F238E27FC236}">
                  <a16:creationId xmlns:a16="http://schemas.microsoft.com/office/drawing/2014/main" id="{C2154093-BE6C-BE1E-23D1-6C2391DB8188}"/>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9" name="Group 38">
            <a:extLst>
              <a:ext uri="{FF2B5EF4-FFF2-40B4-BE49-F238E27FC236}">
                <a16:creationId xmlns:a16="http://schemas.microsoft.com/office/drawing/2014/main" id="{C64BC0D1-93C1-AE13-5CA7-AF2AC6F1055A}"/>
              </a:ext>
            </a:extLst>
          </p:cNvPr>
          <p:cNvGrpSpPr/>
          <p:nvPr/>
        </p:nvGrpSpPr>
        <p:grpSpPr>
          <a:xfrm>
            <a:off x="242409" y="3559675"/>
            <a:ext cx="2210810" cy="1047168"/>
            <a:chOff x="1172654" y="781857"/>
            <a:chExt cx="2210810" cy="1047168"/>
          </a:xfrm>
        </p:grpSpPr>
        <p:sp>
          <p:nvSpPr>
            <p:cNvPr id="40" name="Rectangle 39">
              <a:extLst>
                <a:ext uri="{FF2B5EF4-FFF2-40B4-BE49-F238E27FC236}">
                  <a16:creationId xmlns:a16="http://schemas.microsoft.com/office/drawing/2014/main" id="{EF87D1A2-D91C-F86D-A706-894176F72503}"/>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197FC6E-0A26-B7FA-CE18-CDAE57E196B5}"/>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2" name="TextBox 41">
              <a:extLst>
                <a:ext uri="{FF2B5EF4-FFF2-40B4-BE49-F238E27FC236}">
                  <a16:creationId xmlns:a16="http://schemas.microsoft.com/office/drawing/2014/main" id="{921D19F9-46D8-029E-A545-047372A011BD}"/>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3" name="TextBox 42">
              <a:extLst>
                <a:ext uri="{FF2B5EF4-FFF2-40B4-BE49-F238E27FC236}">
                  <a16:creationId xmlns:a16="http://schemas.microsoft.com/office/drawing/2014/main" id="{F20B34A9-3936-2E51-ADE3-F014552806A3}"/>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2&gt;</a:t>
              </a:r>
              <a:endParaRPr lang="en-US" sz="2000" dirty="0">
                <a:solidFill>
                  <a:schemeClr val="accent1">
                    <a:lumMod val="75000"/>
                  </a:schemeClr>
                </a:solidFill>
              </a:endParaRPr>
            </a:p>
          </p:txBody>
        </p:sp>
      </p:grpSp>
      <p:sp>
        <p:nvSpPr>
          <p:cNvPr id="44" name="Freeform 43">
            <a:extLst>
              <a:ext uri="{FF2B5EF4-FFF2-40B4-BE49-F238E27FC236}">
                <a16:creationId xmlns:a16="http://schemas.microsoft.com/office/drawing/2014/main" id="{EB35BA93-9B1E-4926-DF23-80565E0A2103}"/>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81906B3D-50E0-4DEC-1BEB-7E45FC4BF340}"/>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923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31116" cy="369332"/>
          </a:xfrm>
          <a:prstGeom prst="rect">
            <a:avLst/>
          </a:prstGeom>
          <a:noFill/>
        </p:spPr>
        <p:txBody>
          <a:bodyPr wrap="none" rtlCol="0">
            <a:spAutoFit/>
          </a:bodyPr>
          <a:lstStyle/>
          <a:p>
            <a:r>
              <a:rPr lang="en-US" dirty="0">
                <a:solidFill>
                  <a:srgbClr val="FF0000"/>
                </a:solidFill>
              </a:rPr>
              <a:t>&lt;A, 3, D&gt;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0" y="4613308"/>
            <a:ext cx="8163838" cy="1015663"/>
          </a:xfrm>
          <a:prstGeom prst="rect">
            <a:avLst/>
          </a:prstGeom>
          <a:noFill/>
        </p:spPr>
        <p:txBody>
          <a:bodyPr wrap="none" rtlCol="0">
            <a:spAutoFit/>
          </a:bodyPr>
          <a:lstStyle/>
          <a:p>
            <a:r>
              <a:rPr lang="en-US" sz="1500" dirty="0"/>
              <a:t>C updates the route from its old database (which contains an advertisement from D) to &lt;A,3,D&gt;.</a:t>
            </a:r>
          </a:p>
          <a:p>
            <a:r>
              <a:rPr lang="en-US" sz="1500" dirty="0"/>
              <a:t>C shares this route to D.</a:t>
            </a:r>
          </a:p>
          <a:p>
            <a:r>
              <a:rPr lang="en-US" sz="1500" dirty="0"/>
              <a:t>D updates its route with this recent advertisement from C.</a:t>
            </a:r>
          </a:p>
          <a:p>
            <a:r>
              <a:rPr lang="en-US" sz="1500" dirty="0"/>
              <a:t>D’s current route becomes &lt;A,4,C&gt;.  D shares this route back to C and this starts the “count to infinity”.</a:t>
            </a:r>
          </a:p>
        </p:txBody>
      </p:sp>
      <p:sp>
        <p:nvSpPr>
          <p:cNvPr id="13" name="Rectangle 2">
            <a:extLst>
              <a:ext uri="{FF2B5EF4-FFF2-40B4-BE49-F238E27FC236}">
                <a16:creationId xmlns:a16="http://schemas.microsoft.com/office/drawing/2014/main" id="{CAA0CD54-9D57-D4F3-4249-1AB6F2E66523}"/>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AE2297E6-0ED5-2C38-7374-FD0A5F2A4EEB}"/>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AF91D49D-0CFF-FA07-3E1C-88579F195314}"/>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A031D152-AC5B-569A-22C3-6BCDC69A8ACE}"/>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27F87AB-7BE9-DC31-39AD-72A9395514AC}"/>
              </a:ext>
            </a:extLst>
          </p:cNvPr>
          <p:cNvGrpSpPr/>
          <p:nvPr/>
        </p:nvGrpSpPr>
        <p:grpSpPr>
          <a:xfrm>
            <a:off x="242409" y="1282720"/>
            <a:ext cx="2210810" cy="1045978"/>
            <a:chOff x="1172654" y="783047"/>
            <a:chExt cx="2210810" cy="1045978"/>
          </a:xfrm>
        </p:grpSpPr>
        <p:sp>
          <p:nvSpPr>
            <p:cNvPr id="35" name="Rectangle 34">
              <a:extLst>
                <a:ext uri="{FF2B5EF4-FFF2-40B4-BE49-F238E27FC236}">
                  <a16:creationId xmlns:a16="http://schemas.microsoft.com/office/drawing/2014/main" id="{59D4F1B9-BB34-2806-64E5-2FD262CACB11}"/>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955A179-EC25-46DB-07FC-147D425315A0}"/>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7" name="TextBox 36">
              <a:extLst>
                <a:ext uri="{FF2B5EF4-FFF2-40B4-BE49-F238E27FC236}">
                  <a16:creationId xmlns:a16="http://schemas.microsoft.com/office/drawing/2014/main" id="{4B795949-D092-5D05-CC34-9CAC9C5E7D54}"/>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8" name="TextBox 37">
              <a:extLst>
                <a:ext uri="{FF2B5EF4-FFF2-40B4-BE49-F238E27FC236}">
                  <a16:creationId xmlns:a16="http://schemas.microsoft.com/office/drawing/2014/main" id="{DA759BBB-A36F-7BDC-A1C9-B7E6F02218B8}"/>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9" name="Group 38">
            <a:extLst>
              <a:ext uri="{FF2B5EF4-FFF2-40B4-BE49-F238E27FC236}">
                <a16:creationId xmlns:a16="http://schemas.microsoft.com/office/drawing/2014/main" id="{61621222-BC86-131F-79FD-C459D2E4AA03}"/>
              </a:ext>
            </a:extLst>
          </p:cNvPr>
          <p:cNvGrpSpPr/>
          <p:nvPr/>
        </p:nvGrpSpPr>
        <p:grpSpPr>
          <a:xfrm>
            <a:off x="242409" y="3559675"/>
            <a:ext cx="2210810" cy="1047168"/>
            <a:chOff x="1172654" y="781857"/>
            <a:chExt cx="2210810" cy="1047168"/>
          </a:xfrm>
        </p:grpSpPr>
        <p:sp>
          <p:nvSpPr>
            <p:cNvPr id="40" name="Rectangle 39">
              <a:extLst>
                <a:ext uri="{FF2B5EF4-FFF2-40B4-BE49-F238E27FC236}">
                  <a16:creationId xmlns:a16="http://schemas.microsoft.com/office/drawing/2014/main" id="{CBE8C870-149D-7A26-7E63-EFB16A0042B0}"/>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A01F145-1657-CBAB-88AF-F4ADE6EC336D}"/>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2" name="TextBox 41">
              <a:extLst>
                <a:ext uri="{FF2B5EF4-FFF2-40B4-BE49-F238E27FC236}">
                  <a16:creationId xmlns:a16="http://schemas.microsoft.com/office/drawing/2014/main" id="{97F35C30-9BD8-4E3C-9167-8F6FDEC98080}"/>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3" name="TextBox 42">
              <a:extLst>
                <a:ext uri="{FF2B5EF4-FFF2-40B4-BE49-F238E27FC236}">
                  <a16:creationId xmlns:a16="http://schemas.microsoft.com/office/drawing/2014/main" id="{164E362E-2B8B-36DC-DFCA-5DA98C8469F6}"/>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2&gt;</a:t>
              </a:r>
              <a:endParaRPr lang="en-US" sz="2000" dirty="0">
                <a:solidFill>
                  <a:schemeClr val="accent1">
                    <a:lumMod val="75000"/>
                  </a:schemeClr>
                </a:solidFill>
              </a:endParaRPr>
            </a:p>
          </p:txBody>
        </p:sp>
      </p:grpSp>
      <p:sp>
        <p:nvSpPr>
          <p:cNvPr id="44" name="Freeform 43">
            <a:extLst>
              <a:ext uri="{FF2B5EF4-FFF2-40B4-BE49-F238E27FC236}">
                <a16:creationId xmlns:a16="http://schemas.microsoft.com/office/drawing/2014/main" id="{E8D06C80-59C5-6532-7F3E-B98EAC4A5EBA}"/>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B6FBE8CD-4D7A-B914-9C0A-EC3100CF3398}"/>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47BD52D-619D-25B5-08FC-6CBF19E50D7B}"/>
              </a:ext>
            </a:extLst>
          </p:cNvPr>
          <p:cNvSpPr txBox="1"/>
          <p:nvPr/>
        </p:nvSpPr>
        <p:spPr>
          <a:xfrm>
            <a:off x="5525544" y="1693028"/>
            <a:ext cx="2382084" cy="461665"/>
          </a:xfrm>
          <a:prstGeom prst="rect">
            <a:avLst/>
          </a:prstGeom>
          <a:solidFill>
            <a:schemeClr val="tx1"/>
          </a:solidFill>
        </p:spPr>
        <p:txBody>
          <a:bodyPr wrap="square" rtlCol="0">
            <a:spAutoFit/>
          </a:bodyPr>
          <a:lstStyle/>
          <a:p>
            <a:r>
              <a:rPr lang="en-US" sz="2400" dirty="0">
                <a:solidFill>
                  <a:schemeClr val="bg1"/>
                </a:solidFill>
              </a:rPr>
              <a:t>Case A: </a:t>
            </a:r>
          </a:p>
        </p:txBody>
      </p:sp>
      <p:sp>
        <p:nvSpPr>
          <p:cNvPr id="47" name="TextBox 46">
            <a:extLst>
              <a:ext uri="{FF2B5EF4-FFF2-40B4-BE49-F238E27FC236}">
                <a16:creationId xmlns:a16="http://schemas.microsoft.com/office/drawing/2014/main" id="{CE5EC644-05C3-CE0A-4F5C-FECC8322E72C}"/>
              </a:ext>
            </a:extLst>
          </p:cNvPr>
          <p:cNvSpPr txBox="1"/>
          <p:nvPr/>
        </p:nvSpPr>
        <p:spPr>
          <a:xfrm>
            <a:off x="5507172" y="2092725"/>
            <a:ext cx="2520883" cy="830997"/>
          </a:xfrm>
          <a:prstGeom prst="rect">
            <a:avLst/>
          </a:prstGeom>
          <a:noFill/>
        </p:spPr>
        <p:txBody>
          <a:bodyPr wrap="none" rtlCol="0">
            <a:spAutoFit/>
          </a:bodyPr>
          <a:lstStyle/>
          <a:p>
            <a:r>
              <a:rPr lang="en-US" sz="2400" dirty="0"/>
              <a:t>No split-horizon.</a:t>
            </a:r>
          </a:p>
          <a:p>
            <a:r>
              <a:rPr lang="en-US" sz="2400" dirty="0"/>
              <a:t>No poison reverse.</a:t>
            </a:r>
          </a:p>
        </p:txBody>
      </p:sp>
    </p:spTree>
    <p:extLst>
      <p:ext uri="{BB962C8B-B14F-4D97-AF65-F5344CB8AC3E}">
        <p14:creationId xmlns:p14="http://schemas.microsoft.com/office/powerpoint/2010/main" val="2543516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7F48-C803-B36C-BB7D-3AF41752D88A}"/>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F4EDF1B-6468-C2AE-5D98-015A9127B995}"/>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4E272AA-8B96-F144-4B1C-C583F5C642F6}"/>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B7D5D8D-2166-9210-C91F-DB47F68B0EF9}"/>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9926BA9-9345-CDAB-E0FB-E7BECD382E85}"/>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50F09B61-68B7-6F0A-4410-02C669B40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4C84E7C9-36B5-882B-EEF5-7D5E90AC1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B5396881-73E0-C39E-CD5A-B5761658E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E8D1B11A-AA00-9629-F5DF-386CED8E5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7E20444-20C5-A488-33FC-5542D3B0DC07}"/>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9DEEC2A7-0F80-AAEE-C455-961D97988A8F}"/>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4D8D2571-34E6-0299-555C-AE88C7689762}"/>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DD75DCBF-6CD3-F108-1680-9B1E851365E4}"/>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FF73498-B0EB-4F1B-ABFE-297890305C0C}"/>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8B48CDE8-E808-7E3E-5667-D5A3E3EF8E1D}"/>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35C43C34-DC45-E9D8-FE53-26DD98DA1DD0}"/>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EBA3BF1-02AC-1081-ACEA-06CA5FCB3D3F}"/>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2133242-2F7D-2629-C422-F2DABC710388}"/>
              </a:ext>
            </a:extLst>
          </p:cNvPr>
          <p:cNvSpPr txBox="1"/>
          <p:nvPr/>
        </p:nvSpPr>
        <p:spPr>
          <a:xfrm>
            <a:off x="3748004" y="2186454"/>
            <a:ext cx="1031116" cy="369332"/>
          </a:xfrm>
          <a:prstGeom prst="rect">
            <a:avLst/>
          </a:prstGeom>
          <a:noFill/>
        </p:spPr>
        <p:txBody>
          <a:bodyPr wrap="none" rtlCol="0">
            <a:spAutoFit/>
          </a:bodyPr>
          <a:lstStyle/>
          <a:p>
            <a:r>
              <a:rPr lang="en-US" dirty="0">
                <a:solidFill>
                  <a:srgbClr val="FF0000"/>
                </a:solidFill>
              </a:rPr>
              <a:t>&lt;A, 3, D&gt;</a:t>
            </a:r>
          </a:p>
        </p:txBody>
      </p:sp>
      <p:sp>
        <p:nvSpPr>
          <p:cNvPr id="5" name="TextBox 4">
            <a:extLst>
              <a:ext uri="{FF2B5EF4-FFF2-40B4-BE49-F238E27FC236}">
                <a16:creationId xmlns:a16="http://schemas.microsoft.com/office/drawing/2014/main" id="{002319A6-401A-AD19-74AE-D8980C9193AF}"/>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7059685E-5F91-FA17-A7B9-088A0F89DD88}"/>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4F615280-D08C-8DEB-C846-EDBBFD95FC90}"/>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16DFA7E3-9794-126A-C262-A52A6D841D2A}"/>
              </a:ext>
            </a:extLst>
          </p:cNvPr>
          <p:cNvSpPr txBox="1"/>
          <p:nvPr/>
        </p:nvSpPr>
        <p:spPr>
          <a:xfrm>
            <a:off x="0" y="4613308"/>
            <a:ext cx="8163838" cy="1015663"/>
          </a:xfrm>
          <a:prstGeom prst="rect">
            <a:avLst/>
          </a:prstGeom>
          <a:noFill/>
        </p:spPr>
        <p:txBody>
          <a:bodyPr wrap="none" rtlCol="0">
            <a:spAutoFit/>
          </a:bodyPr>
          <a:lstStyle/>
          <a:p>
            <a:r>
              <a:rPr lang="en-US" sz="1500" dirty="0"/>
              <a:t>C updates the route from its old database (which contains an advertisement from D) to &lt;A,3,D&gt;.</a:t>
            </a:r>
          </a:p>
          <a:p>
            <a:r>
              <a:rPr lang="en-US" sz="1500" dirty="0"/>
              <a:t>C shares this route to D.</a:t>
            </a:r>
          </a:p>
          <a:p>
            <a:r>
              <a:rPr lang="en-US" sz="1500" dirty="0"/>
              <a:t>D updates its route with this recent advertisement from C.</a:t>
            </a:r>
          </a:p>
          <a:p>
            <a:r>
              <a:rPr lang="en-US" sz="1500" dirty="0"/>
              <a:t>D’s current route becomes &lt;A,4,C&gt;.  D shares this route back to C and this starts the “count to infinity”.</a:t>
            </a:r>
          </a:p>
        </p:txBody>
      </p:sp>
      <p:sp>
        <p:nvSpPr>
          <p:cNvPr id="13" name="Rectangle 2">
            <a:extLst>
              <a:ext uri="{FF2B5EF4-FFF2-40B4-BE49-F238E27FC236}">
                <a16:creationId xmlns:a16="http://schemas.microsoft.com/office/drawing/2014/main" id="{1D7432DA-B00D-475E-AF9F-67466DB76161}"/>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7EF61A80-D4D3-6C1F-E235-E2C520EEAC32}"/>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E0ED2E15-28F1-1250-0D97-C4CD0B6A3E4F}"/>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04DD3EDD-A654-929F-663B-D6ECF30405C9}"/>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FE87773E-666C-90AC-1971-72089585F9DA}"/>
              </a:ext>
            </a:extLst>
          </p:cNvPr>
          <p:cNvGrpSpPr/>
          <p:nvPr/>
        </p:nvGrpSpPr>
        <p:grpSpPr>
          <a:xfrm>
            <a:off x="242409" y="1282720"/>
            <a:ext cx="2210810" cy="1045978"/>
            <a:chOff x="1172654" y="783047"/>
            <a:chExt cx="2210810" cy="1045978"/>
          </a:xfrm>
        </p:grpSpPr>
        <p:sp>
          <p:nvSpPr>
            <p:cNvPr id="35" name="Rectangle 34">
              <a:extLst>
                <a:ext uri="{FF2B5EF4-FFF2-40B4-BE49-F238E27FC236}">
                  <a16:creationId xmlns:a16="http://schemas.microsoft.com/office/drawing/2014/main" id="{D71D4B94-DB33-072E-0AF8-0111F74FE263}"/>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6BF47CF-ED53-C6D3-45E7-CBD5D894F886}"/>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7" name="TextBox 36">
              <a:extLst>
                <a:ext uri="{FF2B5EF4-FFF2-40B4-BE49-F238E27FC236}">
                  <a16:creationId xmlns:a16="http://schemas.microsoft.com/office/drawing/2014/main" id="{4E3C7956-FC0D-8988-45A6-1C2E37F5E33A}"/>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8" name="TextBox 37">
              <a:extLst>
                <a:ext uri="{FF2B5EF4-FFF2-40B4-BE49-F238E27FC236}">
                  <a16:creationId xmlns:a16="http://schemas.microsoft.com/office/drawing/2014/main" id="{B500ED85-EFB6-C0CF-ACDD-7928818D665D}"/>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9" name="Group 38">
            <a:extLst>
              <a:ext uri="{FF2B5EF4-FFF2-40B4-BE49-F238E27FC236}">
                <a16:creationId xmlns:a16="http://schemas.microsoft.com/office/drawing/2014/main" id="{01FD2B4C-908B-8D38-4615-07F9DE46D973}"/>
              </a:ext>
            </a:extLst>
          </p:cNvPr>
          <p:cNvGrpSpPr/>
          <p:nvPr/>
        </p:nvGrpSpPr>
        <p:grpSpPr>
          <a:xfrm>
            <a:off x="242409" y="3559675"/>
            <a:ext cx="2210810" cy="1099638"/>
            <a:chOff x="1172654" y="781857"/>
            <a:chExt cx="2210810" cy="1099638"/>
          </a:xfrm>
        </p:grpSpPr>
        <p:sp>
          <p:nvSpPr>
            <p:cNvPr id="40" name="Rectangle 39">
              <a:extLst>
                <a:ext uri="{FF2B5EF4-FFF2-40B4-BE49-F238E27FC236}">
                  <a16:creationId xmlns:a16="http://schemas.microsoft.com/office/drawing/2014/main" id="{02907143-07A9-6822-E996-E35561BB3587}"/>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DBDDCFF-8802-C44E-027B-288444F6400D}"/>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2" name="TextBox 41">
              <a:extLst>
                <a:ext uri="{FF2B5EF4-FFF2-40B4-BE49-F238E27FC236}">
                  <a16:creationId xmlns:a16="http://schemas.microsoft.com/office/drawing/2014/main" id="{7171174B-6F1E-B006-AE6C-676B7932D80C}"/>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3" name="TextBox 42">
              <a:extLst>
                <a:ext uri="{FF2B5EF4-FFF2-40B4-BE49-F238E27FC236}">
                  <a16:creationId xmlns:a16="http://schemas.microsoft.com/office/drawing/2014/main" id="{7DAFBD47-FD33-3B4B-2CA4-BFC4DC19774F}"/>
                </a:ext>
              </a:extLst>
            </p:cNvPr>
            <p:cNvSpPr txBox="1"/>
            <p:nvPr/>
          </p:nvSpPr>
          <p:spPr>
            <a:xfrm>
              <a:off x="1172654" y="1419830"/>
              <a:ext cx="2210810" cy="461665"/>
            </a:xfrm>
            <a:prstGeom prst="rect">
              <a:avLst/>
            </a:prstGeom>
            <a:noFill/>
          </p:spPr>
          <p:txBody>
            <a:bodyPr wrap="square" rtlCol="0">
              <a:spAutoFit/>
            </a:bodyPr>
            <a:lstStyle/>
            <a:p>
              <a:r>
                <a:rPr lang="en-US" sz="2000" dirty="0">
                  <a:solidFill>
                    <a:srgbClr val="FF0000"/>
                  </a:solidFill>
                </a:rPr>
                <a:t>C  says &lt;A, </a:t>
              </a:r>
              <a:r>
                <a:rPr lang="en-US" sz="2400" dirty="0">
                  <a:solidFill>
                    <a:srgbClr val="FF0000"/>
                  </a:solidFill>
                </a:rPr>
                <a:t>3</a:t>
              </a:r>
              <a:r>
                <a:rPr lang="en-US" sz="2000" dirty="0">
                  <a:solidFill>
                    <a:srgbClr val="FF0000"/>
                  </a:solidFill>
                </a:rPr>
                <a:t>&gt;</a:t>
              </a:r>
              <a:endParaRPr lang="en-US" sz="2000" dirty="0">
                <a:solidFill>
                  <a:schemeClr val="accent1">
                    <a:lumMod val="75000"/>
                  </a:schemeClr>
                </a:solidFill>
              </a:endParaRPr>
            </a:p>
          </p:txBody>
        </p:sp>
      </p:grpSp>
      <p:sp>
        <p:nvSpPr>
          <p:cNvPr id="44" name="Freeform 43">
            <a:extLst>
              <a:ext uri="{FF2B5EF4-FFF2-40B4-BE49-F238E27FC236}">
                <a16:creationId xmlns:a16="http://schemas.microsoft.com/office/drawing/2014/main" id="{7896A573-50F5-1174-7102-6766D5425FF7}"/>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C2843058-284F-7A1A-6652-30D8760E5DBF}"/>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4D62981-747D-D9EA-00D8-FD1564D251F7}"/>
              </a:ext>
            </a:extLst>
          </p:cNvPr>
          <p:cNvSpPr txBox="1"/>
          <p:nvPr/>
        </p:nvSpPr>
        <p:spPr>
          <a:xfrm>
            <a:off x="5525544" y="1693028"/>
            <a:ext cx="2382084" cy="461665"/>
          </a:xfrm>
          <a:prstGeom prst="rect">
            <a:avLst/>
          </a:prstGeom>
          <a:solidFill>
            <a:schemeClr val="tx1"/>
          </a:solidFill>
        </p:spPr>
        <p:txBody>
          <a:bodyPr wrap="square" rtlCol="0">
            <a:spAutoFit/>
          </a:bodyPr>
          <a:lstStyle/>
          <a:p>
            <a:r>
              <a:rPr lang="en-US" sz="2400" dirty="0">
                <a:solidFill>
                  <a:schemeClr val="bg1"/>
                </a:solidFill>
              </a:rPr>
              <a:t>Case A: </a:t>
            </a:r>
          </a:p>
        </p:txBody>
      </p:sp>
      <p:sp>
        <p:nvSpPr>
          <p:cNvPr id="25" name="TextBox 24">
            <a:extLst>
              <a:ext uri="{FF2B5EF4-FFF2-40B4-BE49-F238E27FC236}">
                <a16:creationId xmlns:a16="http://schemas.microsoft.com/office/drawing/2014/main" id="{F1300360-2697-1D3D-D851-A762CAC3E317}"/>
              </a:ext>
            </a:extLst>
          </p:cNvPr>
          <p:cNvSpPr txBox="1"/>
          <p:nvPr/>
        </p:nvSpPr>
        <p:spPr>
          <a:xfrm>
            <a:off x="5507172" y="2092725"/>
            <a:ext cx="2520883" cy="830997"/>
          </a:xfrm>
          <a:prstGeom prst="rect">
            <a:avLst/>
          </a:prstGeom>
          <a:noFill/>
        </p:spPr>
        <p:txBody>
          <a:bodyPr wrap="none" rtlCol="0">
            <a:spAutoFit/>
          </a:bodyPr>
          <a:lstStyle/>
          <a:p>
            <a:r>
              <a:rPr lang="en-US" sz="2400" dirty="0"/>
              <a:t>No split-horizon.</a:t>
            </a:r>
          </a:p>
          <a:p>
            <a:r>
              <a:rPr lang="en-US" sz="2400" dirty="0"/>
              <a:t>No poison reverse.</a:t>
            </a:r>
          </a:p>
        </p:txBody>
      </p:sp>
    </p:spTree>
    <p:extLst>
      <p:ext uri="{BB962C8B-B14F-4D97-AF65-F5344CB8AC3E}">
        <p14:creationId xmlns:p14="http://schemas.microsoft.com/office/powerpoint/2010/main" val="3061410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15726-7796-C03D-DE2B-2F2D92B3DF9C}"/>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393FCA2-8AC2-ECCE-E20F-D27D63404DAF}"/>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95B4B03-5C47-4840-A1A5-9CDCD8758546}"/>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32B5B47-A63D-4622-06D1-1D19059C9064}"/>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F6994FF-7D82-7543-5F74-7FD7DB476ECC}"/>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EB4F8B2A-4C6E-EC19-E1EF-47930D3A5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61601878-30CC-C71B-6D08-0160D09AE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401807FA-CDFD-51B9-69A4-A880B5517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363DE9B7-9938-5172-AF25-C27576D24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AFFAAB0-1C9E-D467-79A3-8257DCAAE4CD}"/>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68E83FA7-A6D0-7276-7AA2-079FBE0B46F4}"/>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273332CE-9233-1820-0224-2DE53407E5C2}"/>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71589A4-5BE8-B639-5691-B50C7B891E30}"/>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41B77614-0F93-B452-4C92-4310C3EC6750}"/>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3E880BBE-1D4C-3A72-EB22-BDF48278BF16}"/>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7A2E507C-8BF0-6906-A1B5-B7632F4A7E5C}"/>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FF2BFF57-43E0-1F3E-BE06-A90623E7D1D9}"/>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A2D28A2E-B341-5A2E-19D2-2034A9E5E05F}"/>
              </a:ext>
            </a:extLst>
          </p:cNvPr>
          <p:cNvSpPr txBox="1"/>
          <p:nvPr/>
        </p:nvSpPr>
        <p:spPr>
          <a:xfrm>
            <a:off x="3748004" y="2186454"/>
            <a:ext cx="1031116" cy="369332"/>
          </a:xfrm>
          <a:prstGeom prst="rect">
            <a:avLst/>
          </a:prstGeom>
          <a:noFill/>
        </p:spPr>
        <p:txBody>
          <a:bodyPr wrap="none" rtlCol="0">
            <a:spAutoFit/>
          </a:bodyPr>
          <a:lstStyle/>
          <a:p>
            <a:r>
              <a:rPr lang="en-US" dirty="0">
                <a:solidFill>
                  <a:srgbClr val="FF0000"/>
                </a:solidFill>
              </a:rPr>
              <a:t>&lt;A, 3, D&gt;</a:t>
            </a:r>
          </a:p>
        </p:txBody>
      </p:sp>
      <p:sp>
        <p:nvSpPr>
          <p:cNvPr id="25" name="TextBox 24">
            <a:extLst>
              <a:ext uri="{FF2B5EF4-FFF2-40B4-BE49-F238E27FC236}">
                <a16:creationId xmlns:a16="http://schemas.microsoft.com/office/drawing/2014/main" id="{2102F4F4-9A99-741A-31E6-6B501BEEB489}"/>
              </a:ext>
            </a:extLst>
          </p:cNvPr>
          <p:cNvSpPr txBox="1"/>
          <p:nvPr/>
        </p:nvSpPr>
        <p:spPr>
          <a:xfrm>
            <a:off x="3756912" y="3735187"/>
            <a:ext cx="1011880" cy="369332"/>
          </a:xfrm>
          <a:prstGeom prst="rect">
            <a:avLst/>
          </a:prstGeom>
          <a:noFill/>
        </p:spPr>
        <p:txBody>
          <a:bodyPr wrap="none" rtlCol="0">
            <a:spAutoFit/>
          </a:bodyPr>
          <a:lstStyle/>
          <a:p>
            <a:r>
              <a:rPr lang="en-US" dirty="0">
                <a:solidFill>
                  <a:srgbClr val="FF0000"/>
                </a:solidFill>
              </a:rPr>
              <a:t>&lt;A, 4, C&gt;</a:t>
            </a:r>
          </a:p>
        </p:txBody>
      </p:sp>
      <p:sp>
        <p:nvSpPr>
          <p:cNvPr id="5" name="TextBox 4">
            <a:extLst>
              <a:ext uri="{FF2B5EF4-FFF2-40B4-BE49-F238E27FC236}">
                <a16:creationId xmlns:a16="http://schemas.microsoft.com/office/drawing/2014/main" id="{D46A4438-1B56-C138-1A45-2B671460017D}"/>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BEF59E75-B6E5-E05A-B766-7A6ECCE24DA0}"/>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7E8C9199-D0F1-5C53-30D3-E41CF6FB4718}"/>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164B5E9E-2AB1-0444-BECF-AB69D1EDAC86}"/>
              </a:ext>
            </a:extLst>
          </p:cNvPr>
          <p:cNvSpPr txBox="1"/>
          <p:nvPr/>
        </p:nvSpPr>
        <p:spPr>
          <a:xfrm>
            <a:off x="0" y="4613308"/>
            <a:ext cx="8163838" cy="1015663"/>
          </a:xfrm>
          <a:prstGeom prst="rect">
            <a:avLst/>
          </a:prstGeom>
          <a:noFill/>
        </p:spPr>
        <p:txBody>
          <a:bodyPr wrap="none" rtlCol="0">
            <a:spAutoFit/>
          </a:bodyPr>
          <a:lstStyle/>
          <a:p>
            <a:r>
              <a:rPr lang="en-US" sz="1500" dirty="0"/>
              <a:t>C updates the route from its old database (which contains an advertisement from D) to &lt;A,3,D&gt;.</a:t>
            </a:r>
          </a:p>
          <a:p>
            <a:r>
              <a:rPr lang="en-US" sz="1500" dirty="0"/>
              <a:t>C shares this route to D.</a:t>
            </a:r>
          </a:p>
          <a:p>
            <a:r>
              <a:rPr lang="en-US" sz="1500" dirty="0"/>
              <a:t>D updates its route with this recent advertisement from C.</a:t>
            </a:r>
          </a:p>
          <a:p>
            <a:r>
              <a:rPr lang="en-US" sz="1500" dirty="0"/>
              <a:t>D’s current route becomes &lt;A,4,C&gt;.  D shares this route back to C and this starts the “count to infinity”.</a:t>
            </a:r>
          </a:p>
        </p:txBody>
      </p:sp>
      <p:sp>
        <p:nvSpPr>
          <p:cNvPr id="13" name="Rectangle 2">
            <a:extLst>
              <a:ext uri="{FF2B5EF4-FFF2-40B4-BE49-F238E27FC236}">
                <a16:creationId xmlns:a16="http://schemas.microsoft.com/office/drawing/2014/main" id="{136C940F-BCA2-6779-ED0B-1593655D245A}"/>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4B8AA709-84C0-DE71-CBB8-064A18871544}"/>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99680D60-ADC5-11C0-B85F-059337DCA815}"/>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9D54444B-80A8-127D-689B-C2AEAAF1D4EE}"/>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FA48BB79-2955-076E-31A3-3EC40C159B32}"/>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B880B0E-895A-9F18-6FFB-3EC2D8A73128}"/>
              </a:ext>
            </a:extLst>
          </p:cNvPr>
          <p:cNvGrpSpPr/>
          <p:nvPr/>
        </p:nvGrpSpPr>
        <p:grpSpPr>
          <a:xfrm>
            <a:off x="242409" y="1282720"/>
            <a:ext cx="2210810" cy="1045978"/>
            <a:chOff x="1172654" y="783047"/>
            <a:chExt cx="2210810" cy="1045978"/>
          </a:xfrm>
        </p:grpSpPr>
        <p:sp>
          <p:nvSpPr>
            <p:cNvPr id="35" name="Rectangle 34">
              <a:extLst>
                <a:ext uri="{FF2B5EF4-FFF2-40B4-BE49-F238E27FC236}">
                  <a16:creationId xmlns:a16="http://schemas.microsoft.com/office/drawing/2014/main" id="{FB8323D2-B266-3ABB-45F9-B3CEC3F11CE5}"/>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20FC5474-4849-CC9D-5ED2-DEED49FA243E}"/>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7" name="TextBox 36">
              <a:extLst>
                <a:ext uri="{FF2B5EF4-FFF2-40B4-BE49-F238E27FC236}">
                  <a16:creationId xmlns:a16="http://schemas.microsoft.com/office/drawing/2014/main" id="{C57138F7-81D9-C8B6-A0FB-72E5F6364830}"/>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8" name="TextBox 37">
              <a:extLst>
                <a:ext uri="{FF2B5EF4-FFF2-40B4-BE49-F238E27FC236}">
                  <a16:creationId xmlns:a16="http://schemas.microsoft.com/office/drawing/2014/main" id="{80AAAA05-EACF-14FB-F4BC-AAEF296BB831}"/>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9" name="Group 38">
            <a:extLst>
              <a:ext uri="{FF2B5EF4-FFF2-40B4-BE49-F238E27FC236}">
                <a16:creationId xmlns:a16="http://schemas.microsoft.com/office/drawing/2014/main" id="{F315EB11-C482-2A76-9E2F-D00A39FD89CD}"/>
              </a:ext>
            </a:extLst>
          </p:cNvPr>
          <p:cNvGrpSpPr/>
          <p:nvPr/>
        </p:nvGrpSpPr>
        <p:grpSpPr>
          <a:xfrm>
            <a:off x="242409" y="3559675"/>
            <a:ext cx="2210810" cy="1047168"/>
            <a:chOff x="1172654" y="781857"/>
            <a:chExt cx="2210810" cy="1047168"/>
          </a:xfrm>
        </p:grpSpPr>
        <p:sp>
          <p:nvSpPr>
            <p:cNvPr id="40" name="Rectangle 39">
              <a:extLst>
                <a:ext uri="{FF2B5EF4-FFF2-40B4-BE49-F238E27FC236}">
                  <a16:creationId xmlns:a16="http://schemas.microsoft.com/office/drawing/2014/main" id="{5875B248-4ED5-DB1B-D687-96911C051031}"/>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85110A7-10E5-E850-11AB-ED82D62995ED}"/>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2" name="TextBox 41">
              <a:extLst>
                <a:ext uri="{FF2B5EF4-FFF2-40B4-BE49-F238E27FC236}">
                  <a16:creationId xmlns:a16="http://schemas.microsoft.com/office/drawing/2014/main" id="{5BD9109B-508A-E21D-CCCD-81DEA660B2BA}"/>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3" name="TextBox 42">
              <a:extLst>
                <a:ext uri="{FF2B5EF4-FFF2-40B4-BE49-F238E27FC236}">
                  <a16:creationId xmlns:a16="http://schemas.microsoft.com/office/drawing/2014/main" id="{A6FAC699-9C3A-628C-4857-53EF2F98737C}"/>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3&gt;</a:t>
              </a:r>
              <a:endParaRPr lang="en-US" sz="2000" dirty="0">
                <a:solidFill>
                  <a:schemeClr val="accent1">
                    <a:lumMod val="75000"/>
                  </a:schemeClr>
                </a:solidFill>
              </a:endParaRPr>
            </a:p>
          </p:txBody>
        </p:sp>
      </p:grpSp>
      <p:sp>
        <p:nvSpPr>
          <p:cNvPr id="44" name="Freeform 43">
            <a:extLst>
              <a:ext uri="{FF2B5EF4-FFF2-40B4-BE49-F238E27FC236}">
                <a16:creationId xmlns:a16="http://schemas.microsoft.com/office/drawing/2014/main" id="{F9770E02-A1A4-E22B-2821-AC8497A46888}"/>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7BC059D5-B2D4-7942-057B-96504DD22564}"/>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6155DCB-DC4D-5F90-A52C-96C51A7C162A}"/>
              </a:ext>
            </a:extLst>
          </p:cNvPr>
          <p:cNvSpPr txBox="1"/>
          <p:nvPr/>
        </p:nvSpPr>
        <p:spPr>
          <a:xfrm>
            <a:off x="5525544" y="1693028"/>
            <a:ext cx="2382084" cy="461665"/>
          </a:xfrm>
          <a:prstGeom prst="rect">
            <a:avLst/>
          </a:prstGeom>
          <a:solidFill>
            <a:schemeClr val="tx1"/>
          </a:solidFill>
        </p:spPr>
        <p:txBody>
          <a:bodyPr wrap="square" rtlCol="0">
            <a:spAutoFit/>
          </a:bodyPr>
          <a:lstStyle/>
          <a:p>
            <a:r>
              <a:rPr lang="en-US" sz="2400" dirty="0">
                <a:solidFill>
                  <a:schemeClr val="bg1"/>
                </a:solidFill>
              </a:rPr>
              <a:t>Case A: </a:t>
            </a:r>
          </a:p>
        </p:txBody>
      </p:sp>
      <p:sp>
        <p:nvSpPr>
          <p:cNvPr id="30" name="TextBox 29">
            <a:extLst>
              <a:ext uri="{FF2B5EF4-FFF2-40B4-BE49-F238E27FC236}">
                <a16:creationId xmlns:a16="http://schemas.microsoft.com/office/drawing/2014/main" id="{3BD1CBC1-2DD9-5C7A-E4BB-2BECD2D5033A}"/>
              </a:ext>
            </a:extLst>
          </p:cNvPr>
          <p:cNvSpPr txBox="1"/>
          <p:nvPr/>
        </p:nvSpPr>
        <p:spPr>
          <a:xfrm>
            <a:off x="5507172" y="2092725"/>
            <a:ext cx="2520883" cy="830997"/>
          </a:xfrm>
          <a:prstGeom prst="rect">
            <a:avLst/>
          </a:prstGeom>
          <a:noFill/>
        </p:spPr>
        <p:txBody>
          <a:bodyPr wrap="none" rtlCol="0">
            <a:spAutoFit/>
          </a:bodyPr>
          <a:lstStyle/>
          <a:p>
            <a:r>
              <a:rPr lang="en-US" sz="2400" dirty="0"/>
              <a:t>No split-horizon.</a:t>
            </a:r>
          </a:p>
          <a:p>
            <a:r>
              <a:rPr lang="en-US" sz="2400" dirty="0"/>
              <a:t>No poison reverse.</a:t>
            </a:r>
          </a:p>
        </p:txBody>
      </p:sp>
    </p:spTree>
    <p:extLst>
      <p:ext uri="{BB962C8B-B14F-4D97-AF65-F5344CB8AC3E}">
        <p14:creationId xmlns:p14="http://schemas.microsoft.com/office/powerpoint/2010/main" val="237098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59EF-0EC5-7B7F-0AD7-7E7834B4590C}"/>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257207F6-F2E4-008D-294D-2906BF138D8F}"/>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F8FF6036-E1CB-9766-46AC-5924F912CC92}"/>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solidFill>
                  <a:schemeClr val="accent6">
                    <a:lumMod val="75000"/>
                  </a:schemeClr>
                </a:solidFill>
              </a:rPr>
              <a:t>Triggered: Whenever an event makes a node to change its routing table (e.g., link fail or cost change).</a:t>
            </a:r>
          </a:p>
          <a:p>
            <a:pPr marL="457200" indent="-457200">
              <a:lnSpc>
                <a:spcPct val="80000"/>
              </a:lnSpc>
              <a:buFontTx/>
              <a:buAutoNum type="arabicParenR"/>
            </a:pPr>
            <a:endParaRPr lang="en-US" altLang="en-US" sz="2400" dirty="0"/>
          </a:p>
          <a:p>
            <a:pPr marL="457200" indent="-457200">
              <a:lnSpc>
                <a:spcPct val="80000"/>
              </a:lnSpc>
              <a:buFontTx/>
              <a:buAutoNum type="arabicParenR"/>
            </a:pPr>
            <a:r>
              <a:rPr lang="en-US" altLang="en-US" sz="2400" dirty="0">
                <a:solidFill>
                  <a:schemeClr val="accent2">
                    <a:lumMod val="75000"/>
                  </a:schemeClr>
                </a:solidFill>
              </a:rPr>
              <a:t>Periodic: Automatically after some time (typically 30 secs). Why?</a:t>
            </a:r>
          </a:p>
          <a:p>
            <a:pPr marL="0" indent="0">
              <a:lnSpc>
                <a:spcPct val="80000"/>
              </a:lnSpc>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543068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5957D-D07A-2257-3D01-36A8448D804C}"/>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9DCC415-235A-FDA5-F82C-94ADE1163F83}"/>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0FF5587-EF0A-7250-4B84-A768EC9BF9C1}"/>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709AB33-C010-E089-C628-358AE89BB962}"/>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0F7F6DF-7BAF-130B-6D86-C514756BE4F4}"/>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6E7D7631-0D85-16B0-9AF5-3ACB219EE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AF949CED-53C3-18FE-F13C-936BA461C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5B2917E2-F79B-1F34-8451-D2E278E6C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37F67814-03B8-09AD-507C-2EF014892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F4C8BD6-2A83-09D4-BBEE-1C80B52D0FB0}"/>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D9C2BC95-6774-06C1-E949-23A2A85D6199}"/>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9CEC7EA3-2B5F-7BF4-0781-E1863FCF18C4}"/>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957950ED-59E6-875C-6A88-187E198215F4}"/>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30F3ABE8-42F9-E9C0-06AE-A21FE3751FAB}"/>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13451FCC-B0F9-1E7C-D1F7-A1ABF628B2EA}"/>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A7D37ABA-BEB7-66EE-E1CB-24F51A43CF70}"/>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47FB1A95-44FF-B1CB-27E5-DB95E2B6A313}"/>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AB426601-947C-87E6-3DD8-3E2FEF02BBDB}"/>
              </a:ext>
            </a:extLst>
          </p:cNvPr>
          <p:cNvSpPr txBox="1"/>
          <p:nvPr/>
        </p:nvSpPr>
        <p:spPr>
          <a:xfrm>
            <a:off x="3748004" y="2186454"/>
            <a:ext cx="1031116" cy="369332"/>
          </a:xfrm>
          <a:prstGeom prst="rect">
            <a:avLst/>
          </a:prstGeom>
          <a:noFill/>
        </p:spPr>
        <p:txBody>
          <a:bodyPr wrap="none" rtlCol="0">
            <a:spAutoFit/>
          </a:bodyPr>
          <a:lstStyle/>
          <a:p>
            <a:r>
              <a:rPr lang="en-US" dirty="0">
                <a:solidFill>
                  <a:srgbClr val="FF0000"/>
                </a:solidFill>
              </a:rPr>
              <a:t>&lt;A, 5, D&gt;</a:t>
            </a:r>
          </a:p>
        </p:txBody>
      </p:sp>
      <p:sp>
        <p:nvSpPr>
          <p:cNvPr id="25" name="TextBox 24">
            <a:extLst>
              <a:ext uri="{FF2B5EF4-FFF2-40B4-BE49-F238E27FC236}">
                <a16:creationId xmlns:a16="http://schemas.microsoft.com/office/drawing/2014/main" id="{B312000F-344D-50A8-3C81-A07378D01DC5}"/>
              </a:ext>
            </a:extLst>
          </p:cNvPr>
          <p:cNvSpPr txBox="1"/>
          <p:nvPr/>
        </p:nvSpPr>
        <p:spPr>
          <a:xfrm>
            <a:off x="3756912" y="3735187"/>
            <a:ext cx="1011880" cy="369332"/>
          </a:xfrm>
          <a:prstGeom prst="rect">
            <a:avLst/>
          </a:prstGeom>
          <a:noFill/>
        </p:spPr>
        <p:txBody>
          <a:bodyPr wrap="none" rtlCol="0">
            <a:spAutoFit/>
          </a:bodyPr>
          <a:lstStyle/>
          <a:p>
            <a:r>
              <a:rPr lang="en-US" dirty="0">
                <a:solidFill>
                  <a:srgbClr val="FF0000"/>
                </a:solidFill>
              </a:rPr>
              <a:t>&lt;A, 4, C&gt;</a:t>
            </a:r>
          </a:p>
        </p:txBody>
      </p:sp>
      <p:sp>
        <p:nvSpPr>
          <p:cNvPr id="5" name="TextBox 4">
            <a:extLst>
              <a:ext uri="{FF2B5EF4-FFF2-40B4-BE49-F238E27FC236}">
                <a16:creationId xmlns:a16="http://schemas.microsoft.com/office/drawing/2014/main" id="{306E43A5-4236-30C2-8A23-D29BB01DE9C6}"/>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0CB94E29-6AE9-9869-94AB-B14DD292A97B}"/>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9DF3D5EF-5609-B2CD-FE96-F6C9C7E6354B}"/>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8DE1C74E-5DD2-3D9C-7BDD-77914D842BDB}"/>
              </a:ext>
            </a:extLst>
          </p:cNvPr>
          <p:cNvSpPr txBox="1"/>
          <p:nvPr/>
        </p:nvSpPr>
        <p:spPr>
          <a:xfrm>
            <a:off x="0" y="4613308"/>
            <a:ext cx="8163838" cy="1015663"/>
          </a:xfrm>
          <a:prstGeom prst="rect">
            <a:avLst/>
          </a:prstGeom>
          <a:noFill/>
        </p:spPr>
        <p:txBody>
          <a:bodyPr wrap="none" rtlCol="0">
            <a:spAutoFit/>
          </a:bodyPr>
          <a:lstStyle/>
          <a:p>
            <a:r>
              <a:rPr lang="en-US" sz="1500" dirty="0"/>
              <a:t>C updates the route from its old database (which contains an advertisement from D) to &lt;A,3,D&gt;.</a:t>
            </a:r>
          </a:p>
          <a:p>
            <a:r>
              <a:rPr lang="en-US" sz="1500" dirty="0"/>
              <a:t>C shares this route to D.</a:t>
            </a:r>
          </a:p>
          <a:p>
            <a:r>
              <a:rPr lang="en-US" sz="1500" dirty="0"/>
              <a:t>D updates its route with this recent advertisement from C.</a:t>
            </a:r>
          </a:p>
          <a:p>
            <a:r>
              <a:rPr lang="en-US" sz="1500" dirty="0"/>
              <a:t>D’s current route becomes &lt;A,4,C&gt;.  D shares this route back to C and this starts the “count to infinity”.</a:t>
            </a:r>
          </a:p>
        </p:txBody>
      </p:sp>
      <p:sp>
        <p:nvSpPr>
          <p:cNvPr id="14" name="TextBox 13">
            <a:extLst>
              <a:ext uri="{FF2B5EF4-FFF2-40B4-BE49-F238E27FC236}">
                <a16:creationId xmlns:a16="http://schemas.microsoft.com/office/drawing/2014/main" id="{DC0786D5-8D96-371A-A7BA-2C781F5DB176}"/>
              </a:ext>
            </a:extLst>
          </p:cNvPr>
          <p:cNvSpPr txBox="1"/>
          <p:nvPr/>
        </p:nvSpPr>
        <p:spPr>
          <a:xfrm>
            <a:off x="5525544" y="1693028"/>
            <a:ext cx="2382084" cy="461665"/>
          </a:xfrm>
          <a:prstGeom prst="rect">
            <a:avLst/>
          </a:prstGeom>
          <a:solidFill>
            <a:schemeClr val="tx1"/>
          </a:solidFill>
        </p:spPr>
        <p:txBody>
          <a:bodyPr wrap="square" rtlCol="0">
            <a:spAutoFit/>
          </a:bodyPr>
          <a:lstStyle/>
          <a:p>
            <a:r>
              <a:rPr lang="en-US" sz="2400" dirty="0">
                <a:solidFill>
                  <a:schemeClr val="bg1"/>
                </a:solidFill>
              </a:rPr>
              <a:t>Case A: </a:t>
            </a:r>
          </a:p>
        </p:txBody>
      </p:sp>
      <p:sp>
        <p:nvSpPr>
          <p:cNvPr id="13" name="Rectangle 2">
            <a:extLst>
              <a:ext uri="{FF2B5EF4-FFF2-40B4-BE49-F238E27FC236}">
                <a16:creationId xmlns:a16="http://schemas.microsoft.com/office/drawing/2014/main" id="{5A0AFE01-2721-72FD-E649-D45E4AE1B41C}"/>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E70AF022-2707-3881-3049-21A23BDE2C01}"/>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265BED67-5398-F846-21F5-9C7729315D2B}"/>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247637DD-C1B9-F9E4-99F3-57C1AD9F0170}"/>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DC40CF16-ADD4-BBF6-5ECC-6F14E2824648}"/>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0DC63C6D-54F0-1D48-DA64-FF353B9CCAE1}"/>
              </a:ext>
            </a:extLst>
          </p:cNvPr>
          <p:cNvGrpSpPr/>
          <p:nvPr/>
        </p:nvGrpSpPr>
        <p:grpSpPr>
          <a:xfrm>
            <a:off x="242409" y="1282720"/>
            <a:ext cx="2210810" cy="1045978"/>
            <a:chOff x="1172654" y="783047"/>
            <a:chExt cx="2210810" cy="1045978"/>
          </a:xfrm>
        </p:grpSpPr>
        <p:sp>
          <p:nvSpPr>
            <p:cNvPr id="35" name="Rectangle 34">
              <a:extLst>
                <a:ext uri="{FF2B5EF4-FFF2-40B4-BE49-F238E27FC236}">
                  <a16:creationId xmlns:a16="http://schemas.microsoft.com/office/drawing/2014/main" id="{BE2EAC05-D4B7-7861-4C25-0F283DB807BC}"/>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B539AF1-389B-E593-B801-EA436480F619}"/>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7" name="TextBox 36">
              <a:extLst>
                <a:ext uri="{FF2B5EF4-FFF2-40B4-BE49-F238E27FC236}">
                  <a16:creationId xmlns:a16="http://schemas.microsoft.com/office/drawing/2014/main" id="{CB5A9EFA-16C0-FA26-9892-E4912509FAB4}"/>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8" name="TextBox 37">
              <a:extLst>
                <a:ext uri="{FF2B5EF4-FFF2-40B4-BE49-F238E27FC236}">
                  <a16:creationId xmlns:a16="http://schemas.microsoft.com/office/drawing/2014/main" id="{07E33B36-66DD-ADD3-DC11-6BB8D9717FED}"/>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4&gt;</a:t>
              </a:r>
              <a:endParaRPr lang="en-US" sz="2000" dirty="0">
                <a:solidFill>
                  <a:schemeClr val="accent1">
                    <a:lumMod val="75000"/>
                  </a:schemeClr>
                </a:solidFill>
              </a:endParaRPr>
            </a:p>
          </p:txBody>
        </p:sp>
      </p:grpSp>
      <p:grpSp>
        <p:nvGrpSpPr>
          <p:cNvPr id="39" name="Group 38">
            <a:extLst>
              <a:ext uri="{FF2B5EF4-FFF2-40B4-BE49-F238E27FC236}">
                <a16:creationId xmlns:a16="http://schemas.microsoft.com/office/drawing/2014/main" id="{A3A17CEA-36AC-ED6B-7E1A-719169EFBD25}"/>
              </a:ext>
            </a:extLst>
          </p:cNvPr>
          <p:cNvGrpSpPr/>
          <p:nvPr/>
        </p:nvGrpSpPr>
        <p:grpSpPr>
          <a:xfrm>
            <a:off x="242409" y="3559675"/>
            <a:ext cx="2210810" cy="1047168"/>
            <a:chOff x="1172654" y="781857"/>
            <a:chExt cx="2210810" cy="1047168"/>
          </a:xfrm>
        </p:grpSpPr>
        <p:sp>
          <p:nvSpPr>
            <p:cNvPr id="40" name="Rectangle 39">
              <a:extLst>
                <a:ext uri="{FF2B5EF4-FFF2-40B4-BE49-F238E27FC236}">
                  <a16:creationId xmlns:a16="http://schemas.microsoft.com/office/drawing/2014/main" id="{94CF08D6-0A72-C0F5-2509-397D010B14E0}"/>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2DC71C0-1437-63EE-2169-5EEAAF95CDD3}"/>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2" name="TextBox 41">
              <a:extLst>
                <a:ext uri="{FF2B5EF4-FFF2-40B4-BE49-F238E27FC236}">
                  <a16:creationId xmlns:a16="http://schemas.microsoft.com/office/drawing/2014/main" id="{4220378D-C8C3-2267-1A01-F156050C06E7}"/>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3" name="TextBox 42">
              <a:extLst>
                <a:ext uri="{FF2B5EF4-FFF2-40B4-BE49-F238E27FC236}">
                  <a16:creationId xmlns:a16="http://schemas.microsoft.com/office/drawing/2014/main" id="{7ED6B5A2-ADAA-9D1C-0F5F-93EE5804B092}"/>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3&gt;</a:t>
              </a:r>
              <a:endParaRPr lang="en-US" sz="2000" dirty="0">
                <a:solidFill>
                  <a:schemeClr val="accent1">
                    <a:lumMod val="75000"/>
                  </a:schemeClr>
                </a:solidFill>
              </a:endParaRPr>
            </a:p>
          </p:txBody>
        </p:sp>
      </p:grpSp>
      <p:sp>
        <p:nvSpPr>
          <p:cNvPr id="44" name="Freeform 43">
            <a:extLst>
              <a:ext uri="{FF2B5EF4-FFF2-40B4-BE49-F238E27FC236}">
                <a16:creationId xmlns:a16="http://schemas.microsoft.com/office/drawing/2014/main" id="{2B1C6861-A192-FD5D-303B-FB368B6E306F}"/>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C1F8D15E-45A8-9D4B-C4ED-28FAC6AF6D13}"/>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8AB39D4-4F11-DC49-DBC3-1EEBB1F7C74A}"/>
              </a:ext>
            </a:extLst>
          </p:cNvPr>
          <p:cNvSpPr txBox="1"/>
          <p:nvPr/>
        </p:nvSpPr>
        <p:spPr>
          <a:xfrm>
            <a:off x="5525544" y="3603573"/>
            <a:ext cx="2203167" cy="461665"/>
          </a:xfrm>
          <a:prstGeom prst="rect">
            <a:avLst/>
          </a:prstGeom>
          <a:solidFill>
            <a:srgbClr val="C00000"/>
          </a:solidFill>
        </p:spPr>
        <p:txBody>
          <a:bodyPr wrap="none" rtlCol="0">
            <a:spAutoFit/>
          </a:bodyPr>
          <a:lstStyle/>
          <a:p>
            <a:r>
              <a:rPr lang="en-US" sz="2400" dirty="0">
                <a:solidFill>
                  <a:schemeClr val="bg1"/>
                </a:solidFill>
              </a:rPr>
              <a:t>Count to infinity</a:t>
            </a:r>
          </a:p>
        </p:txBody>
      </p:sp>
      <p:sp>
        <p:nvSpPr>
          <p:cNvPr id="31" name="TextBox 30">
            <a:extLst>
              <a:ext uri="{FF2B5EF4-FFF2-40B4-BE49-F238E27FC236}">
                <a16:creationId xmlns:a16="http://schemas.microsoft.com/office/drawing/2014/main" id="{07FD10B1-DABF-D24D-2638-3011DC2FCC86}"/>
              </a:ext>
            </a:extLst>
          </p:cNvPr>
          <p:cNvSpPr txBox="1"/>
          <p:nvPr/>
        </p:nvSpPr>
        <p:spPr>
          <a:xfrm>
            <a:off x="5507172" y="2092725"/>
            <a:ext cx="2520883" cy="830997"/>
          </a:xfrm>
          <a:prstGeom prst="rect">
            <a:avLst/>
          </a:prstGeom>
          <a:noFill/>
        </p:spPr>
        <p:txBody>
          <a:bodyPr wrap="none" rtlCol="0">
            <a:spAutoFit/>
          </a:bodyPr>
          <a:lstStyle/>
          <a:p>
            <a:r>
              <a:rPr lang="en-US" sz="2400" dirty="0"/>
              <a:t>No split-horizon.</a:t>
            </a:r>
          </a:p>
          <a:p>
            <a:r>
              <a:rPr lang="en-US" sz="2400" dirty="0"/>
              <a:t>No poison reverse.</a:t>
            </a:r>
          </a:p>
        </p:txBody>
      </p:sp>
      <p:sp>
        <p:nvSpPr>
          <p:cNvPr id="32" name="TextBox 31">
            <a:extLst>
              <a:ext uri="{FF2B5EF4-FFF2-40B4-BE49-F238E27FC236}">
                <a16:creationId xmlns:a16="http://schemas.microsoft.com/office/drawing/2014/main" id="{CCFD8CD5-DE1E-D1E4-390F-8FE5AE93974E}"/>
              </a:ext>
            </a:extLst>
          </p:cNvPr>
          <p:cNvSpPr txBox="1"/>
          <p:nvPr/>
        </p:nvSpPr>
        <p:spPr>
          <a:xfrm>
            <a:off x="5430905" y="3223134"/>
            <a:ext cx="899605" cy="461665"/>
          </a:xfrm>
          <a:prstGeom prst="rect">
            <a:avLst/>
          </a:prstGeom>
          <a:noFill/>
        </p:spPr>
        <p:txBody>
          <a:bodyPr wrap="none" rtlCol="0">
            <a:spAutoFit/>
          </a:bodyPr>
          <a:lstStyle/>
          <a:p>
            <a:r>
              <a:rPr lang="en-US" sz="2400" dirty="0"/>
              <a:t>Issue:</a:t>
            </a:r>
          </a:p>
        </p:txBody>
      </p:sp>
    </p:spTree>
    <p:extLst>
      <p:ext uri="{BB962C8B-B14F-4D97-AF65-F5344CB8AC3E}">
        <p14:creationId xmlns:p14="http://schemas.microsoft.com/office/powerpoint/2010/main" val="3973528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6">
                    <a:lumMod val="75000"/>
                  </a:schemeClr>
                </a:solidFill>
              </a:rPr>
              <a:t>&lt;A, 3, D&gt;</a:t>
            </a:r>
          </a:p>
        </p:txBody>
      </p:sp>
      <p:sp>
        <p:nvSpPr>
          <p:cNvPr id="25" name="TextBox 24">
            <a:extLst>
              <a:ext uri="{FF2B5EF4-FFF2-40B4-BE49-F238E27FC236}">
                <a16:creationId xmlns:a16="http://schemas.microsoft.com/office/drawing/2014/main" id="{2ED718BE-E2EE-7D06-2701-8D7F9A9D9092}"/>
              </a:ext>
            </a:extLst>
          </p:cNvPr>
          <p:cNvSpPr txBox="1"/>
          <p:nvPr/>
        </p:nvSpPr>
        <p:spPr>
          <a:xfrm>
            <a:off x="3756912" y="3735187"/>
            <a:ext cx="1011880" cy="369332"/>
          </a:xfrm>
          <a:prstGeom prst="rect">
            <a:avLst/>
          </a:prstGeom>
          <a:noFill/>
        </p:spPr>
        <p:txBody>
          <a:bodyPr wrap="none" rtlCol="0">
            <a:spAutoFit/>
          </a:bodyPr>
          <a:lstStyle/>
          <a:p>
            <a:r>
              <a:rPr lang="en-US" dirty="0">
                <a:solidFill>
                  <a:schemeClr val="accent6">
                    <a:lumMod val="75000"/>
                  </a:schemeClr>
                </a:solidFill>
              </a:rPr>
              <a:t>&lt;A, 3, C&gt;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3" name="Rectangle 2">
            <a:extLst>
              <a:ext uri="{FF2B5EF4-FFF2-40B4-BE49-F238E27FC236}">
                <a16:creationId xmlns:a16="http://schemas.microsoft.com/office/drawing/2014/main" id="{A5DBE033-26B3-A9F5-6A9B-4E4788586AF9}"/>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DCA32BFD-0EEF-B3B5-5B47-DB1C3FA184D0}"/>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45AE6638-860D-2318-900E-D744BC8899CD}"/>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397A53E0-5171-3EA3-F180-FC8921EAEB5B}"/>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231E815A-2CBD-2778-CF46-FC110B8CC213}"/>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2E731F4-5B46-ACF1-CF55-09374F70A6FF}"/>
              </a:ext>
            </a:extLst>
          </p:cNvPr>
          <p:cNvGrpSpPr/>
          <p:nvPr/>
        </p:nvGrpSpPr>
        <p:grpSpPr>
          <a:xfrm>
            <a:off x="242409" y="1282720"/>
            <a:ext cx="2210810" cy="1045978"/>
            <a:chOff x="1172654" y="783047"/>
            <a:chExt cx="2210810" cy="1045978"/>
          </a:xfrm>
        </p:grpSpPr>
        <p:sp>
          <p:nvSpPr>
            <p:cNvPr id="31" name="Rectangle 30">
              <a:extLst>
                <a:ext uri="{FF2B5EF4-FFF2-40B4-BE49-F238E27FC236}">
                  <a16:creationId xmlns:a16="http://schemas.microsoft.com/office/drawing/2014/main" id="{031B1723-213D-A5B0-6A01-AACE8C1CD191}"/>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3607EF1-B645-1C7F-9937-268F8C4BDFD0}"/>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3" name="TextBox 32">
              <a:extLst>
                <a:ext uri="{FF2B5EF4-FFF2-40B4-BE49-F238E27FC236}">
                  <a16:creationId xmlns:a16="http://schemas.microsoft.com/office/drawing/2014/main" id="{20B2866E-70AA-3257-9C68-E8B78C4685A4}"/>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4" name="TextBox 33">
              <a:extLst>
                <a:ext uri="{FF2B5EF4-FFF2-40B4-BE49-F238E27FC236}">
                  <a16:creationId xmlns:a16="http://schemas.microsoft.com/office/drawing/2014/main" id="{31DC5369-1320-8A28-9202-6CE238E56FC0}"/>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5" name="Group 34">
            <a:extLst>
              <a:ext uri="{FF2B5EF4-FFF2-40B4-BE49-F238E27FC236}">
                <a16:creationId xmlns:a16="http://schemas.microsoft.com/office/drawing/2014/main" id="{C8273BEC-A3D2-B6DC-FE9D-4D4BA7E8C5A9}"/>
              </a:ext>
            </a:extLst>
          </p:cNvPr>
          <p:cNvGrpSpPr/>
          <p:nvPr/>
        </p:nvGrpSpPr>
        <p:grpSpPr>
          <a:xfrm>
            <a:off x="242409" y="3559675"/>
            <a:ext cx="2210810" cy="1047168"/>
            <a:chOff x="1172654" y="781857"/>
            <a:chExt cx="2210810" cy="1047168"/>
          </a:xfrm>
        </p:grpSpPr>
        <p:sp>
          <p:nvSpPr>
            <p:cNvPr id="36" name="Rectangle 35">
              <a:extLst>
                <a:ext uri="{FF2B5EF4-FFF2-40B4-BE49-F238E27FC236}">
                  <a16:creationId xmlns:a16="http://schemas.microsoft.com/office/drawing/2014/main" id="{101A31BC-398C-67C5-EAF4-8F58CFD5A94E}"/>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82D8BD3-84E1-BF42-E7BA-7D8A9F8CFBD5}"/>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8" name="TextBox 37">
              <a:extLst>
                <a:ext uri="{FF2B5EF4-FFF2-40B4-BE49-F238E27FC236}">
                  <a16:creationId xmlns:a16="http://schemas.microsoft.com/office/drawing/2014/main" id="{1330B415-888A-6975-BFEA-53E65B6F7868}"/>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39" name="TextBox 38">
              <a:extLst>
                <a:ext uri="{FF2B5EF4-FFF2-40B4-BE49-F238E27FC236}">
                  <a16:creationId xmlns:a16="http://schemas.microsoft.com/office/drawing/2014/main" id="{85575D16-1E4B-4000-2EAB-4A215054D29D}"/>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2&gt;</a:t>
              </a:r>
              <a:endParaRPr lang="en-US" sz="2000" dirty="0">
                <a:solidFill>
                  <a:schemeClr val="accent1">
                    <a:lumMod val="75000"/>
                  </a:schemeClr>
                </a:solidFill>
              </a:endParaRPr>
            </a:p>
          </p:txBody>
        </p:sp>
      </p:grpSp>
      <p:sp>
        <p:nvSpPr>
          <p:cNvPr id="40" name="Freeform 39">
            <a:extLst>
              <a:ext uri="{FF2B5EF4-FFF2-40B4-BE49-F238E27FC236}">
                <a16:creationId xmlns:a16="http://schemas.microsoft.com/office/drawing/2014/main" id="{FF387829-8C92-B4A2-868D-D4B7A9D790FE}"/>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1D6EAF3E-3316-8BA2-4394-27B3A5D4C303}"/>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F41A0EB-88F9-3F16-CDB0-30892635B459}"/>
              </a:ext>
            </a:extLst>
          </p:cNvPr>
          <p:cNvSpPr txBox="1"/>
          <p:nvPr/>
        </p:nvSpPr>
        <p:spPr>
          <a:xfrm>
            <a:off x="5525544" y="1693028"/>
            <a:ext cx="2382084" cy="461665"/>
          </a:xfrm>
          <a:prstGeom prst="rect">
            <a:avLst/>
          </a:prstGeom>
          <a:solidFill>
            <a:schemeClr val="accent6">
              <a:lumMod val="75000"/>
            </a:schemeClr>
          </a:solidFill>
        </p:spPr>
        <p:txBody>
          <a:bodyPr wrap="square" rtlCol="0">
            <a:spAutoFit/>
          </a:bodyPr>
          <a:lstStyle/>
          <a:p>
            <a:r>
              <a:rPr lang="en-US" sz="2400" dirty="0">
                <a:solidFill>
                  <a:schemeClr val="bg1"/>
                </a:solidFill>
              </a:rPr>
              <a:t>Case B: </a:t>
            </a:r>
          </a:p>
        </p:txBody>
      </p:sp>
      <p:sp>
        <p:nvSpPr>
          <p:cNvPr id="45" name="TextBox 44">
            <a:extLst>
              <a:ext uri="{FF2B5EF4-FFF2-40B4-BE49-F238E27FC236}">
                <a16:creationId xmlns:a16="http://schemas.microsoft.com/office/drawing/2014/main" id="{01374709-2C22-5B9D-A42A-9705D9E4D464}"/>
              </a:ext>
            </a:extLst>
          </p:cNvPr>
          <p:cNvSpPr txBox="1"/>
          <p:nvPr/>
        </p:nvSpPr>
        <p:spPr>
          <a:xfrm>
            <a:off x="5507172" y="2092725"/>
            <a:ext cx="2520883" cy="830997"/>
          </a:xfrm>
          <a:prstGeom prst="rect">
            <a:avLst/>
          </a:prstGeom>
          <a:noFill/>
        </p:spPr>
        <p:txBody>
          <a:bodyPr wrap="none" rtlCol="0">
            <a:spAutoFit/>
          </a:bodyPr>
          <a:lstStyle/>
          <a:p>
            <a:r>
              <a:rPr lang="en-US" sz="2400" dirty="0">
                <a:solidFill>
                  <a:schemeClr val="accent6">
                    <a:lumMod val="75000"/>
                  </a:schemeClr>
                </a:solidFill>
              </a:rPr>
              <a:t>With split-horizon.</a:t>
            </a:r>
          </a:p>
          <a:p>
            <a:r>
              <a:rPr lang="en-US" sz="2400" dirty="0"/>
              <a:t>No poison reverse.</a:t>
            </a:r>
          </a:p>
        </p:txBody>
      </p:sp>
      <p:sp>
        <p:nvSpPr>
          <p:cNvPr id="49" name="TextBox 48">
            <a:extLst>
              <a:ext uri="{FF2B5EF4-FFF2-40B4-BE49-F238E27FC236}">
                <a16:creationId xmlns:a16="http://schemas.microsoft.com/office/drawing/2014/main" id="{2F4D84F7-ACEB-E020-2C51-0E868FE76BF6}"/>
              </a:ext>
            </a:extLst>
          </p:cNvPr>
          <p:cNvSpPr txBox="1"/>
          <p:nvPr/>
        </p:nvSpPr>
        <p:spPr>
          <a:xfrm>
            <a:off x="0" y="4610878"/>
            <a:ext cx="8881790" cy="2169825"/>
          </a:xfrm>
          <a:prstGeom prst="rect">
            <a:avLst/>
          </a:prstGeom>
          <a:noFill/>
        </p:spPr>
        <p:txBody>
          <a:bodyPr wrap="none" rtlCol="0">
            <a:spAutoFit/>
          </a:bodyPr>
          <a:lstStyle/>
          <a:p>
            <a:r>
              <a:rPr lang="en-US" sz="1500" dirty="0">
                <a:solidFill>
                  <a:schemeClr val="accent6">
                    <a:lumMod val="75000"/>
                  </a:schemeClr>
                </a:solidFill>
              </a:rPr>
              <a:t>C updates the route from its old database (which contains an old advertisement from D) to &lt;A,3,D&gt;.</a:t>
            </a:r>
          </a:p>
          <a:p>
            <a:r>
              <a:rPr lang="en-US" sz="1500" dirty="0">
                <a:solidFill>
                  <a:schemeClr val="accent6">
                    <a:lumMod val="75000"/>
                  </a:schemeClr>
                </a:solidFill>
              </a:rPr>
              <a:t>(Note that D’s old route &lt;A,2&gt; was not learnt from C, so it shared it with C even when split-horizon is applied.)</a:t>
            </a:r>
          </a:p>
          <a:p>
            <a:r>
              <a:rPr lang="en-US" sz="1500" dirty="0">
                <a:solidFill>
                  <a:schemeClr val="accent6">
                    <a:lumMod val="75000"/>
                  </a:schemeClr>
                </a:solidFill>
              </a:rPr>
              <a:t>C DOES NOT advertise this route (i.e., &lt;A,3&gt;) to D due to the Split-horizon rule.</a:t>
            </a:r>
          </a:p>
          <a:p>
            <a:endParaRPr lang="en-US" sz="1500" dirty="0">
              <a:solidFill>
                <a:schemeClr val="accent6">
                  <a:lumMod val="75000"/>
                </a:schemeClr>
              </a:solidFill>
            </a:endParaRPr>
          </a:p>
          <a:p>
            <a:r>
              <a:rPr lang="en-US" sz="1500" dirty="0">
                <a:solidFill>
                  <a:schemeClr val="accent6">
                    <a:lumMod val="75000"/>
                  </a:schemeClr>
                </a:solidFill>
              </a:rPr>
              <a:t>D also updates the route from its old database (which contains an old advertisement from C) to &lt;A,3,C&gt;.</a:t>
            </a:r>
          </a:p>
          <a:p>
            <a:r>
              <a:rPr lang="en-US" sz="1500" dirty="0">
                <a:solidFill>
                  <a:schemeClr val="accent6">
                    <a:lumMod val="75000"/>
                  </a:schemeClr>
                </a:solidFill>
              </a:rPr>
              <a:t>D DOES NOT advertise this route to C due to the Split-horizon rule.</a:t>
            </a:r>
          </a:p>
          <a:p>
            <a:endParaRPr lang="en-US" sz="1500" dirty="0">
              <a:solidFill>
                <a:schemeClr val="accent6">
                  <a:lumMod val="75000"/>
                </a:schemeClr>
              </a:solidFill>
            </a:endParaRPr>
          </a:p>
          <a:p>
            <a:r>
              <a:rPr lang="en-US" sz="1500" dirty="0">
                <a:solidFill>
                  <a:schemeClr val="accent6">
                    <a:lumMod val="75000"/>
                  </a:schemeClr>
                </a:solidFill>
              </a:rPr>
              <a:t>This prevents count to infinity, but does not stop routing loop as both C and D’s routes depend on each other.</a:t>
            </a:r>
          </a:p>
          <a:p>
            <a:r>
              <a:rPr lang="en-US" sz="1500" dirty="0">
                <a:solidFill>
                  <a:schemeClr val="accent6">
                    <a:lumMod val="75000"/>
                  </a:schemeClr>
                </a:solidFill>
              </a:rPr>
              <a:t>In practical implementations, routers will time-out old database to eventually get rid of  this inconsistency.</a:t>
            </a:r>
          </a:p>
        </p:txBody>
      </p:sp>
    </p:spTree>
    <p:extLst>
      <p:ext uri="{BB962C8B-B14F-4D97-AF65-F5344CB8AC3E}">
        <p14:creationId xmlns:p14="http://schemas.microsoft.com/office/powerpoint/2010/main" val="1186485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1BDF2-4B9F-0460-614B-09FC2AE94CA5}"/>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6D35E24-5170-36C4-4690-6228B5D0F3E9}"/>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3A8491C-15EF-72D4-CB4F-E66AE13416CB}"/>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0B45D2F-FA62-DF69-D43B-CFF64356AA69}"/>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9B42BDD-82B9-D32B-E4BD-82581AC0D47E}"/>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ADAB5F9-DC08-F92C-32ED-C2D4499D3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129E076-B9B6-F564-3435-F894D4199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890C4A97-7854-40E9-F3D3-2DE871A50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66EB14CD-4999-C9F9-1499-ECBC0609B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770D5F-4794-2EA6-51FC-B9D36A481AA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4D5BD86-A390-A8AC-EC70-E31689FFE23C}"/>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FE5DFA78-D802-8D6C-5639-8528C3FB8D64}"/>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E268A32A-9D5E-C037-42B5-6CE9679E7747}"/>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825F41A9-FCE4-7134-D9A8-23569D41A5FF}"/>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1267F450-B788-1888-F762-183656742CDC}"/>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7CF99A7E-625B-EE5B-72F9-53F01D6397F2}"/>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316BCE13-EBB5-AF70-CA34-406531206E70}"/>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2FBC3DC7-BD1E-7746-2ADA-C0205281B804}"/>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6">
                    <a:lumMod val="75000"/>
                  </a:schemeClr>
                </a:solidFill>
              </a:rPr>
              <a:t>&lt;A, 3, D&gt;</a:t>
            </a:r>
          </a:p>
        </p:txBody>
      </p:sp>
      <p:sp>
        <p:nvSpPr>
          <p:cNvPr id="25" name="TextBox 24">
            <a:extLst>
              <a:ext uri="{FF2B5EF4-FFF2-40B4-BE49-F238E27FC236}">
                <a16:creationId xmlns:a16="http://schemas.microsoft.com/office/drawing/2014/main" id="{C530338A-2E1D-0C4F-7402-8525AA0EC5D8}"/>
              </a:ext>
            </a:extLst>
          </p:cNvPr>
          <p:cNvSpPr txBox="1"/>
          <p:nvPr/>
        </p:nvSpPr>
        <p:spPr>
          <a:xfrm>
            <a:off x="3756912" y="3735187"/>
            <a:ext cx="1011880" cy="369332"/>
          </a:xfrm>
          <a:prstGeom prst="rect">
            <a:avLst/>
          </a:prstGeom>
          <a:noFill/>
        </p:spPr>
        <p:txBody>
          <a:bodyPr wrap="none" rtlCol="0">
            <a:spAutoFit/>
          </a:bodyPr>
          <a:lstStyle/>
          <a:p>
            <a:r>
              <a:rPr lang="en-US" dirty="0">
                <a:solidFill>
                  <a:schemeClr val="accent6">
                    <a:lumMod val="75000"/>
                  </a:schemeClr>
                </a:solidFill>
              </a:rPr>
              <a:t>&lt;A, 3, C&gt;</a:t>
            </a:r>
          </a:p>
        </p:txBody>
      </p:sp>
      <p:sp>
        <p:nvSpPr>
          <p:cNvPr id="5" name="TextBox 4">
            <a:extLst>
              <a:ext uri="{FF2B5EF4-FFF2-40B4-BE49-F238E27FC236}">
                <a16:creationId xmlns:a16="http://schemas.microsoft.com/office/drawing/2014/main" id="{300CB0BE-323E-618F-949B-057C846F8BB7}"/>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865E6002-E5B3-CEA7-3DED-FD8A49800B6F}"/>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A01C23DA-1F38-6EF9-7783-AACB7365EE9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03422B74-5AF3-C80E-01FA-3F7DCB1A1C2E}"/>
              </a:ext>
            </a:extLst>
          </p:cNvPr>
          <p:cNvSpPr txBox="1"/>
          <p:nvPr/>
        </p:nvSpPr>
        <p:spPr>
          <a:xfrm>
            <a:off x="0" y="4610878"/>
            <a:ext cx="8881790" cy="2169825"/>
          </a:xfrm>
          <a:prstGeom prst="rect">
            <a:avLst/>
          </a:prstGeom>
          <a:noFill/>
        </p:spPr>
        <p:txBody>
          <a:bodyPr wrap="none" rtlCol="0">
            <a:spAutoFit/>
          </a:bodyPr>
          <a:lstStyle/>
          <a:p>
            <a:r>
              <a:rPr lang="en-US" sz="1500" dirty="0">
                <a:solidFill>
                  <a:schemeClr val="accent6">
                    <a:lumMod val="75000"/>
                  </a:schemeClr>
                </a:solidFill>
              </a:rPr>
              <a:t>C updates the route from its old database (which contains an old advertisement from D) to &lt;A,3,D&gt;.</a:t>
            </a:r>
          </a:p>
          <a:p>
            <a:r>
              <a:rPr lang="en-US" sz="1500" dirty="0">
                <a:solidFill>
                  <a:schemeClr val="accent6">
                    <a:lumMod val="75000"/>
                  </a:schemeClr>
                </a:solidFill>
              </a:rPr>
              <a:t>(Note that D’s old route &lt;A,2&gt; was not learnt from C, so it shared it with C even when split-horizon is applied.)</a:t>
            </a:r>
          </a:p>
          <a:p>
            <a:r>
              <a:rPr lang="en-US" sz="1500" dirty="0">
                <a:solidFill>
                  <a:schemeClr val="accent6">
                    <a:lumMod val="75000"/>
                  </a:schemeClr>
                </a:solidFill>
              </a:rPr>
              <a:t>C DOES NOT advertise this route (i.e., &lt;A,3&gt;) to D due to the Split-horizon rule.</a:t>
            </a:r>
          </a:p>
          <a:p>
            <a:endParaRPr lang="en-US" sz="1500" dirty="0">
              <a:solidFill>
                <a:schemeClr val="accent6">
                  <a:lumMod val="75000"/>
                </a:schemeClr>
              </a:solidFill>
            </a:endParaRPr>
          </a:p>
          <a:p>
            <a:r>
              <a:rPr lang="en-US" sz="1500" dirty="0">
                <a:solidFill>
                  <a:schemeClr val="accent6">
                    <a:lumMod val="75000"/>
                  </a:schemeClr>
                </a:solidFill>
              </a:rPr>
              <a:t>D also updates the route from its old database (which contains an old advertisement from C) to &lt;A,3,C&gt;.</a:t>
            </a:r>
          </a:p>
          <a:p>
            <a:r>
              <a:rPr lang="en-US" sz="1500" dirty="0">
                <a:solidFill>
                  <a:schemeClr val="accent6">
                    <a:lumMod val="75000"/>
                  </a:schemeClr>
                </a:solidFill>
              </a:rPr>
              <a:t>D DOES NOT advertise this route to C due to the Split-horizon rule.</a:t>
            </a:r>
          </a:p>
          <a:p>
            <a:endParaRPr lang="en-US" sz="1500" dirty="0">
              <a:solidFill>
                <a:schemeClr val="accent6">
                  <a:lumMod val="75000"/>
                </a:schemeClr>
              </a:solidFill>
            </a:endParaRPr>
          </a:p>
          <a:p>
            <a:r>
              <a:rPr lang="en-US" sz="1500" dirty="0">
                <a:solidFill>
                  <a:schemeClr val="accent6">
                    <a:lumMod val="75000"/>
                  </a:schemeClr>
                </a:solidFill>
              </a:rPr>
              <a:t>This prevents count to infinity, but does not stop routing loop as both C and D’s routes depend on each other.</a:t>
            </a:r>
          </a:p>
          <a:p>
            <a:r>
              <a:rPr lang="en-US" sz="1500" dirty="0">
                <a:solidFill>
                  <a:schemeClr val="accent6">
                    <a:lumMod val="75000"/>
                  </a:schemeClr>
                </a:solidFill>
              </a:rPr>
              <a:t>In practical implementations, routers will time-out old database to eventually get rid of  this inconsistency.</a:t>
            </a:r>
          </a:p>
        </p:txBody>
      </p:sp>
      <p:sp>
        <p:nvSpPr>
          <p:cNvPr id="13" name="Rectangle 2">
            <a:extLst>
              <a:ext uri="{FF2B5EF4-FFF2-40B4-BE49-F238E27FC236}">
                <a16:creationId xmlns:a16="http://schemas.microsoft.com/office/drawing/2014/main" id="{D3C617C9-BD2A-7722-385F-9DBE26D4DE7D}"/>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4C65A8BD-F785-B66E-2AE0-142FC2C6EC0E}"/>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D71FDBDD-22F9-6537-CCCC-87B6ACB105E7}"/>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E583D48E-5A67-A157-05E7-18B7A94DEF74}"/>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F60DEB37-786C-CEBC-4FDC-C002F73E7F8F}"/>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063DDD69-DB25-0A50-75DF-B8CD9504F820}"/>
              </a:ext>
            </a:extLst>
          </p:cNvPr>
          <p:cNvGrpSpPr/>
          <p:nvPr/>
        </p:nvGrpSpPr>
        <p:grpSpPr>
          <a:xfrm>
            <a:off x="242409" y="1282720"/>
            <a:ext cx="2210810" cy="1045978"/>
            <a:chOff x="1172654" y="783047"/>
            <a:chExt cx="2210810" cy="1045978"/>
          </a:xfrm>
        </p:grpSpPr>
        <p:sp>
          <p:nvSpPr>
            <p:cNvPr id="31" name="Rectangle 30">
              <a:extLst>
                <a:ext uri="{FF2B5EF4-FFF2-40B4-BE49-F238E27FC236}">
                  <a16:creationId xmlns:a16="http://schemas.microsoft.com/office/drawing/2014/main" id="{A22D57EB-0CEA-9382-A47A-EF17CCEDF40C}"/>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C39F5A4-B2D2-8D10-D2B8-0E5427686DD0}"/>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3" name="TextBox 32">
              <a:extLst>
                <a:ext uri="{FF2B5EF4-FFF2-40B4-BE49-F238E27FC236}">
                  <a16:creationId xmlns:a16="http://schemas.microsoft.com/office/drawing/2014/main" id="{7C72BBD6-D3AB-4C9A-2950-EAABA26C8AC1}"/>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4" name="TextBox 33">
              <a:extLst>
                <a:ext uri="{FF2B5EF4-FFF2-40B4-BE49-F238E27FC236}">
                  <a16:creationId xmlns:a16="http://schemas.microsoft.com/office/drawing/2014/main" id="{BC9351CF-D73E-E557-8128-A5F9D711CFB0}"/>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5" name="Group 34">
            <a:extLst>
              <a:ext uri="{FF2B5EF4-FFF2-40B4-BE49-F238E27FC236}">
                <a16:creationId xmlns:a16="http://schemas.microsoft.com/office/drawing/2014/main" id="{9AE57CE4-F442-479D-87A5-BC0BFB68FA63}"/>
              </a:ext>
            </a:extLst>
          </p:cNvPr>
          <p:cNvGrpSpPr/>
          <p:nvPr/>
        </p:nvGrpSpPr>
        <p:grpSpPr>
          <a:xfrm>
            <a:off x="242409" y="3559675"/>
            <a:ext cx="2210810" cy="1047168"/>
            <a:chOff x="1172654" y="781857"/>
            <a:chExt cx="2210810" cy="1047168"/>
          </a:xfrm>
        </p:grpSpPr>
        <p:sp>
          <p:nvSpPr>
            <p:cNvPr id="36" name="Rectangle 35">
              <a:extLst>
                <a:ext uri="{FF2B5EF4-FFF2-40B4-BE49-F238E27FC236}">
                  <a16:creationId xmlns:a16="http://schemas.microsoft.com/office/drawing/2014/main" id="{5D0CFD29-B0D6-0DC5-FDBB-26F28E103707}"/>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ADC3934-2E5C-3A96-7CF0-A338763A7025}"/>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8" name="TextBox 37">
              <a:extLst>
                <a:ext uri="{FF2B5EF4-FFF2-40B4-BE49-F238E27FC236}">
                  <a16:creationId xmlns:a16="http://schemas.microsoft.com/office/drawing/2014/main" id="{8A75EC0C-7B5E-E635-491E-3F22028A7869}"/>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39" name="TextBox 38">
              <a:extLst>
                <a:ext uri="{FF2B5EF4-FFF2-40B4-BE49-F238E27FC236}">
                  <a16:creationId xmlns:a16="http://schemas.microsoft.com/office/drawing/2014/main" id="{A35C8D70-0EA8-CDA4-5F38-940579EED67F}"/>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2&gt;</a:t>
              </a:r>
              <a:endParaRPr lang="en-US" sz="2000" dirty="0">
                <a:solidFill>
                  <a:schemeClr val="accent1">
                    <a:lumMod val="75000"/>
                  </a:schemeClr>
                </a:solidFill>
              </a:endParaRPr>
            </a:p>
          </p:txBody>
        </p:sp>
      </p:grpSp>
      <p:sp>
        <p:nvSpPr>
          <p:cNvPr id="40" name="Freeform 39">
            <a:extLst>
              <a:ext uri="{FF2B5EF4-FFF2-40B4-BE49-F238E27FC236}">
                <a16:creationId xmlns:a16="http://schemas.microsoft.com/office/drawing/2014/main" id="{5661E438-3181-52A3-745B-EA1FFFB8017E}"/>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DABBA496-BDA3-1706-EA74-5772D446C5AF}"/>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9D3EF9-5B60-A395-4B12-AFADCAED9A39}"/>
              </a:ext>
            </a:extLst>
          </p:cNvPr>
          <p:cNvSpPr txBox="1"/>
          <p:nvPr/>
        </p:nvSpPr>
        <p:spPr>
          <a:xfrm>
            <a:off x="5525544" y="1693028"/>
            <a:ext cx="2382084" cy="461665"/>
          </a:xfrm>
          <a:prstGeom prst="rect">
            <a:avLst/>
          </a:prstGeom>
          <a:solidFill>
            <a:schemeClr val="accent6">
              <a:lumMod val="75000"/>
            </a:schemeClr>
          </a:solidFill>
        </p:spPr>
        <p:txBody>
          <a:bodyPr wrap="square" rtlCol="0">
            <a:spAutoFit/>
          </a:bodyPr>
          <a:lstStyle/>
          <a:p>
            <a:r>
              <a:rPr lang="en-US" sz="2400" dirty="0">
                <a:solidFill>
                  <a:schemeClr val="bg1"/>
                </a:solidFill>
              </a:rPr>
              <a:t>Case B: </a:t>
            </a:r>
          </a:p>
        </p:txBody>
      </p:sp>
      <p:sp>
        <p:nvSpPr>
          <p:cNvPr id="45" name="TextBox 44">
            <a:extLst>
              <a:ext uri="{FF2B5EF4-FFF2-40B4-BE49-F238E27FC236}">
                <a16:creationId xmlns:a16="http://schemas.microsoft.com/office/drawing/2014/main" id="{C12B4AC9-0FFC-C8B6-29A9-E2931B401EB3}"/>
              </a:ext>
            </a:extLst>
          </p:cNvPr>
          <p:cNvSpPr txBox="1"/>
          <p:nvPr/>
        </p:nvSpPr>
        <p:spPr>
          <a:xfrm>
            <a:off x="5507172" y="2092725"/>
            <a:ext cx="2520883" cy="830997"/>
          </a:xfrm>
          <a:prstGeom prst="rect">
            <a:avLst/>
          </a:prstGeom>
          <a:noFill/>
        </p:spPr>
        <p:txBody>
          <a:bodyPr wrap="none" rtlCol="0">
            <a:spAutoFit/>
          </a:bodyPr>
          <a:lstStyle/>
          <a:p>
            <a:r>
              <a:rPr lang="en-US" sz="2400" dirty="0">
                <a:solidFill>
                  <a:schemeClr val="accent6">
                    <a:lumMod val="75000"/>
                  </a:schemeClr>
                </a:solidFill>
              </a:rPr>
              <a:t>With split-horizon.</a:t>
            </a:r>
          </a:p>
          <a:p>
            <a:r>
              <a:rPr lang="en-US" sz="2400" dirty="0"/>
              <a:t>No poison reverse.</a:t>
            </a:r>
          </a:p>
        </p:txBody>
      </p:sp>
      <p:sp>
        <p:nvSpPr>
          <p:cNvPr id="46" name="TextBox 45">
            <a:extLst>
              <a:ext uri="{FF2B5EF4-FFF2-40B4-BE49-F238E27FC236}">
                <a16:creationId xmlns:a16="http://schemas.microsoft.com/office/drawing/2014/main" id="{B6E3506A-7F32-A7C6-926E-4D505CD180DE}"/>
              </a:ext>
            </a:extLst>
          </p:cNvPr>
          <p:cNvSpPr txBox="1"/>
          <p:nvPr/>
        </p:nvSpPr>
        <p:spPr>
          <a:xfrm>
            <a:off x="5507172" y="3711151"/>
            <a:ext cx="3417987" cy="461665"/>
          </a:xfrm>
          <a:prstGeom prst="rect">
            <a:avLst/>
          </a:prstGeom>
          <a:solidFill>
            <a:srgbClr val="C00000"/>
          </a:solidFill>
        </p:spPr>
        <p:txBody>
          <a:bodyPr wrap="none" rtlCol="0">
            <a:spAutoFit/>
          </a:bodyPr>
          <a:lstStyle>
            <a:defPPr>
              <a:defRPr lang="en-US"/>
            </a:defPPr>
            <a:lvl1pPr>
              <a:defRPr sz="2400">
                <a:solidFill>
                  <a:schemeClr val="bg1"/>
                </a:solidFill>
              </a:defRPr>
            </a:lvl1pPr>
          </a:lstStyle>
          <a:p>
            <a:r>
              <a:rPr lang="en-US" dirty="0"/>
              <a:t>Wrong route/routing loop</a:t>
            </a:r>
          </a:p>
        </p:txBody>
      </p:sp>
      <p:sp>
        <p:nvSpPr>
          <p:cNvPr id="48" name="TextBox 47">
            <a:extLst>
              <a:ext uri="{FF2B5EF4-FFF2-40B4-BE49-F238E27FC236}">
                <a16:creationId xmlns:a16="http://schemas.microsoft.com/office/drawing/2014/main" id="{3E5AE3D7-582C-DCEE-D275-430998803203}"/>
              </a:ext>
            </a:extLst>
          </p:cNvPr>
          <p:cNvSpPr txBox="1"/>
          <p:nvPr/>
        </p:nvSpPr>
        <p:spPr>
          <a:xfrm>
            <a:off x="5456663" y="3287529"/>
            <a:ext cx="899605" cy="461665"/>
          </a:xfrm>
          <a:prstGeom prst="rect">
            <a:avLst/>
          </a:prstGeom>
          <a:noFill/>
        </p:spPr>
        <p:txBody>
          <a:bodyPr wrap="none" rtlCol="0">
            <a:spAutoFit/>
          </a:bodyPr>
          <a:lstStyle/>
          <a:p>
            <a:r>
              <a:rPr lang="en-US" sz="2400" dirty="0"/>
              <a:t>Issue:</a:t>
            </a:r>
          </a:p>
        </p:txBody>
      </p:sp>
    </p:spTree>
    <p:extLst>
      <p:ext uri="{BB962C8B-B14F-4D97-AF65-F5344CB8AC3E}">
        <p14:creationId xmlns:p14="http://schemas.microsoft.com/office/powerpoint/2010/main" val="296583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4982B7-12BA-8B2F-96FD-613BD972D6A0}"/>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DE1BA1-3283-4DB7-2ACA-CE090AE15A3D}"/>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7B485FD-4870-8A3A-9FAC-66A684B4E800}"/>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786E16C-07CA-8F01-B270-33A897A7C9B2}"/>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26B724E3-0425-3C69-D17D-90635CD0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F491AF10-0A97-553F-8A99-B48C986EE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FE73D6DA-4B30-2E7A-15FD-989FA07C0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79851DF0-6BC1-E83B-B4D2-B8C78CC8A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9458A74-F0A2-0BB4-A7A1-72C27BB05D41}"/>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BDFCF1DD-3623-D5F1-7FCD-E7A107A4D4ED}"/>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63B03854-CAB4-C6FC-362A-B9AFAA2F0A6C}"/>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6344168E-1C6C-8767-C583-9B29D3BB2E23}"/>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08873392-B0FC-C743-62B2-9E108658DCAD}"/>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F89D297-8C99-458C-9A9B-FEA5894E0E7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BEC9A60C-A368-0A13-B73B-A39FA5A2BE5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97B18C0B-F4F1-43DB-3808-0DF550E5EC65}"/>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F1FD7A5D-398F-26B8-0F42-890E9A4347AF}"/>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2">
                    <a:lumMod val="75000"/>
                  </a:schemeClr>
                </a:solidFill>
              </a:rPr>
              <a:t>&lt;A, 3, D&gt;</a:t>
            </a:r>
          </a:p>
        </p:txBody>
      </p:sp>
      <p:sp>
        <p:nvSpPr>
          <p:cNvPr id="24" name="TextBox 23">
            <a:extLst>
              <a:ext uri="{FF2B5EF4-FFF2-40B4-BE49-F238E27FC236}">
                <a16:creationId xmlns:a16="http://schemas.microsoft.com/office/drawing/2014/main" id="{436BA7B3-21EE-FD68-19C4-1810C632DCBA}"/>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5" name="TextBox 4">
            <a:extLst>
              <a:ext uri="{FF2B5EF4-FFF2-40B4-BE49-F238E27FC236}">
                <a16:creationId xmlns:a16="http://schemas.microsoft.com/office/drawing/2014/main" id="{4B419605-B9A1-1988-A020-41BAD6894AB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75F3D0E-85FC-841A-BA65-F888F074219D}"/>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663A35F0-97D8-DC37-E287-0F5FC321028F}"/>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F1658396-24D1-FB49-0822-85110AC52721}"/>
              </a:ext>
            </a:extLst>
          </p:cNvPr>
          <p:cNvSpPr txBox="1"/>
          <p:nvPr/>
        </p:nvSpPr>
        <p:spPr>
          <a:xfrm>
            <a:off x="-5750" y="4605817"/>
            <a:ext cx="7944483" cy="1708160"/>
          </a:xfrm>
          <a:prstGeom prst="rect">
            <a:avLst/>
          </a:prstGeom>
          <a:noFill/>
        </p:spPr>
        <p:txBody>
          <a:bodyPr wrap="none" rtlCol="0">
            <a:spAutoFit/>
          </a:bodyPr>
          <a:lstStyle/>
          <a:p>
            <a:r>
              <a:rPr lang="en-US" sz="1500" dirty="0">
                <a:solidFill>
                  <a:schemeClr val="accent2">
                    <a:lumMod val="75000"/>
                  </a:schemeClr>
                </a:solidFill>
              </a:rPr>
              <a:t>C updates the route from its old database (which contains an old advertisement from D) to &lt;A,3,D&gt;.</a:t>
            </a:r>
          </a:p>
          <a:p>
            <a:r>
              <a:rPr lang="en-US" sz="1500" dirty="0">
                <a:solidFill>
                  <a:schemeClr val="accent2">
                    <a:lumMod val="75000"/>
                  </a:schemeClr>
                </a:solidFill>
              </a:rPr>
              <a:t>C advertises the poisoned route &lt;A, inf.&gt; to D due to Poisoned-reverse rule.</a:t>
            </a:r>
          </a:p>
          <a:p>
            <a:endParaRPr lang="en-US" sz="1500" dirty="0">
              <a:solidFill>
                <a:schemeClr val="accent2">
                  <a:lumMod val="75000"/>
                </a:schemeClr>
              </a:solidFill>
            </a:endParaRPr>
          </a:p>
          <a:p>
            <a:r>
              <a:rPr lang="en-US" sz="1500" dirty="0">
                <a:solidFill>
                  <a:schemeClr val="accent2">
                    <a:lumMod val="75000"/>
                  </a:schemeClr>
                </a:solidFill>
              </a:rPr>
              <a:t>This advertisement from C changes D’s database indicating “cost to reach A via C is inf.”</a:t>
            </a:r>
          </a:p>
          <a:p>
            <a:r>
              <a:rPr lang="en-US" sz="1500" dirty="0">
                <a:solidFill>
                  <a:schemeClr val="accent2">
                    <a:lumMod val="75000"/>
                  </a:schemeClr>
                </a:solidFill>
              </a:rPr>
              <a:t>D finds no path to A. D considers A unreachable (correct behavior). D may send this &lt;</a:t>
            </a:r>
            <a:r>
              <a:rPr lang="en-US" sz="1500" dirty="0" err="1">
                <a:solidFill>
                  <a:schemeClr val="accent2">
                    <a:lumMod val="75000"/>
                  </a:schemeClr>
                </a:solidFill>
              </a:rPr>
              <a:t>A,inf</a:t>
            </a:r>
            <a:r>
              <a:rPr lang="en-US" sz="1500" dirty="0">
                <a:solidFill>
                  <a:schemeClr val="accent2">
                    <a:lumMod val="75000"/>
                  </a:schemeClr>
                </a:solidFill>
              </a:rPr>
              <a:t>&gt; to C.</a:t>
            </a:r>
          </a:p>
          <a:p>
            <a:endParaRPr lang="en-US" sz="1500" dirty="0">
              <a:solidFill>
                <a:schemeClr val="accent2">
                  <a:lumMod val="75000"/>
                </a:schemeClr>
              </a:solidFill>
            </a:endParaRPr>
          </a:p>
          <a:p>
            <a:r>
              <a:rPr lang="en-US" sz="1500" dirty="0">
                <a:solidFill>
                  <a:schemeClr val="accent2">
                    <a:lumMod val="75000"/>
                  </a:schemeClr>
                </a:solidFill>
              </a:rPr>
              <a:t>This prevents count to infinity, as well as prevents the routing loop. </a:t>
            </a:r>
          </a:p>
        </p:txBody>
      </p:sp>
      <p:sp>
        <p:nvSpPr>
          <p:cNvPr id="13" name="Rectangle 2">
            <a:extLst>
              <a:ext uri="{FF2B5EF4-FFF2-40B4-BE49-F238E27FC236}">
                <a16:creationId xmlns:a16="http://schemas.microsoft.com/office/drawing/2014/main" id="{9F8F9FE4-5EFA-6666-707B-1D05D109817C}"/>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D6618BC1-66BB-6FDC-1F7F-172033E439F3}"/>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27D89DCC-EE2D-713B-D58F-63305BDAE41C}"/>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B425D1DB-84F9-7B68-89D4-6BA27270012D}"/>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9C48D90-231B-5D10-CF85-5A4ADED66045}"/>
              </a:ext>
            </a:extLst>
          </p:cNvPr>
          <p:cNvSpPr txBox="1"/>
          <p:nvPr/>
        </p:nvSpPr>
        <p:spPr>
          <a:xfrm>
            <a:off x="5525544" y="1693028"/>
            <a:ext cx="2382084" cy="461665"/>
          </a:xfrm>
          <a:prstGeom prst="rect">
            <a:avLst/>
          </a:prstGeom>
          <a:solidFill>
            <a:schemeClr val="accent2">
              <a:lumMod val="75000"/>
            </a:schemeClr>
          </a:solidFill>
        </p:spPr>
        <p:txBody>
          <a:bodyPr wrap="square" rtlCol="0">
            <a:spAutoFit/>
          </a:bodyPr>
          <a:lstStyle/>
          <a:p>
            <a:r>
              <a:rPr lang="en-US" sz="2400" dirty="0">
                <a:solidFill>
                  <a:schemeClr val="bg1"/>
                </a:solidFill>
              </a:rPr>
              <a:t>Case C: </a:t>
            </a:r>
          </a:p>
        </p:txBody>
      </p:sp>
      <p:sp>
        <p:nvSpPr>
          <p:cNvPr id="31" name="TextBox 30">
            <a:extLst>
              <a:ext uri="{FF2B5EF4-FFF2-40B4-BE49-F238E27FC236}">
                <a16:creationId xmlns:a16="http://schemas.microsoft.com/office/drawing/2014/main" id="{DD548D37-73FC-41DB-1AE7-5F5A20D2C13A}"/>
              </a:ext>
            </a:extLst>
          </p:cNvPr>
          <p:cNvSpPr txBox="1"/>
          <p:nvPr/>
        </p:nvSpPr>
        <p:spPr>
          <a:xfrm>
            <a:off x="5507172" y="2092725"/>
            <a:ext cx="3340786" cy="1569660"/>
          </a:xfrm>
          <a:prstGeom prst="rect">
            <a:avLst/>
          </a:prstGeom>
          <a:noFill/>
        </p:spPr>
        <p:txBody>
          <a:bodyPr wrap="none" rtlCol="0">
            <a:spAutoFit/>
          </a:bodyPr>
          <a:lstStyle/>
          <a:p>
            <a:r>
              <a:rPr lang="en-US" sz="2400" dirty="0">
                <a:solidFill>
                  <a:schemeClr val="accent2">
                    <a:lumMod val="75000"/>
                  </a:schemeClr>
                </a:solidFill>
              </a:rPr>
              <a:t>With poison reverse.</a:t>
            </a:r>
          </a:p>
          <a:p>
            <a:r>
              <a:rPr lang="en-US" sz="2400" dirty="0">
                <a:solidFill>
                  <a:schemeClr val="accent2">
                    <a:lumMod val="75000"/>
                  </a:schemeClr>
                </a:solidFill>
              </a:rPr>
              <a:t>(this means Split-horizon </a:t>
            </a:r>
          </a:p>
          <a:p>
            <a:r>
              <a:rPr lang="en-US" sz="2400" dirty="0">
                <a:solidFill>
                  <a:schemeClr val="accent2">
                    <a:lumMod val="75000"/>
                  </a:schemeClr>
                </a:solidFill>
              </a:rPr>
              <a:t>with poisoned reverse)</a:t>
            </a:r>
          </a:p>
          <a:p>
            <a:endParaRPr lang="en-US" sz="2400" dirty="0">
              <a:solidFill>
                <a:schemeClr val="accent6">
                  <a:lumMod val="75000"/>
                </a:schemeClr>
              </a:solidFill>
            </a:endParaRPr>
          </a:p>
        </p:txBody>
      </p:sp>
      <p:grpSp>
        <p:nvGrpSpPr>
          <p:cNvPr id="32" name="Group 31">
            <a:extLst>
              <a:ext uri="{FF2B5EF4-FFF2-40B4-BE49-F238E27FC236}">
                <a16:creationId xmlns:a16="http://schemas.microsoft.com/office/drawing/2014/main" id="{34523BFD-0CBF-DA88-59BD-A425184EFAEE}"/>
              </a:ext>
            </a:extLst>
          </p:cNvPr>
          <p:cNvGrpSpPr/>
          <p:nvPr/>
        </p:nvGrpSpPr>
        <p:grpSpPr>
          <a:xfrm>
            <a:off x="242409" y="1282720"/>
            <a:ext cx="2210810" cy="1045978"/>
            <a:chOff x="1172654" y="783047"/>
            <a:chExt cx="2210810" cy="1045978"/>
          </a:xfrm>
        </p:grpSpPr>
        <p:sp>
          <p:nvSpPr>
            <p:cNvPr id="33" name="Rectangle 32">
              <a:extLst>
                <a:ext uri="{FF2B5EF4-FFF2-40B4-BE49-F238E27FC236}">
                  <a16:creationId xmlns:a16="http://schemas.microsoft.com/office/drawing/2014/main" id="{CE3C30E6-E1ED-8769-584D-CFE54D12CD77}"/>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F4CAFFA-E886-76D1-B7AD-8A07AEA43B12}"/>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5" name="TextBox 34">
              <a:extLst>
                <a:ext uri="{FF2B5EF4-FFF2-40B4-BE49-F238E27FC236}">
                  <a16:creationId xmlns:a16="http://schemas.microsoft.com/office/drawing/2014/main" id="{BAC862C2-45EC-AEE1-7E7E-1F3D8BA6FD40}"/>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6" name="TextBox 35">
              <a:extLst>
                <a:ext uri="{FF2B5EF4-FFF2-40B4-BE49-F238E27FC236}">
                  <a16:creationId xmlns:a16="http://schemas.microsoft.com/office/drawing/2014/main" id="{A9479EE3-13CF-3585-A74E-A86428A6B025}"/>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7" name="Group 36">
            <a:extLst>
              <a:ext uri="{FF2B5EF4-FFF2-40B4-BE49-F238E27FC236}">
                <a16:creationId xmlns:a16="http://schemas.microsoft.com/office/drawing/2014/main" id="{EBA96D2C-3E23-19B7-9970-E5957E8F1623}"/>
              </a:ext>
            </a:extLst>
          </p:cNvPr>
          <p:cNvGrpSpPr/>
          <p:nvPr/>
        </p:nvGrpSpPr>
        <p:grpSpPr>
          <a:xfrm>
            <a:off x="242409" y="3559675"/>
            <a:ext cx="2210810" cy="1047168"/>
            <a:chOff x="1172654" y="781857"/>
            <a:chExt cx="2210810" cy="1047168"/>
          </a:xfrm>
        </p:grpSpPr>
        <p:sp>
          <p:nvSpPr>
            <p:cNvPr id="38" name="Rectangle 37">
              <a:extLst>
                <a:ext uri="{FF2B5EF4-FFF2-40B4-BE49-F238E27FC236}">
                  <a16:creationId xmlns:a16="http://schemas.microsoft.com/office/drawing/2014/main" id="{E65E47E0-A3E7-B93E-7C58-076C597D1964}"/>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707DEBA-2D46-5D61-0818-8393A5A28F5E}"/>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0" name="TextBox 39">
              <a:extLst>
                <a:ext uri="{FF2B5EF4-FFF2-40B4-BE49-F238E27FC236}">
                  <a16:creationId xmlns:a16="http://schemas.microsoft.com/office/drawing/2014/main" id="{028D814B-F0D5-0B79-6B64-967ADBC75301}"/>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1" name="TextBox 40">
              <a:extLst>
                <a:ext uri="{FF2B5EF4-FFF2-40B4-BE49-F238E27FC236}">
                  <a16:creationId xmlns:a16="http://schemas.microsoft.com/office/drawing/2014/main" id="{03E5DB89-6301-7EB6-E967-FDE96C1D6924}"/>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2&gt;</a:t>
              </a:r>
              <a:endParaRPr lang="en-US" sz="2000" dirty="0">
                <a:solidFill>
                  <a:schemeClr val="accent1">
                    <a:lumMod val="75000"/>
                  </a:schemeClr>
                </a:solidFill>
              </a:endParaRPr>
            </a:p>
          </p:txBody>
        </p:sp>
      </p:grpSp>
      <p:sp>
        <p:nvSpPr>
          <p:cNvPr id="42" name="Freeform 41">
            <a:extLst>
              <a:ext uri="{FF2B5EF4-FFF2-40B4-BE49-F238E27FC236}">
                <a16:creationId xmlns:a16="http://schemas.microsoft.com/office/drawing/2014/main" id="{B4FCAD55-EE00-5E78-A173-29234EAFC78C}"/>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FF1D06B0-D140-9D7C-0F9B-F3A3954A1A10}"/>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501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2CF1-43AB-224E-0977-43437506C86C}"/>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AD2FE95-F7D1-1B01-56A4-F4AE0B19306B}"/>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D25A06B-1C18-A76C-2AC3-AD7278536B80}"/>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2A0421E-CC4B-88A6-C89E-45AD245C5616}"/>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7730AE0-7DE7-7091-9A87-D2F64E22112B}"/>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011B07F8-4308-3BCD-B74C-B7951B115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3C086096-5E09-134F-9CD5-428545272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09C76370-476A-2DD9-B510-97AF19D05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E30B3406-487B-19A9-6C3F-53DE62E46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C753B22-AE32-01D6-93B9-3B564BE7F219}"/>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D2483250-758F-969D-A58B-D2A39C17F434}"/>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72F4CB6E-CE03-3E69-6F92-35ECC5EDB051}"/>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FE681C8A-15CF-9018-A896-59D42D12F588}"/>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4BFA9A5C-C4E5-BE41-977C-B6965B9505F9}"/>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E91424DD-C3F9-EB57-78FC-777D1713AF58}"/>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26E2FECE-B7A6-5E33-D3C1-76FEB8709B87}"/>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F6903BA6-8BB1-5CE1-E59F-556C3B0AA291}"/>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D5A9B212-3BBF-6C94-CF41-9E69021A0AF3}"/>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2">
                    <a:lumMod val="75000"/>
                  </a:schemeClr>
                </a:solidFill>
              </a:rPr>
              <a:t>&lt;A, 3, D&gt;</a:t>
            </a:r>
          </a:p>
        </p:txBody>
      </p:sp>
      <p:sp>
        <p:nvSpPr>
          <p:cNvPr id="24" name="TextBox 23">
            <a:extLst>
              <a:ext uri="{FF2B5EF4-FFF2-40B4-BE49-F238E27FC236}">
                <a16:creationId xmlns:a16="http://schemas.microsoft.com/office/drawing/2014/main" id="{F4212B3D-9529-A320-28F6-97DCE46F6658}"/>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5" name="TextBox 4">
            <a:extLst>
              <a:ext uri="{FF2B5EF4-FFF2-40B4-BE49-F238E27FC236}">
                <a16:creationId xmlns:a16="http://schemas.microsoft.com/office/drawing/2014/main" id="{29E29C3A-B712-E963-1DC6-516507945D6E}"/>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686D3236-09B9-C6FB-FDC0-0A029FB5EB6F}"/>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04994228-1F9D-798F-C1F4-3FFF4BE78680}"/>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388587DD-E67E-69AC-F17A-EBE217162CF1}"/>
              </a:ext>
            </a:extLst>
          </p:cNvPr>
          <p:cNvSpPr txBox="1"/>
          <p:nvPr/>
        </p:nvSpPr>
        <p:spPr>
          <a:xfrm>
            <a:off x="-5750" y="4605817"/>
            <a:ext cx="7944483" cy="1708160"/>
          </a:xfrm>
          <a:prstGeom prst="rect">
            <a:avLst/>
          </a:prstGeom>
          <a:noFill/>
        </p:spPr>
        <p:txBody>
          <a:bodyPr wrap="none" rtlCol="0">
            <a:spAutoFit/>
          </a:bodyPr>
          <a:lstStyle/>
          <a:p>
            <a:r>
              <a:rPr lang="en-US" sz="1500" dirty="0">
                <a:solidFill>
                  <a:schemeClr val="accent2">
                    <a:lumMod val="75000"/>
                  </a:schemeClr>
                </a:solidFill>
              </a:rPr>
              <a:t>C updates the route from its old database (which contains an old advertisement from D) to &lt;A,3,D&gt;.</a:t>
            </a:r>
          </a:p>
          <a:p>
            <a:r>
              <a:rPr lang="en-US" sz="1500" dirty="0">
                <a:solidFill>
                  <a:schemeClr val="accent2">
                    <a:lumMod val="75000"/>
                  </a:schemeClr>
                </a:solidFill>
              </a:rPr>
              <a:t>C advertises the poisoned route &lt;A, inf.&gt; to D due to Poisoned-reverse rule.</a:t>
            </a:r>
          </a:p>
          <a:p>
            <a:endParaRPr lang="en-US" sz="1500" dirty="0">
              <a:solidFill>
                <a:schemeClr val="accent2">
                  <a:lumMod val="75000"/>
                </a:schemeClr>
              </a:solidFill>
            </a:endParaRPr>
          </a:p>
          <a:p>
            <a:r>
              <a:rPr lang="en-US" sz="1500" dirty="0">
                <a:solidFill>
                  <a:schemeClr val="accent2">
                    <a:lumMod val="75000"/>
                  </a:schemeClr>
                </a:solidFill>
              </a:rPr>
              <a:t>This advertisement from C changes D’s database indicating “cost to reach A via C is inf.”</a:t>
            </a:r>
          </a:p>
          <a:p>
            <a:r>
              <a:rPr lang="en-US" sz="1500" dirty="0">
                <a:solidFill>
                  <a:schemeClr val="accent2">
                    <a:lumMod val="75000"/>
                  </a:schemeClr>
                </a:solidFill>
              </a:rPr>
              <a:t>D finds no path to A. D considers A unreachable (correct behavior). D may send this &lt;</a:t>
            </a:r>
            <a:r>
              <a:rPr lang="en-US" sz="1500" dirty="0" err="1">
                <a:solidFill>
                  <a:schemeClr val="accent2">
                    <a:lumMod val="75000"/>
                  </a:schemeClr>
                </a:solidFill>
              </a:rPr>
              <a:t>A,inf</a:t>
            </a:r>
            <a:r>
              <a:rPr lang="en-US" sz="1500" dirty="0">
                <a:solidFill>
                  <a:schemeClr val="accent2">
                    <a:lumMod val="75000"/>
                  </a:schemeClr>
                </a:solidFill>
              </a:rPr>
              <a:t>&gt; to C.</a:t>
            </a:r>
          </a:p>
          <a:p>
            <a:endParaRPr lang="en-US" sz="1500" dirty="0">
              <a:solidFill>
                <a:schemeClr val="accent2">
                  <a:lumMod val="75000"/>
                </a:schemeClr>
              </a:solidFill>
            </a:endParaRPr>
          </a:p>
          <a:p>
            <a:r>
              <a:rPr lang="en-US" sz="1500" dirty="0">
                <a:solidFill>
                  <a:schemeClr val="accent2">
                    <a:lumMod val="75000"/>
                  </a:schemeClr>
                </a:solidFill>
              </a:rPr>
              <a:t>This prevents count to infinity, as well as prevents the routing loop. </a:t>
            </a:r>
          </a:p>
        </p:txBody>
      </p:sp>
      <p:sp>
        <p:nvSpPr>
          <p:cNvPr id="13" name="Rectangle 2">
            <a:extLst>
              <a:ext uri="{FF2B5EF4-FFF2-40B4-BE49-F238E27FC236}">
                <a16:creationId xmlns:a16="http://schemas.microsoft.com/office/drawing/2014/main" id="{B8E51486-CE00-96AD-91C7-F0EB82C1480B}"/>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31E13341-3F3C-BB9A-BE25-1514BEE790F5}"/>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F6255C6E-E242-7592-CCCA-37E8AAC41BC2}"/>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5BF12B5E-6300-832C-A1B0-B70CCD957D67}"/>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B60EB09-350D-A14D-1C5B-BF1236068815}"/>
              </a:ext>
            </a:extLst>
          </p:cNvPr>
          <p:cNvSpPr txBox="1"/>
          <p:nvPr/>
        </p:nvSpPr>
        <p:spPr>
          <a:xfrm>
            <a:off x="5525544" y="1693028"/>
            <a:ext cx="2382084" cy="461665"/>
          </a:xfrm>
          <a:prstGeom prst="rect">
            <a:avLst/>
          </a:prstGeom>
          <a:solidFill>
            <a:schemeClr val="accent2">
              <a:lumMod val="75000"/>
            </a:schemeClr>
          </a:solidFill>
        </p:spPr>
        <p:txBody>
          <a:bodyPr wrap="square" rtlCol="0">
            <a:spAutoFit/>
          </a:bodyPr>
          <a:lstStyle/>
          <a:p>
            <a:r>
              <a:rPr lang="en-US" sz="2400" dirty="0">
                <a:solidFill>
                  <a:schemeClr val="bg1"/>
                </a:solidFill>
              </a:rPr>
              <a:t>Case C: </a:t>
            </a:r>
          </a:p>
        </p:txBody>
      </p:sp>
      <p:sp>
        <p:nvSpPr>
          <p:cNvPr id="31" name="TextBox 30">
            <a:extLst>
              <a:ext uri="{FF2B5EF4-FFF2-40B4-BE49-F238E27FC236}">
                <a16:creationId xmlns:a16="http://schemas.microsoft.com/office/drawing/2014/main" id="{A999CDC6-0CB4-377E-5ECC-F173589BB264}"/>
              </a:ext>
            </a:extLst>
          </p:cNvPr>
          <p:cNvSpPr txBox="1"/>
          <p:nvPr/>
        </p:nvSpPr>
        <p:spPr>
          <a:xfrm>
            <a:off x="5507172" y="2092725"/>
            <a:ext cx="3340786" cy="1569660"/>
          </a:xfrm>
          <a:prstGeom prst="rect">
            <a:avLst/>
          </a:prstGeom>
          <a:noFill/>
        </p:spPr>
        <p:txBody>
          <a:bodyPr wrap="none" rtlCol="0">
            <a:spAutoFit/>
          </a:bodyPr>
          <a:lstStyle/>
          <a:p>
            <a:r>
              <a:rPr lang="en-US" sz="2400" dirty="0">
                <a:solidFill>
                  <a:schemeClr val="accent2">
                    <a:lumMod val="75000"/>
                  </a:schemeClr>
                </a:solidFill>
              </a:rPr>
              <a:t>With poison reverse.</a:t>
            </a:r>
          </a:p>
          <a:p>
            <a:r>
              <a:rPr lang="en-US" sz="2400" dirty="0">
                <a:solidFill>
                  <a:schemeClr val="accent2">
                    <a:lumMod val="75000"/>
                  </a:schemeClr>
                </a:solidFill>
              </a:rPr>
              <a:t>(this means Split-horizon </a:t>
            </a:r>
          </a:p>
          <a:p>
            <a:r>
              <a:rPr lang="en-US" sz="2400" dirty="0">
                <a:solidFill>
                  <a:schemeClr val="accent2">
                    <a:lumMod val="75000"/>
                  </a:schemeClr>
                </a:solidFill>
              </a:rPr>
              <a:t>with poisoned reverse)</a:t>
            </a:r>
          </a:p>
          <a:p>
            <a:endParaRPr lang="en-US" sz="2400" dirty="0">
              <a:solidFill>
                <a:schemeClr val="accent6">
                  <a:lumMod val="75000"/>
                </a:schemeClr>
              </a:solidFill>
            </a:endParaRPr>
          </a:p>
        </p:txBody>
      </p:sp>
      <p:grpSp>
        <p:nvGrpSpPr>
          <p:cNvPr id="32" name="Group 31">
            <a:extLst>
              <a:ext uri="{FF2B5EF4-FFF2-40B4-BE49-F238E27FC236}">
                <a16:creationId xmlns:a16="http://schemas.microsoft.com/office/drawing/2014/main" id="{CD827200-0CEA-BA94-3A07-9ABD5D8EFAC7}"/>
              </a:ext>
            </a:extLst>
          </p:cNvPr>
          <p:cNvGrpSpPr/>
          <p:nvPr/>
        </p:nvGrpSpPr>
        <p:grpSpPr>
          <a:xfrm>
            <a:off x="242409" y="1282720"/>
            <a:ext cx="2210810" cy="1045978"/>
            <a:chOff x="1172654" y="783047"/>
            <a:chExt cx="2210810" cy="1045978"/>
          </a:xfrm>
        </p:grpSpPr>
        <p:sp>
          <p:nvSpPr>
            <p:cNvPr id="33" name="Rectangle 32">
              <a:extLst>
                <a:ext uri="{FF2B5EF4-FFF2-40B4-BE49-F238E27FC236}">
                  <a16:creationId xmlns:a16="http://schemas.microsoft.com/office/drawing/2014/main" id="{AFDE0A3B-D63A-1DFC-BE01-BB1CAF3AD3C6}"/>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A3E146F-B4CC-70D9-C632-912521932999}"/>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5" name="TextBox 34">
              <a:extLst>
                <a:ext uri="{FF2B5EF4-FFF2-40B4-BE49-F238E27FC236}">
                  <a16:creationId xmlns:a16="http://schemas.microsoft.com/office/drawing/2014/main" id="{81FECA60-0BAE-F712-23C1-1FF6502480F8}"/>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6" name="TextBox 35">
              <a:extLst>
                <a:ext uri="{FF2B5EF4-FFF2-40B4-BE49-F238E27FC236}">
                  <a16:creationId xmlns:a16="http://schemas.microsoft.com/office/drawing/2014/main" id="{A2749A4F-3CB7-AD56-B69D-205CFBE98C4A}"/>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7" name="Group 36">
            <a:extLst>
              <a:ext uri="{FF2B5EF4-FFF2-40B4-BE49-F238E27FC236}">
                <a16:creationId xmlns:a16="http://schemas.microsoft.com/office/drawing/2014/main" id="{3CCEF862-677C-82EB-8C7A-85BCCFC1FBF0}"/>
              </a:ext>
            </a:extLst>
          </p:cNvPr>
          <p:cNvGrpSpPr/>
          <p:nvPr/>
        </p:nvGrpSpPr>
        <p:grpSpPr>
          <a:xfrm>
            <a:off x="242409" y="3559675"/>
            <a:ext cx="2210810" cy="1047168"/>
            <a:chOff x="1172654" y="781857"/>
            <a:chExt cx="2210810" cy="1047168"/>
          </a:xfrm>
        </p:grpSpPr>
        <p:sp>
          <p:nvSpPr>
            <p:cNvPr id="38" name="Rectangle 37">
              <a:extLst>
                <a:ext uri="{FF2B5EF4-FFF2-40B4-BE49-F238E27FC236}">
                  <a16:creationId xmlns:a16="http://schemas.microsoft.com/office/drawing/2014/main" id="{509B25B8-9E66-1553-0AF9-66758244DB1E}"/>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D63EBB8-3824-CE50-D246-CE3911740CD4}"/>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0" name="TextBox 39">
              <a:extLst>
                <a:ext uri="{FF2B5EF4-FFF2-40B4-BE49-F238E27FC236}">
                  <a16:creationId xmlns:a16="http://schemas.microsoft.com/office/drawing/2014/main" id="{74741628-9AEB-D027-F7E9-C3E7D62415D8}"/>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1" name="TextBox 40">
              <a:extLst>
                <a:ext uri="{FF2B5EF4-FFF2-40B4-BE49-F238E27FC236}">
                  <a16:creationId xmlns:a16="http://schemas.microsoft.com/office/drawing/2014/main" id="{8B55359F-805C-C6C2-20D3-76A668F56659}"/>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Infinity&gt;</a:t>
              </a:r>
              <a:endParaRPr lang="en-US" sz="2000" dirty="0">
                <a:solidFill>
                  <a:schemeClr val="accent1">
                    <a:lumMod val="75000"/>
                  </a:schemeClr>
                </a:solidFill>
              </a:endParaRPr>
            </a:p>
          </p:txBody>
        </p:sp>
      </p:grpSp>
      <p:sp>
        <p:nvSpPr>
          <p:cNvPr id="42" name="Freeform 41">
            <a:extLst>
              <a:ext uri="{FF2B5EF4-FFF2-40B4-BE49-F238E27FC236}">
                <a16:creationId xmlns:a16="http://schemas.microsoft.com/office/drawing/2014/main" id="{0F71F319-4609-EAFE-15B4-60F6BB835095}"/>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67FB16DE-F8C7-7D73-6D9F-DDABB6B5BCBB}"/>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102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C939-0521-3D6E-FDED-6B5F9C951E55}"/>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6A50CDC-6783-3D34-3C28-F76AF969E604}"/>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84210AC-5963-0793-E406-4B54A2D35730}"/>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AC06781-74CA-D252-D27D-A5E34B86227F}"/>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97F0D16-EDE9-8086-CCCE-B0834A26DDAA}"/>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DBDDF329-AB63-B62F-320C-9947F3068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EA6B7509-EF41-2346-3C22-03FD73086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2DFF1045-3882-7D1F-BF3F-552B3DE54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ABB6537A-2D46-70F4-0ADC-734A3381D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3D02EED-C88E-761E-4F3E-AAA99EE1BB3C}"/>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9E9F667B-DAE1-200E-9063-66F20D2FAB4E}"/>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3497C6DB-425F-B2E6-CFBB-31298A264058}"/>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D55E4907-9D47-2F6B-9AA1-39F30BFD82D1}"/>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718E6D08-6EC6-A645-AFB4-222F1B2E1FEF}"/>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D9C1BCFA-C3E4-C174-020D-D4D6F2135A56}"/>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7CBED600-C8BD-187A-0EFA-5BAADEEC5D71}"/>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254A0672-8AFD-419B-39ED-8FA8E7691BAF}"/>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3" name="TextBox 22">
            <a:extLst>
              <a:ext uri="{FF2B5EF4-FFF2-40B4-BE49-F238E27FC236}">
                <a16:creationId xmlns:a16="http://schemas.microsoft.com/office/drawing/2014/main" id="{A2F327EF-9DF8-E0DF-FA57-2488C1AD07E6}"/>
              </a:ext>
            </a:extLst>
          </p:cNvPr>
          <p:cNvSpPr txBox="1"/>
          <p:nvPr/>
        </p:nvSpPr>
        <p:spPr>
          <a:xfrm>
            <a:off x="3748004" y="2186454"/>
            <a:ext cx="1031116" cy="369332"/>
          </a:xfrm>
          <a:prstGeom prst="rect">
            <a:avLst/>
          </a:prstGeom>
          <a:noFill/>
        </p:spPr>
        <p:txBody>
          <a:bodyPr wrap="none" rtlCol="0">
            <a:spAutoFit/>
          </a:bodyPr>
          <a:lstStyle/>
          <a:p>
            <a:r>
              <a:rPr lang="en-US" dirty="0">
                <a:solidFill>
                  <a:schemeClr val="accent2">
                    <a:lumMod val="75000"/>
                  </a:schemeClr>
                </a:solidFill>
              </a:rPr>
              <a:t>&lt;A, 3, D&gt;</a:t>
            </a:r>
          </a:p>
        </p:txBody>
      </p:sp>
      <p:sp>
        <p:nvSpPr>
          <p:cNvPr id="24" name="TextBox 23">
            <a:extLst>
              <a:ext uri="{FF2B5EF4-FFF2-40B4-BE49-F238E27FC236}">
                <a16:creationId xmlns:a16="http://schemas.microsoft.com/office/drawing/2014/main" id="{EF7432D6-A11B-1B85-D8CE-D352234FD7B4}"/>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5" name="TextBox 4">
            <a:extLst>
              <a:ext uri="{FF2B5EF4-FFF2-40B4-BE49-F238E27FC236}">
                <a16:creationId xmlns:a16="http://schemas.microsoft.com/office/drawing/2014/main" id="{A03AFEB4-A8E2-EDDD-395C-598EC20256E6}"/>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D0E889EA-F6F3-D717-EBC4-4BA326D983D7}"/>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571AFB28-11A9-2376-4A45-CC6C3C600610}"/>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4B568D99-A1AE-C820-EEA4-4DB9A67633F3}"/>
              </a:ext>
            </a:extLst>
          </p:cNvPr>
          <p:cNvSpPr txBox="1"/>
          <p:nvPr/>
        </p:nvSpPr>
        <p:spPr>
          <a:xfrm>
            <a:off x="-5750" y="4605817"/>
            <a:ext cx="7944483" cy="1708160"/>
          </a:xfrm>
          <a:prstGeom prst="rect">
            <a:avLst/>
          </a:prstGeom>
          <a:noFill/>
        </p:spPr>
        <p:txBody>
          <a:bodyPr wrap="none" rtlCol="0">
            <a:spAutoFit/>
          </a:bodyPr>
          <a:lstStyle/>
          <a:p>
            <a:r>
              <a:rPr lang="en-US" sz="1500" dirty="0">
                <a:solidFill>
                  <a:schemeClr val="accent2">
                    <a:lumMod val="75000"/>
                  </a:schemeClr>
                </a:solidFill>
              </a:rPr>
              <a:t>C updates the route from its old database (which contains an old advertisement from D) to &lt;A,3,D&gt;.</a:t>
            </a:r>
          </a:p>
          <a:p>
            <a:r>
              <a:rPr lang="en-US" sz="1500" dirty="0">
                <a:solidFill>
                  <a:schemeClr val="accent2">
                    <a:lumMod val="75000"/>
                  </a:schemeClr>
                </a:solidFill>
              </a:rPr>
              <a:t>C advertises the poisoned route &lt;A, inf., D&gt; to D due to Poisoned-reverse rule.</a:t>
            </a:r>
          </a:p>
          <a:p>
            <a:endParaRPr lang="en-US" sz="1500" dirty="0">
              <a:solidFill>
                <a:schemeClr val="accent2">
                  <a:lumMod val="75000"/>
                </a:schemeClr>
              </a:solidFill>
            </a:endParaRPr>
          </a:p>
          <a:p>
            <a:r>
              <a:rPr lang="en-US" sz="1500" dirty="0">
                <a:solidFill>
                  <a:schemeClr val="accent2">
                    <a:lumMod val="75000"/>
                  </a:schemeClr>
                </a:solidFill>
              </a:rPr>
              <a:t>This advertisement from C changes D’s database indicating “cost to reach A via C is inf.”</a:t>
            </a:r>
          </a:p>
          <a:p>
            <a:r>
              <a:rPr lang="en-US" sz="1500" dirty="0">
                <a:solidFill>
                  <a:schemeClr val="accent2">
                    <a:lumMod val="75000"/>
                  </a:schemeClr>
                </a:solidFill>
              </a:rPr>
              <a:t>D finds no path to A. D considers A unreachable (correct behavior). D may send this &lt;</a:t>
            </a:r>
            <a:r>
              <a:rPr lang="en-US" sz="1500" dirty="0" err="1">
                <a:solidFill>
                  <a:schemeClr val="accent2">
                    <a:lumMod val="75000"/>
                  </a:schemeClr>
                </a:solidFill>
              </a:rPr>
              <a:t>A,inf,D</a:t>
            </a:r>
            <a:r>
              <a:rPr lang="en-US" sz="1500" dirty="0">
                <a:solidFill>
                  <a:schemeClr val="accent2">
                    <a:lumMod val="75000"/>
                  </a:schemeClr>
                </a:solidFill>
              </a:rPr>
              <a:t>&gt; to C.</a:t>
            </a:r>
          </a:p>
          <a:p>
            <a:endParaRPr lang="en-US" sz="1500" dirty="0">
              <a:solidFill>
                <a:schemeClr val="accent2">
                  <a:lumMod val="75000"/>
                </a:schemeClr>
              </a:solidFill>
            </a:endParaRPr>
          </a:p>
          <a:p>
            <a:r>
              <a:rPr lang="en-US" sz="1500" dirty="0">
                <a:solidFill>
                  <a:schemeClr val="accent2">
                    <a:lumMod val="75000"/>
                  </a:schemeClr>
                </a:solidFill>
              </a:rPr>
              <a:t>This prevents count to infinity, as well as prevents the routing loop. </a:t>
            </a:r>
          </a:p>
        </p:txBody>
      </p:sp>
      <p:sp>
        <p:nvSpPr>
          <p:cNvPr id="13" name="Rectangle 2">
            <a:extLst>
              <a:ext uri="{FF2B5EF4-FFF2-40B4-BE49-F238E27FC236}">
                <a16:creationId xmlns:a16="http://schemas.microsoft.com/office/drawing/2014/main" id="{1F7B031D-EAF4-0568-2932-4BF845392693}"/>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780F4809-F20A-C441-8937-527AD6020F78}"/>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EB9824C5-597A-F700-26EB-549BF3DF6C4C}"/>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0C3A8E1D-21A6-18AA-FA04-4CD36281364B}"/>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FE87937-4C45-4F75-592C-A438089E3A6A}"/>
              </a:ext>
            </a:extLst>
          </p:cNvPr>
          <p:cNvSpPr txBox="1"/>
          <p:nvPr/>
        </p:nvSpPr>
        <p:spPr>
          <a:xfrm>
            <a:off x="5525544" y="1693028"/>
            <a:ext cx="2382084" cy="461665"/>
          </a:xfrm>
          <a:prstGeom prst="rect">
            <a:avLst/>
          </a:prstGeom>
          <a:solidFill>
            <a:schemeClr val="accent2">
              <a:lumMod val="75000"/>
            </a:schemeClr>
          </a:solidFill>
        </p:spPr>
        <p:txBody>
          <a:bodyPr wrap="square" rtlCol="0">
            <a:spAutoFit/>
          </a:bodyPr>
          <a:lstStyle/>
          <a:p>
            <a:r>
              <a:rPr lang="en-US" sz="2400" dirty="0">
                <a:solidFill>
                  <a:schemeClr val="bg1"/>
                </a:solidFill>
              </a:rPr>
              <a:t>Case C: </a:t>
            </a:r>
          </a:p>
        </p:txBody>
      </p:sp>
      <p:sp>
        <p:nvSpPr>
          <p:cNvPr id="31" name="TextBox 30">
            <a:extLst>
              <a:ext uri="{FF2B5EF4-FFF2-40B4-BE49-F238E27FC236}">
                <a16:creationId xmlns:a16="http://schemas.microsoft.com/office/drawing/2014/main" id="{76350987-1737-7E57-949E-A2FDC5B60F88}"/>
              </a:ext>
            </a:extLst>
          </p:cNvPr>
          <p:cNvSpPr txBox="1"/>
          <p:nvPr/>
        </p:nvSpPr>
        <p:spPr>
          <a:xfrm>
            <a:off x="5507172" y="2092725"/>
            <a:ext cx="3340786" cy="1569660"/>
          </a:xfrm>
          <a:prstGeom prst="rect">
            <a:avLst/>
          </a:prstGeom>
          <a:noFill/>
        </p:spPr>
        <p:txBody>
          <a:bodyPr wrap="none" rtlCol="0">
            <a:spAutoFit/>
          </a:bodyPr>
          <a:lstStyle/>
          <a:p>
            <a:r>
              <a:rPr lang="en-US" sz="2400" dirty="0">
                <a:solidFill>
                  <a:schemeClr val="accent2">
                    <a:lumMod val="75000"/>
                  </a:schemeClr>
                </a:solidFill>
              </a:rPr>
              <a:t>With poison reverse.</a:t>
            </a:r>
          </a:p>
          <a:p>
            <a:r>
              <a:rPr lang="en-US" sz="2400" dirty="0">
                <a:solidFill>
                  <a:schemeClr val="accent2">
                    <a:lumMod val="75000"/>
                  </a:schemeClr>
                </a:solidFill>
              </a:rPr>
              <a:t>(this means Split-horizon </a:t>
            </a:r>
          </a:p>
          <a:p>
            <a:r>
              <a:rPr lang="en-US" sz="2400" dirty="0">
                <a:solidFill>
                  <a:schemeClr val="accent2">
                    <a:lumMod val="75000"/>
                  </a:schemeClr>
                </a:solidFill>
              </a:rPr>
              <a:t>with poisoned reverse)</a:t>
            </a:r>
          </a:p>
          <a:p>
            <a:endParaRPr lang="en-US" sz="2400" dirty="0">
              <a:solidFill>
                <a:schemeClr val="accent6">
                  <a:lumMod val="75000"/>
                </a:schemeClr>
              </a:solidFill>
            </a:endParaRPr>
          </a:p>
        </p:txBody>
      </p:sp>
      <p:grpSp>
        <p:nvGrpSpPr>
          <p:cNvPr id="32" name="Group 31">
            <a:extLst>
              <a:ext uri="{FF2B5EF4-FFF2-40B4-BE49-F238E27FC236}">
                <a16:creationId xmlns:a16="http://schemas.microsoft.com/office/drawing/2014/main" id="{143937E6-5FB0-8BCA-9E5A-462600E4B193}"/>
              </a:ext>
            </a:extLst>
          </p:cNvPr>
          <p:cNvGrpSpPr/>
          <p:nvPr/>
        </p:nvGrpSpPr>
        <p:grpSpPr>
          <a:xfrm>
            <a:off x="242409" y="1282720"/>
            <a:ext cx="2210810" cy="1045978"/>
            <a:chOff x="1172654" y="783047"/>
            <a:chExt cx="2210810" cy="1045978"/>
          </a:xfrm>
        </p:grpSpPr>
        <p:sp>
          <p:nvSpPr>
            <p:cNvPr id="33" name="Rectangle 32">
              <a:extLst>
                <a:ext uri="{FF2B5EF4-FFF2-40B4-BE49-F238E27FC236}">
                  <a16:creationId xmlns:a16="http://schemas.microsoft.com/office/drawing/2014/main" id="{C4AD317B-7E7F-81F1-31DA-486D93E7217C}"/>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B162B57-8BE3-B854-B9F5-2C0E8732E46B}"/>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5" name="TextBox 34">
              <a:extLst>
                <a:ext uri="{FF2B5EF4-FFF2-40B4-BE49-F238E27FC236}">
                  <a16:creationId xmlns:a16="http://schemas.microsoft.com/office/drawing/2014/main" id="{C415BEA2-9783-AFEB-E0F1-6FDF5C9C5DE6}"/>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6" name="TextBox 35">
              <a:extLst>
                <a:ext uri="{FF2B5EF4-FFF2-40B4-BE49-F238E27FC236}">
                  <a16:creationId xmlns:a16="http://schemas.microsoft.com/office/drawing/2014/main" id="{FB5E18C8-459A-D13C-6AC9-22CDFF3853FE}"/>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2&gt;</a:t>
              </a:r>
              <a:endParaRPr lang="en-US" sz="2000" dirty="0">
                <a:solidFill>
                  <a:schemeClr val="accent1">
                    <a:lumMod val="75000"/>
                  </a:schemeClr>
                </a:solidFill>
              </a:endParaRPr>
            </a:p>
          </p:txBody>
        </p:sp>
      </p:grpSp>
      <p:grpSp>
        <p:nvGrpSpPr>
          <p:cNvPr id="37" name="Group 36">
            <a:extLst>
              <a:ext uri="{FF2B5EF4-FFF2-40B4-BE49-F238E27FC236}">
                <a16:creationId xmlns:a16="http://schemas.microsoft.com/office/drawing/2014/main" id="{A177226B-9102-0A4C-80BF-E6DFB4BFDE46}"/>
              </a:ext>
            </a:extLst>
          </p:cNvPr>
          <p:cNvGrpSpPr/>
          <p:nvPr/>
        </p:nvGrpSpPr>
        <p:grpSpPr>
          <a:xfrm>
            <a:off x="242409" y="3559675"/>
            <a:ext cx="2210810" cy="1047168"/>
            <a:chOff x="1172654" y="781857"/>
            <a:chExt cx="2210810" cy="1047168"/>
          </a:xfrm>
        </p:grpSpPr>
        <p:sp>
          <p:nvSpPr>
            <p:cNvPr id="38" name="Rectangle 37">
              <a:extLst>
                <a:ext uri="{FF2B5EF4-FFF2-40B4-BE49-F238E27FC236}">
                  <a16:creationId xmlns:a16="http://schemas.microsoft.com/office/drawing/2014/main" id="{5BBC7A78-7582-D7E1-32E4-408D57D71DE6}"/>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5402ECC-0642-3A61-2D19-88FF5EFEB982}"/>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0" name="TextBox 39">
              <a:extLst>
                <a:ext uri="{FF2B5EF4-FFF2-40B4-BE49-F238E27FC236}">
                  <a16:creationId xmlns:a16="http://schemas.microsoft.com/office/drawing/2014/main" id="{5E1400FF-B3B0-D24D-9AD2-E0EB1E1C3228}"/>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1" name="TextBox 40">
              <a:extLst>
                <a:ext uri="{FF2B5EF4-FFF2-40B4-BE49-F238E27FC236}">
                  <a16:creationId xmlns:a16="http://schemas.microsoft.com/office/drawing/2014/main" id="{9914921D-CCD4-4E10-0502-185BCB17FB71}"/>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Infinity&gt;</a:t>
              </a:r>
              <a:endParaRPr lang="en-US" sz="2000" dirty="0">
                <a:solidFill>
                  <a:schemeClr val="accent1">
                    <a:lumMod val="75000"/>
                  </a:schemeClr>
                </a:solidFill>
              </a:endParaRPr>
            </a:p>
          </p:txBody>
        </p:sp>
      </p:grpSp>
      <p:sp>
        <p:nvSpPr>
          <p:cNvPr id="42" name="Freeform 41">
            <a:extLst>
              <a:ext uri="{FF2B5EF4-FFF2-40B4-BE49-F238E27FC236}">
                <a16:creationId xmlns:a16="http://schemas.microsoft.com/office/drawing/2014/main" id="{D0A0224F-DE86-F58B-5D21-3196CB1E3ECC}"/>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CA17EC37-A69D-2B99-72E3-A7EB78AA8756}"/>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671CC91-6DBD-79F9-A7FA-019283DA5DDD}"/>
              </a:ext>
            </a:extLst>
          </p:cNvPr>
          <p:cNvSpPr txBox="1"/>
          <p:nvPr/>
        </p:nvSpPr>
        <p:spPr>
          <a:xfrm>
            <a:off x="3756912" y="3874887"/>
            <a:ext cx="1684628" cy="369332"/>
          </a:xfrm>
          <a:prstGeom prst="rect">
            <a:avLst/>
          </a:prstGeom>
          <a:noFill/>
        </p:spPr>
        <p:txBody>
          <a:bodyPr wrap="none" rtlCol="0">
            <a:spAutoFit/>
          </a:bodyPr>
          <a:lstStyle/>
          <a:p>
            <a:r>
              <a:rPr lang="en-US" dirty="0">
                <a:solidFill>
                  <a:schemeClr val="accent2">
                    <a:lumMod val="75000"/>
                  </a:schemeClr>
                </a:solidFill>
              </a:rPr>
              <a:t>&lt;No route to A&gt;</a:t>
            </a:r>
          </a:p>
        </p:txBody>
      </p:sp>
      <p:sp>
        <p:nvSpPr>
          <p:cNvPr id="25" name="Freeform 24">
            <a:extLst>
              <a:ext uri="{FF2B5EF4-FFF2-40B4-BE49-F238E27FC236}">
                <a16:creationId xmlns:a16="http://schemas.microsoft.com/office/drawing/2014/main" id="{695D9C31-9111-0BC9-A9CD-6DC8489865E2}"/>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389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1B2F-05A0-6C4D-87F4-A3C45DFC7F11}"/>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707F1F2-7F0A-CF38-A690-8C2D0CBB35A5}"/>
              </a:ext>
            </a:extLst>
          </p:cNvPr>
          <p:cNvCxnSpPr>
            <a:cxnSpLocks/>
          </p:cNvCxnSpPr>
          <p:nvPr/>
        </p:nvCxnSpPr>
        <p:spPr>
          <a:xfrm flipH="1" flipV="1">
            <a:off x="2278059" y="3299826"/>
            <a:ext cx="1015614" cy="572173"/>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799B5A1-A96A-BAD3-F51D-408BF4A91CD6}"/>
              </a:ext>
            </a:extLst>
          </p:cNvPr>
          <p:cNvCxnSpPr>
            <a:cxnSpLocks/>
          </p:cNvCxnSpPr>
          <p:nvPr/>
        </p:nvCxnSpPr>
        <p:spPr>
          <a:xfrm flipV="1">
            <a:off x="3454833" y="2482503"/>
            <a:ext cx="0" cy="1287049"/>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9610152-5AB6-187A-C49B-5E27B5135D7F}"/>
              </a:ext>
            </a:extLst>
          </p:cNvPr>
          <p:cNvCxnSpPr>
            <a:cxnSpLocks/>
          </p:cNvCxnSpPr>
          <p:nvPr/>
        </p:nvCxnSpPr>
        <p:spPr>
          <a:xfrm flipV="1">
            <a:off x="2278059" y="2381845"/>
            <a:ext cx="1085180" cy="745076"/>
          </a:xfrm>
          <a:prstGeom prst="line">
            <a:avLst/>
          </a:prstGeom>
          <a:ln w="34925"/>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8401FC5-EFCF-B53A-9E40-3C3812B012BF}"/>
              </a:ext>
            </a:extLst>
          </p:cNvPr>
          <p:cNvCxnSpPr>
            <a:cxnSpLocks/>
          </p:cNvCxnSpPr>
          <p:nvPr/>
        </p:nvCxnSpPr>
        <p:spPr>
          <a:xfrm>
            <a:off x="981392" y="3201850"/>
            <a:ext cx="1015614" cy="1"/>
          </a:xfrm>
          <a:prstGeom prst="line">
            <a:avLst/>
          </a:prstGeom>
          <a:ln w="34925"/>
        </p:spPr>
        <p:style>
          <a:lnRef idx="2">
            <a:schemeClr val="accent1"/>
          </a:lnRef>
          <a:fillRef idx="0">
            <a:schemeClr val="accent1"/>
          </a:fillRef>
          <a:effectRef idx="1">
            <a:schemeClr val="accent1"/>
          </a:effectRef>
          <a:fontRef idx="minor">
            <a:schemeClr val="tx1"/>
          </a:fontRef>
        </p:style>
      </p:cxnSp>
      <p:pic>
        <p:nvPicPr>
          <p:cNvPr id="1026" name="Picture 2" descr="Router | Cisco Network Topology Icons 3015">
            <a:extLst>
              <a:ext uri="{FF2B5EF4-FFF2-40B4-BE49-F238E27FC236}">
                <a16:creationId xmlns:a16="http://schemas.microsoft.com/office/drawing/2014/main" id="{64812B7A-B4F1-11C3-873B-30813FA5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7" y="2899773"/>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outer | Cisco Network Topology Icons 3015">
            <a:extLst>
              <a:ext uri="{FF2B5EF4-FFF2-40B4-BE49-F238E27FC236}">
                <a16:creationId xmlns:a16="http://schemas.microsoft.com/office/drawing/2014/main" id="{689EE8C7-9A51-F9CF-73D8-54B849273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305" y="2899774"/>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ter | Cisco Network Topology Icons 3015">
            <a:extLst>
              <a:ext uri="{FF2B5EF4-FFF2-40B4-BE49-F238E27FC236}">
                <a16:creationId xmlns:a16="http://schemas.microsoft.com/office/drawing/2014/main" id="{D1DCD5EE-7F0B-4AF4-A275-03AFB306C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6" y="2079767"/>
            <a:ext cx="604157" cy="604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uter | Cisco Network Topology Icons 3015">
            <a:extLst>
              <a:ext uri="{FF2B5EF4-FFF2-40B4-BE49-F238E27FC236}">
                <a16:creationId xmlns:a16="http://schemas.microsoft.com/office/drawing/2014/main" id="{54BA695E-19E2-688D-F593-0E8E852FA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55" y="3569920"/>
            <a:ext cx="604157" cy="6041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ED929F1-56E0-4DF1-773E-60128068DFB0}"/>
              </a:ext>
            </a:extLst>
          </p:cNvPr>
          <p:cNvSpPr txBox="1"/>
          <p:nvPr/>
        </p:nvSpPr>
        <p:spPr>
          <a:xfrm>
            <a:off x="1347814" y="2809435"/>
            <a:ext cx="320922" cy="415498"/>
          </a:xfrm>
          <a:prstGeom prst="rect">
            <a:avLst/>
          </a:prstGeom>
          <a:noFill/>
        </p:spPr>
        <p:txBody>
          <a:bodyPr wrap="none" rtlCol="0">
            <a:spAutoFit/>
          </a:bodyPr>
          <a:lstStyle/>
          <a:p>
            <a:r>
              <a:rPr lang="en-US" sz="2100" dirty="0"/>
              <a:t>1</a:t>
            </a:r>
          </a:p>
        </p:txBody>
      </p:sp>
      <p:sp>
        <p:nvSpPr>
          <p:cNvPr id="16" name="TextBox 15">
            <a:extLst>
              <a:ext uri="{FF2B5EF4-FFF2-40B4-BE49-F238E27FC236}">
                <a16:creationId xmlns:a16="http://schemas.microsoft.com/office/drawing/2014/main" id="{0AED2280-DB8A-0C2C-95AC-96642ADD63E9}"/>
              </a:ext>
            </a:extLst>
          </p:cNvPr>
          <p:cNvSpPr txBox="1"/>
          <p:nvPr/>
        </p:nvSpPr>
        <p:spPr>
          <a:xfrm>
            <a:off x="2590537" y="2423461"/>
            <a:ext cx="320922" cy="415498"/>
          </a:xfrm>
          <a:prstGeom prst="rect">
            <a:avLst/>
          </a:prstGeom>
          <a:noFill/>
        </p:spPr>
        <p:txBody>
          <a:bodyPr wrap="none" rtlCol="0">
            <a:spAutoFit/>
          </a:bodyPr>
          <a:lstStyle/>
          <a:p>
            <a:r>
              <a:rPr lang="en-US" sz="2100" dirty="0"/>
              <a:t>1</a:t>
            </a:r>
          </a:p>
        </p:txBody>
      </p:sp>
      <p:sp>
        <p:nvSpPr>
          <p:cNvPr id="17" name="TextBox 16">
            <a:extLst>
              <a:ext uri="{FF2B5EF4-FFF2-40B4-BE49-F238E27FC236}">
                <a16:creationId xmlns:a16="http://schemas.microsoft.com/office/drawing/2014/main" id="{D7E62E90-620B-CBEF-B1A2-8C62B2FC901E}"/>
              </a:ext>
            </a:extLst>
          </p:cNvPr>
          <p:cNvSpPr txBox="1"/>
          <p:nvPr/>
        </p:nvSpPr>
        <p:spPr>
          <a:xfrm>
            <a:off x="3474609" y="2899772"/>
            <a:ext cx="320922" cy="415498"/>
          </a:xfrm>
          <a:prstGeom prst="rect">
            <a:avLst/>
          </a:prstGeom>
          <a:noFill/>
        </p:spPr>
        <p:txBody>
          <a:bodyPr wrap="none" rtlCol="0">
            <a:spAutoFit/>
          </a:bodyPr>
          <a:lstStyle/>
          <a:p>
            <a:r>
              <a:rPr lang="en-US" sz="2100" dirty="0"/>
              <a:t>1</a:t>
            </a:r>
          </a:p>
        </p:txBody>
      </p:sp>
      <p:sp>
        <p:nvSpPr>
          <p:cNvPr id="18" name="TextBox 17">
            <a:extLst>
              <a:ext uri="{FF2B5EF4-FFF2-40B4-BE49-F238E27FC236}">
                <a16:creationId xmlns:a16="http://schemas.microsoft.com/office/drawing/2014/main" id="{3C2A2C7C-6B0D-8EC3-AE87-8840CEE91D64}"/>
              </a:ext>
            </a:extLst>
          </p:cNvPr>
          <p:cNvSpPr txBox="1"/>
          <p:nvPr/>
        </p:nvSpPr>
        <p:spPr>
          <a:xfrm>
            <a:off x="2564737" y="3569920"/>
            <a:ext cx="320922" cy="415498"/>
          </a:xfrm>
          <a:prstGeom prst="rect">
            <a:avLst/>
          </a:prstGeom>
          <a:noFill/>
        </p:spPr>
        <p:txBody>
          <a:bodyPr wrap="none" rtlCol="0">
            <a:spAutoFit/>
          </a:bodyPr>
          <a:lstStyle/>
          <a:p>
            <a:r>
              <a:rPr lang="en-US" sz="2100" dirty="0"/>
              <a:t>1</a:t>
            </a:r>
          </a:p>
        </p:txBody>
      </p:sp>
      <p:sp>
        <p:nvSpPr>
          <p:cNvPr id="19" name="TextBox 18">
            <a:extLst>
              <a:ext uri="{FF2B5EF4-FFF2-40B4-BE49-F238E27FC236}">
                <a16:creationId xmlns:a16="http://schemas.microsoft.com/office/drawing/2014/main" id="{92CC3D46-D62E-5794-FC91-171E5DBF0F7A}"/>
              </a:ext>
            </a:extLst>
          </p:cNvPr>
          <p:cNvSpPr txBox="1"/>
          <p:nvPr/>
        </p:nvSpPr>
        <p:spPr>
          <a:xfrm>
            <a:off x="650512" y="2703565"/>
            <a:ext cx="340158" cy="415498"/>
          </a:xfrm>
          <a:prstGeom prst="rect">
            <a:avLst/>
          </a:prstGeom>
          <a:noFill/>
        </p:spPr>
        <p:txBody>
          <a:bodyPr wrap="none" rtlCol="0">
            <a:spAutoFit/>
          </a:bodyPr>
          <a:lstStyle/>
          <a:p>
            <a:r>
              <a:rPr lang="en-US" sz="2100" dirty="0">
                <a:solidFill>
                  <a:schemeClr val="accent2">
                    <a:lumMod val="75000"/>
                  </a:schemeClr>
                </a:solidFill>
              </a:rPr>
              <a:t>A</a:t>
            </a:r>
          </a:p>
        </p:txBody>
      </p:sp>
      <p:sp>
        <p:nvSpPr>
          <p:cNvPr id="20" name="TextBox 19">
            <a:extLst>
              <a:ext uri="{FF2B5EF4-FFF2-40B4-BE49-F238E27FC236}">
                <a16:creationId xmlns:a16="http://schemas.microsoft.com/office/drawing/2014/main" id="{9DC219D1-16B3-4794-0E51-F5EB4965BD13}"/>
              </a:ext>
            </a:extLst>
          </p:cNvPr>
          <p:cNvSpPr txBox="1"/>
          <p:nvPr/>
        </p:nvSpPr>
        <p:spPr>
          <a:xfrm>
            <a:off x="2013893" y="2648446"/>
            <a:ext cx="330540" cy="415498"/>
          </a:xfrm>
          <a:prstGeom prst="rect">
            <a:avLst/>
          </a:prstGeom>
          <a:noFill/>
        </p:spPr>
        <p:txBody>
          <a:bodyPr wrap="none" rtlCol="0">
            <a:spAutoFit/>
          </a:bodyPr>
          <a:lstStyle/>
          <a:p>
            <a:r>
              <a:rPr lang="en-US" sz="2100" dirty="0">
                <a:solidFill>
                  <a:schemeClr val="accent2">
                    <a:lumMod val="75000"/>
                  </a:schemeClr>
                </a:solidFill>
              </a:rPr>
              <a:t>B</a:t>
            </a:r>
          </a:p>
        </p:txBody>
      </p:sp>
      <p:sp>
        <p:nvSpPr>
          <p:cNvPr id="21" name="TextBox 20">
            <a:extLst>
              <a:ext uri="{FF2B5EF4-FFF2-40B4-BE49-F238E27FC236}">
                <a16:creationId xmlns:a16="http://schemas.microsoft.com/office/drawing/2014/main" id="{C7B5129D-2F48-FAAC-62BC-6DB03408B363}"/>
              </a:ext>
            </a:extLst>
          </p:cNvPr>
          <p:cNvSpPr txBox="1"/>
          <p:nvPr/>
        </p:nvSpPr>
        <p:spPr>
          <a:xfrm>
            <a:off x="3317649" y="1843297"/>
            <a:ext cx="328936" cy="415498"/>
          </a:xfrm>
          <a:prstGeom prst="rect">
            <a:avLst/>
          </a:prstGeom>
          <a:noFill/>
        </p:spPr>
        <p:txBody>
          <a:bodyPr wrap="none" rtlCol="0">
            <a:spAutoFit/>
          </a:bodyPr>
          <a:lstStyle/>
          <a:p>
            <a:r>
              <a:rPr lang="en-US" sz="2100" dirty="0">
                <a:solidFill>
                  <a:schemeClr val="accent2">
                    <a:lumMod val="75000"/>
                  </a:schemeClr>
                </a:solidFill>
              </a:rPr>
              <a:t>C</a:t>
            </a:r>
          </a:p>
        </p:txBody>
      </p:sp>
      <p:sp>
        <p:nvSpPr>
          <p:cNvPr id="22" name="TextBox 21">
            <a:extLst>
              <a:ext uri="{FF2B5EF4-FFF2-40B4-BE49-F238E27FC236}">
                <a16:creationId xmlns:a16="http://schemas.microsoft.com/office/drawing/2014/main" id="{5265AFD7-8465-A9D9-04A2-47091A080F5A}"/>
              </a:ext>
            </a:extLst>
          </p:cNvPr>
          <p:cNvSpPr txBox="1"/>
          <p:nvPr/>
        </p:nvSpPr>
        <p:spPr>
          <a:xfrm>
            <a:off x="3312185" y="4016343"/>
            <a:ext cx="349776" cy="415498"/>
          </a:xfrm>
          <a:prstGeom prst="rect">
            <a:avLst/>
          </a:prstGeom>
          <a:noFill/>
        </p:spPr>
        <p:txBody>
          <a:bodyPr wrap="none" rtlCol="0">
            <a:spAutoFit/>
          </a:bodyPr>
          <a:lstStyle/>
          <a:p>
            <a:r>
              <a:rPr lang="en-US" sz="2100" dirty="0">
                <a:solidFill>
                  <a:schemeClr val="accent2">
                    <a:lumMod val="75000"/>
                  </a:schemeClr>
                </a:solidFill>
              </a:rPr>
              <a:t>D</a:t>
            </a:r>
          </a:p>
        </p:txBody>
      </p:sp>
      <p:sp>
        <p:nvSpPr>
          <p:cNvPr id="24" name="TextBox 23">
            <a:extLst>
              <a:ext uri="{FF2B5EF4-FFF2-40B4-BE49-F238E27FC236}">
                <a16:creationId xmlns:a16="http://schemas.microsoft.com/office/drawing/2014/main" id="{D3A80E4F-58BC-C430-FADD-629B3D93A5BB}"/>
              </a:ext>
            </a:extLst>
          </p:cNvPr>
          <p:cNvSpPr txBox="1"/>
          <p:nvPr/>
        </p:nvSpPr>
        <p:spPr>
          <a:xfrm>
            <a:off x="466418" y="1294498"/>
            <a:ext cx="3410742" cy="300082"/>
          </a:xfrm>
          <a:prstGeom prst="rect">
            <a:avLst/>
          </a:prstGeom>
          <a:noFill/>
        </p:spPr>
        <p:txBody>
          <a:bodyPr wrap="none" rtlCol="0">
            <a:spAutoFit/>
          </a:bodyPr>
          <a:lstStyle/>
          <a:p>
            <a:r>
              <a:rPr lang="en-US" sz="1350" dirty="0"/>
              <a:t>DV format: &lt;Destination, Path-cost, </a:t>
            </a:r>
            <a:r>
              <a:rPr lang="en-US" sz="1350" dirty="0" err="1"/>
              <a:t>NextHop</a:t>
            </a:r>
            <a:r>
              <a:rPr lang="en-US" sz="1350" dirty="0"/>
              <a:t>&gt;</a:t>
            </a:r>
          </a:p>
        </p:txBody>
      </p:sp>
      <p:sp>
        <p:nvSpPr>
          <p:cNvPr id="5" name="TextBox 4">
            <a:extLst>
              <a:ext uri="{FF2B5EF4-FFF2-40B4-BE49-F238E27FC236}">
                <a16:creationId xmlns:a16="http://schemas.microsoft.com/office/drawing/2014/main" id="{29639C55-0632-E78E-9386-4FE3DC5D9267}"/>
              </a:ext>
            </a:extLst>
          </p:cNvPr>
          <p:cNvSpPr txBox="1"/>
          <p:nvPr/>
        </p:nvSpPr>
        <p:spPr>
          <a:xfrm>
            <a:off x="2011393" y="3152244"/>
            <a:ext cx="396262" cy="553998"/>
          </a:xfrm>
          <a:prstGeom prst="rect">
            <a:avLst/>
          </a:prstGeom>
          <a:noFill/>
        </p:spPr>
        <p:txBody>
          <a:bodyPr wrap="none" rtlCol="0">
            <a:spAutoFit/>
          </a:bodyPr>
          <a:lstStyle/>
          <a:p>
            <a:r>
              <a:rPr lang="en-US" sz="3000" b="1" dirty="0">
                <a:solidFill>
                  <a:srgbClr val="FF0000"/>
                </a:solidFill>
              </a:rPr>
              <a:t>X</a:t>
            </a:r>
          </a:p>
        </p:txBody>
      </p:sp>
      <p:sp>
        <p:nvSpPr>
          <p:cNvPr id="8" name="TextBox 7">
            <a:extLst>
              <a:ext uri="{FF2B5EF4-FFF2-40B4-BE49-F238E27FC236}">
                <a16:creationId xmlns:a16="http://schemas.microsoft.com/office/drawing/2014/main" id="{8C5225DF-00DB-3D0C-862E-60BF5CC0B32E}"/>
              </a:ext>
            </a:extLst>
          </p:cNvPr>
          <p:cNvSpPr txBox="1"/>
          <p:nvPr/>
        </p:nvSpPr>
        <p:spPr>
          <a:xfrm>
            <a:off x="2764500" y="2421111"/>
            <a:ext cx="396262" cy="553998"/>
          </a:xfrm>
          <a:prstGeom prst="rect">
            <a:avLst/>
          </a:prstGeom>
          <a:noFill/>
        </p:spPr>
        <p:txBody>
          <a:bodyPr wrap="none" rtlCol="0">
            <a:spAutoFit/>
          </a:bodyPr>
          <a:lstStyle/>
          <a:p>
            <a:r>
              <a:rPr lang="en-US" sz="3000" b="1" dirty="0">
                <a:solidFill>
                  <a:srgbClr val="FF0000"/>
                </a:solidFill>
              </a:rPr>
              <a:t>X</a:t>
            </a:r>
          </a:p>
        </p:txBody>
      </p:sp>
      <p:sp>
        <p:nvSpPr>
          <p:cNvPr id="10" name="TextBox 9">
            <a:extLst>
              <a:ext uri="{FF2B5EF4-FFF2-40B4-BE49-F238E27FC236}">
                <a16:creationId xmlns:a16="http://schemas.microsoft.com/office/drawing/2014/main" id="{E2C91423-3B19-696D-190A-B904C7ED41C7}"/>
              </a:ext>
            </a:extLst>
          </p:cNvPr>
          <p:cNvSpPr txBox="1"/>
          <p:nvPr/>
        </p:nvSpPr>
        <p:spPr>
          <a:xfrm>
            <a:off x="2713027" y="3386252"/>
            <a:ext cx="396262" cy="553998"/>
          </a:xfrm>
          <a:prstGeom prst="rect">
            <a:avLst/>
          </a:prstGeom>
          <a:noFill/>
        </p:spPr>
        <p:txBody>
          <a:bodyPr wrap="none" rtlCol="0">
            <a:spAutoFit/>
          </a:bodyPr>
          <a:lstStyle/>
          <a:p>
            <a:r>
              <a:rPr lang="en-US" sz="3000" b="1" dirty="0">
                <a:solidFill>
                  <a:srgbClr val="FF0000"/>
                </a:solidFill>
              </a:rPr>
              <a:t>X</a:t>
            </a:r>
          </a:p>
        </p:txBody>
      </p:sp>
      <p:sp>
        <p:nvSpPr>
          <p:cNvPr id="11" name="TextBox 10">
            <a:extLst>
              <a:ext uri="{FF2B5EF4-FFF2-40B4-BE49-F238E27FC236}">
                <a16:creationId xmlns:a16="http://schemas.microsoft.com/office/drawing/2014/main" id="{99865058-895E-CD01-78AB-293D5850C240}"/>
              </a:ext>
            </a:extLst>
          </p:cNvPr>
          <p:cNvSpPr txBox="1"/>
          <p:nvPr/>
        </p:nvSpPr>
        <p:spPr>
          <a:xfrm>
            <a:off x="-5750" y="4605817"/>
            <a:ext cx="7944483" cy="1708160"/>
          </a:xfrm>
          <a:prstGeom prst="rect">
            <a:avLst/>
          </a:prstGeom>
          <a:noFill/>
        </p:spPr>
        <p:txBody>
          <a:bodyPr wrap="none" rtlCol="0">
            <a:spAutoFit/>
          </a:bodyPr>
          <a:lstStyle/>
          <a:p>
            <a:r>
              <a:rPr lang="en-US" sz="1500" dirty="0">
                <a:solidFill>
                  <a:schemeClr val="accent2">
                    <a:lumMod val="75000"/>
                  </a:schemeClr>
                </a:solidFill>
              </a:rPr>
              <a:t>C updates the route from its old database (which contains an old advertisement from D) to &lt;A,3,D&gt;.</a:t>
            </a:r>
          </a:p>
          <a:p>
            <a:r>
              <a:rPr lang="en-US" sz="1500" dirty="0">
                <a:solidFill>
                  <a:schemeClr val="accent2">
                    <a:lumMod val="75000"/>
                  </a:schemeClr>
                </a:solidFill>
              </a:rPr>
              <a:t>C advertises the poisoned route &lt;A, inf.&gt; to D due to Poisoned-reverse rule.</a:t>
            </a:r>
          </a:p>
          <a:p>
            <a:endParaRPr lang="en-US" sz="1500" dirty="0">
              <a:solidFill>
                <a:schemeClr val="accent2">
                  <a:lumMod val="75000"/>
                </a:schemeClr>
              </a:solidFill>
            </a:endParaRPr>
          </a:p>
          <a:p>
            <a:r>
              <a:rPr lang="en-US" sz="1500" dirty="0">
                <a:solidFill>
                  <a:schemeClr val="accent2">
                    <a:lumMod val="75000"/>
                  </a:schemeClr>
                </a:solidFill>
              </a:rPr>
              <a:t>This advertisement from C changes D’s database indicating “cost to reach A via C is inf.”</a:t>
            </a:r>
          </a:p>
          <a:p>
            <a:r>
              <a:rPr lang="en-US" sz="1500" dirty="0">
                <a:solidFill>
                  <a:schemeClr val="accent2">
                    <a:lumMod val="75000"/>
                  </a:schemeClr>
                </a:solidFill>
              </a:rPr>
              <a:t>D finds no path to A. D considers A unreachable (correct behavior). D may send this &lt;</a:t>
            </a:r>
            <a:r>
              <a:rPr lang="en-US" sz="1500" dirty="0" err="1">
                <a:solidFill>
                  <a:schemeClr val="accent2">
                    <a:lumMod val="75000"/>
                  </a:schemeClr>
                </a:solidFill>
              </a:rPr>
              <a:t>A,inf</a:t>
            </a:r>
            <a:r>
              <a:rPr lang="en-US" sz="1500" dirty="0">
                <a:solidFill>
                  <a:schemeClr val="accent2">
                    <a:lumMod val="75000"/>
                  </a:schemeClr>
                </a:solidFill>
              </a:rPr>
              <a:t>&gt; to C.</a:t>
            </a:r>
          </a:p>
          <a:p>
            <a:endParaRPr lang="en-US" sz="1500" dirty="0">
              <a:solidFill>
                <a:schemeClr val="accent2">
                  <a:lumMod val="75000"/>
                </a:schemeClr>
              </a:solidFill>
            </a:endParaRPr>
          </a:p>
          <a:p>
            <a:r>
              <a:rPr lang="en-US" sz="1500" dirty="0">
                <a:solidFill>
                  <a:schemeClr val="accent2">
                    <a:lumMod val="75000"/>
                  </a:schemeClr>
                </a:solidFill>
              </a:rPr>
              <a:t>This prevents count to infinity, as well as prevents the routing loop. </a:t>
            </a:r>
          </a:p>
        </p:txBody>
      </p:sp>
      <p:sp>
        <p:nvSpPr>
          <p:cNvPr id="13" name="Rectangle 2">
            <a:extLst>
              <a:ext uri="{FF2B5EF4-FFF2-40B4-BE49-F238E27FC236}">
                <a16:creationId xmlns:a16="http://schemas.microsoft.com/office/drawing/2014/main" id="{55AB6DB3-D698-ED73-29A6-67BAD231CD62}"/>
              </a:ext>
            </a:extLst>
          </p:cNvPr>
          <p:cNvSpPr txBox="1">
            <a:spLocks noChangeArrowheads="1"/>
          </p:cNvSpPr>
          <p:nvPr/>
        </p:nvSpPr>
        <p:spPr>
          <a:xfrm>
            <a:off x="0" y="152400"/>
            <a:ext cx="91440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An example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where split-horizon is not enough</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FB42E315-C6EE-6BE6-459F-F2E109FCC779}"/>
              </a:ext>
            </a:extLst>
          </p:cNvPr>
          <p:cNvSpPr txBox="1"/>
          <p:nvPr/>
        </p:nvSpPr>
        <p:spPr>
          <a:xfrm>
            <a:off x="3707953" y="1774938"/>
            <a:ext cx="1013483" cy="369332"/>
          </a:xfrm>
          <a:prstGeom prst="rect">
            <a:avLst/>
          </a:prstGeom>
          <a:noFill/>
        </p:spPr>
        <p:txBody>
          <a:bodyPr wrap="none" rtlCol="0">
            <a:spAutoFit/>
          </a:bodyPr>
          <a:lstStyle/>
          <a:p>
            <a:r>
              <a:rPr lang="en-US" dirty="0"/>
              <a:t>&lt;A, 2, B&gt;</a:t>
            </a:r>
          </a:p>
        </p:txBody>
      </p:sp>
      <p:sp>
        <p:nvSpPr>
          <p:cNvPr id="27" name="TextBox 26">
            <a:extLst>
              <a:ext uri="{FF2B5EF4-FFF2-40B4-BE49-F238E27FC236}">
                <a16:creationId xmlns:a16="http://schemas.microsoft.com/office/drawing/2014/main" id="{9E5824CE-0534-2A16-CE10-243D05F4EA97}"/>
              </a:ext>
            </a:extLst>
          </p:cNvPr>
          <p:cNvSpPr txBox="1"/>
          <p:nvPr/>
        </p:nvSpPr>
        <p:spPr>
          <a:xfrm>
            <a:off x="3704800" y="3266506"/>
            <a:ext cx="1013483" cy="369332"/>
          </a:xfrm>
          <a:prstGeom prst="rect">
            <a:avLst/>
          </a:prstGeom>
          <a:noFill/>
        </p:spPr>
        <p:txBody>
          <a:bodyPr wrap="none" rtlCol="0">
            <a:spAutoFit/>
          </a:bodyPr>
          <a:lstStyle/>
          <a:p>
            <a:r>
              <a:rPr lang="en-US" dirty="0"/>
              <a:t>&lt;A, 2, B&gt;</a:t>
            </a:r>
          </a:p>
        </p:txBody>
      </p:sp>
      <p:sp>
        <p:nvSpPr>
          <p:cNvPr id="28" name="Freeform 27">
            <a:extLst>
              <a:ext uri="{FF2B5EF4-FFF2-40B4-BE49-F238E27FC236}">
                <a16:creationId xmlns:a16="http://schemas.microsoft.com/office/drawing/2014/main" id="{5C36202D-12B5-A61A-AF2F-364C41440E87}"/>
              </a:ext>
            </a:extLst>
          </p:cNvPr>
          <p:cNvSpPr/>
          <p:nvPr/>
        </p:nvSpPr>
        <p:spPr>
          <a:xfrm>
            <a:off x="4746171" y="1959429"/>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274AFC-5D70-EE0D-1097-580A99E823AC}"/>
              </a:ext>
            </a:extLst>
          </p:cNvPr>
          <p:cNvSpPr txBox="1"/>
          <p:nvPr/>
        </p:nvSpPr>
        <p:spPr>
          <a:xfrm>
            <a:off x="5525544" y="1693028"/>
            <a:ext cx="2382084" cy="461665"/>
          </a:xfrm>
          <a:prstGeom prst="rect">
            <a:avLst/>
          </a:prstGeom>
          <a:solidFill>
            <a:schemeClr val="accent2">
              <a:lumMod val="75000"/>
            </a:schemeClr>
          </a:solidFill>
        </p:spPr>
        <p:txBody>
          <a:bodyPr wrap="square" rtlCol="0">
            <a:spAutoFit/>
          </a:bodyPr>
          <a:lstStyle/>
          <a:p>
            <a:r>
              <a:rPr lang="en-US" sz="2400" dirty="0">
                <a:solidFill>
                  <a:schemeClr val="bg1"/>
                </a:solidFill>
              </a:rPr>
              <a:t>Case C: </a:t>
            </a:r>
          </a:p>
        </p:txBody>
      </p:sp>
      <p:sp>
        <p:nvSpPr>
          <p:cNvPr id="31" name="TextBox 30">
            <a:extLst>
              <a:ext uri="{FF2B5EF4-FFF2-40B4-BE49-F238E27FC236}">
                <a16:creationId xmlns:a16="http://schemas.microsoft.com/office/drawing/2014/main" id="{D6989E73-0FC7-9C9C-74D9-7CC73E26C136}"/>
              </a:ext>
            </a:extLst>
          </p:cNvPr>
          <p:cNvSpPr txBox="1"/>
          <p:nvPr/>
        </p:nvSpPr>
        <p:spPr>
          <a:xfrm>
            <a:off x="5507172" y="2092725"/>
            <a:ext cx="3340786" cy="1569660"/>
          </a:xfrm>
          <a:prstGeom prst="rect">
            <a:avLst/>
          </a:prstGeom>
          <a:noFill/>
        </p:spPr>
        <p:txBody>
          <a:bodyPr wrap="none" rtlCol="0">
            <a:spAutoFit/>
          </a:bodyPr>
          <a:lstStyle/>
          <a:p>
            <a:r>
              <a:rPr lang="en-US" sz="2400" dirty="0">
                <a:solidFill>
                  <a:schemeClr val="accent2">
                    <a:lumMod val="75000"/>
                  </a:schemeClr>
                </a:solidFill>
              </a:rPr>
              <a:t>With poison reverse.</a:t>
            </a:r>
          </a:p>
          <a:p>
            <a:r>
              <a:rPr lang="en-US" sz="2400" dirty="0">
                <a:solidFill>
                  <a:schemeClr val="accent2">
                    <a:lumMod val="75000"/>
                  </a:schemeClr>
                </a:solidFill>
              </a:rPr>
              <a:t>(this means Split-horizon </a:t>
            </a:r>
          </a:p>
          <a:p>
            <a:r>
              <a:rPr lang="en-US" sz="2400" dirty="0">
                <a:solidFill>
                  <a:schemeClr val="accent2">
                    <a:lumMod val="75000"/>
                  </a:schemeClr>
                </a:solidFill>
              </a:rPr>
              <a:t>with poisoned reverse)</a:t>
            </a:r>
          </a:p>
          <a:p>
            <a:endParaRPr lang="en-US" sz="2400" dirty="0">
              <a:solidFill>
                <a:schemeClr val="accent6">
                  <a:lumMod val="75000"/>
                </a:schemeClr>
              </a:solidFill>
            </a:endParaRPr>
          </a:p>
        </p:txBody>
      </p:sp>
      <p:grpSp>
        <p:nvGrpSpPr>
          <p:cNvPr id="32" name="Group 31">
            <a:extLst>
              <a:ext uri="{FF2B5EF4-FFF2-40B4-BE49-F238E27FC236}">
                <a16:creationId xmlns:a16="http://schemas.microsoft.com/office/drawing/2014/main" id="{F629A736-A7FC-112A-C709-8460DAEE56B5}"/>
              </a:ext>
            </a:extLst>
          </p:cNvPr>
          <p:cNvGrpSpPr/>
          <p:nvPr/>
        </p:nvGrpSpPr>
        <p:grpSpPr>
          <a:xfrm>
            <a:off x="242409" y="1282720"/>
            <a:ext cx="2210810" cy="1045978"/>
            <a:chOff x="1172654" y="783047"/>
            <a:chExt cx="2210810" cy="1045978"/>
          </a:xfrm>
        </p:grpSpPr>
        <p:sp>
          <p:nvSpPr>
            <p:cNvPr id="33" name="Rectangle 32">
              <a:extLst>
                <a:ext uri="{FF2B5EF4-FFF2-40B4-BE49-F238E27FC236}">
                  <a16:creationId xmlns:a16="http://schemas.microsoft.com/office/drawing/2014/main" id="{44983724-241B-58A0-94FF-3BE1898C0B0F}"/>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BE0DC06-883A-2616-F11A-3DC60088A464}"/>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35" name="TextBox 34">
              <a:extLst>
                <a:ext uri="{FF2B5EF4-FFF2-40B4-BE49-F238E27FC236}">
                  <a16:creationId xmlns:a16="http://schemas.microsoft.com/office/drawing/2014/main" id="{F70A8FF7-BFE2-0F84-C9E9-7CD4F4E92FC5}"/>
                </a:ext>
              </a:extLst>
            </p:cNvPr>
            <p:cNvSpPr txBox="1"/>
            <p:nvPr/>
          </p:nvSpPr>
          <p:spPr>
            <a:xfrm>
              <a:off x="1172654" y="794736"/>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C</a:t>
              </a:r>
            </a:p>
          </p:txBody>
        </p:sp>
        <p:sp>
          <p:nvSpPr>
            <p:cNvPr id="36" name="TextBox 35">
              <a:extLst>
                <a:ext uri="{FF2B5EF4-FFF2-40B4-BE49-F238E27FC236}">
                  <a16:creationId xmlns:a16="http://schemas.microsoft.com/office/drawing/2014/main" id="{39E66053-FF96-E504-C34E-7754E3185376}"/>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D  says &lt;A, Infinity&gt;</a:t>
              </a:r>
              <a:endParaRPr lang="en-US" sz="2000" dirty="0">
                <a:solidFill>
                  <a:schemeClr val="accent1">
                    <a:lumMod val="75000"/>
                  </a:schemeClr>
                </a:solidFill>
              </a:endParaRPr>
            </a:p>
          </p:txBody>
        </p:sp>
      </p:grpSp>
      <p:grpSp>
        <p:nvGrpSpPr>
          <p:cNvPr id="37" name="Group 36">
            <a:extLst>
              <a:ext uri="{FF2B5EF4-FFF2-40B4-BE49-F238E27FC236}">
                <a16:creationId xmlns:a16="http://schemas.microsoft.com/office/drawing/2014/main" id="{D88AEE96-9F1E-511D-B4BB-AA3D989B1B3B}"/>
              </a:ext>
            </a:extLst>
          </p:cNvPr>
          <p:cNvGrpSpPr/>
          <p:nvPr/>
        </p:nvGrpSpPr>
        <p:grpSpPr>
          <a:xfrm>
            <a:off x="242409" y="3559675"/>
            <a:ext cx="2210810" cy="1047168"/>
            <a:chOff x="1172654" y="781857"/>
            <a:chExt cx="2210810" cy="1047168"/>
          </a:xfrm>
        </p:grpSpPr>
        <p:sp>
          <p:nvSpPr>
            <p:cNvPr id="38" name="Rectangle 37">
              <a:extLst>
                <a:ext uri="{FF2B5EF4-FFF2-40B4-BE49-F238E27FC236}">
                  <a16:creationId xmlns:a16="http://schemas.microsoft.com/office/drawing/2014/main" id="{8E66AB19-A7AC-31AF-7CE6-B2E3AFD22612}"/>
                </a:ext>
              </a:extLst>
            </p:cNvPr>
            <p:cNvSpPr/>
            <p:nvPr/>
          </p:nvSpPr>
          <p:spPr>
            <a:xfrm>
              <a:off x="1172654" y="783047"/>
              <a:ext cx="2120658" cy="104597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8417DE5-F3C9-6C35-F209-AC39399411E2}"/>
                </a:ext>
              </a:extLst>
            </p:cNvPr>
            <p:cNvSpPr txBox="1"/>
            <p:nvPr/>
          </p:nvSpPr>
          <p:spPr>
            <a:xfrm>
              <a:off x="1172654" y="1144930"/>
              <a:ext cx="2210810" cy="400110"/>
            </a:xfrm>
            <a:prstGeom prst="rect">
              <a:avLst/>
            </a:prstGeom>
            <a:noFill/>
          </p:spPr>
          <p:txBody>
            <a:bodyPr wrap="square" rtlCol="0">
              <a:spAutoFit/>
            </a:bodyPr>
            <a:lstStyle/>
            <a:p>
              <a:r>
                <a:rPr lang="en-US" sz="2000" strike="sngStrike" dirty="0">
                  <a:solidFill>
                    <a:srgbClr val="FF0000"/>
                  </a:solidFill>
                </a:rPr>
                <a:t>B  says &lt;A, 1&gt;</a:t>
              </a:r>
              <a:endParaRPr lang="en-US" sz="2000" strike="sngStrike" dirty="0">
                <a:solidFill>
                  <a:schemeClr val="accent1">
                    <a:lumMod val="75000"/>
                  </a:schemeClr>
                </a:solidFill>
              </a:endParaRPr>
            </a:p>
          </p:txBody>
        </p:sp>
        <p:sp>
          <p:nvSpPr>
            <p:cNvPr id="40" name="TextBox 39">
              <a:extLst>
                <a:ext uri="{FF2B5EF4-FFF2-40B4-BE49-F238E27FC236}">
                  <a16:creationId xmlns:a16="http://schemas.microsoft.com/office/drawing/2014/main" id="{E7A04E24-5DA7-E5EB-744A-8CDE679EAD7C}"/>
                </a:ext>
              </a:extLst>
            </p:cNvPr>
            <p:cNvSpPr txBox="1"/>
            <p:nvPr/>
          </p:nvSpPr>
          <p:spPr>
            <a:xfrm>
              <a:off x="1172654" y="781857"/>
              <a:ext cx="2120658" cy="400110"/>
            </a:xfrm>
            <a:prstGeom prst="rect">
              <a:avLst/>
            </a:prstGeom>
            <a:solidFill>
              <a:schemeClr val="accent6">
                <a:lumMod val="50000"/>
              </a:schemeClr>
            </a:solidFill>
          </p:spPr>
          <p:txBody>
            <a:bodyPr wrap="square" rtlCol="0">
              <a:spAutoFit/>
            </a:bodyPr>
            <a:lstStyle/>
            <a:p>
              <a:pPr algn="ctr"/>
              <a:r>
                <a:rPr lang="en-US" sz="2000" dirty="0">
                  <a:solidFill>
                    <a:schemeClr val="bg1"/>
                  </a:solidFill>
                </a:rPr>
                <a:t>DV Database @ D</a:t>
              </a:r>
            </a:p>
          </p:txBody>
        </p:sp>
        <p:sp>
          <p:nvSpPr>
            <p:cNvPr id="41" name="TextBox 40">
              <a:extLst>
                <a:ext uri="{FF2B5EF4-FFF2-40B4-BE49-F238E27FC236}">
                  <a16:creationId xmlns:a16="http://schemas.microsoft.com/office/drawing/2014/main" id="{A63A4D41-F978-CF00-233F-9E9FD72DC391}"/>
                </a:ext>
              </a:extLst>
            </p:cNvPr>
            <p:cNvSpPr txBox="1"/>
            <p:nvPr/>
          </p:nvSpPr>
          <p:spPr>
            <a:xfrm>
              <a:off x="1172654" y="1419830"/>
              <a:ext cx="2210810" cy="400110"/>
            </a:xfrm>
            <a:prstGeom prst="rect">
              <a:avLst/>
            </a:prstGeom>
            <a:noFill/>
          </p:spPr>
          <p:txBody>
            <a:bodyPr wrap="square" rtlCol="0">
              <a:spAutoFit/>
            </a:bodyPr>
            <a:lstStyle/>
            <a:p>
              <a:r>
                <a:rPr lang="en-US" sz="2000" dirty="0">
                  <a:solidFill>
                    <a:srgbClr val="FF0000"/>
                  </a:solidFill>
                </a:rPr>
                <a:t>C  says &lt;A, Infinity&gt;</a:t>
              </a:r>
              <a:endParaRPr lang="en-US" sz="2000" dirty="0">
                <a:solidFill>
                  <a:schemeClr val="accent1">
                    <a:lumMod val="75000"/>
                  </a:schemeClr>
                </a:solidFill>
              </a:endParaRPr>
            </a:p>
          </p:txBody>
        </p:sp>
      </p:grpSp>
      <p:sp>
        <p:nvSpPr>
          <p:cNvPr id="42" name="Freeform 41">
            <a:extLst>
              <a:ext uri="{FF2B5EF4-FFF2-40B4-BE49-F238E27FC236}">
                <a16:creationId xmlns:a16="http://schemas.microsoft.com/office/drawing/2014/main" id="{35450288-A8BF-84FD-9C75-FBB34D56E608}"/>
              </a:ext>
            </a:extLst>
          </p:cNvPr>
          <p:cNvSpPr/>
          <p:nvPr/>
        </p:nvSpPr>
        <p:spPr>
          <a:xfrm>
            <a:off x="2408349" y="1685162"/>
            <a:ext cx="914400" cy="504246"/>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0F169C2D-339C-A414-650E-E2B03D57A239}"/>
              </a:ext>
            </a:extLst>
          </p:cNvPr>
          <p:cNvSpPr/>
          <p:nvPr/>
        </p:nvSpPr>
        <p:spPr>
          <a:xfrm flipV="1">
            <a:off x="2379273" y="4066103"/>
            <a:ext cx="914400" cy="281198"/>
          </a:xfrm>
          <a:custGeom>
            <a:avLst/>
            <a:gdLst>
              <a:gd name="csX0" fmla="*/ 914400 w 914400"/>
              <a:gd name="csY0" fmla="*/ 504246 h 504246"/>
              <a:gd name="csX1" fmla="*/ 605307 w 914400"/>
              <a:gd name="csY1" fmla="*/ 40607 h 504246"/>
              <a:gd name="csX2" fmla="*/ 0 w 914400"/>
              <a:gd name="csY2" fmla="*/ 53486 h 504246"/>
            </a:gdLst>
            <a:ahLst/>
            <a:cxnLst>
              <a:cxn ang="0">
                <a:pos x="csX0" y="csY0"/>
              </a:cxn>
              <a:cxn ang="0">
                <a:pos x="csX1" y="csY1"/>
              </a:cxn>
              <a:cxn ang="0">
                <a:pos x="csX2" y="csY2"/>
              </a:cxn>
            </a:cxnLst>
            <a:rect l="l" t="t" r="r" b="b"/>
            <a:pathLst>
              <a:path w="914400" h="504246">
                <a:moveTo>
                  <a:pt x="914400" y="504246"/>
                </a:moveTo>
                <a:cubicBezTo>
                  <a:pt x="836053" y="309990"/>
                  <a:pt x="757707" y="115734"/>
                  <a:pt x="605307" y="40607"/>
                </a:cubicBezTo>
                <a:cubicBezTo>
                  <a:pt x="452907" y="-34520"/>
                  <a:pt x="226453" y="9483"/>
                  <a:pt x="0" y="53486"/>
                </a:cubicBezTo>
              </a:path>
            </a:pathLst>
          </a:custGeom>
          <a:noFill/>
          <a:ln w="28575">
            <a:solidFill>
              <a:srgbClr val="FF0000"/>
            </a:solidFill>
            <a:prstDash val="sysDot"/>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1BDB8AB-1FF5-C53A-2A85-79F5C580D306}"/>
              </a:ext>
            </a:extLst>
          </p:cNvPr>
          <p:cNvSpPr txBox="1"/>
          <p:nvPr/>
        </p:nvSpPr>
        <p:spPr>
          <a:xfrm>
            <a:off x="3756912" y="3874887"/>
            <a:ext cx="1684628" cy="369332"/>
          </a:xfrm>
          <a:prstGeom prst="rect">
            <a:avLst/>
          </a:prstGeom>
          <a:noFill/>
        </p:spPr>
        <p:txBody>
          <a:bodyPr wrap="none" rtlCol="0">
            <a:spAutoFit/>
          </a:bodyPr>
          <a:lstStyle/>
          <a:p>
            <a:r>
              <a:rPr lang="en-US" dirty="0">
                <a:solidFill>
                  <a:schemeClr val="accent2">
                    <a:lumMod val="75000"/>
                  </a:schemeClr>
                </a:solidFill>
              </a:rPr>
              <a:t>&lt;No route to A&gt;</a:t>
            </a:r>
          </a:p>
        </p:txBody>
      </p:sp>
      <p:sp>
        <p:nvSpPr>
          <p:cNvPr id="25" name="Freeform 24">
            <a:extLst>
              <a:ext uri="{FF2B5EF4-FFF2-40B4-BE49-F238E27FC236}">
                <a16:creationId xmlns:a16="http://schemas.microsoft.com/office/drawing/2014/main" id="{2B7CAA37-6E3D-DEB4-B4A0-E51AD7717E51}"/>
              </a:ext>
            </a:extLst>
          </p:cNvPr>
          <p:cNvSpPr/>
          <p:nvPr/>
        </p:nvSpPr>
        <p:spPr>
          <a:xfrm>
            <a:off x="4746171" y="3502485"/>
            <a:ext cx="326572" cy="424542"/>
          </a:xfrm>
          <a:custGeom>
            <a:avLst/>
            <a:gdLst>
              <a:gd name="connsiteX0" fmla="*/ 0 w 326572"/>
              <a:gd name="connsiteY0" fmla="*/ 0 h 424542"/>
              <a:gd name="connsiteX1" fmla="*/ 326572 w 326572"/>
              <a:gd name="connsiteY1" fmla="*/ 261257 h 424542"/>
              <a:gd name="connsiteX2" fmla="*/ 0 w 326572"/>
              <a:gd name="connsiteY2" fmla="*/ 424542 h 424542"/>
            </a:gdLst>
            <a:ahLst/>
            <a:cxnLst>
              <a:cxn ang="0">
                <a:pos x="connsiteX0" y="connsiteY0"/>
              </a:cxn>
              <a:cxn ang="0">
                <a:pos x="connsiteX1" y="connsiteY1"/>
              </a:cxn>
              <a:cxn ang="0">
                <a:pos x="connsiteX2" y="connsiteY2"/>
              </a:cxn>
            </a:cxnLst>
            <a:rect l="l" t="t" r="r" b="b"/>
            <a:pathLst>
              <a:path w="326572" h="424542">
                <a:moveTo>
                  <a:pt x="0" y="0"/>
                </a:moveTo>
                <a:cubicBezTo>
                  <a:pt x="163286" y="95250"/>
                  <a:pt x="326572" y="190500"/>
                  <a:pt x="326572" y="261257"/>
                </a:cubicBezTo>
                <a:cubicBezTo>
                  <a:pt x="326572" y="332014"/>
                  <a:pt x="163286" y="378278"/>
                  <a:pt x="0" y="424542"/>
                </a:cubicBezTo>
              </a:path>
            </a:pathLst>
          </a:custGeom>
          <a:noFill/>
          <a:ln w="3492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3061D74-6764-38CB-C96D-758683EAC639}"/>
              </a:ext>
            </a:extLst>
          </p:cNvPr>
          <p:cNvSpPr txBox="1"/>
          <p:nvPr/>
        </p:nvSpPr>
        <p:spPr>
          <a:xfrm>
            <a:off x="3661961" y="2353346"/>
            <a:ext cx="1684628" cy="369332"/>
          </a:xfrm>
          <a:prstGeom prst="rect">
            <a:avLst/>
          </a:prstGeom>
          <a:noFill/>
        </p:spPr>
        <p:txBody>
          <a:bodyPr wrap="none" rtlCol="0">
            <a:spAutoFit/>
          </a:bodyPr>
          <a:lstStyle/>
          <a:p>
            <a:r>
              <a:rPr lang="en-US" dirty="0">
                <a:solidFill>
                  <a:schemeClr val="accent2">
                    <a:lumMod val="75000"/>
                  </a:schemeClr>
                </a:solidFill>
              </a:rPr>
              <a:t>&lt;No route to A&gt;</a:t>
            </a:r>
          </a:p>
        </p:txBody>
      </p:sp>
    </p:spTree>
    <p:extLst>
      <p:ext uri="{BB962C8B-B14F-4D97-AF65-F5344CB8AC3E}">
        <p14:creationId xmlns:p14="http://schemas.microsoft.com/office/powerpoint/2010/main" val="755743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3130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59781D-EE74-BBD2-CDDC-8300BB27E2CF}"/>
              </a:ext>
            </a:extLst>
          </p:cNvPr>
          <p:cNvSpPr txBox="1"/>
          <p:nvPr/>
        </p:nvSpPr>
        <p:spPr>
          <a:xfrm>
            <a:off x="0" y="5949950"/>
            <a:ext cx="9144000" cy="830997"/>
          </a:xfrm>
          <a:prstGeom prst="rect">
            <a:avLst/>
          </a:prstGeom>
          <a:solidFill>
            <a:srgbClr val="C00000"/>
          </a:solidFill>
        </p:spPr>
        <p:txBody>
          <a:bodyPr wrap="square" rtlCol="0">
            <a:spAutoFit/>
          </a:bodyPr>
          <a:lstStyle/>
          <a:p>
            <a:pPr algn="ctr"/>
            <a:r>
              <a:rPr lang="en-US" sz="2400" dirty="0">
                <a:solidFill>
                  <a:schemeClr val="bg1"/>
                </a:solidFill>
              </a:rPr>
              <a:t>RFC 1058 formally specifies the original </a:t>
            </a:r>
            <a:r>
              <a:rPr lang="en-US" sz="2400" b="1" dirty="0">
                <a:solidFill>
                  <a:schemeClr val="bg1"/>
                </a:solidFill>
              </a:rPr>
              <a:t>Routing Information Protocol (RIP)</a:t>
            </a:r>
            <a:r>
              <a:rPr lang="en-US" sz="2400" dirty="0">
                <a:solidFill>
                  <a:schemeClr val="bg1"/>
                </a:solidFill>
              </a:rPr>
              <a:t>, which is a classic </a:t>
            </a:r>
            <a:r>
              <a:rPr lang="en-US" sz="2400" b="1" dirty="0">
                <a:solidFill>
                  <a:schemeClr val="bg1"/>
                </a:solidFill>
              </a:rPr>
              <a:t>distance vector routing algorithm</a:t>
            </a:r>
            <a:r>
              <a:rPr lang="en-US" sz="2400" dirty="0">
                <a:solidFill>
                  <a:schemeClr val="bg1"/>
                </a:solidFill>
              </a:rPr>
              <a:t>.</a:t>
            </a:r>
          </a:p>
        </p:txBody>
      </p:sp>
    </p:spTree>
    <p:extLst>
      <p:ext uri="{BB962C8B-B14F-4D97-AF65-F5344CB8AC3E}">
        <p14:creationId xmlns:p14="http://schemas.microsoft.com/office/powerpoint/2010/main" val="4217832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6D1A-F9EE-31C8-1EC5-FFBEE5C729C1}"/>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What is RFC?</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extBox 2">
            <a:extLst>
              <a:ext uri="{FF2B5EF4-FFF2-40B4-BE49-F238E27FC236}">
                <a16:creationId xmlns:a16="http://schemas.microsoft.com/office/drawing/2014/main" id="{330F598E-D63F-D88A-7265-B2B890718600}"/>
              </a:ext>
            </a:extLst>
          </p:cNvPr>
          <p:cNvSpPr txBox="1"/>
          <p:nvPr/>
        </p:nvSpPr>
        <p:spPr>
          <a:xfrm>
            <a:off x="272143" y="1621971"/>
            <a:ext cx="5468741"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4472C4">
                    <a:lumMod val="75000"/>
                  </a:srgbClr>
                </a:solidFill>
                <a:effectLst/>
                <a:uLnTx/>
                <a:uFillTx/>
                <a:latin typeface="Linux Libertine"/>
                <a:ea typeface="+mn-ea"/>
                <a:cs typeface="+mn-cs"/>
              </a:rPr>
              <a:t>Request for Comments (RFC):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ED3A01-4824-FF79-846E-9D24EF466721}"/>
              </a:ext>
            </a:extLst>
          </p:cNvPr>
          <p:cNvSpPr txBox="1"/>
          <p:nvPr/>
        </p:nvSpPr>
        <p:spPr>
          <a:xfrm>
            <a:off x="272143" y="2494631"/>
            <a:ext cx="8767144" cy="18158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A peer reviewed publication in a series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principal technical development and standards-setting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bodies for the Internet, most prominently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the Internet Engineering Task Force (IETF).</a:t>
            </a:r>
            <a:r>
              <a:rPr kumimoji="0" lang="en-US" sz="2800" b="0" i="0" u="none" strike="noStrike" kern="1200" cap="none" spc="0" normalizeH="0" baseline="30000" noProof="0" dirty="0">
                <a:ln>
                  <a:noFill/>
                </a:ln>
                <a:solidFill>
                  <a:srgbClr val="4472C4">
                    <a:lumMod val="75000"/>
                  </a:srgbClr>
                </a:solidFill>
                <a:effectLst/>
                <a:uLnTx/>
                <a:uFillTx/>
                <a:latin typeface="Arial" panose="020B0604020202020204" pitchFamily="34" charset="0"/>
                <a:ea typeface="+mn-ea"/>
                <a:cs typeface="+mn-cs"/>
              </a:rPr>
              <a:t> </a:t>
            </a:r>
          </a:p>
        </p:txBody>
      </p:sp>
      <p:sp>
        <p:nvSpPr>
          <p:cNvPr id="5" name="TextBox 4">
            <a:extLst>
              <a:ext uri="{FF2B5EF4-FFF2-40B4-BE49-F238E27FC236}">
                <a16:creationId xmlns:a16="http://schemas.microsoft.com/office/drawing/2014/main" id="{FEA4675E-43E8-8EA2-A3D6-B224862F4EB6}"/>
              </a:ext>
            </a:extLst>
          </p:cNvPr>
          <p:cNvSpPr txBox="1"/>
          <p:nvPr/>
        </p:nvSpPr>
        <p:spPr>
          <a:xfrm>
            <a:off x="435429" y="5427749"/>
            <a:ext cx="61114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aktiv-grotesk"/>
                <a:ea typeface="+mn-ea"/>
                <a:cs typeface="+mn-cs"/>
              </a:rPr>
              <a:t>How to Read an RFC: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www.ietf.org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/blog/how-read-</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rfc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C31F757E-D648-E81C-0742-80A1971FF8E2}"/>
              </a:ext>
            </a:extLst>
          </p:cNvPr>
          <p:cNvSpPr txBox="1"/>
          <p:nvPr/>
        </p:nvSpPr>
        <p:spPr>
          <a:xfrm>
            <a:off x="435429" y="4920343"/>
            <a:ext cx="40884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www.ietf.org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rfcs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64134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A7DBC-A52F-0B01-93B2-2BC11AE01EAB}"/>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D955C8A6-A72F-7AFC-20D7-D6578222822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CDD58AC2-5EDD-7F93-8B8B-607555370785}"/>
              </a:ext>
            </a:extLst>
          </p:cNvPr>
          <p:cNvSpPr>
            <a:spLocks noGrp="1" noChangeArrowheads="1"/>
          </p:cNvSpPr>
          <p:nvPr>
            <p:ph type="body" idx="1"/>
          </p:nvPr>
        </p:nvSpPr>
        <p:spPr>
          <a:xfrm>
            <a:off x="628649" y="1825625"/>
            <a:ext cx="8264525" cy="4351338"/>
          </a:xfrm>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solidFill>
                  <a:schemeClr val="accent6">
                    <a:lumMod val="75000"/>
                  </a:schemeClr>
                </a:solidFill>
              </a:rPr>
              <a:t>Triggered: Whenever an event makes a node to change its routing table (e.g., link fail or cost change).</a:t>
            </a:r>
          </a:p>
          <a:p>
            <a:pPr marL="457200" indent="-457200">
              <a:lnSpc>
                <a:spcPct val="80000"/>
              </a:lnSpc>
              <a:buFontTx/>
              <a:buAutoNum type="arabicParenR"/>
            </a:pPr>
            <a:endParaRPr lang="en-US" altLang="en-US" sz="2400" dirty="0"/>
          </a:p>
          <a:p>
            <a:pPr marL="457200" indent="-457200">
              <a:lnSpc>
                <a:spcPct val="80000"/>
              </a:lnSpc>
              <a:buFontTx/>
              <a:buAutoNum type="arabicParenR"/>
            </a:pPr>
            <a:r>
              <a:rPr lang="en-US" altLang="en-US" sz="2400" dirty="0">
                <a:solidFill>
                  <a:schemeClr val="accent2">
                    <a:lumMod val="75000"/>
                  </a:schemeClr>
                </a:solidFill>
              </a:rPr>
              <a:t>Periodic: Automatically after some time (typically 30 secs).  Why?</a:t>
            </a:r>
          </a:p>
          <a:p>
            <a:pPr marL="0" indent="0">
              <a:lnSpc>
                <a:spcPct val="80000"/>
              </a:lnSpc>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2" name="TextBox 1">
            <a:extLst>
              <a:ext uri="{FF2B5EF4-FFF2-40B4-BE49-F238E27FC236}">
                <a16:creationId xmlns:a16="http://schemas.microsoft.com/office/drawing/2014/main" id="{9AC7415B-8403-C2BE-5A39-2756815CC40F}"/>
              </a:ext>
            </a:extLst>
          </p:cNvPr>
          <p:cNvSpPr txBox="1"/>
          <p:nvPr/>
        </p:nvSpPr>
        <p:spPr>
          <a:xfrm>
            <a:off x="1817656" y="4607303"/>
            <a:ext cx="5508688" cy="1569660"/>
          </a:xfrm>
          <a:prstGeom prst="rect">
            <a:avLst/>
          </a:prstGeom>
          <a:noFill/>
        </p:spPr>
        <p:txBody>
          <a:bodyPr wrap="none" rtlCol="0">
            <a:spAutoFit/>
          </a:bodyPr>
          <a:lstStyle/>
          <a:p>
            <a:r>
              <a:rPr lang="en-US" sz="2400" dirty="0"/>
              <a:t>a) Failure detection without explicit signals</a:t>
            </a:r>
          </a:p>
          <a:p>
            <a:r>
              <a:rPr lang="en-US" sz="2400" dirty="0"/>
              <a:t>b) Recovery from lost messages</a:t>
            </a:r>
          </a:p>
          <a:p>
            <a:r>
              <a:rPr lang="en-US" sz="2400" dirty="0"/>
              <a:t>c) Self-stabilization</a:t>
            </a:r>
          </a:p>
          <a:p>
            <a:r>
              <a:rPr lang="en-US" sz="2400" dirty="0"/>
              <a:t>d) Handling silent failures</a:t>
            </a:r>
          </a:p>
        </p:txBody>
      </p:sp>
    </p:spTree>
    <p:extLst>
      <p:ext uri="{BB962C8B-B14F-4D97-AF65-F5344CB8AC3E}">
        <p14:creationId xmlns:p14="http://schemas.microsoft.com/office/powerpoint/2010/main" val="657428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2EE66-7218-8008-2214-0EBB66BDBE6D}"/>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Limitations of DV routing</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descr="A screenshot of a document&#10;&#10;Description automatically generated">
            <a:extLst>
              <a:ext uri="{FF2B5EF4-FFF2-40B4-BE49-F238E27FC236}">
                <a16:creationId xmlns:a16="http://schemas.microsoft.com/office/drawing/2014/main" id="{805FDD74-544D-D2B1-D9FD-209DC766CD00}"/>
              </a:ext>
            </a:extLst>
          </p:cNvPr>
          <p:cNvPicPr>
            <a:picLocks noChangeAspect="1"/>
          </p:cNvPicPr>
          <p:nvPr/>
        </p:nvPicPr>
        <p:blipFill>
          <a:blip r:embed="rId3"/>
          <a:stretch>
            <a:fillRect/>
          </a:stretch>
        </p:blipFill>
        <p:spPr>
          <a:xfrm>
            <a:off x="134077" y="577766"/>
            <a:ext cx="5874434" cy="6280233"/>
          </a:xfrm>
          <a:prstGeom prst="rect">
            <a:avLst/>
          </a:prstGeom>
        </p:spPr>
      </p:pic>
      <p:sp>
        <p:nvSpPr>
          <p:cNvPr id="2" name="TextBox 1">
            <a:extLst>
              <a:ext uri="{FF2B5EF4-FFF2-40B4-BE49-F238E27FC236}">
                <a16:creationId xmlns:a16="http://schemas.microsoft.com/office/drawing/2014/main" id="{72E5157C-D3B9-0E50-BAD8-B0BE289FEFDC}"/>
              </a:ext>
            </a:extLst>
          </p:cNvPr>
          <p:cNvSpPr txBox="1"/>
          <p:nvPr/>
        </p:nvSpPr>
        <p:spPr>
          <a:xfrm>
            <a:off x="5997222" y="2325511"/>
            <a:ext cx="2229555" cy="830997"/>
          </a:xfrm>
          <a:prstGeom prst="rect">
            <a:avLst/>
          </a:prstGeom>
          <a:noFill/>
          <a:ln>
            <a:solidFill>
              <a:srgbClr val="FF0000"/>
            </a:solidFill>
          </a:ln>
        </p:spPr>
        <p:txBody>
          <a:bodyPr wrap="square" rtlCol="0">
            <a:spAutoFit/>
          </a:bodyPr>
          <a:lstStyle/>
          <a:p>
            <a:r>
              <a:rPr lang="en-US" sz="2400" dirty="0">
                <a:solidFill>
                  <a:srgbClr val="FF0000"/>
                </a:solidFill>
              </a:rPr>
              <a:t>Small network assumption</a:t>
            </a:r>
          </a:p>
        </p:txBody>
      </p:sp>
      <p:sp>
        <p:nvSpPr>
          <p:cNvPr id="4" name="TextBox 3">
            <a:extLst>
              <a:ext uri="{FF2B5EF4-FFF2-40B4-BE49-F238E27FC236}">
                <a16:creationId xmlns:a16="http://schemas.microsoft.com/office/drawing/2014/main" id="{AFAD1AD9-0A29-96A2-6772-C70824F8CE5B}"/>
              </a:ext>
            </a:extLst>
          </p:cNvPr>
          <p:cNvSpPr txBox="1"/>
          <p:nvPr/>
        </p:nvSpPr>
        <p:spPr>
          <a:xfrm>
            <a:off x="6022622" y="3798712"/>
            <a:ext cx="2229556" cy="830997"/>
          </a:xfrm>
          <a:prstGeom prst="rect">
            <a:avLst/>
          </a:prstGeom>
          <a:noFill/>
          <a:ln>
            <a:solidFill>
              <a:srgbClr val="FF0000"/>
            </a:solidFill>
          </a:ln>
        </p:spPr>
        <p:txBody>
          <a:bodyPr wrap="square" rtlCol="0">
            <a:spAutoFit/>
          </a:bodyPr>
          <a:lstStyle/>
          <a:p>
            <a:r>
              <a:rPr lang="en-US" sz="2400" dirty="0">
                <a:solidFill>
                  <a:srgbClr val="FF0000"/>
                </a:solidFill>
              </a:rPr>
              <a:t>Possibility of</a:t>
            </a:r>
          </a:p>
          <a:p>
            <a:r>
              <a:rPr lang="en-US" sz="2400" dirty="0">
                <a:solidFill>
                  <a:srgbClr val="FF0000"/>
                </a:solidFill>
              </a:rPr>
              <a:t>routing loops</a:t>
            </a:r>
          </a:p>
        </p:txBody>
      </p:sp>
      <p:sp>
        <p:nvSpPr>
          <p:cNvPr id="6" name="TextBox 5">
            <a:extLst>
              <a:ext uri="{FF2B5EF4-FFF2-40B4-BE49-F238E27FC236}">
                <a16:creationId xmlns:a16="http://schemas.microsoft.com/office/drawing/2014/main" id="{79A490FD-CA10-21C8-1CD5-1FA2D43CC218}"/>
              </a:ext>
            </a:extLst>
          </p:cNvPr>
          <p:cNvSpPr txBox="1"/>
          <p:nvPr/>
        </p:nvSpPr>
        <p:spPr>
          <a:xfrm>
            <a:off x="6008511" y="5635092"/>
            <a:ext cx="2243667" cy="1200329"/>
          </a:xfrm>
          <a:prstGeom prst="rect">
            <a:avLst/>
          </a:prstGeom>
          <a:noFill/>
          <a:ln>
            <a:solidFill>
              <a:srgbClr val="FF0000"/>
            </a:solidFill>
          </a:ln>
        </p:spPr>
        <p:txBody>
          <a:bodyPr wrap="square" rtlCol="0">
            <a:spAutoFit/>
          </a:bodyPr>
          <a:lstStyle/>
          <a:p>
            <a:r>
              <a:rPr lang="en-US" sz="2400" dirty="0">
                <a:solidFill>
                  <a:srgbClr val="FF0000"/>
                </a:solidFill>
              </a:rPr>
              <a:t>Static and </a:t>
            </a:r>
          </a:p>
          <a:p>
            <a:r>
              <a:rPr lang="en-US" sz="2400" dirty="0">
                <a:solidFill>
                  <a:srgbClr val="FF0000"/>
                </a:solidFill>
              </a:rPr>
              <a:t>pre-determined </a:t>
            </a:r>
          </a:p>
          <a:p>
            <a:r>
              <a:rPr lang="en-US" sz="2400" dirty="0">
                <a:solidFill>
                  <a:srgbClr val="FF0000"/>
                </a:solidFill>
              </a:rPr>
              <a:t>link costs</a:t>
            </a:r>
          </a:p>
        </p:txBody>
      </p:sp>
    </p:spTree>
    <p:extLst>
      <p:ext uri="{BB962C8B-B14F-4D97-AF65-F5344CB8AC3E}">
        <p14:creationId xmlns:p14="http://schemas.microsoft.com/office/powerpoint/2010/main" val="112251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Link State Routing</a:t>
            </a:r>
          </a:p>
        </p:txBody>
      </p:sp>
      <p:sp>
        <p:nvSpPr>
          <p:cNvPr id="3" name="TextBox 2">
            <a:extLst>
              <a:ext uri="{FF2B5EF4-FFF2-40B4-BE49-F238E27FC236}">
                <a16:creationId xmlns:a16="http://schemas.microsoft.com/office/drawing/2014/main" id="{F95D1FB7-00E5-650A-E140-9F3902708E7A}"/>
              </a:ext>
            </a:extLst>
          </p:cNvPr>
          <p:cNvSpPr txBox="1"/>
          <p:nvPr/>
        </p:nvSpPr>
        <p:spPr>
          <a:xfrm>
            <a:off x="1071520" y="1250940"/>
            <a:ext cx="2724626" cy="1200329"/>
          </a:xfrm>
          <a:prstGeom prst="rect">
            <a:avLst/>
          </a:prstGeom>
          <a:noFill/>
        </p:spPr>
        <p:txBody>
          <a:bodyPr wrap="square" rtlCol="0">
            <a:spAutoFit/>
          </a:bodyPr>
          <a:lstStyle/>
          <a:p>
            <a:pPr algn="ctr"/>
            <a:r>
              <a:rPr lang="en-US" sz="3600" dirty="0"/>
              <a:t>Routing by rumor</a:t>
            </a:r>
          </a:p>
        </p:txBody>
      </p:sp>
      <p:sp>
        <p:nvSpPr>
          <p:cNvPr id="4" name="TextBox 3">
            <a:extLst>
              <a:ext uri="{FF2B5EF4-FFF2-40B4-BE49-F238E27FC236}">
                <a16:creationId xmlns:a16="http://schemas.microsoft.com/office/drawing/2014/main" id="{D9558F38-FCD7-C200-5CCC-4007470EB307}"/>
              </a:ext>
            </a:extLst>
          </p:cNvPr>
          <p:cNvSpPr txBox="1"/>
          <p:nvPr/>
        </p:nvSpPr>
        <p:spPr>
          <a:xfrm>
            <a:off x="5361709" y="1250940"/>
            <a:ext cx="3283527" cy="1200329"/>
          </a:xfrm>
          <a:prstGeom prst="rect">
            <a:avLst/>
          </a:prstGeom>
          <a:noFill/>
        </p:spPr>
        <p:txBody>
          <a:bodyPr wrap="square" rtlCol="0">
            <a:spAutoFit/>
          </a:bodyPr>
          <a:lstStyle/>
          <a:p>
            <a:pPr algn="ctr"/>
            <a:r>
              <a:rPr lang="en-US" sz="3600" dirty="0"/>
              <a:t>Consistent</a:t>
            </a:r>
          </a:p>
          <a:p>
            <a:pPr algn="ctr"/>
            <a:r>
              <a:rPr lang="en-US" sz="3600" dirty="0"/>
              <a:t>view of topology</a:t>
            </a:r>
          </a:p>
        </p:txBody>
      </p:sp>
      <p:cxnSp>
        <p:nvCxnSpPr>
          <p:cNvPr id="6" name="Straight Arrow Connector 5">
            <a:extLst>
              <a:ext uri="{FF2B5EF4-FFF2-40B4-BE49-F238E27FC236}">
                <a16:creationId xmlns:a16="http://schemas.microsoft.com/office/drawing/2014/main" id="{C958BF1F-A2EA-4C23-CC1F-AE9548CA05C6}"/>
              </a:ext>
            </a:extLst>
          </p:cNvPr>
          <p:cNvCxnSpPr/>
          <p:nvPr/>
        </p:nvCxnSpPr>
        <p:spPr>
          <a:xfrm>
            <a:off x="3782291" y="1837608"/>
            <a:ext cx="1579418" cy="0"/>
          </a:xfrm>
          <a:prstGeom prst="straightConnector1">
            <a:avLst/>
          </a:prstGeom>
          <a:ln w="34925">
            <a:headEnd type="oval"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455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2546601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
        <p:nvSpPr>
          <p:cNvPr id="8" name="Rectangle 3">
            <a:extLst>
              <a:ext uri="{FF2B5EF4-FFF2-40B4-BE49-F238E27FC236}">
                <a16:creationId xmlns:a16="http://schemas.microsoft.com/office/drawing/2014/main" id="{88091E60-3FBB-7448-A576-C7BF273369BF}"/>
              </a:ext>
            </a:extLst>
          </p:cNvPr>
          <p:cNvSpPr txBox="1">
            <a:spLocks noChangeArrowheads="1"/>
          </p:cNvSpPr>
          <p:nvPr/>
        </p:nvSpPr>
        <p:spPr>
          <a:xfrm>
            <a:off x="406401" y="1007478"/>
            <a:ext cx="8504236" cy="136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Font typeface="Arial" panose="020B0604020202020204" pitchFamily="34" charset="0"/>
              <a:buNone/>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2" name="TextBox 1">
            <a:extLst>
              <a:ext uri="{FF2B5EF4-FFF2-40B4-BE49-F238E27FC236}">
                <a16:creationId xmlns:a16="http://schemas.microsoft.com/office/drawing/2014/main" id="{60163059-8302-604F-DD6E-C47EA695B504}"/>
              </a:ext>
            </a:extLst>
          </p:cNvPr>
          <p:cNvSpPr txBox="1"/>
          <p:nvPr/>
        </p:nvSpPr>
        <p:spPr>
          <a:xfrm>
            <a:off x="1287322" y="5992297"/>
            <a:ext cx="5198795" cy="461665"/>
          </a:xfrm>
          <a:prstGeom prst="rect">
            <a:avLst/>
          </a:prstGeom>
          <a:noFill/>
        </p:spPr>
        <p:txBody>
          <a:bodyPr wrap="none" rtlCol="0">
            <a:spAutoFit/>
          </a:bodyPr>
          <a:lstStyle/>
          <a:p>
            <a:r>
              <a:rPr lang="en-US" sz="2400" dirty="0"/>
              <a:t>What is the unit of the “Time-to-Live”?</a:t>
            </a:r>
          </a:p>
        </p:txBody>
      </p:sp>
    </p:spTree>
    <p:extLst>
      <p:ext uri="{BB962C8B-B14F-4D97-AF65-F5344CB8AC3E}">
        <p14:creationId xmlns:p14="http://schemas.microsoft.com/office/powerpoint/2010/main" val="29034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58F47D-BBE5-69CA-A65E-F20CD4EFBA57}"/>
              </a:ext>
            </a:extLst>
          </p:cNvPr>
          <p:cNvSpPr txBox="1"/>
          <p:nvPr/>
        </p:nvSpPr>
        <p:spPr>
          <a:xfrm>
            <a:off x="3568700" y="3167390"/>
            <a:ext cx="1690463" cy="523220"/>
          </a:xfrm>
          <a:prstGeom prst="rect">
            <a:avLst/>
          </a:prstGeom>
          <a:noFill/>
        </p:spPr>
        <p:txBody>
          <a:bodyPr wrap="none" rtlCol="0">
            <a:spAutoFit/>
          </a:bodyPr>
          <a:lstStyle/>
          <a:p>
            <a:r>
              <a:rPr lang="en-US" sz="2800" dirty="0"/>
              <a:t>Thank you</a:t>
            </a:r>
          </a:p>
        </p:txBody>
      </p:sp>
    </p:spTree>
    <p:extLst>
      <p:ext uri="{BB962C8B-B14F-4D97-AF65-F5344CB8AC3E}">
        <p14:creationId xmlns:p14="http://schemas.microsoft.com/office/powerpoint/2010/main" val="307997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grpSp>
        <p:nvGrpSpPr>
          <p:cNvPr id="11" name="Group 10">
            <a:extLst>
              <a:ext uri="{FF2B5EF4-FFF2-40B4-BE49-F238E27FC236}">
                <a16:creationId xmlns:a16="http://schemas.microsoft.com/office/drawing/2014/main" id="{766FADEC-96E3-3943-BB02-78FA172A0AA4}"/>
              </a:ext>
            </a:extLst>
          </p:cNvPr>
          <p:cNvGrpSpPr/>
          <p:nvPr/>
        </p:nvGrpSpPr>
        <p:grpSpPr>
          <a:xfrm>
            <a:off x="2550695" y="3801256"/>
            <a:ext cx="4799345" cy="722618"/>
            <a:chOff x="2550695" y="3801256"/>
            <a:chExt cx="4799345" cy="722618"/>
          </a:xfrm>
        </p:grpSpPr>
        <p:sp>
          <p:nvSpPr>
            <p:cNvPr id="7" name="TextBox 6">
              <a:extLst>
                <a:ext uri="{FF2B5EF4-FFF2-40B4-BE49-F238E27FC236}">
                  <a16:creationId xmlns:a16="http://schemas.microsoft.com/office/drawing/2014/main" id="{7DBD2F8B-9157-0C48-ADDB-398FA159DCF5}"/>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Convergence</a:t>
              </a:r>
            </a:p>
          </p:txBody>
        </p:sp>
        <p:sp>
          <p:nvSpPr>
            <p:cNvPr id="10" name="Freeform 9">
              <a:extLst>
                <a:ext uri="{FF2B5EF4-FFF2-40B4-BE49-F238E27FC236}">
                  <a16:creationId xmlns:a16="http://schemas.microsoft.com/office/drawing/2014/main" id="{0F6E230D-1CB3-DD43-9D1C-58BE5B824358}"/>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4590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58EC-4C33-3B2B-81C2-4D3F55E47752}"/>
            </a:ext>
          </a:extLst>
        </p:cNvPr>
        <p:cNvGrpSpPr/>
        <p:nvPr/>
      </p:nvGrpSpPr>
      <p:grpSpPr>
        <a:xfrm>
          <a:off x="0" y="0"/>
          <a:ext cx="0" cy="0"/>
          <a:chOff x="0" y="0"/>
          <a:chExt cx="0" cy="0"/>
        </a:xfrm>
      </p:grpSpPr>
      <p:pic>
        <p:nvPicPr>
          <p:cNvPr id="132099" name="Picture 6" descr="underline_base">
            <a:extLst>
              <a:ext uri="{FF2B5EF4-FFF2-40B4-BE49-F238E27FC236}">
                <a16:creationId xmlns:a16="http://schemas.microsoft.com/office/drawing/2014/main" id="{4B82192A-62DF-E34D-3666-B1CD290DE69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Rectangle 2">
            <a:extLst>
              <a:ext uri="{FF2B5EF4-FFF2-40B4-BE49-F238E27FC236}">
                <a16:creationId xmlns:a16="http://schemas.microsoft.com/office/drawing/2014/main" id="{41D30FEF-1AAE-1A62-C8DE-856A5E2B6DD2}"/>
              </a:ext>
            </a:extLst>
          </p:cNvPr>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a:extLst>
              <a:ext uri="{FF2B5EF4-FFF2-40B4-BE49-F238E27FC236}">
                <a16:creationId xmlns:a16="http://schemas.microsoft.com/office/drawing/2014/main" id="{6B1FCA7F-C468-2F79-536C-6D8C152B2050}"/>
              </a:ext>
            </a:extLst>
          </p:cNvPr>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p:txBody>
      </p:sp>
    </p:spTree>
    <p:extLst>
      <p:ext uri="{BB962C8B-B14F-4D97-AF65-F5344CB8AC3E}">
        <p14:creationId xmlns:p14="http://schemas.microsoft.com/office/powerpoint/2010/main" val="359439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B86F-C0EB-209F-413D-3C4857EB76F7}"/>
            </a:ext>
          </a:extLst>
        </p:cNvPr>
        <p:cNvGrpSpPr/>
        <p:nvPr/>
      </p:nvGrpSpPr>
      <p:grpSpPr>
        <a:xfrm>
          <a:off x="0" y="0"/>
          <a:ext cx="0" cy="0"/>
          <a:chOff x="0" y="0"/>
          <a:chExt cx="0" cy="0"/>
        </a:xfrm>
      </p:grpSpPr>
      <p:pic>
        <p:nvPicPr>
          <p:cNvPr id="120835" name="Picture 75" descr="underline_base">
            <a:extLst>
              <a:ext uri="{FF2B5EF4-FFF2-40B4-BE49-F238E27FC236}">
                <a16:creationId xmlns:a16="http://schemas.microsoft.com/office/drawing/2014/main" id="{8B84DB49-EC1C-C7F2-52C5-A79C0F86D9C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847724"/>
            <a:ext cx="6924508" cy="210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0836" name="Group 2">
            <a:extLst>
              <a:ext uri="{FF2B5EF4-FFF2-40B4-BE49-F238E27FC236}">
                <a16:creationId xmlns:a16="http://schemas.microsoft.com/office/drawing/2014/main" id="{7DDE9D07-025D-D7F1-AAAF-72839A999C6E}"/>
              </a:ext>
            </a:extLst>
          </p:cNvPr>
          <p:cNvGrpSpPr>
            <a:grpSpLocks/>
          </p:cNvGrpSpPr>
          <p:nvPr/>
        </p:nvGrpSpPr>
        <p:grpSpPr bwMode="auto">
          <a:xfrm>
            <a:off x="3200401" y="1406525"/>
            <a:ext cx="3571875" cy="2236788"/>
            <a:chOff x="3162" y="1071"/>
            <a:chExt cx="2250" cy="1409"/>
          </a:xfrm>
        </p:grpSpPr>
        <p:sp>
          <p:nvSpPr>
            <p:cNvPr id="120840" name="Freeform 3">
              <a:extLst>
                <a:ext uri="{FF2B5EF4-FFF2-40B4-BE49-F238E27FC236}">
                  <a16:creationId xmlns:a16="http://schemas.microsoft.com/office/drawing/2014/main" id="{AFB73403-52C2-D8A5-F84B-DA9F5A83FBE1}"/>
                </a:ext>
              </a:extLst>
            </p:cNvPr>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0841" name="Freeform 4">
              <a:extLst>
                <a:ext uri="{FF2B5EF4-FFF2-40B4-BE49-F238E27FC236}">
                  <a16:creationId xmlns:a16="http://schemas.microsoft.com/office/drawing/2014/main" id="{9C64F91B-598F-C7B5-386E-B0730FD0C916}"/>
                </a:ext>
              </a:extLst>
            </p:cNvPr>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42" name="Oval 5">
              <a:extLst>
                <a:ext uri="{FF2B5EF4-FFF2-40B4-BE49-F238E27FC236}">
                  <a16:creationId xmlns:a16="http://schemas.microsoft.com/office/drawing/2014/main" id="{35B78C61-C6DA-BF1D-28F2-64E383D7B624}"/>
                </a:ext>
              </a:extLst>
            </p:cNvPr>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3" name="Line 6">
              <a:extLst>
                <a:ext uri="{FF2B5EF4-FFF2-40B4-BE49-F238E27FC236}">
                  <a16:creationId xmlns:a16="http://schemas.microsoft.com/office/drawing/2014/main" id="{638C9912-F6DA-6B0C-A8D7-C8E8E0A07E13}"/>
                </a:ext>
              </a:extLst>
            </p:cNvPr>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44" name="Line 7">
              <a:extLst>
                <a:ext uri="{FF2B5EF4-FFF2-40B4-BE49-F238E27FC236}">
                  <a16:creationId xmlns:a16="http://schemas.microsoft.com/office/drawing/2014/main" id="{E4FC5170-C365-C40B-304B-CA489E2CA814}"/>
                </a:ext>
              </a:extLst>
            </p:cNvPr>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45" name="Rectangle 8">
              <a:extLst>
                <a:ext uri="{FF2B5EF4-FFF2-40B4-BE49-F238E27FC236}">
                  <a16:creationId xmlns:a16="http://schemas.microsoft.com/office/drawing/2014/main" id="{6955E0BC-ED35-768A-41D3-5A7C256FDD1E}"/>
                </a:ext>
              </a:extLst>
            </p:cNvPr>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0846" name="Oval 9">
              <a:extLst>
                <a:ext uri="{FF2B5EF4-FFF2-40B4-BE49-F238E27FC236}">
                  <a16:creationId xmlns:a16="http://schemas.microsoft.com/office/drawing/2014/main" id="{D3201D72-5664-01C2-BA10-CBA949E1C9C1}"/>
                </a:ext>
              </a:extLst>
            </p:cNvPr>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7" name="Oval 10">
              <a:extLst>
                <a:ext uri="{FF2B5EF4-FFF2-40B4-BE49-F238E27FC236}">
                  <a16:creationId xmlns:a16="http://schemas.microsoft.com/office/drawing/2014/main" id="{01A973C6-8F14-807F-C145-270D71B60E59}"/>
                </a:ext>
              </a:extLst>
            </p:cNvPr>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8" name="Line 11">
              <a:extLst>
                <a:ext uri="{FF2B5EF4-FFF2-40B4-BE49-F238E27FC236}">
                  <a16:creationId xmlns:a16="http://schemas.microsoft.com/office/drawing/2014/main" id="{665074F8-A6EB-542B-8B80-8E302A684C2F}"/>
                </a:ext>
              </a:extLst>
            </p:cNvPr>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49" name="Line 12">
              <a:extLst>
                <a:ext uri="{FF2B5EF4-FFF2-40B4-BE49-F238E27FC236}">
                  <a16:creationId xmlns:a16="http://schemas.microsoft.com/office/drawing/2014/main" id="{BEB47D6F-66C5-76B9-150D-671FB2906304}"/>
                </a:ext>
              </a:extLst>
            </p:cNvPr>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0" name="Rectangle 13">
              <a:extLst>
                <a:ext uri="{FF2B5EF4-FFF2-40B4-BE49-F238E27FC236}">
                  <a16:creationId xmlns:a16="http://schemas.microsoft.com/office/drawing/2014/main" id="{C93DD427-ADC7-1DFB-750C-1677308D3D50}"/>
                </a:ext>
              </a:extLst>
            </p:cNvPr>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0851" name="Oval 14">
              <a:extLst>
                <a:ext uri="{FF2B5EF4-FFF2-40B4-BE49-F238E27FC236}">
                  <a16:creationId xmlns:a16="http://schemas.microsoft.com/office/drawing/2014/main" id="{55BF38E9-FEBC-A09C-532E-C4B78434FC83}"/>
                </a:ext>
              </a:extLst>
            </p:cNvPr>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2" name="Oval 15">
              <a:extLst>
                <a:ext uri="{FF2B5EF4-FFF2-40B4-BE49-F238E27FC236}">
                  <a16:creationId xmlns:a16="http://schemas.microsoft.com/office/drawing/2014/main" id="{384C4C2C-2397-C79E-B8C2-723C1A6B0D58}"/>
                </a:ext>
              </a:extLst>
            </p:cNvPr>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3" name="Line 16">
              <a:extLst>
                <a:ext uri="{FF2B5EF4-FFF2-40B4-BE49-F238E27FC236}">
                  <a16:creationId xmlns:a16="http://schemas.microsoft.com/office/drawing/2014/main" id="{7643149A-933A-4A41-A561-166826376747}"/>
                </a:ext>
              </a:extLst>
            </p:cNvPr>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4" name="Line 17">
              <a:extLst>
                <a:ext uri="{FF2B5EF4-FFF2-40B4-BE49-F238E27FC236}">
                  <a16:creationId xmlns:a16="http://schemas.microsoft.com/office/drawing/2014/main" id="{68BE7757-A65D-9FA1-3398-E1261E8515C3}"/>
                </a:ext>
              </a:extLst>
            </p:cNvPr>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5" name="Rectangle 18">
              <a:extLst>
                <a:ext uri="{FF2B5EF4-FFF2-40B4-BE49-F238E27FC236}">
                  <a16:creationId xmlns:a16="http://schemas.microsoft.com/office/drawing/2014/main" id="{7E3A2E87-4BBB-F890-4024-FAAF55F76D73}"/>
                </a:ext>
              </a:extLst>
            </p:cNvPr>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0856" name="Oval 19">
              <a:extLst>
                <a:ext uri="{FF2B5EF4-FFF2-40B4-BE49-F238E27FC236}">
                  <a16:creationId xmlns:a16="http://schemas.microsoft.com/office/drawing/2014/main" id="{38D7086B-A0AF-0AAB-CADB-8DC3AD2BB5AB}"/>
                </a:ext>
              </a:extLst>
            </p:cNvPr>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7" name="Oval 20">
              <a:extLst>
                <a:ext uri="{FF2B5EF4-FFF2-40B4-BE49-F238E27FC236}">
                  <a16:creationId xmlns:a16="http://schemas.microsoft.com/office/drawing/2014/main" id="{EC1B62A3-025E-EF7E-D87C-7D94E19B8929}"/>
                </a:ext>
              </a:extLst>
            </p:cNvPr>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8" name="Line 21">
              <a:extLst>
                <a:ext uri="{FF2B5EF4-FFF2-40B4-BE49-F238E27FC236}">
                  <a16:creationId xmlns:a16="http://schemas.microsoft.com/office/drawing/2014/main" id="{8F0188C3-EC2A-4FC2-B262-24073DF3AAF3}"/>
                </a:ext>
              </a:extLst>
            </p:cNvPr>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9" name="Line 22">
              <a:extLst>
                <a:ext uri="{FF2B5EF4-FFF2-40B4-BE49-F238E27FC236}">
                  <a16:creationId xmlns:a16="http://schemas.microsoft.com/office/drawing/2014/main" id="{9AC2DA3A-09F9-4E95-AB1B-6B7CC16C03BA}"/>
                </a:ext>
              </a:extLst>
            </p:cNvPr>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60" name="Rectangle 23">
              <a:extLst>
                <a:ext uri="{FF2B5EF4-FFF2-40B4-BE49-F238E27FC236}">
                  <a16:creationId xmlns:a16="http://schemas.microsoft.com/office/drawing/2014/main" id="{39021B0E-DF72-D814-D0BD-9C9B9363D915}"/>
                </a:ext>
              </a:extLst>
            </p:cNvPr>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0861" name="Oval 24">
              <a:extLst>
                <a:ext uri="{FF2B5EF4-FFF2-40B4-BE49-F238E27FC236}">
                  <a16:creationId xmlns:a16="http://schemas.microsoft.com/office/drawing/2014/main" id="{B101DBDC-F7BE-634A-8DCF-43A5798BDE12}"/>
                </a:ext>
              </a:extLst>
            </p:cNvPr>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2" name="Oval 25">
              <a:extLst>
                <a:ext uri="{FF2B5EF4-FFF2-40B4-BE49-F238E27FC236}">
                  <a16:creationId xmlns:a16="http://schemas.microsoft.com/office/drawing/2014/main" id="{297B1CFF-2EDE-CF31-593C-A6BF0AB96229}"/>
                </a:ext>
              </a:extLst>
            </p:cNvPr>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3" name="Line 26">
              <a:extLst>
                <a:ext uri="{FF2B5EF4-FFF2-40B4-BE49-F238E27FC236}">
                  <a16:creationId xmlns:a16="http://schemas.microsoft.com/office/drawing/2014/main" id="{A43E625C-40EC-E70C-BB43-1205D3651EA1}"/>
                </a:ext>
              </a:extLst>
            </p:cNvPr>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64" name="Line 27">
              <a:extLst>
                <a:ext uri="{FF2B5EF4-FFF2-40B4-BE49-F238E27FC236}">
                  <a16:creationId xmlns:a16="http://schemas.microsoft.com/office/drawing/2014/main" id="{F448FDCF-DEDC-295E-3FA3-54618A20D6DA}"/>
                </a:ext>
              </a:extLst>
            </p:cNvPr>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65" name="Rectangle 28">
              <a:extLst>
                <a:ext uri="{FF2B5EF4-FFF2-40B4-BE49-F238E27FC236}">
                  <a16:creationId xmlns:a16="http://schemas.microsoft.com/office/drawing/2014/main" id="{0240286D-79E3-56A0-BCB2-82535E323E71}"/>
                </a:ext>
              </a:extLst>
            </p:cNvPr>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0866" name="Oval 29">
              <a:extLst>
                <a:ext uri="{FF2B5EF4-FFF2-40B4-BE49-F238E27FC236}">
                  <a16:creationId xmlns:a16="http://schemas.microsoft.com/office/drawing/2014/main" id="{CC22204B-244A-237E-719F-83503CC72E8E}"/>
                </a:ext>
              </a:extLst>
            </p:cNvPr>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7" name="Oval 30">
              <a:extLst>
                <a:ext uri="{FF2B5EF4-FFF2-40B4-BE49-F238E27FC236}">
                  <a16:creationId xmlns:a16="http://schemas.microsoft.com/office/drawing/2014/main" id="{FDB21E2C-E244-B7CD-1C9E-75282D2CBE44}"/>
                </a:ext>
              </a:extLst>
            </p:cNvPr>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8" name="Line 31">
              <a:extLst>
                <a:ext uri="{FF2B5EF4-FFF2-40B4-BE49-F238E27FC236}">
                  <a16:creationId xmlns:a16="http://schemas.microsoft.com/office/drawing/2014/main" id="{7A12ECE2-EF84-9FBD-CF85-37A894098F09}"/>
                </a:ext>
              </a:extLst>
            </p:cNvPr>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69" name="Line 32">
              <a:extLst>
                <a:ext uri="{FF2B5EF4-FFF2-40B4-BE49-F238E27FC236}">
                  <a16:creationId xmlns:a16="http://schemas.microsoft.com/office/drawing/2014/main" id="{08277B31-A229-86B4-2CB7-0CE9FD15B826}"/>
                </a:ext>
              </a:extLst>
            </p:cNvPr>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70" name="Rectangle 33">
              <a:extLst>
                <a:ext uri="{FF2B5EF4-FFF2-40B4-BE49-F238E27FC236}">
                  <a16:creationId xmlns:a16="http://schemas.microsoft.com/office/drawing/2014/main" id="{A6987CA1-C79D-A305-AC47-A97AC3F8A60E}"/>
                </a:ext>
              </a:extLst>
            </p:cNvPr>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p>
          </p:txBody>
        </p:sp>
        <p:sp>
          <p:nvSpPr>
            <p:cNvPr id="120871" name="Oval 34">
              <a:extLst>
                <a:ext uri="{FF2B5EF4-FFF2-40B4-BE49-F238E27FC236}">
                  <a16:creationId xmlns:a16="http://schemas.microsoft.com/office/drawing/2014/main" id="{380E6A14-C4B3-78FC-4E6E-B692B5700AF2}"/>
                </a:ext>
              </a:extLst>
            </p:cNvPr>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72" name="Freeform 35">
              <a:extLst>
                <a:ext uri="{FF2B5EF4-FFF2-40B4-BE49-F238E27FC236}">
                  <a16:creationId xmlns:a16="http://schemas.microsoft.com/office/drawing/2014/main" id="{EA44751B-0059-55E3-A9A3-CAB9E1214E1A}"/>
                </a:ext>
              </a:extLst>
            </p:cNvPr>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3" name="Freeform 36">
              <a:extLst>
                <a:ext uri="{FF2B5EF4-FFF2-40B4-BE49-F238E27FC236}">
                  <a16:creationId xmlns:a16="http://schemas.microsoft.com/office/drawing/2014/main" id="{5B23EA5B-6025-4AB6-8E57-84A6222E3771}"/>
                </a:ext>
              </a:extLst>
            </p:cNvPr>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4" name="Freeform 37">
              <a:extLst>
                <a:ext uri="{FF2B5EF4-FFF2-40B4-BE49-F238E27FC236}">
                  <a16:creationId xmlns:a16="http://schemas.microsoft.com/office/drawing/2014/main" id="{D6AB0609-03E8-C966-5C28-5771CB15655A}"/>
                </a:ext>
              </a:extLst>
            </p:cNvPr>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5" name="Freeform 38">
              <a:extLst>
                <a:ext uri="{FF2B5EF4-FFF2-40B4-BE49-F238E27FC236}">
                  <a16:creationId xmlns:a16="http://schemas.microsoft.com/office/drawing/2014/main" id="{01074D96-F2EF-3692-5304-EE86670399BE}"/>
                </a:ext>
              </a:extLst>
            </p:cNvPr>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6" name="Freeform 39">
              <a:extLst>
                <a:ext uri="{FF2B5EF4-FFF2-40B4-BE49-F238E27FC236}">
                  <a16:creationId xmlns:a16="http://schemas.microsoft.com/office/drawing/2014/main" id="{0DCE194D-D983-82E7-A999-C1447D5ED459}"/>
                </a:ext>
              </a:extLst>
            </p:cNvPr>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7" name="Freeform 40">
              <a:extLst>
                <a:ext uri="{FF2B5EF4-FFF2-40B4-BE49-F238E27FC236}">
                  <a16:creationId xmlns:a16="http://schemas.microsoft.com/office/drawing/2014/main" id="{D3D1DA6E-36D6-3C3D-7208-44E10AA55A07}"/>
                </a:ext>
              </a:extLst>
            </p:cNvPr>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8" name="Freeform 41">
              <a:extLst>
                <a:ext uri="{FF2B5EF4-FFF2-40B4-BE49-F238E27FC236}">
                  <a16:creationId xmlns:a16="http://schemas.microsoft.com/office/drawing/2014/main" id="{1071604E-522A-1F2E-BC21-6D0B94910F12}"/>
                </a:ext>
              </a:extLst>
            </p:cNvPr>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79" name="Freeform 42">
              <a:extLst>
                <a:ext uri="{FF2B5EF4-FFF2-40B4-BE49-F238E27FC236}">
                  <a16:creationId xmlns:a16="http://schemas.microsoft.com/office/drawing/2014/main" id="{46C7A742-C4F7-0921-E0AD-AC1EC05BDD4F}"/>
                </a:ext>
              </a:extLst>
            </p:cNvPr>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0880" name="Freeform 43">
              <a:extLst>
                <a:ext uri="{FF2B5EF4-FFF2-40B4-BE49-F238E27FC236}">
                  <a16:creationId xmlns:a16="http://schemas.microsoft.com/office/drawing/2014/main" id="{EB8BB957-AE75-FD1A-E757-60208E535C06}"/>
                </a:ext>
              </a:extLst>
            </p:cNvPr>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20881" name="Group 44">
              <a:extLst>
                <a:ext uri="{FF2B5EF4-FFF2-40B4-BE49-F238E27FC236}">
                  <a16:creationId xmlns:a16="http://schemas.microsoft.com/office/drawing/2014/main" id="{046A1C6B-A4D2-1E43-CE0F-C7281C1E0342}"/>
                </a:ext>
              </a:extLst>
            </p:cNvPr>
            <p:cNvGrpSpPr>
              <a:grpSpLocks/>
            </p:cNvGrpSpPr>
            <p:nvPr/>
          </p:nvGrpSpPr>
          <p:grpSpPr bwMode="auto">
            <a:xfrm>
              <a:off x="3287" y="1744"/>
              <a:ext cx="205" cy="250"/>
              <a:chOff x="2954" y="2425"/>
              <a:chExt cx="208" cy="250"/>
            </a:xfrm>
          </p:grpSpPr>
          <p:sp>
            <p:nvSpPr>
              <p:cNvPr id="120907" name="Rectangle 45">
                <a:extLst>
                  <a:ext uri="{FF2B5EF4-FFF2-40B4-BE49-F238E27FC236}">
                    <a16:creationId xmlns:a16="http://schemas.microsoft.com/office/drawing/2014/main" id="{88B05C65-6568-7859-13FC-18065F748E7C}"/>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908" name="Text Box 46">
                <a:extLst>
                  <a:ext uri="{FF2B5EF4-FFF2-40B4-BE49-F238E27FC236}">
                    <a16:creationId xmlns:a16="http://schemas.microsoft.com/office/drawing/2014/main" id="{A66C995F-A7E8-442F-821C-4ACA67DBF95A}"/>
                  </a:ext>
                </a:extLst>
              </p:cNvPr>
              <p:cNvSpPr txBox="1">
                <a:spLocks noChangeArrowheads="1"/>
              </p:cNvSpPr>
              <p:nvPr/>
            </p:nvSpPr>
            <p:spPr bwMode="auto">
              <a:xfrm>
                <a:off x="2954" y="2425"/>
                <a:ext cx="20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0882" name="Group 47">
              <a:extLst>
                <a:ext uri="{FF2B5EF4-FFF2-40B4-BE49-F238E27FC236}">
                  <a16:creationId xmlns:a16="http://schemas.microsoft.com/office/drawing/2014/main" id="{6A3E583F-9460-0064-F60A-7E7D72D19BD0}"/>
                </a:ext>
              </a:extLst>
            </p:cNvPr>
            <p:cNvGrpSpPr>
              <a:grpSpLocks/>
            </p:cNvGrpSpPr>
            <p:nvPr/>
          </p:nvGrpSpPr>
          <p:grpSpPr bwMode="auto">
            <a:xfrm>
              <a:off x="4461" y="2128"/>
              <a:ext cx="196" cy="250"/>
              <a:chOff x="2958" y="2425"/>
              <a:chExt cx="199" cy="250"/>
            </a:xfrm>
          </p:grpSpPr>
          <p:sp>
            <p:nvSpPr>
              <p:cNvPr id="120905" name="Rectangle 48">
                <a:extLst>
                  <a:ext uri="{FF2B5EF4-FFF2-40B4-BE49-F238E27FC236}">
                    <a16:creationId xmlns:a16="http://schemas.microsoft.com/office/drawing/2014/main" id="{0E38C601-C85B-4A28-F12E-ABE04B2B84D8}"/>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906" name="Text Box 49">
                <a:extLst>
                  <a:ext uri="{FF2B5EF4-FFF2-40B4-BE49-F238E27FC236}">
                    <a16:creationId xmlns:a16="http://schemas.microsoft.com/office/drawing/2014/main" id="{63144EDA-FA27-B50D-7748-38890C26F841}"/>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0883" name="Group 50">
              <a:extLst>
                <a:ext uri="{FF2B5EF4-FFF2-40B4-BE49-F238E27FC236}">
                  <a16:creationId xmlns:a16="http://schemas.microsoft.com/office/drawing/2014/main" id="{5C88F17B-F5F1-CA41-43AC-AEA95BDA4D4D}"/>
                </a:ext>
              </a:extLst>
            </p:cNvPr>
            <p:cNvGrpSpPr>
              <a:grpSpLocks/>
            </p:cNvGrpSpPr>
            <p:nvPr/>
          </p:nvGrpSpPr>
          <p:grpSpPr bwMode="auto">
            <a:xfrm>
              <a:off x="3777" y="2095"/>
              <a:ext cx="200" cy="291"/>
              <a:chOff x="2957" y="2395"/>
              <a:chExt cx="201" cy="291"/>
            </a:xfrm>
          </p:grpSpPr>
          <p:sp>
            <p:nvSpPr>
              <p:cNvPr id="120903" name="Rectangle 51">
                <a:extLst>
                  <a:ext uri="{FF2B5EF4-FFF2-40B4-BE49-F238E27FC236}">
                    <a16:creationId xmlns:a16="http://schemas.microsoft.com/office/drawing/2014/main" id="{44AF6DE1-C417-BAAA-52A6-AF32A367680C}"/>
                  </a:ext>
                </a:extLst>
              </p:cNvPr>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904" name="Text Box 52">
                <a:extLst>
                  <a:ext uri="{FF2B5EF4-FFF2-40B4-BE49-F238E27FC236}">
                    <a16:creationId xmlns:a16="http://schemas.microsoft.com/office/drawing/2014/main" id="{5CAFA861-4955-FBD6-A8FF-4994D1F94414}"/>
                  </a:ext>
                </a:extLst>
              </p:cNvPr>
              <p:cNvSpPr txBox="1">
                <a:spLocks noChangeArrowheads="1"/>
              </p:cNvSpPr>
              <p:nvPr/>
            </p:nvSpPr>
            <p:spPr bwMode="auto">
              <a:xfrm>
                <a:off x="2957" y="2395"/>
                <a:ext cx="20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0884" name="Group 53">
              <a:extLst>
                <a:ext uri="{FF2B5EF4-FFF2-40B4-BE49-F238E27FC236}">
                  <a16:creationId xmlns:a16="http://schemas.microsoft.com/office/drawing/2014/main" id="{77ADA7FB-CAF0-D630-F0AD-AA619FF63839}"/>
                </a:ext>
              </a:extLst>
            </p:cNvPr>
            <p:cNvGrpSpPr>
              <a:grpSpLocks/>
            </p:cNvGrpSpPr>
            <p:nvPr/>
          </p:nvGrpSpPr>
          <p:grpSpPr bwMode="auto">
            <a:xfrm>
              <a:off x="4438" y="1438"/>
              <a:ext cx="232" cy="250"/>
              <a:chOff x="2941" y="2425"/>
              <a:chExt cx="235" cy="250"/>
            </a:xfrm>
          </p:grpSpPr>
          <p:sp>
            <p:nvSpPr>
              <p:cNvPr id="120901" name="Rectangle 54">
                <a:extLst>
                  <a:ext uri="{FF2B5EF4-FFF2-40B4-BE49-F238E27FC236}">
                    <a16:creationId xmlns:a16="http://schemas.microsoft.com/office/drawing/2014/main" id="{75B9CFB2-7926-5886-EB00-993A91216D2C}"/>
                  </a:ext>
                </a:extLst>
              </p:cNvPr>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902" name="Text Box 55">
                <a:extLst>
                  <a:ext uri="{FF2B5EF4-FFF2-40B4-BE49-F238E27FC236}">
                    <a16:creationId xmlns:a16="http://schemas.microsoft.com/office/drawing/2014/main" id="{22AEA8F9-7B63-2850-7AFA-C09F1FFA5240}"/>
                  </a:ext>
                </a:extLst>
              </p:cNvPr>
              <p:cNvSpPr txBox="1">
                <a:spLocks noChangeArrowheads="1"/>
              </p:cNvSpPr>
              <p:nvPr/>
            </p:nvSpPr>
            <p:spPr bwMode="auto">
              <a:xfrm>
                <a:off x="2941" y="2425"/>
                <a:ext cx="23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0885" name="Group 56">
              <a:extLst>
                <a:ext uri="{FF2B5EF4-FFF2-40B4-BE49-F238E27FC236}">
                  <a16:creationId xmlns:a16="http://schemas.microsoft.com/office/drawing/2014/main" id="{4D797FCA-7E17-DBD0-A739-0ED1076F892F}"/>
                </a:ext>
              </a:extLst>
            </p:cNvPr>
            <p:cNvGrpSpPr>
              <a:grpSpLocks/>
            </p:cNvGrpSpPr>
            <p:nvPr/>
          </p:nvGrpSpPr>
          <p:grpSpPr bwMode="auto">
            <a:xfrm>
              <a:off x="3771" y="1438"/>
              <a:ext cx="196" cy="250"/>
              <a:chOff x="2958" y="2425"/>
              <a:chExt cx="199" cy="250"/>
            </a:xfrm>
          </p:grpSpPr>
          <p:sp>
            <p:nvSpPr>
              <p:cNvPr id="120899" name="Rectangle 57">
                <a:extLst>
                  <a:ext uri="{FF2B5EF4-FFF2-40B4-BE49-F238E27FC236}">
                    <a16:creationId xmlns:a16="http://schemas.microsoft.com/office/drawing/2014/main" id="{6A3D752D-1382-9230-3BB0-8C87F1E881A8}"/>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900" name="Text Box 58">
                <a:extLst>
                  <a:ext uri="{FF2B5EF4-FFF2-40B4-BE49-F238E27FC236}">
                    <a16:creationId xmlns:a16="http://schemas.microsoft.com/office/drawing/2014/main" id="{252F6FD4-BC6D-05A7-29B4-D6CCE2F1ED86}"/>
                  </a:ext>
                </a:extLst>
              </p:cNvPr>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0886" name="Group 59">
              <a:extLst>
                <a:ext uri="{FF2B5EF4-FFF2-40B4-BE49-F238E27FC236}">
                  <a16:creationId xmlns:a16="http://schemas.microsoft.com/office/drawing/2014/main" id="{731EC010-CE45-1A5B-1377-2D543C3ECB1A}"/>
                </a:ext>
              </a:extLst>
            </p:cNvPr>
            <p:cNvGrpSpPr>
              <a:grpSpLocks/>
            </p:cNvGrpSpPr>
            <p:nvPr/>
          </p:nvGrpSpPr>
          <p:grpSpPr bwMode="auto">
            <a:xfrm>
              <a:off x="5032" y="1756"/>
              <a:ext cx="193" cy="291"/>
              <a:chOff x="2959" y="2395"/>
              <a:chExt cx="195" cy="291"/>
            </a:xfrm>
          </p:grpSpPr>
          <p:sp>
            <p:nvSpPr>
              <p:cNvPr id="120897" name="Rectangle 60">
                <a:extLst>
                  <a:ext uri="{FF2B5EF4-FFF2-40B4-BE49-F238E27FC236}">
                    <a16:creationId xmlns:a16="http://schemas.microsoft.com/office/drawing/2014/main" id="{B875B214-AFCC-7420-4406-24669D9573F1}"/>
                  </a:ext>
                </a:extLst>
              </p:cNvPr>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898" name="Text Box 61">
                <a:extLst>
                  <a:ext uri="{FF2B5EF4-FFF2-40B4-BE49-F238E27FC236}">
                    <a16:creationId xmlns:a16="http://schemas.microsoft.com/office/drawing/2014/main" id="{DF233E6A-6C17-CD64-8D37-1468AF464841}"/>
                  </a:ext>
                </a:extLst>
              </p:cNvPr>
              <p:cNvSpPr txBox="1">
                <a:spLocks noChangeArrowheads="1"/>
              </p:cNvSpPr>
              <p:nvPr/>
            </p:nvSpPr>
            <p:spPr bwMode="auto">
              <a:xfrm>
                <a:off x="2959" y="2395"/>
                <a:ext cx="19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0887" name="Text Box 62">
              <a:extLst>
                <a:ext uri="{FF2B5EF4-FFF2-40B4-BE49-F238E27FC236}">
                  <a16:creationId xmlns:a16="http://schemas.microsoft.com/office/drawing/2014/main" id="{C852E385-CB72-E7BC-E5AD-E62321D26122}"/>
                </a:ext>
              </a:extLst>
            </p:cNvPr>
            <p:cNvSpPr txBox="1">
              <a:spLocks noChangeArrowheads="1"/>
            </p:cNvSpPr>
            <p:nvPr/>
          </p:nvSpPr>
          <p:spPr bwMode="auto">
            <a:xfrm>
              <a:off x="3493" y="1568"/>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8" name="Text Box 63">
              <a:extLst>
                <a:ext uri="{FF2B5EF4-FFF2-40B4-BE49-F238E27FC236}">
                  <a16:creationId xmlns:a16="http://schemas.microsoft.com/office/drawing/2014/main" id="{672B4A41-23B8-1259-4A8C-AAC2F794C2D3}"/>
                </a:ext>
              </a:extLst>
            </p:cNvPr>
            <p:cNvSpPr txBox="1">
              <a:spLocks noChangeArrowheads="1"/>
            </p:cNvSpPr>
            <p:nvPr/>
          </p:nvSpPr>
          <p:spPr bwMode="auto">
            <a:xfrm>
              <a:off x="3841" y="178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9" name="Text Box 64">
              <a:extLst>
                <a:ext uri="{FF2B5EF4-FFF2-40B4-BE49-F238E27FC236}">
                  <a16:creationId xmlns:a16="http://schemas.microsoft.com/office/drawing/2014/main" id="{3FF45B0F-4E0C-3AE6-8E97-3739B4EB13CB}"/>
                </a:ext>
              </a:extLst>
            </p:cNvPr>
            <p:cNvSpPr txBox="1">
              <a:spLocks noChangeArrowheads="1"/>
            </p:cNvSpPr>
            <p:nvPr/>
          </p:nvSpPr>
          <p:spPr bwMode="auto">
            <a:xfrm>
              <a:off x="3406" y="200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0" name="Text Box 65">
              <a:extLst>
                <a:ext uri="{FF2B5EF4-FFF2-40B4-BE49-F238E27FC236}">
                  <a16:creationId xmlns:a16="http://schemas.microsoft.com/office/drawing/2014/main" id="{E978CB4F-118D-5046-A0D1-6262A715DAD4}"/>
                </a:ext>
              </a:extLst>
            </p:cNvPr>
            <p:cNvSpPr txBox="1">
              <a:spLocks noChangeArrowheads="1"/>
            </p:cNvSpPr>
            <p:nvPr/>
          </p:nvSpPr>
          <p:spPr bwMode="auto">
            <a:xfrm>
              <a:off x="4225" y="188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1" name="Text Box 66">
              <a:extLst>
                <a:ext uri="{FF2B5EF4-FFF2-40B4-BE49-F238E27FC236}">
                  <a16:creationId xmlns:a16="http://schemas.microsoft.com/office/drawing/2014/main" id="{D50DA768-705D-56CE-A7E9-4165C51778DC}"/>
                </a:ext>
              </a:extLst>
            </p:cNvPr>
            <p:cNvSpPr txBox="1">
              <a:spLocks noChangeArrowheads="1"/>
            </p:cNvSpPr>
            <p:nvPr/>
          </p:nvSpPr>
          <p:spPr bwMode="auto">
            <a:xfrm>
              <a:off x="4162" y="2234"/>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2" name="Text Box 67">
              <a:extLst>
                <a:ext uri="{FF2B5EF4-FFF2-40B4-BE49-F238E27FC236}">
                  <a16:creationId xmlns:a16="http://schemas.microsoft.com/office/drawing/2014/main" id="{FB408E5B-D439-A99D-C2BF-0864392A17C3}"/>
                </a:ext>
              </a:extLst>
            </p:cNvPr>
            <p:cNvSpPr txBox="1">
              <a:spLocks noChangeArrowheads="1"/>
            </p:cNvSpPr>
            <p:nvPr/>
          </p:nvSpPr>
          <p:spPr bwMode="auto">
            <a:xfrm>
              <a:off x="4522" y="180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3" name="Text Box 68">
              <a:extLst>
                <a:ext uri="{FF2B5EF4-FFF2-40B4-BE49-F238E27FC236}">
                  <a16:creationId xmlns:a16="http://schemas.microsoft.com/office/drawing/2014/main" id="{CAE1CD6C-0507-4999-34A0-92D95B051300}"/>
                </a:ext>
              </a:extLst>
            </p:cNvPr>
            <p:cNvSpPr txBox="1">
              <a:spLocks noChangeArrowheads="1"/>
            </p:cNvSpPr>
            <p:nvPr/>
          </p:nvSpPr>
          <p:spPr bwMode="auto">
            <a:xfrm>
              <a:off x="4882" y="2069"/>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94" name="Text Box 69">
              <a:extLst>
                <a:ext uri="{FF2B5EF4-FFF2-40B4-BE49-F238E27FC236}">
                  <a16:creationId xmlns:a16="http://schemas.microsoft.com/office/drawing/2014/main" id="{28281BEE-E804-7401-AF65-417AE013F496}"/>
                </a:ext>
              </a:extLst>
            </p:cNvPr>
            <p:cNvSpPr txBox="1">
              <a:spLocks noChangeArrowheads="1"/>
            </p:cNvSpPr>
            <p:nvPr/>
          </p:nvSpPr>
          <p:spPr bwMode="auto">
            <a:xfrm>
              <a:off x="4855" y="153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0895" name="Text Box 70">
              <a:extLst>
                <a:ext uri="{FF2B5EF4-FFF2-40B4-BE49-F238E27FC236}">
                  <a16:creationId xmlns:a16="http://schemas.microsoft.com/office/drawing/2014/main" id="{7E5C40FB-1BBE-BF99-9969-70CF8A8AA492}"/>
                </a:ext>
              </a:extLst>
            </p:cNvPr>
            <p:cNvSpPr txBox="1">
              <a:spLocks noChangeArrowheads="1"/>
            </p:cNvSpPr>
            <p:nvPr/>
          </p:nvSpPr>
          <p:spPr bwMode="auto">
            <a:xfrm>
              <a:off x="4120" y="138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6" name="Text Box 71">
              <a:extLst>
                <a:ext uri="{FF2B5EF4-FFF2-40B4-BE49-F238E27FC236}">
                  <a16:creationId xmlns:a16="http://schemas.microsoft.com/office/drawing/2014/main" id="{B41A8D42-C5A9-5680-D562-6A67705A47F2}"/>
                </a:ext>
              </a:extLst>
            </p:cNvPr>
            <p:cNvSpPr txBox="1">
              <a:spLocks noChangeArrowheads="1"/>
            </p:cNvSpPr>
            <p:nvPr/>
          </p:nvSpPr>
          <p:spPr bwMode="auto">
            <a:xfrm>
              <a:off x="3769" y="111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0837" name="Text Box 72">
            <a:extLst>
              <a:ext uri="{FF2B5EF4-FFF2-40B4-BE49-F238E27FC236}">
                <a16:creationId xmlns:a16="http://schemas.microsoft.com/office/drawing/2014/main" id="{171BF213-1296-6978-E897-69547A65A532}"/>
              </a:ext>
            </a:extLst>
          </p:cNvPr>
          <p:cNvSpPr txBox="1">
            <a:spLocks noChangeArrowheads="1"/>
          </p:cNvSpPr>
          <p:nvPr/>
        </p:nvSpPr>
        <p:spPr bwMode="auto">
          <a:xfrm>
            <a:off x="939800" y="3263900"/>
            <a:ext cx="7327455"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mn-lt"/>
              </a:rPr>
              <a:t>graph: G = (N,E)</a:t>
            </a:r>
          </a:p>
          <a:p>
            <a:pPr eaLnBrk="1" hangingPunct="1"/>
            <a:endParaRPr lang="en-US" sz="2000" dirty="0">
              <a:latin typeface="+mn-lt"/>
            </a:endParaRPr>
          </a:p>
          <a:p>
            <a:pPr eaLnBrk="1" hangingPunct="1"/>
            <a:r>
              <a:rPr lang="en-US" sz="2000" dirty="0">
                <a:latin typeface="+mn-lt"/>
              </a:rPr>
              <a:t>N = set of routers = { u, v, w, x, y, z }</a:t>
            </a:r>
          </a:p>
          <a:p>
            <a:pPr eaLnBrk="1" hangingPunct="1"/>
            <a:endParaRPr lang="en-US" sz="2000" dirty="0">
              <a:latin typeface="+mn-lt"/>
            </a:endParaRPr>
          </a:p>
          <a:p>
            <a:pPr eaLnBrk="1" hangingPunct="1"/>
            <a:r>
              <a:rPr lang="en-US" sz="2000" dirty="0">
                <a:latin typeface="+mn-lt"/>
              </a:rPr>
              <a:t>E = set of links ={ (</a:t>
            </a:r>
            <a:r>
              <a:rPr lang="en-US" sz="2000" dirty="0" err="1">
                <a:latin typeface="+mn-lt"/>
              </a:rPr>
              <a:t>u,v</a:t>
            </a:r>
            <a:r>
              <a:rPr lang="en-US" sz="2000" dirty="0">
                <a:latin typeface="+mn-lt"/>
              </a:rPr>
              <a:t>), (</a:t>
            </a:r>
            <a:r>
              <a:rPr lang="en-US" sz="2000" dirty="0" err="1">
                <a:latin typeface="+mn-lt"/>
              </a:rPr>
              <a:t>u,x</a:t>
            </a:r>
            <a:r>
              <a:rPr lang="en-US" sz="2000" dirty="0">
                <a:latin typeface="+mn-lt"/>
              </a:rPr>
              <a:t>), (</a:t>
            </a:r>
            <a:r>
              <a:rPr lang="en-US" sz="2000" dirty="0" err="1">
                <a:latin typeface="+mn-lt"/>
              </a:rPr>
              <a:t>v,x</a:t>
            </a:r>
            <a:r>
              <a:rPr lang="en-US" sz="2000" dirty="0">
                <a:latin typeface="+mn-lt"/>
              </a:rPr>
              <a:t>), (</a:t>
            </a:r>
            <a:r>
              <a:rPr lang="en-US" sz="2000" dirty="0" err="1">
                <a:latin typeface="+mn-lt"/>
              </a:rPr>
              <a:t>v,w</a:t>
            </a:r>
            <a:r>
              <a:rPr lang="en-US" sz="2000" dirty="0">
                <a:latin typeface="+mn-lt"/>
              </a:rPr>
              <a:t>), (</a:t>
            </a:r>
            <a:r>
              <a:rPr lang="en-US" sz="2000" dirty="0" err="1">
                <a:latin typeface="+mn-lt"/>
              </a:rPr>
              <a:t>x,w</a:t>
            </a:r>
            <a:r>
              <a:rPr lang="en-US" sz="2000" dirty="0">
                <a:latin typeface="+mn-lt"/>
              </a:rPr>
              <a:t>), (</a:t>
            </a:r>
            <a:r>
              <a:rPr lang="en-US" sz="2000" dirty="0" err="1">
                <a:latin typeface="+mn-lt"/>
              </a:rPr>
              <a:t>x,y</a:t>
            </a:r>
            <a:r>
              <a:rPr lang="en-US" sz="2000" dirty="0">
                <a:latin typeface="+mn-lt"/>
              </a:rPr>
              <a:t>), (</a:t>
            </a:r>
            <a:r>
              <a:rPr lang="en-US" sz="2000" dirty="0" err="1">
                <a:latin typeface="+mn-lt"/>
              </a:rPr>
              <a:t>w,y</a:t>
            </a:r>
            <a:r>
              <a:rPr lang="en-US" sz="2000" dirty="0">
                <a:latin typeface="+mn-lt"/>
              </a:rPr>
              <a:t>), (</a:t>
            </a:r>
            <a:r>
              <a:rPr lang="en-US" sz="2000" dirty="0" err="1">
                <a:latin typeface="+mn-lt"/>
              </a:rPr>
              <a:t>w,z</a:t>
            </a:r>
            <a:r>
              <a:rPr lang="en-US" sz="2000" dirty="0">
                <a:latin typeface="+mn-lt"/>
              </a:rPr>
              <a:t>), (</a:t>
            </a:r>
            <a:r>
              <a:rPr lang="en-US" sz="2000" dirty="0" err="1">
                <a:latin typeface="+mn-lt"/>
              </a:rPr>
              <a:t>y,z</a:t>
            </a:r>
            <a:r>
              <a:rPr lang="en-US" sz="2000" dirty="0">
                <a:latin typeface="+mn-lt"/>
              </a:rPr>
              <a:t>) }</a:t>
            </a:r>
          </a:p>
        </p:txBody>
      </p:sp>
      <p:sp>
        <p:nvSpPr>
          <p:cNvPr id="75783" name="Rectangle 73">
            <a:extLst>
              <a:ext uri="{FF2B5EF4-FFF2-40B4-BE49-F238E27FC236}">
                <a16:creationId xmlns:a16="http://schemas.microsoft.com/office/drawing/2014/main" id="{000EF340-681D-75C8-6B2B-1D5FE7EB17F6}"/>
              </a:ext>
            </a:extLst>
          </p:cNvPr>
          <p:cNvSpPr>
            <a:spLocks noGrp="1" noChangeArrowheads="1"/>
          </p:cNvSpPr>
          <p:nvPr>
            <p:ph type="title"/>
          </p:nvPr>
        </p:nvSpPr>
        <p:spPr>
          <a:xfrm>
            <a:off x="533400" y="207963"/>
            <a:ext cx="7772400" cy="796925"/>
          </a:xfrm>
        </p:spPr>
        <p:txBody>
          <a:bodyPr/>
          <a:lstStyle/>
          <a:p>
            <a:pPr>
              <a:defRPr/>
            </a:pPr>
            <a:r>
              <a:rPr lang="en-US" sz="4000" dirty="0">
                <a:cs typeface="+mj-cs"/>
              </a:rPr>
              <a:t>Graph abstraction of the network</a:t>
            </a:r>
          </a:p>
        </p:txBody>
      </p:sp>
      <p:sp>
        <p:nvSpPr>
          <p:cNvPr id="120839" name="Text Box 74">
            <a:extLst>
              <a:ext uri="{FF2B5EF4-FFF2-40B4-BE49-F238E27FC236}">
                <a16:creationId xmlns:a16="http://schemas.microsoft.com/office/drawing/2014/main" id="{7BA7AC19-4E74-1655-71FF-9B1B1F09A8AA}"/>
              </a:ext>
            </a:extLst>
          </p:cNvPr>
          <p:cNvSpPr txBox="1">
            <a:spLocks noChangeArrowheads="1"/>
          </p:cNvSpPr>
          <p:nvPr/>
        </p:nvSpPr>
        <p:spPr bwMode="auto">
          <a:xfrm>
            <a:off x="1150938" y="5157788"/>
            <a:ext cx="696594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90513" indent="-2905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i="1" dirty="0">
                <a:latin typeface="+mn-lt"/>
              </a:rPr>
              <a:t>aside:</a:t>
            </a:r>
            <a:r>
              <a:rPr lang="en-US" sz="2000" dirty="0">
                <a:latin typeface="+mn-lt"/>
              </a:rPr>
              <a:t> graph abstraction is useful in other network contexts, e.g., </a:t>
            </a:r>
          </a:p>
          <a:p>
            <a:r>
              <a:rPr lang="en-US" sz="2000" dirty="0">
                <a:latin typeface="+mn-lt"/>
              </a:rPr>
              <a:t>P2P, where </a:t>
            </a:r>
            <a:r>
              <a:rPr lang="en-US" sz="2000" i="1" dirty="0">
                <a:latin typeface="+mn-lt"/>
              </a:rPr>
              <a:t>N</a:t>
            </a:r>
            <a:r>
              <a:rPr lang="en-US" sz="2000" dirty="0">
                <a:latin typeface="+mn-lt"/>
              </a:rPr>
              <a:t> is set of peers and </a:t>
            </a:r>
            <a:r>
              <a:rPr lang="en-US" sz="2000" i="1" dirty="0">
                <a:latin typeface="+mn-lt"/>
              </a:rPr>
              <a:t>E</a:t>
            </a:r>
            <a:r>
              <a:rPr lang="en-US" sz="2000" dirty="0">
                <a:latin typeface="+mn-lt"/>
              </a:rPr>
              <a:t> is set of TCP connections</a:t>
            </a:r>
          </a:p>
        </p:txBody>
      </p:sp>
      <p:sp>
        <p:nvSpPr>
          <p:cNvPr id="3" name="Slide Number Placeholder 2">
            <a:extLst>
              <a:ext uri="{FF2B5EF4-FFF2-40B4-BE49-F238E27FC236}">
                <a16:creationId xmlns:a16="http://schemas.microsoft.com/office/drawing/2014/main" id="{49670574-E339-120F-C9B4-7F3F765BF512}"/>
              </a:ext>
            </a:extLst>
          </p:cNvPr>
          <p:cNvSpPr>
            <a:spLocks noGrp="1"/>
          </p:cNvSpPr>
          <p:nvPr>
            <p:ph type="sldNum" sz="quarter" idx="12"/>
          </p:nvPr>
        </p:nvSpPr>
        <p:spPr/>
        <p:txBody>
          <a:bodyPr/>
          <a:lstStyle/>
          <a:p>
            <a:fld id="{F784D624-D040-2E47-A508-03D46FE35CB6}" type="slidenum">
              <a:rPr lang="en-US" smtClean="0"/>
              <a:t>9</a:t>
            </a:fld>
            <a:endParaRPr lang="en-US"/>
          </a:p>
        </p:txBody>
      </p:sp>
    </p:spTree>
    <p:extLst>
      <p:ext uri="{BB962C8B-B14F-4D97-AF65-F5344CB8AC3E}">
        <p14:creationId xmlns:p14="http://schemas.microsoft.com/office/powerpoint/2010/main" val="4763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9953</TotalTime>
  <Words>7335</Words>
  <Application>Microsoft Macintosh PowerPoint</Application>
  <PresentationFormat>On-screen Show (4:3)</PresentationFormat>
  <Paragraphs>2557</Paragraphs>
  <Slides>64</Slides>
  <Notes>18</Notes>
  <HiddenSlides>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-webkit-standard</vt:lpstr>
      <vt:lpstr>aktiv-grotesk</vt:lpstr>
      <vt:lpstr>Arial</vt:lpstr>
      <vt:lpstr>Calibri</vt:lpstr>
      <vt:lpstr>Calibri Light</vt:lpstr>
      <vt:lpstr>Cambria Math</vt:lpstr>
      <vt:lpstr>Comic Sans MS</vt:lpstr>
      <vt:lpstr>Linux Libertine</vt:lpstr>
      <vt:lpstr>Lucida Bright</vt:lpstr>
      <vt:lpstr>Times New Roman</vt:lpstr>
      <vt:lpstr>Wingdings</vt:lpstr>
      <vt:lpstr>1_Office Theme</vt:lpstr>
      <vt:lpstr>PowerPoint Presentation</vt:lpstr>
      <vt:lpstr>PowerPoint Presentation</vt:lpstr>
      <vt:lpstr>PowerPoint Presentation</vt:lpstr>
      <vt:lpstr>Routing advertisements</vt:lpstr>
      <vt:lpstr>Routing advertisements</vt:lpstr>
      <vt:lpstr>Routing advertisements</vt:lpstr>
      <vt:lpstr>PowerPoint Presentation</vt:lpstr>
      <vt:lpstr>Distance vector algorithm </vt:lpstr>
      <vt:lpstr>Graph abstraction of the network</vt:lpstr>
      <vt:lpstr>Graph abstraction: costs</vt:lpstr>
      <vt:lpstr>Distance vector algorithm </vt:lpstr>
      <vt:lpstr>Bellman-Ford example </vt:lpstr>
      <vt:lpstr>PowerPoint Presentation</vt:lpstr>
      <vt:lpstr>PowerPoint Presentation</vt:lpstr>
      <vt:lpstr>PowerPoint Presentation</vt:lpstr>
      <vt:lpstr>Distance vector algorithm </vt:lpstr>
      <vt:lpstr>Distance vector algorithm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Count-to-infinity Problem: Solutions-1</vt:lpstr>
      <vt:lpstr>PowerPoint Presentation</vt:lpstr>
      <vt:lpstr>PowerPoint Presentation</vt:lpstr>
      <vt:lpstr>PowerPoint Presentation</vt:lpstr>
      <vt:lpstr>PowerPoint Presentation</vt:lpstr>
      <vt:lpstr>PowerPoint Presentation</vt:lpstr>
      <vt:lpstr>Count-to-infinity Problem: Solutions-3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DV Implementation: Routing Information Protocol (RIP)</vt:lpstr>
      <vt:lpstr>PowerPoint Presentation</vt:lpstr>
      <vt:lpstr>PowerPoint Presentation</vt:lpstr>
      <vt:lpstr>PowerPoint Presentation</vt:lpstr>
      <vt:lpstr>Link State Routing</vt:lpstr>
      <vt:lpstr>Link State Routing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672</cp:revision>
  <dcterms:created xsi:type="dcterms:W3CDTF">2019-01-28T20:09:31Z</dcterms:created>
  <dcterms:modified xsi:type="dcterms:W3CDTF">2026-02-11T18:46:20Z</dcterms:modified>
</cp:coreProperties>
</file>