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7"/>
  </p:notesMasterIdLst>
  <p:sldIdLst>
    <p:sldId id="1493" r:id="rId2"/>
    <p:sldId id="1519" r:id="rId3"/>
    <p:sldId id="1783" r:id="rId4"/>
    <p:sldId id="1778" r:id="rId5"/>
    <p:sldId id="1728" r:id="rId6"/>
    <p:sldId id="1729" r:id="rId7"/>
    <p:sldId id="1693" r:id="rId8"/>
    <p:sldId id="1730" r:id="rId9"/>
    <p:sldId id="1767" r:id="rId10"/>
    <p:sldId id="650" r:id="rId11"/>
    <p:sldId id="1674" r:id="rId12"/>
    <p:sldId id="1786" r:id="rId13"/>
    <p:sldId id="1544" r:id="rId14"/>
    <p:sldId id="1545" r:id="rId15"/>
    <p:sldId id="1787" r:id="rId16"/>
    <p:sldId id="651" r:id="rId17"/>
    <p:sldId id="1708" r:id="rId18"/>
    <p:sldId id="1692" r:id="rId19"/>
    <p:sldId id="1709" r:id="rId20"/>
    <p:sldId id="1546" r:id="rId21"/>
    <p:sldId id="1714" r:id="rId22"/>
    <p:sldId id="1715" r:id="rId23"/>
    <p:sldId id="1716" r:id="rId24"/>
    <p:sldId id="652" r:id="rId25"/>
    <p:sldId id="653" r:id="rId26"/>
    <p:sldId id="1717" r:id="rId27"/>
    <p:sldId id="1625" r:id="rId28"/>
    <p:sldId id="1606" r:id="rId29"/>
    <p:sldId id="1607" r:id="rId30"/>
    <p:sldId id="1627" r:id="rId31"/>
    <p:sldId id="1608" r:id="rId32"/>
    <p:sldId id="1609" r:id="rId33"/>
    <p:sldId id="1610" r:id="rId34"/>
    <p:sldId id="1611" r:id="rId35"/>
    <p:sldId id="1612" r:id="rId36"/>
    <p:sldId id="1613" r:id="rId37"/>
    <p:sldId id="1622" r:id="rId38"/>
    <p:sldId id="1615" r:id="rId39"/>
    <p:sldId id="1616" r:id="rId40"/>
    <p:sldId id="1617" r:id="rId41"/>
    <p:sldId id="1623" r:id="rId42"/>
    <p:sldId id="1624" r:id="rId43"/>
    <p:sldId id="1621" r:id="rId44"/>
    <p:sldId id="1562" r:id="rId45"/>
    <p:sldId id="657" r:id="rId46"/>
    <p:sldId id="1628" r:id="rId47"/>
    <p:sldId id="1749" r:id="rId48"/>
    <p:sldId id="1597" r:id="rId49"/>
    <p:sldId id="1691" r:id="rId50"/>
    <p:sldId id="667" r:id="rId51"/>
    <p:sldId id="604" r:id="rId52"/>
    <p:sldId id="605" r:id="rId53"/>
    <p:sldId id="1676" r:id="rId54"/>
    <p:sldId id="1675" r:id="rId55"/>
    <p:sldId id="1784" r:id="rId56"/>
    <p:sldId id="1785" r:id="rId57"/>
    <p:sldId id="1777" r:id="rId58"/>
    <p:sldId id="1672" r:id="rId59"/>
    <p:sldId id="1775" r:id="rId60"/>
    <p:sldId id="1776" r:id="rId61"/>
    <p:sldId id="1673" r:id="rId62"/>
    <p:sldId id="1756" r:id="rId63"/>
    <p:sldId id="1759" r:id="rId64"/>
    <p:sldId id="1757" r:id="rId65"/>
    <p:sldId id="1758" r:id="rId66"/>
    <p:sldId id="1763" r:id="rId67"/>
    <p:sldId id="1760" r:id="rId68"/>
    <p:sldId id="1761" r:id="rId69"/>
    <p:sldId id="1765" r:id="rId70"/>
    <p:sldId id="1766" r:id="rId71"/>
    <p:sldId id="1768" r:id="rId72"/>
    <p:sldId id="1769" r:id="rId73"/>
    <p:sldId id="1770" r:id="rId74"/>
    <p:sldId id="1771" r:id="rId75"/>
    <p:sldId id="1779" r:id="rId76"/>
    <p:sldId id="1735" r:id="rId77"/>
    <p:sldId id="1678" r:id="rId78"/>
    <p:sldId id="1679" r:id="rId79"/>
    <p:sldId id="1736" r:id="rId80"/>
    <p:sldId id="1751" r:id="rId81"/>
    <p:sldId id="1772" r:id="rId82"/>
    <p:sldId id="1773" r:id="rId83"/>
    <p:sldId id="1774" r:id="rId84"/>
    <p:sldId id="1680" r:id="rId85"/>
    <p:sldId id="1682" r:id="rId86"/>
    <p:sldId id="1752" r:id="rId87"/>
    <p:sldId id="1753" r:id="rId88"/>
    <p:sldId id="1754" r:id="rId89"/>
    <p:sldId id="1755" r:id="rId90"/>
    <p:sldId id="1681" r:id="rId91"/>
    <p:sldId id="1698" r:id="rId92"/>
    <p:sldId id="1699" r:id="rId93"/>
    <p:sldId id="1700" r:id="rId94"/>
    <p:sldId id="1701" r:id="rId95"/>
    <p:sldId id="1703"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81905"/>
  </p:normalViewPr>
  <p:slideViewPr>
    <p:cSldViewPr snapToGrid="0" snapToObjects="1" showGuides="1">
      <p:cViewPr varScale="1">
        <p:scale>
          <a:sx n="99" d="100"/>
          <a:sy n="99" d="100"/>
        </p:scale>
        <p:origin x="24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49926-832A-0146-A58C-0A7B8706D706}" type="datetimeFigureOut">
              <a:rPr lang="en-US" smtClean="0"/>
              <a:t>2/16/26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8ABCF-8DBE-0B44-8881-1104B3E50F18}" type="slidenum">
              <a:rPr lang="en-US" smtClean="0"/>
              <a:t>‹#›</a:t>
            </a:fld>
            <a:endParaRPr lang="en-US"/>
          </a:p>
        </p:txBody>
      </p:sp>
    </p:spTree>
    <p:extLst>
      <p:ext uri="{BB962C8B-B14F-4D97-AF65-F5344CB8AC3E}">
        <p14:creationId xmlns:p14="http://schemas.microsoft.com/office/powerpoint/2010/main" val="133958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EE544-6D7F-410C-D5CC-C03B391C0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C0D5D-54AD-E037-5896-AC5EDA043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E6C35-702D-F8C0-1CF2-2BCE08DCC2FF}"/>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How are old vectors purged?</a:t>
            </a:r>
          </a:p>
          <a:p>
            <a:r>
              <a:rPr lang="en-US" sz="1200" b="0" i="0" kern="1200" dirty="0">
                <a:solidFill>
                  <a:schemeClr val="tx1"/>
                </a:solidFill>
                <a:effectLst/>
                <a:latin typeface="+mn-lt"/>
                <a:ea typeface="+mn-ea"/>
                <a:cs typeface="+mn-cs"/>
              </a:rPr>
              <a:t>There are two levels of aging in RIP.</a:t>
            </a:r>
          </a:p>
          <a:p>
            <a:endParaRPr lang="en-US" dirty="0"/>
          </a:p>
          <a:p>
            <a:r>
              <a:rPr lang="en-US" sz="1200" b="1" i="0" kern="1200" dirty="0">
                <a:solidFill>
                  <a:schemeClr val="tx1"/>
                </a:solidFill>
                <a:effectLst/>
                <a:latin typeface="+mn-lt"/>
                <a:ea typeface="+mn-ea"/>
                <a:cs typeface="+mn-cs"/>
              </a:rPr>
              <a:t>A. Neighbor-Level Aging</a:t>
            </a:r>
          </a:p>
          <a:p>
            <a:r>
              <a:rPr lang="en-US" sz="1200" b="0" i="0" kern="1200" dirty="0">
                <a:solidFill>
                  <a:schemeClr val="tx1"/>
                </a:solidFill>
                <a:effectLst/>
                <a:latin typeface="+mn-lt"/>
                <a:ea typeface="+mn-ea"/>
                <a:cs typeface="+mn-cs"/>
              </a:rPr>
              <a:t>If a neighbor stops sending updates:</a:t>
            </a:r>
          </a:p>
          <a:p>
            <a:r>
              <a:rPr lang="en-US" sz="1200" b="0" i="0" kern="1200" dirty="0">
                <a:solidFill>
                  <a:schemeClr val="tx1"/>
                </a:solidFill>
                <a:effectLst/>
                <a:latin typeface="+mn-lt"/>
                <a:ea typeface="+mn-ea"/>
                <a:cs typeface="+mn-cs"/>
              </a:rPr>
              <a:t>RIP expects updates every </a:t>
            </a:r>
            <a:r>
              <a:rPr lang="en-US" sz="1200" b="1" i="0" kern="1200" dirty="0">
                <a:solidFill>
                  <a:schemeClr val="tx1"/>
                </a:solidFill>
                <a:effectLst/>
                <a:latin typeface="+mn-lt"/>
                <a:ea typeface="+mn-ea"/>
                <a:cs typeface="+mn-cs"/>
              </a:rPr>
              <a:t>30 seconds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no update is heard within the </a:t>
            </a:r>
            <a:r>
              <a:rPr lang="en-US" sz="1200" b="1" i="0" kern="1200" dirty="0">
                <a:solidFill>
                  <a:schemeClr val="tx1"/>
                </a:solidFill>
                <a:effectLst/>
                <a:latin typeface="+mn-lt"/>
                <a:ea typeface="+mn-ea"/>
                <a:cs typeface="+mn-cs"/>
              </a:rPr>
              <a:t>invalid timer (~180 seconds)</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All routes learned via that neighbor are marked invalid (metric = 16)</a:t>
            </a:r>
          </a:p>
          <a:p>
            <a:pPr lvl="1"/>
            <a:r>
              <a:rPr lang="en-US" sz="1200" b="0" i="0" kern="1200" dirty="0">
                <a:solidFill>
                  <a:schemeClr val="tx1"/>
                </a:solidFill>
                <a:effectLst/>
                <a:latin typeface="+mn-lt"/>
                <a:ea typeface="+mn-ea"/>
                <a:cs typeface="+mn-cs"/>
              </a:rPr>
              <a:t>Triggered update may be sent</a:t>
            </a:r>
          </a:p>
          <a:p>
            <a:r>
              <a:rPr lang="en-US" sz="1200" b="0" i="0" kern="1200" dirty="0">
                <a:solidFill>
                  <a:schemeClr val="tx1"/>
                </a:solidFill>
                <a:effectLst/>
                <a:latin typeface="+mn-lt"/>
                <a:ea typeface="+mn-ea"/>
                <a:cs typeface="+mn-cs"/>
              </a:rPr>
              <a:t>Eventually (after flush timer ~240 seconds):</a:t>
            </a:r>
          </a:p>
          <a:p>
            <a:r>
              <a:rPr lang="en-US" sz="1200" b="0" i="0" kern="1200" dirty="0">
                <a:solidFill>
                  <a:schemeClr val="tx1"/>
                </a:solidFill>
                <a:effectLst/>
                <a:latin typeface="+mn-lt"/>
                <a:ea typeface="+mn-ea"/>
                <a:cs typeface="+mn-cs"/>
              </a:rPr>
              <a:t>Routes are removed from the table</a:t>
            </a:r>
          </a:p>
          <a:p>
            <a:r>
              <a:rPr lang="en-US" sz="1200" b="0" i="0" kern="1200" dirty="0">
                <a:solidFill>
                  <a:schemeClr val="tx1"/>
                </a:solidFill>
                <a:effectLst/>
                <a:latin typeface="+mn-lt"/>
                <a:ea typeface="+mn-ea"/>
                <a:cs typeface="+mn-cs"/>
              </a:rPr>
              <a:t>The neighbor entry itself is also removed.</a:t>
            </a:r>
            <a:br>
              <a:rPr lang="en-US" dirty="0"/>
            </a:br>
            <a:endParaRPr lang="en-US" dirty="0"/>
          </a:p>
          <a:p>
            <a:r>
              <a:rPr lang="en-US" sz="1200" b="1" i="0" kern="1200" dirty="0">
                <a:solidFill>
                  <a:schemeClr val="tx1"/>
                </a:solidFill>
                <a:effectLst/>
                <a:latin typeface="+mn-lt"/>
                <a:ea typeface="+mn-ea"/>
                <a:cs typeface="+mn-cs"/>
              </a:rPr>
              <a:t>B. Route-Level Aging (More Important)</a:t>
            </a:r>
          </a:p>
          <a:p>
            <a:r>
              <a:rPr lang="en-US" sz="1200" b="0" i="0" kern="1200" dirty="0">
                <a:solidFill>
                  <a:schemeClr val="tx1"/>
                </a:solidFill>
                <a:effectLst/>
                <a:latin typeface="+mn-lt"/>
                <a:ea typeface="+mn-ea"/>
                <a:cs typeface="+mn-cs"/>
              </a:rPr>
              <a:t>Each route has its own timers:</a:t>
            </a:r>
          </a:p>
          <a:p>
            <a:r>
              <a:rPr lang="en-US" sz="1200" b="1" i="0" kern="1200" dirty="0">
                <a:solidFill>
                  <a:schemeClr val="tx1"/>
                </a:solidFill>
                <a:effectLst/>
                <a:latin typeface="+mn-lt"/>
                <a:ea typeface="+mn-ea"/>
                <a:cs typeface="+mn-cs"/>
              </a:rPr>
              <a:t>Update timer</a:t>
            </a:r>
            <a:r>
              <a:rPr lang="en-US" sz="1200" b="0" i="0" kern="1200" dirty="0">
                <a:solidFill>
                  <a:schemeClr val="tx1"/>
                </a:solidFill>
                <a:effectLst/>
                <a:latin typeface="+mn-lt"/>
                <a:ea typeface="+mn-ea"/>
                <a:cs typeface="+mn-cs"/>
              </a:rPr>
              <a:t> (~30 sec) — periodic advertisement</a:t>
            </a:r>
          </a:p>
          <a:p>
            <a:r>
              <a:rPr lang="en-US" sz="1200" b="1" i="0" kern="1200" dirty="0">
                <a:solidFill>
                  <a:schemeClr val="tx1"/>
                </a:solidFill>
                <a:effectLst/>
                <a:latin typeface="+mn-lt"/>
                <a:ea typeface="+mn-ea"/>
                <a:cs typeface="+mn-cs"/>
              </a:rPr>
              <a:t>Invalid timer</a:t>
            </a:r>
            <a:r>
              <a:rPr lang="en-US" sz="1200" b="0" i="0" kern="1200" dirty="0">
                <a:solidFill>
                  <a:schemeClr val="tx1"/>
                </a:solidFill>
                <a:effectLst/>
                <a:latin typeface="+mn-lt"/>
                <a:ea typeface="+mn-ea"/>
                <a:cs typeface="+mn-cs"/>
              </a:rPr>
              <a:t> (~180 sec) — route considered dead</a:t>
            </a:r>
          </a:p>
          <a:p>
            <a:r>
              <a:rPr lang="en-US" sz="1200" b="1" i="0" kern="1200" dirty="0">
                <a:solidFill>
                  <a:schemeClr val="tx1"/>
                </a:solidFill>
                <a:effectLst/>
                <a:latin typeface="+mn-lt"/>
                <a:ea typeface="+mn-ea"/>
                <a:cs typeface="+mn-cs"/>
              </a:rPr>
              <a:t>Flush timer</a:t>
            </a:r>
            <a:r>
              <a:rPr lang="en-US" sz="1200" b="0" i="0" kern="1200" dirty="0">
                <a:solidFill>
                  <a:schemeClr val="tx1"/>
                </a:solidFill>
                <a:effectLst/>
                <a:latin typeface="+mn-lt"/>
                <a:ea typeface="+mn-ea"/>
                <a:cs typeface="+mn-cs"/>
              </a:rPr>
              <a:t> (~240 sec) — route deleted</a:t>
            </a:r>
          </a:p>
          <a:p>
            <a:r>
              <a:rPr lang="en-US" sz="1200" b="0" i="0" kern="1200" dirty="0">
                <a:solidFill>
                  <a:schemeClr val="tx1"/>
                </a:solidFill>
                <a:effectLst/>
                <a:latin typeface="+mn-lt"/>
                <a:ea typeface="+mn-ea"/>
                <a:cs typeface="+mn-cs"/>
              </a:rPr>
              <a:t>So routes are not stored indefinitely. They age out automatically.</a:t>
            </a:r>
          </a:p>
          <a:p>
            <a:endParaRPr lang="en-US" dirty="0"/>
          </a:p>
        </p:txBody>
      </p:sp>
      <p:sp>
        <p:nvSpPr>
          <p:cNvPr id="4" name="Slide Number Placeholder 3">
            <a:extLst>
              <a:ext uri="{FF2B5EF4-FFF2-40B4-BE49-F238E27FC236}">
                <a16:creationId xmlns:a16="http://schemas.microsoft.com/office/drawing/2014/main" id="{F72986D3-4893-CC05-7B62-DC74F83C213A}"/>
              </a:ext>
            </a:extLst>
          </p:cNvPr>
          <p:cNvSpPr>
            <a:spLocks noGrp="1"/>
          </p:cNvSpPr>
          <p:nvPr>
            <p:ph type="sldNum" sz="quarter" idx="5"/>
          </p:nvPr>
        </p:nvSpPr>
        <p:spPr/>
        <p:txBody>
          <a:bodyPr/>
          <a:lstStyle/>
          <a:p>
            <a:fld id="{C6C8ABCF-8DBE-0B44-8881-1104B3E50F18}" type="slidenum">
              <a:rPr lang="en-US" smtClean="0"/>
              <a:t>3</a:t>
            </a:fld>
            <a:endParaRPr lang="en-US"/>
          </a:p>
        </p:txBody>
      </p:sp>
    </p:spTree>
    <p:extLst>
      <p:ext uri="{BB962C8B-B14F-4D97-AF65-F5344CB8AC3E}">
        <p14:creationId xmlns:p14="http://schemas.microsoft.com/office/powerpoint/2010/main" val="2886364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21</a:t>
            </a:fld>
            <a:endParaRPr lang="en-US"/>
          </a:p>
        </p:txBody>
      </p:sp>
    </p:spTree>
    <p:extLst>
      <p:ext uri="{BB962C8B-B14F-4D97-AF65-F5344CB8AC3E}">
        <p14:creationId xmlns:p14="http://schemas.microsoft.com/office/powerpoint/2010/main" val="14103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11B92-314D-C890-869A-C48993EC7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241C5-AF06-6EE0-3D39-2E680CB4C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E7CA3-5ABF-EC3B-E298-000A827762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B3E68D-4504-F8A4-4D06-661263B9A47D}"/>
              </a:ext>
            </a:extLst>
          </p:cNvPr>
          <p:cNvSpPr>
            <a:spLocks noGrp="1"/>
          </p:cNvSpPr>
          <p:nvPr>
            <p:ph type="sldNum" sz="quarter" idx="5"/>
          </p:nvPr>
        </p:nvSpPr>
        <p:spPr/>
        <p:txBody>
          <a:bodyPr/>
          <a:lstStyle/>
          <a:p>
            <a:fld id="{C6C8ABCF-8DBE-0B44-8881-1104B3E50F18}" type="slidenum">
              <a:rPr lang="en-US" smtClean="0"/>
              <a:t>22</a:t>
            </a:fld>
            <a:endParaRPr lang="en-US"/>
          </a:p>
        </p:txBody>
      </p:sp>
    </p:spTree>
    <p:extLst>
      <p:ext uri="{BB962C8B-B14F-4D97-AF65-F5344CB8AC3E}">
        <p14:creationId xmlns:p14="http://schemas.microsoft.com/office/powerpoint/2010/main" val="357767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52F10-6E2B-D587-3187-BC92BD5D9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046C5-3BFC-54B8-3660-425C35A80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5B505-E0E3-54C4-81B1-6F88FDDCE4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4677D1-CCA5-0122-2679-BF329CFDC975}"/>
              </a:ext>
            </a:extLst>
          </p:cNvPr>
          <p:cNvSpPr>
            <a:spLocks noGrp="1"/>
          </p:cNvSpPr>
          <p:nvPr>
            <p:ph type="sldNum" sz="quarter" idx="5"/>
          </p:nvPr>
        </p:nvSpPr>
        <p:spPr/>
        <p:txBody>
          <a:bodyPr/>
          <a:lstStyle/>
          <a:p>
            <a:fld id="{C6C8ABCF-8DBE-0B44-8881-1104B3E50F18}" type="slidenum">
              <a:rPr lang="en-US" smtClean="0"/>
              <a:t>23</a:t>
            </a:fld>
            <a:endParaRPr lang="en-US"/>
          </a:p>
        </p:txBody>
      </p:sp>
    </p:spTree>
    <p:extLst>
      <p:ext uri="{BB962C8B-B14F-4D97-AF65-F5344CB8AC3E}">
        <p14:creationId xmlns:p14="http://schemas.microsoft.com/office/powerpoint/2010/main" val="16602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39C072E7-1EE3-DA4B-BC93-5A52F366B02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40643" name="Rectangle 3">
            <a:extLst>
              <a:ext uri="{FF2B5EF4-FFF2-40B4-BE49-F238E27FC236}">
                <a16:creationId xmlns:a16="http://schemas.microsoft.com/office/drawing/2014/main" id="{35167A0D-252B-A243-8FBA-DC42363EAB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67075A9C-6217-7B4E-B10E-E5FD147D288D}"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16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0644" name="Rectangle 6">
            <a:extLst>
              <a:ext uri="{FF2B5EF4-FFF2-40B4-BE49-F238E27FC236}">
                <a16:creationId xmlns:a16="http://schemas.microsoft.com/office/drawing/2014/main" id="{C6F2BDB2-ECCA-5B49-BA48-883B9F3AA9C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40645" name="Rectangle 7">
            <a:extLst>
              <a:ext uri="{FF2B5EF4-FFF2-40B4-BE49-F238E27FC236}">
                <a16:creationId xmlns:a16="http://schemas.microsoft.com/office/drawing/2014/main" id="{31FF51B8-09EE-8943-9B48-22D3D7E4E9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C9BD4A46-742B-9440-A4C0-910519D2CD26}"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24</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0646" name="Rectangle 2">
            <a:extLst>
              <a:ext uri="{FF2B5EF4-FFF2-40B4-BE49-F238E27FC236}">
                <a16:creationId xmlns:a16="http://schemas.microsoft.com/office/drawing/2014/main" id="{4D23BE69-5FC7-854E-A1AB-BEB4DA82526F}"/>
              </a:ext>
            </a:extLst>
          </p:cNvPr>
          <p:cNvSpPr>
            <a:spLocks noGrp="1" noRot="1" noChangeAspect="1" noChangeArrowheads="1" noTextEdit="1"/>
          </p:cNvSpPr>
          <p:nvPr>
            <p:ph type="sldImg"/>
          </p:nvPr>
        </p:nvSpPr>
        <p:spPr>
          <a:ln/>
        </p:spPr>
      </p:sp>
      <p:sp>
        <p:nvSpPr>
          <p:cNvPr id="240647" name="Rectangle 3">
            <a:extLst>
              <a:ext uri="{FF2B5EF4-FFF2-40B4-BE49-F238E27FC236}">
                <a16:creationId xmlns:a16="http://schemas.microsoft.com/office/drawing/2014/main" id="{2711BA77-1CC6-9643-9C24-5966C9B91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615576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01DE1222-77CF-B744-A83A-B13E27F44B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41667" name="Rectangle 3">
            <a:extLst>
              <a:ext uri="{FF2B5EF4-FFF2-40B4-BE49-F238E27FC236}">
                <a16:creationId xmlns:a16="http://schemas.microsoft.com/office/drawing/2014/main" id="{37536FBF-4CCA-924A-8CCB-E15CE7EBC8F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44FD174F-7CE7-124E-8113-C95D2BE7D50B}"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16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1668" name="Rectangle 6">
            <a:extLst>
              <a:ext uri="{FF2B5EF4-FFF2-40B4-BE49-F238E27FC236}">
                <a16:creationId xmlns:a16="http://schemas.microsoft.com/office/drawing/2014/main" id="{55110AF0-F47D-3B41-8533-D4D4BA5C7ED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41669" name="Rectangle 7">
            <a:extLst>
              <a:ext uri="{FF2B5EF4-FFF2-40B4-BE49-F238E27FC236}">
                <a16:creationId xmlns:a16="http://schemas.microsoft.com/office/drawing/2014/main" id="{578541D5-0F19-0D41-89A1-57A4C79AF6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4098A2A9-D6C4-8C4A-993E-997544815035}"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1670" name="Rectangle 2">
            <a:extLst>
              <a:ext uri="{FF2B5EF4-FFF2-40B4-BE49-F238E27FC236}">
                <a16:creationId xmlns:a16="http://schemas.microsoft.com/office/drawing/2014/main" id="{E9775A2B-3052-754B-8E1B-E33CB653C500}"/>
              </a:ext>
            </a:extLst>
          </p:cNvPr>
          <p:cNvSpPr>
            <a:spLocks noGrp="1" noRot="1" noChangeAspect="1" noChangeArrowheads="1" noTextEdit="1"/>
          </p:cNvSpPr>
          <p:nvPr>
            <p:ph type="sldImg"/>
          </p:nvPr>
        </p:nvSpPr>
        <p:spPr>
          <a:ln/>
        </p:spPr>
      </p:sp>
      <p:sp>
        <p:nvSpPr>
          <p:cNvPr id="241671" name="Rectangle 3">
            <a:extLst>
              <a:ext uri="{FF2B5EF4-FFF2-40B4-BE49-F238E27FC236}">
                <a16:creationId xmlns:a16="http://schemas.microsoft.com/office/drawing/2014/main" id="{FBFFABA3-0005-7B4B-B337-1B58426F4F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31591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41F34-F212-8EA8-CC19-72E462C98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B5D7B-87A4-39AE-1A27-FD7A96DA2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450F1-EF75-0823-801D-84C73809D6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A82FE3-C8CA-6496-0C8C-5513C55674EC}"/>
              </a:ext>
            </a:extLst>
          </p:cNvPr>
          <p:cNvSpPr>
            <a:spLocks noGrp="1"/>
          </p:cNvSpPr>
          <p:nvPr>
            <p:ph type="sldNum" sz="quarter" idx="5"/>
          </p:nvPr>
        </p:nvSpPr>
        <p:spPr/>
        <p:txBody>
          <a:bodyPr/>
          <a:lstStyle/>
          <a:p>
            <a:fld id="{C6C8ABCF-8DBE-0B44-8881-1104B3E50F18}" type="slidenum">
              <a:rPr lang="en-US" smtClean="0"/>
              <a:t>26</a:t>
            </a:fld>
            <a:endParaRPr lang="en-US"/>
          </a:p>
        </p:txBody>
      </p:sp>
    </p:spTree>
    <p:extLst>
      <p:ext uri="{BB962C8B-B14F-4D97-AF65-F5344CB8AC3E}">
        <p14:creationId xmlns:p14="http://schemas.microsoft.com/office/powerpoint/2010/main" val="294461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minimum spanning tree?</a:t>
            </a:r>
          </a:p>
          <a:p>
            <a:endParaRPr lang="en-US" dirty="0"/>
          </a:p>
          <a:p>
            <a:r>
              <a:rPr lang="en-US" dirty="0"/>
              <a:t>No, it is a Shortest path tree.</a:t>
            </a:r>
          </a:p>
        </p:txBody>
      </p:sp>
      <p:sp>
        <p:nvSpPr>
          <p:cNvPr id="4" name="Slide Number Placeholder 3"/>
          <p:cNvSpPr>
            <a:spLocks noGrp="1"/>
          </p:cNvSpPr>
          <p:nvPr>
            <p:ph type="sldNum" sz="quarter" idx="5"/>
          </p:nvPr>
        </p:nvSpPr>
        <p:spPr/>
        <p:txBody>
          <a:bodyPr/>
          <a:lstStyle/>
          <a:p>
            <a:fld id="{C6C8ABCF-8DBE-0B44-8881-1104B3E50F18}" type="slidenum">
              <a:rPr lang="en-US" smtClean="0"/>
              <a:t>43</a:t>
            </a:fld>
            <a:endParaRPr lang="en-US"/>
          </a:p>
        </p:txBody>
      </p:sp>
    </p:spTree>
    <p:extLst>
      <p:ext uri="{BB962C8B-B14F-4D97-AF65-F5344CB8AC3E}">
        <p14:creationId xmlns:p14="http://schemas.microsoft.com/office/powerpoint/2010/main" val="428405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39C072E7-1EE3-DA4B-BC93-5A52F366B02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40643" name="Rectangle 3">
            <a:extLst>
              <a:ext uri="{FF2B5EF4-FFF2-40B4-BE49-F238E27FC236}">
                <a16:creationId xmlns:a16="http://schemas.microsoft.com/office/drawing/2014/main" id="{35167A0D-252B-A243-8FBA-DC42363EAB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67075A9C-6217-7B4E-B10E-E5FD147D288D}"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16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0644" name="Rectangle 6">
            <a:extLst>
              <a:ext uri="{FF2B5EF4-FFF2-40B4-BE49-F238E27FC236}">
                <a16:creationId xmlns:a16="http://schemas.microsoft.com/office/drawing/2014/main" id="{C6F2BDB2-ECCA-5B49-BA48-883B9F3AA9C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40645" name="Rectangle 7">
            <a:extLst>
              <a:ext uri="{FF2B5EF4-FFF2-40B4-BE49-F238E27FC236}">
                <a16:creationId xmlns:a16="http://schemas.microsoft.com/office/drawing/2014/main" id="{31FF51B8-09EE-8943-9B48-22D3D7E4E9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C9BD4A46-742B-9440-A4C0-910519D2CD26}"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44</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0646" name="Rectangle 2">
            <a:extLst>
              <a:ext uri="{FF2B5EF4-FFF2-40B4-BE49-F238E27FC236}">
                <a16:creationId xmlns:a16="http://schemas.microsoft.com/office/drawing/2014/main" id="{4D23BE69-5FC7-854E-A1AB-BEB4DA82526F}"/>
              </a:ext>
            </a:extLst>
          </p:cNvPr>
          <p:cNvSpPr>
            <a:spLocks noGrp="1" noRot="1" noChangeAspect="1" noChangeArrowheads="1" noTextEdit="1"/>
          </p:cNvSpPr>
          <p:nvPr>
            <p:ph type="sldImg"/>
          </p:nvPr>
        </p:nvSpPr>
        <p:spPr>
          <a:ln/>
        </p:spPr>
      </p:sp>
      <p:sp>
        <p:nvSpPr>
          <p:cNvPr id="240647" name="Rectangle 3">
            <a:extLst>
              <a:ext uri="{FF2B5EF4-FFF2-40B4-BE49-F238E27FC236}">
                <a16:creationId xmlns:a16="http://schemas.microsoft.com/office/drawing/2014/main" id="{2711BA77-1CC6-9643-9C24-5966C9B91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13098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D7230ABA-7A4B-2C43-9C3C-D27A7FE43C2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44739" name="Rectangle 3">
            <a:extLst>
              <a:ext uri="{FF2B5EF4-FFF2-40B4-BE49-F238E27FC236}">
                <a16:creationId xmlns:a16="http://schemas.microsoft.com/office/drawing/2014/main" id="{AE5679FB-1587-C042-A05C-6A9FAEAC68D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4CE550A6-7A42-1147-B3DA-6186EEB712ED}"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16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4740" name="Rectangle 6">
            <a:extLst>
              <a:ext uri="{FF2B5EF4-FFF2-40B4-BE49-F238E27FC236}">
                <a16:creationId xmlns:a16="http://schemas.microsoft.com/office/drawing/2014/main" id="{7EBE9F54-9775-874E-BE78-2ECB8D5A22A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44741" name="Rectangle 7">
            <a:extLst>
              <a:ext uri="{FF2B5EF4-FFF2-40B4-BE49-F238E27FC236}">
                <a16:creationId xmlns:a16="http://schemas.microsoft.com/office/drawing/2014/main" id="{573F0CD5-97DA-AF4C-BE63-BD7A50D5B0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059B983-25C5-D243-9BE2-86A6B36334E6}"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45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4742" name="Rectangle 2">
            <a:extLst>
              <a:ext uri="{FF2B5EF4-FFF2-40B4-BE49-F238E27FC236}">
                <a16:creationId xmlns:a16="http://schemas.microsoft.com/office/drawing/2014/main" id="{9FCE7250-F36D-EF47-9DA3-ADF8A240E1D2}"/>
              </a:ext>
            </a:extLst>
          </p:cNvPr>
          <p:cNvSpPr>
            <a:spLocks noGrp="1" noRot="1" noChangeAspect="1" noChangeArrowheads="1" noTextEdit="1"/>
          </p:cNvSpPr>
          <p:nvPr>
            <p:ph type="sldImg"/>
          </p:nvPr>
        </p:nvSpPr>
        <p:spPr>
          <a:ln/>
        </p:spPr>
      </p:sp>
      <p:sp>
        <p:nvSpPr>
          <p:cNvPr id="244743" name="Rectangle 3">
            <a:extLst>
              <a:ext uri="{FF2B5EF4-FFF2-40B4-BE49-F238E27FC236}">
                <a16:creationId xmlns:a16="http://schemas.microsoft.com/office/drawing/2014/main" id="{D03CE890-35F2-084C-B178-49A437893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883628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03BE0621-D7FD-9647-AE44-C1A96C4B7D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1491" name="Rectangle 3">
            <a:extLst>
              <a:ext uri="{FF2B5EF4-FFF2-40B4-BE49-F238E27FC236}">
                <a16:creationId xmlns:a16="http://schemas.microsoft.com/office/drawing/2014/main" id="{C239BF8F-E663-2A42-A9F1-D3280C2AC7E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77082348-6557-714A-9354-DFCBE98A1DB9}"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16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1492" name="Rectangle 6">
            <a:extLst>
              <a:ext uri="{FF2B5EF4-FFF2-40B4-BE49-F238E27FC236}">
                <a16:creationId xmlns:a16="http://schemas.microsoft.com/office/drawing/2014/main" id="{AC2DDC84-C728-8643-8FDC-8ECFF98D244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1493" name="Rectangle 7">
            <a:extLst>
              <a:ext uri="{FF2B5EF4-FFF2-40B4-BE49-F238E27FC236}">
                <a16:creationId xmlns:a16="http://schemas.microsoft.com/office/drawing/2014/main" id="{FCE54E01-A90E-0C41-987E-6C14070BC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6798694F-5B41-0641-94BE-394D8B5D2E7D}"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51</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1494" name="Rectangle 2">
            <a:extLst>
              <a:ext uri="{FF2B5EF4-FFF2-40B4-BE49-F238E27FC236}">
                <a16:creationId xmlns:a16="http://schemas.microsoft.com/office/drawing/2014/main" id="{F29D1B16-0B01-3041-86E2-D855F5C0DEDA}"/>
              </a:ext>
            </a:extLst>
          </p:cNvPr>
          <p:cNvSpPr>
            <a:spLocks noGrp="1" noRot="1" noChangeAspect="1" noChangeArrowheads="1" noTextEdit="1"/>
          </p:cNvSpPr>
          <p:nvPr>
            <p:ph type="sldImg"/>
          </p:nvPr>
        </p:nvSpPr>
        <p:spPr>
          <a:ln/>
        </p:spPr>
      </p:sp>
      <p:sp>
        <p:nvSpPr>
          <p:cNvPr id="191495" name="Rectangle 3">
            <a:extLst>
              <a:ext uri="{FF2B5EF4-FFF2-40B4-BE49-F238E27FC236}">
                <a16:creationId xmlns:a16="http://schemas.microsoft.com/office/drawing/2014/main" id="{8AB93A5E-8662-884F-926B-A3ACF198ED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84405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37074AF4-F0AD-4F40-845B-9F8BD160DEE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37571" name="Rectangle 3">
            <a:extLst>
              <a:ext uri="{FF2B5EF4-FFF2-40B4-BE49-F238E27FC236}">
                <a16:creationId xmlns:a16="http://schemas.microsoft.com/office/drawing/2014/main" id="{261FE240-3EAB-9948-883F-8B9074C068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9BCCC121-DE43-8644-AA60-6B4BE189FF4B}"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16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7572" name="Rectangle 6">
            <a:extLst>
              <a:ext uri="{FF2B5EF4-FFF2-40B4-BE49-F238E27FC236}">
                <a16:creationId xmlns:a16="http://schemas.microsoft.com/office/drawing/2014/main" id="{42806D1A-31AC-A14F-A0BC-B191B6B3FC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37573" name="Rectangle 7">
            <a:extLst>
              <a:ext uri="{FF2B5EF4-FFF2-40B4-BE49-F238E27FC236}">
                <a16:creationId xmlns:a16="http://schemas.microsoft.com/office/drawing/2014/main" id="{C61BAFA1-179F-2444-9FC4-609A94FA43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BDD7A7DC-73D4-504B-A085-8A0DA21C7EE2}"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7574" name="Rectangle 2">
            <a:extLst>
              <a:ext uri="{FF2B5EF4-FFF2-40B4-BE49-F238E27FC236}">
                <a16:creationId xmlns:a16="http://schemas.microsoft.com/office/drawing/2014/main" id="{CBC68E6D-657A-4C43-8E43-32C484B09BBF}"/>
              </a:ext>
            </a:extLst>
          </p:cNvPr>
          <p:cNvSpPr>
            <a:spLocks noGrp="1" noRot="1" noChangeAspect="1" noChangeArrowheads="1" noTextEdit="1"/>
          </p:cNvSpPr>
          <p:nvPr>
            <p:ph type="sldImg"/>
          </p:nvPr>
        </p:nvSpPr>
        <p:spPr>
          <a:ln/>
        </p:spPr>
      </p:sp>
      <p:sp>
        <p:nvSpPr>
          <p:cNvPr id="237575" name="Rectangle 3">
            <a:extLst>
              <a:ext uri="{FF2B5EF4-FFF2-40B4-BE49-F238E27FC236}">
                <a16:creationId xmlns:a16="http://schemas.microsoft.com/office/drawing/2014/main" id="{FDB1611E-DF3C-3946-BA43-7F8DC3B099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52906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3E24E2C6-B26A-6743-B1A0-5D590F63EEE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2515" name="Rectangle 3">
            <a:extLst>
              <a:ext uri="{FF2B5EF4-FFF2-40B4-BE49-F238E27FC236}">
                <a16:creationId xmlns:a16="http://schemas.microsoft.com/office/drawing/2014/main" id="{7282D901-B3C9-7241-A2EB-2B94FF91F1D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A3D475B8-30A3-714F-9A9E-C54468F8B426}"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16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2516" name="Rectangle 6">
            <a:extLst>
              <a:ext uri="{FF2B5EF4-FFF2-40B4-BE49-F238E27FC236}">
                <a16:creationId xmlns:a16="http://schemas.microsoft.com/office/drawing/2014/main" id="{AECBD347-8360-634B-A456-1D3F03408F3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2517" name="Rectangle 7">
            <a:extLst>
              <a:ext uri="{FF2B5EF4-FFF2-40B4-BE49-F238E27FC236}">
                <a16:creationId xmlns:a16="http://schemas.microsoft.com/office/drawing/2014/main" id="{F23206D9-B2CE-D543-9D11-59ED892C61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CD447EA4-2300-DE40-A9D6-2B95CD2A57C2}"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52</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2518" name="Rectangle 2">
            <a:extLst>
              <a:ext uri="{FF2B5EF4-FFF2-40B4-BE49-F238E27FC236}">
                <a16:creationId xmlns:a16="http://schemas.microsoft.com/office/drawing/2014/main" id="{4598ED93-FFF0-D649-979A-5B566114F5D5}"/>
              </a:ext>
            </a:extLst>
          </p:cNvPr>
          <p:cNvSpPr>
            <a:spLocks noGrp="1" noRot="1" noChangeAspect="1" noChangeArrowheads="1" noTextEdit="1"/>
          </p:cNvSpPr>
          <p:nvPr>
            <p:ph type="sldImg"/>
          </p:nvPr>
        </p:nvSpPr>
        <p:spPr>
          <a:ln/>
        </p:spPr>
      </p:sp>
      <p:sp>
        <p:nvSpPr>
          <p:cNvPr id="192519" name="Rectangle 3">
            <a:extLst>
              <a:ext uri="{FF2B5EF4-FFF2-40B4-BE49-F238E27FC236}">
                <a16:creationId xmlns:a16="http://schemas.microsoft.com/office/drawing/2014/main" id="{CE7354FD-3FAE-5343-96E7-4941AB94F1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90665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RFC page 24: https://</a:t>
            </a:r>
            <a:r>
              <a:rPr lang="en-US" dirty="0" err="1"/>
              <a:t>www.rfc-editor.org</a:t>
            </a:r>
            <a:r>
              <a:rPr lang="en-US" dirty="0"/>
              <a:t>/</a:t>
            </a:r>
            <a:r>
              <a:rPr lang="en-US" dirty="0" err="1"/>
              <a:t>rfc</a:t>
            </a:r>
            <a:r>
              <a:rPr lang="en-US" dirty="0"/>
              <a:t>/rfc791</a:t>
            </a:r>
          </a:p>
          <a:p>
            <a:endParaRPr lang="en-US" dirty="0"/>
          </a:p>
          <a:p>
            <a:r>
              <a:rPr lang="en-US" dirty="0"/>
              <a:t>The internet identification field (ID) is used together with the source and destination address, and the protocol fields, to identify datagram fragments for reassembly.</a:t>
            </a:r>
          </a:p>
          <a:p>
            <a:endParaRPr lang="en-US" dirty="0"/>
          </a:p>
          <a:p>
            <a:r>
              <a:rPr lang="en-US" dirty="0"/>
              <a:t>Comments of the limited ID:</a:t>
            </a:r>
          </a:p>
          <a:p>
            <a:r>
              <a:rPr lang="en-US" dirty="0"/>
              <a:t>https://</a:t>
            </a:r>
            <a:r>
              <a:rPr lang="en-US" dirty="0" err="1"/>
              <a:t>www.rfc-editor.org</a:t>
            </a:r>
            <a:r>
              <a:rPr lang="en-US" dirty="0"/>
              <a:t>/</a:t>
            </a:r>
            <a:r>
              <a:rPr lang="en-US" dirty="0" err="1"/>
              <a:t>rfc</a:t>
            </a:r>
            <a:r>
              <a:rPr lang="en-US" dirty="0"/>
              <a:t>/rfc6864</a:t>
            </a:r>
          </a:p>
          <a:p>
            <a:endParaRPr lang="en-US" dirty="0"/>
          </a:p>
          <a:p>
            <a:pPr algn="l" fontAlgn="base">
              <a:buFont typeface="+mj-lt"/>
              <a:buAutoNum type="arabicPeriod"/>
            </a:pPr>
            <a:r>
              <a:rPr lang="en-US" b="0" i="0" u="none" strike="noStrike" dirty="0">
                <a:solidFill>
                  <a:srgbClr val="3B4045"/>
                </a:solidFill>
                <a:effectLst/>
                <a:latin typeface="inherit"/>
              </a:rPr>
              <a:t>Introduction</a:t>
            </a:r>
          </a:p>
          <a:p>
            <a:pPr algn="l" fontAlgn="base"/>
            <a:r>
              <a:rPr lang="en-US" b="0" i="0" u="none" strike="noStrike" dirty="0">
                <a:solidFill>
                  <a:srgbClr val="3B4045"/>
                </a:solidFill>
                <a:effectLst/>
                <a:latin typeface="-apple-system"/>
              </a:rPr>
              <a:t>In IPv4, the Identification (ID) field is a 16-bit value that is</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unique for every datagram for a given source address, destination</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address, and protocol, such that it does not repeat within the</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maximum datagram lifetime (MDL) [RFC791] [RFC1122]. As currently</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specified, all datagrams between a source and destination of a given</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protocol must have unique IPv4 ID values over a period of this MDL,</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which is typically interpreted as two minutes and is related to the</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recommended reassembly timeout [RFC1122]. This uniqueness is</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currently specified as for all datagrams, regardless of fragmentation settings.</a:t>
            </a:r>
          </a:p>
          <a:p>
            <a:pPr algn="l" fontAlgn="base"/>
            <a:r>
              <a:rPr lang="en-US" b="0" i="0" u="none" strike="noStrike" dirty="0">
                <a:solidFill>
                  <a:srgbClr val="3B4045"/>
                </a:solidFill>
                <a:effectLst/>
                <a:latin typeface="-apple-system"/>
              </a:rPr>
              <a:t>Uniqueness of the IPv4 ID is commonly violated by high-speed devices; if strictly enforced, it would limit the speed of a single protocol between two IP endpoints to 6.4 Mbps for typical MTUs of 1500 bytes (assuming a 2-minute MDL, using the analysis presented in [RFC4963]). It is common for a single connection to operate far in excess of these rates, which strongly indicates that the uniqueness of the IPv4 ID as specified is already moot. Further, some sources have been generating non-varying IPv4 IDs for many years (e.g., cellphones), which resulted in support for such in </a:t>
            </a:r>
            <a:r>
              <a:rPr lang="en-US" b="0" i="0" u="none" strike="noStrike" dirty="0" err="1">
                <a:solidFill>
                  <a:srgbClr val="3B4045"/>
                </a:solidFill>
                <a:effectLst/>
                <a:latin typeface="-apple-system"/>
              </a:rPr>
              <a:t>RObust</a:t>
            </a:r>
            <a:r>
              <a:rPr lang="en-US" b="0" i="0" u="none" strike="noStrike" dirty="0">
                <a:solidFill>
                  <a:srgbClr val="3B4045"/>
                </a:solidFill>
                <a:effectLst/>
                <a:latin typeface="-apple-system"/>
              </a:rPr>
              <a:t> Header Compression (ROHC) [RFC5225].</a:t>
            </a:r>
          </a:p>
          <a:p>
            <a:endParaRPr lang="en-US" dirty="0"/>
          </a:p>
          <a:p>
            <a:r>
              <a:rPr lang="en-US" dirty="0"/>
              <a:t>And</a:t>
            </a:r>
          </a:p>
          <a:p>
            <a:endParaRPr lang="en-US" dirty="0"/>
          </a:p>
          <a:p>
            <a:pPr algn="l" fontAlgn="base"/>
            <a:r>
              <a:rPr lang="en-US" b="0" i="0" u="none" strike="noStrike" dirty="0">
                <a:solidFill>
                  <a:srgbClr val="3B4045"/>
                </a:solidFill>
                <a:effectLst/>
                <a:latin typeface="-apple-system"/>
              </a:rPr>
              <a:t>4.1. IPv4 ID Used Only for Fragmentation</a:t>
            </a:r>
          </a:p>
          <a:p>
            <a:pPr algn="l" fontAlgn="base"/>
            <a:r>
              <a:rPr lang="en-US" b="0" i="0" u="none" strike="noStrike" dirty="0">
                <a:solidFill>
                  <a:srgbClr val="3B4045"/>
                </a:solidFill>
                <a:effectLst/>
                <a:latin typeface="-apple-system"/>
              </a:rPr>
              <a:t>Although RFC 1122 suggests that the IPv4 ID field has other uses,</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including datagram de-duplication, such uses are already not</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interoperable with known implementations of sources that do not vary</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their ID. This document thus defines this field's value only for</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fragmentation and reassembly:</a:t>
            </a:r>
          </a:p>
          <a:p>
            <a:pPr algn="l" fontAlgn="base"/>
            <a:r>
              <a:rPr lang="en-US" b="1" i="0" u="none" strike="noStrike" dirty="0">
                <a:solidFill>
                  <a:srgbClr val="3B4045"/>
                </a:solidFill>
                <a:effectLst/>
                <a:latin typeface="inherit"/>
              </a:rPr>
              <a:t>&gt;&gt; The IPv4 ID field MUST NOT be used for purposes other than fragmentation and reassembly.</a:t>
            </a:r>
            <a:endParaRPr lang="en-US" b="0" i="0" u="none" strike="noStrike" dirty="0">
              <a:solidFill>
                <a:srgbClr val="3B4045"/>
              </a:solidFill>
              <a:effectLst/>
              <a:latin typeface="-apple-system"/>
            </a:endParaRPr>
          </a:p>
          <a:p>
            <a:pPr algn="l" fontAlgn="base"/>
            <a:r>
              <a:rPr lang="en-US" b="0" i="0" u="none" strike="noStrike" dirty="0">
                <a:solidFill>
                  <a:srgbClr val="3B4045"/>
                </a:solidFill>
                <a:effectLst/>
                <a:latin typeface="-apple-system"/>
              </a:rPr>
              <a:t>Datagram de-duplication can still be accomplished using hash-based duplicate detection for cases where the ID field is absent (IPv6 unfragmented datagrams), which can also be applied to IPv4 atomic datagrams without utilizing the ID field [RFC6621].</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77</a:t>
            </a:fld>
            <a:endParaRPr lang="en-US"/>
          </a:p>
        </p:txBody>
      </p:sp>
    </p:spTree>
    <p:extLst>
      <p:ext uri="{BB962C8B-B14F-4D97-AF65-F5344CB8AC3E}">
        <p14:creationId xmlns:p14="http://schemas.microsoft.com/office/powerpoint/2010/main" val="2601646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RFC page 24: https://</a:t>
            </a:r>
            <a:r>
              <a:rPr lang="en-US" dirty="0" err="1"/>
              <a:t>www.rfc-editor.org</a:t>
            </a:r>
            <a:r>
              <a:rPr lang="en-US" dirty="0"/>
              <a:t>/</a:t>
            </a:r>
            <a:r>
              <a:rPr lang="en-US" dirty="0" err="1"/>
              <a:t>rfc</a:t>
            </a:r>
            <a:r>
              <a:rPr lang="en-US" dirty="0"/>
              <a:t>/rfc791</a:t>
            </a:r>
          </a:p>
          <a:p>
            <a:endParaRPr lang="en-US" dirty="0"/>
          </a:p>
          <a:p>
            <a:r>
              <a:rPr lang="en-US" dirty="0"/>
              <a:t>The internet identification field (ID) is used together with the source and destination address, and the protocol fields, to identify datagram fragments for reassembly.</a:t>
            </a:r>
          </a:p>
          <a:p>
            <a:endParaRPr lang="en-US" dirty="0"/>
          </a:p>
          <a:p>
            <a:r>
              <a:rPr lang="en-US" dirty="0"/>
              <a:t>If this is a whole datagram (that is both the fragment offset and the more fragments fields are zero), then it concludes that no fragmentation happened.</a:t>
            </a: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78</a:t>
            </a:fld>
            <a:endParaRPr lang="en-US"/>
          </a:p>
        </p:txBody>
      </p:sp>
    </p:spTree>
    <p:extLst>
      <p:ext uri="{BB962C8B-B14F-4D97-AF65-F5344CB8AC3E}">
        <p14:creationId xmlns:p14="http://schemas.microsoft.com/office/powerpoint/2010/main" val="3372474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RFC page 24: https://</a:t>
            </a:r>
            <a:r>
              <a:rPr lang="en-US" dirty="0" err="1"/>
              <a:t>www.rfc-editor.org</a:t>
            </a:r>
            <a:r>
              <a:rPr lang="en-US" dirty="0"/>
              <a:t>/</a:t>
            </a:r>
            <a:r>
              <a:rPr lang="en-US" dirty="0" err="1"/>
              <a:t>rfc</a:t>
            </a:r>
            <a:r>
              <a:rPr lang="en-US" dirty="0"/>
              <a:t>/rfc791</a:t>
            </a:r>
          </a:p>
          <a:p>
            <a:endParaRPr lang="en-US" dirty="0"/>
          </a:p>
          <a:p>
            <a:r>
              <a:rPr lang="en-US" dirty="0"/>
              <a:t>The internet identification field (ID) is used together with the source and destination address, and the protocol fields, to identify datagram fragments for reassembly.</a:t>
            </a:r>
          </a:p>
          <a:p>
            <a:endParaRPr lang="en-US" dirty="0"/>
          </a:p>
          <a:p>
            <a:r>
              <a:rPr lang="en-US" dirty="0"/>
              <a:t>If this is a whole datagram (that is both the fragment offset and the more fragments fields are zero), then it concludes that no fragmentation happened.</a:t>
            </a: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79</a:t>
            </a:fld>
            <a:endParaRPr lang="en-US"/>
          </a:p>
        </p:txBody>
      </p:sp>
    </p:spTree>
    <p:extLst>
      <p:ext uri="{BB962C8B-B14F-4D97-AF65-F5344CB8AC3E}">
        <p14:creationId xmlns:p14="http://schemas.microsoft.com/office/powerpoint/2010/main" val="3438424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4327E-17C6-3198-4E53-96C277DEE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B7053-69B6-0E3D-E2EE-0DBEB441F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FA95C-8F5A-F90A-CFF6-25A3EA95559A}"/>
              </a:ext>
            </a:extLst>
          </p:cNvPr>
          <p:cNvSpPr>
            <a:spLocks noGrp="1"/>
          </p:cNvSpPr>
          <p:nvPr>
            <p:ph type="body" idx="1"/>
          </p:nvPr>
        </p:nvSpPr>
        <p:spPr/>
        <p:txBody>
          <a:bodyPr/>
          <a:lstStyle/>
          <a:p>
            <a:r>
              <a:rPr lang="en-US" dirty="0"/>
              <a:t>RFC page 24: https://</a:t>
            </a:r>
            <a:r>
              <a:rPr lang="en-US" dirty="0" err="1"/>
              <a:t>www.rfc-editor.org</a:t>
            </a:r>
            <a:r>
              <a:rPr lang="en-US" dirty="0"/>
              <a:t>/</a:t>
            </a:r>
            <a:r>
              <a:rPr lang="en-US" dirty="0" err="1"/>
              <a:t>rfc</a:t>
            </a:r>
            <a:r>
              <a:rPr lang="en-US" dirty="0"/>
              <a:t>/rfc791</a:t>
            </a:r>
          </a:p>
          <a:p>
            <a:endParaRPr lang="en-US" dirty="0"/>
          </a:p>
          <a:p>
            <a:r>
              <a:rPr lang="en-US" dirty="0"/>
              <a:t>The internet identification field (ID) is used together with the source and destination address, and the protocol fields, to identify datagram fragments for reassembly.</a:t>
            </a:r>
          </a:p>
          <a:p>
            <a:endParaRPr lang="en-US" dirty="0"/>
          </a:p>
          <a:p>
            <a:r>
              <a:rPr lang="en-US" dirty="0"/>
              <a:t>If this is a whole datagram (that is both the fragment offset and the more fragments fields are zero), then it concludes that no fragmentation happened.</a:t>
            </a:r>
          </a:p>
          <a:p>
            <a:endParaRPr lang="en-US" dirty="0"/>
          </a:p>
        </p:txBody>
      </p:sp>
      <p:sp>
        <p:nvSpPr>
          <p:cNvPr id="4" name="Slide Number Placeholder 3">
            <a:extLst>
              <a:ext uri="{FF2B5EF4-FFF2-40B4-BE49-F238E27FC236}">
                <a16:creationId xmlns:a16="http://schemas.microsoft.com/office/drawing/2014/main" id="{C4AAF91E-6235-7E89-27B6-D5A1BF30128F}"/>
              </a:ext>
            </a:extLst>
          </p:cNvPr>
          <p:cNvSpPr>
            <a:spLocks noGrp="1"/>
          </p:cNvSpPr>
          <p:nvPr>
            <p:ph type="sldNum" sz="quarter" idx="5"/>
          </p:nvPr>
        </p:nvSpPr>
        <p:spPr/>
        <p:txBody>
          <a:bodyPr/>
          <a:lstStyle/>
          <a:p>
            <a:fld id="{C6C8ABCF-8DBE-0B44-8881-1104B3E50F18}" type="slidenum">
              <a:rPr lang="en-US" smtClean="0"/>
              <a:t>80</a:t>
            </a:fld>
            <a:endParaRPr lang="en-US"/>
          </a:p>
        </p:txBody>
      </p:sp>
    </p:spTree>
    <p:extLst>
      <p:ext uri="{BB962C8B-B14F-4D97-AF65-F5344CB8AC3E}">
        <p14:creationId xmlns:p14="http://schemas.microsoft.com/office/powerpoint/2010/main" val="994620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RFC page 24: https://</a:t>
            </a:r>
            <a:r>
              <a:rPr lang="en-US" dirty="0" err="1"/>
              <a:t>www.rfc-editor.org</a:t>
            </a:r>
            <a:r>
              <a:rPr lang="en-US" dirty="0"/>
              <a:t>/</a:t>
            </a:r>
            <a:r>
              <a:rPr lang="en-US" dirty="0" err="1"/>
              <a:t>rfc</a:t>
            </a:r>
            <a:r>
              <a:rPr lang="en-US" dirty="0"/>
              <a:t>/rfc791</a:t>
            </a:r>
          </a:p>
          <a:p>
            <a:endParaRPr lang="en-US" dirty="0"/>
          </a:p>
          <a:p>
            <a:r>
              <a:rPr lang="en-US" dirty="0"/>
              <a:t>The internet identification field (ID) is used together with the source and destination address, and the protocol fields, to identify datagram fragments for reassembly.</a:t>
            </a:r>
          </a:p>
          <a:p>
            <a:endParaRPr lang="en-US" dirty="0"/>
          </a:p>
          <a:p>
            <a:r>
              <a:rPr lang="en-US" dirty="0"/>
              <a:t>If this is a whole datagram (that is both the fragment offset and the more fragments fields are zero), then it concludes that no fragmentation happened.</a:t>
            </a: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84</a:t>
            </a:fld>
            <a:endParaRPr lang="en-US"/>
          </a:p>
        </p:txBody>
      </p:sp>
    </p:spTree>
    <p:extLst>
      <p:ext uri="{BB962C8B-B14F-4D97-AF65-F5344CB8AC3E}">
        <p14:creationId xmlns:p14="http://schemas.microsoft.com/office/powerpoint/2010/main" val="3438424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85</a:t>
            </a:fld>
            <a:endParaRPr lang="en-US"/>
          </a:p>
        </p:txBody>
      </p:sp>
    </p:spTree>
    <p:extLst>
      <p:ext uri="{BB962C8B-B14F-4D97-AF65-F5344CB8AC3E}">
        <p14:creationId xmlns:p14="http://schemas.microsoft.com/office/powerpoint/2010/main" val="755515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86</a:t>
            </a:fld>
            <a:endParaRPr lang="en-US"/>
          </a:p>
        </p:txBody>
      </p:sp>
    </p:spTree>
    <p:extLst>
      <p:ext uri="{BB962C8B-B14F-4D97-AF65-F5344CB8AC3E}">
        <p14:creationId xmlns:p14="http://schemas.microsoft.com/office/powerpoint/2010/main" val="2513557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87</a:t>
            </a:fld>
            <a:endParaRPr lang="en-US"/>
          </a:p>
        </p:txBody>
      </p:sp>
    </p:spTree>
    <p:extLst>
      <p:ext uri="{BB962C8B-B14F-4D97-AF65-F5344CB8AC3E}">
        <p14:creationId xmlns:p14="http://schemas.microsoft.com/office/powerpoint/2010/main" val="365286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88</a:t>
            </a:fld>
            <a:endParaRPr lang="en-US"/>
          </a:p>
        </p:txBody>
      </p:sp>
    </p:spTree>
    <p:extLst>
      <p:ext uri="{BB962C8B-B14F-4D97-AF65-F5344CB8AC3E}">
        <p14:creationId xmlns:p14="http://schemas.microsoft.com/office/powerpoint/2010/main" val="154436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RFC: https://</a:t>
            </a:r>
            <a:r>
              <a:rPr lang="en-US" dirty="0" err="1"/>
              <a:t>www.techtarget.com</a:t>
            </a:r>
            <a:r>
              <a:rPr lang="en-US" dirty="0"/>
              <a:t>/</a:t>
            </a:r>
            <a:r>
              <a:rPr lang="en-US" dirty="0" err="1"/>
              <a:t>whatis</a:t>
            </a:r>
            <a:r>
              <a:rPr lang="en-US" dirty="0"/>
              <a:t>/definition/Request-for-Comments-RFC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C8ABCF-8DBE-0B44-8881-1104B3E50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612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89</a:t>
            </a:fld>
            <a:endParaRPr lang="en-US"/>
          </a:p>
        </p:txBody>
      </p:sp>
    </p:spTree>
    <p:extLst>
      <p:ext uri="{BB962C8B-B14F-4D97-AF65-F5344CB8AC3E}">
        <p14:creationId xmlns:p14="http://schemas.microsoft.com/office/powerpoint/2010/main" val="2297416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90</a:t>
            </a:fld>
            <a:endParaRPr lang="en-US"/>
          </a:p>
        </p:txBody>
      </p:sp>
    </p:spTree>
    <p:extLst>
      <p:ext uri="{BB962C8B-B14F-4D97-AF65-F5344CB8AC3E}">
        <p14:creationId xmlns:p14="http://schemas.microsoft.com/office/powerpoint/2010/main" val="1019741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91</a:t>
            </a:fld>
            <a:endParaRPr lang="en-US"/>
          </a:p>
        </p:txBody>
      </p:sp>
    </p:spTree>
    <p:extLst>
      <p:ext uri="{BB962C8B-B14F-4D97-AF65-F5344CB8AC3E}">
        <p14:creationId xmlns:p14="http://schemas.microsoft.com/office/powerpoint/2010/main" val="3385989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94</a:t>
            </a:fld>
            <a:endParaRPr lang="en-US"/>
          </a:p>
        </p:txBody>
      </p:sp>
    </p:spTree>
    <p:extLst>
      <p:ext uri="{BB962C8B-B14F-4D97-AF65-F5344CB8AC3E}">
        <p14:creationId xmlns:p14="http://schemas.microsoft.com/office/powerpoint/2010/main" val="380444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A7EC9B6-F50D-2848-B872-315564150B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8595" name="Rectangle 3">
            <a:extLst>
              <a:ext uri="{FF2B5EF4-FFF2-40B4-BE49-F238E27FC236}">
                <a16:creationId xmlns:a16="http://schemas.microsoft.com/office/drawing/2014/main" id="{CEBF08A2-C4DA-874C-AC44-C22CDBC5913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7C7C8C58-CD54-BD47-86AA-0D75FAA984E9}" type="datetime3">
              <a:rPr lang="en-US" altLang="en-US" sz="1300" smtClean="0">
                <a:latin typeface="Times New Roman" panose="02020603050405020304" pitchFamily="18" charset="0"/>
              </a:rPr>
              <a:pPr/>
              <a:t>16 February 2026</a:t>
            </a:fld>
            <a:endParaRPr lang="en-US" altLang="en-US" sz="1300">
              <a:latin typeface="Times New Roman" panose="02020603050405020304" pitchFamily="18" charset="0"/>
            </a:endParaRPr>
          </a:p>
        </p:txBody>
      </p:sp>
      <p:sp>
        <p:nvSpPr>
          <p:cNvPr id="238596" name="Rectangle 6">
            <a:extLst>
              <a:ext uri="{FF2B5EF4-FFF2-40B4-BE49-F238E27FC236}">
                <a16:creationId xmlns:a16="http://schemas.microsoft.com/office/drawing/2014/main" id="{08F41B4E-E6EA-8449-804E-66F8DE946E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8597" name="Rectangle 7">
            <a:extLst>
              <a:ext uri="{FF2B5EF4-FFF2-40B4-BE49-F238E27FC236}">
                <a16:creationId xmlns:a16="http://schemas.microsoft.com/office/drawing/2014/main" id="{D0B041CD-8DA3-4C47-BDC3-0746F1989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D8B58540-AC35-BA42-B042-7E694424BA3C}" type="slidenum">
              <a:rPr lang="en-US" altLang="en-US" sz="1300">
                <a:latin typeface="Times New Roman" panose="02020603050405020304" pitchFamily="18" charset="0"/>
              </a:rPr>
              <a:pPr/>
              <a:t>10</a:t>
            </a:fld>
            <a:endParaRPr lang="en-US" altLang="en-US" sz="1300">
              <a:latin typeface="Times New Roman" panose="02020603050405020304" pitchFamily="18" charset="0"/>
            </a:endParaRPr>
          </a:p>
        </p:txBody>
      </p:sp>
      <p:sp>
        <p:nvSpPr>
          <p:cNvPr id="238598" name="Rectangle 2">
            <a:extLst>
              <a:ext uri="{FF2B5EF4-FFF2-40B4-BE49-F238E27FC236}">
                <a16:creationId xmlns:a16="http://schemas.microsoft.com/office/drawing/2014/main" id="{F97AC2AC-ECC9-7043-A0AA-E97A84F9B765}"/>
              </a:ext>
            </a:extLst>
          </p:cNvPr>
          <p:cNvSpPr>
            <a:spLocks noGrp="1" noRot="1" noChangeAspect="1" noChangeArrowheads="1" noTextEdit="1"/>
          </p:cNvSpPr>
          <p:nvPr>
            <p:ph type="sldImg"/>
          </p:nvPr>
        </p:nvSpPr>
        <p:spPr>
          <a:ln/>
        </p:spPr>
      </p:sp>
      <p:sp>
        <p:nvSpPr>
          <p:cNvPr id="238599" name="Rectangle 3">
            <a:extLst>
              <a:ext uri="{FF2B5EF4-FFF2-40B4-BE49-F238E27FC236}">
                <a16:creationId xmlns:a16="http://schemas.microsoft.com/office/drawing/2014/main" id="{AC527E6A-A703-7942-A62F-21D058063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61605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A7EC9B6-F50D-2848-B872-315564150B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8595" name="Rectangle 3">
            <a:extLst>
              <a:ext uri="{FF2B5EF4-FFF2-40B4-BE49-F238E27FC236}">
                <a16:creationId xmlns:a16="http://schemas.microsoft.com/office/drawing/2014/main" id="{CEBF08A2-C4DA-874C-AC44-C22CDBC5913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7C7C8C58-CD54-BD47-86AA-0D75FAA984E9}" type="datetime3">
              <a:rPr lang="en-US" altLang="en-US" sz="1300" smtClean="0">
                <a:latin typeface="Times New Roman" panose="02020603050405020304" pitchFamily="18" charset="0"/>
              </a:rPr>
              <a:pPr/>
              <a:t>16 February 2026</a:t>
            </a:fld>
            <a:endParaRPr lang="en-US" altLang="en-US" sz="1300">
              <a:latin typeface="Times New Roman" panose="02020603050405020304" pitchFamily="18" charset="0"/>
            </a:endParaRPr>
          </a:p>
        </p:txBody>
      </p:sp>
      <p:sp>
        <p:nvSpPr>
          <p:cNvPr id="238596" name="Rectangle 6">
            <a:extLst>
              <a:ext uri="{FF2B5EF4-FFF2-40B4-BE49-F238E27FC236}">
                <a16:creationId xmlns:a16="http://schemas.microsoft.com/office/drawing/2014/main" id="{08F41B4E-E6EA-8449-804E-66F8DE946E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8597" name="Rectangle 7">
            <a:extLst>
              <a:ext uri="{FF2B5EF4-FFF2-40B4-BE49-F238E27FC236}">
                <a16:creationId xmlns:a16="http://schemas.microsoft.com/office/drawing/2014/main" id="{D0B041CD-8DA3-4C47-BDC3-0746F1989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D8B58540-AC35-BA42-B042-7E694424BA3C}" type="slidenum">
              <a:rPr lang="en-US" altLang="en-US" sz="1300">
                <a:latin typeface="Times New Roman" panose="02020603050405020304" pitchFamily="18" charset="0"/>
              </a:rPr>
              <a:pPr/>
              <a:t>11</a:t>
            </a:fld>
            <a:endParaRPr lang="en-US" altLang="en-US" sz="1300">
              <a:latin typeface="Times New Roman" panose="02020603050405020304" pitchFamily="18" charset="0"/>
            </a:endParaRPr>
          </a:p>
        </p:txBody>
      </p:sp>
      <p:sp>
        <p:nvSpPr>
          <p:cNvPr id="238598" name="Rectangle 2">
            <a:extLst>
              <a:ext uri="{FF2B5EF4-FFF2-40B4-BE49-F238E27FC236}">
                <a16:creationId xmlns:a16="http://schemas.microsoft.com/office/drawing/2014/main" id="{F97AC2AC-ECC9-7043-A0AA-E97A84F9B765}"/>
              </a:ext>
            </a:extLst>
          </p:cNvPr>
          <p:cNvSpPr>
            <a:spLocks noGrp="1" noRot="1" noChangeAspect="1" noChangeArrowheads="1" noTextEdit="1"/>
          </p:cNvSpPr>
          <p:nvPr>
            <p:ph type="sldImg"/>
          </p:nvPr>
        </p:nvSpPr>
        <p:spPr>
          <a:ln/>
        </p:spPr>
      </p:sp>
      <p:sp>
        <p:nvSpPr>
          <p:cNvPr id="238599" name="Rectangle 3">
            <a:extLst>
              <a:ext uri="{FF2B5EF4-FFF2-40B4-BE49-F238E27FC236}">
                <a16:creationId xmlns:a16="http://schemas.microsoft.com/office/drawing/2014/main" id="{AC527E6A-A703-7942-A62F-21D058063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67833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DFFC1-64CE-77C2-02DB-F7542A1205BB}"/>
            </a:ext>
          </a:extLst>
        </p:cNvPr>
        <p:cNvGrpSpPr/>
        <p:nvPr/>
      </p:nvGrpSpPr>
      <p:grpSpPr>
        <a:xfrm>
          <a:off x="0" y="0"/>
          <a:ext cx="0" cy="0"/>
          <a:chOff x="0" y="0"/>
          <a:chExt cx="0" cy="0"/>
        </a:xfrm>
      </p:grpSpPr>
      <p:sp>
        <p:nvSpPr>
          <p:cNvPr id="238594" name="Rectangle 2">
            <a:extLst>
              <a:ext uri="{FF2B5EF4-FFF2-40B4-BE49-F238E27FC236}">
                <a16:creationId xmlns:a16="http://schemas.microsoft.com/office/drawing/2014/main" id="{8CDAA238-2B34-6F0A-A4FF-078D6712B22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8595" name="Rectangle 3">
            <a:extLst>
              <a:ext uri="{FF2B5EF4-FFF2-40B4-BE49-F238E27FC236}">
                <a16:creationId xmlns:a16="http://schemas.microsoft.com/office/drawing/2014/main" id="{47B5741E-983D-823C-C243-0CA982DE8AF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7C7C8C58-CD54-BD47-86AA-0D75FAA984E9}" type="datetime3">
              <a:rPr lang="en-US" altLang="en-US" sz="1300" smtClean="0">
                <a:latin typeface="Times New Roman" panose="02020603050405020304" pitchFamily="18" charset="0"/>
              </a:rPr>
              <a:pPr/>
              <a:t>16 February 2026</a:t>
            </a:fld>
            <a:endParaRPr lang="en-US" altLang="en-US" sz="1300">
              <a:latin typeface="Times New Roman" panose="02020603050405020304" pitchFamily="18" charset="0"/>
            </a:endParaRPr>
          </a:p>
        </p:txBody>
      </p:sp>
      <p:sp>
        <p:nvSpPr>
          <p:cNvPr id="238596" name="Rectangle 6">
            <a:extLst>
              <a:ext uri="{FF2B5EF4-FFF2-40B4-BE49-F238E27FC236}">
                <a16:creationId xmlns:a16="http://schemas.microsoft.com/office/drawing/2014/main" id="{56DDB9E4-9713-C142-7F48-8639C190AAC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8597" name="Rectangle 7">
            <a:extLst>
              <a:ext uri="{FF2B5EF4-FFF2-40B4-BE49-F238E27FC236}">
                <a16:creationId xmlns:a16="http://schemas.microsoft.com/office/drawing/2014/main" id="{0C2E945D-FF99-D998-BF02-E7A082A401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D8B58540-AC35-BA42-B042-7E694424BA3C}" type="slidenum">
              <a:rPr lang="en-US" altLang="en-US" sz="1300">
                <a:latin typeface="Times New Roman" panose="02020603050405020304" pitchFamily="18" charset="0"/>
              </a:rPr>
              <a:pPr/>
              <a:t>12</a:t>
            </a:fld>
            <a:endParaRPr lang="en-US" altLang="en-US" sz="1300">
              <a:latin typeface="Times New Roman" panose="02020603050405020304" pitchFamily="18" charset="0"/>
            </a:endParaRPr>
          </a:p>
        </p:txBody>
      </p:sp>
      <p:sp>
        <p:nvSpPr>
          <p:cNvPr id="238598" name="Rectangle 2">
            <a:extLst>
              <a:ext uri="{FF2B5EF4-FFF2-40B4-BE49-F238E27FC236}">
                <a16:creationId xmlns:a16="http://schemas.microsoft.com/office/drawing/2014/main" id="{D8BD2D22-473D-B914-DEE1-941C9764B821}"/>
              </a:ext>
            </a:extLst>
          </p:cNvPr>
          <p:cNvSpPr>
            <a:spLocks noGrp="1" noRot="1" noChangeAspect="1" noChangeArrowheads="1" noTextEdit="1"/>
          </p:cNvSpPr>
          <p:nvPr>
            <p:ph type="sldImg"/>
          </p:nvPr>
        </p:nvSpPr>
        <p:spPr>
          <a:ln/>
        </p:spPr>
      </p:sp>
      <p:sp>
        <p:nvSpPr>
          <p:cNvPr id="238599" name="Rectangle 3">
            <a:extLst>
              <a:ext uri="{FF2B5EF4-FFF2-40B4-BE49-F238E27FC236}">
                <a16:creationId xmlns:a16="http://schemas.microsoft.com/office/drawing/2014/main" id="{89915B5C-75B2-AEE8-3FC4-425E51C18B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74001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E0237EA6-2FFC-6C47-9C50-37534071F7F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39619" name="Rectangle 3">
            <a:extLst>
              <a:ext uri="{FF2B5EF4-FFF2-40B4-BE49-F238E27FC236}">
                <a16:creationId xmlns:a16="http://schemas.microsoft.com/office/drawing/2014/main" id="{FABA9332-0EAD-044A-8F6A-6AD5B3D8B54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E754BCFB-3759-6943-B051-DC5A7D8E980F}"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16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9620" name="Rectangle 6">
            <a:extLst>
              <a:ext uri="{FF2B5EF4-FFF2-40B4-BE49-F238E27FC236}">
                <a16:creationId xmlns:a16="http://schemas.microsoft.com/office/drawing/2014/main" id="{29A51D22-5D9F-054A-9E77-19674A466D9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39621" name="Rectangle 7">
            <a:extLst>
              <a:ext uri="{FF2B5EF4-FFF2-40B4-BE49-F238E27FC236}">
                <a16:creationId xmlns:a16="http://schemas.microsoft.com/office/drawing/2014/main" id="{3A2F743F-3B39-9F49-AD9F-BC0C154384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ABB4579-EB9E-3741-9DE8-72A3B9AEF073}"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9622" name="Rectangle 2">
            <a:extLst>
              <a:ext uri="{FF2B5EF4-FFF2-40B4-BE49-F238E27FC236}">
                <a16:creationId xmlns:a16="http://schemas.microsoft.com/office/drawing/2014/main" id="{97DF01D3-03B8-1443-BE73-8D7FAFC1D982}"/>
              </a:ext>
            </a:extLst>
          </p:cNvPr>
          <p:cNvSpPr>
            <a:spLocks noGrp="1" noRot="1" noChangeAspect="1" noChangeArrowheads="1" noTextEdit="1"/>
          </p:cNvSpPr>
          <p:nvPr>
            <p:ph type="sldImg"/>
          </p:nvPr>
        </p:nvSpPr>
        <p:spPr>
          <a:ln/>
        </p:spPr>
      </p:sp>
      <p:sp>
        <p:nvSpPr>
          <p:cNvPr id="239623" name="Rectangle 3">
            <a:extLst>
              <a:ext uri="{FF2B5EF4-FFF2-40B4-BE49-F238E27FC236}">
                <a16:creationId xmlns:a16="http://schemas.microsoft.com/office/drawing/2014/main" id="{2F47AEA5-0EA3-1047-AAC9-204486F2BB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91102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E0237EA6-2FFC-6C47-9C50-37534071F7F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39619" name="Rectangle 3">
            <a:extLst>
              <a:ext uri="{FF2B5EF4-FFF2-40B4-BE49-F238E27FC236}">
                <a16:creationId xmlns:a16="http://schemas.microsoft.com/office/drawing/2014/main" id="{FABA9332-0EAD-044A-8F6A-6AD5B3D8B54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E754BCFB-3759-6943-B051-DC5A7D8E980F}"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16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9620" name="Rectangle 6">
            <a:extLst>
              <a:ext uri="{FF2B5EF4-FFF2-40B4-BE49-F238E27FC236}">
                <a16:creationId xmlns:a16="http://schemas.microsoft.com/office/drawing/2014/main" id="{29A51D22-5D9F-054A-9E77-19674A466D9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39621" name="Rectangle 7">
            <a:extLst>
              <a:ext uri="{FF2B5EF4-FFF2-40B4-BE49-F238E27FC236}">
                <a16:creationId xmlns:a16="http://schemas.microsoft.com/office/drawing/2014/main" id="{3A2F743F-3B39-9F49-AD9F-BC0C154384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ABB4579-EB9E-3741-9DE8-72A3B9AEF073}"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17</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9622" name="Rectangle 2">
            <a:extLst>
              <a:ext uri="{FF2B5EF4-FFF2-40B4-BE49-F238E27FC236}">
                <a16:creationId xmlns:a16="http://schemas.microsoft.com/office/drawing/2014/main" id="{97DF01D3-03B8-1443-BE73-8D7FAFC1D982}"/>
              </a:ext>
            </a:extLst>
          </p:cNvPr>
          <p:cNvSpPr>
            <a:spLocks noGrp="1" noRot="1" noChangeAspect="1" noChangeArrowheads="1" noTextEdit="1"/>
          </p:cNvSpPr>
          <p:nvPr>
            <p:ph type="sldImg"/>
          </p:nvPr>
        </p:nvSpPr>
        <p:spPr>
          <a:ln/>
        </p:spPr>
      </p:sp>
      <p:sp>
        <p:nvSpPr>
          <p:cNvPr id="239623" name="Rectangle 3">
            <a:extLst>
              <a:ext uri="{FF2B5EF4-FFF2-40B4-BE49-F238E27FC236}">
                <a16:creationId xmlns:a16="http://schemas.microsoft.com/office/drawing/2014/main" id="{2F47AEA5-0EA3-1047-AAC9-204486F2BB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91102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C1BE-A327-3DE7-D0D1-26A723A92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7C47A-0C5F-8CDF-1DAC-A0D2F35BC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02F29-E455-F582-1808-A61020FF94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025B07-6EEA-486C-7BA8-003FB1640752}"/>
              </a:ext>
            </a:extLst>
          </p:cNvPr>
          <p:cNvSpPr>
            <a:spLocks noGrp="1"/>
          </p:cNvSpPr>
          <p:nvPr>
            <p:ph type="sldNum" sz="quarter" idx="5"/>
          </p:nvPr>
        </p:nvSpPr>
        <p:spPr/>
        <p:txBody>
          <a:bodyPr/>
          <a:lstStyle/>
          <a:p>
            <a:fld id="{C6C8ABCF-8DBE-0B44-8881-1104B3E50F18}" type="slidenum">
              <a:rPr lang="en-US" smtClean="0"/>
              <a:t>19</a:t>
            </a:fld>
            <a:endParaRPr lang="en-US"/>
          </a:p>
        </p:txBody>
      </p:sp>
    </p:spTree>
    <p:extLst>
      <p:ext uri="{BB962C8B-B14F-4D97-AF65-F5344CB8AC3E}">
        <p14:creationId xmlns:p14="http://schemas.microsoft.com/office/powerpoint/2010/main" val="111749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3659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833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0761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490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EE309-4415-F04B-B6C1-168876F832F4}"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42653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5EE309-4415-F04B-B6C1-168876F832F4}" type="datetimeFigureOut">
              <a:rPr lang="en-US" smtClean="0"/>
              <a:t>2/16/26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172772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5EE309-4415-F04B-B6C1-168876F832F4}" type="datetimeFigureOut">
              <a:rPr lang="en-US" smtClean="0"/>
              <a:t>2/16/26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9254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5EE309-4415-F04B-B6C1-168876F832F4}" type="datetimeFigureOut">
              <a:rPr lang="en-US" smtClean="0"/>
              <a:t>2/16/26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2482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EE309-4415-F04B-B6C1-168876F832F4}" type="datetimeFigureOut">
              <a:rPr lang="en-US" smtClean="0"/>
              <a:t>2/16/26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1294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2/16/26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44521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2/16/26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27357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EE309-4415-F04B-B6C1-168876F832F4}" type="datetimeFigureOut">
              <a:rPr lang="en-US" smtClean="0"/>
              <a:t>2/16/26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6694A-6497-CF41-B174-7A7CB1955C70}" type="slidenum">
              <a:rPr lang="en-US" smtClean="0"/>
              <a:t>‹#›</a:t>
            </a:fld>
            <a:endParaRPr lang="en-US"/>
          </a:p>
        </p:txBody>
      </p:sp>
    </p:spTree>
    <p:extLst>
      <p:ext uri="{BB962C8B-B14F-4D97-AF65-F5344CB8AC3E}">
        <p14:creationId xmlns:p14="http://schemas.microsoft.com/office/powerpoint/2010/main" val="2535284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D0CD34-7FAA-0C4C-A315-236BB1AE0399}"/>
              </a:ext>
            </a:extLst>
          </p:cNvPr>
          <p:cNvPicPr>
            <a:picLocks noChangeAspect="1"/>
          </p:cNvPicPr>
          <p:nvPr/>
        </p:nvPicPr>
        <p:blipFill>
          <a:blip r:embed="rId2">
            <a:alphaModFix amt="35000"/>
          </a:blip>
          <a:stretch>
            <a:fillRect/>
          </a:stretch>
        </p:blipFill>
        <p:spPr>
          <a:xfrm>
            <a:off x="0" y="6350"/>
            <a:ext cx="9144000" cy="6845300"/>
          </a:xfrm>
          <a:prstGeom prst="rect">
            <a:avLst/>
          </a:prstGeom>
        </p:spPr>
      </p:pic>
      <p:sp>
        <p:nvSpPr>
          <p:cNvPr id="3" name="TextBox 2">
            <a:extLst>
              <a:ext uri="{FF2B5EF4-FFF2-40B4-BE49-F238E27FC236}">
                <a16:creationId xmlns:a16="http://schemas.microsoft.com/office/drawing/2014/main" id="{12E095B7-B1F9-D046-AF40-71502BEBADCA}"/>
              </a:ext>
            </a:extLst>
          </p:cNvPr>
          <p:cNvSpPr txBox="1"/>
          <p:nvPr/>
        </p:nvSpPr>
        <p:spPr>
          <a:xfrm>
            <a:off x="0" y="1407873"/>
            <a:ext cx="9144000" cy="646331"/>
          </a:xfrm>
          <a:prstGeom prst="rect">
            <a:avLst/>
          </a:prstGeom>
          <a:solidFill>
            <a:schemeClr val="accent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ucida Bright" panose="02040602050505020304" pitchFamily="18" charset="77"/>
                <a:ea typeface="+mn-ea"/>
                <a:cs typeface="Centaur" panose="020F0502020204030204" pitchFamily="34" charset="0"/>
              </a:rPr>
              <a:t>CMSC 417: Computer Networks</a:t>
            </a:r>
          </a:p>
        </p:txBody>
      </p:sp>
      <p:sp>
        <p:nvSpPr>
          <p:cNvPr id="4" name="TextBox 3">
            <a:extLst>
              <a:ext uri="{FF2B5EF4-FFF2-40B4-BE49-F238E27FC236}">
                <a16:creationId xmlns:a16="http://schemas.microsoft.com/office/drawing/2014/main" id="{E5311BC1-2EAB-1C4D-87F4-B65AD00845F5}"/>
              </a:ext>
            </a:extLst>
          </p:cNvPr>
          <p:cNvSpPr txBox="1"/>
          <p:nvPr/>
        </p:nvSpPr>
        <p:spPr>
          <a:xfrm>
            <a:off x="-2" y="4498092"/>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41100"/>
                </a:solidFill>
                <a:effectLst/>
                <a:uLnTx/>
                <a:uFillTx/>
                <a:latin typeface="Lucida Bright" panose="02040602050505020304" pitchFamily="18" charset="77"/>
                <a:ea typeface="+mn-ea"/>
                <a:cs typeface="Centaur" panose="020F0502020204030204" pitchFamily="34" charset="0"/>
              </a:rPr>
              <a:t>Nirupam Roy</a:t>
            </a:r>
          </a:p>
        </p:txBody>
      </p:sp>
      <p:sp>
        <p:nvSpPr>
          <p:cNvPr id="5" name="TextBox 4">
            <a:extLst>
              <a:ext uri="{FF2B5EF4-FFF2-40B4-BE49-F238E27FC236}">
                <a16:creationId xmlns:a16="http://schemas.microsoft.com/office/drawing/2014/main" id="{523D7871-DEB4-E44C-A18B-02BCF3599896}"/>
              </a:ext>
            </a:extLst>
          </p:cNvPr>
          <p:cNvSpPr txBox="1"/>
          <p:nvPr/>
        </p:nvSpPr>
        <p:spPr>
          <a:xfrm>
            <a:off x="0" y="4903155"/>
            <a:ext cx="9143998" cy="707886"/>
          </a:xfrm>
          <a:prstGeom prst="rect">
            <a:avLst/>
          </a:prstGeom>
          <a:noFill/>
        </p:spPr>
        <p:txBody>
          <a:bodyPr wrap="square" rtlCol="0">
            <a:spAutoFit/>
          </a:bodyPr>
          <a:lstStyle/>
          <a:p>
            <a:pPr algn="ctr"/>
            <a:r>
              <a:rPr lang="en-US" sz="2000" b="1" dirty="0">
                <a:latin typeface="Lucida Bright" panose="02040602050505020304" pitchFamily="18" charset="77"/>
              </a:rPr>
              <a:t>M-W 2:00-3:15pm</a:t>
            </a:r>
          </a:p>
          <a:p>
            <a:pPr algn="ctr"/>
            <a:r>
              <a:rPr lang="en-US" sz="2000" b="1" dirty="0">
                <a:latin typeface="Lucida Bright" panose="02040602050505020304" pitchFamily="18" charset="77"/>
              </a:rPr>
              <a:t>CSI 2117</a:t>
            </a:r>
          </a:p>
        </p:txBody>
      </p:sp>
      <p:pic>
        <p:nvPicPr>
          <p:cNvPr id="6" name="Picture 5">
            <a:extLst>
              <a:ext uri="{FF2B5EF4-FFF2-40B4-BE49-F238E27FC236}">
                <a16:creationId xmlns:a16="http://schemas.microsoft.com/office/drawing/2014/main" id="{455828CB-7E52-7C42-828B-61F7340111E1}"/>
              </a:ext>
            </a:extLst>
          </p:cNvPr>
          <p:cNvPicPr>
            <a:picLocks noChangeAspect="1"/>
          </p:cNvPicPr>
          <p:nvPr/>
        </p:nvPicPr>
        <p:blipFill>
          <a:blip r:embed="rId3"/>
          <a:stretch>
            <a:fillRect/>
          </a:stretch>
        </p:blipFill>
        <p:spPr>
          <a:xfrm>
            <a:off x="3602357" y="2159475"/>
            <a:ext cx="1809092" cy="628389"/>
          </a:xfrm>
          <a:prstGeom prst="rect">
            <a:avLst/>
          </a:prstGeom>
        </p:spPr>
      </p:pic>
      <p:sp>
        <p:nvSpPr>
          <p:cNvPr id="7" name="TextBox 6">
            <a:extLst>
              <a:ext uri="{FF2B5EF4-FFF2-40B4-BE49-F238E27FC236}">
                <a16:creationId xmlns:a16="http://schemas.microsoft.com/office/drawing/2014/main" id="{039ED042-611A-CF40-9F91-D455EAE148F0}"/>
              </a:ext>
            </a:extLst>
          </p:cNvPr>
          <p:cNvSpPr txBox="1"/>
          <p:nvPr/>
        </p:nvSpPr>
        <p:spPr>
          <a:xfrm>
            <a:off x="6824478" y="2054204"/>
            <a:ext cx="2050561" cy="461665"/>
          </a:xfrm>
          <a:prstGeom prst="rect">
            <a:avLst/>
          </a:prstGeom>
          <a:noFill/>
        </p:spPr>
        <p:txBody>
          <a:bodyPr wrap="none" rtlCol="0">
            <a:spAutoFit/>
          </a:bodyPr>
          <a:lstStyle/>
          <a:p>
            <a:r>
              <a:rPr lang="en-US" sz="2400" b="1" dirty="0">
                <a:solidFill>
                  <a:schemeClr val="accent1">
                    <a:lumMod val="75000"/>
                  </a:schemeClr>
                </a:solidFill>
                <a:latin typeface="Lucida Bright" panose="02040602050505020304" pitchFamily="18" charset="77"/>
              </a:rPr>
              <a:t>Spring 2026</a:t>
            </a:r>
          </a:p>
        </p:txBody>
      </p:sp>
      <p:sp>
        <p:nvSpPr>
          <p:cNvPr id="8" name="TextBox 7">
            <a:extLst>
              <a:ext uri="{FF2B5EF4-FFF2-40B4-BE49-F238E27FC236}">
                <a16:creationId xmlns:a16="http://schemas.microsoft.com/office/drawing/2014/main" id="{30B1F8B8-E72B-354F-8A70-396813EDC3E9}"/>
              </a:ext>
            </a:extLst>
          </p:cNvPr>
          <p:cNvSpPr txBox="1"/>
          <p:nvPr/>
        </p:nvSpPr>
        <p:spPr>
          <a:xfrm>
            <a:off x="219" y="2904032"/>
            <a:ext cx="9144000" cy="1200329"/>
          </a:xfrm>
          <a:prstGeom prst="rect">
            <a:avLst/>
          </a:prstGeom>
          <a:noFill/>
        </p:spPr>
        <p:txBody>
          <a:bodyPr wrap="square" rtlCol="0">
            <a:spAutoFit/>
          </a:bodyPr>
          <a:lstStyle/>
          <a:p>
            <a:pPr algn="ctr"/>
            <a:r>
              <a:rPr lang="en-US" sz="2400" b="1" dirty="0">
                <a:solidFill>
                  <a:schemeClr val="accent1">
                    <a:lumMod val="75000"/>
                  </a:schemeClr>
                </a:solidFill>
                <a:latin typeface="Lucida Bright" panose="02040602050505020304" pitchFamily="18" charset="77"/>
              </a:rPr>
              <a:t>Topic: Internetworking – Routing protocols</a:t>
            </a:r>
          </a:p>
          <a:p>
            <a:pPr algn="ctr"/>
            <a:r>
              <a:rPr lang="en-US" sz="2400" b="1" dirty="0">
                <a:solidFill>
                  <a:schemeClr val="accent1">
                    <a:lumMod val="75000"/>
                  </a:schemeClr>
                </a:solidFill>
                <a:latin typeface="Lucida Bright" panose="02040602050505020304" pitchFamily="18" charset="77"/>
              </a:rPr>
              <a:t>(Textbook chapter 3)</a:t>
            </a:r>
          </a:p>
          <a:p>
            <a:pPr algn="ctr"/>
            <a:endParaRPr lang="en-US" sz="2400" b="1" dirty="0">
              <a:solidFill>
                <a:schemeClr val="accent1">
                  <a:lumMod val="75000"/>
                </a:schemeClr>
              </a:solidFill>
              <a:latin typeface="Lucida Bright" panose="02040602050505020304" pitchFamily="18" charset="77"/>
            </a:endParaRPr>
          </a:p>
        </p:txBody>
      </p:sp>
      <p:sp>
        <p:nvSpPr>
          <p:cNvPr id="9" name="TextBox 8">
            <a:extLst>
              <a:ext uri="{FF2B5EF4-FFF2-40B4-BE49-F238E27FC236}">
                <a16:creationId xmlns:a16="http://schemas.microsoft.com/office/drawing/2014/main" id="{7ED0B0A3-B559-11A4-4ACE-FA089752174D}"/>
              </a:ext>
            </a:extLst>
          </p:cNvPr>
          <p:cNvSpPr txBox="1"/>
          <p:nvPr/>
        </p:nvSpPr>
        <p:spPr>
          <a:xfrm>
            <a:off x="6354896" y="5023418"/>
            <a:ext cx="2789104" cy="400110"/>
          </a:xfrm>
          <a:prstGeom prst="rect">
            <a:avLst/>
          </a:prstGeom>
          <a:noFill/>
        </p:spPr>
        <p:txBody>
          <a:bodyPr wrap="square" rtlCol="0">
            <a:spAutoFit/>
          </a:bodyPr>
          <a:lstStyle/>
          <a:p>
            <a:pPr algn="ctr"/>
            <a:r>
              <a:rPr lang="en-US" sz="2000" b="1" dirty="0">
                <a:latin typeface="Lucida Bright" panose="02040602050505020304" pitchFamily="18" charset="77"/>
              </a:rPr>
              <a:t>Feb 16</a:t>
            </a:r>
            <a:r>
              <a:rPr lang="en-US" sz="2000" b="1" baseline="30000" dirty="0">
                <a:latin typeface="Lucida Bright" panose="02040602050505020304" pitchFamily="18" charset="77"/>
              </a:rPr>
              <a:t>th</a:t>
            </a:r>
            <a:r>
              <a:rPr lang="en-US" sz="2000" b="1" dirty="0">
                <a:latin typeface="Lucida Bright" panose="02040602050505020304" pitchFamily="18" charset="77"/>
              </a:rPr>
              <a:t>, 2026</a:t>
            </a:r>
          </a:p>
        </p:txBody>
      </p:sp>
    </p:spTree>
    <p:extLst>
      <p:ext uri="{BB962C8B-B14F-4D97-AF65-F5344CB8AC3E}">
        <p14:creationId xmlns:p14="http://schemas.microsoft.com/office/powerpoint/2010/main" val="120560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7B23A59-9513-B94C-BFF6-567D7DDACAA6}"/>
              </a:ext>
            </a:extLst>
          </p:cNvPr>
          <p:cNvSpPr>
            <a:spLocks noGrp="1" noChangeArrowheads="1"/>
          </p:cNvSpPr>
          <p:nvPr>
            <p:ph type="title"/>
          </p:nvPr>
        </p:nvSpPr>
        <p:spPr>
          <a:xfrm>
            <a:off x="611188" y="171450"/>
            <a:ext cx="8281987" cy="646113"/>
          </a:xfrm>
        </p:spPr>
        <p:txBody>
          <a:bodyPr/>
          <a:lstStyle/>
          <a:p>
            <a:pPr eaLnBrk="1" hangingPunct="1"/>
            <a:r>
              <a:rPr lang="en-US" altLang="en-US" sz="3600"/>
              <a:t>Link State Routing</a:t>
            </a:r>
            <a:endParaRPr lang="en-AU" altLang="en-US" sz="3600"/>
          </a:p>
        </p:txBody>
      </p:sp>
      <p:sp>
        <p:nvSpPr>
          <p:cNvPr id="116739" name="Rectangle 3">
            <a:extLst>
              <a:ext uri="{FF2B5EF4-FFF2-40B4-BE49-F238E27FC236}">
                <a16:creationId xmlns:a16="http://schemas.microsoft.com/office/drawing/2014/main" id="{59F96828-3DFC-2448-A3A6-750E582D18BA}"/>
              </a:ext>
            </a:extLst>
          </p:cNvPr>
          <p:cNvSpPr>
            <a:spLocks noGrp="1" noChangeArrowheads="1"/>
          </p:cNvSpPr>
          <p:nvPr>
            <p:ph type="body" idx="1"/>
          </p:nvPr>
        </p:nvSpPr>
        <p:spPr>
          <a:xfrm>
            <a:off x="406401" y="1007478"/>
            <a:ext cx="8504236" cy="1367422"/>
          </a:xfrm>
        </p:spPr>
        <p:txBody>
          <a:bodyPr>
            <a:normAutofit/>
          </a:bodyPr>
          <a:lstStyle/>
          <a:p>
            <a:pPr>
              <a:lnSpc>
                <a:spcPct val="80000"/>
              </a:lnSpc>
              <a:buFontTx/>
              <a:buNone/>
            </a:pPr>
            <a:r>
              <a:rPr lang="en-US" altLang="en-US" dirty="0"/>
              <a:t>Strategy:</a:t>
            </a:r>
          </a:p>
          <a:p>
            <a:pPr>
              <a:lnSpc>
                <a:spcPct val="80000"/>
              </a:lnSpc>
              <a:buFontTx/>
              <a:buNone/>
            </a:pPr>
            <a:r>
              <a:rPr lang="en-US" altLang="en-US" dirty="0">
                <a:solidFill>
                  <a:srgbClr val="C00000"/>
                </a:solidFill>
              </a:rPr>
              <a:t>	Send to all nodes (not just neighbors) information about neighbors (not connection to all nodes).</a:t>
            </a:r>
          </a:p>
          <a:p>
            <a:pPr marL="457200" lvl="1" indent="0">
              <a:buSzPct val="100000"/>
              <a:buNone/>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59394" name="Picture 2">
            <a:extLst>
              <a:ext uri="{FF2B5EF4-FFF2-40B4-BE49-F238E27FC236}">
                <a16:creationId xmlns:a16="http://schemas.microsoft.com/office/drawing/2014/main" id="{579C18D7-AB89-E349-8D98-DF93B1180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01" y="3397719"/>
            <a:ext cx="2512049" cy="2452803"/>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a:extLst>
              <a:ext uri="{FF2B5EF4-FFF2-40B4-BE49-F238E27FC236}">
                <a16:creationId xmlns:a16="http://schemas.microsoft.com/office/drawing/2014/main" id="{89BC250A-4F93-7746-97B1-8747DDDC7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63" y="3214056"/>
            <a:ext cx="6724470" cy="2636466"/>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a:extLst>
              <a:ext uri="{FF2B5EF4-FFF2-40B4-BE49-F238E27FC236}">
                <a16:creationId xmlns:a16="http://schemas.microsoft.com/office/drawing/2014/main" id="{2FCDC787-932D-084B-B76C-10BA9CFEE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519" y="4737859"/>
            <a:ext cx="1963456" cy="21201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BFA423-C07B-214A-AF7D-5999E6DF5381}"/>
              </a:ext>
            </a:extLst>
          </p:cNvPr>
          <p:cNvSpPr txBox="1"/>
          <p:nvPr/>
        </p:nvSpPr>
        <p:spPr>
          <a:xfrm>
            <a:off x="6621975" y="5116890"/>
            <a:ext cx="2522025" cy="1569660"/>
          </a:xfrm>
          <a:prstGeom prst="rect">
            <a:avLst/>
          </a:prstGeom>
          <a:noFill/>
        </p:spPr>
        <p:txBody>
          <a:bodyPr wrap="square" rtlCol="0">
            <a:spAutoFit/>
          </a:bodyPr>
          <a:lstStyle/>
          <a:p>
            <a:r>
              <a:rPr lang="en-US" altLang="en-US" sz="2400" dirty="0"/>
              <a:t>All nodes will know the link-state information of all other nodes</a:t>
            </a:r>
          </a:p>
        </p:txBody>
      </p:sp>
    </p:spTree>
    <p:extLst>
      <p:ext uri="{BB962C8B-B14F-4D97-AF65-F5344CB8AC3E}">
        <p14:creationId xmlns:p14="http://schemas.microsoft.com/office/powerpoint/2010/main" val="254660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7B23A59-9513-B94C-BFF6-567D7DDACAA6}"/>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Link State Routing</a:t>
            </a:r>
            <a:endParaRPr lang="en-AU" altLang="en-US" sz="3600" dirty="0"/>
          </a:p>
        </p:txBody>
      </p:sp>
      <p:pic>
        <p:nvPicPr>
          <p:cNvPr id="59396" name="Picture 4">
            <a:extLst>
              <a:ext uri="{FF2B5EF4-FFF2-40B4-BE49-F238E27FC236}">
                <a16:creationId xmlns:a16="http://schemas.microsoft.com/office/drawing/2014/main" id="{2FCDC787-932D-084B-B76C-10BA9CFEE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532" y="1980915"/>
            <a:ext cx="1341067" cy="1448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A48C62-E72C-4743-BD29-B1D969CAAD19}"/>
              </a:ext>
            </a:extLst>
          </p:cNvPr>
          <p:cNvSpPr txBox="1"/>
          <p:nvPr/>
        </p:nvSpPr>
        <p:spPr>
          <a:xfrm>
            <a:off x="406401" y="3000375"/>
            <a:ext cx="7607211" cy="3194721"/>
          </a:xfrm>
          <a:prstGeom prst="rect">
            <a:avLst/>
          </a:prstGeom>
          <a:noFill/>
        </p:spPr>
        <p:txBody>
          <a:bodyPr wrap="none" rtlCol="0">
            <a:spAutoFit/>
          </a:bodyPr>
          <a:lstStyle/>
          <a:p>
            <a:pPr>
              <a:lnSpc>
                <a:spcPct val="85000"/>
              </a:lnSpc>
            </a:pPr>
            <a:r>
              <a:rPr lang="en-US" altLang="en-US" sz="2400" b="1" dirty="0">
                <a:solidFill>
                  <a:schemeClr val="accent1">
                    <a:lumMod val="75000"/>
                  </a:schemeClr>
                </a:solidFill>
              </a:rPr>
              <a:t>Link State Packet (LSP):</a:t>
            </a:r>
          </a:p>
          <a:p>
            <a:pPr marL="914400" lvl="1" indent="-457200">
              <a:lnSpc>
                <a:spcPct val="85000"/>
              </a:lnSpc>
              <a:buAutoNum type="arabicParenBoth"/>
            </a:pPr>
            <a:r>
              <a:rPr lang="en-US" altLang="en-US" sz="2400" dirty="0"/>
              <a:t>The ID of the node that created the LSP</a:t>
            </a:r>
          </a:p>
          <a:p>
            <a:pPr lvl="1">
              <a:lnSpc>
                <a:spcPct val="85000"/>
              </a:lnSpc>
            </a:pPr>
            <a:r>
              <a:rPr lang="en-US" altLang="en-US" sz="2400" dirty="0"/>
              <a:t>(2) Costs of links to each directly connected neighbor</a:t>
            </a:r>
          </a:p>
          <a:p>
            <a:pPr lvl="1">
              <a:lnSpc>
                <a:spcPct val="85000"/>
              </a:lnSpc>
            </a:pPr>
            <a:r>
              <a:rPr lang="en-US" altLang="en-US" sz="2400" dirty="0"/>
              <a:t>(3) A sequence number (SEQNO)</a:t>
            </a:r>
          </a:p>
          <a:p>
            <a:pPr lvl="1">
              <a:lnSpc>
                <a:spcPct val="85000"/>
              </a:lnSpc>
            </a:pPr>
            <a:r>
              <a:rPr lang="en-US" altLang="en-US" sz="2400" dirty="0">
                <a:solidFill>
                  <a:schemeClr val="accent6">
                    <a:lumMod val="75000"/>
                  </a:schemeClr>
                </a:solidFill>
              </a:rPr>
              <a:t>      [To distinguish a newer LSP from the old ones]</a:t>
            </a:r>
          </a:p>
          <a:p>
            <a:pPr lvl="1">
              <a:lnSpc>
                <a:spcPct val="85000"/>
              </a:lnSpc>
            </a:pPr>
            <a:r>
              <a:rPr lang="en-US" altLang="en-US" sz="2400" dirty="0">
                <a:solidFill>
                  <a:schemeClr val="accent6">
                    <a:lumMod val="75000"/>
                  </a:schemeClr>
                </a:solidFill>
              </a:rPr>
              <a:t>      [Smaller number == older LSP]</a:t>
            </a:r>
          </a:p>
          <a:p>
            <a:pPr lvl="1">
              <a:lnSpc>
                <a:spcPct val="85000"/>
              </a:lnSpc>
            </a:pPr>
            <a:r>
              <a:rPr lang="en-US" altLang="en-US" sz="2400" dirty="0"/>
              <a:t>(4) A Time-To-Live (TTL) for this packet</a:t>
            </a:r>
          </a:p>
          <a:p>
            <a:pPr lvl="1">
              <a:lnSpc>
                <a:spcPct val="85000"/>
              </a:lnSpc>
            </a:pPr>
            <a:r>
              <a:rPr lang="en-US" altLang="en-US" sz="2400" dirty="0"/>
              <a:t>      </a:t>
            </a:r>
            <a:r>
              <a:rPr lang="en-US" altLang="en-US" sz="2400" dirty="0">
                <a:solidFill>
                  <a:schemeClr val="accent6">
                    <a:lumMod val="75000"/>
                  </a:schemeClr>
                </a:solidFill>
              </a:rPr>
              <a:t>[To make sure old information is eventually removed</a:t>
            </a:r>
          </a:p>
          <a:p>
            <a:pPr lvl="1">
              <a:lnSpc>
                <a:spcPct val="85000"/>
              </a:lnSpc>
            </a:pPr>
            <a:r>
              <a:rPr lang="en-US" altLang="en-US" sz="2400" dirty="0">
                <a:solidFill>
                  <a:schemeClr val="accent6">
                    <a:lumMod val="75000"/>
                  </a:schemeClr>
                </a:solidFill>
              </a:rPr>
              <a:t>	from the network]</a:t>
            </a:r>
            <a:endParaRPr lang="en-US" altLang="en-US" sz="2400" dirty="0"/>
          </a:p>
          <a:p>
            <a:endParaRPr lang="en-US" dirty="0"/>
          </a:p>
        </p:txBody>
      </p:sp>
      <p:sp>
        <p:nvSpPr>
          <p:cNvPr id="8" name="Rectangle 3">
            <a:extLst>
              <a:ext uri="{FF2B5EF4-FFF2-40B4-BE49-F238E27FC236}">
                <a16:creationId xmlns:a16="http://schemas.microsoft.com/office/drawing/2014/main" id="{88091E60-3FBB-7448-A576-C7BF273369BF}"/>
              </a:ext>
            </a:extLst>
          </p:cNvPr>
          <p:cNvSpPr txBox="1">
            <a:spLocks noChangeArrowheads="1"/>
          </p:cNvSpPr>
          <p:nvPr/>
        </p:nvSpPr>
        <p:spPr>
          <a:xfrm>
            <a:off x="406401" y="1007478"/>
            <a:ext cx="8504236" cy="1367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dirty="0"/>
              <a:t>Strategy:</a:t>
            </a:r>
          </a:p>
          <a:p>
            <a:pPr>
              <a:lnSpc>
                <a:spcPct val="80000"/>
              </a:lnSpc>
              <a:buFontTx/>
              <a:buNone/>
            </a:pPr>
            <a:r>
              <a:rPr lang="en-US" altLang="en-US" dirty="0">
                <a:solidFill>
                  <a:srgbClr val="C00000"/>
                </a:solidFill>
              </a:rPr>
              <a:t>	Send to all nodes (not just neighbors) information about neighbors (not connection to all nodes).</a:t>
            </a:r>
          </a:p>
          <a:p>
            <a:pPr marL="457200" lvl="1" indent="0">
              <a:buSzPct val="100000"/>
              <a:buFont typeface="Arial" panose="020B0604020202020204" pitchFamily="34" charset="0"/>
              <a:buNone/>
            </a:pPr>
            <a:endParaRPr lang="en-US" altLang="en-US"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p:txBody>
      </p:sp>
      <p:sp>
        <p:nvSpPr>
          <p:cNvPr id="2" name="TextBox 1">
            <a:extLst>
              <a:ext uri="{FF2B5EF4-FFF2-40B4-BE49-F238E27FC236}">
                <a16:creationId xmlns:a16="http://schemas.microsoft.com/office/drawing/2014/main" id="{60163059-8302-604F-DD6E-C47EA695B504}"/>
              </a:ext>
            </a:extLst>
          </p:cNvPr>
          <p:cNvSpPr txBox="1"/>
          <p:nvPr/>
        </p:nvSpPr>
        <p:spPr>
          <a:xfrm>
            <a:off x="1287322" y="5992297"/>
            <a:ext cx="5198795" cy="461665"/>
          </a:xfrm>
          <a:prstGeom prst="rect">
            <a:avLst/>
          </a:prstGeom>
          <a:noFill/>
        </p:spPr>
        <p:txBody>
          <a:bodyPr wrap="none" rtlCol="0">
            <a:spAutoFit/>
          </a:bodyPr>
          <a:lstStyle/>
          <a:p>
            <a:r>
              <a:rPr lang="en-US" sz="2400" dirty="0"/>
              <a:t>What is the unit of the “Time-to-Live”?</a:t>
            </a:r>
          </a:p>
        </p:txBody>
      </p:sp>
    </p:spTree>
    <p:extLst>
      <p:ext uri="{BB962C8B-B14F-4D97-AF65-F5344CB8AC3E}">
        <p14:creationId xmlns:p14="http://schemas.microsoft.com/office/powerpoint/2010/main" val="290349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93CFC-4C8B-0FC9-448B-AC64C2179978}"/>
            </a:ext>
          </a:extLst>
        </p:cNvPr>
        <p:cNvGrpSpPr/>
        <p:nvPr/>
      </p:nvGrpSpPr>
      <p:grpSpPr>
        <a:xfrm>
          <a:off x="0" y="0"/>
          <a:ext cx="0" cy="0"/>
          <a:chOff x="0" y="0"/>
          <a:chExt cx="0" cy="0"/>
        </a:xfrm>
      </p:grpSpPr>
      <p:sp>
        <p:nvSpPr>
          <p:cNvPr id="116738" name="Rectangle 2">
            <a:extLst>
              <a:ext uri="{FF2B5EF4-FFF2-40B4-BE49-F238E27FC236}">
                <a16:creationId xmlns:a16="http://schemas.microsoft.com/office/drawing/2014/main" id="{0F8BA4A0-F0BE-EFEA-F5F8-D39936610BDB}"/>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Link State Routing</a:t>
            </a:r>
            <a:endParaRPr lang="en-AU" altLang="en-US" sz="3600" dirty="0"/>
          </a:p>
        </p:txBody>
      </p:sp>
      <p:pic>
        <p:nvPicPr>
          <p:cNvPr id="59396" name="Picture 4">
            <a:extLst>
              <a:ext uri="{FF2B5EF4-FFF2-40B4-BE49-F238E27FC236}">
                <a16:creationId xmlns:a16="http://schemas.microsoft.com/office/drawing/2014/main" id="{D6AB6C77-75D5-97BE-4339-65693EEEE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532" y="1980915"/>
            <a:ext cx="1341067" cy="1448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774D4F-054F-1CC4-E362-0EC76EA66354}"/>
              </a:ext>
            </a:extLst>
          </p:cNvPr>
          <p:cNvSpPr txBox="1"/>
          <p:nvPr/>
        </p:nvSpPr>
        <p:spPr>
          <a:xfrm>
            <a:off x="406401" y="3000375"/>
            <a:ext cx="6213752" cy="409023"/>
          </a:xfrm>
          <a:prstGeom prst="rect">
            <a:avLst/>
          </a:prstGeom>
          <a:noFill/>
        </p:spPr>
        <p:txBody>
          <a:bodyPr wrap="none" rtlCol="0">
            <a:spAutoFit/>
          </a:bodyPr>
          <a:lstStyle/>
          <a:p>
            <a:pPr>
              <a:lnSpc>
                <a:spcPct val="85000"/>
              </a:lnSpc>
            </a:pPr>
            <a:r>
              <a:rPr lang="en-US" altLang="en-US" sz="2400" b="1" dirty="0">
                <a:solidFill>
                  <a:schemeClr val="accent1">
                    <a:lumMod val="75000"/>
                  </a:schemeClr>
                </a:solidFill>
              </a:rPr>
              <a:t>“Aging” and removing a Link State Packet (LSP):</a:t>
            </a:r>
            <a:endParaRPr lang="en-US" dirty="0"/>
          </a:p>
        </p:txBody>
      </p:sp>
      <p:sp>
        <p:nvSpPr>
          <p:cNvPr id="8" name="Rectangle 3">
            <a:extLst>
              <a:ext uri="{FF2B5EF4-FFF2-40B4-BE49-F238E27FC236}">
                <a16:creationId xmlns:a16="http://schemas.microsoft.com/office/drawing/2014/main" id="{607BF237-53BB-FD85-BFF3-F2597AA134DF}"/>
              </a:ext>
            </a:extLst>
          </p:cNvPr>
          <p:cNvSpPr txBox="1">
            <a:spLocks noChangeArrowheads="1"/>
          </p:cNvSpPr>
          <p:nvPr/>
        </p:nvSpPr>
        <p:spPr>
          <a:xfrm>
            <a:off x="406401" y="1007478"/>
            <a:ext cx="8504236" cy="1367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dirty="0"/>
              <a:t>Strategy:</a:t>
            </a:r>
          </a:p>
          <a:p>
            <a:pPr>
              <a:lnSpc>
                <a:spcPct val="80000"/>
              </a:lnSpc>
              <a:buFontTx/>
              <a:buNone/>
            </a:pPr>
            <a:r>
              <a:rPr lang="en-US" altLang="en-US" dirty="0">
                <a:solidFill>
                  <a:srgbClr val="C00000"/>
                </a:solidFill>
              </a:rPr>
              <a:t>	Send to all nodes (not just neighbors) information about neighbors (not connection to all nodes).</a:t>
            </a:r>
          </a:p>
          <a:p>
            <a:pPr marL="457200" lvl="1" indent="0">
              <a:buSzPct val="100000"/>
              <a:buFont typeface="Arial" panose="020B0604020202020204" pitchFamily="34" charset="0"/>
              <a:buNone/>
            </a:pPr>
            <a:endParaRPr lang="en-US" altLang="en-US"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p:txBody>
      </p:sp>
      <p:sp>
        <p:nvSpPr>
          <p:cNvPr id="2" name="TextBox 1">
            <a:extLst>
              <a:ext uri="{FF2B5EF4-FFF2-40B4-BE49-F238E27FC236}">
                <a16:creationId xmlns:a16="http://schemas.microsoft.com/office/drawing/2014/main" id="{52AF78B9-9024-A6BE-BF1B-CD814B8BA130}"/>
              </a:ext>
            </a:extLst>
          </p:cNvPr>
          <p:cNvSpPr txBox="1"/>
          <p:nvPr/>
        </p:nvSpPr>
        <p:spPr>
          <a:xfrm>
            <a:off x="406401" y="3573208"/>
            <a:ext cx="8602548" cy="461665"/>
          </a:xfrm>
          <a:prstGeom prst="rect">
            <a:avLst/>
          </a:prstGeom>
          <a:noFill/>
        </p:spPr>
        <p:txBody>
          <a:bodyPr wrap="none" rtlCol="0">
            <a:spAutoFit/>
          </a:bodyPr>
          <a:lstStyle/>
          <a:p>
            <a:r>
              <a:rPr lang="en-US" sz="2400" dirty="0"/>
              <a:t>1. During control packet forwarding: “Time-to-Live” field  (# of hops)</a:t>
            </a:r>
          </a:p>
        </p:txBody>
      </p:sp>
      <p:sp>
        <p:nvSpPr>
          <p:cNvPr id="4" name="TextBox 3">
            <a:extLst>
              <a:ext uri="{FF2B5EF4-FFF2-40B4-BE49-F238E27FC236}">
                <a16:creationId xmlns:a16="http://schemas.microsoft.com/office/drawing/2014/main" id="{51F62798-E4C5-74F6-6308-F704BFBE2D02}"/>
              </a:ext>
            </a:extLst>
          </p:cNvPr>
          <p:cNvSpPr txBox="1"/>
          <p:nvPr/>
        </p:nvSpPr>
        <p:spPr>
          <a:xfrm>
            <a:off x="406401" y="4198683"/>
            <a:ext cx="5359159" cy="461665"/>
          </a:xfrm>
          <a:prstGeom prst="rect">
            <a:avLst/>
          </a:prstGeom>
          <a:noFill/>
        </p:spPr>
        <p:txBody>
          <a:bodyPr wrap="none" rtlCol="0">
            <a:spAutoFit/>
          </a:bodyPr>
          <a:lstStyle/>
          <a:p>
            <a:r>
              <a:rPr lang="en-US" sz="2400" dirty="0"/>
              <a:t>2. In the host’s database: Timer (seconds)</a:t>
            </a:r>
          </a:p>
        </p:txBody>
      </p:sp>
    </p:spTree>
    <p:extLst>
      <p:ext uri="{BB962C8B-B14F-4D97-AF65-F5344CB8AC3E}">
        <p14:creationId xmlns:p14="http://schemas.microsoft.com/office/powerpoint/2010/main" val="375683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90063B6-3486-9E41-9C47-58EA750969A8}"/>
              </a:ext>
            </a:extLst>
          </p:cNvPr>
          <p:cNvSpPr txBox="1">
            <a:spLocks noChangeArrowheads="1"/>
          </p:cNvSpPr>
          <p:nvPr/>
        </p:nvSpPr>
        <p:spPr>
          <a:xfrm>
            <a:off x="611188" y="17145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a:t>Link State Routing</a:t>
            </a:r>
            <a:endParaRPr lang="en-AU" altLang="en-US" sz="3600" dirty="0"/>
          </a:p>
        </p:txBody>
      </p:sp>
      <p:sp>
        <p:nvSpPr>
          <p:cNvPr id="3" name="Rectangle 2">
            <a:extLst>
              <a:ext uri="{FF2B5EF4-FFF2-40B4-BE49-F238E27FC236}">
                <a16:creationId xmlns:a16="http://schemas.microsoft.com/office/drawing/2014/main" id="{D3D6A1C6-A84B-6548-AAB0-9283F38D5E89}"/>
              </a:ext>
            </a:extLst>
          </p:cNvPr>
          <p:cNvSpPr txBox="1">
            <a:spLocks noChangeArrowheads="1"/>
          </p:cNvSpPr>
          <p:nvPr/>
        </p:nvSpPr>
        <p:spPr>
          <a:xfrm>
            <a:off x="1516856" y="1524000"/>
            <a:ext cx="6110287" cy="1204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latin typeface="+mn-lt"/>
              </a:rPr>
              <a:t>(1) Reliable flooding</a:t>
            </a:r>
          </a:p>
          <a:p>
            <a:r>
              <a:rPr lang="en-US" altLang="en-US" sz="2800" dirty="0">
                <a:solidFill>
                  <a:schemeClr val="accent6">
                    <a:lumMod val="75000"/>
                  </a:schemeClr>
                </a:solidFill>
                <a:latin typeface="+mn-lt"/>
              </a:rPr>
              <a:t>[Makes sure all nodes in the network get a copy of LSP from all other nodes]</a:t>
            </a:r>
            <a:endParaRPr lang="en-AU" altLang="en-US" sz="2800" dirty="0">
              <a:solidFill>
                <a:schemeClr val="accent6">
                  <a:lumMod val="75000"/>
                </a:schemeClr>
              </a:solidFill>
              <a:latin typeface="+mn-lt"/>
            </a:endParaRPr>
          </a:p>
        </p:txBody>
      </p:sp>
      <p:sp>
        <p:nvSpPr>
          <p:cNvPr id="4" name="Rectangle 2">
            <a:extLst>
              <a:ext uri="{FF2B5EF4-FFF2-40B4-BE49-F238E27FC236}">
                <a16:creationId xmlns:a16="http://schemas.microsoft.com/office/drawing/2014/main" id="{E70B5384-77CE-4246-A28D-03B4AAEB1294}"/>
              </a:ext>
            </a:extLst>
          </p:cNvPr>
          <p:cNvSpPr txBox="1">
            <a:spLocks noChangeArrowheads="1"/>
          </p:cNvSpPr>
          <p:nvPr/>
        </p:nvSpPr>
        <p:spPr>
          <a:xfrm>
            <a:off x="1516856" y="3424238"/>
            <a:ext cx="6884194" cy="1204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latin typeface="+mn-lt"/>
              </a:rPr>
              <a:t>(2) Route calculation</a:t>
            </a:r>
          </a:p>
          <a:p>
            <a:r>
              <a:rPr lang="en-US" altLang="en-US" sz="2800" dirty="0">
                <a:latin typeface="+mn-lt"/>
              </a:rPr>
              <a:t>      (Dijkstra’s shortest path algorithm)</a:t>
            </a:r>
          </a:p>
          <a:p>
            <a:r>
              <a:rPr lang="en-US" altLang="en-US" sz="2800" dirty="0">
                <a:solidFill>
                  <a:schemeClr val="accent6">
                    <a:lumMod val="75000"/>
                  </a:schemeClr>
                </a:solidFill>
                <a:latin typeface="+mn-lt"/>
              </a:rPr>
              <a:t>[Calculates the shortest path from each node to all other nodes and the corresponding next-hop]</a:t>
            </a:r>
            <a:endParaRPr lang="en-AU" altLang="en-US" sz="2800" dirty="0">
              <a:solidFill>
                <a:schemeClr val="accent6">
                  <a:lumMod val="75000"/>
                </a:schemeClr>
              </a:solidFill>
              <a:latin typeface="+mn-lt"/>
            </a:endParaRPr>
          </a:p>
        </p:txBody>
      </p:sp>
    </p:spTree>
    <p:extLst>
      <p:ext uri="{BB962C8B-B14F-4D97-AF65-F5344CB8AC3E}">
        <p14:creationId xmlns:p14="http://schemas.microsoft.com/office/powerpoint/2010/main" val="73301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F01F78-DB3C-4344-A7C8-88CADD5EACE5}"/>
              </a:ext>
            </a:extLst>
          </p:cNvPr>
          <p:cNvSpPr txBox="1">
            <a:spLocks noChangeArrowheads="1"/>
          </p:cNvSpPr>
          <p:nvPr/>
        </p:nvSpPr>
        <p:spPr>
          <a:xfrm>
            <a:off x="611188" y="17145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t>Link State Routing: </a:t>
            </a:r>
            <a:r>
              <a:rPr lang="en-US" altLang="en-US" sz="3600" b="1" dirty="0">
                <a:solidFill>
                  <a:srgbClr val="C00000"/>
                </a:solidFill>
              </a:rPr>
              <a:t>Reliable flooding</a:t>
            </a:r>
            <a:endParaRPr lang="en-AU" altLang="en-US" sz="3600" b="1" dirty="0">
              <a:solidFill>
                <a:srgbClr val="C00000"/>
              </a:solidFill>
            </a:endParaRPr>
          </a:p>
        </p:txBody>
      </p:sp>
      <p:sp>
        <p:nvSpPr>
          <p:cNvPr id="4" name="Rectangle 2">
            <a:extLst>
              <a:ext uri="{FF2B5EF4-FFF2-40B4-BE49-F238E27FC236}">
                <a16:creationId xmlns:a16="http://schemas.microsoft.com/office/drawing/2014/main" id="{6289714E-D900-4243-A398-B99B1D062688}"/>
              </a:ext>
            </a:extLst>
          </p:cNvPr>
          <p:cNvSpPr txBox="1">
            <a:spLocks noChangeArrowheads="1"/>
          </p:cNvSpPr>
          <p:nvPr/>
        </p:nvSpPr>
        <p:spPr>
          <a:xfrm>
            <a:off x="611188" y="948620"/>
            <a:ext cx="6636279" cy="1204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latin typeface="+mn-lt"/>
              </a:rPr>
              <a:t>Goals:</a:t>
            </a:r>
          </a:p>
          <a:p>
            <a:r>
              <a:rPr lang="en-US" altLang="en-US" sz="2800" dirty="0">
                <a:latin typeface="+mn-lt"/>
              </a:rPr>
              <a:t>0)   Ensure all nodes get LSPs from all other</a:t>
            </a:r>
          </a:p>
          <a:p>
            <a:pPr marL="514350" indent="-514350">
              <a:buAutoNum type="arabicParenR"/>
            </a:pPr>
            <a:r>
              <a:rPr lang="en-US" altLang="en-US" sz="2800" dirty="0">
                <a:latin typeface="+mn-lt"/>
              </a:rPr>
              <a:t>Flood in minimum time</a:t>
            </a:r>
          </a:p>
          <a:p>
            <a:pPr marL="514350" indent="-514350">
              <a:buAutoNum type="arabicParenR"/>
            </a:pPr>
            <a:r>
              <a:rPr lang="en-US" altLang="en-US" sz="2800" dirty="0">
                <a:latin typeface="+mn-lt"/>
              </a:rPr>
              <a:t>Minimize total routing traffic</a:t>
            </a:r>
          </a:p>
        </p:txBody>
      </p:sp>
    </p:spTree>
    <p:extLst>
      <p:ext uri="{BB962C8B-B14F-4D97-AF65-F5344CB8AC3E}">
        <p14:creationId xmlns:p14="http://schemas.microsoft.com/office/powerpoint/2010/main" val="174133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03BBC-A1C4-097F-44DF-76AEBBA1799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6695EAC-D598-2FB7-D500-B39D967095C2}"/>
              </a:ext>
            </a:extLst>
          </p:cNvPr>
          <p:cNvSpPr txBox="1">
            <a:spLocks noChangeArrowheads="1"/>
          </p:cNvSpPr>
          <p:nvPr/>
        </p:nvSpPr>
        <p:spPr>
          <a:xfrm>
            <a:off x="611188" y="17145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t>Link State Routing: </a:t>
            </a:r>
            <a:r>
              <a:rPr lang="en-US" altLang="en-US" sz="3600" b="1" dirty="0">
                <a:solidFill>
                  <a:srgbClr val="C00000"/>
                </a:solidFill>
              </a:rPr>
              <a:t>Reliable flooding</a:t>
            </a:r>
            <a:endParaRPr lang="en-AU" altLang="en-US" sz="3600" b="1" dirty="0">
              <a:solidFill>
                <a:srgbClr val="C00000"/>
              </a:solidFill>
            </a:endParaRPr>
          </a:p>
        </p:txBody>
      </p:sp>
      <p:sp>
        <p:nvSpPr>
          <p:cNvPr id="3" name="Rectangle 3">
            <a:extLst>
              <a:ext uri="{FF2B5EF4-FFF2-40B4-BE49-F238E27FC236}">
                <a16:creationId xmlns:a16="http://schemas.microsoft.com/office/drawing/2014/main" id="{D1D25A5E-C5F9-4EA7-5D56-25F10799AD83}"/>
              </a:ext>
            </a:extLst>
          </p:cNvPr>
          <p:cNvSpPr txBox="1">
            <a:spLocks noChangeArrowheads="1"/>
          </p:cNvSpPr>
          <p:nvPr/>
        </p:nvSpPr>
        <p:spPr>
          <a:xfrm>
            <a:off x="319882" y="3349077"/>
            <a:ext cx="8504236" cy="51206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5000"/>
              </a:lnSpc>
            </a:pPr>
            <a:r>
              <a:rPr lang="en-US" altLang="en-US" sz="2800" dirty="0"/>
              <a:t>Store most recent LSP from each node</a:t>
            </a:r>
          </a:p>
          <a:p>
            <a:pPr lvl="1">
              <a:lnSpc>
                <a:spcPct val="85000"/>
              </a:lnSpc>
            </a:pPr>
            <a:r>
              <a:rPr lang="en-US" altLang="en-US" sz="2800" dirty="0"/>
              <a:t>Forward LSP to all nodes but one that sent it</a:t>
            </a:r>
          </a:p>
          <a:p>
            <a:pPr lvl="1">
              <a:lnSpc>
                <a:spcPct val="85000"/>
              </a:lnSpc>
            </a:pPr>
            <a:r>
              <a:rPr lang="en-US" altLang="en-US" sz="2800" dirty="0"/>
              <a:t>Generate new LSP periodically; increment SEQNO</a:t>
            </a:r>
          </a:p>
          <a:p>
            <a:pPr lvl="1">
              <a:lnSpc>
                <a:spcPct val="85000"/>
              </a:lnSpc>
            </a:pPr>
            <a:r>
              <a:rPr lang="en-US" altLang="en-US" sz="2800" dirty="0"/>
              <a:t>Start SEQNO at 0 when reboot</a:t>
            </a:r>
          </a:p>
          <a:p>
            <a:pPr lvl="1">
              <a:lnSpc>
                <a:spcPct val="85000"/>
              </a:lnSpc>
            </a:pPr>
            <a:r>
              <a:rPr lang="en-US" altLang="en-US" sz="2800" dirty="0"/>
              <a:t>Decrement TTL before flooding it to neighbors.</a:t>
            </a:r>
          </a:p>
          <a:p>
            <a:pPr marL="457200" lvl="1" indent="0">
              <a:lnSpc>
                <a:spcPct val="85000"/>
              </a:lnSpc>
              <a:buNone/>
            </a:pPr>
            <a:r>
              <a:rPr lang="en-US" altLang="en-US" sz="2800" dirty="0"/>
              <a:t>   Discard when TTL=0.</a:t>
            </a:r>
          </a:p>
          <a:p>
            <a:pPr marL="457200" lvl="1" indent="0">
              <a:lnSpc>
                <a:spcPct val="85000"/>
              </a:lnSpc>
              <a:buNone/>
            </a:pPr>
            <a:r>
              <a:rPr lang="en-US" altLang="en-US" sz="2800" dirty="0"/>
              <a:t>  </a:t>
            </a:r>
            <a:r>
              <a:rPr lang="en-US" altLang="en-US" sz="2800" dirty="0">
                <a:solidFill>
                  <a:srgbClr val="FF0000"/>
                </a:solidFill>
              </a:rPr>
              <a:t>(Also age the stored LSP and discard when ‘expired’)</a:t>
            </a:r>
            <a:endParaRPr lang="en-US" altLang="en-US" sz="2800" dirty="0"/>
          </a:p>
          <a:p>
            <a:pPr lvl="1">
              <a:buSzPct val="100000"/>
              <a:buFontTx/>
              <a:buChar char="•"/>
            </a:pPr>
            <a:endParaRPr lang="en-US" altLang="en-US"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p:txBody>
      </p:sp>
      <p:sp>
        <p:nvSpPr>
          <p:cNvPr id="4" name="Rectangle 2">
            <a:extLst>
              <a:ext uri="{FF2B5EF4-FFF2-40B4-BE49-F238E27FC236}">
                <a16:creationId xmlns:a16="http://schemas.microsoft.com/office/drawing/2014/main" id="{A6CA7FE4-A290-881B-406D-EDB7549E1782}"/>
              </a:ext>
            </a:extLst>
          </p:cNvPr>
          <p:cNvSpPr txBox="1">
            <a:spLocks noChangeArrowheads="1"/>
          </p:cNvSpPr>
          <p:nvPr/>
        </p:nvSpPr>
        <p:spPr>
          <a:xfrm>
            <a:off x="611188" y="948620"/>
            <a:ext cx="6636279" cy="1204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latin typeface="+mn-lt"/>
              </a:rPr>
              <a:t>Goals:</a:t>
            </a:r>
          </a:p>
          <a:p>
            <a:r>
              <a:rPr lang="en-US" altLang="en-US" sz="2800" dirty="0">
                <a:latin typeface="+mn-lt"/>
              </a:rPr>
              <a:t>0)   Ensure all nodes get LSPs from all other</a:t>
            </a:r>
          </a:p>
          <a:p>
            <a:pPr marL="514350" indent="-514350">
              <a:buAutoNum type="arabicParenR"/>
            </a:pPr>
            <a:r>
              <a:rPr lang="en-US" altLang="en-US" sz="2800" dirty="0">
                <a:latin typeface="+mn-lt"/>
              </a:rPr>
              <a:t>Flood in minimum time</a:t>
            </a:r>
          </a:p>
          <a:p>
            <a:pPr marL="514350" indent="-514350">
              <a:buAutoNum type="arabicParenR"/>
            </a:pPr>
            <a:r>
              <a:rPr lang="en-US" altLang="en-US" sz="2800" dirty="0">
                <a:latin typeface="+mn-lt"/>
              </a:rPr>
              <a:t>Minimize total routing traffic</a:t>
            </a:r>
          </a:p>
        </p:txBody>
      </p:sp>
      <p:sp>
        <p:nvSpPr>
          <p:cNvPr id="5" name="TextBox 4">
            <a:extLst>
              <a:ext uri="{FF2B5EF4-FFF2-40B4-BE49-F238E27FC236}">
                <a16:creationId xmlns:a16="http://schemas.microsoft.com/office/drawing/2014/main" id="{1A21BC8B-47FC-1022-7E58-1FCEDD2549EE}"/>
              </a:ext>
            </a:extLst>
          </p:cNvPr>
          <p:cNvSpPr txBox="1"/>
          <p:nvPr/>
        </p:nvSpPr>
        <p:spPr>
          <a:xfrm>
            <a:off x="319882" y="2825857"/>
            <a:ext cx="1819729" cy="523220"/>
          </a:xfrm>
          <a:prstGeom prst="rect">
            <a:avLst/>
          </a:prstGeom>
          <a:noFill/>
        </p:spPr>
        <p:txBody>
          <a:bodyPr wrap="none" rtlCol="0">
            <a:spAutoFit/>
          </a:bodyPr>
          <a:lstStyle/>
          <a:p>
            <a:r>
              <a:rPr lang="en-US" sz="2800" dirty="0"/>
              <a:t>Basic rules:</a:t>
            </a:r>
          </a:p>
        </p:txBody>
      </p:sp>
    </p:spTree>
    <p:extLst>
      <p:ext uri="{BB962C8B-B14F-4D97-AF65-F5344CB8AC3E}">
        <p14:creationId xmlns:p14="http://schemas.microsoft.com/office/powerpoint/2010/main" val="40683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8457A88-AC6F-4A4D-8415-A97A198D936C}"/>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Link State </a:t>
            </a:r>
            <a:endParaRPr lang="en-AU" altLang="en-US" sz="3600" dirty="0"/>
          </a:p>
        </p:txBody>
      </p:sp>
      <p:sp>
        <p:nvSpPr>
          <p:cNvPr id="117763" name="Rectangle 3">
            <a:extLst>
              <a:ext uri="{FF2B5EF4-FFF2-40B4-BE49-F238E27FC236}">
                <a16:creationId xmlns:a16="http://schemas.microsoft.com/office/drawing/2014/main" id="{9E9E1660-F554-D745-84A8-934A99CF16E7}"/>
              </a:ext>
            </a:extLst>
          </p:cNvPr>
          <p:cNvSpPr>
            <a:spLocks noGrp="1" noChangeArrowheads="1"/>
          </p:cNvSpPr>
          <p:nvPr>
            <p:ph type="body" idx="1"/>
          </p:nvPr>
        </p:nvSpPr>
        <p:spPr>
          <a:xfrm>
            <a:off x="808831" y="1108869"/>
            <a:ext cx="7886700" cy="4351338"/>
          </a:xfrm>
        </p:spPr>
        <p:txBody>
          <a:bodyPr>
            <a:normAutofit fontScale="77500" lnSpcReduction="20000"/>
          </a:bodyPr>
          <a:lstStyle/>
          <a:p>
            <a:pPr>
              <a:lnSpc>
                <a:spcPct val="80000"/>
              </a:lnSpc>
              <a:buFontTx/>
              <a:buNone/>
            </a:pPr>
            <a:r>
              <a:rPr lang="en-US" altLang="en-US" sz="2400" dirty="0"/>
              <a:t>Reliable Flooding</a:t>
            </a:r>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 typeface="Wingdings" pitchFamily="2" charset="2"/>
              <a:buNone/>
            </a:pPr>
            <a:r>
              <a:rPr lang="en-US" altLang="en-US" sz="2000" dirty="0"/>
              <a:t>Flooding of link-state packets. (a) LSP arrives at node X; (b) X floods LSP to A and C; (c) A and C flood LSP to B (but not X); (d) flooding is complete</a:t>
            </a:r>
          </a:p>
          <a:p>
            <a:pPr>
              <a:lnSpc>
                <a:spcPct val="80000"/>
              </a:lnSpc>
              <a:buFontTx/>
              <a:buNone/>
            </a:pPr>
            <a:endParaRPr lang="en-US" altLang="en-US" sz="2000" dirty="0"/>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117764" name="Picture 5" descr="f03-32-9780123850591 copy">
            <a:extLst>
              <a:ext uri="{FF2B5EF4-FFF2-40B4-BE49-F238E27FC236}">
                <a16:creationId xmlns:a16="http://schemas.microsoft.com/office/drawing/2014/main" id="{743F701D-51C6-CC47-82A0-BCC57E217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7578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E36A89C7-EE3D-0F47-BCAD-990CDA7D0EC8}"/>
              </a:ext>
            </a:extLst>
          </p:cNvPr>
          <p:cNvGrpSpPr/>
          <p:nvPr/>
        </p:nvGrpSpPr>
        <p:grpSpPr>
          <a:xfrm>
            <a:off x="3357563" y="817563"/>
            <a:ext cx="4860192" cy="3640137"/>
            <a:chOff x="2489848" y="3801256"/>
            <a:chExt cx="4860192" cy="3640137"/>
          </a:xfrm>
        </p:grpSpPr>
        <p:sp>
          <p:nvSpPr>
            <p:cNvPr id="6" name="TextBox 5">
              <a:extLst>
                <a:ext uri="{FF2B5EF4-FFF2-40B4-BE49-F238E27FC236}">
                  <a16:creationId xmlns:a16="http://schemas.microsoft.com/office/drawing/2014/main" id="{DD7BF9AA-BF8B-3040-B86B-0BADA8B306F9}"/>
                </a:ext>
              </a:extLst>
            </p:cNvPr>
            <p:cNvSpPr txBox="1"/>
            <p:nvPr/>
          </p:nvSpPr>
          <p:spPr>
            <a:xfrm>
              <a:off x="3473860" y="3801256"/>
              <a:ext cx="3876180" cy="1815882"/>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Gets two identical copies of LSP.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Accepts the one arrived first</a:t>
              </a:r>
            </a:p>
          </p:txBody>
        </p:sp>
        <p:sp>
          <p:nvSpPr>
            <p:cNvPr id="7" name="Freeform 6">
              <a:extLst>
                <a:ext uri="{FF2B5EF4-FFF2-40B4-BE49-F238E27FC236}">
                  <a16:creationId xmlns:a16="http://schemas.microsoft.com/office/drawing/2014/main" id="{B140917A-1D00-9B40-8FB9-D39C922E35C4}"/>
                </a:ext>
              </a:extLst>
            </p:cNvPr>
            <p:cNvSpPr/>
            <p:nvPr/>
          </p:nvSpPr>
          <p:spPr>
            <a:xfrm>
              <a:off x="2489848" y="4138863"/>
              <a:ext cx="991289" cy="3302530"/>
            </a:xfrm>
            <a:custGeom>
              <a:avLst/>
              <a:gdLst>
                <a:gd name="connsiteX0" fmla="*/ 930442 w 930442"/>
                <a:gd name="connsiteY0" fmla="*/ 0 h 385011"/>
                <a:gd name="connsiteX1" fmla="*/ 401052 w 930442"/>
                <a:gd name="connsiteY1" fmla="*/ 112295 h 385011"/>
                <a:gd name="connsiteX2" fmla="*/ 0 w 930442"/>
                <a:gd name="connsiteY2" fmla="*/ 385011 h 385011"/>
              </a:gdLst>
              <a:ahLst/>
              <a:cxnLst>
                <a:cxn ang="0">
                  <a:pos x="connsiteX0" y="connsiteY0"/>
                </a:cxn>
                <a:cxn ang="0">
                  <a:pos x="connsiteX1" y="connsiteY1"/>
                </a:cxn>
                <a:cxn ang="0">
                  <a:pos x="connsiteX2" y="connsiteY2"/>
                </a:cxn>
              </a:cxnLst>
              <a:rect l="l" t="t" r="r" b="b"/>
              <a:pathLst>
                <a:path w="930442" h="385011">
                  <a:moveTo>
                    <a:pt x="930442" y="0"/>
                  </a:moveTo>
                  <a:cubicBezTo>
                    <a:pt x="743284" y="24063"/>
                    <a:pt x="556126" y="48127"/>
                    <a:pt x="401052" y="112295"/>
                  </a:cubicBezTo>
                  <a:cubicBezTo>
                    <a:pt x="245978" y="176463"/>
                    <a:pt x="122989" y="280737"/>
                    <a:pt x="0" y="385011"/>
                  </a:cubicBezTo>
                </a:path>
              </a:pathLst>
            </a:custGeom>
            <a:noFill/>
            <a:ln w="38100">
              <a:solidFill>
                <a:srgbClr val="C0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8345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8457A88-AC6F-4A4D-8415-A97A198D936C}"/>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Link State </a:t>
            </a:r>
            <a:endParaRPr lang="en-AU" altLang="en-US" sz="3600" dirty="0"/>
          </a:p>
        </p:txBody>
      </p:sp>
      <p:sp>
        <p:nvSpPr>
          <p:cNvPr id="117763" name="Rectangle 3">
            <a:extLst>
              <a:ext uri="{FF2B5EF4-FFF2-40B4-BE49-F238E27FC236}">
                <a16:creationId xmlns:a16="http://schemas.microsoft.com/office/drawing/2014/main" id="{9E9E1660-F554-D745-84A8-934A99CF16E7}"/>
              </a:ext>
            </a:extLst>
          </p:cNvPr>
          <p:cNvSpPr>
            <a:spLocks noGrp="1" noChangeArrowheads="1"/>
          </p:cNvSpPr>
          <p:nvPr>
            <p:ph type="body" idx="1"/>
          </p:nvPr>
        </p:nvSpPr>
        <p:spPr>
          <a:xfrm>
            <a:off x="808831" y="1108869"/>
            <a:ext cx="7886700" cy="4351338"/>
          </a:xfrm>
        </p:spPr>
        <p:txBody>
          <a:bodyPr>
            <a:normAutofit fontScale="77500" lnSpcReduction="20000"/>
          </a:bodyPr>
          <a:lstStyle/>
          <a:p>
            <a:pPr>
              <a:lnSpc>
                <a:spcPct val="80000"/>
              </a:lnSpc>
              <a:buFontTx/>
              <a:buNone/>
            </a:pPr>
            <a:r>
              <a:rPr lang="en-US" altLang="en-US" sz="2400" dirty="0"/>
              <a:t>Reliable Flooding</a:t>
            </a:r>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 typeface="Wingdings" pitchFamily="2" charset="2"/>
              <a:buNone/>
            </a:pPr>
            <a:r>
              <a:rPr lang="en-US" altLang="en-US" sz="2000" dirty="0"/>
              <a:t>Flooding of link-state packets. (a) LSP arrives at node X; (b) X floods LSP to A and C; (c) A and C flood LSP to B (but not X); (d) flooding is complete</a:t>
            </a:r>
          </a:p>
          <a:p>
            <a:pPr>
              <a:lnSpc>
                <a:spcPct val="80000"/>
              </a:lnSpc>
              <a:buFontTx/>
              <a:buNone/>
            </a:pPr>
            <a:endParaRPr lang="en-US" altLang="en-US" sz="2000" dirty="0"/>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117764" name="Picture 5" descr="f03-32-9780123850591 copy">
            <a:extLst>
              <a:ext uri="{FF2B5EF4-FFF2-40B4-BE49-F238E27FC236}">
                <a16:creationId xmlns:a16="http://schemas.microsoft.com/office/drawing/2014/main" id="{743F701D-51C6-CC47-82A0-BCC57E217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7578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6CEEB0-9C85-E55C-7396-C38D162DAD89}"/>
              </a:ext>
            </a:extLst>
          </p:cNvPr>
          <p:cNvSpPr txBox="1"/>
          <p:nvPr/>
        </p:nvSpPr>
        <p:spPr>
          <a:xfrm>
            <a:off x="263236" y="5574497"/>
            <a:ext cx="8880764"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If B receives this LSP from A first, will B send the second copy received from C to A?</a:t>
            </a:r>
          </a:p>
        </p:txBody>
      </p:sp>
      <p:sp>
        <p:nvSpPr>
          <p:cNvPr id="3" name="Rectangle 2">
            <a:extLst>
              <a:ext uri="{FF2B5EF4-FFF2-40B4-BE49-F238E27FC236}">
                <a16:creationId xmlns:a16="http://schemas.microsoft.com/office/drawing/2014/main" id="{CF6D33BB-5D28-7DF6-748C-E4F19FB79841}"/>
              </a:ext>
            </a:extLst>
          </p:cNvPr>
          <p:cNvSpPr/>
          <p:nvPr/>
        </p:nvSpPr>
        <p:spPr>
          <a:xfrm>
            <a:off x="1939636" y="4378036"/>
            <a:ext cx="1551709" cy="605118"/>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6B6C81-2D68-F23D-C26D-92FE17C424C5}"/>
              </a:ext>
            </a:extLst>
          </p:cNvPr>
          <p:cNvSpPr txBox="1"/>
          <p:nvPr/>
        </p:nvSpPr>
        <p:spPr>
          <a:xfrm>
            <a:off x="0" y="3079432"/>
            <a:ext cx="431648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Calibri" panose="020F0502020204030204"/>
              </a:rPr>
              <a:t>This copy is not added to database.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But will ‘B’ flood it?</a:t>
            </a:r>
          </a:p>
        </p:txBody>
      </p:sp>
      <p:sp>
        <p:nvSpPr>
          <p:cNvPr id="6" name="Freeform 5">
            <a:extLst>
              <a:ext uri="{FF2B5EF4-FFF2-40B4-BE49-F238E27FC236}">
                <a16:creationId xmlns:a16="http://schemas.microsoft.com/office/drawing/2014/main" id="{18A101CC-DDCD-23DD-0DD5-872EB07A2454}"/>
              </a:ext>
            </a:extLst>
          </p:cNvPr>
          <p:cNvSpPr/>
          <p:nvPr/>
        </p:nvSpPr>
        <p:spPr>
          <a:xfrm>
            <a:off x="768927" y="3682960"/>
            <a:ext cx="2341418" cy="562660"/>
          </a:xfrm>
          <a:custGeom>
            <a:avLst/>
            <a:gdLst>
              <a:gd name="connsiteX0" fmla="*/ 0 w 2341418"/>
              <a:gd name="connsiteY0" fmla="*/ 0 h 562660"/>
              <a:gd name="connsiteX1" fmla="*/ 1260764 w 2341418"/>
              <a:gd name="connsiteY1" fmla="*/ 498764 h 562660"/>
              <a:gd name="connsiteX2" fmla="*/ 2341418 w 2341418"/>
              <a:gd name="connsiteY2" fmla="*/ 540327 h 562660"/>
            </a:gdLst>
            <a:ahLst/>
            <a:cxnLst>
              <a:cxn ang="0">
                <a:pos x="connsiteX0" y="connsiteY0"/>
              </a:cxn>
              <a:cxn ang="0">
                <a:pos x="connsiteX1" y="connsiteY1"/>
              </a:cxn>
              <a:cxn ang="0">
                <a:pos x="connsiteX2" y="connsiteY2"/>
              </a:cxn>
            </a:cxnLst>
            <a:rect l="l" t="t" r="r" b="b"/>
            <a:pathLst>
              <a:path w="2341418" h="562660">
                <a:moveTo>
                  <a:pt x="0" y="0"/>
                </a:moveTo>
                <a:cubicBezTo>
                  <a:pt x="435264" y="204355"/>
                  <a:pt x="870528" y="408710"/>
                  <a:pt x="1260764" y="498764"/>
                </a:cubicBezTo>
                <a:cubicBezTo>
                  <a:pt x="1651000" y="588819"/>
                  <a:pt x="1996209" y="564573"/>
                  <a:pt x="2341418" y="540327"/>
                </a:cubicBezTo>
              </a:path>
            </a:pathLst>
          </a:custGeom>
          <a:noFill/>
          <a:ln w="31750">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357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769869-FBB2-16E4-0939-0AD58A1F6F4D}"/>
            </a:ext>
          </a:extLst>
        </p:cNvPr>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9721D35-9601-C7D9-882F-A0932FCD2DFC}"/>
              </a:ext>
            </a:extLst>
          </p:cNvPr>
          <p:cNvPicPr>
            <a:picLocks noChangeAspect="1"/>
          </p:cNvPicPr>
          <p:nvPr/>
        </p:nvPicPr>
        <p:blipFill>
          <a:blip r:embed="rId2"/>
          <a:stretch>
            <a:fillRect/>
          </a:stretch>
        </p:blipFill>
        <p:spPr>
          <a:xfrm>
            <a:off x="674675" y="813017"/>
            <a:ext cx="6848343" cy="6025406"/>
          </a:xfrm>
          <a:prstGeom prst="rect">
            <a:avLst/>
          </a:prstGeom>
        </p:spPr>
      </p:pic>
      <p:sp>
        <p:nvSpPr>
          <p:cNvPr id="4" name="Rectangle 2">
            <a:extLst>
              <a:ext uri="{FF2B5EF4-FFF2-40B4-BE49-F238E27FC236}">
                <a16:creationId xmlns:a16="http://schemas.microsoft.com/office/drawing/2014/main" id="{5D8B874A-57B7-BA6D-EC95-11550AADBEF2}"/>
              </a:ext>
            </a:extLst>
          </p:cNvPr>
          <p:cNvSpPr txBox="1">
            <a:spLocks noChangeArrowheads="1"/>
          </p:cNvSpPr>
          <p:nvPr/>
        </p:nvSpPr>
        <p:spPr>
          <a:xfrm>
            <a:off x="611188" y="17145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LSP processing</a:t>
            </a:r>
            <a:endParaRPr kumimoji="0" lang="en-AU" altLang="en-US"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19733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77D6D-0528-C126-F88C-5857C75745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4A9309-2194-C42C-28BD-5A965ECCEC8E}"/>
              </a:ext>
            </a:extLst>
          </p:cNvPr>
          <p:cNvSpPr txBox="1">
            <a:spLocks noChangeArrowheads="1"/>
          </p:cNvSpPr>
          <p:nvPr/>
        </p:nvSpPr>
        <p:spPr>
          <a:xfrm>
            <a:off x="0" y="20632"/>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LSP processing flow</a:t>
            </a:r>
            <a:endParaRPr kumimoji="0" lang="en-AU" altLang="en-US"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Rounded Rectangle 1">
            <a:extLst>
              <a:ext uri="{FF2B5EF4-FFF2-40B4-BE49-F238E27FC236}">
                <a16:creationId xmlns:a16="http://schemas.microsoft.com/office/drawing/2014/main" id="{5EC7E943-04A5-3FB9-CB7F-A08D5E7FE96D}"/>
              </a:ext>
            </a:extLst>
          </p:cNvPr>
          <p:cNvSpPr/>
          <p:nvPr/>
        </p:nvSpPr>
        <p:spPr>
          <a:xfrm>
            <a:off x="2317189" y="886796"/>
            <a:ext cx="1720659" cy="502945"/>
          </a:xfrm>
          <a:prstGeom prst="roundRect">
            <a:avLst/>
          </a:prstGeom>
          <a:noFill/>
          <a:ln w="254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ecision 4">
            <a:extLst>
              <a:ext uri="{FF2B5EF4-FFF2-40B4-BE49-F238E27FC236}">
                <a16:creationId xmlns:a16="http://schemas.microsoft.com/office/drawing/2014/main" id="{F00B9C5C-AAB8-CB90-9F3A-5118C57531E2}"/>
              </a:ext>
            </a:extLst>
          </p:cNvPr>
          <p:cNvSpPr/>
          <p:nvPr/>
        </p:nvSpPr>
        <p:spPr>
          <a:xfrm>
            <a:off x="2240697" y="1871407"/>
            <a:ext cx="1873642" cy="1141219"/>
          </a:xfrm>
          <a:prstGeom prst="flowChartDecision">
            <a:avLst/>
          </a:prstGeom>
          <a:noFill/>
          <a:ln w="254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cision 5">
            <a:extLst>
              <a:ext uri="{FF2B5EF4-FFF2-40B4-BE49-F238E27FC236}">
                <a16:creationId xmlns:a16="http://schemas.microsoft.com/office/drawing/2014/main" id="{1BE5BAC1-4023-E67B-33F2-0B961EE91B1E}"/>
              </a:ext>
            </a:extLst>
          </p:cNvPr>
          <p:cNvSpPr/>
          <p:nvPr/>
        </p:nvSpPr>
        <p:spPr>
          <a:xfrm>
            <a:off x="5122442" y="1871406"/>
            <a:ext cx="1873642" cy="1141219"/>
          </a:xfrm>
          <a:prstGeom prst="flowChartDecision">
            <a:avLst/>
          </a:prstGeom>
          <a:noFill/>
          <a:ln w="254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2723ED44-734C-B60F-5948-04B740C49810}"/>
              </a:ext>
            </a:extLst>
          </p:cNvPr>
          <p:cNvSpPr/>
          <p:nvPr/>
        </p:nvSpPr>
        <p:spPr>
          <a:xfrm>
            <a:off x="7676377" y="2190542"/>
            <a:ext cx="1175233" cy="502945"/>
          </a:xfrm>
          <a:prstGeom prst="roundRect">
            <a:avLst/>
          </a:prstGeom>
          <a:noFill/>
          <a:ln w="254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3476C4F3-BD3A-8EE4-94A6-F84CAF94DDC4}"/>
              </a:ext>
            </a:extLst>
          </p:cNvPr>
          <p:cNvSpPr/>
          <p:nvPr/>
        </p:nvSpPr>
        <p:spPr>
          <a:xfrm>
            <a:off x="2338260" y="3452727"/>
            <a:ext cx="1720659" cy="502945"/>
          </a:xfrm>
          <a:prstGeom prst="roundRect">
            <a:avLst/>
          </a:prstGeom>
          <a:noFill/>
          <a:ln w="254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2358F8A-16EB-F6C8-1810-D18DE195BE76}"/>
              </a:ext>
            </a:extLst>
          </p:cNvPr>
          <p:cNvSpPr/>
          <p:nvPr/>
        </p:nvSpPr>
        <p:spPr>
          <a:xfrm>
            <a:off x="2352115" y="4368063"/>
            <a:ext cx="1720659" cy="502945"/>
          </a:xfrm>
          <a:prstGeom prst="roundRect">
            <a:avLst/>
          </a:prstGeom>
          <a:noFill/>
          <a:ln w="254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lbow Connector 12">
            <a:extLst>
              <a:ext uri="{FF2B5EF4-FFF2-40B4-BE49-F238E27FC236}">
                <a16:creationId xmlns:a16="http://schemas.microsoft.com/office/drawing/2014/main" id="{6A554B8F-6269-49AD-ED10-F2C0FF2ED5FA}"/>
              </a:ext>
            </a:extLst>
          </p:cNvPr>
          <p:cNvCxnSpPr>
            <a:stCxn id="6" idx="2"/>
            <a:endCxn id="8" idx="3"/>
          </p:cNvCxnSpPr>
          <p:nvPr/>
        </p:nvCxnSpPr>
        <p:spPr>
          <a:xfrm rot="5400000">
            <a:off x="4713304" y="2358240"/>
            <a:ext cx="691575" cy="2000344"/>
          </a:xfrm>
          <a:prstGeom prst="bentConnector2">
            <a:avLst/>
          </a:prstGeom>
          <a:ln w="19050">
            <a:solidFill>
              <a:schemeClr val="accent1">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D4B15B-D7AB-E8F9-B1F6-31CB20C3810F}"/>
              </a:ext>
            </a:extLst>
          </p:cNvPr>
          <p:cNvCxnSpPr>
            <a:stCxn id="2" idx="2"/>
            <a:endCxn id="5" idx="0"/>
          </p:cNvCxnSpPr>
          <p:nvPr/>
        </p:nvCxnSpPr>
        <p:spPr>
          <a:xfrm flipH="1">
            <a:off x="3177518" y="1389741"/>
            <a:ext cx="1" cy="481666"/>
          </a:xfrm>
          <a:prstGeom prst="straightConnector1">
            <a:avLst/>
          </a:prstGeom>
          <a:ln w="19050">
            <a:solidFill>
              <a:schemeClr val="accent1">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EF58D85-959A-96EA-B0FE-8D2184DD7F05}"/>
              </a:ext>
            </a:extLst>
          </p:cNvPr>
          <p:cNvCxnSpPr/>
          <p:nvPr/>
        </p:nvCxnSpPr>
        <p:spPr>
          <a:xfrm flipH="1">
            <a:off x="3177517" y="3026712"/>
            <a:ext cx="1" cy="398071"/>
          </a:xfrm>
          <a:prstGeom prst="straightConnector1">
            <a:avLst/>
          </a:prstGeom>
          <a:ln w="19050">
            <a:solidFill>
              <a:schemeClr val="accent1">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29B1475-3A3D-13CA-90F4-D30112A7E77F}"/>
              </a:ext>
            </a:extLst>
          </p:cNvPr>
          <p:cNvCxnSpPr/>
          <p:nvPr/>
        </p:nvCxnSpPr>
        <p:spPr>
          <a:xfrm flipH="1">
            <a:off x="3198588" y="3934080"/>
            <a:ext cx="1" cy="398071"/>
          </a:xfrm>
          <a:prstGeom prst="straightConnector1">
            <a:avLst/>
          </a:prstGeom>
          <a:ln w="19050">
            <a:solidFill>
              <a:schemeClr val="accent1">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4A9FCB91-CD05-7107-9AEB-6FD1FFCA4151}"/>
              </a:ext>
            </a:extLst>
          </p:cNvPr>
          <p:cNvSpPr/>
          <p:nvPr/>
        </p:nvSpPr>
        <p:spPr>
          <a:xfrm>
            <a:off x="2266083" y="5141408"/>
            <a:ext cx="1891924" cy="650598"/>
          </a:xfrm>
          <a:prstGeom prst="roundRect">
            <a:avLst/>
          </a:prstGeom>
          <a:noFill/>
          <a:ln w="254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BBB1EF7B-02F1-A003-6F6A-B31AF4A51A02}"/>
              </a:ext>
            </a:extLst>
          </p:cNvPr>
          <p:cNvCxnSpPr/>
          <p:nvPr/>
        </p:nvCxnSpPr>
        <p:spPr>
          <a:xfrm flipH="1">
            <a:off x="3198588" y="4862748"/>
            <a:ext cx="1" cy="271888"/>
          </a:xfrm>
          <a:prstGeom prst="straightConnector1">
            <a:avLst/>
          </a:prstGeom>
          <a:ln w="19050">
            <a:solidFill>
              <a:schemeClr val="accent1">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54538A86-08CD-372D-1FEC-698D75997761}"/>
              </a:ext>
            </a:extLst>
          </p:cNvPr>
          <p:cNvSpPr/>
          <p:nvPr/>
        </p:nvSpPr>
        <p:spPr>
          <a:xfrm>
            <a:off x="2352115" y="6210057"/>
            <a:ext cx="1720659" cy="502945"/>
          </a:xfrm>
          <a:prstGeom prst="roundRect">
            <a:avLst/>
          </a:prstGeom>
          <a:noFill/>
          <a:ln w="254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80E54553-B66D-9353-D82C-22CE78DF9E08}"/>
              </a:ext>
            </a:extLst>
          </p:cNvPr>
          <p:cNvCxnSpPr/>
          <p:nvPr/>
        </p:nvCxnSpPr>
        <p:spPr>
          <a:xfrm flipH="1">
            <a:off x="3198588" y="5776074"/>
            <a:ext cx="1" cy="398071"/>
          </a:xfrm>
          <a:prstGeom prst="straightConnector1">
            <a:avLst/>
          </a:prstGeom>
          <a:ln w="19050">
            <a:solidFill>
              <a:schemeClr val="accent1">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35D551-5495-E4AF-092D-4F4BE1F91BAC}"/>
              </a:ext>
            </a:extLst>
          </p:cNvPr>
          <p:cNvCxnSpPr>
            <a:cxnSpLocks/>
            <a:stCxn id="5" idx="3"/>
            <a:endCxn id="6" idx="1"/>
          </p:cNvCxnSpPr>
          <p:nvPr/>
        </p:nvCxnSpPr>
        <p:spPr>
          <a:xfrm flipV="1">
            <a:off x="4114339" y="2442016"/>
            <a:ext cx="1008103" cy="1"/>
          </a:xfrm>
          <a:prstGeom prst="straightConnector1">
            <a:avLst/>
          </a:prstGeom>
          <a:ln w="19050">
            <a:solidFill>
              <a:schemeClr val="accent1">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CD201A-3502-231A-345A-4BF9A6148C48}"/>
              </a:ext>
            </a:extLst>
          </p:cNvPr>
          <p:cNvCxnSpPr>
            <a:cxnSpLocks/>
            <a:endCxn id="7" idx="1"/>
          </p:cNvCxnSpPr>
          <p:nvPr/>
        </p:nvCxnSpPr>
        <p:spPr>
          <a:xfrm>
            <a:off x="6996084" y="2442014"/>
            <a:ext cx="680293" cy="1"/>
          </a:xfrm>
          <a:prstGeom prst="straightConnector1">
            <a:avLst/>
          </a:prstGeom>
          <a:ln w="19050">
            <a:solidFill>
              <a:schemeClr val="accent1">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E62459B-B3A2-2817-4277-9CEA1CE38966}"/>
              </a:ext>
            </a:extLst>
          </p:cNvPr>
          <p:cNvSpPr txBox="1"/>
          <p:nvPr/>
        </p:nvSpPr>
        <p:spPr>
          <a:xfrm>
            <a:off x="2485276" y="953602"/>
            <a:ext cx="1384482" cy="369332"/>
          </a:xfrm>
          <a:prstGeom prst="rect">
            <a:avLst/>
          </a:prstGeom>
          <a:noFill/>
        </p:spPr>
        <p:txBody>
          <a:bodyPr wrap="none" rtlCol="0">
            <a:spAutoFit/>
          </a:bodyPr>
          <a:lstStyle/>
          <a:p>
            <a:r>
              <a:rPr lang="en-US" dirty="0"/>
              <a:t>LSP available</a:t>
            </a:r>
          </a:p>
        </p:txBody>
      </p:sp>
      <p:sp>
        <p:nvSpPr>
          <p:cNvPr id="28" name="TextBox 27">
            <a:extLst>
              <a:ext uri="{FF2B5EF4-FFF2-40B4-BE49-F238E27FC236}">
                <a16:creationId xmlns:a16="http://schemas.microsoft.com/office/drawing/2014/main" id="{923D7DD3-14C7-1B19-0B6C-91DF6170F8DB}"/>
              </a:ext>
            </a:extLst>
          </p:cNvPr>
          <p:cNvSpPr txBox="1"/>
          <p:nvPr/>
        </p:nvSpPr>
        <p:spPr>
          <a:xfrm>
            <a:off x="2594731" y="2118848"/>
            <a:ext cx="1165575" cy="646331"/>
          </a:xfrm>
          <a:prstGeom prst="rect">
            <a:avLst/>
          </a:prstGeom>
          <a:noFill/>
        </p:spPr>
        <p:txBody>
          <a:bodyPr wrap="none" rtlCol="0">
            <a:spAutoFit/>
          </a:bodyPr>
          <a:lstStyle/>
          <a:p>
            <a:pPr algn="ctr"/>
            <a:r>
              <a:rPr lang="en-US" dirty="0"/>
              <a:t>Exists in</a:t>
            </a:r>
          </a:p>
          <a:p>
            <a:pPr algn="ctr"/>
            <a:r>
              <a:rPr lang="en-US" dirty="0"/>
              <a:t>Database?</a:t>
            </a:r>
          </a:p>
        </p:txBody>
      </p:sp>
      <p:sp>
        <p:nvSpPr>
          <p:cNvPr id="29" name="TextBox 28">
            <a:extLst>
              <a:ext uri="{FF2B5EF4-FFF2-40B4-BE49-F238E27FC236}">
                <a16:creationId xmlns:a16="http://schemas.microsoft.com/office/drawing/2014/main" id="{EB0CF39C-DC29-6F47-078F-0DB351410A53}"/>
              </a:ext>
            </a:extLst>
          </p:cNvPr>
          <p:cNvSpPr txBox="1"/>
          <p:nvPr/>
        </p:nvSpPr>
        <p:spPr>
          <a:xfrm>
            <a:off x="2643019" y="3535052"/>
            <a:ext cx="1096710" cy="369332"/>
          </a:xfrm>
          <a:prstGeom prst="rect">
            <a:avLst/>
          </a:prstGeom>
          <a:noFill/>
        </p:spPr>
        <p:txBody>
          <a:bodyPr wrap="none" rtlCol="0">
            <a:spAutoFit/>
          </a:bodyPr>
          <a:lstStyle/>
          <a:p>
            <a:pPr algn="ctr"/>
            <a:r>
              <a:rPr lang="en-US" dirty="0"/>
              <a:t>Flood LSP</a:t>
            </a:r>
          </a:p>
        </p:txBody>
      </p:sp>
      <p:sp>
        <p:nvSpPr>
          <p:cNvPr id="30" name="TextBox 29">
            <a:extLst>
              <a:ext uri="{FF2B5EF4-FFF2-40B4-BE49-F238E27FC236}">
                <a16:creationId xmlns:a16="http://schemas.microsoft.com/office/drawing/2014/main" id="{60D5FC54-E8E2-8C8A-43E1-775EC4DBA575}"/>
              </a:ext>
            </a:extLst>
          </p:cNvPr>
          <p:cNvSpPr txBox="1"/>
          <p:nvPr/>
        </p:nvSpPr>
        <p:spPr>
          <a:xfrm>
            <a:off x="2333193" y="4449833"/>
            <a:ext cx="1716368" cy="369332"/>
          </a:xfrm>
          <a:prstGeom prst="rect">
            <a:avLst/>
          </a:prstGeom>
          <a:noFill/>
        </p:spPr>
        <p:txBody>
          <a:bodyPr wrap="none" rtlCol="0">
            <a:spAutoFit/>
          </a:bodyPr>
          <a:lstStyle/>
          <a:p>
            <a:pPr algn="ctr"/>
            <a:r>
              <a:rPr lang="en-US" dirty="0"/>
              <a:t>Add to database</a:t>
            </a:r>
          </a:p>
        </p:txBody>
      </p:sp>
      <p:sp>
        <p:nvSpPr>
          <p:cNvPr id="31" name="TextBox 30">
            <a:extLst>
              <a:ext uri="{FF2B5EF4-FFF2-40B4-BE49-F238E27FC236}">
                <a16:creationId xmlns:a16="http://schemas.microsoft.com/office/drawing/2014/main" id="{620539B5-1955-262D-BFF9-A7F8FBF378CC}"/>
              </a:ext>
            </a:extLst>
          </p:cNvPr>
          <p:cNvSpPr txBox="1"/>
          <p:nvPr/>
        </p:nvSpPr>
        <p:spPr>
          <a:xfrm>
            <a:off x="2302179" y="5160463"/>
            <a:ext cx="1855828" cy="646331"/>
          </a:xfrm>
          <a:prstGeom prst="rect">
            <a:avLst/>
          </a:prstGeom>
          <a:noFill/>
        </p:spPr>
        <p:txBody>
          <a:bodyPr wrap="none" rtlCol="0">
            <a:spAutoFit/>
          </a:bodyPr>
          <a:lstStyle/>
          <a:p>
            <a:pPr algn="ctr"/>
            <a:r>
              <a:rPr lang="en-US" dirty="0"/>
              <a:t>Run shortest path</a:t>
            </a:r>
          </a:p>
          <a:p>
            <a:pPr algn="ctr"/>
            <a:r>
              <a:rPr lang="en-US" dirty="0"/>
              <a:t>algorithm</a:t>
            </a:r>
          </a:p>
        </p:txBody>
      </p:sp>
      <p:sp>
        <p:nvSpPr>
          <p:cNvPr id="32" name="TextBox 31">
            <a:extLst>
              <a:ext uri="{FF2B5EF4-FFF2-40B4-BE49-F238E27FC236}">
                <a16:creationId xmlns:a16="http://schemas.microsoft.com/office/drawing/2014/main" id="{42ECA303-0AFC-9AFD-A4AD-A422222099E3}"/>
              </a:ext>
            </a:extLst>
          </p:cNvPr>
          <p:cNvSpPr txBox="1"/>
          <p:nvPr/>
        </p:nvSpPr>
        <p:spPr>
          <a:xfrm>
            <a:off x="2930469" y="6292033"/>
            <a:ext cx="540534" cy="369332"/>
          </a:xfrm>
          <a:prstGeom prst="rect">
            <a:avLst/>
          </a:prstGeom>
          <a:noFill/>
        </p:spPr>
        <p:txBody>
          <a:bodyPr wrap="none" rtlCol="0">
            <a:spAutoFit/>
          </a:bodyPr>
          <a:lstStyle/>
          <a:p>
            <a:pPr algn="ctr"/>
            <a:r>
              <a:rPr lang="en-US" dirty="0"/>
              <a:t>End</a:t>
            </a:r>
          </a:p>
        </p:txBody>
      </p:sp>
      <p:sp>
        <p:nvSpPr>
          <p:cNvPr id="33" name="TextBox 32">
            <a:extLst>
              <a:ext uri="{FF2B5EF4-FFF2-40B4-BE49-F238E27FC236}">
                <a16:creationId xmlns:a16="http://schemas.microsoft.com/office/drawing/2014/main" id="{2488950C-13DF-85AA-7F3A-9846326763BE}"/>
              </a:ext>
            </a:extLst>
          </p:cNvPr>
          <p:cNvSpPr txBox="1"/>
          <p:nvPr/>
        </p:nvSpPr>
        <p:spPr>
          <a:xfrm>
            <a:off x="7871158" y="2257347"/>
            <a:ext cx="787588" cy="369332"/>
          </a:xfrm>
          <a:prstGeom prst="rect">
            <a:avLst/>
          </a:prstGeom>
          <a:noFill/>
        </p:spPr>
        <p:txBody>
          <a:bodyPr wrap="none" rtlCol="0">
            <a:spAutoFit/>
          </a:bodyPr>
          <a:lstStyle/>
          <a:p>
            <a:r>
              <a:rPr lang="en-US" dirty="0"/>
              <a:t>Ignore</a:t>
            </a:r>
          </a:p>
        </p:txBody>
      </p:sp>
      <p:sp>
        <p:nvSpPr>
          <p:cNvPr id="34" name="TextBox 33">
            <a:extLst>
              <a:ext uri="{FF2B5EF4-FFF2-40B4-BE49-F238E27FC236}">
                <a16:creationId xmlns:a16="http://schemas.microsoft.com/office/drawing/2014/main" id="{29D7647B-830E-FBDD-A7E8-FA4CBDCE715D}"/>
              </a:ext>
            </a:extLst>
          </p:cNvPr>
          <p:cNvSpPr txBox="1"/>
          <p:nvPr/>
        </p:nvSpPr>
        <p:spPr>
          <a:xfrm>
            <a:off x="5355848" y="1906153"/>
            <a:ext cx="1425390" cy="923330"/>
          </a:xfrm>
          <a:prstGeom prst="rect">
            <a:avLst/>
          </a:prstGeom>
          <a:noFill/>
        </p:spPr>
        <p:txBody>
          <a:bodyPr wrap="none" rtlCol="0">
            <a:spAutoFit/>
          </a:bodyPr>
          <a:lstStyle/>
          <a:p>
            <a:pPr algn="ctr"/>
            <a:r>
              <a:rPr lang="en-US" dirty="0"/>
              <a:t>Is it</a:t>
            </a:r>
          </a:p>
          <a:p>
            <a:pPr algn="ctr"/>
            <a:r>
              <a:rPr lang="en-US" dirty="0"/>
              <a:t>a newer LSP?</a:t>
            </a:r>
          </a:p>
          <a:p>
            <a:pPr algn="ctr"/>
            <a:r>
              <a:rPr lang="en-US" dirty="0"/>
              <a:t>(seq. #)</a:t>
            </a:r>
          </a:p>
        </p:txBody>
      </p:sp>
      <p:sp>
        <p:nvSpPr>
          <p:cNvPr id="35" name="TextBox 34">
            <a:extLst>
              <a:ext uri="{FF2B5EF4-FFF2-40B4-BE49-F238E27FC236}">
                <a16:creationId xmlns:a16="http://schemas.microsoft.com/office/drawing/2014/main" id="{57D0EBC7-DDF1-0BEC-D0EE-FE7438A224C6}"/>
              </a:ext>
            </a:extLst>
          </p:cNvPr>
          <p:cNvSpPr txBox="1"/>
          <p:nvPr/>
        </p:nvSpPr>
        <p:spPr>
          <a:xfrm>
            <a:off x="6042156" y="3150203"/>
            <a:ext cx="485518" cy="369332"/>
          </a:xfrm>
          <a:prstGeom prst="rect">
            <a:avLst/>
          </a:prstGeom>
          <a:noFill/>
        </p:spPr>
        <p:txBody>
          <a:bodyPr wrap="none" rtlCol="0">
            <a:spAutoFit/>
          </a:bodyPr>
          <a:lstStyle/>
          <a:p>
            <a:r>
              <a:rPr lang="en-US" dirty="0"/>
              <a:t>Yes</a:t>
            </a:r>
          </a:p>
        </p:txBody>
      </p:sp>
      <p:sp>
        <p:nvSpPr>
          <p:cNvPr id="36" name="TextBox 35">
            <a:extLst>
              <a:ext uri="{FF2B5EF4-FFF2-40B4-BE49-F238E27FC236}">
                <a16:creationId xmlns:a16="http://schemas.microsoft.com/office/drawing/2014/main" id="{6C282608-A767-9FE0-D7C4-DA0F45643097}"/>
              </a:ext>
            </a:extLst>
          </p:cNvPr>
          <p:cNvSpPr txBox="1"/>
          <p:nvPr/>
        </p:nvSpPr>
        <p:spPr>
          <a:xfrm>
            <a:off x="7081220" y="2118848"/>
            <a:ext cx="455574" cy="369332"/>
          </a:xfrm>
          <a:prstGeom prst="rect">
            <a:avLst/>
          </a:prstGeom>
          <a:noFill/>
        </p:spPr>
        <p:txBody>
          <a:bodyPr wrap="none" rtlCol="0">
            <a:spAutoFit/>
          </a:bodyPr>
          <a:lstStyle/>
          <a:p>
            <a:r>
              <a:rPr lang="en-US" dirty="0"/>
              <a:t>No</a:t>
            </a:r>
          </a:p>
        </p:txBody>
      </p:sp>
      <p:sp>
        <p:nvSpPr>
          <p:cNvPr id="37" name="TextBox 36">
            <a:extLst>
              <a:ext uri="{FF2B5EF4-FFF2-40B4-BE49-F238E27FC236}">
                <a16:creationId xmlns:a16="http://schemas.microsoft.com/office/drawing/2014/main" id="{9374C698-5864-85BD-D7C3-720A7CD06FC6}"/>
              </a:ext>
            </a:extLst>
          </p:cNvPr>
          <p:cNvSpPr txBox="1"/>
          <p:nvPr/>
        </p:nvSpPr>
        <p:spPr>
          <a:xfrm>
            <a:off x="3198588" y="2971527"/>
            <a:ext cx="455574" cy="369332"/>
          </a:xfrm>
          <a:prstGeom prst="rect">
            <a:avLst/>
          </a:prstGeom>
          <a:noFill/>
        </p:spPr>
        <p:txBody>
          <a:bodyPr wrap="none" rtlCol="0">
            <a:spAutoFit/>
          </a:bodyPr>
          <a:lstStyle/>
          <a:p>
            <a:r>
              <a:rPr lang="en-US" dirty="0"/>
              <a:t>No</a:t>
            </a:r>
          </a:p>
        </p:txBody>
      </p:sp>
      <p:sp>
        <p:nvSpPr>
          <p:cNvPr id="38" name="TextBox 37">
            <a:extLst>
              <a:ext uri="{FF2B5EF4-FFF2-40B4-BE49-F238E27FC236}">
                <a16:creationId xmlns:a16="http://schemas.microsoft.com/office/drawing/2014/main" id="{2CB2951F-82F7-35C5-FF93-FF49D990016D}"/>
              </a:ext>
            </a:extLst>
          </p:cNvPr>
          <p:cNvSpPr txBox="1"/>
          <p:nvPr/>
        </p:nvSpPr>
        <p:spPr>
          <a:xfrm>
            <a:off x="4368675" y="2111647"/>
            <a:ext cx="485518" cy="369332"/>
          </a:xfrm>
          <a:prstGeom prst="rect">
            <a:avLst/>
          </a:prstGeom>
          <a:noFill/>
        </p:spPr>
        <p:txBody>
          <a:bodyPr wrap="none" rtlCol="0">
            <a:spAutoFit/>
          </a:bodyPr>
          <a:lstStyle/>
          <a:p>
            <a:r>
              <a:rPr lang="en-US" dirty="0"/>
              <a:t>Yes</a:t>
            </a:r>
          </a:p>
        </p:txBody>
      </p:sp>
      <p:pic>
        <p:nvPicPr>
          <p:cNvPr id="3" name="Picture 5" descr="f03-32-9780123850591 copy">
            <a:extLst>
              <a:ext uri="{FF2B5EF4-FFF2-40B4-BE49-F238E27FC236}">
                <a16:creationId xmlns:a16="http://schemas.microsoft.com/office/drawing/2014/main" id="{ACA1B31C-AC0C-FEA2-392E-3EA1DB328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30" t="55103" r="53006"/>
          <a:stretch/>
        </p:blipFill>
        <p:spPr bwMode="auto">
          <a:xfrm>
            <a:off x="6722220" y="5306754"/>
            <a:ext cx="2370129" cy="1422626"/>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0B1CDE-D28D-2342-9DE0-FD0CDDEB26DB}"/>
              </a:ext>
            </a:extLst>
          </p:cNvPr>
          <p:cNvSpPr txBox="1"/>
          <p:nvPr/>
        </p:nvSpPr>
        <p:spPr>
          <a:xfrm>
            <a:off x="0" y="2899611"/>
            <a:ext cx="9144000" cy="584775"/>
          </a:xfrm>
          <a:prstGeom prst="rect">
            <a:avLst/>
          </a:prstGeom>
          <a:solidFill>
            <a:schemeClr val="tx1">
              <a:lumMod val="65000"/>
              <a:lumOff val="35000"/>
            </a:schemeClr>
          </a:solidFill>
        </p:spPr>
        <p:txBody>
          <a:bodyPr wrap="square" rtlCol="0">
            <a:spAutoFit/>
          </a:bodyPr>
          <a:lstStyle/>
          <a:p>
            <a:pPr algn="ctr"/>
            <a:r>
              <a:rPr lang="en-US" sz="3200" dirty="0">
                <a:solidFill>
                  <a:schemeClr val="bg1"/>
                </a:solidFill>
              </a:rPr>
              <a:t>Distance Vector Routing (</a:t>
            </a:r>
            <a:r>
              <a:rPr lang="en-US" sz="3200" dirty="0" err="1">
                <a:solidFill>
                  <a:schemeClr val="bg1"/>
                </a:solidFill>
              </a:rPr>
              <a:t>cont</a:t>
            </a:r>
            <a:r>
              <a:rPr lang="en-US" sz="3200" dirty="0">
                <a:solidFill>
                  <a:schemeClr val="bg1"/>
                </a:solidFill>
              </a:rPr>
              <a:t>…)</a:t>
            </a:r>
          </a:p>
        </p:txBody>
      </p:sp>
    </p:spTree>
    <p:extLst>
      <p:ext uri="{BB962C8B-B14F-4D97-AF65-F5344CB8AC3E}">
        <p14:creationId xmlns:p14="http://schemas.microsoft.com/office/powerpoint/2010/main" val="97749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FC2C12E9-C33D-7047-A053-711FDA43F7FA}"/>
              </a:ext>
            </a:extLst>
          </p:cNvPr>
          <p:cNvSpPr/>
          <p:nvPr/>
        </p:nvSpPr>
        <p:spPr>
          <a:xfrm>
            <a:off x="2693800" y="81599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61" name="Oval 60">
            <a:extLst>
              <a:ext uri="{FF2B5EF4-FFF2-40B4-BE49-F238E27FC236}">
                <a16:creationId xmlns:a16="http://schemas.microsoft.com/office/drawing/2014/main" id="{D4BBE3D8-ADC3-6946-952B-85A7C3AB5659}"/>
              </a:ext>
            </a:extLst>
          </p:cNvPr>
          <p:cNvSpPr/>
          <p:nvPr/>
        </p:nvSpPr>
        <p:spPr>
          <a:xfrm>
            <a:off x="3561522" y="298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62" name="Oval 61">
            <a:extLst>
              <a:ext uri="{FF2B5EF4-FFF2-40B4-BE49-F238E27FC236}">
                <a16:creationId xmlns:a16="http://schemas.microsoft.com/office/drawing/2014/main" id="{2518436E-3ED7-1F41-A770-57A2882B3561}"/>
              </a:ext>
            </a:extLst>
          </p:cNvPr>
          <p:cNvSpPr/>
          <p:nvPr/>
        </p:nvSpPr>
        <p:spPr>
          <a:xfrm>
            <a:off x="5307831" y="2987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63" name="Oval 62">
            <a:extLst>
              <a:ext uri="{FF2B5EF4-FFF2-40B4-BE49-F238E27FC236}">
                <a16:creationId xmlns:a16="http://schemas.microsoft.com/office/drawing/2014/main" id="{78B96A0F-904F-954D-8DB8-3EAFE1A49B20}"/>
              </a:ext>
            </a:extLst>
          </p:cNvPr>
          <p:cNvSpPr/>
          <p:nvPr/>
        </p:nvSpPr>
        <p:spPr>
          <a:xfrm>
            <a:off x="3561522"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64" name="Oval 63">
            <a:extLst>
              <a:ext uri="{FF2B5EF4-FFF2-40B4-BE49-F238E27FC236}">
                <a16:creationId xmlns:a16="http://schemas.microsoft.com/office/drawing/2014/main" id="{0B8CF6C7-9BB6-F940-B4DD-55DACAFAED5F}"/>
              </a:ext>
            </a:extLst>
          </p:cNvPr>
          <p:cNvSpPr/>
          <p:nvPr/>
        </p:nvSpPr>
        <p:spPr>
          <a:xfrm>
            <a:off x="5310721"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65" name="Straight Connector 64">
            <a:extLst>
              <a:ext uri="{FF2B5EF4-FFF2-40B4-BE49-F238E27FC236}">
                <a16:creationId xmlns:a16="http://schemas.microsoft.com/office/drawing/2014/main" id="{6ED0F183-4945-2A4F-BC62-69286E5C374E}"/>
              </a:ext>
            </a:extLst>
          </p:cNvPr>
          <p:cNvCxnSpPr>
            <a:stCxn id="61" idx="6"/>
            <a:endCxn id="62" idx="2"/>
          </p:cNvCxnSpPr>
          <p:nvPr/>
        </p:nvCxnSpPr>
        <p:spPr>
          <a:xfrm>
            <a:off x="4203207" y="350713"/>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27BE314-5BC6-A740-95CE-564D4A825A91}"/>
              </a:ext>
            </a:extLst>
          </p:cNvPr>
          <p:cNvCxnSpPr>
            <a:cxnSpLocks/>
            <a:stCxn id="64" idx="0"/>
            <a:endCxn id="62" idx="4"/>
          </p:cNvCxnSpPr>
          <p:nvPr/>
        </p:nvCxnSpPr>
        <p:spPr>
          <a:xfrm flipH="1" flipV="1">
            <a:off x="5628674" y="671556"/>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AEE20BB-A958-4F4D-B22F-E041D497D20A}"/>
              </a:ext>
            </a:extLst>
          </p:cNvPr>
          <p:cNvCxnSpPr>
            <a:cxnSpLocks/>
            <a:stCxn id="64" idx="2"/>
            <a:endCxn id="63" idx="6"/>
          </p:cNvCxnSpPr>
          <p:nvPr/>
        </p:nvCxnSpPr>
        <p:spPr>
          <a:xfrm flipH="1">
            <a:off x="4203207" y="192296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05C0810-FAD8-1940-BEF5-C573E4535F0D}"/>
              </a:ext>
            </a:extLst>
          </p:cNvPr>
          <p:cNvCxnSpPr>
            <a:cxnSpLocks/>
            <a:stCxn id="63" idx="1"/>
            <a:endCxn id="60" idx="5"/>
          </p:cNvCxnSpPr>
          <p:nvPr/>
        </p:nvCxnSpPr>
        <p:spPr>
          <a:xfrm flipH="1" flipV="1">
            <a:off x="3241512" y="1363707"/>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C78094A-14AA-BF4E-923A-6C9B889AFB95}"/>
              </a:ext>
            </a:extLst>
          </p:cNvPr>
          <p:cNvCxnSpPr>
            <a:cxnSpLocks/>
            <a:stCxn id="60" idx="7"/>
            <a:endCxn id="61" idx="3"/>
          </p:cNvCxnSpPr>
          <p:nvPr/>
        </p:nvCxnSpPr>
        <p:spPr>
          <a:xfrm flipV="1">
            <a:off x="3241512" y="577582"/>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75983EC-FF3F-F647-A66E-6AC4FC511C8B}"/>
              </a:ext>
            </a:extLst>
          </p:cNvPr>
          <p:cNvCxnSpPr>
            <a:cxnSpLocks/>
            <a:stCxn id="63" idx="0"/>
            <a:endCxn id="61" idx="4"/>
          </p:cNvCxnSpPr>
          <p:nvPr/>
        </p:nvCxnSpPr>
        <p:spPr>
          <a:xfrm flipV="1">
            <a:off x="3882365" y="67155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59A24D2-39FA-6D40-B6DA-F0CE6C1AED45}"/>
              </a:ext>
            </a:extLst>
          </p:cNvPr>
          <p:cNvCxnSpPr>
            <a:cxnSpLocks/>
            <a:stCxn id="63" idx="7"/>
            <a:endCxn id="62" idx="3"/>
          </p:cNvCxnSpPr>
          <p:nvPr/>
        </p:nvCxnSpPr>
        <p:spPr>
          <a:xfrm flipV="1">
            <a:off x="4109234" y="57758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91F7838-F6BF-1241-A95D-C17055A4A2BA}"/>
              </a:ext>
            </a:extLst>
          </p:cNvPr>
          <p:cNvSpPr txBox="1"/>
          <p:nvPr/>
        </p:nvSpPr>
        <p:spPr>
          <a:xfrm>
            <a:off x="3118397" y="1454249"/>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3" name="TextBox 72">
            <a:extLst>
              <a:ext uri="{FF2B5EF4-FFF2-40B4-BE49-F238E27FC236}">
                <a16:creationId xmlns:a16="http://schemas.microsoft.com/office/drawing/2014/main" id="{4C250C94-FD3A-894B-B23D-F9B51947A9CE}"/>
              </a:ext>
            </a:extLst>
          </p:cNvPr>
          <p:cNvSpPr txBox="1"/>
          <p:nvPr/>
        </p:nvSpPr>
        <p:spPr>
          <a:xfrm>
            <a:off x="3910925" y="88102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74" name="TextBox 73">
            <a:extLst>
              <a:ext uri="{FF2B5EF4-FFF2-40B4-BE49-F238E27FC236}">
                <a16:creationId xmlns:a16="http://schemas.microsoft.com/office/drawing/2014/main" id="{9EDE2BCE-954A-E648-8CF0-4A3563297202}"/>
              </a:ext>
            </a:extLst>
          </p:cNvPr>
          <p:cNvSpPr txBox="1"/>
          <p:nvPr/>
        </p:nvSpPr>
        <p:spPr>
          <a:xfrm>
            <a:off x="4484050" y="31349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75" name="TextBox 74">
            <a:extLst>
              <a:ext uri="{FF2B5EF4-FFF2-40B4-BE49-F238E27FC236}">
                <a16:creationId xmlns:a16="http://schemas.microsoft.com/office/drawing/2014/main" id="{3009F3DB-83D6-1244-B7E6-0DB4B5370284}"/>
              </a:ext>
            </a:extLst>
          </p:cNvPr>
          <p:cNvSpPr txBox="1"/>
          <p:nvPr/>
        </p:nvSpPr>
        <p:spPr>
          <a:xfrm>
            <a:off x="4733891" y="101302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76" name="TextBox 75">
            <a:extLst>
              <a:ext uri="{FF2B5EF4-FFF2-40B4-BE49-F238E27FC236}">
                <a16:creationId xmlns:a16="http://schemas.microsoft.com/office/drawing/2014/main" id="{1635D32F-21D7-464A-B3A6-22692855DAFE}"/>
              </a:ext>
            </a:extLst>
          </p:cNvPr>
          <p:cNvSpPr txBox="1"/>
          <p:nvPr/>
        </p:nvSpPr>
        <p:spPr>
          <a:xfrm>
            <a:off x="4733891" y="15415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77" name="TextBox 76">
            <a:extLst>
              <a:ext uri="{FF2B5EF4-FFF2-40B4-BE49-F238E27FC236}">
                <a16:creationId xmlns:a16="http://schemas.microsoft.com/office/drawing/2014/main" id="{5F4E0ECD-FF0E-AE49-A5CA-7BE25043382A}"/>
              </a:ext>
            </a:extLst>
          </p:cNvPr>
          <p:cNvSpPr txBox="1"/>
          <p:nvPr/>
        </p:nvSpPr>
        <p:spPr>
          <a:xfrm>
            <a:off x="5628672" y="92643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sp>
        <p:nvSpPr>
          <p:cNvPr id="78" name="TextBox 77">
            <a:extLst>
              <a:ext uri="{FF2B5EF4-FFF2-40B4-BE49-F238E27FC236}">
                <a16:creationId xmlns:a16="http://schemas.microsoft.com/office/drawing/2014/main" id="{6E1849B3-49D7-FE47-988D-AD047AC86265}"/>
              </a:ext>
            </a:extLst>
          </p:cNvPr>
          <p:cNvSpPr txBox="1"/>
          <p:nvPr/>
        </p:nvSpPr>
        <p:spPr>
          <a:xfrm>
            <a:off x="3016360" y="30905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nvGrpSpPr>
          <p:cNvPr id="2" name="Group 1">
            <a:extLst>
              <a:ext uri="{FF2B5EF4-FFF2-40B4-BE49-F238E27FC236}">
                <a16:creationId xmlns:a16="http://schemas.microsoft.com/office/drawing/2014/main" id="{4AE222D6-2BA7-994C-B5A5-563D884DFB44}"/>
              </a:ext>
            </a:extLst>
          </p:cNvPr>
          <p:cNvGrpSpPr/>
          <p:nvPr/>
        </p:nvGrpSpPr>
        <p:grpSpPr>
          <a:xfrm>
            <a:off x="69632" y="2403162"/>
            <a:ext cx="9042006" cy="4453830"/>
            <a:chOff x="69632" y="2403162"/>
            <a:chExt cx="9042006" cy="4453830"/>
          </a:xfrm>
        </p:grpSpPr>
        <p:grpSp>
          <p:nvGrpSpPr>
            <p:cNvPr id="80" name="Group 79">
              <a:extLst>
                <a:ext uri="{FF2B5EF4-FFF2-40B4-BE49-F238E27FC236}">
                  <a16:creationId xmlns:a16="http://schemas.microsoft.com/office/drawing/2014/main" id="{362E1BD9-19DA-AC48-BD3E-CBCC8A289BDC}"/>
                </a:ext>
              </a:extLst>
            </p:cNvPr>
            <p:cNvGrpSpPr/>
            <p:nvPr/>
          </p:nvGrpSpPr>
          <p:grpSpPr>
            <a:xfrm>
              <a:off x="3121105" y="3269716"/>
              <a:ext cx="1840282" cy="1666223"/>
              <a:chOff x="1972776" y="1393814"/>
              <a:chExt cx="1840282" cy="1666223"/>
            </a:xfrm>
          </p:grpSpPr>
          <p:sp>
            <p:nvSpPr>
              <p:cNvPr id="5" name="Oval 4">
                <a:extLst>
                  <a:ext uri="{FF2B5EF4-FFF2-40B4-BE49-F238E27FC236}">
                    <a16:creationId xmlns:a16="http://schemas.microsoft.com/office/drawing/2014/main" id="{E945AEE2-A438-3E40-B765-54F026E5FA37}"/>
                  </a:ext>
                </a:extLst>
              </p:cNvPr>
              <p:cNvSpPr/>
              <p:nvPr/>
            </p:nvSpPr>
            <p:spPr>
              <a:xfrm>
                <a:off x="1972776" y="241835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9" name="Straight Connector 8">
                <a:extLst>
                  <a:ext uri="{FF2B5EF4-FFF2-40B4-BE49-F238E27FC236}">
                    <a16:creationId xmlns:a16="http://schemas.microsoft.com/office/drawing/2014/main" id="{5D84B1AB-EED4-0A40-BB71-F5538667BC80}"/>
                  </a:ext>
                </a:extLst>
              </p:cNvPr>
              <p:cNvCxnSpPr>
                <a:cxnSpLocks/>
                <a:endCxn id="5" idx="6"/>
              </p:cNvCxnSpPr>
              <p:nvPr/>
            </p:nvCxnSpPr>
            <p:spPr>
              <a:xfrm flipH="1">
                <a:off x="2614461" y="2739195"/>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FA852C-BAD3-1B44-B1DE-D53EB5104DDF}"/>
                  </a:ext>
                </a:extLst>
              </p:cNvPr>
              <p:cNvCxnSpPr>
                <a:cxnSpLocks/>
                <a:stCxn id="5" idx="0"/>
              </p:cNvCxnSpPr>
              <p:nvPr/>
            </p:nvCxnSpPr>
            <p:spPr>
              <a:xfrm flipV="1">
                <a:off x="2293619" y="1487786"/>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2FC77B-CC10-3D41-A35D-E3D8BA405D40}"/>
                  </a:ext>
                </a:extLst>
              </p:cNvPr>
              <p:cNvCxnSpPr>
                <a:cxnSpLocks/>
                <a:stCxn id="5" idx="7"/>
              </p:cNvCxnSpPr>
              <p:nvPr/>
            </p:nvCxnSpPr>
            <p:spPr>
              <a:xfrm flipV="1">
                <a:off x="2520488" y="1393814"/>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6BCEDF-30E4-0047-8715-058857B8F103}"/>
                  </a:ext>
                </a:extLst>
              </p:cNvPr>
              <p:cNvSpPr txBox="1"/>
              <p:nvPr/>
            </p:nvSpPr>
            <p:spPr>
              <a:xfrm>
                <a:off x="2322179" y="169725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17" name="TextBox 16">
                <a:extLst>
                  <a:ext uri="{FF2B5EF4-FFF2-40B4-BE49-F238E27FC236}">
                    <a16:creationId xmlns:a16="http://schemas.microsoft.com/office/drawing/2014/main" id="{F6469D79-FC6F-3F4B-BC59-66E450AFAD09}"/>
                  </a:ext>
                </a:extLst>
              </p:cNvPr>
              <p:cNvSpPr txBox="1"/>
              <p:nvPr/>
            </p:nvSpPr>
            <p:spPr>
              <a:xfrm>
                <a:off x="3145145" y="182925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18" name="TextBox 17">
                <a:extLst>
                  <a:ext uri="{FF2B5EF4-FFF2-40B4-BE49-F238E27FC236}">
                    <a16:creationId xmlns:a16="http://schemas.microsoft.com/office/drawing/2014/main" id="{3E02DCD8-8468-1644-A892-053C394A1469}"/>
                  </a:ext>
                </a:extLst>
              </p:cNvPr>
              <p:cNvSpPr txBox="1"/>
              <p:nvPr/>
            </p:nvSpPr>
            <p:spPr>
              <a:xfrm>
                <a:off x="3145145" y="235777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grpSp>
        <p:grpSp>
          <p:nvGrpSpPr>
            <p:cNvPr id="31" name="Group 30">
              <a:extLst>
                <a:ext uri="{FF2B5EF4-FFF2-40B4-BE49-F238E27FC236}">
                  <a16:creationId xmlns:a16="http://schemas.microsoft.com/office/drawing/2014/main" id="{A120ABDE-A768-F641-829A-E93C08518E9F}"/>
                </a:ext>
              </a:extLst>
            </p:cNvPr>
            <p:cNvGrpSpPr/>
            <p:nvPr/>
          </p:nvGrpSpPr>
          <p:grpSpPr>
            <a:xfrm>
              <a:off x="69632" y="3121211"/>
              <a:ext cx="961695" cy="1606855"/>
              <a:chOff x="1257454" y="1277690"/>
              <a:chExt cx="961695" cy="1606855"/>
            </a:xfrm>
          </p:grpSpPr>
          <p:sp>
            <p:nvSpPr>
              <p:cNvPr id="26" name="Oval 25">
                <a:extLst>
                  <a:ext uri="{FF2B5EF4-FFF2-40B4-BE49-F238E27FC236}">
                    <a16:creationId xmlns:a16="http://schemas.microsoft.com/office/drawing/2014/main" id="{FFEB30C0-F86F-3C42-BEF7-0F98B83A6BA2}"/>
                  </a:ext>
                </a:extLst>
              </p:cNvPr>
              <p:cNvSpPr/>
              <p:nvPr/>
            </p:nvSpPr>
            <p:spPr>
              <a:xfrm>
                <a:off x="1257454" y="1784626"/>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27" name="Straight Connector 26">
                <a:extLst>
                  <a:ext uri="{FF2B5EF4-FFF2-40B4-BE49-F238E27FC236}">
                    <a16:creationId xmlns:a16="http://schemas.microsoft.com/office/drawing/2014/main" id="{1458F14F-8905-C44C-8D1B-B4B63BA8589F}"/>
                  </a:ext>
                </a:extLst>
              </p:cNvPr>
              <p:cNvCxnSpPr>
                <a:cxnSpLocks/>
                <a:endCxn id="26"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D9CF66-7046-9644-8AEB-30DDFCB6C680}"/>
                  </a:ext>
                </a:extLst>
              </p:cNvPr>
              <p:cNvCxnSpPr>
                <a:cxnSpLocks/>
                <a:stCxn id="26"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3A7C4B8-B9CC-2F41-A9AE-4575DD7B52A4}"/>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30" name="TextBox 29">
                <a:extLst>
                  <a:ext uri="{FF2B5EF4-FFF2-40B4-BE49-F238E27FC236}">
                    <a16:creationId xmlns:a16="http://schemas.microsoft.com/office/drawing/2014/main" id="{060B4266-9722-F545-A689-05B7DA4B8E58}"/>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grpSp>
          <p:nvGrpSpPr>
            <p:cNvPr id="37" name="Group 36">
              <a:extLst>
                <a:ext uri="{FF2B5EF4-FFF2-40B4-BE49-F238E27FC236}">
                  <a16:creationId xmlns:a16="http://schemas.microsoft.com/office/drawing/2014/main" id="{7D614CD9-ECCA-1B4E-8C3B-F370F84CC6B6}"/>
                </a:ext>
              </a:extLst>
            </p:cNvPr>
            <p:cNvGrpSpPr/>
            <p:nvPr/>
          </p:nvGrpSpPr>
          <p:grpSpPr>
            <a:xfrm>
              <a:off x="305629" y="5491253"/>
              <a:ext cx="2291471" cy="880098"/>
              <a:chOff x="1580014" y="998501"/>
              <a:chExt cx="2291471" cy="880098"/>
            </a:xfrm>
          </p:grpSpPr>
          <p:sp>
            <p:nvSpPr>
              <p:cNvPr id="32" name="Oval 31">
                <a:extLst>
                  <a:ext uri="{FF2B5EF4-FFF2-40B4-BE49-F238E27FC236}">
                    <a16:creationId xmlns:a16="http://schemas.microsoft.com/office/drawing/2014/main" id="{AA370B10-B051-494A-8D1F-9A111246C3A4}"/>
                  </a:ext>
                </a:extLst>
              </p:cNvPr>
              <p:cNvSpPr/>
              <p:nvPr/>
            </p:nvSpPr>
            <p:spPr>
              <a:xfrm>
                <a:off x="2125176" y="99850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cxnSp>
            <p:nvCxnSpPr>
              <p:cNvPr id="33" name="Straight Connector 32">
                <a:extLst>
                  <a:ext uri="{FF2B5EF4-FFF2-40B4-BE49-F238E27FC236}">
                    <a16:creationId xmlns:a16="http://schemas.microsoft.com/office/drawing/2014/main" id="{B24CC6DA-73B7-C942-949D-851070D21408}"/>
                  </a:ext>
                </a:extLst>
              </p:cNvPr>
              <p:cNvCxnSpPr>
                <a:stCxn id="32" idx="6"/>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E27B95-BD24-F346-9BEC-9BD58C01BA0C}"/>
                  </a:ext>
                </a:extLst>
              </p:cNvPr>
              <p:cNvCxnSpPr>
                <a:cxnSpLocks/>
                <a:endCxn id="32" idx="3"/>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7195EE5-7DEA-F448-801D-2A9A7594C2D2}"/>
                  </a:ext>
                </a:extLst>
              </p:cNvPr>
              <p:cNvSpPr txBox="1"/>
              <p:nvPr/>
            </p:nvSpPr>
            <p:spPr>
              <a:xfrm>
                <a:off x="3047704" y="128212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36" name="TextBox 35">
                <a:extLst>
                  <a:ext uri="{FF2B5EF4-FFF2-40B4-BE49-F238E27FC236}">
                    <a16:creationId xmlns:a16="http://schemas.microsoft.com/office/drawing/2014/main" id="{7A03D8F8-54C3-2741-873D-7D8AFAB4EB4E}"/>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grpSp>
          <p:nvGrpSpPr>
            <p:cNvPr id="44" name="Group 43">
              <a:extLst>
                <a:ext uri="{FF2B5EF4-FFF2-40B4-BE49-F238E27FC236}">
                  <a16:creationId xmlns:a16="http://schemas.microsoft.com/office/drawing/2014/main" id="{9A96DB04-32D7-DF4F-B777-DB4D0BE42A51}"/>
                </a:ext>
              </a:extLst>
            </p:cNvPr>
            <p:cNvGrpSpPr/>
            <p:nvPr/>
          </p:nvGrpSpPr>
          <p:grpSpPr>
            <a:xfrm>
              <a:off x="7154099" y="3686122"/>
              <a:ext cx="1957539" cy="1572250"/>
              <a:chOff x="2766861" y="998502"/>
              <a:chExt cx="1957539" cy="1572250"/>
            </a:xfrm>
          </p:grpSpPr>
          <p:sp>
            <p:nvSpPr>
              <p:cNvPr id="38" name="Oval 37">
                <a:extLst>
                  <a:ext uri="{FF2B5EF4-FFF2-40B4-BE49-F238E27FC236}">
                    <a16:creationId xmlns:a16="http://schemas.microsoft.com/office/drawing/2014/main" id="{06DF2034-7EF8-EE46-9836-B938BE3AA7B5}"/>
                  </a:ext>
                </a:extLst>
              </p:cNvPr>
              <p:cNvSpPr/>
              <p:nvPr/>
            </p:nvSpPr>
            <p:spPr>
              <a:xfrm>
                <a:off x="3871485" y="99850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cxnSp>
            <p:nvCxnSpPr>
              <p:cNvPr id="40" name="Straight Connector 39">
                <a:extLst>
                  <a:ext uri="{FF2B5EF4-FFF2-40B4-BE49-F238E27FC236}">
                    <a16:creationId xmlns:a16="http://schemas.microsoft.com/office/drawing/2014/main" id="{1078397D-DF0C-9347-8E79-8F23238E62E4}"/>
                  </a:ext>
                </a:extLst>
              </p:cNvPr>
              <p:cNvCxnSpPr>
                <a:endCxn id="38" idx="2"/>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C2BA6B6-4DE3-004B-ADA2-0762EE82D807}"/>
                  </a:ext>
                </a:extLst>
              </p:cNvPr>
              <p:cNvCxnSpPr>
                <a:cxnSpLocks/>
                <a:endCxn id="38" idx="4"/>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984DF83-7C07-5C40-855B-4EA4C488D2DB}"/>
                  </a:ext>
                </a:extLst>
              </p:cNvPr>
              <p:cNvSpPr txBox="1"/>
              <p:nvPr/>
            </p:nvSpPr>
            <p:spPr>
              <a:xfrm>
                <a:off x="3047704" y="128212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43" name="TextBox 42">
                <a:extLst>
                  <a:ext uri="{FF2B5EF4-FFF2-40B4-BE49-F238E27FC236}">
                    <a16:creationId xmlns:a16="http://schemas.microsoft.com/office/drawing/2014/main" id="{F67386B0-666D-9C46-9762-531D413DABA6}"/>
                  </a:ext>
                </a:extLst>
              </p:cNvPr>
              <p:cNvSpPr txBox="1"/>
              <p:nvPr/>
            </p:nvSpPr>
            <p:spPr>
              <a:xfrm>
                <a:off x="4192326" y="1895068"/>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grpSp>
        <p:grpSp>
          <p:nvGrpSpPr>
            <p:cNvPr id="59" name="Group 58">
              <a:extLst>
                <a:ext uri="{FF2B5EF4-FFF2-40B4-BE49-F238E27FC236}">
                  <a16:creationId xmlns:a16="http://schemas.microsoft.com/office/drawing/2014/main" id="{344AAA62-97BC-1144-9243-71DFE3CED479}"/>
                </a:ext>
              </a:extLst>
            </p:cNvPr>
            <p:cNvGrpSpPr/>
            <p:nvPr/>
          </p:nvGrpSpPr>
          <p:grpSpPr>
            <a:xfrm>
              <a:off x="4673149" y="5284742"/>
              <a:ext cx="1957541" cy="1572250"/>
              <a:chOff x="2766861" y="1640187"/>
              <a:chExt cx="1957541" cy="1572250"/>
            </a:xfrm>
          </p:grpSpPr>
          <p:sp>
            <p:nvSpPr>
              <p:cNvPr id="54" name="Oval 53">
                <a:extLst>
                  <a:ext uri="{FF2B5EF4-FFF2-40B4-BE49-F238E27FC236}">
                    <a16:creationId xmlns:a16="http://schemas.microsoft.com/office/drawing/2014/main" id="{D633E1FE-37B2-E847-9B9C-73731A550891}"/>
                  </a:ext>
                </a:extLst>
              </p:cNvPr>
              <p:cNvSpPr/>
              <p:nvPr/>
            </p:nvSpPr>
            <p:spPr>
              <a:xfrm>
                <a:off x="3874375" y="257075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55" name="Straight Connector 54">
                <a:extLst>
                  <a:ext uri="{FF2B5EF4-FFF2-40B4-BE49-F238E27FC236}">
                    <a16:creationId xmlns:a16="http://schemas.microsoft.com/office/drawing/2014/main" id="{9AB543F7-A223-D847-9989-2D6AB08F40AE}"/>
                  </a:ext>
                </a:extLst>
              </p:cNvPr>
              <p:cNvCxnSpPr>
                <a:cxnSpLocks/>
                <a:stCxn id="54" idx="0"/>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F10019-F80C-2941-8633-187E1529D344}"/>
                  </a:ext>
                </a:extLst>
              </p:cNvPr>
              <p:cNvCxnSpPr>
                <a:cxnSpLocks/>
                <a:stCxn id="54" idx="2"/>
              </p:cNvCxnSpPr>
              <p:nvPr/>
            </p:nvCxnSpPr>
            <p:spPr>
              <a:xfrm flipH="1">
                <a:off x="2766861" y="2891595"/>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C45C9F8-F32D-F44D-BDE5-29351902432B}"/>
                  </a:ext>
                </a:extLst>
              </p:cNvPr>
              <p:cNvSpPr txBox="1"/>
              <p:nvPr/>
            </p:nvSpPr>
            <p:spPr>
              <a:xfrm>
                <a:off x="3297545" y="251017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58" name="TextBox 57">
                <a:extLst>
                  <a:ext uri="{FF2B5EF4-FFF2-40B4-BE49-F238E27FC236}">
                    <a16:creationId xmlns:a16="http://schemas.microsoft.com/office/drawing/2014/main" id="{60D6E32D-E8D6-9240-A427-F7A2987E573B}"/>
                  </a:ext>
                </a:extLst>
              </p:cNvPr>
              <p:cNvSpPr txBox="1"/>
              <p:nvPr/>
            </p:nvSpPr>
            <p:spPr>
              <a:xfrm>
                <a:off x="4192328" y="21387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grpSp>
        <p:sp>
          <p:nvSpPr>
            <p:cNvPr id="81" name="TextBox 80">
              <a:extLst>
                <a:ext uri="{FF2B5EF4-FFF2-40B4-BE49-F238E27FC236}">
                  <a16:creationId xmlns:a16="http://schemas.microsoft.com/office/drawing/2014/main" id="{20CF8CFC-ABD4-7349-AEDE-1F8F4633B4B5}"/>
                </a:ext>
              </a:extLst>
            </p:cNvPr>
            <p:cNvSpPr txBox="1"/>
            <p:nvPr/>
          </p:nvSpPr>
          <p:spPr>
            <a:xfrm>
              <a:off x="105957" y="2403162"/>
              <a:ext cx="89004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After flooding every node will have the following information:</a:t>
              </a:r>
            </a:p>
          </p:txBody>
        </p:sp>
        <p:sp>
          <p:nvSpPr>
            <p:cNvPr id="83" name="Oval 82">
              <a:extLst>
                <a:ext uri="{FF2B5EF4-FFF2-40B4-BE49-F238E27FC236}">
                  <a16:creationId xmlns:a16="http://schemas.microsoft.com/office/drawing/2014/main" id="{748A140F-D3ED-D648-934B-31C577FD2C12}"/>
                </a:ext>
              </a:extLst>
            </p:cNvPr>
            <p:cNvSpPr/>
            <p:nvPr/>
          </p:nvSpPr>
          <p:spPr>
            <a:xfrm>
              <a:off x="924441" y="29554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84" name="Oval 83">
              <a:extLst>
                <a:ext uri="{FF2B5EF4-FFF2-40B4-BE49-F238E27FC236}">
                  <a16:creationId xmlns:a16="http://schemas.microsoft.com/office/drawing/2014/main" id="{7741E3C8-05C6-C14C-9852-2CEA516C596F}"/>
                </a:ext>
              </a:extLst>
            </p:cNvPr>
            <p:cNvSpPr/>
            <p:nvPr/>
          </p:nvSpPr>
          <p:spPr>
            <a:xfrm>
              <a:off x="939341" y="433935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85" name="Oval 84">
              <a:extLst>
                <a:ext uri="{FF2B5EF4-FFF2-40B4-BE49-F238E27FC236}">
                  <a16:creationId xmlns:a16="http://schemas.microsoft.com/office/drawing/2014/main" id="{86744C7E-9283-8848-96D3-36A95D6D22B1}"/>
                </a:ext>
              </a:extLst>
            </p:cNvPr>
            <p:cNvSpPr/>
            <p:nvPr/>
          </p:nvSpPr>
          <p:spPr>
            <a:xfrm>
              <a:off x="117820" y="6205158"/>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86" name="Oval 85">
              <a:extLst>
                <a:ext uri="{FF2B5EF4-FFF2-40B4-BE49-F238E27FC236}">
                  <a16:creationId xmlns:a16="http://schemas.microsoft.com/office/drawing/2014/main" id="{F90F9642-2EC7-8B41-9D5A-53690AA5427B}"/>
                </a:ext>
              </a:extLst>
            </p:cNvPr>
            <p:cNvSpPr/>
            <p:nvPr/>
          </p:nvSpPr>
          <p:spPr>
            <a:xfrm>
              <a:off x="2190634" y="54615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7" name="Oval 86">
              <a:extLst>
                <a:ext uri="{FF2B5EF4-FFF2-40B4-BE49-F238E27FC236}">
                  <a16:creationId xmlns:a16="http://schemas.microsoft.com/office/drawing/2014/main" id="{7A5019D6-9E3E-8649-AB49-6FA89A5397C2}"/>
                </a:ext>
              </a:extLst>
            </p:cNvPr>
            <p:cNvSpPr/>
            <p:nvPr/>
          </p:nvSpPr>
          <p:spPr>
            <a:xfrm>
              <a:off x="3121105" y="303829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88" name="Oval 87">
              <a:extLst>
                <a:ext uri="{FF2B5EF4-FFF2-40B4-BE49-F238E27FC236}">
                  <a16:creationId xmlns:a16="http://schemas.microsoft.com/office/drawing/2014/main" id="{55C1A434-120D-8548-93C6-C3767D88C0CE}"/>
                </a:ext>
              </a:extLst>
            </p:cNvPr>
            <p:cNvSpPr/>
            <p:nvPr/>
          </p:nvSpPr>
          <p:spPr>
            <a:xfrm>
              <a:off x="4518011" y="305008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9" name="Oval 88">
              <a:extLst>
                <a:ext uri="{FF2B5EF4-FFF2-40B4-BE49-F238E27FC236}">
                  <a16:creationId xmlns:a16="http://schemas.microsoft.com/office/drawing/2014/main" id="{19657AE9-B0E9-5544-A52A-5994A81A5A8B}"/>
                </a:ext>
              </a:extLst>
            </p:cNvPr>
            <p:cNvSpPr/>
            <p:nvPr/>
          </p:nvSpPr>
          <p:spPr>
            <a:xfrm>
              <a:off x="4662923" y="423801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90" name="Oval 89">
              <a:extLst>
                <a:ext uri="{FF2B5EF4-FFF2-40B4-BE49-F238E27FC236}">
                  <a16:creationId xmlns:a16="http://schemas.microsoft.com/office/drawing/2014/main" id="{9E25A9FE-CA04-6C47-84C4-D24C84944EE6}"/>
                </a:ext>
              </a:extLst>
            </p:cNvPr>
            <p:cNvSpPr/>
            <p:nvPr/>
          </p:nvSpPr>
          <p:spPr>
            <a:xfrm>
              <a:off x="6876330" y="3686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1" name="Oval 90">
              <a:extLst>
                <a:ext uri="{FF2B5EF4-FFF2-40B4-BE49-F238E27FC236}">
                  <a16:creationId xmlns:a16="http://schemas.microsoft.com/office/drawing/2014/main" id="{930CECDD-C3C0-D24F-B4B2-CEA507FC65C7}"/>
                </a:ext>
              </a:extLst>
            </p:cNvPr>
            <p:cNvSpPr/>
            <p:nvPr/>
          </p:nvSpPr>
          <p:spPr>
            <a:xfrm>
              <a:off x="8311090" y="501907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92" name="Oval 91">
              <a:extLst>
                <a:ext uri="{FF2B5EF4-FFF2-40B4-BE49-F238E27FC236}">
                  <a16:creationId xmlns:a16="http://schemas.microsoft.com/office/drawing/2014/main" id="{2ECA7CB5-459F-8D41-9D18-BA3CC831BC69}"/>
                </a:ext>
              </a:extLst>
            </p:cNvPr>
            <p:cNvSpPr/>
            <p:nvPr/>
          </p:nvSpPr>
          <p:spPr>
            <a:xfrm>
              <a:off x="5759162" y="519488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93" name="Oval 92">
              <a:extLst>
                <a:ext uri="{FF2B5EF4-FFF2-40B4-BE49-F238E27FC236}">
                  <a16:creationId xmlns:a16="http://schemas.microsoft.com/office/drawing/2014/main" id="{8EAB74F6-5A52-1647-BE3A-8A6590047C9E}"/>
                </a:ext>
              </a:extLst>
            </p:cNvPr>
            <p:cNvSpPr/>
            <p:nvPr/>
          </p:nvSpPr>
          <p:spPr>
            <a:xfrm>
              <a:off x="4470028" y="61547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sp>
        <p:nvSpPr>
          <p:cNvPr id="79" name="TextBox 78">
            <a:extLst>
              <a:ext uri="{FF2B5EF4-FFF2-40B4-BE49-F238E27FC236}">
                <a16:creationId xmlns:a16="http://schemas.microsoft.com/office/drawing/2014/main" id="{FEDD0EAA-DE3A-2248-ABD1-726C211DDBCD}"/>
              </a:ext>
            </a:extLst>
          </p:cNvPr>
          <p:cNvSpPr txBox="1"/>
          <p:nvPr/>
        </p:nvSpPr>
        <p:spPr>
          <a:xfrm>
            <a:off x="33846" y="-1451"/>
            <a:ext cx="89004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Consider this network:</a:t>
            </a:r>
          </a:p>
        </p:txBody>
      </p:sp>
      <p:sp>
        <p:nvSpPr>
          <p:cNvPr id="94" name="TextBox 93">
            <a:extLst>
              <a:ext uri="{FF2B5EF4-FFF2-40B4-BE49-F238E27FC236}">
                <a16:creationId xmlns:a16="http://schemas.microsoft.com/office/drawing/2014/main" id="{94303323-8676-044D-9065-DF7FD65F59A9}"/>
              </a:ext>
            </a:extLst>
          </p:cNvPr>
          <p:cNvSpPr txBox="1"/>
          <p:nvPr/>
        </p:nvSpPr>
        <p:spPr>
          <a:xfrm>
            <a:off x="7224" y="2681805"/>
            <a:ext cx="9144000" cy="1536601"/>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Each node has complete knowledge of the network topology</a:t>
            </a:r>
          </a:p>
        </p:txBody>
      </p:sp>
      <p:sp>
        <p:nvSpPr>
          <p:cNvPr id="82" name="TextBox 81">
            <a:extLst>
              <a:ext uri="{FF2B5EF4-FFF2-40B4-BE49-F238E27FC236}">
                <a16:creationId xmlns:a16="http://schemas.microsoft.com/office/drawing/2014/main" id="{643DC1C2-8624-514C-9FB8-8A0F35466420}"/>
              </a:ext>
            </a:extLst>
          </p:cNvPr>
          <p:cNvSpPr txBox="1"/>
          <p:nvPr/>
        </p:nvSpPr>
        <p:spPr>
          <a:xfrm>
            <a:off x="7224" y="4640340"/>
            <a:ext cx="9144000" cy="523220"/>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Apply shortest path algorithm to find routes</a:t>
            </a:r>
          </a:p>
        </p:txBody>
      </p:sp>
    </p:spTree>
    <p:extLst>
      <p:ext uri="{BB962C8B-B14F-4D97-AF65-F5344CB8AC3E}">
        <p14:creationId xmlns:p14="http://schemas.microsoft.com/office/powerpoint/2010/main" val="283298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024A6-B8F9-C9B8-0666-4B5FD423D93C}"/>
            </a:ext>
          </a:extLst>
        </p:cNvPr>
        <p:cNvGrpSpPr/>
        <p:nvPr/>
      </p:nvGrpSpPr>
      <p:grpSpPr>
        <a:xfrm>
          <a:off x="0" y="0"/>
          <a:ext cx="0" cy="0"/>
          <a:chOff x="0" y="0"/>
          <a:chExt cx="0" cy="0"/>
        </a:xfrm>
      </p:grpSpPr>
      <p:sp>
        <p:nvSpPr>
          <p:cNvPr id="60" name="Oval 59">
            <a:extLst>
              <a:ext uri="{FF2B5EF4-FFF2-40B4-BE49-F238E27FC236}">
                <a16:creationId xmlns:a16="http://schemas.microsoft.com/office/drawing/2014/main" id="{8D91FF1E-A8CB-90F1-24B7-26EA4D14E501}"/>
              </a:ext>
            </a:extLst>
          </p:cNvPr>
          <p:cNvSpPr/>
          <p:nvPr/>
        </p:nvSpPr>
        <p:spPr>
          <a:xfrm>
            <a:off x="2693800" y="81599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61" name="Oval 60">
            <a:extLst>
              <a:ext uri="{FF2B5EF4-FFF2-40B4-BE49-F238E27FC236}">
                <a16:creationId xmlns:a16="http://schemas.microsoft.com/office/drawing/2014/main" id="{F3C84B47-F81B-BDD1-B919-531BEFE739F3}"/>
              </a:ext>
            </a:extLst>
          </p:cNvPr>
          <p:cNvSpPr/>
          <p:nvPr/>
        </p:nvSpPr>
        <p:spPr>
          <a:xfrm>
            <a:off x="3561522" y="298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62" name="Oval 61">
            <a:extLst>
              <a:ext uri="{FF2B5EF4-FFF2-40B4-BE49-F238E27FC236}">
                <a16:creationId xmlns:a16="http://schemas.microsoft.com/office/drawing/2014/main" id="{FC4BD44F-C4FF-D4B2-BEE2-F0652A45B4B5}"/>
              </a:ext>
            </a:extLst>
          </p:cNvPr>
          <p:cNvSpPr/>
          <p:nvPr/>
        </p:nvSpPr>
        <p:spPr>
          <a:xfrm>
            <a:off x="5307831" y="2987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63" name="Oval 62">
            <a:extLst>
              <a:ext uri="{FF2B5EF4-FFF2-40B4-BE49-F238E27FC236}">
                <a16:creationId xmlns:a16="http://schemas.microsoft.com/office/drawing/2014/main" id="{2225C9E5-5F4E-BEC7-16FD-DEC2570A2973}"/>
              </a:ext>
            </a:extLst>
          </p:cNvPr>
          <p:cNvSpPr/>
          <p:nvPr/>
        </p:nvSpPr>
        <p:spPr>
          <a:xfrm>
            <a:off x="3561522"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64" name="Oval 63">
            <a:extLst>
              <a:ext uri="{FF2B5EF4-FFF2-40B4-BE49-F238E27FC236}">
                <a16:creationId xmlns:a16="http://schemas.microsoft.com/office/drawing/2014/main" id="{D629771B-B66C-D402-8864-81E70F88B87F}"/>
              </a:ext>
            </a:extLst>
          </p:cNvPr>
          <p:cNvSpPr/>
          <p:nvPr/>
        </p:nvSpPr>
        <p:spPr>
          <a:xfrm>
            <a:off x="5310721"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65" name="Straight Connector 64">
            <a:extLst>
              <a:ext uri="{FF2B5EF4-FFF2-40B4-BE49-F238E27FC236}">
                <a16:creationId xmlns:a16="http://schemas.microsoft.com/office/drawing/2014/main" id="{CA18C7D7-9442-394C-6796-A84C3481F59B}"/>
              </a:ext>
            </a:extLst>
          </p:cNvPr>
          <p:cNvCxnSpPr>
            <a:stCxn id="61" idx="6"/>
            <a:endCxn id="62" idx="2"/>
          </p:cNvCxnSpPr>
          <p:nvPr/>
        </p:nvCxnSpPr>
        <p:spPr>
          <a:xfrm>
            <a:off x="4203207" y="350713"/>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8262385-397C-33BF-08EB-97F46702C552}"/>
              </a:ext>
            </a:extLst>
          </p:cNvPr>
          <p:cNvCxnSpPr>
            <a:cxnSpLocks/>
            <a:stCxn id="64" idx="0"/>
            <a:endCxn id="62" idx="4"/>
          </p:cNvCxnSpPr>
          <p:nvPr/>
        </p:nvCxnSpPr>
        <p:spPr>
          <a:xfrm flipH="1" flipV="1">
            <a:off x="5628674" y="671556"/>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278FAED-6F3E-7549-D673-898D733E9C1A}"/>
              </a:ext>
            </a:extLst>
          </p:cNvPr>
          <p:cNvCxnSpPr>
            <a:cxnSpLocks/>
            <a:stCxn id="63" idx="1"/>
            <a:endCxn id="60" idx="5"/>
          </p:cNvCxnSpPr>
          <p:nvPr/>
        </p:nvCxnSpPr>
        <p:spPr>
          <a:xfrm flipH="1" flipV="1">
            <a:off x="3241512" y="1363707"/>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283184-D9B6-812B-475B-942D010F0DC1}"/>
              </a:ext>
            </a:extLst>
          </p:cNvPr>
          <p:cNvCxnSpPr>
            <a:cxnSpLocks/>
            <a:stCxn id="60" idx="7"/>
            <a:endCxn id="61" idx="3"/>
          </p:cNvCxnSpPr>
          <p:nvPr/>
        </p:nvCxnSpPr>
        <p:spPr>
          <a:xfrm flipV="1">
            <a:off x="3241512" y="577582"/>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F8E1370-B392-F61A-CF36-B65778E6B21B}"/>
              </a:ext>
            </a:extLst>
          </p:cNvPr>
          <p:cNvCxnSpPr>
            <a:cxnSpLocks/>
            <a:stCxn id="63" idx="0"/>
            <a:endCxn id="61" idx="4"/>
          </p:cNvCxnSpPr>
          <p:nvPr/>
        </p:nvCxnSpPr>
        <p:spPr>
          <a:xfrm flipV="1">
            <a:off x="3882365" y="67155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196D442-0558-E1A3-197B-20FC9F2D5747}"/>
              </a:ext>
            </a:extLst>
          </p:cNvPr>
          <p:cNvCxnSpPr>
            <a:cxnSpLocks/>
            <a:stCxn id="63" idx="7"/>
            <a:endCxn id="62" idx="3"/>
          </p:cNvCxnSpPr>
          <p:nvPr/>
        </p:nvCxnSpPr>
        <p:spPr>
          <a:xfrm flipV="1">
            <a:off x="4109234" y="57758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A413DCC-7C09-1827-096F-9732F6794E41}"/>
              </a:ext>
            </a:extLst>
          </p:cNvPr>
          <p:cNvSpPr txBox="1"/>
          <p:nvPr/>
        </p:nvSpPr>
        <p:spPr>
          <a:xfrm>
            <a:off x="3118397" y="1454249"/>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3" name="TextBox 72">
            <a:extLst>
              <a:ext uri="{FF2B5EF4-FFF2-40B4-BE49-F238E27FC236}">
                <a16:creationId xmlns:a16="http://schemas.microsoft.com/office/drawing/2014/main" id="{E0F27A61-EED4-381C-C5C4-0EF04BE02782}"/>
              </a:ext>
            </a:extLst>
          </p:cNvPr>
          <p:cNvSpPr txBox="1"/>
          <p:nvPr/>
        </p:nvSpPr>
        <p:spPr>
          <a:xfrm>
            <a:off x="3910925" y="88102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74" name="TextBox 73">
            <a:extLst>
              <a:ext uri="{FF2B5EF4-FFF2-40B4-BE49-F238E27FC236}">
                <a16:creationId xmlns:a16="http://schemas.microsoft.com/office/drawing/2014/main" id="{AE43144F-E035-5B8C-07CC-131191845FFF}"/>
              </a:ext>
            </a:extLst>
          </p:cNvPr>
          <p:cNvSpPr txBox="1"/>
          <p:nvPr/>
        </p:nvSpPr>
        <p:spPr>
          <a:xfrm>
            <a:off x="4484050" y="31349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75" name="TextBox 74">
            <a:extLst>
              <a:ext uri="{FF2B5EF4-FFF2-40B4-BE49-F238E27FC236}">
                <a16:creationId xmlns:a16="http://schemas.microsoft.com/office/drawing/2014/main" id="{DB1426F4-1A35-F08D-8B26-7F4DD51D8D9E}"/>
              </a:ext>
            </a:extLst>
          </p:cNvPr>
          <p:cNvSpPr txBox="1"/>
          <p:nvPr/>
        </p:nvSpPr>
        <p:spPr>
          <a:xfrm>
            <a:off x="4733891" y="101302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76" name="TextBox 75">
            <a:extLst>
              <a:ext uri="{FF2B5EF4-FFF2-40B4-BE49-F238E27FC236}">
                <a16:creationId xmlns:a16="http://schemas.microsoft.com/office/drawing/2014/main" id="{35DEF82B-17C2-5415-0C6E-BB32AA96F981}"/>
              </a:ext>
            </a:extLst>
          </p:cNvPr>
          <p:cNvSpPr txBox="1"/>
          <p:nvPr/>
        </p:nvSpPr>
        <p:spPr>
          <a:xfrm>
            <a:off x="4733891" y="15415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77" name="TextBox 76">
            <a:extLst>
              <a:ext uri="{FF2B5EF4-FFF2-40B4-BE49-F238E27FC236}">
                <a16:creationId xmlns:a16="http://schemas.microsoft.com/office/drawing/2014/main" id="{296223D9-8AE7-D70C-6D9B-5933DEA8D626}"/>
              </a:ext>
            </a:extLst>
          </p:cNvPr>
          <p:cNvSpPr txBox="1"/>
          <p:nvPr/>
        </p:nvSpPr>
        <p:spPr>
          <a:xfrm>
            <a:off x="5628672" y="92643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sp>
        <p:nvSpPr>
          <p:cNvPr id="78" name="TextBox 77">
            <a:extLst>
              <a:ext uri="{FF2B5EF4-FFF2-40B4-BE49-F238E27FC236}">
                <a16:creationId xmlns:a16="http://schemas.microsoft.com/office/drawing/2014/main" id="{71FAC844-F713-7EBD-838D-210E039283DD}"/>
              </a:ext>
            </a:extLst>
          </p:cNvPr>
          <p:cNvSpPr txBox="1"/>
          <p:nvPr/>
        </p:nvSpPr>
        <p:spPr>
          <a:xfrm>
            <a:off x="3016360" y="30905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sp>
        <p:nvSpPr>
          <p:cNvPr id="79" name="TextBox 78">
            <a:extLst>
              <a:ext uri="{FF2B5EF4-FFF2-40B4-BE49-F238E27FC236}">
                <a16:creationId xmlns:a16="http://schemas.microsoft.com/office/drawing/2014/main" id="{C85C6B55-816D-FC72-28EB-E1C9ACF438BF}"/>
              </a:ext>
            </a:extLst>
          </p:cNvPr>
          <p:cNvSpPr txBox="1"/>
          <p:nvPr/>
        </p:nvSpPr>
        <p:spPr>
          <a:xfrm>
            <a:off x="33846" y="-1451"/>
            <a:ext cx="89004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Consider this network:</a:t>
            </a:r>
          </a:p>
        </p:txBody>
      </p:sp>
      <p:cxnSp>
        <p:nvCxnSpPr>
          <p:cNvPr id="19" name="Straight Connector 18">
            <a:extLst>
              <a:ext uri="{FF2B5EF4-FFF2-40B4-BE49-F238E27FC236}">
                <a16:creationId xmlns:a16="http://schemas.microsoft.com/office/drawing/2014/main" id="{F6DA9321-C0CC-FF38-0912-3BA0207F0D3D}"/>
              </a:ext>
            </a:extLst>
          </p:cNvPr>
          <p:cNvCxnSpPr>
            <a:cxnSpLocks/>
          </p:cNvCxnSpPr>
          <p:nvPr/>
        </p:nvCxnSpPr>
        <p:spPr>
          <a:xfrm flipH="1">
            <a:off x="4203207" y="192296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75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E0657-4298-6FB8-9DF2-D0CC92D0D437}"/>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CADC22-9101-8E97-ECDD-23A9A5111D40}"/>
              </a:ext>
            </a:extLst>
          </p:cNvPr>
          <p:cNvCxnSpPr>
            <a:cxnSpLocks/>
            <a:stCxn id="3" idx="7"/>
          </p:cNvCxnSpPr>
          <p:nvPr/>
        </p:nvCxnSpPr>
        <p:spPr>
          <a:xfrm flipV="1">
            <a:off x="7343346" y="3948990"/>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9E61BA1D-FC87-6C15-E4AB-16C0C5FACCE8}"/>
              </a:ext>
            </a:extLst>
          </p:cNvPr>
          <p:cNvSpPr/>
          <p:nvPr/>
        </p:nvSpPr>
        <p:spPr>
          <a:xfrm>
            <a:off x="2693800" y="81599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61" name="Oval 60">
            <a:extLst>
              <a:ext uri="{FF2B5EF4-FFF2-40B4-BE49-F238E27FC236}">
                <a16:creationId xmlns:a16="http://schemas.microsoft.com/office/drawing/2014/main" id="{C6AF0707-1A5F-DAD0-497B-DE62031FA645}"/>
              </a:ext>
            </a:extLst>
          </p:cNvPr>
          <p:cNvSpPr/>
          <p:nvPr/>
        </p:nvSpPr>
        <p:spPr>
          <a:xfrm>
            <a:off x="3561522" y="298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62" name="Oval 61">
            <a:extLst>
              <a:ext uri="{FF2B5EF4-FFF2-40B4-BE49-F238E27FC236}">
                <a16:creationId xmlns:a16="http://schemas.microsoft.com/office/drawing/2014/main" id="{0439D2DF-784F-577A-0CAE-369A6969C3A5}"/>
              </a:ext>
            </a:extLst>
          </p:cNvPr>
          <p:cNvSpPr/>
          <p:nvPr/>
        </p:nvSpPr>
        <p:spPr>
          <a:xfrm>
            <a:off x="5307831" y="2987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63" name="Oval 62">
            <a:extLst>
              <a:ext uri="{FF2B5EF4-FFF2-40B4-BE49-F238E27FC236}">
                <a16:creationId xmlns:a16="http://schemas.microsoft.com/office/drawing/2014/main" id="{D6910328-4658-8FDB-13ED-E3CA83B65DDD}"/>
              </a:ext>
            </a:extLst>
          </p:cNvPr>
          <p:cNvSpPr/>
          <p:nvPr/>
        </p:nvSpPr>
        <p:spPr>
          <a:xfrm>
            <a:off x="3561522"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64" name="Oval 63">
            <a:extLst>
              <a:ext uri="{FF2B5EF4-FFF2-40B4-BE49-F238E27FC236}">
                <a16:creationId xmlns:a16="http://schemas.microsoft.com/office/drawing/2014/main" id="{7CB38A90-2B2B-DACA-9431-10ECD70C1261}"/>
              </a:ext>
            </a:extLst>
          </p:cNvPr>
          <p:cNvSpPr/>
          <p:nvPr/>
        </p:nvSpPr>
        <p:spPr>
          <a:xfrm>
            <a:off x="5310721"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65" name="Straight Connector 64">
            <a:extLst>
              <a:ext uri="{FF2B5EF4-FFF2-40B4-BE49-F238E27FC236}">
                <a16:creationId xmlns:a16="http://schemas.microsoft.com/office/drawing/2014/main" id="{F274C814-9D24-8B4B-A6B7-698367F9E6FE}"/>
              </a:ext>
            </a:extLst>
          </p:cNvPr>
          <p:cNvCxnSpPr>
            <a:stCxn id="61" idx="6"/>
            <a:endCxn id="62" idx="2"/>
          </p:cNvCxnSpPr>
          <p:nvPr/>
        </p:nvCxnSpPr>
        <p:spPr>
          <a:xfrm>
            <a:off x="4203207" y="350713"/>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2EFB009-BA4A-B223-4E00-1A7EE5127327}"/>
              </a:ext>
            </a:extLst>
          </p:cNvPr>
          <p:cNvCxnSpPr>
            <a:cxnSpLocks/>
            <a:stCxn id="64" idx="0"/>
            <a:endCxn id="62" idx="4"/>
          </p:cNvCxnSpPr>
          <p:nvPr/>
        </p:nvCxnSpPr>
        <p:spPr>
          <a:xfrm flipH="1" flipV="1">
            <a:off x="5628674" y="671556"/>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B6A98DC-8C82-D7EC-366B-A9FB895FC3B7}"/>
              </a:ext>
            </a:extLst>
          </p:cNvPr>
          <p:cNvCxnSpPr>
            <a:cxnSpLocks/>
            <a:stCxn id="64" idx="2"/>
            <a:endCxn id="63" idx="6"/>
          </p:cNvCxnSpPr>
          <p:nvPr/>
        </p:nvCxnSpPr>
        <p:spPr>
          <a:xfrm flipH="1">
            <a:off x="4203207" y="192296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C04B684-ABFE-EB9F-E6B5-871A2CCD160D}"/>
              </a:ext>
            </a:extLst>
          </p:cNvPr>
          <p:cNvCxnSpPr>
            <a:cxnSpLocks/>
            <a:stCxn id="63" idx="1"/>
            <a:endCxn id="60" idx="5"/>
          </p:cNvCxnSpPr>
          <p:nvPr/>
        </p:nvCxnSpPr>
        <p:spPr>
          <a:xfrm flipH="1" flipV="1">
            <a:off x="3241512" y="1363707"/>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177037C-33D4-C610-A2CE-FFD26EFE9B58}"/>
              </a:ext>
            </a:extLst>
          </p:cNvPr>
          <p:cNvCxnSpPr>
            <a:cxnSpLocks/>
            <a:stCxn id="60" idx="7"/>
            <a:endCxn id="61" idx="3"/>
          </p:cNvCxnSpPr>
          <p:nvPr/>
        </p:nvCxnSpPr>
        <p:spPr>
          <a:xfrm flipV="1">
            <a:off x="3241512" y="577582"/>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A849D23-22CF-C7AA-1974-4006DB250259}"/>
              </a:ext>
            </a:extLst>
          </p:cNvPr>
          <p:cNvCxnSpPr>
            <a:cxnSpLocks/>
            <a:stCxn id="63" idx="0"/>
            <a:endCxn id="61" idx="4"/>
          </p:cNvCxnSpPr>
          <p:nvPr/>
        </p:nvCxnSpPr>
        <p:spPr>
          <a:xfrm flipV="1">
            <a:off x="3882365" y="67155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01AE3F6-82C0-2729-B3F8-23B383D8C1C4}"/>
              </a:ext>
            </a:extLst>
          </p:cNvPr>
          <p:cNvCxnSpPr>
            <a:cxnSpLocks/>
            <a:stCxn id="63" idx="7"/>
            <a:endCxn id="62" idx="3"/>
          </p:cNvCxnSpPr>
          <p:nvPr/>
        </p:nvCxnSpPr>
        <p:spPr>
          <a:xfrm flipV="1">
            <a:off x="4109234" y="57758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DE8E2E6-4723-EB23-207E-7BA060E2A483}"/>
              </a:ext>
            </a:extLst>
          </p:cNvPr>
          <p:cNvSpPr txBox="1"/>
          <p:nvPr/>
        </p:nvSpPr>
        <p:spPr>
          <a:xfrm>
            <a:off x="3118397" y="1454249"/>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3" name="TextBox 72">
            <a:extLst>
              <a:ext uri="{FF2B5EF4-FFF2-40B4-BE49-F238E27FC236}">
                <a16:creationId xmlns:a16="http://schemas.microsoft.com/office/drawing/2014/main" id="{48F79529-C8C3-97C3-9BE8-9FFB6BB76E03}"/>
              </a:ext>
            </a:extLst>
          </p:cNvPr>
          <p:cNvSpPr txBox="1"/>
          <p:nvPr/>
        </p:nvSpPr>
        <p:spPr>
          <a:xfrm>
            <a:off x="3910925" y="88102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74" name="TextBox 73">
            <a:extLst>
              <a:ext uri="{FF2B5EF4-FFF2-40B4-BE49-F238E27FC236}">
                <a16:creationId xmlns:a16="http://schemas.microsoft.com/office/drawing/2014/main" id="{CF926449-A96D-F60D-024B-1C413F096A0C}"/>
              </a:ext>
            </a:extLst>
          </p:cNvPr>
          <p:cNvSpPr txBox="1"/>
          <p:nvPr/>
        </p:nvSpPr>
        <p:spPr>
          <a:xfrm>
            <a:off x="4484050" y="31349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75" name="TextBox 74">
            <a:extLst>
              <a:ext uri="{FF2B5EF4-FFF2-40B4-BE49-F238E27FC236}">
                <a16:creationId xmlns:a16="http://schemas.microsoft.com/office/drawing/2014/main" id="{B93412B2-CD7C-AD82-250E-88DE61A37CDA}"/>
              </a:ext>
            </a:extLst>
          </p:cNvPr>
          <p:cNvSpPr txBox="1"/>
          <p:nvPr/>
        </p:nvSpPr>
        <p:spPr>
          <a:xfrm>
            <a:off x="4733891" y="101302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76" name="TextBox 75">
            <a:extLst>
              <a:ext uri="{FF2B5EF4-FFF2-40B4-BE49-F238E27FC236}">
                <a16:creationId xmlns:a16="http://schemas.microsoft.com/office/drawing/2014/main" id="{8027E7D9-4E59-A456-25F1-07035E679112}"/>
              </a:ext>
            </a:extLst>
          </p:cNvPr>
          <p:cNvSpPr txBox="1"/>
          <p:nvPr/>
        </p:nvSpPr>
        <p:spPr>
          <a:xfrm>
            <a:off x="4733891" y="15415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77" name="TextBox 76">
            <a:extLst>
              <a:ext uri="{FF2B5EF4-FFF2-40B4-BE49-F238E27FC236}">
                <a16:creationId xmlns:a16="http://schemas.microsoft.com/office/drawing/2014/main" id="{AED4DB91-2C1D-D6A7-9E54-CC776C81D1E5}"/>
              </a:ext>
            </a:extLst>
          </p:cNvPr>
          <p:cNvSpPr txBox="1"/>
          <p:nvPr/>
        </p:nvSpPr>
        <p:spPr>
          <a:xfrm>
            <a:off x="5628672" y="92643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sp>
        <p:nvSpPr>
          <p:cNvPr id="78" name="TextBox 77">
            <a:extLst>
              <a:ext uri="{FF2B5EF4-FFF2-40B4-BE49-F238E27FC236}">
                <a16:creationId xmlns:a16="http://schemas.microsoft.com/office/drawing/2014/main" id="{44FF430D-8CFB-BF17-96A4-A6659AF1788A}"/>
              </a:ext>
            </a:extLst>
          </p:cNvPr>
          <p:cNvSpPr txBox="1"/>
          <p:nvPr/>
        </p:nvSpPr>
        <p:spPr>
          <a:xfrm>
            <a:off x="3016360" y="30905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nvGrpSpPr>
          <p:cNvPr id="2" name="Group 1">
            <a:extLst>
              <a:ext uri="{FF2B5EF4-FFF2-40B4-BE49-F238E27FC236}">
                <a16:creationId xmlns:a16="http://schemas.microsoft.com/office/drawing/2014/main" id="{D4FB8D4D-A7AE-FC2D-180C-BF9240FFF1C9}"/>
              </a:ext>
            </a:extLst>
          </p:cNvPr>
          <p:cNvGrpSpPr/>
          <p:nvPr/>
        </p:nvGrpSpPr>
        <p:grpSpPr>
          <a:xfrm>
            <a:off x="69632" y="2167632"/>
            <a:ext cx="9042006" cy="4453830"/>
            <a:chOff x="69632" y="2403162"/>
            <a:chExt cx="9042006" cy="4453830"/>
          </a:xfrm>
        </p:grpSpPr>
        <p:grpSp>
          <p:nvGrpSpPr>
            <p:cNvPr id="80" name="Group 79">
              <a:extLst>
                <a:ext uri="{FF2B5EF4-FFF2-40B4-BE49-F238E27FC236}">
                  <a16:creationId xmlns:a16="http://schemas.microsoft.com/office/drawing/2014/main" id="{C1A38C63-B232-E0D6-3744-A9423C6DC0A6}"/>
                </a:ext>
              </a:extLst>
            </p:cNvPr>
            <p:cNvGrpSpPr/>
            <p:nvPr/>
          </p:nvGrpSpPr>
          <p:grpSpPr>
            <a:xfrm>
              <a:off x="3121105" y="3269716"/>
              <a:ext cx="1840282" cy="1666223"/>
              <a:chOff x="1972776" y="1393814"/>
              <a:chExt cx="1840282" cy="1666223"/>
            </a:xfrm>
          </p:grpSpPr>
          <p:sp>
            <p:nvSpPr>
              <p:cNvPr id="5" name="Oval 4">
                <a:extLst>
                  <a:ext uri="{FF2B5EF4-FFF2-40B4-BE49-F238E27FC236}">
                    <a16:creationId xmlns:a16="http://schemas.microsoft.com/office/drawing/2014/main" id="{016852C7-BF91-145E-B871-BA41DD82B65A}"/>
                  </a:ext>
                </a:extLst>
              </p:cNvPr>
              <p:cNvSpPr/>
              <p:nvPr/>
            </p:nvSpPr>
            <p:spPr>
              <a:xfrm>
                <a:off x="1972776" y="241835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9" name="Straight Connector 8">
                <a:extLst>
                  <a:ext uri="{FF2B5EF4-FFF2-40B4-BE49-F238E27FC236}">
                    <a16:creationId xmlns:a16="http://schemas.microsoft.com/office/drawing/2014/main" id="{5B6E19F0-7F09-9302-542A-0842AA357B2E}"/>
                  </a:ext>
                </a:extLst>
              </p:cNvPr>
              <p:cNvCxnSpPr>
                <a:cxnSpLocks/>
                <a:endCxn id="5" idx="6"/>
              </p:cNvCxnSpPr>
              <p:nvPr/>
            </p:nvCxnSpPr>
            <p:spPr>
              <a:xfrm flipH="1">
                <a:off x="2614461" y="2739195"/>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7066E7-8ECF-7D87-C56B-A24E0601E77B}"/>
                  </a:ext>
                </a:extLst>
              </p:cNvPr>
              <p:cNvCxnSpPr>
                <a:cxnSpLocks/>
                <a:stCxn id="5" idx="0"/>
              </p:cNvCxnSpPr>
              <p:nvPr/>
            </p:nvCxnSpPr>
            <p:spPr>
              <a:xfrm flipV="1">
                <a:off x="2293619" y="1487786"/>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CE84FF-66C4-4162-2FA6-A5D1BFC1C62E}"/>
                  </a:ext>
                </a:extLst>
              </p:cNvPr>
              <p:cNvCxnSpPr>
                <a:cxnSpLocks/>
                <a:stCxn id="5" idx="7"/>
              </p:cNvCxnSpPr>
              <p:nvPr/>
            </p:nvCxnSpPr>
            <p:spPr>
              <a:xfrm flipV="1">
                <a:off x="2520488" y="1393814"/>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F9F5AF0-56CC-484B-F70E-3400D00648E1}"/>
                  </a:ext>
                </a:extLst>
              </p:cNvPr>
              <p:cNvSpPr txBox="1"/>
              <p:nvPr/>
            </p:nvSpPr>
            <p:spPr>
              <a:xfrm>
                <a:off x="2322179" y="169725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17" name="TextBox 16">
                <a:extLst>
                  <a:ext uri="{FF2B5EF4-FFF2-40B4-BE49-F238E27FC236}">
                    <a16:creationId xmlns:a16="http://schemas.microsoft.com/office/drawing/2014/main" id="{5ACE8EB3-6C98-5713-A153-0A8A86D92B8C}"/>
                  </a:ext>
                </a:extLst>
              </p:cNvPr>
              <p:cNvSpPr txBox="1"/>
              <p:nvPr/>
            </p:nvSpPr>
            <p:spPr>
              <a:xfrm>
                <a:off x="3145145" y="182925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18" name="TextBox 17">
                <a:extLst>
                  <a:ext uri="{FF2B5EF4-FFF2-40B4-BE49-F238E27FC236}">
                    <a16:creationId xmlns:a16="http://schemas.microsoft.com/office/drawing/2014/main" id="{B19D1152-0A84-8F55-DC62-7EA9D26ED5B8}"/>
                  </a:ext>
                </a:extLst>
              </p:cNvPr>
              <p:cNvSpPr txBox="1"/>
              <p:nvPr/>
            </p:nvSpPr>
            <p:spPr>
              <a:xfrm>
                <a:off x="3145145" y="235777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grpSp>
        <p:grpSp>
          <p:nvGrpSpPr>
            <p:cNvPr id="31" name="Group 30">
              <a:extLst>
                <a:ext uri="{FF2B5EF4-FFF2-40B4-BE49-F238E27FC236}">
                  <a16:creationId xmlns:a16="http://schemas.microsoft.com/office/drawing/2014/main" id="{45DB1E83-B8F2-16EE-4D1B-9E7868CA5D8E}"/>
                </a:ext>
              </a:extLst>
            </p:cNvPr>
            <p:cNvGrpSpPr/>
            <p:nvPr/>
          </p:nvGrpSpPr>
          <p:grpSpPr>
            <a:xfrm>
              <a:off x="69632" y="3121211"/>
              <a:ext cx="961695" cy="1606855"/>
              <a:chOff x="1257454" y="1277690"/>
              <a:chExt cx="961695" cy="1606855"/>
            </a:xfrm>
          </p:grpSpPr>
          <p:sp>
            <p:nvSpPr>
              <p:cNvPr id="26" name="Oval 25">
                <a:extLst>
                  <a:ext uri="{FF2B5EF4-FFF2-40B4-BE49-F238E27FC236}">
                    <a16:creationId xmlns:a16="http://schemas.microsoft.com/office/drawing/2014/main" id="{36137E21-4E58-9175-FE14-5CE27835B63F}"/>
                  </a:ext>
                </a:extLst>
              </p:cNvPr>
              <p:cNvSpPr/>
              <p:nvPr/>
            </p:nvSpPr>
            <p:spPr>
              <a:xfrm>
                <a:off x="1257454" y="1784626"/>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27" name="Straight Connector 26">
                <a:extLst>
                  <a:ext uri="{FF2B5EF4-FFF2-40B4-BE49-F238E27FC236}">
                    <a16:creationId xmlns:a16="http://schemas.microsoft.com/office/drawing/2014/main" id="{EA16D89B-71AD-F6C4-1BEF-9C7C158FB981}"/>
                  </a:ext>
                </a:extLst>
              </p:cNvPr>
              <p:cNvCxnSpPr>
                <a:cxnSpLocks/>
                <a:endCxn id="26"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ABC5468-82CD-2F59-3DFC-0C6FCEF1705F}"/>
                  </a:ext>
                </a:extLst>
              </p:cNvPr>
              <p:cNvCxnSpPr>
                <a:cxnSpLocks/>
                <a:stCxn id="26"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F2308A9-A21C-6677-9BB1-1B0E7BE5E9E6}"/>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30" name="TextBox 29">
                <a:extLst>
                  <a:ext uri="{FF2B5EF4-FFF2-40B4-BE49-F238E27FC236}">
                    <a16:creationId xmlns:a16="http://schemas.microsoft.com/office/drawing/2014/main" id="{4B78DA17-DCE2-29A7-3132-8D94254D285A}"/>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grpSp>
          <p:nvGrpSpPr>
            <p:cNvPr id="37" name="Group 36">
              <a:extLst>
                <a:ext uri="{FF2B5EF4-FFF2-40B4-BE49-F238E27FC236}">
                  <a16:creationId xmlns:a16="http://schemas.microsoft.com/office/drawing/2014/main" id="{75B14884-3766-D0ED-4BBB-08DA265F4C45}"/>
                </a:ext>
              </a:extLst>
            </p:cNvPr>
            <p:cNvGrpSpPr/>
            <p:nvPr/>
          </p:nvGrpSpPr>
          <p:grpSpPr>
            <a:xfrm>
              <a:off x="305629" y="5491253"/>
              <a:ext cx="2291471" cy="880098"/>
              <a:chOff x="1580014" y="998501"/>
              <a:chExt cx="2291471" cy="880098"/>
            </a:xfrm>
          </p:grpSpPr>
          <p:sp>
            <p:nvSpPr>
              <p:cNvPr id="32" name="Oval 31">
                <a:extLst>
                  <a:ext uri="{FF2B5EF4-FFF2-40B4-BE49-F238E27FC236}">
                    <a16:creationId xmlns:a16="http://schemas.microsoft.com/office/drawing/2014/main" id="{5BE52478-8B6A-7DB3-B856-87A0A5C17C66}"/>
                  </a:ext>
                </a:extLst>
              </p:cNvPr>
              <p:cNvSpPr/>
              <p:nvPr/>
            </p:nvSpPr>
            <p:spPr>
              <a:xfrm>
                <a:off x="2125176" y="99850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cxnSp>
            <p:nvCxnSpPr>
              <p:cNvPr id="33" name="Straight Connector 32">
                <a:extLst>
                  <a:ext uri="{FF2B5EF4-FFF2-40B4-BE49-F238E27FC236}">
                    <a16:creationId xmlns:a16="http://schemas.microsoft.com/office/drawing/2014/main" id="{7B7C6386-17F4-3D63-099C-595887AFDFCF}"/>
                  </a:ext>
                </a:extLst>
              </p:cNvPr>
              <p:cNvCxnSpPr>
                <a:stCxn id="32" idx="6"/>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95F4A9-F5AE-A617-8EA4-14DB4F32BA98}"/>
                  </a:ext>
                </a:extLst>
              </p:cNvPr>
              <p:cNvCxnSpPr>
                <a:cxnSpLocks/>
                <a:endCxn id="32" idx="3"/>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4915774-7722-DD1B-43C8-174E3679D1BC}"/>
                  </a:ext>
                </a:extLst>
              </p:cNvPr>
              <p:cNvSpPr txBox="1"/>
              <p:nvPr/>
            </p:nvSpPr>
            <p:spPr>
              <a:xfrm>
                <a:off x="3047704" y="128212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36" name="TextBox 35">
                <a:extLst>
                  <a:ext uri="{FF2B5EF4-FFF2-40B4-BE49-F238E27FC236}">
                    <a16:creationId xmlns:a16="http://schemas.microsoft.com/office/drawing/2014/main" id="{1C94CFA7-FFA1-47E8-E09C-60C78CF66B53}"/>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grpSp>
          <p:nvGrpSpPr>
            <p:cNvPr id="44" name="Group 43">
              <a:extLst>
                <a:ext uri="{FF2B5EF4-FFF2-40B4-BE49-F238E27FC236}">
                  <a16:creationId xmlns:a16="http://schemas.microsoft.com/office/drawing/2014/main" id="{BCF79A6E-62E2-F535-E393-5872A07AC845}"/>
                </a:ext>
              </a:extLst>
            </p:cNvPr>
            <p:cNvGrpSpPr/>
            <p:nvPr/>
          </p:nvGrpSpPr>
          <p:grpSpPr>
            <a:xfrm>
              <a:off x="7154099" y="3686122"/>
              <a:ext cx="1957539" cy="1572250"/>
              <a:chOff x="2766861" y="998502"/>
              <a:chExt cx="1957539" cy="1572250"/>
            </a:xfrm>
          </p:grpSpPr>
          <p:sp>
            <p:nvSpPr>
              <p:cNvPr id="38" name="Oval 37">
                <a:extLst>
                  <a:ext uri="{FF2B5EF4-FFF2-40B4-BE49-F238E27FC236}">
                    <a16:creationId xmlns:a16="http://schemas.microsoft.com/office/drawing/2014/main" id="{4D613531-49B2-9795-3E9F-E187E436C18B}"/>
                  </a:ext>
                </a:extLst>
              </p:cNvPr>
              <p:cNvSpPr/>
              <p:nvPr/>
            </p:nvSpPr>
            <p:spPr>
              <a:xfrm>
                <a:off x="3871485" y="99850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cxnSp>
            <p:nvCxnSpPr>
              <p:cNvPr id="40" name="Straight Connector 39">
                <a:extLst>
                  <a:ext uri="{FF2B5EF4-FFF2-40B4-BE49-F238E27FC236}">
                    <a16:creationId xmlns:a16="http://schemas.microsoft.com/office/drawing/2014/main" id="{CDC882E4-FFD7-BB2F-BB08-04A482C420FC}"/>
                  </a:ext>
                </a:extLst>
              </p:cNvPr>
              <p:cNvCxnSpPr>
                <a:endCxn id="38" idx="2"/>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9A8A3F-5C0D-E584-75D3-37399959C309}"/>
                  </a:ext>
                </a:extLst>
              </p:cNvPr>
              <p:cNvCxnSpPr>
                <a:cxnSpLocks/>
                <a:endCxn id="38" idx="4"/>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06C5121-6A16-5C11-9E36-B8076435E597}"/>
                  </a:ext>
                </a:extLst>
              </p:cNvPr>
              <p:cNvSpPr txBox="1"/>
              <p:nvPr/>
            </p:nvSpPr>
            <p:spPr>
              <a:xfrm>
                <a:off x="3047704" y="128212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43" name="TextBox 42">
                <a:extLst>
                  <a:ext uri="{FF2B5EF4-FFF2-40B4-BE49-F238E27FC236}">
                    <a16:creationId xmlns:a16="http://schemas.microsoft.com/office/drawing/2014/main" id="{F37CEC35-C942-8A5D-D381-97C8127CB36D}"/>
                  </a:ext>
                </a:extLst>
              </p:cNvPr>
              <p:cNvSpPr txBox="1"/>
              <p:nvPr/>
            </p:nvSpPr>
            <p:spPr>
              <a:xfrm>
                <a:off x="4192326" y="1895068"/>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grpSp>
        <p:grpSp>
          <p:nvGrpSpPr>
            <p:cNvPr id="59" name="Group 58">
              <a:extLst>
                <a:ext uri="{FF2B5EF4-FFF2-40B4-BE49-F238E27FC236}">
                  <a16:creationId xmlns:a16="http://schemas.microsoft.com/office/drawing/2014/main" id="{60138389-5750-5D82-D49E-1DCF6A789ECD}"/>
                </a:ext>
              </a:extLst>
            </p:cNvPr>
            <p:cNvGrpSpPr/>
            <p:nvPr/>
          </p:nvGrpSpPr>
          <p:grpSpPr>
            <a:xfrm>
              <a:off x="4673149" y="5284742"/>
              <a:ext cx="1957541" cy="1572250"/>
              <a:chOff x="2766861" y="1640187"/>
              <a:chExt cx="1957541" cy="1572250"/>
            </a:xfrm>
          </p:grpSpPr>
          <p:sp>
            <p:nvSpPr>
              <p:cNvPr id="54" name="Oval 53">
                <a:extLst>
                  <a:ext uri="{FF2B5EF4-FFF2-40B4-BE49-F238E27FC236}">
                    <a16:creationId xmlns:a16="http://schemas.microsoft.com/office/drawing/2014/main" id="{26D0DAC2-C414-F1EF-874F-5BF54ADF7B4F}"/>
                  </a:ext>
                </a:extLst>
              </p:cNvPr>
              <p:cNvSpPr/>
              <p:nvPr/>
            </p:nvSpPr>
            <p:spPr>
              <a:xfrm>
                <a:off x="3874375" y="257075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55" name="Straight Connector 54">
                <a:extLst>
                  <a:ext uri="{FF2B5EF4-FFF2-40B4-BE49-F238E27FC236}">
                    <a16:creationId xmlns:a16="http://schemas.microsoft.com/office/drawing/2014/main" id="{E59AFD54-FFB1-3686-5008-061091B7F8E8}"/>
                  </a:ext>
                </a:extLst>
              </p:cNvPr>
              <p:cNvCxnSpPr>
                <a:cxnSpLocks/>
                <a:stCxn id="54" idx="0"/>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21093C2-D5E8-5B8F-C4D9-806E6E898B39}"/>
                  </a:ext>
                </a:extLst>
              </p:cNvPr>
              <p:cNvCxnSpPr>
                <a:cxnSpLocks/>
                <a:stCxn id="54" idx="2"/>
              </p:cNvCxnSpPr>
              <p:nvPr/>
            </p:nvCxnSpPr>
            <p:spPr>
              <a:xfrm flipH="1">
                <a:off x="2766861" y="2891595"/>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DBBEDA9-450C-A16D-4761-EFBF6B430FC7}"/>
                  </a:ext>
                </a:extLst>
              </p:cNvPr>
              <p:cNvSpPr txBox="1"/>
              <p:nvPr/>
            </p:nvSpPr>
            <p:spPr>
              <a:xfrm>
                <a:off x="3297545" y="251017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58" name="TextBox 57">
                <a:extLst>
                  <a:ext uri="{FF2B5EF4-FFF2-40B4-BE49-F238E27FC236}">
                    <a16:creationId xmlns:a16="http://schemas.microsoft.com/office/drawing/2014/main" id="{7176B9DD-F8DA-F80E-519A-A8B2F1E8A5F6}"/>
                  </a:ext>
                </a:extLst>
              </p:cNvPr>
              <p:cNvSpPr txBox="1"/>
              <p:nvPr/>
            </p:nvSpPr>
            <p:spPr>
              <a:xfrm>
                <a:off x="4192328" y="21387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grpSp>
        <p:sp>
          <p:nvSpPr>
            <p:cNvPr id="81" name="TextBox 80">
              <a:extLst>
                <a:ext uri="{FF2B5EF4-FFF2-40B4-BE49-F238E27FC236}">
                  <a16:creationId xmlns:a16="http://schemas.microsoft.com/office/drawing/2014/main" id="{160486E8-24C1-EBEC-3286-606FD8E5BD6A}"/>
                </a:ext>
              </a:extLst>
            </p:cNvPr>
            <p:cNvSpPr txBox="1"/>
            <p:nvPr/>
          </p:nvSpPr>
          <p:spPr>
            <a:xfrm>
              <a:off x="105957" y="2403162"/>
              <a:ext cx="89004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After flooding every node will have the following information:</a:t>
              </a:r>
            </a:p>
          </p:txBody>
        </p:sp>
        <p:sp>
          <p:nvSpPr>
            <p:cNvPr id="83" name="Oval 82">
              <a:extLst>
                <a:ext uri="{FF2B5EF4-FFF2-40B4-BE49-F238E27FC236}">
                  <a16:creationId xmlns:a16="http://schemas.microsoft.com/office/drawing/2014/main" id="{0DF66427-7959-CE47-C619-FAA6F8E4D772}"/>
                </a:ext>
              </a:extLst>
            </p:cNvPr>
            <p:cNvSpPr/>
            <p:nvPr/>
          </p:nvSpPr>
          <p:spPr>
            <a:xfrm>
              <a:off x="924441" y="29554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84" name="Oval 83">
              <a:extLst>
                <a:ext uri="{FF2B5EF4-FFF2-40B4-BE49-F238E27FC236}">
                  <a16:creationId xmlns:a16="http://schemas.microsoft.com/office/drawing/2014/main" id="{31DC6D03-76D2-7E0C-E7AD-C6C7DEDA2190}"/>
                </a:ext>
              </a:extLst>
            </p:cNvPr>
            <p:cNvSpPr/>
            <p:nvPr/>
          </p:nvSpPr>
          <p:spPr>
            <a:xfrm>
              <a:off x="939341" y="433935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85" name="Oval 84">
              <a:extLst>
                <a:ext uri="{FF2B5EF4-FFF2-40B4-BE49-F238E27FC236}">
                  <a16:creationId xmlns:a16="http://schemas.microsoft.com/office/drawing/2014/main" id="{FF218343-442E-AD42-EFC7-E9A81EFFE40C}"/>
                </a:ext>
              </a:extLst>
            </p:cNvPr>
            <p:cNvSpPr/>
            <p:nvPr/>
          </p:nvSpPr>
          <p:spPr>
            <a:xfrm>
              <a:off x="117820" y="6205158"/>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86" name="Oval 85">
              <a:extLst>
                <a:ext uri="{FF2B5EF4-FFF2-40B4-BE49-F238E27FC236}">
                  <a16:creationId xmlns:a16="http://schemas.microsoft.com/office/drawing/2014/main" id="{CD432EB0-B55D-E92D-8A5A-8DC2A0944DBC}"/>
                </a:ext>
              </a:extLst>
            </p:cNvPr>
            <p:cNvSpPr/>
            <p:nvPr/>
          </p:nvSpPr>
          <p:spPr>
            <a:xfrm>
              <a:off x="2190634" y="54615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7" name="Oval 86">
              <a:extLst>
                <a:ext uri="{FF2B5EF4-FFF2-40B4-BE49-F238E27FC236}">
                  <a16:creationId xmlns:a16="http://schemas.microsoft.com/office/drawing/2014/main" id="{1BA06AAF-FA4A-6C59-2DB1-F81504155371}"/>
                </a:ext>
              </a:extLst>
            </p:cNvPr>
            <p:cNvSpPr/>
            <p:nvPr/>
          </p:nvSpPr>
          <p:spPr>
            <a:xfrm>
              <a:off x="3121105" y="303829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88" name="Oval 87">
              <a:extLst>
                <a:ext uri="{FF2B5EF4-FFF2-40B4-BE49-F238E27FC236}">
                  <a16:creationId xmlns:a16="http://schemas.microsoft.com/office/drawing/2014/main" id="{06DB7B36-F514-614B-5B6C-0E98080712CF}"/>
                </a:ext>
              </a:extLst>
            </p:cNvPr>
            <p:cNvSpPr/>
            <p:nvPr/>
          </p:nvSpPr>
          <p:spPr>
            <a:xfrm>
              <a:off x="4518011" y="305008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9" name="Oval 88">
              <a:extLst>
                <a:ext uri="{FF2B5EF4-FFF2-40B4-BE49-F238E27FC236}">
                  <a16:creationId xmlns:a16="http://schemas.microsoft.com/office/drawing/2014/main" id="{52CE743C-9BD1-CB7E-D60C-9C83DF56D28B}"/>
                </a:ext>
              </a:extLst>
            </p:cNvPr>
            <p:cNvSpPr/>
            <p:nvPr/>
          </p:nvSpPr>
          <p:spPr>
            <a:xfrm>
              <a:off x="4662923" y="423801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90" name="Oval 89">
              <a:extLst>
                <a:ext uri="{FF2B5EF4-FFF2-40B4-BE49-F238E27FC236}">
                  <a16:creationId xmlns:a16="http://schemas.microsoft.com/office/drawing/2014/main" id="{1648B58A-4545-C214-13CE-5BC207AB126C}"/>
                </a:ext>
              </a:extLst>
            </p:cNvPr>
            <p:cNvSpPr/>
            <p:nvPr/>
          </p:nvSpPr>
          <p:spPr>
            <a:xfrm>
              <a:off x="6876330" y="3686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1" name="Oval 90">
              <a:extLst>
                <a:ext uri="{FF2B5EF4-FFF2-40B4-BE49-F238E27FC236}">
                  <a16:creationId xmlns:a16="http://schemas.microsoft.com/office/drawing/2014/main" id="{EAF49D30-9BC0-9FBC-E1C1-23D6C6C5F4E6}"/>
                </a:ext>
              </a:extLst>
            </p:cNvPr>
            <p:cNvSpPr/>
            <p:nvPr/>
          </p:nvSpPr>
          <p:spPr>
            <a:xfrm>
              <a:off x="8311090" y="501907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92" name="Oval 91">
              <a:extLst>
                <a:ext uri="{FF2B5EF4-FFF2-40B4-BE49-F238E27FC236}">
                  <a16:creationId xmlns:a16="http://schemas.microsoft.com/office/drawing/2014/main" id="{73DA8809-0C0D-B3C3-01AB-70A64EA26E0D}"/>
                </a:ext>
              </a:extLst>
            </p:cNvPr>
            <p:cNvSpPr/>
            <p:nvPr/>
          </p:nvSpPr>
          <p:spPr>
            <a:xfrm>
              <a:off x="5759162" y="519488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93" name="Oval 92">
              <a:extLst>
                <a:ext uri="{FF2B5EF4-FFF2-40B4-BE49-F238E27FC236}">
                  <a16:creationId xmlns:a16="http://schemas.microsoft.com/office/drawing/2014/main" id="{12A74EB4-CB84-E394-0333-A9744AE26BE9}"/>
                </a:ext>
              </a:extLst>
            </p:cNvPr>
            <p:cNvSpPr/>
            <p:nvPr/>
          </p:nvSpPr>
          <p:spPr>
            <a:xfrm>
              <a:off x="4470028" y="61547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sp>
        <p:nvSpPr>
          <p:cNvPr id="79" name="TextBox 78">
            <a:extLst>
              <a:ext uri="{FF2B5EF4-FFF2-40B4-BE49-F238E27FC236}">
                <a16:creationId xmlns:a16="http://schemas.microsoft.com/office/drawing/2014/main" id="{A8E73BE6-BA98-FC29-F6E2-664E9AFCB70C}"/>
              </a:ext>
            </a:extLst>
          </p:cNvPr>
          <p:cNvSpPr txBox="1"/>
          <p:nvPr/>
        </p:nvSpPr>
        <p:spPr>
          <a:xfrm>
            <a:off x="33846" y="-1451"/>
            <a:ext cx="89004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Consider this network:</a:t>
            </a:r>
          </a:p>
        </p:txBody>
      </p:sp>
      <p:sp>
        <p:nvSpPr>
          <p:cNvPr id="3" name="Oval 2">
            <a:extLst>
              <a:ext uri="{FF2B5EF4-FFF2-40B4-BE49-F238E27FC236}">
                <a16:creationId xmlns:a16="http://schemas.microsoft.com/office/drawing/2014/main" id="{6358F6BB-9A63-D121-266D-D05A12FBC586}"/>
              </a:ext>
            </a:extLst>
          </p:cNvPr>
          <p:cNvSpPr/>
          <p:nvPr/>
        </p:nvSpPr>
        <p:spPr>
          <a:xfrm>
            <a:off x="6795634" y="4973528"/>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6" name="TextBox 5">
            <a:extLst>
              <a:ext uri="{FF2B5EF4-FFF2-40B4-BE49-F238E27FC236}">
                <a16:creationId xmlns:a16="http://schemas.microsoft.com/office/drawing/2014/main" id="{3DCA3B74-5F15-895A-CA97-4B6AA5C35C64}"/>
              </a:ext>
            </a:extLst>
          </p:cNvPr>
          <p:cNvSpPr txBox="1"/>
          <p:nvPr/>
        </p:nvSpPr>
        <p:spPr>
          <a:xfrm>
            <a:off x="7968003" y="438443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7" name="Oval 6">
            <a:extLst>
              <a:ext uri="{FF2B5EF4-FFF2-40B4-BE49-F238E27FC236}">
                <a16:creationId xmlns:a16="http://schemas.microsoft.com/office/drawing/2014/main" id="{10202A2B-1113-240C-E529-F9220D2A4B94}"/>
              </a:ext>
            </a:extLst>
          </p:cNvPr>
          <p:cNvSpPr/>
          <p:nvPr/>
        </p:nvSpPr>
        <p:spPr>
          <a:xfrm>
            <a:off x="2235630" y="351697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8" name="Straight Connector 7">
            <a:extLst>
              <a:ext uri="{FF2B5EF4-FFF2-40B4-BE49-F238E27FC236}">
                <a16:creationId xmlns:a16="http://schemas.microsoft.com/office/drawing/2014/main" id="{E7ABE0BC-D479-59E2-EBD6-DB469A2535C6}"/>
              </a:ext>
            </a:extLst>
          </p:cNvPr>
          <p:cNvCxnSpPr>
            <a:cxnSpLocks/>
            <a:endCxn id="7" idx="5"/>
          </p:cNvCxnSpPr>
          <p:nvPr/>
        </p:nvCxnSpPr>
        <p:spPr>
          <a:xfrm flipH="1" flipV="1">
            <a:off x="2783342" y="4064691"/>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035A68-76F0-9031-8AD9-814FB8084C6D}"/>
              </a:ext>
            </a:extLst>
          </p:cNvPr>
          <p:cNvSpPr txBox="1"/>
          <p:nvPr/>
        </p:nvSpPr>
        <p:spPr>
          <a:xfrm>
            <a:off x="2660227" y="4155233"/>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11" name="Oval 10">
            <a:extLst>
              <a:ext uri="{FF2B5EF4-FFF2-40B4-BE49-F238E27FC236}">
                <a16:creationId xmlns:a16="http://schemas.microsoft.com/office/drawing/2014/main" id="{22F015F7-D8F2-8ECF-46AC-165A43314A2A}"/>
              </a:ext>
            </a:extLst>
          </p:cNvPr>
          <p:cNvSpPr/>
          <p:nvPr/>
        </p:nvSpPr>
        <p:spPr>
          <a:xfrm>
            <a:off x="918303" y="62284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14" name="Straight Connector 13">
            <a:extLst>
              <a:ext uri="{FF2B5EF4-FFF2-40B4-BE49-F238E27FC236}">
                <a16:creationId xmlns:a16="http://schemas.microsoft.com/office/drawing/2014/main" id="{6D74833B-3C52-7E1E-0E10-B7BCB29CDA77}"/>
              </a:ext>
            </a:extLst>
          </p:cNvPr>
          <p:cNvCxnSpPr>
            <a:cxnSpLocks/>
          </p:cNvCxnSpPr>
          <p:nvPr/>
        </p:nvCxnSpPr>
        <p:spPr>
          <a:xfrm flipV="1">
            <a:off x="1239146" y="5779044"/>
            <a:ext cx="0" cy="57780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2D1545F-DE38-45AB-1D5A-38CE5394C8FC}"/>
              </a:ext>
            </a:extLst>
          </p:cNvPr>
          <p:cNvSpPr txBox="1"/>
          <p:nvPr/>
        </p:nvSpPr>
        <p:spPr>
          <a:xfrm>
            <a:off x="1155999" y="5785782"/>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Tree>
    <p:extLst>
      <p:ext uri="{BB962C8B-B14F-4D97-AF65-F5344CB8AC3E}">
        <p14:creationId xmlns:p14="http://schemas.microsoft.com/office/powerpoint/2010/main" val="256895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43BB3-FF51-942F-6C09-9271F662799A}"/>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9831FB9-80AB-183F-8F85-20FC8D78FFD7}"/>
              </a:ext>
            </a:extLst>
          </p:cNvPr>
          <p:cNvCxnSpPr>
            <a:cxnSpLocks/>
            <a:stCxn id="3" idx="7"/>
          </p:cNvCxnSpPr>
          <p:nvPr/>
        </p:nvCxnSpPr>
        <p:spPr>
          <a:xfrm flipV="1">
            <a:off x="7343346" y="3948990"/>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E780B794-9CB9-6F8B-1873-252567F12779}"/>
              </a:ext>
            </a:extLst>
          </p:cNvPr>
          <p:cNvSpPr/>
          <p:nvPr/>
        </p:nvSpPr>
        <p:spPr>
          <a:xfrm>
            <a:off x="2693800" y="81599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61" name="Oval 60">
            <a:extLst>
              <a:ext uri="{FF2B5EF4-FFF2-40B4-BE49-F238E27FC236}">
                <a16:creationId xmlns:a16="http://schemas.microsoft.com/office/drawing/2014/main" id="{EA63B526-8C76-19E3-4CC6-5172059264C4}"/>
              </a:ext>
            </a:extLst>
          </p:cNvPr>
          <p:cNvSpPr/>
          <p:nvPr/>
        </p:nvSpPr>
        <p:spPr>
          <a:xfrm>
            <a:off x="3561522" y="298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62" name="Oval 61">
            <a:extLst>
              <a:ext uri="{FF2B5EF4-FFF2-40B4-BE49-F238E27FC236}">
                <a16:creationId xmlns:a16="http://schemas.microsoft.com/office/drawing/2014/main" id="{F1B3A47A-5626-DE5A-F339-AE029CCD2736}"/>
              </a:ext>
            </a:extLst>
          </p:cNvPr>
          <p:cNvSpPr/>
          <p:nvPr/>
        </p:nvSpPr>
        <p:spPr>
          <a:xfrm>
            <a:off x="5307831" y="2987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63" name="Oval 62">
            <a:extLst>
              <a:ext uri="{FF2B5EF4-FFF2-40B4-BE49-F238E27FC236}">
                <a16:creationId xmlns:a16="http://schemas.microsoft.com/office/drawing/2014/main" id="{962A29ED-157B-3C4F-7B31-6D054F0D45D2}"/>
              </a:ext>
            </a:extLst>
          </p:cNvPr>
          <p:cNvSpPr/>
          <p:nvPr/>
        </p:nvSpPr>
        <p:spPr>
          <a:xfrm>
            <a:off x="3561522"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64" name="Oval 63">
            <a:extLst>
              <a:ext uri="{FF2B5EF4-FFF2-40B4-BE49-F238E27FC236}">
                <a16:creationId xmlns:a16="http://schemas.microsoft.com/office/drawing/2014/main" id="{14B97D3D-B379-BF6C-6FA2-2AF1F38BBF24}"/>
              </a:ext>
            </a:extLst>
          </p:cNvPr>
          <p:cNvSpPr/>
          <p:nvPr/>
        </p:nvSpPr>
        <p:spPr>
          <a:xfrm>
            <a:off x="5310721"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65" name="Straight Connector 64">
            <a:extLst>
              <a:ext uri="{FF2B5EF4-FFF2-40B4-BE49-F238E27FC236}">
                <a16:creationId xmlns:a16="http://schemas.microsoft.com/office/drawing/2014/main" id="{E8D1A228-791C-C0E5-73CC-B4F515E59E11}"/>
              </a:ext>
            </a:extLst>
          </p:cNvPr>
          <p:cNvCxnSpPr>
            <a:stCxn id="61" idx="6"/>
            <a:endCxn id="62" idx="2"/>
          </p:cNvCxnSpPr>
          <p:nvPr/>
        </p:nvCxnSpPr>
        <p:spPr>
          <a:xfrm>
            <a:off x="4203207" y="350713"/>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B8F3B2-313E-91E1-D3F7-CB5D865A44FC}"/>
              </a:ext>
            </a:extLst>
          </p:cNvPr>
          <p:cNvCxnSpPr>
            <a:cxnSpLocks/>
            <a:stCxn id="64" idx="0"/>
            <a:endCxn id="62" idx="4"/>
          </p:cNvCxnSpPr>
          <p:nvPr/>
        </p:nvCxnSpPr>
        <p:spPr>
          <a:xfrm flipH="1" flipV="1">
            <a:off x="5628674" y="671556"/>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B8AFCD8-928F-E87C-9DE9-258D1DBD3E17}"/>
              </a:ext>
            </a:extLst>
          </p:cNvPr>
          <p:cNvCxnSpPr>
            <a:cxnSpLocks/>
            <a:stCxn id="64" idx="2"/>
            <a:endCxn id="63" idx="6"/>
          </p:cNvCxnSpPr>
          <p:nvPr/>
        </p:nvCxnSpPr>
        <p:spPr>
          <a:xfrm flipH="1">
            <a:off x="4203207" y="192296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60EF4BD-07D1-5665-8385-24C802A48B29}"/>
              </a:ext>
            </a:extLst>
          </p:cNvPr>
          <p:cNvCxnSpPr>
            <a:cxnSpLocks/>
            <a:stCxn id="63" idx="1"/>
            <a:endCxn id="60" idx="5"/>
          </p:cNvCxnSpPr>
          <p:nvPr/>
        </p:nvCxnSpPr>
        <p:spPr>
          <a:xfrm flipH="1" flipV="1">
            <a:off x="3241512" y="1363707"/>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408F827-E262-8007-A880-6E7CFB0A9F2B}"/>
              </a:ext>
            </a:extLst>
          </p:cNvPr>
          <p:cNvCxnSpPr>
            <a:cxnSpLocks/>
            <a:stCxn id="60" idx="7"/>
            <a:endCxn id="61" idx="3"/>
          </p:cNvCxnSpPr>
          <p:nvPr/>
        </p:nvCxnSpPr>
        <p:spPr>
          <a:xfrm flipV="1">
            <a:off x="3241512" y="577582"/>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0745831-37AC-1890-DF8D-4A7B11FA3F55}"/>
              </a:ext>
            </a:extLst>
          </p:cNvPr>
          <p:cNvCxnSpPr>
            <a:cxnSpLocks/>
            <a:stCxn id="63" idx="0"/>
            <a:endCxn id="61" idx="4"/>
          </p:cNvCxnSpPr>
          <p:nvPr/>
        </p:nvCxnSpPr>
        <p:spPr>
          <a:xfrm flipV="1">
            <a:off x="3882365" y="67155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4AEDF58-6F7E-7B0C-FABB-C27D61CD2F15}"/>
              </a:ext>
            </a:extLst>
          </p:cNvPr>
          <p:cNvCxnSpPr>
            <a:cxnSpLocks/>
            <a:stCxn id="63" idx="7"/>
            <a:endCxn id="62" idx="3"/>
          </p:cNvCxnSpPr>
          <p:nvPr/>
        </p:nvCxnSpPr>
        <p:spPr>
          <a:xfrm flipV="1">
            <a:off x="4109234" y="57758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7E71D07-2491-D6E6-0F35-63A6C9D6672F}"/>
              </a:ext>
            </a:extLst>
          </p:cNvPr>
          <p:cNvSpPr txBox="1"/>
          <p:nvPr/>
        </p:nvSpPr>
        <p:spPr>
          <a:xfrm>
            <a:off x="3118397" y="1454249"/>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3" name="TextBox 72">
            <a:extLst>
              <a:ext uri="{FF2B5EF4-FFF2-40B4-BE49-F238E27FC236}">
                <a16:creationId xmlns:a16="http://schemas.microsoft.com/office/drawing/2014/main" id="{894B63BE-741D-2DFA-DC31-2C0EC34496A4}"/>
              </a:ext>
            </a:extLst>
          </p:cNvPr>
          <p:cNvSpPr txBox="1"/>
          <p:nvPr/>
        </p:nvSpPr>
        <p:spPr>
          <a:xfrm>
            <a:off x="3910925" y="88102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74" name="TextBox 73">
            <a:extLst>
              <a:ext uri="{FF2B5EF4-FFF2-40B4-BE49-F238E27FC236}">
                <a16:creationId xmlns:a16="http://schemas.microsoft.com/office/drawing/2014/main" id="{04C59305-E201-94C1-4E10-A2584143FB70}"/>
              </a:ext>
            </a:extLst>
          </p:cNvPr>
          <p:cNvSpPr txBox="1"/>
          <p:nvPr/>
        </p:nvSpPr>
        <p:spPr>
          <a:xfrm>
            <a:off x="4484050" y="31349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75" name="TextBox 74">
            <a:extLst>
              <a:ext uri="{FF2B5EF4-FFF2-40B4-BE49-F238E27FC236}">
                <a16:creationId xmlns:a16="http://schemas.microsoft.com/office/drawing/2014/main" id="{E4687801-2278-57C3-7758-8F843E985F40}"/>
              </a:ext>
            </a:extLst>
          </p:cNvPr>
          <p:cNvSpPr txBox="1"/>
          <p:nvPr/>
        </p:nvSpPr>
        <p:spPr>
          <a:xfrm>
            <a:off x="4733891" y="101302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76" name="TextBox 75">
            <a:extLst>
              <a:ext uri="{FF2B5EF4-FFF2-40B4-BE49-F238E27FC236}">
                <a16:creationId xmlns:a16="http://schemas.microsoft.com/office/drawing/2014/main" id="{50DAB543-9363-02F7-D7E6-DAEC814E36E7}"/>
              </a:ext>
            </a:extLst>
          </p:cNvPr>
          <p:cNvSpPr txBox="1"/>
          <p:nvPr/>
        </p:nvSpPr>
        <p:spPr>
          <a:xfrm>
            <a:off x="4733891" y="15415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77" name="TextBox 76">
            <a:extLst>
              <a:ext uri="{FF2B5EF4-FFF2-40B4-BE49-F238E27FC236}">
                <a16:creationId xmlns:a16="http://schemas.microsoft.com/office/drawing/2014/main" id="{B8A9E890-AA3F-F204-9185-94514105E3F0}"/>
              </a:ext>
            </a:extLst>
          </p:cNvPr>
          <p:cNvSpPr txBox="1"/>
          <p:nvPr/>
        </p:nvSpPr>
        <p:spPr>
          <a:xfrm>
            <a:off x="5628672" y="92643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sp>
        <p:nvSpPr>
          <p:cNvPr id="78" name="TextBox 77">
            <a:extLst>
              <a:ext uri="{FF2B5EF4-FFF2-40B4-BE49-F238E27FC236}">
                <a16:creationId xmlns:a16="http://schemas.microsoft.com/office/drawing/2014/main" id="{234955CD-9CA1-1698-38B3-72A78CDE540F}"/>
              </a:ext>
            </a:extLst>
          </p:cNvPr>
          <p:cNvSpPr txBox="1"/>
          <p:nvPr/>
        </p:nvSpPr>
        <p:spPr>
          <a:xfrm>
            <a:off x="3016360" y="30905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nvGrpSpPr>
          <p:cNvPr id="2" name="Group 1">
            <a:extLst>
              <a:ext uri="{FF2B5EF4-FFF2-40B4-BE49-F238E27FC236}">
                <a16:creationId xmlns:a16="http://schemas.microsoft.com/office/drawing/2014/main" id="{1043E3B3-8CBD-E15C-D706-C7E0C27B9DC7}"/>
              </a:ext>
            </a:extLst>
          </p:cNvPr>
          <p:cNvGrpSpPr/>
          <p:nvPr/>
        </p:nvGrpSpPr>
        <p:grpSpPr>
          <a:xfrm>
            <a:off x="69632" y="2167632"/>
            <a:ext cx="9042006" cy="4453830"/>
            <a:chOff x="69632" y="2403162"/>
            <a:chExt cx="9042006" cy="4453830"/>
          </a:xfrm>
        </p:grpSpPr>
        <p:grpSp>
          <p:nvGrpSpPr>
            <p:cNvPr id="80" name="Group 79">
              <a:extLst>
                <a:ext uri="{FF2B5EF4-FFF2-40B4-BE49-F238E27FC236}">
                  <a16:creationId xmlns:a16="http://schemas.microsoft.com/office/drawing/2014/main" id="{81D9B800-31C9-0903-7FB5-C832D0C242A1}"/>
                </a:ext>
              </a:extLst>
            </p:cNvPr>
            <p:cNvGrpSpPr/>
            <p:nvPr/>
          </p:nvGrpSpPr>
          <p:grpSpPr>
            <a:xfrm>
              <a:off x="3121105" y="3269716"/>
              <a:ext cx="1840282" cy="1666223"/>
              <a:chOff x="1972776" y="1393814"/>
              <a:chExt cx="1840282" cy="1666223"/>
            </a:xfrm>
          </p:grpSpPr>
          <p:sp>
            <p:nvSpPr>
              <p:cNvPr id="5" name="Oval 4">
                <a:extLst>
                  <a:ext uri="{FF2B5EF4-FFF2-40B4-BE49-F238E27FC236}">
                    <a16:creationId xmlns:a16="http://schemas.microsoft.com/office/drawing/2014/main" id="{400890E0-BD0E-1B86-280D-22A5674D0BD9}"/>
                  </a:ext>
                </a:extLst>
              </p:cNvPr>
              <p:cNvSpPr/>
              <p:nvPr/>
            </p:nvSpPr>
            <p:spPr>
              <a:xfrm>
                <a:off x="1972776" y="241835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9" name="Straight Connector 8">
                <a:extLst>
                  <a:ext uri="{FF2B5EF4-FFF2-40B4-BE49-F238E27FC236}">
                    <a16:creationId xmlns:a16="http://schemas.microsoft.com/office/drawing/2014/main" id="{5F24B11E-6671-EB84-5A75-6D9177F3DA2F}"/>
                  </a:ext>
                </a:extLst>
              </p:cNvPr>
              <p:cNvCxnSpPr>
                <a:cxnSpLocks/>
                <a:endCxn id="5" idx="6"/>
              </p:cNvCxnSpPr>
              <p:nvPr/>
            </p:nvCxnSpPr>
            <p:spPr>
              <a:xfrm flipH="1">
                <a:off x="2614461" y="2739195"/>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B21A39-553D-5E88-0C7C-BA8DCE65BB97}"/>
                  </a:ext>
                </a:extLst>
              </p:cNvPr>
              <p:cNvCxnSpPr>
                <a:cxnSpLocks/>
                <a:stCxn id="5" idx="0"/>
              </p:cNvCxnSpPr>
              <p:nvPr/>
            </p:nvCxnSpPr>
            <p:spPr>
              <a:xfrm flipV="1">
                <a:off x="2293619" y="1487786"/>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B09E46-5A36-BC47-92D7-A0EB2FACFCD6}"/>
                  </a:ext>
                </a:extLst>
              </p:cNvPr>
              <p:cNvCxnSpPr>
                <a:cxnSpLocks/>
                <a:stCxn id="5" idx="7"/>
              </p:cNvCxnSpPr>
              <p:nvPr/>
            </p:nvCxnSpPr>
            <p:spPr>
              <a:xfrm flipV="1">
                <a:off x="2520488" y="1393814"/>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4E9F916-CE9F-03C0-7F39-B74B53243CD1}"/>
                  </a:ext>
                </a:extLst>
              </p:cNvPr>
              <p:cNvSpPr txBox="1"/>
              <p:nvPr/>
            </p:nvSpPr>
            <p:spPr>
              <a:xfrm>
                <a:off x="2322179" y="169725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17" name="TextBox 16">
                <a:extLst>
                  <a:ext uri="{FF2B5EF4-FFF2-40B4-BE49-F238E27FC236}">
                    <a16:creationId xmlns:a16="http://schemas.microsoft.com/office/drawing/2014/main" id="{C42C96FC-DC71-0E3E-6A08-40C7CD71F8F8}"/>
                  </a:ext>
                </a:extLst>
              </p:cNvPr>
              <p:cNvSpPr txBox="1"/>
              <p:nvPr/>
            </p:nvSpPr>
            <p:spPr>
              <a:xfrm>
                <a:off x="3145145" y="182925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18" name="TextBox 17">
                <a:extLst>
                  <a:ext uri="{FF2B5EF4-FFF2-40B4-BE49-F238E27FC236}">
                    <a16:creationId xmlns:a16="http://schemas.microsoft.com/office/drawing/2014/main" id="{BEE30BB6-1955-30EC-7C69-471EB3E3A2F9}"/>
                  </a:ext>
                </a:extLst>
              </p:cNvPr>
              <p:cNvSpPr txBox="1"/>
              <p:nvPr/>
            </p:nvSpPr>
            <p:spPr>
              <a:xfrm>
                <a:off x="3145145" y="235777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grpSp>
        <p:grpSp>
          <p:nvGrpSpPr>
            <p:cNvPr id="31" name="Group 30">
              <a:extLst>
                <a:ext uri="{FF2B5EF4-FFF2-40B4-BE49-F238E27FC236}">
                  <a16:creationId xmlns:a16="http://schemas.microsoft.com/office/drawing/2014/main" id="{02EB1CDA-2969-8CD6-D3DF-DBF9E26C7CAE}"/>
                </a:ext>
              </a:extLst>
            </p:cNvPr>
            <p:cNvGrpSpPr/>
            <p:nvPr/>
          </p:nvGrpSpPr>
          <p:grpSpPr>
            <a:xfrm>
              <a:off x="69632" y="3121211"/>
              <a:ext cx="961695" cy="1606855"/>
              <a:chOff x="1257454" y="1277690"/>
              <a:chExt cx="961695" cy="1606855"/>
            </a:xfrm>
          </p:grpSpPr>
          <p:sp>
            <p:nvSpPr>
              <p:cNvPr id="26" name="Oval 25">
                <a:extLst>
                  <a:ext uri="{FF2B5EF4-FFF2-40B4-BE49-F238E27FC236}">
                    <a16:creationId xmlns:a16="http://schemas.microsoft.com/office/drawing/2014/main" id="{AB39A890-4391-ED68-A8B8-F8A7B03A4415}"/>
                  </a:ext>
                </a:extLst>
              </p:cNvPr>
              <p:cNvSpPr/>
              <p:nvPr/>
            </p:nvSpPr>
            <p:spPr>
              <a:xfrm>
                <a:off x="1257454" y="1784626"/>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27" name="Straight Connector 26">
                <a:extLst>
                  <a:ext uri="{FF2B5EF4-FFF2-40B4-BE49-F238E27FC236}">
                    <a16:creationId xmlns:a16="http://schemas.microsoft.com/office/drawing/2014/main" id="{1BD5B87A-7344-AB12-A429-8B3E546740FF}"/>
                  </a:ext>
                </a:extLst>
              </p:cNvPr>
              <p:cNvCxnSpPr>
                <a:cxnSpLocks/>
                <a:endCxn id="26"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407A8-D47C-5254-ED43-E8FBD193D5F8}"/>
                  </a:ext>
                </a:extLst>
              </p:cNvPr>
              <p:cNvCxnSpPr>
                <a:cxnSpLocks/>
                <a:stCxn id="26"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F944FEB-C3FF-9B51-EF62-B4CB0504A201}"/>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30" name="TextBox 29">
                <a:extLst>
                  <a:ext uri="{FF2B5EF4-FFF2-40B4-BE49-F238E27FC236}">
                    <a16:creationId xmlns:a16="http://schemas.microsoft.com/office/drawing/2014/main" id="{581E2701-D16C-2404-B645-EC77AE5211FE}"/>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grpSp>
          <p:nvGrpSpPr>
            <p:cNvPr id="37" name="Group 36">
              <a:extLst>
                <a:ext uri="{FF2B5EF4-FFF2-40B4-BE49-F238E27FC236}">
                  <a16:creationId xmlns:a16="http://schemas.microsoft.com/office/drawing/2014/main" id="{B43092EF-EB42-5C03-DF40-D756E0C829A9}"/>
                </a:ext>
              </a:extLst>
            </p:cNvPr>
            <p:cNvGrpSpPr/>
            <p:nvPr/>
          </p:nvGrpSpPr>
          <p:grpSpPr>
            <a:xfrm>
              <a:off x="305629" y="5491253"/>
              <a:ext cx="2291471" cy="880098"/>
              <a:chOff x="1580014" y="998501"/>
              <a:chExt cx="2291471" cy="880098"/>
            </a:xfrm>
          </p:grpSpPr>
          <p:sp>
            <p:nvSpPr>
              <p:cNvPr id="32" name="Oval 31">
                <a:extLst>
                  <a:ext uri="{FF2B5EF4-FFF2-40B4-BE49-F238E27FC236}">
                    <a16:creationId xmlns:a16="http://schemas.microsoft.com/office/drawing/2014/main" id="{52892717-DDA3-44AC-3B89-BF13A2582436}"/>
                  </a:ext>
                </a:extLst>
              </p:cNvPr>
              <p:cNvSpPr/>
              <p:nvPr/>
            </p:nvSpPr>
            <p:spPr>
              <a:xfrm>
                <a:off x="2125176" y="99850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cxnSp>
            <p:nvCxnSpPr>
              <p:cNvPr id="33" name="Straight Connector 32">
                <a:extLst>
                  <a:ext uri="{FF2B5EF4-FFF2-40B4-BE49-F238E27FC236}">
                    <a16:creationId xmlns:a16="http://schemas.microsoft.com/office/drawing/2014/main" id="{4EEE60B3-D12A-24B0-1DFA-857428B41E33}"/>
                  </a:ext>
                </a:extLst>
              </p:cNvPr>
              <p:cNvCxnSpPr>
                <a:stCxn id="32" idx="6"/>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050FC5-D0A6-4377-DB0F-01B5219B5F44}"/>
                  </a:ext>
                </a:extLst>
              </p:cNvPr>
              <p:cNvCxnSpPr>
                <a:cxnSpLocks/>
                <a:endCxn id="32" idx="3"/>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7AFEF51-5447-ACAB-6B6B-5002B067EDAF}"/>
                  </a:ext>
                </a:extLst>
              </p:cNvPr>
              <p:cNvSpPr txBox="1"/>
              <p:nvPr/>
            </p:nvSpPr>
            <p:spPr>
              <a:xfrm>
                <a:off x="3047704" y="128212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36" name="TextBox 35">
                <a:extLst>
                  <a:ext uri="{FF2B5EF4-FFF2-40B4-BE49-F238E27FC236}">
                    <a16:creationId xmlns:a16="http://schemas.microsoft.com/office/drawing/2014/main" id="{5581360D-23F2-6E38-BEAE-736FD0D45388}"/>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grpSp>
          <p:nvGrpSpPr>
            <p:cNvPr id="44" name="Group 43">
              <a:extLst>
                <a:ext uri="{FF2B5EF4-FFF2-40B4-BE49-F238E27FC236}">
                  <a16:creationId xmlns:a16="http://schemas.microsoft.com/office/drawing/2014/main" id="{44B8EBF9-3B6A-6DF2-8579-976F13835AF3}"/>
                </a:ext>
              </a:extLst>
            </p:cNvPr>
            <p:cNvGrpSpPr/>
            <p:nvPr/>
          </p:nvGrpSpPr>
          <p:grpSpPr>
            <a:xfrm>
              <a:off x="7154099" y="3686122"/>
              <a:ext cx="1957539" cy="1572250"/>
              <a:chOff x="2766861" y="998502"/>
              <a:chExt cx="1957539" cy="1572250"/>
            </a:xfrm>
          </p:grpSpPr>
          <p:sp>
            <p:nvSpPr>
              <p:cNvPr id="38" name="Oval 37">
                <a:extLst>
                  <a:ext uri="{FF2B5EF4-FFF2-40B4-BE49-F238E27FC236}">
                    <a16:creationId xmlns:a16="http://schemas.microsoft.com/office/drawing/2014/main" id="{F6CD15E0-1E11-9245-4ABD-8CFFEF24C992}"/>
                  </a:ext>
                </a:extLst>
              </p:cNvPr>
              <p:cNvSpPr/>
              <p:nvPr/>
            </p:nvSpPr>
            <p:spPr>
              <a:xfrm>
                <a:off x="3871485" y="99850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cxnSp>
            <p:nvCxnSpPr>
              <p:cNvPr id="40" name="Straight Connector 39">
                <a:extLst>
                  <a:ext uri="{FF2B5EF4-FFF2-40B4-BE49-F238E27FC236}">
                    <a16:creationId xmlns:a16="http://schemas.microsoft.com/office/drawing/2014/main" id="{2738FAFC-742B-8A20-1230-88D85D02C397}"/>
                  </a:ext>
                </a:extLst>
              </p:cNvPr>
              <p:cNvCxnSpPr>
                <a:endCxn id="38" idx="2"/>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2110A64-27C9-5835-B82A-0B9887CB26CE}"/>
                  </a:ext>
                </a:extLst>
              </p:cNvPr>
              <p:cNvCxnSpPr>
                <a:cxnSpLocks/>
                <a:endCxn id="38" idx="4"/>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5AB8A6C-1457-A596-5180-AC8C814D6F34}"/>
                  </a:ext>
                </a:extLst>
              </p:cNvPr>
              <p:cNvSpPr txBox="1"/>
              <p:nvPr/>
            </p:nvSpPr>
            <p:spPr>
              <a:xfrm>
                <a:off x="3047704" y="128212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43" name="TextBox 42">
                <a:extLst>
                  <a:ext uri="{FF2B5EF4-FFF2-40B4-BE49-F238E27FC236}">
                    <a16:creationId xmlns:a16="http://schemas.microsoft.com/office/drawing/2014/main" id="{9067D07E-87D3-9D38-046D-0975149B1A31}"/>
                  </a:ext>
                </a:extLst>
              </p:cNvPr>
              <p:cNvSpPr txBox="1"/>
              <p:nvPr/>
            </p:nvSpPr>
            <p:spPr>
              <a:xfrm>
                <a:off x="4192326" y="1895068"/>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grpSp>
        <p:grpSp>
          <p:nvGrpSpPr>
            <p:cNvPr id="59" name="Group 58">
              <a:extLst>
                <a:ext uri="{FF2B5EF4-FFF2-40B4-BE49-F238E27FC236}">
                  <a16:creationId xmlns:a16="http://schemas.microsoft.com/office/drawing/2014/main" id="{560ADDA6-0F4A-D70A-93DA-DBEE8293C208}"/>
                </a:ext>
              </a:extLst>
            </p:cNvPr>
            <p:cNvGrpSpPr/>
            <p:nvPr/>
          </p:nvGrpSpPr>
          <p:grpSpPr>
            <a:xfrm>
              <a:off x="4673149" y="5284742"/>
              <a:ext cx="1957541" cy="1572250"/>
              <a:chOff x="2766861" y="1640187"/>
              <a:chExt cx="1957541" cy="1572250"/>
            </a:xfrm>
          </p:grpSpPr>
          <p:sp>
            <p:nvSpPr>
              <p:cNvPr id="54" name="Oval 53">
                <a:extLst>
                  <a:ext uri="{FF2B5EF4-FFF2-40B4-BE49-F238E27FC236}">
                    <a16:creationId xmlns:a16="http://schemas.microsoft.com/office/drawing/2014/main" id="{2A1C6D4F-636D-B3CF-4CBF-107F4E4D7CC5}"/>
                  </a:ext>
                </a:extLst>
              </p:cNvPr>
              <p:cNvSpPr/>
              <p:nvPr/>
            </p:nvSpPr>
            <p:spPr>
              <a:xfrm>
                <a:off x="3874375" y="257075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55" name="Straight Connector 54">
                <a:extLst>
                  <a:ext uri="{FF2B5EF4-FFF2-40B4-BE49-F238E27FC236}">
                    <a16:creationId xmlns:a16="http://schemas.microsoft.com/office/drawing/2014/main" id="{F7A100F6-DD3F-9F4E-888C-08B85B7BAB16}"/>
                  </a:ext>
                </a:extLst>
              </p:cNvPr>
              <p:cNvCxnSpPr>
                <a:cxnSpLocks/>
                <a:stCxn id="54" idx="0"/>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99AC19-6566-D71E-426D-0B450F9A114A}"/>
                  </a:ext>
                </a:extLst>
              </p:cNvPr>
              <p:cNvCxnSpPr>
                <a:cxnSpLocks/>
                <a:stCxn id="54" idx="2"/>
              </p:cNvCxnSpPr>
              <p:nvPr/>
            </p:nvCxnSpPr>
            <p:spPr>
              <a:xfrm flipH="1">
                <a:off x="2766861" y="2891595"/>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2787DD1-2D2E-2271-A7D0-137D37007B74}"/>
                  </a:ext>
                </a:extLst>
              </p:cNvPr>
              <p:cNvSpPr txBox="1"/>
              <p:nvPr/>
            </p:nvSpPr>
            <p:spPr>
              <a:xfrm>
                <a:off x="3297545" y="251017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58" name="TextBox 57">
                <a:extLst>
                  <a:ext uri="{FF2B5EF4-FFF2-40B4-BE49-F238E27FC236}">
                    <a16:creationId xmlns:a16="http://schemas.microsoft.com/office/drawing/2014/main" id="{AF322A11-5500-A753-E8CA-50A21BAAC473}"/>
                  </a:ext>
                </a:extLst>
              </p:cNvPr>
              <p:cNvSpPr txBox="1"/>
              <p:nvPr/>
            </p:nvSpPr>
            <p:spPr>
              <a:xfrm>
                <a:off x="4192328" y="21387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grpSp>
        <p:sp>
          <p:nvSpPr>
            <p:cNvPr id="81" name="TextBox 80">
              <a:extLst>
                <a:ext uri="{FF2B5EF4-FFF2-40B4-BE49-F238E27FC236}">
                  <a16:creationId xmlns:a16="http://schemas.microsoft.com/office/drawing/2014/main" id="{E1504274-8B0E-D3AB-2066-80F9431C63C0}"/>
                </a:ext>
              </a:extLst>
            </p:cNvPr>
            <p:cNvSpPr txBox="1"/>
            <p:nvPr/>
          </p:nvSpPr>
          <p:spPr>
            <a:xfrm>
              <a:off x="105957" y="2403162"/>
              <a:ext cx="89004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After flooding every node will have the following information:</a:t>
              </a:r>
            </a:p>
          </p:txBody>
        </p:sp>
        <p:sp>
          <p:nvSpPr>
            <p:cNvPr id="83" name="Oval 82">
              <a:extLst>
                <a:ext uri="{FF2B5EF4-FFF2-40B4-BE49-F238E27FC236}">
                  <a16:creationId xmlns:a16="http://schemas.microsoft.com/office/drawing/2014/main" id="{D8EA07B4-5F5B-FE77-982B-4D000C2B4E9D}"/>
                </a:ext>
              </a:extLst>
            </p:cNvPr>
            <p:cNvSpPr/>
            <p:nvPr/>
          </p:nvSpPr>
          <p:spPr>
            <a:xfrm>
              <a:off x="924441" y="29554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84" name="Oval 83">
              <a:extLst>
                <a:ext uri="{FF2B5EF4-FFF2-40B4-BE49-F238E27FC236}">
                  <a16:creationId xmlns:a16="http://schemas.microsoft.com/office/drawing/2014/main" id="{7D51748A-7E54-F208-D4A6-834BB54CCB8F}"/>
                </a:ext>
              </a:extLst>
            </p:cNvPr>
            <p:cNvSpPr/>
            <p:nvPr/>
          </p:nvSpPr>
          <p:spPr>
            <a:xfrm>
              <a:off x="939341" y="433935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85" name="Oval 84">
              <a:extLst>
                <a:ext uri="{FF2B5EF4-FFF2-40B4-BE49-F238E27FC236}">
                  <a16:creationId xmlns:a16="http://schemas.microsoft.com/office/drawing/2014/main" id="{1EE4B6E5-DBC5-0CB7-4C49-77C9F564876C}"/>
                </a:ext>
              </a:extLst>
            </p:cNvPr>
            <p:cNvSpPr/>
            <p:nvPr/>
          </p:nvSpPr>
          <p:spPr>
            <a:xfrm>
              <a:off x="117820" y="6205158"/>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86" name="Oval 85">
              <a:extLst>
                <a:ext uri="{FF2B5EF4-FFF2-40B4-BE49-F238E27FC236}">
                  <a16:creationId xmlns:a16="http://schemas.microsoft.com/office/drawing/2014/main" id="{5714B47F-26AF-F803-B86C-363844FCF3EB}"/>
                </a:ext>
              </a:extLst>
            </p:cNvPr>
            <p:cNvSpPr/>
            <p:nvPr/>
          </p:nvSpPr>
          <p:spPr>
            <a:xfrm>
              <a:off x="2190634" y="54615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7" name="Oval 86">
              <a:extLst>
                <a:ext uri="{FF2B5EF4-FFF2-40B4-BE49-F238E27FC236}">
                  <a16:creationId xmlns:a16="http://schemas.microsoft.com/office/drawing/2014/main" id="{588F3842-F4A7-654E-5F98-D5EF98234CAF}"/>
                </a:ext>
              </a:extLst>
            </p:cNvPr>
            <p:cNvSpPr/>
            <p:nvPr/>
          </p:nvSpPr>
          <p:spPr>
            <a:xfrm>
              <a:off x="3121105" y="303829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88" name="Oval 87">
              <a:extLst>
                <a:ext uri="{FF2B5EF4-FFF2-40B4-BE49-F238E27FC236}">
                  <a16:creationId xmlns:a16="http://schemas.microsoft.com/office/drawing/2014/main" id="{03F50BC1-2B27-E051-FB13-0A912FD37B66}"/>
                </a:ext>
              </a:extLst>
            </p:cNvPr>
            <p:cNvSpPr/>
            <p:nvPr/>
          </p:nvSpPr>
          <p:spPr>
            <a:xfrm>
              <a:off x="4518011" y="305008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9" name="Oval 88">
              <a:extLst>
                <a:ext uri="{FF2B5EF4-FFF2-40B4-BE49-F238E27FC236}">
                  <a16:creationId xmlns:a16="http://schemas.microsoft.com/office/drawing/2014/main" id="{45F99D97-F9BC-3306-32D0-069E9A84DB1B}"/>
                </a:ext>
              </a:extLst>
            </p:cNvPr>
            <p:cNvSpPr/>
            <p:nvPr/>
          </p:nvSpPr>
          <p:spPr>
            <a:xfrm>
              <a:off x="4662923" y="423801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90" name="Oval 89">
              <a:extLst>
                <a:ext uri="{FF2B5EF4-FFF2-40B4-BE49-F238E27FC236}">
                  <a16:creationId xmlns:a16="http://schemas.microsoft.com/office/drawing/2014/main" id="{A65A532B-9CED-A9C1-2A07-1952E71DC9E3}"/>
                </a:ext>
              </a:extLst>
            </p:cNvPr>
            <p:cNvSpPr/>
            <p:nvPr/>
          </p:nvSpPr>
          <p:spPr>
            <a:xfrm>
              <a:off x="6876330" y="3686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1" name="Oval 90">
              <a:extLst>
                <a:ext uri="{FF2B5EF4-FFF2-40B4-BE49-F238E27FC236}">
                  <a16:creationId xmlns:a16="http://schemas.microsoft.com/office/drawing/2014/main" id="{F9B0DD55-0FD5-36C6-B6B8-1822B1E79667}"/>
                </a:ext>
              </a:extLst>
            </p:cNvPr>
            <p:cNvSpPr/>
            <p:nvPr/>
          </p:nvSpPr>
          <p:spPr>
            <a:xfrm>
              <a:off x="8311090" y="501907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92" name="Oval 91">
              <a:extLst>
                <a:ext uri="{FF2B5EF4-FFF2-40B4-BE49-F238E27FC236}">
                  <a16:creationId xmlns:a16="http://schemas.microsoft.com/office/drawing/2014/main" id="{CFCB2065-DA02-E4E3-FF9E-D11991375262}"/>
                </a:ext>
              </a:extLst>
            </p:cNvPr>
            <p:cNvSpPr/>
            <p:nvPr/>
          </p:nvSpPr>
          <p:spPr>
            <a:xfrm>
              <a:off x="5759162" y="519488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93" name="Oval 92">
              <a:extLst>
                <a:ext uri="{FF2B5EF4-FFF2-40B4-BE49-F238E27FC236}">
                  <a16:creationId xmlns:a16="http://schemas.microsoft.com/office/drawing/2014/main" id="{F25973A5-D6AF-9AB9-B99F-6F5026E7E18A}"/>
                </a:ext>
              </a:extLst>
            </p:cNvPr>
            <p:cNvSpPr/>
            <p:nvPr/>
          </p:nvSpPr>
          <p:spPr>
            <a:xfrm>
              <a:off x="4470028" y="61547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sp>
        <p:nvSpPr>
          <p:cNvPr id="79" name="TextBox 78">
            <a:extLst>
              <a:ext uri="{FF2B5EF4-FFF2-40B4-BE49-F238E27FC236}">
                <a16:creationId xmlns:a16="http://schemas.microsoft.com/office/drawing/2014/main" id="{6F7B57F1-58B4-F5F5-4ADA-74C4B2D540B8}"/>
              </a:ext>
            </a:extLst>
          </p:cNvPr>
          <p:cNvSpPr txBox="1"/>
          <p:nvPr/>
        </p:nvSpPr>
        <p:spPr>
          <a:xfrm>
            <a:off x="33846" y="-1451"/>
            <a:ext cx="89004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Consider this network:</a:t>
            </a:r>
          </a:p>
        </p:txBody>
      </p:sp>
      <p:sp>
        <p:nvSpPr>
          <p:cNvPr id="3" name="Oval 2">
            <a:extLst>
              <a:ext uri="{FF2B5EF4-FFF2-40B4-BE49-F238E27FC236}">
                <a16:creationId xmlns:a16="http://schemas.microsoft.com/office/drawing/2014/main" id="{FCDFB708-3EFB-340A-8101-F439BC0F2E12}"/>
              </a:ext>
            </a:extLst>
          </p:cNvPr>
          <p:cNvSpPr/>
          <p:nvPr/>
        </p:nvSpPr>
        <p:spPr>
          <a:xfrm>
            <a:off x="6795634" y="4973528"/>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6" name="TextBox 5">
            <a:extLst>
              <a:ext uri="{FF2B5EF4-FFF2-40B4-BE49-F238E27FC236}">
                <a16:creationId xmlns:a16="http://schemas.microsoft.com/office/drawing/2014/main" id="{893DBC17-6F0B-EBF4-3C10-19AD5AC7C3D3}"/>
              </a:ext>
            </a:extLst>
          </p:cNvPr>
          <p:cNvSpPr txBox="1"/>
          <p:nvPr/>
        </p:nvSpPr>
        <p:spPr>
          <a:xfrm>
            <a:off x="7968003" y="438443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7" name="Oval 6">
            <a:extLst>
              <a:ext uri="{FF2B5EF4-FFF2-40B4-BE49-F238E27FC236}">
                <a16:creationId xmlns:a16="http://schemas.microsoft.com/office/drawing/2014/main" id="{B01A06B7-7F5B-6863-5C94-2E9827D00865}"/>
              </a:ext>
            </a:extLst>
          </p:cNvPr>
          <p:cNvSpPr/>
          <p:nvPr/>
        </p:nvSpPr>
        <p:spPr>
          <a:xfrm>
            <a:off x="2235630" y="351697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8" name="Straight Connector 7">
            <a:extLst>
              <a:ext uri="{FF2B5EF4-FFF2-40B4-BE49-F238E27FC236}">
                <a16:creationId xmlns:a16="http://schemas.microsoft.com/office/drawing/2014/main" id="{55D31DE0-9994-3711-5A06-41C0BE64773B}"/>
              </a:ext>
            </a:extLst>
          </p:cNvPr>
          <p:cNvCxnSpPr>
            <a:cxnSpLocks/>
            <a:endCxn id="7" idx="5"/>
          </p:cNvCxnSpPr>
          <p:nvPr/>
        </p:nvCxnSpPr>
        <p:spPr>
          <a:xfrm flipH="1" flipV="1">
            <a:off x="2783342" y="4064691"/>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8929EC-E02D-25C7-2D0B-DD1FAFBB84B8}"/>
              </a:ext>
            </a:extLst>
          </p:cNvPr>
          <p:cNvSpPr txBox="1"/>
          <p:nvPr/>
        </p:nvSpPr>
        <p:spPr>
          <a:xfrm>
            <a:off x="2660227" y="4155233"/>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11" name="Oval 10">
            <a:extLst>
              <a:ext uri="{FF2B5EF4-FFF2-40B4-BE49-F238E27FC236}">
                <a16:creationId xmlns:a16="http://schemas.microsoft.com/office/drawing/2014/main" id="{5151868B-9B05-AC63-95B0-1279A3F69676}"/>
              </a:ext>
            </a:extLst>
          </p:cNvPr>
          <p:cNvSpPr/>
          <p:nvPr/>
        </p:nvSpPr>
        <p:spPr>
          <a:xfrm>
            <a:off x="918303" y="62284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14" name="Straight Connector 13">
            <a:extLst>
              <a:ext uri="{FF2B5EF4-FFF2-40B4-BE49-F238E27FC236}">
                <a16:creationId xmlns:a16="http://schemas.microsoft.com/office/drawing/2014/main" id="{F20A4429-5749-0002-13DE-94240FE241CA}"/>
              </a:ext>
            </a:extLst>
          </p:cNvPr>
          <p:cNvCxnSpPr>
            <a:cxnSpLocks/>
          </p:cNvCxnSpPr>
          <p:nvPr/>
        </p:nvCxnSpPr>
        <p:spPr>
          <a:xfrm flipV="1">
            <a:off x="1239146" y="5779044"/>
            <a:ext cx="0" cy="57780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E3D0D9-C6B0-43A1-DC77-11A1F2A38C76}"/>
              </a:ext>
            </a:extLst>
          </p:cNvPr>
          <p:cNvSpPr txBox="1"/>
          <p:nvPr/>
        </p:nvSpPr>
        <p:spPr>
          <a:xfrm>
            <a:off x="1155999" y="5785782"/>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19" name="TextBox 18">
            <a:extLst>
              <a:ext uri="{FF2B5EF4-FFF2-40B4-BE49-F238E27FC236}">
                <a16:creationId xmlns:a16="http://schemas.microsoft.com/office/drawing/2014/main" id="{E9E7ABCC-BE75-6EA7-DBCA-62B6BEBCFC9A}"/>
              </a:ext>
            </a:extLst>
          </p:cNvPr>
          <p:cNvSpPr txBox="1"/>
          <p:nvPr/>
        </p:nvSpPr>
        <p:spPr>
          <a:xfrm>
            <a:off x="7224" y="2681805"/>
            <a:ext cx="9144000" cy="1536601"/>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Each node has complete knowledge of the network topology</a:t>
            </a:r>
          </a:p>
        </p:txBody>
      </p:sp>
      <p:sp>
        <p:nvSpPr>
          <p:cNvPr id="20" name="TextBox 19">
            <a:extLst>
              <a:ext uri="{FF2B5EF4-FFF2-40B4-BE49-F238E27FC236}">
                <a16:creationId xmlns:a16="http://schemas.microsoft.com/office/drawing/2014/main" id="{7E6D7807-B82D-DC62-06C8-A5C00E2E5CC0}"/>
              </a:ext>
            </a:extLst>
          </p:cNvPr>
          <p:cNvSpPr txBox="1"/>
          <p:nvPr/>
        </p:nvSpPr>
        <p:spPr>
          <a:xfrm>
            <a:off x="7224" y="4640340"/>
            <a:ext cx="9144000" cy="523220"/>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Apply shortest path algorithm to find routes</a:t>
            </a:r>
          </a:p>
        </p:txBody>
      </p:sp>
    </p:spTree>
    <p:extLst>
      <p:ext uri="{BB962C8B-B14F-4D97-AF65-F5344CB8AC3E}">
        <p14:creationId xmlns:p14="http://schemas.microsoft.com/office/powerpoint/2010/main" val="1405807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1214A5A8-C734-8946-8624-1C87CE4E0FEA}"/>
              </a:ext>
            </a:extLst>
          </p:cNvPr>
          <p:cNvSpPr>
            <a:spLocks noGrp="1" noChangeArrowheads="1"/>
          </p:cNvSpPr>
          <p:nvPr>
            <p:ph type="title"/>
          </p:nvPr>
        </p:nvSpPr>
        <p:spPr>
          <a:xfrm>
            <a:off x="611188" y="171450"/>
            <a:ext cx="8281987" cy="646113"/>
          </a:xfrm>
        </p:spPr>
        <p:txBody>
          <a:bodyPr/>
          <a:lstStyle/>
          <a:p>
            <a:pPr eaLnBrk="1" hangingPunct="1"/>
            <a:r>
              <a:rPr lang="en-US" altLang="en-US" sz="3600"/>
              <a:t>Shortest Path Routing</a:t>
            </a:r>
            <a:endParaRPr lang="en-AU" altLang="en-US" sz="3600"/>
          </a:p>
        </p:txBody>
      </p:sp>
      <p:sp>
        <p:nvSpPr>
          <p:cNvPr id="118787" name="Rectangle 3">
            <a:extLst>
              <a:ext uri="{FF2B5EF4-FFF2-40B4-BE49-F238E27FC236}">
                <a16:creationId xmlns:a16="http://schemas.microsoft.com/office/drawing/2014/main" id="{41A0FF67-5C65-9F44-AEB0-67640681462F}"/>
              </a:ext>
            </a:extLst>
          </p:cNvPr>
          <p:cNvSpPr>
            <a:spLocks noGrp="1" noChangeArrowheads="1"/>
          </p:cNvSpPr>
          <p:nvPr>
            <p:ph type="body" idx="1"/>
          </p:nvPr>
        </p:nvSpPr>
        <p:spPr>
          <a:xfrm>
            <a:off x="468312" y="817563"/>
            <a:ext cx="8064499" cy="6040437"/>
          </a:xfrm>
        </p:spPr>
        <p:txBody>
          <a:bodyPr/>
          <a:lstStyle/>
          <a:p>
            <a:pPr>
              <a:lnSpc>
                <a:spcPct val="80000"/>
              </a:lnSpc>
            </a:pPr>
            <a:r>
              <a:rPr lang="en-US" altLang="en-US" sz="2400" dirty="0"/>
              <a:t>Dijkstra’s Algorithm - Assume non-negative link weights</a:t>
            </a:r>
          </a:p>
          <a:p>
            <a:pPr lvl="1">
              <a:lnSpc>
                <a:spcPct val="80000"/>
              </a:lnSpc>
            </a:pPr>
            <a:r>
              <a:rPr lang="en-US" altLang="en-US" sz="2000" dirty="0"/>
              <a:t>N: set of nodes in the graph</a:t>
            </a:r>
          </a:p>
          <a:p>
            <a:pPr lvl="1">
              <a:lnSpc>
                <a:spcPct val="80000"/>
              </a:lnSpc>
            </a:pPr>
            <a:r>
              <a:rPr lang="en-US" altLang="en-US" sz="2000" dirty="0"/>
              <a:t>l((</a:t>
            </a:r>
            <a:r>
              <a:rPr lang="en-US" altLang="en-US" sz="2000" dirty="0" err="1"/>
              <a:t>i</a:t>
            </a:r>
            <a:r>
              <a:rPr lang="en-US" altLang="en-US" sz="2000" dirty="0"/>
              <a:t>, j): the non-negative cost associated with the edge between nodes </a:t>
            </a:r>
            <a:r>
              <a:rPr lang="en-US" altLang="en-US" sz="2000" dirty="0" err="1"/>
              <a:t>i</a:t>
            </a:r>
            <a:r>
              <a:rPr lang="en-US" altLang="en-US" sz="2000" dirty="0"/>
              <a:t>, j </a:t>
            </a:r>
            <a:r>
              <a:rPr lang="en-US" altLang="en-US" sz="2000" dirty="0">
                <a:sym typeface="Symbol" pitchFamily="2" charset="2"/>
              </a:rPr>
              <a:t>N and l(</a:t>
            </a:r>
            <a:r>
              <a:rPr lang="en-US" altLang="en-US" sz="2000" dirty="0" err="1">
                <a:sym typeface="Symbol" pitchFamily="2" charset="2"/>
              </a:rPr>
              <a:t>i</a:t>
            </a:r>
            <a:r>
              <a:rPr lang="en-US" altLang="en-US" sz="2000" dirty="0">
                <a:sym typeface="Symbol" pitchFamily="2" charset="2"/>
              </a:rPr>
              <a:t>, j) =  if no edge connects </a:t>
            </a:r>
            <a:r>
              <a:rPr lang="en-US" altLang="en-US" sz="2000" dirty="0" err="1">
                <a:sym typeface="Symbol" pitchFamily="2" charset="2"/>
              </a:rPr>
              <a:t>i</a:t>
            </a:r>
            <a:r>
              <a:rPr lang="en-US" altLang="en-US" sz="2000" dirty="0">
                <a:sym typeface="Symbol" pitchFamily="2" charset="2"/>
              </a:rPr>
              <a:t> and j</a:t>
            </a:r>
          </a:p>
          <a:p>
            <a:pPr lvl="1">
              <a:lnSpc>
                <a:spcPct val="80000"/>
              </a:lnSpc>
            </a:pPr>
            <a:r>
              <a:rPr lang="en-US" altLang="en-US" sz="2000" dirty="0"/>
              <a:t>Let s </a:t>
            </a:r>
            <a:r>
              <a:rPr lang="en-US" altLang="en-US" sz="2000" dirty="0">
                <a:sym typeface="Symbol" pitchFamily="2" charset="2"/>
              </a:rPr>
              <a:t>N be the starting node which executes the algorithm to find shortest paths to all other nodes in N</a:t>
            </a:r>
          </a:p>
          <a:p>
            <a:pPr lvl="1">
              <a:lnSpc>
                <a:spcPct val="80000"/>
              </a:lnSpc>
            </a:pPr>
            <a:r>
              <a:rPr lang="en-US" altLang="en-US" sz="2000" dirty="0"/>
              <a:t>Two variables used by the algorithm</a:t>
            </a:r>
          </a:p>
          <a:p>
            <a:pPr lvl="2">
              <a:lnSpc>
                <a:spcPct val="80000"/>
              </a:lnSpc>
            </a:pPr>
            <a:r>
              <a:rPr lang="en-US" altLang="en-US" sz="1800" dirty="0"/>
              <a:t>M: set of nodes incorporated so far by the algorithm</a:t>
            </a:r>
          </a:p>
          <a:p>
            <a:pPr lvl="2">
              <a:lnSpc>
                <a:spcPct val="80000"/>
              </a:lnSpc>
            </a:pPr>
            <a:r>
              <a:rPr lang="en-US" altLang="en-US" sz="1800" dirty="0"/>
              <a:t>C(n) : the cost of the path from s to each node n</a:t>
            </a:r>
          </a:p>
          <a:p>
            <a:pPr lvl="2">
              <a:lnSpc>
                <a:spcPct val="80000"/>
              </a:lnSpc>
            </a:pPr>
            <a:r>
              <a:rPr lang="en-US" altLang="en-US" sz="1800" dirty="0"/>
              <a:t>The algorithm</a:t>
            </a:r>
          </a:p>
          <a:p>
            <a:pPr lvl="3">
              <a:lnSpc>
                <a:spcPct val="80000"/>
              </a:lnSpc>
              <a:buFontTx/>
              <a:buNone/>
            </a:pPr>
            <a:r>
              <a:rPr lang="en-US" altLang="en-US" sz="1800" dirty="0"/>
              <a:t>	</a:t>
            </a:r>
            <a:r>
              <a:rPr lang="en-US" altLang="en-US" sz="1800" dirty="0">
                <a:latin typeface="Courier New" panose="02070309020205020404" pitchFamily="49" charset="0"/>
              </a:rPr>
              <a:t>M = {s}</a:t>
            </a:r>
          </a:p>
          <a:p>
            <a:pPr lvl="3">
              <a:lnSpc>
                <a:spcPct val="80000"/>
              </a:lnSpc>
              <a:buFontTx/>
              <a:buNone/>
            </a:pPr>
            <a:r>
              <a:rPr lang="en-US" altLang="en-US" sz="1800" dirty="0">
                <a:latin typeface="Courier New" panose="02070309020205020404" pitchFamily="49" charset="0"/>
              </a:rPr>
              <a:t>	For each n in N – {s}</a:t>
            </a:r>
          </a:p>
          <a:p>
            <a:pPr lvl="4">
              <a:lnSpc>
                <a:spcPct val="80000"/>
              </a:lnSpc>
              <a:buFontTx/>
              <a:buNone/>
            </a:pPr>
            <a:r>
              <a:rPr lang="en-US" altLang="en-US" sz="1800" dirty="0">
                <a:latin typeface="Courier New" panose="02070309020205020404" pitchFamily="49" charset="0"/>
              </a:rPr>
              <a:t>	C(n) = l(s, n)</a:t>
            </a:r>
          </a:p>
          <a:p>
            <a:pPr lvl="3">
              <a:lnSpc>
                <a:spcPct val="80000"/>
              </a:lnSpc>
              <a:buFontTx/>
              <a:buNone/>
            </a:pPr>
            <a:r>
              <a:rPr lang="en-US" altLang="en-US" sz="1800" dirty="0">
                <a:latin typeface="Courier New" panose="02070309020205020404" pitchFamily="49" charset="0"/>
              </a:rPr>
              <a:t>	while ( N </a:t>
            </a:r>
            <a:r>
              <a:rPr lang="en-US" altLang="en-US" sz="1800" dirty="0">
                <a:latin typeface="Courier New" panose="02070309020205020404" pitchFamily="49" charset="0"/>
                <a:sym typeface="Symbol" pitchFamily="2" charset="2"/>
              </a:rPr>
              <a:t> M)</a:t>
            </a:r>
          </a:p>
          <a:p>
            <a:pPr lvl="4">
              <a:lnSpc>
                <a:spcPct val="80000"/>
              </a:lnSpc>
              <a:buFontTx/>
              <a:buNone/>
            </a:pPr>
            <a:r>
              <a:rPr lang="en-US" altLang="en-US" sz="1800" dirty="0">
                <a:latin typeface="Courier New" panose="02070309020205020404" pitchFamily="49" charset="0"/>
                <a:sym typeface="Symbol" pitchFamily="2" charset="2"/>
              </a:rPr>
              <a:t>M = M  {w} such that C(w) is the minimum  </a:t>
            </a:r>
          </a:p>
          <a:p>
            <a:pPr lvl="4">
              <a:lnSpc>
                <a:spcPct val="80000"/>
              </a:lnSpc>
              <a:buFontTx/>
              <a:buNone/>
            </a:pPr>
            <a:r>
              <a:rPr lang="en-US" altLang="en-US" sz="1800" dirty="0">
                <a:latin typeface="Courier New" panose="02070309020205020404" pitchFamily="49" charset="0"/>
                <a:sym typeface="Symbol" pitchFamily="2" charset="2"/>
              </a:rPr>
              <a:t>                       for all w in (N-M)</a:t>
            </a:r>
          </a:p>
          <a:p>
            <a:pPr lvl="4">
              <a:lnSpc>
                <a:spcPct val="80000"/>
              </a:lnSpc>
              <a:buFontTx/>
              <a:buNone/>
            </a:pPr>
            <a:r>
              <a:rPr lang="en-US" altLang="en-US" sz="1800" dirty="0">
                <a:latin typeface="Courier New" panose="02070309020205020404" pitchFamily="49" charset="0"/>
                <a:sym typeface="Symbol" pitchFamily="2" charset="2"/>
              </a:rPr>
              <a:t>For each n in (N-M)</a:t>
            </a:r>
          </a:p>
          <a:p>
            <a:pPr lvl="4">
              <a:lnSpc>
                <a:spcPct val="80000"/>
              </a:lnSpc>
              <a:buFontTx/>
              <a:buNone/>
            </a:pPr>
            <a:r>
              <a:rPr lang="en-US" altLang="en-US" sz="1800" dirty="0">
                <a:latin typeface="Courier New" panose="02070309020205020404" pitchFamily="49" charset="0"/>
                <a:sym typeface="Symbol" pitchFamily="2" charset="2"/>
              </a:rPr>
              <a:t>        C(n) = MIN (C(n), C(w) + l(w, n))</a:t>
            </a:r>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217863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2B2AE7C-20F4-B54B-8929-ABBF5B35C871}"/>
              </a:ext>
            </a:extLst>
          </p:cNvPr>
          <p:cNvSpPr>
            <a:spLocks noGrp="1" noChangeArrowheads="1"/>
          </p:cNvSpPr>
          <p:nvPr>
            <p:ph type="title"/>
          </p:nvPr>
        </p:nvSpPr>
        <p:spPr>
          <a:xfrm>
            <a:off x="611188" y="171450"/>
            <a:ext cx="8281987" cy="646113"/>
          </a:xfrm>
        </p:spPr>
        <p:txBody>
          <a:bodyPr/>
          <a:lstStyle/>
          <a:p>
            <a:pPr eaLnBrk="1" hangingPunct="1"/>
            <a:r>
              <a:rPr lang="en-US" altLang="en-US" sz="3600"/>
              <a:t>Shortest Path Routing</a:t>
            </a:r>
            <a:endParaRPr lang="en-AU" altLang="en-US" sz="3600"/>
          </a:p>
        </p:txBody>
      </p:sp>
      <p:sp>
        <p:nvSpPr>
          <p:cNvPr id="119811" name="Rectangle 3">
            <a:extLst>
              <a:ext uri="{FF2B5EF4-FFF2-40B4-BE49-F238E27FC236}">
                <a16:creationId xmlns:a16="http://schemas.microsoft.com/office/drawing/2014/main" id="{5A44ED9F-1E2C-3444-AC2A-2F3B9DA79B64}"/>
              </a:ext>
            </a:extLst>
          </p:cNvPr>
          <p:cNvSpPr>
            <a:spLocks noGrp="1" noChangeArrowheads="1"/>
          </p:cNvSpPr>
          <p:nvPr>
            <p:ph type="body" idx="1"/>
          </p:nvPr>
        </p:nvSpPr>
        <p:spPr/>
        <p:txBody>
          <a:bodyPr/>
          <a:lstStyle/>
          <a:p>
            <a:r>
              <a:rPr lang="en-US" altLang="en-US" sz="2400" dirty="0"/>
              <a:t>In practice, each switch computes its routing table </a:t>
            </a:r>
            <a:r>
              <a:rPr lang="en-US" altLang="en-US" sz="2400" dirty="0">
                <a:solidFill>
                  <a:srgbClr val="FF0000"/>
                </a:solidFill>
              </a:rPr>
              <a:t>directly from the LSP’s</a:t>
            </a:r>
            <a:r>
              <a:rPr lang="en-US" altLang="en-US" sz="2400" dirty="0">
                <a:solidFill>
                  <a:schemeClr val="accent2">
                    <a:lumMod val="75000"/>
                  </a:schemeClr>
                </a:solidFill>
              </a:rPr>
              <a:t> </a:t>
            </a:r>
            <a:r>
              <a:rPr lang="en-US" altLang="en-US" sz="2400" dirty="0"/>
              <a:t>it has collected using a realization of Dijkstra’s algorithm called the </a:t>
            </a:r>
            <a:r>
              <a:rPr lang="en-US" altLang="en-US" sz="2400" i="1" dirty="0">
                <a:solidFill>
                  <a:schemeClr val="accent5">
                    <a:lumMod val="75000"/>
                  </a:schemeClr>
                </a:solidFill>
              </a:rPr>
              <a:t>forward search algorithm.</a:t>
            </a:r>
          </a:p>
          <a:p>
            <a:r>
              <a:rPr lang="en-US" altLang="en-US" sz="2400" dirty="0"/>
              <a:t>Specifically, each switch maintains two lists, known as </a:t>
            </a:r>
            <a:r>
              <a:rPr lang="en-US" altLang="en-US" sz="2400" b="1" dirty="0"/>
              <a:t>Tentative</a:t>
            </a:r>
            <a:r>
              <a:rPr lang="en-US" altLang="en-US" sz="2400" dirty="0"/>
              <a:t> and </a:t>
            </a:r>
            <a:r>
              <a:rPr lang="en-US" altLang="en-US" sz="2400" b="1" dirty="0"/>
              <a:t>Confirmed</a:t>
            </a:r>
          </a:p>
          <a:p>
            <a:r>
              <a:rPr lang="en-US" altLang="en-US" sz="2400" dirty="0"/>
              <a:t>Each of these lists contains a set of entries of the form (Destination, Cost, </a:t>
            </a:r>
            <a:r>
              <a:rPr lang="en-US" altLang="en-US" sz="2400" dirty="0" err="1"/>
              <a:t>NextHop</a:t>
            </a:r>
            <a:r>
              <a:rPr lang="en-US" altLang="en-US" sz="2400" dirty="0"/>
              <a:t>)</a:t>
            </a:r>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2748074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C9404-B23E-4F44-B57F-21B25A137D50}"/>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5D59015-EB2B-0408-13DC-63B53077ED61}"/>
              </a:ext>
            </a:extLst>
          </p:cNvPr>
          <p:cNvCxnSpPr>
            <a:cxnSpLocks/>
            <a:stCxn id="3" idx="7"/>
          </p:cNvCxnSpPr>
          <p:nvPr/>
        </p:nvCxnSpPr>
        <p:spPr>
          <a:xfrm flipV="1">
            <a:off x="7343346" y="3948990"/>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A3B45872-01A7-6FBD-804F-CC9A376350FF}"/>
              </a:ext>
            </a:extLst>
          </p:cNvPr>
          <p:cNvSpPr/>
          <p:nvPr/>
        </p:nvSpPr>
        <p:spPr>
          <a:xfrm>
            <a:off x="2693800" y="81599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61" name="Oval 60">
            <a:extLst>
              <a:ext uri="{FF2B5EF4-FFF2-40B4-BE49-F238E27FC236}">
                <a16:creationId xmlns:a16="http://schemas.microsoft.com/office/drawing/2014/main" id="{6DE6802F-90E5-EDE3-FA20-140B30985CF9}"/>
              </a:ext>
            </a:extLst>
          </p:cNvPr>
          <p:cNvSpPr/>
          <p:nvPr/>
        </p:nvSpPr>
        <p:spPr>
          <a:xfrm>
            <a:off x="3561522" y="298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62" name="Oval 61">
            <a:extLst>
              <a:ext uri="{FF2B5EF4-FFF2-40B4-BE49-F238E27FC236}">
                <a16:creationId xmlns:a16="http://schemas.microsoft.com/office/drawing/2014/main" id="{0574EDE6-F312-8BC2-4956-B422DB1E88F1}"/>
              </a:ext>
            </a:extLst>
          </p:cNvPr>
          <p:cNvSpPr/>
          <p:nvPr/>
        </p:nvSpPr>
        <p:spPr>
          <a:xfrm>
            <a:off x="5307831" y="2987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63" name="Oval 62">
            <a:extLst>
              <a:ext uri="{FF2B5EF4-FFF2-40B4-BE49-F238E27FC236}">
                <a16:creationId xmlns:a16="http://schemas.microsoft.com/office/drawing/2014/main" id="{9CF47CC5-9D18-9FAA-77E5-8F2339B5DC75}"/>
              </a:ext>
            </a:extLst>
          </p:cNvPr>
          <p:cNvSpPr/>
          <p:nvPr/>
        </p:nvSpPr>
        <p:spPr>
          <a:xfrm>
            <a:off x="3561522"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64" name="Oval 63">
            <a:extLst>
              <a:ext uri="{FF2B5EF4-FFF2-40B4-BE49-F238E27FC236}">
                <a16:creationId xmlns:a16="http://schemas.microsoft.com/office/drawing/2014/main" id="{DB6A865F-B8C4-2BF3-9C6C-6B5D5D3087B2}"/>
              </a:ext>
            </a:extLst>
          </p:cNvPr>
          <p:cNvSpPr/>
          <p:nvPr/>
        </p:nvSpPr>
        <p:spPr>
          <a:xfrm>
            <a:off x="5310721"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65" name="Straight Connector 64">
            <a:extLst>
              <a:ext uri="{FF2B5EF4-FFF2-40B4-BE49-F238E27FC236}">
                <a16:creationId xmlns:a16="http://schemas.microsoft.com/office/drawing/2014/main" id="{07B21CF9-0A6D-8417-45CA-E819FD415311}"/>
              </a:ext>
            </a:extLst>
          </p:cNvPr>
          <p:cNvCxnSpPr>
            <a:stCxn id="61" idx="6"/>
            <a:endCxn id="62" idx="2"/>
          </p:cNvCxnSpPr>
          <p:nvPr/>
        </p:nvCxnSpPr>
        <p:spPr>
          <a:xfrm>
            <a:off x="4203207" y="350713"/>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200DFE-3696-84C6-FA01-90B6ADAB9675}"/>
              </a:ext>
            </a:extLst>
          </p:cNvPr>
          <p:cNvCxnSpPr>
            <a:cxnSpLocks/>
            <a:stCxn id="64" idx="0"/>
            <a:endCxn id="62" idx="4"/>
          </p:cNvCxnSpPr>
          <p:nvPr/>
        </p:nvCxnSpPr>
        <p:spPr>
          <a:xfrm flipH="1" flipV="1">
            <a:off x="5628674" y="671556"/>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4F8DE74-33DA-61A7-3C69-3B9957887FA8}"/>
              </a:ext>
            </a:extLst>
          </p:cNvPr>
          <p:cNvCxnSpPr>
            <a:cxnSpLocks/>
            <a:stCxn id="64" idx="2"/>
            <a:endCxn id="63" idx="6"/>
          </p:cNvCxnSpPr>
          <p:nvPr/>
        </p:nvCxnSpPr>
        <p:spPr>
          <a:xfrm flipH="1">
            <a:off x="4203207" y="192296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9E25491-3790-6969-3FAB-3C2D567A78D4}"/>
              </a:ext>
            </a:extLst>
          </p:cNvPr>
          <p:cNvCxnSpPr>
            <a:cxnSpLocks/>
            <a:stCxn id="63" idx="1"/>
            <a:endCxn id="60" idx="5"/>
          </p:cNvCxnSpPr>
          <p:nvPr/>
        </p:nvCxnSpPr>
        <p:spPr>
          <a:xfrm flipH="1" flipV="1">
            <a:off x="3241512" y="1363707"/>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952B9A5-4C9C-846F-5F38-602B37636BDF}"/>
              </a:ext>
            </a:extLst>
          </p:cNvPr>
          <p:cNvCxnSpPr>
            <a:cxnSpLocks/>
            <a:stCxn id="60" idx="7"/>
            <a:endCxn id="61" idx="3"/>
          </p:cNvCxnSpPr>
          <p:nvPr/>
        </p:nvCxnSpPr>
        <p:spPr>
          <a:xfrm flipV="1">
            <a:off x="3241512" y="577582"/>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0BF158F-ADF6-718D-1667-C43A2E93C7FB}"/>
              </a:ext>
            </a:extLst>
          </p:cNvPr>
          <p:cNvCxnSpPr>
            <a:cxnSpLocks/>
            <a:stCxn id="63" idx="0"/>
            <a:endCxn id="61" idx="4"/>
          </p:cNvCxnSpPr>
          <p:nvPr/>
        </p:nvCxnSpPr>
        <p:spPr>
          <a:xfrm flipV="1">
            <a:off x="3882365" y="67155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9AC3DCD-8485-893E-9D0E-14C47B6D537B}"/>
              </a:ext>
            </a:extLst>
          </p:cNvPr>
          <p:cNvCxnSpPr>
            <a:cxnSpLocks/>
            <a:stCxn id="63" idx="7"/>
            <a:endCxn id="62" idx="3"/>
          </p:cNvCxnSpPr>
          <p:nvPr/>
        </p:nvCxnSpPr>
        <p:spPr>
          <a:xfrm flipV="1">
            <a:off x="4109234" y="57758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ED1E3B1-0823-AAFD-8FF7-7EE034D7E3C6}"/>
              </a:ext>
            </a:extLst>
          </p:cNvPr>
          <p:cNvSpPr txBox="1"/>
          <p:nvPr/>
        </p:nvSpPr>
        <p:spPr>
          <a:xfrm>
            <a:off x="3118397" y="1454249"/>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3" name="TextBox 72">
            <a:extLst>
              <a:ext uri="{FF2B5EF4-FFF2-40B4-BE49-F238E27FC236}">
                <a16:creationId xmlns:a16="http://schemas.microsoft.com/office/drawing/2014/main" id="{4A05A312-6B9B-9452-BC04-9EE3CF187056}"/>
              </a:ext>
            </a:extLst>
          </p:cNvPr>
          <p:cNvSpPr txBox="1"/>
          <p:nvPr/>
        </p:nvSpPr>
        <p:spPr>
          <a:xfrm>
            <a:off x="3910925" y="88102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74" name="TextBox 73">
            <a:extLst>
              <a:ext uri="{FF2B5EF4-FFF2-40B4-BE49-F238E27FC236}">
                <a16:creationId xmlns:a16="http://schemas.microsoft.com/office/drawing/2014/main" id="{E15F68A1-27E7-C654-196C-4FCC1399F431}"/>
              </a:ext>
            </a:extLst>
          </p:cNvPr>
          <p:cNvSpPr txBox="1"/>
          <p:nvPr/>
        </p:nvSpPr>
        <p:spPr>
          <a:xfrm>
            <a:off x="4484050" y="31349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75" name="TextBox 74">
            <a:extLst>
              <a:ext uri="{FF2B5EF4-FFF2-40B4-BE49-F238E27FC236}">
                <a16:creationId xmlns:a16="http://schemas.microsoft.com/office/drawing/2014/main" id="{24B38BCC-47DE-B8F2-4534-C764CCA20842}"/>
              </a:ext>
            </a:extLst>
          </p:cNvPr>
          <p:cNvSpPr txBox="1"/>
          <p:nvPr/>
        </p:nvSpPr>
        <p:spPr>
          <a:xfrm>
            <a:off x="4733891" y="101302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76" name="TextBox 75">
            <a:extLst>
              <a:ext uri="{FF2B5EF4-FFF2-40B4-BE49-F238E27FC236}">
                <a16:creationId xmlns:a16="http://schemas.microsoft.com/office/drawing/2014/main" id="{609F9EAE-6542-13DC-64E1-A33EC80C1482}"/>
              </a:ext>
            </a:extLst>
          </p:cNvPr>
          <p:cNvSpPr txBox="1"/>
          <p:nvPr/>
        </p:nvSpPr>
        <p:spPr>
          <a:xfrm>
            <a:off x="4733891" y="15415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77" name="TextBox 76">
            <a:extLst>
              <a:ext uri="{FF2B5EF4-FFF2-40B4-BE49-F238E27FC236}">
                <a16:creationId xmlns:a16="http://schemas.microsoft.com/office/drawing/2014/main" id="{0649EDD9-445C-D885-3A18-3424F6285852}"/>
              </a:ext>
            </a:extLst>
          </p:cNvPr>
          <p:cNvSpPr txBox="1"/>
          <p:nvPr/>
        </p:nvSpPr>
        <p:spPr>
          <a:xfrm>
            <a:off x="5628672" y="92643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sp>
        <p:nvSpPr>
          <p:cNvPr id="78" name="TextBox 77">
            <a:extLst>
              <a:ext uri="{FF2B5EF4-FFF2-40B4-BE49-F238E27FC236}">
                <a16:creationId xmlns:a16="http://schemas.microsoft.com/office/drawing/2014/main" id="{30FB655A-8002-478B-235F-1B79DA54A6C8}"/>
              </a:ext>
            </a:extLst>
          </p:cNvPr>
          <p:cNvSpPr txBox="1"/>
          <p:nvPr/>
        </p:nvSpPr>
        <p:spPr>
          <a:xfrm>
            <a:off x="3016360" y="30905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sp>
        <p:nvSpPr>
          <p:cNvPr id="5" name="Oval 4">
            <a:extLst>
              <a:ext uri="{FF2B5EF4-FFF2-40B4-BE49-F238E27FC236}">
                <a16:creationId xmlns:a16="http://schemas.microsoft.com/office/drawing/2014/main" id="{70CA16E6-841D-D5A7-AC78-967F2F7E2B62}"/>
              </a:ext>
            </a:extLst>
          </p:cNvPr>
          <p:cNvSpPr/>
          <p:nvPr/>
        </p:nvSpPr>
        <p:spPr>
          <a:xfrm>
            <a:off x="3121105" y="4058724"/>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9" name="Straight Connector 8">
            <a:extLst>
              <a:ext uri="{FF2B5EF4-FFF2-40B4-BE49-F238E27FC236}">
                <a16:creationId xmlns:a16="http://schemas.microsoft.com/office/drawing/2014/main" id="{F48C3F87-02F8-4A86-C962-13EAC93E1442}"/>
              </a:ext>
            </a:extLst>
          </p:cNvPr>
          <p:cNvCxnSpPr>
            <a:cxnSpLocks/>
            <a:endCxn id="5" idx="6"/>
          </p:cNvCxnSpPr>
          <p:nvPr/>
        </p:nvCxnSpPr>
        <p:spPr>
          <a:xfrm flipH="1">
            <a:off x="3762790" y="4379567"/>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385259-BDA9-E17C-16E9-D5EF3E17E1F3}"/>
              </a:ext>
            </a:extLst>
          </p:cNvPr>
          <p:cNvCxnSpPr>
            <a:cxnSpLocks/>
            <a:stCxn id="5" idx="0"/>
          </p:cNvCxnSpPr>
          <p:nvPr/>
        </p:nvCxnSpPr>
        <p:spPr>
          <a:xfrm flipV="1">
            <a:off x="3441948" y="3128158"/>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88F4F3-EB26-6724-E98F-726DBBCAFDB7}"/>
              </a:ext>
            </a:extLst>
          </p:cNvPr>
          <p:cNvCxnSpPr>
            <a:cxnSpLocks/>
            <a:stCxn id="5" idx="7"/>
          </p:cNvCxnSpPr>
          <p:nvPr/>
        </p:nvCxnSpPr>
        <p:spPr>
          <a:xfrm flipV="1">
            <a:off x="3668817" y="3034186"/>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8C77A1-E0AD-3D05-AD5D-3F6C114A1171}"/>
              </a:ext>
            </a:extLst>
          </p:cNvPr>
          <p:cNvSpPr txBox="1"/>
          <p:nvPr/>
        </p:nvSpPr>
        <p:spPr>
          <a:xfrm>
            <a:off x="3470508" y="333762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17" name="TextBox 16">
            <a:extLst>
              <a:ext uri="{FF2B5EF4-FFF2-40B4-BE49-F238E27FC236}">
                <a16:creationId xmlns:a16="http://schemas.microsoft.com/office/drawing/2014/main" id="{F89664C7-0239-4FB4-9D60-6C4ABBDAFA40}"/>
              </a:ext>
            </a:extLst>
          </p:cNvPr>
          <p:cNvSpPr txBox="1"/>
          <p:nvPr/>
        </p:nvSpPr>
        <p:spPr>
          <a:xfrm>
            <a:off x="4293474" y="346962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18" name="TextBox 17">
            <a:extLst>
              <a:ext uri="{FF2B5EF4-FFF2-40B4-BE49-F238E27FC236}">
                <a16:creationId xmlns:a16="http://schemas.microsoft.com/office/drawing/2014/main" id="{32263F93-BF51-FCD2-DEC8-E1F27E277073}"/>
              </a:ext>
            </a:extLst>
          </p:cNvPr>
          <p:cNvSpPr txBox="1"/>
          <p:nvPr/>
        </p:nvSpPr>
        <p:spPr>
          <a:xfrm>
            <a:off x="4293474" y="399814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6" name="Oval 25">
            <a:extLst>
              <a:ext uri="{FF2B5EF4-FFF2-40B4-BE49-F238E27FC236}">
                <a16:creationId xmlns:a16="http://schemas.microsoft.com/office/drawing/2014/main" id="{C5CC38A9-E513-56DF-F64A-F5CDA65F7AC8}"/>
              </a:ext>
            </a:extLst>
          </p:cNvPr>
          <p:cNvSpPr/>
          <p:nvPr/>
        </p:nvSpPr>
        <p:spPr>
          <a:xfrm>
            <a:off x="69632" y="339261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27" name="Straight Connector 26">
            <a:extLst>
              <a:ext uri="{FF2B5EF4-FFF2-40B4-BE49-F238E27FC236}">
                <a16:creationId xmlns:a16="http://schemas.microsoft.com/office/drawing/2014/main" id="{09244623-DA3A-892D-DA86-D6358571E0A3}"/>
              </a:ext>
            </a:extLst>
          </p:cNvPr>
          <p:cNvCxnSpPr>
            <a:cxnSpLocks/>
            <a:endCxn id="26" idx="5"/>
          </p:cNvCxnSpPr>
          <p:nvPr/>
        </p:nvCxnSpPr>
        <p:spPr>
          <a:xfrm flipH="1" flipV="1">
            <a:off x="617344" y="3940329"/>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3B7B3F-DD2D-831D-B2E2-F8947BF28449}"/>
              </a:ext>
            </a:extLst>
          </p:cNvPr>
          <p:cNvCxnSpPr>
            <a:cxnSpLocks/>
            <a:stCxn id="26" idx="7"/>
          </p:cNvCxnSpPr>
          <p:nvPr/>
        </p:nvCxnSpPr>
        <p:spPr>
          <a:xfrm flipV="1">
            <a:off x="617344" y="3154204"/>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0648529-DB4E-E1F1-EC74-678444CF4D6C}"/>
              </a:ext>
            </a:extLst>
          </p:cNvPr>
          <p:cNvSpPr txBox="1"/>
          <p:nvPr/>
        </p:nvSpPr>
        <p:spPr>
          <a:xfrm>
            <a:off x="494229" y="4030871"/>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30" name="TextBox 29">
            <a:extLst>
              <a:ext uri="{FF2B5EF4-FFF2-40B4-BE49-F238E27FC236}">
                <a16:creationId xmlns:a16="http://schemas.microsoft.com/office/drawing/2014/main" id="{726D8C52-8DE9-581F-4587-FF41B68C0404}"/>
              </a:ext>
            </a:extLst>
          </p:cNvPr>
          <p:cNvSpPr txBox="1"/>
          <p:nvPr/>
        </p:nvSpPr>
        <p:spPr>
          <a:xfrm>
            <a:off x="392192" y="288568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sp>
        <p:nvSpPr>
          <p:cNvPr id="32" name="Oval 31">
            <a:extLst>
              <a:ext uri="{FF2B5EF4-FFF2-40B4-BE49-F238E27FC236}">
                <a16:creationId xmlns:a16="http://schemas.microsoft.com/office/drawing/2014/main" id="{720766D7-4C1B-3FC8-6C5E-8EBABC766BDB}"/>
              </a:ext>
            </a:extLst>
          </p:cNvPr>
          <p:cNvSpPr/>
          <p:nvPr/>
        </p:nvSpPr>
        <p:spPr>
          <a:xfrm>
            <a:off x="850791" y="525572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cxnSp>
        <p:nvCxnSpPr>
          <p:cNvPr id="33" name="Straight Connector 32">
            <a:extLst>
              <a:ext uri="{FF2B5EF4-FFF2-40B4-BE49-F238E27FC236}">
                <a16:creationId xmlns:a16="http://schemas.microsoft.com/office/drawing/2014/main" id="{BC79A14B-831E-6C32-53A2-7F893F355BD3}"/>
              </a:ext>
            </a:extLst>
          </p:cNvPr>
          <p:cNvCxnSpPr>
            <a:stCxn id="32" idx="6"/>
          </p:cNvCxnSpPr>
          <p:nvPr/>
        </p:nvCxnSpPr>
        <p:spPr>
          <a:xfrm>
            <a:off x="1492476" y="5576566"/>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CC4729-C192-E06C-0A52-7741A939F666}"/>
              </a:ext>
            </a:extLst>
          </p:cNvPr>
          <p:cNvCxnSpPr>
            <a:cxnSpLocks/>
            <a:endCxn id="32" idx="3"/>
          </p:cNvCxnSpPr>
          <p:nvPr/>
        </p:nvCxnSpPr>
        <p:spPr>
          <a:xfrm flipV="1">
            <a:off x="530781" y="5803435"/>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D5DC737-465B-849E-54FE-E913DCBF1D2C}"/>
              </a:ext>
            </a:extLst>
          </p:cNvPr>
          <p:cNvSpPr txBox="1"/>
          <p:nvPr/>
        </p:nvSpPr>
        <p:spPr>
          <a:xfrm>
            <a:off x="1773319" y="553934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36" name="TextBox 35">
            <a:extLst>
              <a:ext uri="{FF2B5EF4-FFF2-40B4-BE49-F238E27FC236}">
                <a16:creationId xmlns:a16="http://schemas.microsoft.com/office/drawing/2014/main" id="{A2BF6BBC-8999-36E6-F3B1-7C68FFCDBA81}"/>
              </a:ext>
            </a:extLst>
          </p:cNvPr>
          <p:cNvSpPr txBox="1"/>
          <p:nvPr/>
        </p:nvSpPr>
        <p:spPr>
          <a:xfrm>
            <a:off x="305629" y="5534912"/>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sp>
        <p:nvSpPr>
          <p:cNvPr id="38" name="Oval 37">
            <a:extLst>
              <a:ext uri="{FF2B5EF4-FFF2-40B4-BE49-F238E27FC236}">
                <a16:creationId xmlns:a16="http://schemas.microsoft.com/office/drawing/2014/main" id="{40EE40DA-BA95-6382-E333-7FFCE5794024}"/>
              </a:ext>
            </a:extLst>
          </p:cNvPr>
          <p:cNvSpPr/>
          <p:nvPr/>
        </p:nvSpPr>
        <p:spPr>
          <a:xfrm>
            <a:off x="8258723" y="345059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cxnSp>
        <p:nvCxnSpPr>
          <p:cNvPr id="40" name="Straight Connector 39">
            <a:extLst>
              <a:ext uri="{FF2B5EF4-FFF2-40B4-BE49-F238E27FC236}">
                <a16:creationId xmlns:a16="http://schemas.microsoft.com/office/drawing/2014/main" id="{409C3DE4-CA80-8AFA-C041-1CE046611EDC}"/>
              </a:ext>
            </a:extLst>
          </p:cNvPr>
          <p:cNvCxnSpPr>
            <a:endCxn id="38" idx="2"/>
          </p:cNvCxnSpPr>
          <p:nvPr/>
        </p:nvCxnSpPr>
        <p:spPr>
          <a:xfrm>
            <a:off x="7154099" y="377143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F823043-8A41-CD44-1B7C-454138BF0B3E}"/>
              </a:ext>
            </a:extLst>
          </p:cNvPr>
          <p:cNvCxnSpPr>
            <a:cxnSpLocks/>
            <a:endCxn id="38" idx="4"/>
          </p:cNvCxnSpPr>
          <p:nvPr/>
        </p:nvCxnSpPr>
        <p:spPr>
          <a:xfrm flipH="1" flipV="1">
            <a:off x="8579566" y="409227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78580FA-243B-3025-B903-0B4F6EFFE46C}"/>
              </a:ext>
            </a:extLst>
          </p:cNvPr>
          <p:cNvSpPr txBox="1"/>
          <p:nvPr/>
        </p:nvSpPr>
        <p:spPr>
          <a:xfrm>
            <a:off x="7434942" y="373421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43" name="TextBox 42">
            <a:extLst>
              <a:ext uri="{FF2B5EF4-FFF2-40B4-BE49-F238E27FC236}">
                <a16:creationId xmlns:a16="http://schemas.microsoft.com/office/drawing/2014/main" id="{50329A19-379D-0BD4-58BF-A0898A2E58A3}"/>
              </a:ext>
            </a:extLst>
          </p:cNvPr>
          <p:cNvSpPr txBox="1"/>
          <p:nvPr/>
        </p:nvSpPr>
        <p:spPr>
          <a:xfrm>
            <a:off x="8579564" y="4347158"/>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sp>
        <p:nvSpPr>
          <p:cNvPr id="54" name="Oval 53">
            <a:extLst>
              <a:ext uri="{FF2B5EF4-FFF2-40B4-BE49-F238E27FC236}">
                <a16:creationId xmlns:a16="http://schemas.microsoft.com/office/drawing/2014/main" id="{315278A4-2348-D064-DAF0-FED4B00B80B8}"/>
              </a:ext>
            </a:extLst>
          </p:cNvPr>
          <p:cNvSpPr/>
          <p:nvPr/>
        </p:nvSpPr>
        <p:spPr>
          <a:xfrm>
            <a:off x="5780663" y="597977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55" name="Straight Connector 54">
            <a:extLst>
              <a:ext uri="{FF2B5EF4-FFF2-40B4-BE49-F238E27FC236}">
                <a16:creationId xmlns:a16="http://schemas.microsoft.com/office/drawing/2014/main" id="{4BC56672-A7C3-03D4-33A5-8DA8D986D4C7}"/>
              </a:ext>
            </a:extLst>
          </p:cNvPr>
          <p:cNvCxnSpPr>
            <a:cxnSpLocks/>
            <a:stCxn id="54" idx="0"/>
          </p:cNvCxnSpPr>
          <p:nvPr/>
        </p:nvCxnSpPr>
        <p:spPr>
          <a:xfrm flipH="1" flipV="1">
            <a:off x="6098616" y="5049212"/>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C090346-D4C1-3F9E-91FB-F28B97E38E0B}"/>
              </a:ext>
            </a:extLst>
          </p:cNvPr>
          <p:cNvCxnSpPr>
            <a:cxnSpLocks/>
            <a:stCxn id="54" idx="2"/>
          </p:cNvCxnSpPr>
          <p:nvPr/>
        </p:nvCxnSpPr>
        <p:spPr>
          <a:xfrm flipH="1">
            <a:off x="4673149" y="6300620"/>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7BA7A5B-4128-FB1F-1435-6633A30488B9}"/>
              </a:ext>
            </a:extLst>
          </p:cNvPr>
          <p:cNvSpPr txBox="1"/>
          <p:nvPr/>
        </p:nvSpPr>
        <p:spPr>
          <a:xfrm>
            <a:off x="5203833" y="591919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58" name="TextBox 57">
            <a:extLst>
              <a:ext uri="{FF2B5EF4-FFF2-40B4-BE49-F238E27FC236}">
                <a16:creationId xmlns:a16="http://schemas.microsoft.com/office/drawing/2014/main" id="{36A18878-8BD0-30F1-881B-98C6CB9DFCD7}"/>
              </a:ext>
            </a:extLst>
          </p:cNvPr>
          <p:cNvSpPr txBox="1"/>
          <p:nvPr/>
        </p:nvSpPr>
        <p:spPr>
          <a:xfrm>
            <a:off x="6098616" y="5547768"/>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sp>
        <p:nvSpPr>
          <p:cNvPr id="81" name="TextBox 80">
            <a:extLst>
              <a:ext uri="{FF2B5EF4-FFF2-40B4-BE49-F238E27FC236}">
                <a16:creationId xmlns:a16="http://schemas.microsoft.com/office/drawing/2014/main" id="{1F88E8DA-7897-2E74-AD97-1349B9BBACC6}"/>
              </a:ext>
            </a:extLst>
          </p:cNvPr>
          <p:cNvSpPr txBox="1"/>
          <p:nvPr/>
        </p:nvSpPr>
        <p:spPr>
          <a:xfrm>
            <a:off x="105957" y="2167632"/>
            <a:ext cx="89004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After flooding every node will have the following information:</a:t>
            </a:r>
          </a:p>
        </p:txBody>
      </p:sp>
      <p:sp>
        <p:nvSpPr>
          <p:cNvPr id="83" name="Oval 82">
            <a:extLst>
              <a:ext uri="{FF2B5EF4-FFF2-40B4-BE49-F238E27FC236}">
                <a16:creationId xmlns:a16="http://schemas.microsoft.com/office/drawing/2014/main" id="{2B7DF453-81B6-348E-46FA-A2554546174A}"/>
              </a:ext>
            </a:extLst>
          </p:cNvPr>
          <p:cNvSpPr/>
          <p:nvPr/>
        </p:nvSpPr>
        <p:spPr>
          <a:xfrm>
            <a:off x="924441" y="271989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84" name="Oval 83">
            <a:extLst>
              <a:ext uri="{FF2B5EF4-FFF2-40B4-BE49-F238E27FC236}">
                <a16:creationId xmlns:a16="http://schemas.microsoft.com/office/drawing/2014/main" id="{F373B3D8-93D5-0186-52DF-70397B194E19}"/>
              </a:ext>
            </a:extLst>
          </p:cNvPr>
          <p:cNvSpPr/>
          <p:nvPr/>
        </p:nvSpPr>
        <p:spPr>
          <a:xfrm>
            <a:off x="939341" y="410382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85" name="Oval 84">
            <a:extLst>
              <a:ext uri="{FF2B5EF4-FFF2-40B4-BE49-F238E27FC236}">
                <a16:creationId xmlns:a16="http://schemas.microsoft.com/office/drawing/2014/main" id="{C1046B42-0A66-C85B-2ACF-F2344CDB8512}"/>
              </a:ext>
            </a:extLst>
          </p:cNvPr>
          <p:cNvSpPr/>
          <p:nvPr/>
        </p:nvSpPr>
        <p:spPr>
          <a:xfrm>
            <a:off x="117820" y="5969628"/>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86" name="Oval 85">
            <a:extLst>
              <a:ext uri="{FF2B5EF4-FFF2-40B4-BE49-F238E27FC236}">
                <a16:creationId xmlns:a16="http://schemas.microsoft.com/office/drawing/2014/main" id="{4A6430DF-FC88-1E71-9F51-166BEFB7134B}"/>
              </a:ext>
            </a:extLst>
          </p:cNvPr>
          <p:cNvSpPr/>
          <p:nvPr/>
        </p:nvSpPr>
        <p:spPr>
          <a:xfrm>
            <a:off x="2190634" y="522604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7" name="Oval 86">
            <a:extLst>
              <a:ext uri="{FF2B5EF4-FFF2-40B4-BE49-F238E27FC236}">
                <a16:creationId xmlns:a16="http://schemas.microsoft.com/office/drawing/2014/main" id="{F9FE13A8-8F1D-0509-DAF4-060B4FE3B12B}"/>
              </a:ext>
            </a:extLst>
          </p:cNvPr>
          <p:cNvSpPr/>
          <p:nvPr/>
        </p:nvSpPr>
        <p:spPr>
          <a:xfrm>
            <a:off x="3121105" y="280276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88" name="Oval 87">
            <a:extLst>
              <a:ext uri="{FF2B5EF4-FFF2-40B4-BE49-F238E27FC236}">
                <a16:creationId xmlns:a16="http://schemas.microsoft.com/office/drawing/2014/main" id="{7B0AAA19-1FCC-23B7-BB4A-A0C0A6FA9259}"/>
              </a:ext>
            </a:extLst>
          </p:cNvPr>
          <p:cNvSpPr/>
          <p:nvPr/>
        </p:nvSpPr>
        <p:spPr>
          <a:xfrm>
            <a:off x="4518011" y="281455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9" name="Oval 88">
            <a:extLst>
              <a:ext uri="{FF2B5EF4-FFF2-40B4-BE49-F238E27FC236}">
                <a16:creationId xmlns:a16="http://schemas.microsoft.com/office/drawing/2014/main" id="{A1E8FC9F-F328-C342-42D3-615427C1A3E0}"/>
              </a:ext>
            </a:extLst>
          </p:cNvPr>
          <p:cNvSpPr/>
          <p:nvPr/>
        </p:nvSpPr>
        <p:spPr>
          <a:xfrm>
            <a:off x="4662923" y="400248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90" name="Oval 89">
            <a:extLst>
              <a:ext uri="{FF2B5EF4-FFF2-40B4-BE49-F238E27FC236}">
                <a16:creationId xmlns:a16="http://schemas.microsoft.com/office/drawing/2014/main" id="{D1F51F65-9954-AA64-7CBA-4B18D0D3E9DE}"/>
              </a:ext>
            </a:extLst>
          </p:cNvPr>
          <p:cNvSpPr/>
          <p:nvPr/>
        </p:nvSpPr>
        <p:spPr>
          <a:xfrm>
            <a:off x="6876330" y="345059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1" name="Oval 90">
            <a:extLst>
              <a:ext uri="{FF2B5EF4-FFF2-40B4-BE49-F238E27FC236}">
                <a16:creationId xmlns:a16="http://schemas.microsoft.com/office/drawing/2014/main" id="{C53CEE34-E5E6-0BC4-FE52-921714AE063E}"/>
              </a:ext>
            </a:extLst>
          </p:cNvPr>
          <p:cNvSpPr/>
          <p:nvPr/>
        </p:nvSpPr>
        <p:spPr>
          <a:xfrm>
            <a:off x="8311090" y="478354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92" name="Oval 91">
            <a:extLst>
              <a:ext uri="{FF2B5EF4-FFF2-40B4-BE49-F238E27FC236}">
                <a16:creationId xmlns:a16="http://schemas.microsoft.com/office/drawing/2014/main" id="{602CDA03-692F-5F34-61D7-AD68C811ED9E}"/>
              </a:ext>
            </a:extLst>
          </p:cNvPr>
          <p:cNvSpPr/>
          <p:nvPr/>
        </p:nvSpPr>
        <p:spPr>
          <a:xfrm>
            <a:off x="5759162" y="495935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93" name="Oval 92">
            <a:extLst>
              <a:ext uri="{FF2B5EF4-FFF2-40B4-BE49-F238E27FC236}">
                <a16:creationId xmlns:a16="http://schemas.microsoft.com/office/drawing/2014/main" id="{090F37E0-CEB1-A581-F89C-8B786C583324}"/>
              </a:ext>
            </a:extLst>
          </p:cNvPr>
          <p:cNvSpPr/>
          <p:nvPr/>
        </p:nvSpPr>
        <p:spPr>
          <a:xfrm>
            <a:off x="4470028" y="591919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79" name="TextBox 78">
            <a:extLst>
              <a:ext uri="{FF2B5EF4-FFF2-40B4-BE49-F238E27FC236}">
                <a16:creationId xmlns:a16="http://schemas.microsoft.com/office/drawing/2014/main" id="{167B2E7C-22F9-BDBE-85A0-50EE1BC03291}"/>
              </a:ext>
            </a:extLst>
          </p:cNvPr>
          <p:cNvSpPr txBox="1"/>
          <p:nvPr/>
        </p:nvSpPr>
        <p:spPr>
          <a:xfrm>
            <a:off x="33846" y="-1451"/>
            <a:ext cx="89004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Consider this network:</a:t>
            </a:r>
          </a:p>
        </p:txBody>
      </p:sp>
      <p:sp>
        <p:nvSpPr>
          <p:cNvPr id="3" name="Oval 2">
            <a:extLst>
              <a:ext uri="{FF2B5EF4-FFF2-40B4-BE49-F238E27FC236}">
                <a16:creationId xmlns:a16="http://schemas.microsoft.com/office/drawing/2014/main" id="{B736F66E-83C0-531B-A9FD-CA4E48842C12}"/>
              </a:ext>
            </a:extLst>
          </p:cNvPr>
          <p:cNvSpPr/>
          <p:nvPr/>
        </p:nvSpPr>
        <p:spPr>
          <a:xfrm>
            <a:off x="6795634" y="4973528"/>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6" name="TextBox 5">
            <a:extLst>
              <a:ext uri="{FF2B5EF4-FFF2-40B4-BE49-F238E27FC236}">
                <a16:creationId xmlns:a16="http://schemas.microsoft.com/office/drawing/2014/main" id="{7C1131E9-558C-0AA1-65BC-BDC986880991}"/>
              </a:ext>
            </a:extLst>
          </p:cNvPr>
          <p:cNvSpPr txBox="1"/>
          <p:nvPr/>
        </p:nvSpPr>
        <p:spPr>
          <a:xfrm>
            <a:off x="7968003" y="438443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7" name="Oval 6">
            <a:extLst>
              <a:ext uri="{FF2B5EF4-FFF2-40B4-BE49-F238E27FC236}">
                <a16:creationId xmlns:a16="http://schemas.microsoft.com/office/drawing/2014/main" id="{3BFA154E-8B38-8365-BAA7-5E8BD2B4AF14}"/>
              </a:ext>
            </a:extLst>
          </p:cNvPr>
          <p:cNvSpPr/>
          <p:nvPr/>
        </p:nvSpPr>
        <p:spPr>
          <a:xfrm>
            <a:off x="2235630" y="351697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8" name="Straight Connector 7">
            <a:extLst>
              <a:ext uri="{FF2B5EF4-FFF2-40B4-BE49-F238E27FC236}">
                <a16:creationId xmlns:a16="http://schemas.microsoft.com/office/drawing/2014/main" id="{892A38A5-B4AF-869E-FC52-D4824A4A8ABC}"/>
              </a:ext>
            </a:extLst>
          </p:cNvPr>
          <p:cNvCxnSpPr>
            <a:cxnSpLocks/>
            <a:endCxn id="7" idx="5"/>
          </p:cNvCxnSpPr>
          <p:nvPr/>
        </p:nvCxnSpPr>
        <p:spPr>
          <a:xfrm flipH="1" flipV="1">
            <a:off x="2783342" y="4064691"/>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9183106-6062-3A37-C9AE-4FE105FB1ABD}"/>
              </a:ext>
            </a:extLst>
          </p:cNvPr>
          <p:cNvSpPr txBox="1"/>
          <p:nvPr/>
        </p:nvSpPr>
        <p:spPr>
          <a:xfrm>
            <a:off x="2660227" y="4155233"/>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11" name="Oval 10">
            <a:extLst>
              <a:ext uri="{FF2B5EF4-FFF2-40B4-BE49-F238E27FC236}">
                <a16:creationId xmlns:a16="http://schemas.microsoft.com/office/drawing/2014/main" id="{2D570C6B-B71F-3DCB-F29C-5E209F3C27EF}"/>
              </a:ext>
            </a:extLst>
          </p:cNvPr>
          <p:cNvSpPr/>
          <p:nvPr/>
        </p:nvSpPr>
        <p:spPr>
          <a:xfrm>
            <a:off x="918303" y="62284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14" name="Straight Connector 13">
            <a:extLst>
              <a:ext uri="{FF2B5EF4-FFF2-40B4-BE49-F238E27FC236}">
                <a16:creationId xmlns:a16="http://schemas.microsoft.com/office/drawing/2014/main" id="{294FD435-9E0C-EAA5-383B-1DB0FC4735C8}"/>
              </a:ext>
            </a:extLst>
          </p:cNvPr>
          <p:cNvCxnSpPr>
            <a:cxnSpLocks/>
          </p:cNvCxnSpPr>
          <p:nvPr/>
        </p:nvCxnSpPr>
        <p:spPr>
          <a:xfrm flipV="1">
            <a:off x="1239146" y="5779044"/>
            <a:ext cx="0" cy="57780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21AA30-07AD-C7F1-1EF6-E04441661BDC}"/>
              </a:ext>
            </a:extLst>
          </p:cNvPr>
          <p:cNvSpPr txBox="1"/>
          <p:nvPr/>
        </p:nvSpPr>
        <p:spPr>
          <a:xfrm>
            <a:off x="1155999" y="5785782"/>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Tree>
    <p:extLst>
      <p:ext uri="{BB962C8B-B14F-4D97-AF65-F5344CB8AC3E}">
        <p14:creationId xmlns:p14="http://schemas.microsoft.com/office/powerpoint/2010/main" val="2132616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C6B723-FAAC-2A49-BF93-1C5721354BE7}"/>
              </a:ext>
            </a:extLst>
          </p:cNvPr>
          <p:cNvPicPr>
            <a:picLocks noChangeAspect="1"/>
          </p:cNvPicPr>
          <p:nvPr/>
        </p:nvPicPr>
        <p:blipFill>
          <a:blip r:embed="rId2"/>
          <a:stretch>
            <a:fillRect/>
          </a:stretch>
        </p:blipFill>
        <p:spPr>
          <a:xfrm>
            <a:off x="793602" y="296527"/>
            <a:ext cx="954169" cy="1332684"/>
          </a:xfrm>
          <a:prstGeom prst="rect">
            <a:avLst/>
          </a:prstGeom>
        </p:spPr>
      </p:pic>
      <p:pic>
        <p:nvPicPr>
          <p:cNvPr id="7" name="Picture 6">
            <a:extLst>
              <a:ext uri="{FF2B5EF4-FFF2-40B4-BE49-F238E27FC236}">
                <a16:creationId xmlns:a16="http://schemas.microsoft.com/office/drawing/2014/main" id="{8707389B-D293-C849-820C-3D472D41D8E5}"/>
              </a:ext>
            </a:extLst>
          </p:cNvPr>
          <p:cNvPicPr>
            <a:picLocks noChangeAspect="1"/>
          </p:cNvPicPr>
          <p:nvPr/>
        </p:nvPicPr>
        <p:blipFill>
          <a:blip r:embed="rId3"/>
          <a:stretch>
            <a:fillRect/>
          </a:stretch>
        </p:blipFill>
        <p:spPr>
          <a:xfrm>
            <a:off x="7656043" y="463736"/>
            <a:ext cx="1311416" cy="1043172"/>
          </a:xfrm>
          <a:prstGeom prst="rect">
            <a:avLst/>
          </a:prstGeom>
        </p:spPr>
      </p:pic>
      <p:sp>
        <p:nvSpPr>
          <p:cNvPr id="8" name="TextBox 7">
            <a:extLst>
              <a:ext uri="{FF2B5EF4-FFF2-40B4-BE49-F238E27FC236}">
                <a16:creationId xmlns:a16="http://schemas.microsoft.com/office/drawing/2014/main" id="{EACB19F5-BA15-B644-B595-52E802D7DE64}"/>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pic>
        <p:nvPicPr>
          <p:cNvPr id="18" name="Picture 17">
            <a:extLst>
              <a:ext uri="{FF2B5EF4-FFF2-40B4-BE49-F238E27FC236}">
                <a16:creationId xmlns:a16="http://schemas.microsoft.com/office/drawing/2014/main" id="{47335E6E-AC48-D323-0751-40EDD207CDCC}"/>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19" name="Picture 18">
            <a:extLst>
              <a:ext uri="{FF2B5EF4-FFF2-40B4-BE49-F238E27FC236}">
                <a16:creationId xmlns:a16="http://schemas.microsoft.com/office/drawing/2014/main" id="{880FF07C-28DB-B6AD-B4A7-AB354910AF06}"/>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20" name="Picture 19">
            <a:extLst>
              <a:ext uri="{FF2B5EF4-FFF2-40B4-BE49-F238E27FC236}">
                <a16:creationId xmlns:a16="http://schemas.microsoft.com/office/drawing/2014/main" id="{CB47DBAA-3AFF-14EE-DD91-E61A28655BD8}"/>
              </a:ext>
            </a:extLst>
          </p:cNvPr>
          <p:cNvPicPr>
            <a:picLocks noChangeAspect="1"/>
          </p:cNvPicPr>
          <p:nvPr/>
        </p:nvPicPr>
        <p:blipFill>
          <a:blip r:embed="rId6"/>
          <a:stretch>
            <a:fillRect/>
          </a:stretch>
        </p:blipFill>
        <p:spPr>
          <a:xfrm>
            <a:off x="6098744" y="463736"/>
            <a:ext cx="1149350" cy="1100442"/>
          </a:xfrm>
          <a:prstGeom prst="rect">
            <a:avLst/>
          </a:prstGeom>
        </p:spPr>
      </p:pic>
    </p:spTree>
    <p:extLst>
      <p:ext uri="{BB962C8B-B14F-4D97-AF65-F5344CB8AC3E}">
        <p14:creationId xmlns:p14="http://schemas.microsoft.com/office/powerpoint/2010/main" val="722574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D292CE9-9B00-8444-A538-40EADD5C39FA}"/>
              </a:ext>
            </a:extLst>
          </p:cNvPr>
          <p:cNvGrpSpPr/>
          <p:nvPr/>
        </p:nvGrpSpPr>
        <p:grpSpPr>
          <a:xfrm>
            <a:off x="112162" y="2206256"/>
            <a:ext cx="1440191" cy="1552038"/>
            <a:chOff x="69632" y="2955429"/>
            <a:chExt cx="1511394" cy="2025609"/>
          </a:xfrm>
        </p:grpSpPr>
        <p:grpSp>
          <p:nvGrpSpPr>
            <p:cNvPr id="2" name="Group 1">
              <a:extLst>
                <a:ext uri="{FF2B5EF4-FFF2-40B4-BE49-F238E27FC236}">
                  <a16:creationId xmlns:a16="http://schemas.microsoft.com/office/drawing/2014/main" id="{875DD933-554A-AE4A-A3E6-DAA7CF6AF861}"/>
                </a:ext>
              </a:extLst>
            </p:cNvPr>
            <p:cNvGrpSpPr/>
            <p:nvPr/>
          </p:nvGrpSpPr>
          <p:grpSpPr>
            <a:xfrm>
              <a:off x="69632" y="3121211"/>
              <a:ext cx="961695" cy="1606855"/>
              <a:chOff x="1257454" y="1277690"/>
              <a:chExt cx="961695" cy="1606855"/>
            </a:xfrm>
          </p:grpSpPr>
          <p:sp>
            <p:nvSpPr>
              <p:cNvPr id="3" name="Oval 2">
                <a:extLst>
                  <a:ext uri="{FF2B5EF4-FFF2-40B4-BE49-F238E27FC236}">
                    <a16:creationId xmlns:a16="http://schemas.microsoft.com/office/drawing/2014/main" id="{F921A1D6-FF99-B54C-A546-4F394AD97CEE}"/>
                  </a:ext>
                </a:extLst>
              </p:cNvPr>
              <p:cNvSpPr/>
              <p:nvPr/>
            </p:nvSpPr>
            <p:spPr>
              <a:xfrm>
                <a:off x="1257454" y="1784626"/>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227941-EB57-CA49-9453-AEFA45CF5058}"/>
                  </a:ext>
                </a:extLst>
              </p:cNvPr>
              <p:cNvCxnSpPr>
                <a:cxnSpLocks/>
                <a:stCxn id="3"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 name="TextBox 6">
                <a:extLst>
                  <a:ext uri="{FF2B5EF4-FFF2-40B4-BE49-F238E27FC236}">
                    <a16:creationId xmlns:a16="http://schemas.microsoft.com/office/drawing/2014/main" id="{A631B3B8-1778-144D-87AE-4D4D95318844}"/>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sp>
          <p:nvSpPr>
            <p:cNvPr id="8" name="Oval 7">
              <a:extLst>
                <a:ext uri="{FF2B5EF4-FFF2-40B4-BE49-F238E27FC236}">
                  <a16:creationId xmlns:a16="http://schemas.microsoft.com/office/drawing/2014/main" id="{0D0BB634-A3A2-8D4C-A11D-3541DE5BCE35}"/>
                </a:ext>
              </a:extLst>
            </p:cNvPr>
            <p:cNvSpPr/>
            <p:nvPr/>
          </p:nvSpPr>
          <p:spPr>
            <a:xfrm>
              <a:off x="924441" y="29554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 name="Oval 8">
              <a:extLst>
                <a:ext uri="{FF2B5EF4-FFF2-40B4-BE49-F238E27FC236}">
                  <a16:creationId xmlns:a16="http://schemas.microsoft.com/office/drawing/2014/main" id="{4DD3C5D2-410A-9047-AB5A-0F6E7C2A6361}"/>
                </a:ext>
              </a:extLst>
            </p:cNvPr>
            <p:cNvSpPr/>
            <p:nvPr/>
          </p:nvSpPr>
          <p:spPr>
            <a:xfrm>
              <a:off x="939341" y="433935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pic>
        <p:nvPicPr>
          <p:cNvPr id="11" name="Picture 10">
            <a:extLst>
              <a:ext uri="{FF2B5EF4-FFF2-40B4-BE49-F238E27FC236}">
                <a16:creationId xmlns:a16="http://schemas.microsoft.com/office/drawing/2014/main" id="{0168CF71-0E31-834D-8C96-22F8A90E36A3}"/>
              </a:ext>
            </a:extLst>
          </p:cNvPr>
          <p:cNvPicPr>
            <a:picLocks noChangeAspect="1"/>
          </p:cNvPicPr>
          <p:nvPr/>
        </p:nvPicPr>
        <p:blipFill>
          <a:blip r:embed="rId2"/>
          <a:stretch>
            <a:fillRect/>
          </a:stretch>
        </p:blipFill>
        <p:spPr>
          <a:xfrm>
            <a:off x="793602" y="296527"/>
            <a:ext cx="954169" cy="1332684"/>
          </a:xfrm>
          <a:prstGeom prst="rect">
            <a:avLst/>
          </a:prstGeom>
        </p:spPr>
      </p:pic>
      <p:sp>
        <p:nvSpPr>
          <p:cNvPr id="16" name="TextBox 15">
            <a:extLst>
              <a:ext uri="{FF2B5EF4-FFF2-40B4-BE49-F238E27FC236}">
                <a16:creationId xmlns:a16="http://schemas.microsoft.com/office/drawing/2014/main" id="{BC1E88F2-EB69-C042-BA7E-FBD2EBB48F2C}"/>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pic>
        <p:nvPicPr>
          <p:cNvPr id="17" name="Picture 16">
            <a:extLst>
              <a:ext uri="{FF2B5EF4-FFF2-40B4-BE49-F238E27FC236}">
                <a16:creationId xmlns:a16="http://schemas.microsoft.com/office/drawing/2014/main" id="{DFB4184B-09FD-6BC4-D51E-9715696E99B2}"/>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18" name="Picture 17">
            <a:extLst>
              <a:ext uri="{FF2B5EF4-FFF2-40B4-BE49-F238E27FC236}">
                <a16:creationId xmlns:a16="http://schemas.microsoft.com/office/drawing/2014/main" id="{D748F969-5514-88BE-D005-9B18A80835EA}"/>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19" name="Picture 18">
            <a:extLst>
              <a:ext uri="{FF2B5EF4-FFF2-40B4-BE49-F238E27FC236}">
                <a16:creationId xmlns:a16="http://schemas.microsoft.com/office/drawing/2014/main" id="{9B055D2C-D49F-EFE6-769C-11454CCFB81B}"/>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20" name="Picture 19">
            <a:extLst>
              <a:ext uri="{FF2B5EF4-FFF2-40B4-BE49-F238E27FC236}">
                <a16:creationId xmlns:a16="http://schemas.microsoft.com/office/drawing/2014/main" id="{135D65D1-0AD3-D3FE-F382-36BBC1BD67EE}"/>
              </a:ext>
            </a:extLst>
          </p:cNvPr>
          <p:cNvPicPr>
            <a:picLocks noChangeAspect="1"/>
          </p:cNvPicPr>
          <p:nvPr/>
        </p:nvPicPr>
        <p:blipFill>
          <a:blip r:embed="rId6"/>
          <a:stretch>
            <a:fillRect/>
          </a:stretch>
        </p:blipFill>
        <p:spPr>
          <a:xfrm>
            <a:off x="6098744" y="463736"/>
            <a:ext cx="1149350" cy="1100442"/>
          </a:xfrm>
          <a:prstGeom prst="rect">
            <a:avLst/>
          </a:prstGeom>
        </p:spPr>
      </p:pic>
    </p:spTree>
    <p:extLst>
      <p:ext uri="{BB962C8B-B14F-4D97-AF65-F5344CB8AC3E}">
        <p14:creationId xmlns:p14="http://schemas.microsoft.com/office/powerpoint/2010/main" val="3012692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D292CE9-9B00-8444-A538-40EADD5C39FA}"/>
              </a:ext>
            </a:extLst>
          </p:cNvPr>
          <p:cNvGrpSpPr/>
          <p:nvPr/>
        </p:nvGrpSpPr>
        <p:grpSpPr>
          <a:xfrm>
            <a:off x="112162" y="2206256"/>
            <a:ext cx="1440191" cy="1552038"/>
            <a:chOff x="69632" y="2955429"/>
            <a:chExt cx="1511394" cy="2025609"/>
          </a:xfrm>
        </p:grpSpPr>
        <p:grpSp>
          <p:nvGrpSpPr>
            <p:cNvPr id="2" name="Group 1">
              <a:extLst>
                <a:ext uri="{FF2B5EF4-FFF2-40B4-BE49-F238E27FC236}">
                  <a16:creationId xmlns:a16="http://schemas.microsoft.com/office/drawing/2014/main" id="{875DD933-554A-AE4A-A3E6-DAA7CF6AF861}"/>
                </a:ext>
              </a:extLst>
            </p:cNvPr>
            <p:cNvGrpSpPr/>
            <p:nvPr/>
          </p:nvGrpSpPr>
          <p:grpSpPr>
            <a:xfrm>
              <a:off x="69632" y="3121211"/>
              <a:ext cx="961695" cy="1606855"/>
              <a:chOff x="1257454" y="1277690"/>
              <a:chExt cx="961695" cy="1606855"/>
            </a:xfrm>
          </p:grpSpPr>
          <p:sp>
            <p:nvSpPr>
              <p:cNvPr id="3" name="Oval 2">
                <a:extLst>
                  <a:ext uri="{FF2B5EF4-FFF2-40B4-BE49-F238E27FC236}">
                    <a16:creationId xmlns:a16="http://schemas.microsoft.com/office/drawing/2014/main" id="{F921A1D6-FF99-B54C-A546-4F394AD97CEE}"/>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227941-EB57-CA49-9453-AEFA45CF5058}"/>
                  </a:ext>
                </a:extLst>
              </p:cNvPr>
              <p:cNvCxnSpPr>
                <a:cxnSpLocks/>
                <a:stCxn id="3"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 name="TextBox 6">
                <a:extLst>
                  <a:ext uri="{FF2B5EF4-FFF2-40B4-BE49-F238E27FC236}">
                    <a16:creationId xmlns:a16="http://schemas.microsoft.com/office/drawing/2014/main" id="{A631B3B8-1778-144D-87AE-4D4D95318844}"/>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sp>
          <p:nvSpPr>
            <p:cNvPr id="8" name="Oval 7">
              <a:extLst>
                <a:ext uri="{FF2B5EF4-FFF2-40B4-BE49-F238E27FC236}">
                  <a16:creationId xmlns:a16="http://schemas.microsoft.com/office/drawing/2014/main" id="{0D0BB634-A3A2-8D4C-A11D-3541DE5BCE35}"/>
                </a:ext>
              </a:extLst>
            </p:cNvPr>
            <p:cNvSpPr/>
            <p:nvPr/>
          </p:nvSpPr>
          <p:spPr>
            <a:xfrm>
              <a:off x="924441" y="29554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 name="Oval 8">
              <a:extLst>
                <a:ext uri="{FF2B5EF4-FFF2-40B4-BE49-F238E27FC236}">
                  <a16:creationId xmlns:a16="http://schemas.microsoft.com/office/drawing/2014/main" id="{4DD3C5D2-410A-9047-AB5A-0F6E7C2A6361}"/>
                </a:ext>
              </a:extLst>
            </p:cNvPr>
            <p:cNvSpPr/>
            <p:nvPr/>
          </p:nvSpPr>
          <p:spPr>
            <a:xfrm>
              <a:off x="939341" y="433935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pic>
        <p:nvPicPr>
          <p:cNvPr id="11" name="Picture 10">
            <a:extLst>
              <a:ext uri="{FF2B5EF4-FFF2-40B4-BE49-F238E27FC236}">
                <a16:creationId xmlns:a16="http://schemas.microsoft.com/office/drawing/2014/main" id="{13EDB457-AB7E-C647-931B-8AF2619D1DF6}"/>
              </a:ext>
            </a:extLst>
          </p:cNvPr>
          <p:cNvPicPr>
            <a:picLocks noChangeAspect="1"/>
          </p:cNvPicPr>
          <p:nvPr/>
        </p:nvPicPr>
        <p:blipFill>
          <a:blip r:embed="rId2"/>
          <a:stretch>
            <a:fillRect/>
          </a:stretch>
        </p:blipFill>
        <p:spPr>
          <a:xfrm>
            <a:off x="793602" y="296527"/>
            <a:ext cx="954169" cy="1332684"/>
          </a:xfrm>
          <a:prstGeom prst="rect">
            <a:avLst/>
          </a:prstGeom>
        </p:spPr>
      </p:pic>
      <p:sp>
        <p:nvSpPr>
          <p:cNvPr id="16" name="TextBox 15">
            <a:extLst>
              <a:ext uri="{FF2B5EF4-FFF2-40B4-BE49-F238E27FC236}">
                <a16:creationId xmlns:a16="http://schemas.microsoft.com/office/drawing/2014/main" id="{E17CD48F-685D-4C4C-83D1-5C8CE4ED2F85}"/>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pic>
        <p:nvPicPr>
          <p:cNvPr id="21" name="Picture 20">
            <a:extLst>
              <a:ext uri="{FF2B5EF4-FFF2-40B4-BE49-F238E27FC236}">
                <a16:creationId xmlns:a16="http://schemas.microsoft.com/office/drawing/2014/main" id="{64A706F2-B473-F8B3-EABC-DA6294842B9C}"/>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22" name="Picture 21">
            <a:extLst>
              <a:ext uri="{FF2B5EF4-FFF2-40B4-BE49-F238E27FC236}">
                <a16:creationId xmlns:a16="http://schemas.microsoft.com/office/drawing/2014/main" id="{9511DCC3-457E-4175-4744-49E84F790BE0}"/>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23" name="Picture 22">
            <a:extLst>
              <a:ext uri="{FF2B5EF4-FFF2-40B4-BE49-F238E27FC236}">
                <a16:creationId xmlns:a16="http://schemas.microsoft.com/office/drawing/2014/main" id="{791A00DD-DA19-34AA-C0E0-D8611C2A90D5}"/>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24" name="Picture 23">
            <a:extLst>
              <a:ext uri="{FF2B5EF4-FFF2-40B4-BE49-F238E27FC236}">
                <a16:creationId xmlns:a16="http://schemas.microsoft.com/office/drawing/2014/main" id="{A291D6F4-85A0-1937-AFC5-04653ADC80B0}"/>
              </a:ext>
            </a:extLst>
          </p:cNvPr>
          <p:cNvPicPr>
            <a:picLocks noChangeAspect="1"/>
          </p:cNvPicPr>
          <p:nvPr/>
        </p:nvPicPr>
        <p:blipFill>
          <a:blip r:embed="rId6"/>
          <a:stretch>
            <a:fillRect/>
          </a:stretch>
        </p:blipFill>
        <p:spPr>
          <a:xfrm>
            <a:off x="6098744" y="463736"/>
            <a:ext cx="1149350" cy="1100442"/>
          </a:xfrm>
          <a:prstGeom prst="rect">
            <a:avLst/>
          </a:prstGeom>
        </p:spPr>
      </p:pic>
    </p:spTree>
    <p:extLst>
      <p:ext uri="{BB962C8B-B14F-4D97-AF65-F5344CB8AC3E}">
        <p14:creationId xmlns:p14="http://schemas.microsoft.com/office/powerpoint/2010/main" val="13810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2B7F-A87A-DC6E-6478-8DFEB37EF4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74050C-FB85-9B6D-2518-86FD68E91C7D}"/>
              </a:ext>
            </a:extLst>
          </p:cNvPr>
          <p:cNvSpPr/>
          <p:nvPr/>
        </p:nvSpPr>
        <p:spPr>
          <a:xfrm>
            <a:off x="1472548" y="2445304"/>
            <a:ext cx="2120658" cy="165219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917970-F935-9C5F-1693-5DB6084A2116}"/>
              </a:ext>
            </a:extLst>
          </p:cNvPr>
          <p:cNvSpPr txBox="1"/>
          <p:nvPr/>
        </p:nvSpPr>
        <p:spPr>
          <a:xfrm>
            <a:off x="1472548" y="2910219"/>
            <a:ext cx="2210810" cy="461665"/>
          </a:xfrm>
          <a:prstGeom prst="rect">
            <a:avLst/>
          </a:prstGeom>
          <a:noFill/>
        </p:spPr>
        <p:txBody>
          <a:bodyPr wrap="square" rtlCol="0">
            <a:spAutoFit/>
          </a:bodyPr>
          <a:lstStyle/>
          <a:p>
            <a:r>
              <a:rPr lang="en-US" sz="2400" dirty="0">
                <a:solidFill>
                  <a:srgbClr val="FF0000"/>
                </a:solidFill>
              </a:rPr>
              <a:t>A  says &lt;B, 19&gt;</a:t>
            </a:r>
            <a:endParaRPr lang="en-US" sz="2400" dirty="0">
              <a:solidFill>
                <a:schemeClr val="accent1">
                  <a:lumMod val="75000"/>
                </a:schemeClr>
              </a:solidFill>
            </a:endParaRPr>
          </a:p>
        </p:txBody>
      </p:sp>
      <p:sp>
        <p:nvSpPr>
          <p:cNvPr id="6" name="TextBox 5">
            <a:extLst>
              <a:ext uri="{FF2B5EF4-FFF2-40B4-BE49-F238E27FC236}">
                <a16:creationId xmlns:a16="http://schemas.microsoft.com/office/drawing/2014/main" id="{0744A58F-30A9-1A2D-B96A-3C8A8AAB1384}"/>
              </a:ext>
            </a:extLst>
          </p:cNvPr>
          <p:cNvSpPr txBox="1"/>
          <p:nvPr/>
        </p:nvSpPr>
        <p:spPr>
          <a:xfrm>
            <a:off x="1472548" y="2456993"/>
            <a:ext cx="2120658"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A’s DVs</a:t>
            </a:r>
          </a:p>
        </p:txBody>
      </p:sp>
      <p:sp>
        <p:nvSpPr>
          <p:cNvPr id="7" name="TextBox 6">
            <a:extLst>
              <a:ext uri="{FF2B5EF4-FFF2-40B4-BE49-F238E27FC236}">
                <a16:creationId xmlns:a16="http://schemas.microsoft.com/office/drawing/2014/main" id="{09038DFE-7CA8-E16B-12AB-1BADD4DFE686}"/>
              </a:ext>
            </a:extLst>
          </p:cNvPr>
          <p:cNvSpPr txBox="1"/>
          <p:nvPr/>
        </p:nvSpPr>
        <p:spPr>
          <a:xfrm>
            <a:off x="1472548" y="3223756"/>
            <a:ext cx="2210810" cy="461665"/>
          </a:xfrm>
          <a:prstGeom prst="rect">
            <a:avLst/>
          </a:prstGeom>
          <a:noFill/>
        </p:spPr>
        <p:txBody>
          <a:bodyPr wrap="square" rtlCol="0">
            <a:spAutoFit/>
          </a:bodyPr>
          <a:lstStyle/>
          <a:p>
            <a:r>
              <a:rPr lang="en-US" sz="2400" dirty="0">
                <a:solidFill>
                  <a:srgbClr val="FF0000"/>
                </a:solidFill>
              </a:rPr>
              <a:t>A  says &lt;C, 2&gt;</a:t>
            </a:r>
            <a:endParaRPr lang="en-US" sz="2400" dirty="0">
              <a:solidFill>
                <a:schemeClr val="accent1">
                  <a:lumMod val="75000"/>
                </a:schemeClr>
              </a:solidFill>
            </a:endParaRPr>
          </a:p>
        </p:txBody>
      </p:sp>
      <p:sp>
        <p:nvSpPr>
          <p:cNvPr id="8" name="TextBox 7">
            <a:extLst>
              <a:ext uri="{FF2B5EF4-FFF2-40B4-BE49-F238E27FC236}">
                <a16:creationId xmlns:a16="http://schemas.microsoft.com/office/drawing/2014/main" id="{F124B2E4-E96D-1B52-068F-A58BECFF75E2}"/>
              </a:ext>
            </a:extLst>
          </p:cNvPr>
          <p:cNvSpPr txBox="1"/>
          <p:nvPr/>
        </p:nvSpPr>
        <p:spPr>
          <a:xfrm>
            <a:off x="1472548" y="3524414"/>
            <a:ext cx="2210810" cy="461665"/>
          </a:xfrm>
          <a:prstGeom prst="rect">
            <a:avLst/>
          </a:prstGeom>
          <a:noFill/>
        </p:spPr>
        <p:txBody>
          <a:bodyPr wrap="square" rtlCol="0">
            <a:spAutoFit/>
          </a:bodyPr>
          <a:lstStyle/>
          <a:p>
            <a:r>
              <a:rPr lang="en-US" sz="2400" dirty="0">
                <a:solidFill>
                  <a:srgbClr val="FF0000"/>
                </a:solidFill>
              </a:rPr>
              <a:t>A  says &lt;P, 6&gt;</a:t>
            </a:r>
            <a:endParaRPr lang="en-US" sz="2400" dirty="0">
              <a:solidFill>
                <a:schemeClr val="accent1">
                  <a:lumMod val="75000"/>
                </a:schemeClr>
              </a:solidFill>
            </a:endParaRPr>
          </a:p>
        </p:txBody>
      </p:sp>
      <p:sp>
        <p:nvSpPr>
          <p:cNvPr id="14" name="TextBox 13">
            <a:extLst>
              <a:ext uri="{FF2B5EF4-FFF2-40B4-BE49-F238E27FC236}">
                <a16:creationId xmlns:a16="http://schemas.microsoft.com/office/drawing/2014/main" id="{FAC7D1A4-6A65-51B0-D8A1-E564570ED4DB}"/>
              </a:ext>
            </a:extLst>
          </p:cNvPr>
          <p:cNvSpPr txBox="1"/>
          <p:nvPr/>
        </p:nvSpPr>
        <p:spPr>
          <a:xfrm>
            <a:off x="53537" y="1314159"/>
            <a:ext cx="2838021" cy="1015663"/>
          </a:xfrm>
          <a:prstGeom prst="rect">
            <a:avLst/>
          </a:prstGeom>
          <a:noFill/>
        </p:spPr>
        <p:txBody>
          <a:bodyPr wrap="none" rtlCol="0">
            <a:spAutoFit/>
          </a:bodyPr>
          <a:lstStyle/>
          <a:p>
            <a:r>
              <a:rPr lang="en-US" sz="2000" dirty="0"/>
              <a:t>Neighbor A’s--</a:t>
            </a:r>
          </a:p>
          <a:p>
            <a:r>
              <a:rPr lang="en-US" sz="2000" dirty="0"/>
              <a:t>Identity (IP/interface)</a:t>
            </a:r>
          </a:p>
          <a:p>
            <a:r>
              <a:rPr lang="en-US" sz="2000" dirty="0"/>
              <a:t>Timestamp of last update</a:t>
            </a:r>
          </a:p>
        </p:txBody>
      </p:sp>
      <p:sp>
        <p:nvSpPr>
          <p:cNvPr id="16" name="TextBox 15">
            <a:extLst>
              <a:ext uri="{FF2B5EF4-FFF2-40B4-BE49-F238E27FC236}">
                <a16:creationId xmlns:a16="http://schemas.microsoft.com/office/drawing/2014/main" id="{C4B003B0-5301-D150-F72D-2282EBAFCAA4}"/>
              </a:ext>
            </a:extLst>
          </p:cNvPr>
          <p:cNvSpPr txBox="1"/>
          <p:nvPr/>
        </p:nvSpPr>
        <p:spPr>
          <a:xfrm>
            <a:off x="553792" y="2122138"/>
            <a:ext cx="413896" cy="646331"/>
          </a:xfrm>
          <a:prstGeom prst="rect">
            <a:avLst/>
          </a:prstGeom>
          <a:noFill/>
        </p:spPr>
        <p:txBody>
          <a:bodyPr wrap="none" rtlCol="0">
            <a:spAutoFit/>
          </a:bodyPr>
          <a:lstStyle/>
          <a:p>
            <a:r>
              <a:rPr lang="en-US" sz="3600" dirty="0"/>
              <a:t>+</a:t>
            </a:r>
          </a:p>
        </p:txBody>
      </p:sp>
      <p:sp>
        <p:nvSpPr>
          <p:cNvPr id="18" name="Freeform 17">
            <a:extLst>
              <a:ext uri="{FF2B5EF4-FFF2-40B4-BE49-F238E27FC236}">
                <a16:creationId xmlns:a16="http://schemas.microsoft.com/office/drawing/2014/main" id="{EF7D4409-DD69-91F5-BBE5-274C01E3874B}"/>
              </a:ext>
            </a:extLst>
          </p:cNvPr>
          <p:cNvSpPr/>
          <p:nvPr/>
        </p:nvSpPr>
        <p:spPr>
          <a:xfrm>
            <a:off x="764147" y="2627293"/>
            <a:ext cx="626771" cy="579550"/>
          </a:xfrm>
          <a:custGeom>
            <a:avLst/>
            <a:gdLst>
              <a:gd name="csX0" fmla="*/ 8585 w 626771"/>
              <a:gd name="csY0" fmla="*/ 0 h 579550"/>
              <a:gd name="csX1" fmla="*/ 85859 w 626771"/>
              <a:gd name="csY1" fmla="*/ 425003 h 579550"/>
              <a:gd name="csX2" fmla="*/ 626771 w 626771"/>
              <a:gd name="csY2" fmla="*/ 579550 h 579550"/>
            </a:gdLst>
            <a:ahLst/>
            <a:cxnLst>
              <a:cxn ang="0">
                <a:pos x="csX0" y="csY0"/>
              </a:cxn>
              <a:cxn ang="0">
                <a:pos x="csX1" y="csY1"/>
              </a:cxn>
              <a:cxn ang="0">
                <a:pos x="csX2" y="csY2"/>
              </a:cxn>
            </a:cxnLst>
            <a:rect l="l" t="t" r="r" b="b"/>
            <a:pathLst>
              <a:path w="626771" h="579550">
                <a:moveTo>
                  <a:pt x="8585" y="0"/>
                </a:moveTo>
                <a:cubicBezTo>
                  <a:pt x="-4294" y="164205"/>
                  <a:pt x="-17172" y="328411"/>
                  <a:pt x="85859" y="425003"/>
                </a:cubicBezTo>
                <a:cubicBezTo>
                  <a:pt x="188890" y="521595"/>
                  <a:pt x="407830" y="550572"/>
                  <a:pt x="626771" y="579550"/>
                </a:cubicBezTo>
              </a:path>
            </a:pathLst>
          </a:custGeom>
          <a:noFill/>
          <a:ln w="38100">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79EE391-C275-0BA5-BAD9-83869AE19D93}"/>
              </a:ext>
            </a:extLst>
          </p:cNvPr>
          <p:cNvSpPr txBox="1"/>
          <p:nvPr/>
        </p:nvSpPr>
        <p:spPr>
          <a:xfrm>
            <a:off x="1657797" y="566856"/>
            <a:ext cx="1750159" cy="461665"/>
          </a:xfrm>
          <a:prstGeom prst="rect">
            <a:avLst/>
          </a:prstGeom>
          <a:noFill/>
        </p:spPr>
        <p:txBody>
          <a:bodyPr wrap="none" rtlCol="0">
            <a:spAutoFit/>
          </a:bodyPr>
          <a:lstStyle/>
          <a:p>
            <a:r>
              <a:rPr lang="en-US" sz="2400" dirty="0">
                <a:solidFill>
                  <a:srgbClr val="C00000"/>
                </a:solidFill>
              </a:rPr>
              <a:t>DV database</a:t>
            </a:r>
          </a:p>
        </p:txBody>
      </p:sp>
      <p:cxnSp>
        <p:nvCxnSpPr>
          <p:cNvPr id="23" name="Straight Connector 22">
            <a:extLst>
              <a:ext uri="{FF2B5EF4-FFF2-40B4-BE49-F238E27FC236}">
                <a16:creationId xmlns:a16="http://schemas.microsoft.com/office/drawing/2014/main" id="{DF3496A6-9BBA-5755-DEA2-D4BBA07F6751}"/>
              </a:ext>
            </a:extLst>
          </p:cNvPr>
          <p:cNvCxnSpPr>
            <a:cxnSpLocks/>
          </p:cNvCxnSpPr>
          <p:nvPr/>
        </p:nvCxnSpPr>
        <p:spPr>
          <a:xfrm>
            <a:off x="3953814" y="690530"/>
            <a:ext cx="0" cy="6106022"/>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DA75265-1FD8-F513-CC4B-49A4C68CDF06}"/>
              </a:ext>
            </a:extLst>
          </p:cNvPr>
          <p:cNvSpPr txBox="1"/>
          <p:nvPr/>
        </p:nvSpPr>
        <p:spPr>
          <a:xfrm>
            <a:off x="5736044" y="566856"/>
            <a:ext cx="1823641" cy="461665"/>
          </a:xfrm>
          <a:prstGeom prst="rect">
            <a:avLst/>
          </a:prstGeom>
          <a:noFill/>
        </p:spPr>
        <p:txBody>
          <a:bodyPr wrap="none" rtlCol="0">
            <a:spAutoFit/>
          </a:bodyPr>
          <a:lstStyle/>
          <a:p>
            <a:r>
              <a:rPr lang="en-US" sz="2400" dirty="0">
                <a:solidFill>
                  <a:srgbClr val="C00000"/>
                </a:solidFill>
              </a:rPr>
              <a:t>DV algorithm</a:t>
            </a:r>
          </a:p>
        </p:txBody>
      </p:sp>
      <p:sp>
        <p:nvSpPr>
          <p:cNvPr id="26" name="TextBox 25">
            <a:extLst>
              <a:ext uri="{FF2B5EF4-FFF2-40B4-BE49-F238E27FC236}">
                <a16:creationId xmlns:a16="http://schemas.microsoft.com/office/drawing/2014/main" id="{162F4C6C-0974-DB60-5835-A2F6F76FA115}"/>
              </a:ext>
            </a:extLst>
          </p:cNvPr>
          <p:cNvSpPr txBox="1"/>
          <p:nvPr/>
        </p:nvSpPr>
        <p:spPr>
          <a:xfrm>
            <a:off x="5092246" y="4450278"/>
            <a:ext cx="3111236" cy="461665"/>
          </a:xfrm>
          <a:prstGeom prst="rect">
            <a:avLst/>
          </a:prstGeom>
          <a:noFill/>
        </p:spPr>
        <p:txBody>
          <a:bodyPr wrap="none" rtlCol="0">
            <a:spAutoFit/>
          </a:bodyPr>
          <a:lstStyle/>
          <a:p>
            <a:r>
              <a:rPr lang="en-US" sz="2400" dirty="0">
                <a:solidFill>
                  <a:srgbClr val="C00000"/>
                </a:solidFill>
              </a:rPr>
              <a:t>Database maintenance</a:t>
            </a:r>
          </a:p>
        </p:txBody>
      </p:sp>
      <p:sp>
        <p:nvSpPr>
          <p:cNvPr id="27" name="TextBox 26">
            <a:extLst>
              <a:ext uri="{FF2B5EF4-FFF2-40B4-BE49-F238E27FC236}">
                <a16:creationId xmlns:a16="http://schemas.microsoft.com/office/drawing/2014/main" id="{759CEA2E-D939-2C34-A454-C3ED70AE9FB8}"/>
              </a:ext>
            </a:extLst>
          </p:cNvPr>
          <p:cNvSpPr txBox="1"/>
          <p:nvPr/>
        </p:nvSpPr>
        <p:spPr>
          <a:xfrm>
            <a:off x="4976667" y="5077880"/>
            <a:ext cx="3227230" cy="1569660"/>
          </a:xfrm>
          <a:prstGeom prst="rect">
            <a:avLst/>
          </a:prstGeom>
          <a:noFill/>
        </p:spPr>
        <p:txBody>
          <a:bodyPr wrap="none" rtlCol="0">
            <a:spAutoFit/>
          </a:bodyPr>
          <a:lstStyle/>
          <a:p>
            <a:r>
              <a:rPr lang="en-US" sz="2400" dirty="0"/>
              <a:t>Add new database entry</a:t>
            </a:r>
          </a:p>
          <a:p>
            <a:r>
              <a:rPr lang="en-US" sz="2400" dirty="0"/>
              <a:t>Update timestamp</a:t>
            </a:r>
          </a:p>
          <a:p>
            <a:r>
              <a:rPr lang="en-US" sz="2400" dirty="0"/>
              <a:t>Update a DV</a:t>
            </a:r>
          </a:p>
          <a:p>
            <a:r>
              <a:rPr lang="en-US" sz="2400" dirty="0"/>
              <a:t>Purge old information</a:t>
            </a:r>
          </a:p>
        </p:txBody>
      </p:sp>
      <p:sp>
        <p:nvSpPr>
          <p:cNvPr id="28" name="Rectangle 3">
            <a:extLst>
              <a:ext uri="{FF2B5EF4-FFF2-40B4-BE49-F238E27FC236}">
                <a16:creationId xmlns:a16="http://schemas.microsoft.com/office/drawing/2014/main" id="{BCDEE3A5-94BC-21D7-6FA8-325C9845ECDF}"/>
              </a:ext>
            </a:extLst>
          </p:cNvPr>
          <p:cNvSpPr txBox="1">
            <a:spLocks noChangeArrowheads="1"/>
          </p:cNvSpPr>
          <p:nvPr/>
        </p:nvSpPr>
        <p:spPr>
          <a:xfrm>
            <a:off x="4307733" y="1110796"/>
            <a:ext cx="4465316" cy="11089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0"/>
              <a:buNone/>
            </a:pPr>
            <a:r>
              <a:rPr lang="en-US" sz="2400" i="1" dirty="0">
                <a:solidFill>
                  <a:schemeClr val="accent1">
                    <a:lumMod val="75000"/>
                  </a:schemeClr>
                </a:solidFill>
              </a:rPr>
              <a:t>Bellman-Ford algo.</a:t>
            </a:r>
          </a:p>
          <a:p>
            <a:pPr>
              <a:buFont typeface="Wingdings" charset="0"/>
              <a:buNone/>
            </a:pPr>
            <a:r>
              <a:rPr lang="en-US" sz="2400" dirty="0">
                <a:solidFill>
                  <a:schemeClr val="accent1">
                    <a:lumMod val="75000"/>
                  </a:schemeClr>
                </a:solidFill>
              </a:rPr>
              <a:t>d</a:t>
            </a:r>
            <a:r>
              <a:rPr lang="en-US" sz="2400" baseline="-25000" dirty="0">
                <a:solidFill>
                  <a:schemeClr val="accent1">
                    <a:lumMod val="75000"/>
                  </a:schemeClr>
                </a:solidFill>
              </a:rPr>
              <a:t>x</a:t>
            </a:r>
            <a:r>
              <a:rPr lang="en-US" sz="2400" dirty="0">
                <a:solidFill>
                  <a:schemeClr val="accent1">
                    <a:lumMod val="75000"/>
                  </a:schemeClr>
                </a:solidFill>
              </a:rPr>
              <a:t>(y) = </a:t>
            </a:r>
            <a:r>
              <a:rPr lang="en-US" sz="2400" i="1" dirty="0">
                <a:solidFill>
                  <a:schemeClr val="accent1">
                    <a:lumMod val="75000"/>
                  </a:schemeClr>
                </a:solidFill>
              </a:rPr>
              <a:t>min</a:t>
            </a:r>
            <a:r>
              <a:rPr lang="en-US" sz="2400" dirty="0">
                <a:solidFill>
                  <a:schemeClr val="accent1">
                    <a:lumMod val="75000"/>
                  </a:schemeClr>
                </a:solidFill>
              </a:rPr>
              <a:t> {c(</a:t>
            </a:r>
            <a:r>
              <a:rPr lang="en-US" sz="2400" dirty="0" err="1">
                <a:solidFill>
                  <a:schemeClr val="accent1">
                    <a:lumMod val="75000"/>
                  </a:schemeClr>
                </a:solidFill>
              </a:rPr>
              <a:t>x,v</a:t>
            </a:r>
            <a:r>
              <a:rPr lang="en-US" sz="2400" dirty="0">
                <a:solidFill>
                  <a:schemeClr val="accent1">
                    <a:lumMod val="75000"/>
                  </a:schemeClr>
                </a:solidFill>
              </a:rPr>
              <a:t>) + d</a:t>
            </a:r>
            <a:r>
              <a:rPr lang="en-US" sz="2400" baseline="-25000" dirty="0">
                <a:solidFill>
                  <a:schemeClr val="accent1">
                    <a:lumMod val="75000"/>
                  </a:schemeClr>
                </a:solidFill>
              </a:rPr>
              <a:t>v</a:t>
            </a:r>
            <a:r>
              <a:rPr lang="en-US" sz="2400" dirty="0">
                <a:solidFill>
                  <a:schemeClr val="accent1">
                    <a:lumMod val="75000"/>
                  </a:schemeClr>
                </a:solidFill>
              </a:rPr>
              <a:t>(y) }</a:t>
            </a:r>
          </a:p>
          <a:p>
            <a:pPr>
              <a:buFont typeface="Wingdings" charset="0"/>
              <a:buNone/>
            </a:pPr>
            <a:r>
              <a:rPr lang="en-US" sz="3200" dirty="0">
                <a:solidFill>
                  <a:schemeClr val="accent1">
                    <a:lumMod val="75000"/>
                  </a:schemeClr>
                </a:solidFill>
              </a:rPr>
              <a:t>   </a:t>
            </a:r>
          </a:p>
          <a:p>
            <a:pPr>
              <a:buFont typeface="Wingdings" charset="0"/>
              <a:buNone/>
            </a:pPr>
            <a:endParaRPr lang="en-US" dirty="0">
              <a:solidFill>
                <a:schemeClr val="accent1">
                  <a:lumMod val="75000"/>
                </a:schemeClr>
              </a:solidFill>
            </a:endParaRPr>
          </a:p>
        </p:txBody>
      </p:sp>
      <p:graphicFrame>
        <p:nvGraphicFramePr>
          <p:cNvPr id="29" name="Table 28">
            <a:extLst>
              <a:ext uri="{FF2B5EF4-FFF2-40B4-BE49-F238E27FC236}">
                <a16:creationId xmlns:a16="http://schemas.microsoft.com/office/drawing/2014/main" id="{0645044D-F5F7-903B-3BD5-0BA1AF342F3F}"/>
              </a:ext>
            </a:extLst>
          </p:cNvPr>
          <p:cNvGraphicFramePr>
            <a:graphicFrameLocks noGrp="1"/>
          </p:cNvGraphicFramePr>
          <p:nvPr/>
        </p:nvGraphicFramePr>
        <p:xfrm>
          <a:off x="6187058" y="2526215"/>
          <a:ext cx="2166824" cy="1463040"/>
        </p:xfrm>
        <a:graphic>
          <a:graphicData uri="http://schemas.openxmlformats.org/drawingml/2006/table">
            <a:tbl>
              <a:tblPr firstRow="1" bandRow="1">
                <a:tableStyleId>{5C22544A-7EE6-4342-B048-85BDC9FD1C3A}</a:tableStyleId>
              </a:tblPr>
              <a:tblGrid>
                <a:gridCol w="611879">
                  <a:extLst>
                    <a:ext uri="{9D8B030D-6E8A-4147-A177-3AD203B41FA5}">
                      <a16:colId xmlns:a16="http://schemas.microsoft.com/office/drawing/2014/main" val="3425046428"/>
                    </a:ext>
                  </a:extLst>
                </a:gridCol>
                <a:gridCol w="713060">
                  <a:extLst>
                    <a:ext uri="{9D8B030D-6E8A-4147-A177-3AD203B41FA5}">
                      <a16:colId xmlns:a16="http://schemas.microsoft.com/office/drawing/2014/main" val="316159510"/>
                    </a:ext>
                  </a:extLst>
                </a:gridCol>
                <a:gridCol w="841885">
                  <a:extLst>
                    <a:ext uri="{9D8B030D-6E8A-4147-A177-3AD203B41FA5}">
                      <a16:colId xmlns:a16="http://schemas.microsoft.com/office/drawing/2014/main" val="3653721761"/>
                    </a:ext>
                  </a:extLst>
                </a:gridCol>
              </a:tblGrid>
              <a:tr h="299981">
                <a:tc>
                  <a:txBody>
                    <a:bodyPr/>
                    <a:lstStyle/>
                    <a:p>
                      <a:r>
                        <a:rPr lang="en-US" dirty="0" err="1"/>
                        <a:t>Dest</a:t>
                      </a:r>
                      <a:endParaRPr lang="en-US" dirty="0"/>
                    </a:p>
                  </a:txBody>
                  <a:tcPr/>
                </a:tc>
                <a:tc>
                  <a:txBody>
                    <a:bodyPr/>
                    <a:lstStyle/>
                    <a:p>
                      <a:r>
                        <a:rPr lang="en-US" dirty="0"/>
                        <a:t>Cost</a:t>
                      </a:r>
                    </a:p>
                  </a:txBody>
                  <a:tcPr/>
                </a:tc>
                <a:tc>
                  <a:txBody>
                    <a:bodyPr/>
                    <a:lstStyle/>
                    <a:p>
                      <a:r>
                        <a:rPr lang="en-US" dirty="0"/>
                        <a:t>N. Hop</a:t>
                      </a:r>
                    </a:p>
                  </a:txBody>
                  <a:tcPr/>
                </a:tc>
                <a:extLst>
                  <a:ext uri="{0D108BD9-81ED-4DB2-BD59-A6C34878D82A}">
                    <a16:rowId xmlns:a16="http://schemas.microsoft.com/office/drawing/2014/main" val="3802189636"/>
                  </a:ext>
                </a:extLst>
              </a:tr>
              <a:tr h="299981">
                <a:tc>
                  <a:txBody>
                    <a:bodyPr/>
                    <a:lstStyle/>
                    <a:p>
                      <a:r>
                        <a:rPr lang="en-US" dirty="0"/>
                        <a:t>B</a:t>
                      </a:r>
                    </a:p>
                  </a:txBody>
                  <a:tcPr/>
                </a:tc>
                <a:tc>
                  <a:txBody>
                    <a:bodyPr/>
                    <a:lstStyle/>
                    <a:p>
                      <a:r>
                        <a:rPr lang="en-US" dirty="0"/>
                        <a:t>7</a:t>
                      </a:r>
                    </a:p>
                  </a:txBody>
                  <a:tcPr/>
                </a:tc>
                <a:tc>
                  <a:txBody>
                    <a:bodyPr/>
                    <a:lstStyle/>
                    <a:p>
                      <a:r>
                        <a:rPr lang="en-US" dirty="0"/>
                        <a:t>A</a:t>
                      </a:r>
                    </a:p>
                  </a:txBody>
                  <a:tcPr/>
                </a:tc>
                <a:extLst>
                  <a:ext uri="{0D108BD9-81ED-4DB2-BD59-A6C34878D82A}">
                    <a16:rowId xmlns:a16="http://schemas.microsoft.com/office/drawing/2014/main" val="4091326194"/>
                  </a:ext>
                </a:extLst>
              </a:tr>
              <a:tr h="299981">
                <a:tc>
                  <a:txBody>
                    <a:bodyPr/>
                    <a:lstStyle/>
                    <a:p>
                      <a:r>
                        <a:rPr lang="en-US" dirty="0"/>
                        <a:t>C</a:t>
                      </a:r>
                    </a:p>
                  </a:txBody>
                  <a:tcPr/>
                </a:tc>
                <a:tc>
                  <a:txBody>
                    <a:bodyPr/>
                    <a:lstStyle/>
                    <a:p>
                      <a:r>
                        <a:rPr lang="en-US" dirty="0"/>
                        <a:t>11</a:t>
                      </a:r>
                    </a:p>
                  </a:txBody>
                  <a:tcPr/>
                </a:tc>
                <a:tc>
                  <a:txBody>
                    <a:bodyPr/>
                    <a:lstStyle/>
                    <a:p>
                      <a:r>
                        <a:rPr lang="en-US" dirty="0"/>
                        <a:t>B</a:t>
                      </a:r>
                    </a:p>
                  </a:txBody>
                  <a:tcPr/>
                </a:tc>
                <a:extLst>
                  <a:ext uri="{0D108BD9-81ED-4DB2-BD59-A6C34878D82A}">
                    <a16:rowId xmlns:a16="http://schemas.microsoft.com/office/drawing/2014/main" val="137295334"/>
                  </a:ext>
                </a:extLst>
              </a:tr>
              <a:tr h="299981">
                <a:tc>
                  <a:txBody>
                    <a:bodyPr/>
                    <a:lstStyle/>
                    <a:p>
                      <a:r>
                        <a:rPr lang="en-US" dirty="0"/>
                        <a:t>P</a:t>
                      </a:r>
                    </a:p>
                  </a:txBody>
                  <a:tcPr/>
                </a:tc>
                <a:tc>
                  <a:txBody>
                    <a:bodyPr/>
                    <a:lstStyle/>
                    <a:p>
                      <a:r>
                        <a:rPr lang="en-US" dirty="0"/>
                        <a:t>0</a:t>
                      </a:r>
                    </a:p>
                  </a:txBody>
                  <a:tcPr/>
                </a:tc>
                <a:tc>
                  <a:txBody>
                    <a:bodyPr/>
                    <a:lstStyle/>
                    <a:p>
                      <a:r>
                        <a:rPr lang="en-US" dirty="0"/>
                        <a:t>C</a:t>
                      </a:r>
                    </a:p>
                  </a:txBody>
                  <a:tcPr/>
                </a:tc>
                <a:extLst>
                  <a:ext uri="{0D108BD9-81ED-4DB2-BD59-A6C34878D82A}">
                    <a16:rowId xmlns:a16="http://schemas.microsoft.com/office/drawing/2014/main" val="1535458386"/>
                  </a:ext>
                </a:extLst>
              </a:tr>
            </a:tbl>
          </a:graphicData>
        </a:graphic>
      </p:graphicFrame>
      <p:sp>
        <p:nvSpPr>
          <p:cNvPr id="31" name="TextBox 30">
            <a:extLst>
              <a:ext uri="{FF2B5EF4-FFF2-40B4-BE49-F238E27FC236}">
                <a16:creationId xmlns:a16="http://schemas.microsoft.com/office/drawing/2014/main" id="{AEDC0CCC-50E6-F95C-2418-332AE6A25775}"/>
              </a:ext>
            </a:extLst>
          </p:cNvPr>
          <p:cNvSpPr txBox="1"/>
          <p:nvPr/>
        </p:nvSpPr>
        <p:spPr>
          <a:xfrm>
            <a:off x="6345601" y="2071170"/>
            <a:ext cx="1849737" cy="461665"/>
          </a:xfrm>
          <a:prstGeom prst="rect">
            <a:avLst/>
          </a:prstGeom>
          <a:noFill/>
        </p:spPr>
        <p:txBody>
          <a:bodyPr wrap="none" rtlCol="0">
            <a:spAutoFit/>
          </a:bodyPr>
          <a:lstStyle/>
          <a:p>
            <a:r>
              <a:rPr lang="en-US" sz="2400" dirty="0"/>
              <a:t>Routing table</a:t>
            </a:r>
          </a:p>
        </p:txBody>
      </p:sp>
      <p:sp>
        <p:nvSpPr>
          <p:cNvPr id="33" name="TextBox 32">
            <a:extLst>
              <a:ext uri="{FF2B5EF4-FFF2-40B4-BE49-F238E27FC236}">
                <a16:creationId xmlns:a16="http://schemas.microsoft.com/office/drawing/2014/main" id="{D5C2D0BC-D92F-DA8C-4EE4-1BB14E8F6AAA}"/>
              </a:ext>
            </a:extLst>
          </p:cNvPr>
          <p:cNvSpPr txBox="1"/>
          <p:nvPr/>
        </p:nvSpPr>
        <p:spPr>
          <a:xfrm>
            <a:off x="0" y="-1429"/>
            <a:ext cx="9144000" cy="584775"/>
          </a:xfrm>
          <a:prstGeom prst="rect">
            <a:avLst/>
          </a:prstGeom>
          <a:solidFill>
            <a:schemeClr val="tx1">
              <a:lumMod val="65000"/>
              <a:lumOff val="35000"/>
            </a:schemeClr>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Implementation perspective</a:t>
            </a:r>
          </a:p>
        </p:txBody>
      </p:sp>
      <p:sp>
        <p:nvSpPr>
          <p:cNvPr id="4" name="Freeform 3">
            <a:extLst>
              <a:ext uri="{FF2B5EF4-FFF2-40B4-BE49-F238E27FC236}">
                <a16:creationId xmlns:a16="http://schemas.microsoft.com/office/drawing/2014/main" id="{1589CF67-1DAD-085B-C973-B6C8733D5914}"/>
              </a:ext>
            </a:extLst>
          </p:cNvPr>
          <p:cNvSpPr/>
          <p:nvPr/>
        </p:nvSpPr>
        <p:spPr>
          <a:xfrm>
            <a:off x="3747752" y="1944710"/>
            <a:ext cx="3232597" cy="1532586"/>
          </a:xfrm>
          <a:custGeom>
            <a:avLst/>
            <a:gdLst>
              <a:gd name="csX0" fmla="*/ 3232597 w 3232597"/>
              <a:gd name="csY0" fmla="*/ 0 h 1532586"/>
              <a:gd name="csX1" fmla="*/ 2228045 w 3232597"/>
              <a:gd name="csY1" fmla="*/ 296214 h 1532586"/>
              <a:gd name="csX2" fmla="*/ 1378040 w 3232597"/>
              <a:gd name="csY2" fmla="*/ 1313645 h 1532586"/>
              <a:gd name="csX3" fmla="*/ 0 w 3232597"/>
              <a:gd name="csY3" fmla="*/ 1532586 h 1532586"/>
            </a:gdLst>
            <a:ahLst/>
            <a:cxnLst>
              <a:cxn ang="0">
                <a:pos x="csX0" y="csY0"/>
              </a:cxn>
              <a:cxn ang="0">
                <a:pos x="csX1" y="csY1"/>
              </a:cxn>
              <a:cxn ang="0">
                <a:pos x="csX2" y="csY2"/>
              </a:cxn>
              <a:cxn ang="0">
                <a:pos x="csX3" y="csY3"/>
              </a:cxn>
            </a:cxnLst>
            <a:rect l="l" t="t" r="r" b="b"/>
            <a:pathLst>
              <a:path w="3232597" h="1532586">
                <a:moveTo>
                  <a:pt x="3232597" y="0"/>
                </a:moveTo>
                <a:cubicBezTo>
                  <a:pt x="2884867" y="38636"/>
                  <a:pt x="2537138" y="77273"/>
                  <a:pt x="2228045" y="296214"/>
                </a:cubicBezTo>
                <a:cubicBezTo>
                  <a:pt x="1918952" y="515155"/>
                  <a:pt x="1749381" y="1107583"/>
                  <a:pt x="1378040" y="1313645"/>
                </a:cubicBezTo>
                <a:cubicBezTo>
                  <a:pt x="1006699" y="1519707"/>
                  <a:pt x="503349" y="1526146"/>
                  <a:pt x="0" y="1532586"/>
                </a:cubicBezTo>
              </a:path>
            </a:pathLst>
          </a:custGeom>
          <a:noFill/>
          <a:ln w="34925">
            <a:solidFill>
              <a:srgbClr val="FF0000"/>
            </a:solidFill>
            <a:prstDash val="sysDot"/>
            <a:headEnd type="arrow"/>
            <a:tailEnd type="non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822A6EF0-8956-B7B4-ABB8-B996A8479560}"/>
              </a:ext>
            </a:extLst>
          </p:cNvPr>
          <p:cNvSpPr/>
          <p:nvPr/>
        </p:nvSpPr>
        <p:spPr>
          <a:xfrm>
            <a:off x="4687910" y="2047741"/>
            <a:ext cx="1416676" cy="1197735"/>
          </a:xfrm>
          <a:custGeom>
            <a:avLst/>
            <a:gdLst>
              <a:gd name="csX0" fmla="*/ 0 w 1416676"/>
              <a:gd name="csY0" fmla="*/ 0 h 1197735"/>
              <a:gd name="csX1" fmla="*/ 296214 w 1416676"/>
              <a:gd name="csY1" fmla="*/ 798490 h 1197735"/>
              <a:gd name="csX2" fmla="*/ 1416676 w 1416676"/>
              <a:gd name="csY2" fmla="*/ 1197735 h 1197735"/>
            </a:gdLst>
            <a:ahLst/>
            <a:cxnLst>
              <a:cxn ang="0">
                <a:pos x="csX0" y="csY0"/>
              </a:cxn>
              <a:cxn ang="0">
                <a:pos x="csX1" y="csY1"/>
              </a:cxn>
              <a:cxn ang="0">
                <a:pos x="csX2" y="csY2"/>
              </a:cxn>
            </a:cxnLst>
            <a:rect l="l" t="t" r="r" b="b"/>
            <a:pathLst>
              <a:path w="1416676" h="1197735">
                <a:moveTo>
                  <a:pt x="0" y="0"/>
                </a:moveTo>
                <a:cubicBezTo>
                  <a:pt x="30051" y="299434"/>
                  <a:pt x="60102" y="598868"/>
                  <a:pt x="296214" y="798490"/>
                </a:cubicBezTo>
                <a:cubicBezTo>
                  <a:pt x="532326" y="998112"/>
                  <a:pt x="974501" y="1097923"/>
                  <a:pt x="1416676" y="1197735"/>
                </a:cubicBezTo>
              </a:path>
            </a:pathLst>
          </a:custGeom>
          <a:noFill/>
          <a:ln w="34925">
            <a:solidFill>
              <a:srgbClr val="FF0000"/>
            </a:solidFill>
            <a:prstDash val="sysDot"/>
            <a:headEnd type="none"/>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D6B562-B984-CD88-1668-0C06727483EF}"/>
              </a:ext>
            </a:extLst>
          </p:cNvPr>
          <p:cNvSpPr/>
          <p:nvPr/>
        </p:nvSpPr>
        <p:spPr>
          <a:xfrm>
            <a:off x="1472548" y="5144360"/>
            <a:ext cx="2120658" cy="165219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2175A92-E0A9-61ED-1F5C-05AF9EC3B36B}"/>
              </a:ext>
            </a:extLst>
          </p:cNvPr>
          <p:cNvSpPr txBox="1"/>
          <p:nvPr/>
        </p:nvSpPr>
        <p:spPr>
          <a:xfrm>
            <a:off x="1472548" y="5609275"/>
            <a:ext cx="2210810" cy="461665"/>
          </a:xfrm>
          <a:prstGeom prst="rect">
            <a:avLst/>
          </a:prstGeom>
          <a:noFill/>
        </p:spPr>
        <p:txBody>
          <a:bodyPr wrap="square" rtlCol="0">
            <a:spAutoFit/>
          </a:bodyPr>
          <a:lstStyle/>
          <a:p>
            <a:r>
              <a:rPr lang="en-US" sz="2400" dirty="0">
                <a:solidFill>
                  <a:srgbClr val="FF0000"/>
                </a:solidFill>
              </a:rPr>
              <a:t>B  says &lt;A, 5&gt;</a:t>
            </a:r>
            <a:endParaRPr lang="en-US" sz="2400" dirty="0">
              <a:solidFill>
                <a:schemeClr val="accent1">
                  <a:lumMod val="75000"/>
                </a:schemeClr>
              </a:solidFill>
            </a:endParaRPr>
          </a:p>
        </p:txBody>
      </p:sp>
      <p:sp>
        <p:nvSpPr>
          <p:cNvPr id="24" name="TextBox 23">
            <a:extLst>
              <a:ext uri="{FF2B5EF4-FFF2-40B4-BE49-F238E27FC236}">
                <a16:creationId xmlns:a16="http://schemas.microsoft.com/office/drawing/2014/main" id="{8AF5A084-F477-90B0-1861-A983E1C71793}"/>
              </a:ext>
            </a:extLst>
          </p:cNvPr>
          <p:cNvSpPr txBox="1"/>
          <p:nvPr/>
        </p:nvSpPr>
        <p:spPr>
          <a:xfrm>
            <a:off x="1472548" y="5156049"/>
            <a:ext cx="2120658" cy="461665"/>
          </a:xfrm>
          <a:prstGeom prst="rect">
            <a:avLst/>
          </a:prstGeom>
          <a:solidFill>
            <a:schemeClr val="accent6">
              <a:lumMod val="50000"/>
            </a:schemeClr>
          </a:solidFill>
        </p:spPr>
        <p:txBody>
          <a:bodyPr wrap="square" rtlCol="0">
            <a:spAutoFit/>
          </a:bodyPr>
          <a:lstStyle/>
          <a:p>
            <a:pPr algn="ctr"/>
            <a:r>
              <a:rPr lang="en-US" sz="2400" dirty="0">
                <a:solidFill>
                  <a:schemeClr val="bg1"/>
                </a:solidFill>
              </a:rPr>
              <a:t>B’s DVs</a:t>
            </a:r>
          </a:p>
        </p:txBody>
      </p:sp>
      <p:sp>
        <p:nvSpPr>
          <p:cNvPr id="30" name="TextBox 29">
            <a:extLst>
              <a:ext uri="{FF2B5EF4-FFF2-40B4-BE49-F238E27FC236}">
                <a16:creationId xmlns:a16="http://schemas.microsoft.com/office/drawing/2014/main" id="{9A3F79EC-D18B-E0AD-9F6A-B05B2B9F9927}"/>
              </a:ext>
            </a:extLst>
          </p:cNvPr>
          <p:cNvSpPr txBox="1"/>
          <p:nvPr/>
        </p:nvSpPr>
        <p:spPr>
          <a:xfrm>
            <a:off x="1472548" y="5922812"/>
            <a:ext cx="2210810" cy="461665"/>
          </a:xfrm>
          <a:prstGeom prst="rect">
            <a:avLst/>
          </a:prstGeom>
          <a:noFill/>
        </p:spPr>
        <p:txBody>
          <a:bodyPr wrap="square" rtlCol="0">
            <a:spAutoFit/>
          </a:bodyPr>
          <a:lstStyle/>
          <a:p>
            <a:r>
              <a:rPr lang="en-US" sz="2400" dirty="0">
                <a:solidFill>
                  <a:srgbClr val="FF0000"/>
                </a:solidFill>
              </a:rPr>
              <a:t>B  says &lt;C, 12&gt;</a:t>
            </a:r>
            <a:endParaRPr lang="en-US" sz="2400" dirty="0">
              <a:solidFill>
                <a:schemeClr val="accent1">
                  <a:lumMod val="75000"/>
                </a:schemeClr>
              </a:solidFill>
            </a:endParaRPr>
          </a:p>
        </p:txBody>
      </p:sp>
      <p:sp>
        <p:nvSpPr>
          <p:cNvPr id="32" name="TextBox 31">
            <a:extLst>
              <a:ext uri="{FF2B5EF4-FFF2-40B4-BE49-F238E27FC236}">
                <a16:creationId xmlns:a16="http://schemas.microsoft.com/office/drawing/2014/main" id="{38801475-C508-4529-BCD6-5DD09731E6B8}"/>
              </a:ext>
            </a:extLst>
          </p:cNvPr>
          <p:cNvSpPr txBox="1"/>
          <p:nvPr/>
        </p:nvSpPr>
        <p:spPr>
          <a:xfrm>
            <a:off x="1472548" y="6223470"/>
            <a:ext cx="2210810" cy="461665"/>
          </a:xfrm>
          <a:prstGeom prst="rect">
            <a:avLst/>
          </a:prstGeom>
          <a:noFill/>
        </p:spPr>
        <p:txBody>
          <a:bodyPr wrap="square" rtlCol="0">
            <a:spAutoFit/>
          </a:bodyPr>
          <a:lstStyle/>
          <a:p>
            <a:r>
              <a:rPr lang="en-US" sz="2400" dirty="0">
                <a:solidFill>
                  <a:srgbClr val="FF0000"/>
                </a:solidFill>
              </a:rPr>
              <a:t>B  says &lt;Q, 9&gt;</a:t>
            </a:r>
            <a:endParaRPr lang="en-US" sz="2400" dirty="0">
              <a:solidFill>
                <a:schemeClr val="accent1">
                  <a:lumMod val="75000"/>
                </a:schemeClr>
              </a:solidFill>
            </a:endParaRPr>
          </a:p>
        </p:txBody>
      </p:sp>
      <p:sp>
        <p:nvSpPr>
          <p:cNvPr id="34" name="TextBox 33">
            <a:extLst>
              <a:ext uri="{FF2B5EF4-FFF2-40B4-BE49-F238E27FC236}">
                <a16:creationId xmlns:a16="http://schemas.microsoft.com/office/drawing/2014/main" id="{D301CB86-2BEB-4776-331C-FD6FDC0F4ED9}"/>
              </a:ext>
            </a:extLst>
          </p:cNvPr>
          <p:cNvSpPr txBox="1"/>
          <p:nvPr/>
        </p:nvSpPr>
        <p:spPr>
          <a:xfrm>
            <a:off x="53536" y="4133274"/>
            <a:ext cx="2838021" cy="1015663"/>
          </a:xfrm>
          <a:prstGeom prst="rect">
            <a:avLst/>
          </a:prstGeom>
          <a:noFill/>
        </p:spPr>
        <p:txBody>
          <a:bodyPr wrap="none" rtlCol="0">
            <a:spAutoFit/>
          </a:bodyPr>
          <a:lstStyle/>
          <a:p>
            <a:r>
              <a:rPr lang="en-US" sz="2000" dirty="0"/>
              <a:t>Neighbor B’s--</a:t>
            </a:r>
          </a:p>
          <a:p>
            <a:r>
              <a:rPr lang="en-US" sz="2000" dirty="0"/>
              <a:t>Identity (IP/interface)</a:t>
            </a:r>
          </a:p>
          <a:p>
            <a:r>
              <a:rPr lang="en-US" sz="2000" dirty="0"/>
              <a:t>Timestamp of last update</a:t>
            </a:r>
          </a:p>
        </p:txBody>
      </p:sp>
      <p:sp>
        <p:nvSpPr>
          <p:cNvPr id="35" name="TextBox 34">
            <a:extLst>
              <a:ext uri="{FF2B5EF4-FFF2-40B4-BE49-F238E27FC236}">
                <a16:creationId xmlns:a16="http://schemas.microsoft.com/office/drawing/2014/main" id="{57FE6CAA-8C71-E03C-54CB-A0EDA2EB2DB9}"/>
              </a:ext>
            </a:extLst>
          </p:cNvPr>
          <p:cNvSpPr txBox="1"/>
          <p:nvPr/>
        </p:nvSpPr>
        <p:spPr>
          <a:xfrm>
            <a:off x="478759" y="4901886"/>
            <a:ext cx="413896" cy="646331"/>
          </a:xfrm>
          <a:prstGeom prst="rect">
            <a:avLst/>
          </a:prstGeom>
          <a:noFill/>
        </p:spPr>
        <p:txBody>
          <a:bodyPr wrap="none" rtlCol="0">
            <a:spAutoFit/>
          </a:bodyPr>
          <a:lstStyle/>
          <a:p>
            <a:r>
              <a:rPr lang="en-US" sz="3600" dirty="0"/>
              <a:t>+</a:t>
            </a:r>
          </a:p>
        </p:txBody>
      </p:sp>
      <p:sp>
        <p:nvSpPr>
          <p:cNvPr id="36" name="Freeform 35">
            <a:extLst>
              <a:ext uri="{FF2B5EF4-FFF2-40B4-BE49-F238E27FC236}">
                <a16:creationId xmlns:a16="http://schemas.microsoft.com/office/drawing/2014/main" id="{B180BDF5-F97E-3CE7-4938-E54B4E17DABF}"/>
              </a:ext>
            </a:extLst>
          </p:cNvPr>
          <p:cNvSpPr/>
          <p:nvPr/>
        </p:nvSpPr>
        <p:spPr>
          <a:xfrm>
            <a:off x="689114" y="5407041"/>
            <a:ext cx="626771" cy="579550"/>
          </a:xfrm>
          <a:custGeom>
            <a:avLst/>
            <a:gdLst>
              <a:gd name="csX0" fmla="*/ 8585 w 626771"/>
              <a:gd name="csY0" fmla="*/ 0 h 579550"/>
              <a:gd name="csX1" fmla="*/ 85859 w 626771"/>
              <a:gd name="csY1" fmla="*/ 425003 h 579550"/>
              <a:gd name="csX2" fmla="*/ 626771 w 626771"/>
              <a:gd name="csY2" fmla="*/ 579550 h 579550"/>
            </a:gdLst>
            <a:ahLst/>
            <a:cxnLst>
              <a:cxn ang="0">
                <a:pos x="csX0" y="csY0"/>
              </a:cxn>
              <a:cxn ang="0">
                <a:pos x="csX1" y="csY1"/>
              </a:cxn>
              <a:cxn ang="0">
                <a:pos x="csX2" y="csY2"/>
              </a:cxn>
            </a:cxnLst>
            <a:rect l="l" t="t" r="r" b="b"/>
            <a:pathLst>
              <a:path w="626771" h="579550">
                <a:moveTo>
                  <a:pt x="8585" y="0"/>
                </a:moveTo>
                <a:cubicBezTo>
                  <a:pt x="-4294" y="164205"/>
                  <a:pt x="-17172" y="328411"/>
                  <a:pt x="85859" y="425003"/>
                </a:cubicBezTo>
                <a:cubicBezTo>
                  <a:pt x="188890" y="521595"/>
                  <a:pt x="407830" y="550572"/>
                  <a:pt x="626771" y="579550"/>
                </a:cubicBezTo>
              </a:path>
            </a:pathLst>
          </a:custGeom>
          <a:noFill/>
          <a:ln w="38100">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DFF5994A-D53C-A58B-6A9F-43D6372C8406}"/>
              </a:ext>
            </a:extLst>
          </p:cNvPr>
          <p:cNvSpPr/>
          <p:nvPr/>
        </p:nvSpPr>
        <p:spPr>
          <a:xfrm>
            <a:off x="3799268" y="6439437"/>
            <a:ext cx="1197735" cy="0"/>
          </a:xfrm>
          <a:custGeom>
            <a:avLst/>
            <a:gdLst>
              <a:gd name="csX0" fmla="*/ 1197735 w 1197735"/>
              <a:gd name="csY0" fmla="*/ 0 h 0"/>
              <a:gd name="csX1" fmla="*/ 0 w 1197735"/>
              <a:gd name="csY1" fmla="*/ 0 h 0"/>
            </a:gdLst>
            <a:ahLst/>
            <a:cxnLst>
              <a:cxn ang="0">
                <a:pos x="csX0" y="csY0"/>
              </a:cxn>
              <a:cxn ang="0">
                <a:pos x="csX1" y="csY1"/>
              </a:cxn>
            </a:cxnLst>
            <a:rect l="l" t="t" r="r" b="b"/>
            <a:pathLst>
              <a:path w="1197735">
                <a:moveTo>
                  <a:pt x="1197735" y="0"/>
                </a:moveTo>
                <a:lnTo>
                  <a:pt x="0" y="0"/>
                </a:lnTo>
              </a:path>
            </a:pathLst>
          </a:custGeom>
          <a:noFill/>
          <a:ln w="34925">
            <a:solidFill>
              <a:srgbClr val="FF0000"/>
            </a:solidFill>
            <a:prstDash val="sysDot"/>
            <a:headEnd type="none"/>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DAE67375-677C-5561-3F11-D394F2935266}"/>
              </a:ext>
            </a:extLst>
          </p:cNvPr>
          <p:cNvSpPr/>
          <p:nvPr/>
        </p:nvSpPr>
        <p:spPr>
          <a:xfrm>
            <a:off x="7868992" y="3477296"/>
            <a:ext cx="961627" cy="2936383"/>
          </a:xfrm>
          <a:custGeom>
            <a:avLst/>
            <a:gdLst>
              <a:gd name="csX0" fmla="*/ 0 w 961627"/>
              <a:gd name="csY0" fmla="*/ 2936383 h 2936383"/>
              <a:gd name="csX1" fmla="*/ 940157 w 961627"/>
              <a:gd name="csY1" fmla="*/ 2240924 h 2936383"/>
              <a:gd name="csX2" fmla="*/ 566670 w 961627"/>
              <a:gd name="csY2" fmla="*/ 0 h 2936383"/>
            </a:gdLst>
            <a:ahLst/>
            <a:cxnLst>
              <a:cxn ang="0">
                <a:pos x="csX0" y="csY0"/>
              </a:cxn>
              <a:cxn ang="0">
                <a:pos x="csX1" y="csY1"/>
              </a:cxn>
              <a:cxn ang="0">
                <a:pos x="csX2" y="csY2"/>
              </a:cxn>
            </a:cxnLst>
            <a:rect l="l" t="t" r="r" b="b"/>
            <a:pathLst>
              <a:path w="961627" h="2936383">
                <a:moveTo>
                  <a:pt x="0" y="2936383"/>
                </a:moveTo>
                <a:cubicBezTo>
                  <a:pt x="422856" y="2833352"/>
                  <a:pt x="845712" y="2730321"/>
                  <a:pt x="940157" y="2240924"/>
                </a:cubicBezTo>
                <a:cubicBezTo>
                  <a:pt x="1034602" y="1751527"/>
                  <a:pt x="800636" y="875763"/>
                  <a:pt x="566670" y="0"/>
                </a:cubicBezTo>
              </a:path>
            </a:pathLst>
          </a:custGeom>
          <a:noFill/>
          <a:ln w="34925">
            <a:solidFill>
              <a:srgbClr val="FF0000"/>
            </a:solidFill>
            <a:prstDash val="sysDot"/>
            <a:headEnd type="none"/>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BADE3C6-0ACC-8C4F-5F7E-631BEF878A4F}"/>
              </a:ext>
            </a:extLst>
          </p:cNvPr>
          <p:cNvCxnSpPr/>
          <p:nvPr/>
        </p:nvCxnSpPr>
        <p:spPr>
          <a:xfrm>
            <a:off x="6104586" y="3429000"/>
            <a:ext cx="239547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9ABC84-D1A2-0959-AB8B-D685100D4249}"/>
              </a:ext>
            </a:extLst>
          </p:cNvPr>
          <p:cNvSpPr txBox="1"/>
          <p:nvPr/>
        </p:nvSpPr>
        <p:spPr>
          <a:xfrm>
            <a:off x="3508049" y="6121291"/>
            <a:ext cx="410690" cy="584775"/>
          </a:xfrm>
          <a:prstGeom prst="rect">
            <a:avLst/>
          </a:prstGeom>
          <a:noFill/>
        </p:spPr>
        <p:txBody>
          <a:bodyPr wrap="none" rtlCol="0">
            <a:spAutoFit/>
          </a:bodyPr>
          <a:lstStyle/>
          <a:p>
            <a:r>
              <a:rPr lang="en-US" sz="3200" b="1" dirty="0">
                <a:solidFill>
                  <a:srgbClr val="FF0000"/>
                </a:solidFill>
              </a:rPr>
              <a:t>X</a:t>
            </a:r>
          </a:p>
        </p:txBody>
      </p:sp>
    </p:spTree>
    <p:extLst>
      <p:ext uri="{BB962C8B-B14F-4D97-AF65-F5344CB8AC3E}">
        <p14:creationId xmlns:p14="http://schemas.microsoft.com/office/powerpoint/2010/main" val="445944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D292CE9-9B00-8444-A538-40EADD5C39FA}"/>
              </a:ext>
            </a:extLst>
          </p:cNvPr>
          <p:cNvGrpSpPr/>
          <p:nvPr/>
        </p:nvGrpSpPr>
        <p:grpSpPr>
          <a:xfrm>
            <a:off x="112162" y="2206256"/>
            <a:ext cx="1440191" cy="1552038"/>
            <a:chOff x="69632" y="2955429"/>
            <a:chExt cx="1511394" cy="2025609"/>
          </a:xfrm>
        </p:grpSpPr>
        <p:grpSp>
          <p:nvGrpSpPr>
            <p:cNvPr id="2" name="Group 1">
              <a:extLst>
                <a:ext uri="{FF2B5EF4-FFF2-40B4-BE49-F238E27FC236}">
                  <a16:creationId xmlns:a16="http://schemas.microsoft.com/office/drawing/2014/main" id="{875DD933-554A-AE4A-A3E6-DAA7CF6AF861}"/>
                </a:ext>
              </a:extLst>
            </p:cNvPr>
            <p:cNvGrpSpPr/>
            <p:nvPr/>
          </p:nvGrpSpPr>
          <p:grpSpPr>
            <a:xfrm>
              <a:off x="69632" y="3121211"/>
              <a:ext cx="961695" cy="1606855"/>
              <a:chOff x="1257454" y="1277690"/>
              <a:chExt cx="961695" cy="1606855"/>
            </a:xfrm>
          </p:grpSpPr>
          <p:sp>
            <p:nvSpPr>
              <p:cNvPr id="3" name="Oval 2">
                <a:extLst>
                  <a:ext uri="{FF2B5EF4-FFF2-40B4-BE49-F238E27FC236}">
                    <a16:creationId xmlns:a16="http://schemas.microsoft.com/office/drawing/2014/main" id="{F921A1D6-FF99-B54C-A546-4F394AD97CEE}"/>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227941-EB57-CA49-9453-AEFA45CF5058}"/>
                  </a:ext>
                </a:extLst>
              </p:cNvPr>
              <p:cNvCxnSpPr>
                <a:cxnSpLocks/>
                <a:stCxn id="3"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 name="TextBox 6">
                <a:extLst>
                  <a:ext uri="{FF2B5EF4-FFF2-40B4-BE49-F238E27FC236}">
                    <a16:creationId xmlns:a16="http://schemas.microsoft.com/office/drawing/2014/main" id="{A631B3B8-1778-144D-87AE-4D4D95318844}"/>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sp>
          <p:nvSpPr>
            <p:cNvPr id="8" name="Oval 7">
              <a:extLst>
                <a:ext uri="{FF2B5EF4-FFF2-40B4-BE49-F238E27FC236}">
                  <a16:creationId xmlns:a16="http://schemas.microsoft.com/office/drawing/2014/main" id="{0D0BB634-A3A2-8D4C-A11D-3541DE5BCE35}"/>
                </a:ext>
              </a:extLst>
            </p:cNvPr>
            <p:cNvSpPr/>
            <p:nvPr/>
          </p:nvSpPr>
          <p:spPr>
            <a:xfrm>
              <a:off x="924441" y="29554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 name="Oval 8">
              <a:extLst>
                <a:ext uri="{FF2B5EF4-FFF2-40B4-BE49-F238E27FC236}">
                  <a16:creationId xmlns:a16="http://schemas.microsoft.com/office/drawing/2014/main" id="{4DD3C5D2-410A-9047-AB5A-0F6E7C2A6361}"/>
                </a:ext>
              </a:extLst>
            </p:cNvPr>
            <p:cNvSpPr/>
            <p:nvPr/>
          </p:nvSpPr>
          <p:spPr>
            <a:xfrm>
              <a:off x="939341" y="433935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pic>
        <p:nvPicPr>
          <p:cNvPr id="11" name="Picture 10">
            <a:extLst>
              <a:ext uri="{FF2B5EF4-FFF2-40B4-BE49-F238E27FC236}">
                <a16:creationId xmlns:a16="http://schemas.microsoft.com/office/drawing/2014/main" id="{13EDB457-AB7E-C647-931B-8AF2619D1DF6}"/>
              </a:ext>
            </a:extLst>
          </p:cNvPr>
          <p:cNvPicPr>
            <a:picLocks noChangeAspect="1"/>
          </p:cNvPicPr>
          <p:nvPr/>
        </p:nvPicPr>
        <p:blipFill>
          <a:blip r:embed="rId2"/>
          <a:stretch>
            <a:fillRect/>
          </a:stretch>
        </p:blipFill>
        <p:spPr>
          <a:xfrm>
            <a:off x="793602" y="296527"/>
            <a:ext cx="954169" cy="1332684"/>
          </a:xfrm>
          <a:prstGeom prst="rect">
            <a:avLst/>
          </a:prstGeom>
        </p:spPr>
      </p:pic>
      <p:sp>
        <p:nvSpPr>
          <p:cNvPr id="16" name="TextBox 15">
            <a:extLst>
              <a:ext uri="{FF2B5EF4-FFF2-40B4-BE49-F238E27FC236}">
                <a16:creationId xmlns:a16="http://schemas.microsoft.com/office/drawing/2014/main" id="{E17CD48F-685D-4C4C-83D1-5C8CE4ED2F85}"/>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sp>
        <p:nvSpPr>
          <p:cNvPr id="17" name="Oval 16">
            <a:extLst>
              <a:ext uri="{FF2B5EF4-FFF2-40B4-BE49-F238E27FC236}">
                <a16:creationId xmlns:a16="http://schemas.microsoft.com/office/drawing/2014/main" id="{FF6B61B0-49EC-C143-96D1-988CE474BB68}"/>
              </a:ext>
            </a:extLst>
          </p:cNvPr>
          <p:cNvSpPr/>
          <p:nvPr/>
        </p:nvSpPr>
        <p:spPr>
          <a:xfrm>
            <a:off x="4313017" y="2264313"/>
            <a:ext cx="517965" cy="49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83CE8865-6403-7D4B-9145-B0CFFE12BF1A}"/>
              </a:ext>
            </a:extLst>
          </p:cNvPr>
          <p:cNvSpPr/>
          <p:nvPr/>
        </p:nvSpPr>
        <p:spPr>
          <a:xfrm>
            <a:off x="4316818" y="2904374"/>
            <a:ext cx="51796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8B27C836-3E76-4F42-B234-BDDA528A4E58}"/>
              </a:ext>
            </a:extLst>
          </p:cNvPr>
          <p:cNvSpPr/>
          <p:nvPr/>
        </p:nvSpPr>
        <p:spPr>
          <a:xfrm>
            <a:off x="4320619" y="3544435"/>
            <a:ext cx="517965" cy="49166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F9C7196-24B2-7E4D-9F9D-552E63E96E58}"/>
              </a:ext>
            </a:extLst>
          </p:cNvPr>
          <p:cNvSpPr txBox="1"/>
          <p:nvPr/>
        </p:nvSpPr>
        <p:spPr>
          <a:xfrm>
            <a:off x="4933506" y="2297030"/>
            <a:ext cx="168514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Unvisited nodes</a:t>
            </a:r>
          </a:p>
        </p:txBody>
      </p:sp>
      <p:sp>
        <p:nvSpPr>
          <p:cNvPr id="21" name="TextBox 20">
            <a:extLst>
              <a:ext uri="{FF2B5EF4-FFF2-40B4-BE49-F238E27FC236}">
                <a16:creationId xmlns:a16="http://schemas.microsoft.com/office/drawing/2014/main" id="{5166EB93-80D0-8247-9ACA-0F65921B97DC}"/>
              </a:ext>
            </a:extLst>
          </p:cNvPr>
          <p:cNvSpPr txBox="1"/>
          <p:nvPr/>
        </p:nvSpPr>
        <p:spPr>
          <a:xfrm>
            <a:off x="4933506" y="2967530"/>
            <a:ext cx="179914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Confirmed nodes</a:t>
            </a:r>
          </a:p>
        </p:txBody>
      </p:sp>
      <p:sp>
        <p:nvSpPr>
          <p:cNvPr id="22" name="TextBox 21">
            <a:extLst>
              <a:ext uri="{FF2B5EF4-FFF2-40B4-BE49-F238E27FC236}">
                <a16:creationId xmlns:a16="http://schemas.microsoft.com/office/drawing/2014/main" id="{892D45A7-EFBB-9A48-8A6F-CA91F1F98440}"/>
              </a:ext>
            </a:extLst>
          </p:cNvPr>
          <p:cNvSpPr txBox="1"/>
          <p:nvPr/>
        </p:nvSpPr>
        <p:spPr>
          <a:xfrm>
            <a:off x="4953768" y="3592090"/>
            <a:ext cx="16648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Tentative nodes</a:t>
            </a:r>
          </a:p>
        </p:txBody>
      </p:sp>
      <p:pic>
        <p:nvPicPr>
          <p:cNvPr id="23" name="Picture 22">
            <a:extLst>
              <a:ext uri="{FF2B5EF4-FFF2-40B4-BE49-F238E27FC236}">
                <a16:creationId xmlns:a16="http://schemas.microsoft.com/office/drawing/2014/main" id="{C5683EFA-AE5D-5204-2966-53C309DEE775}"/>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24" name="Picture 23">
            <a:extLst>
              <a:ext uri="{FF2B5EF4-FFF2-40B4-BE49-F238E27FC236}">
                <a16:creationId xmlns:a16="http://schemas.microsoft.com/office/drawing/2014/main" id="{3BA16520-300C-77EE-BC4F-2AABA9F681F2}"/>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25" name="Picture 24">
            <a:extLst>
              <a:ext uri="{FF2B5EF4-FFF2-40B4-BE49-F238E27FC236}">
                <a16:creationId xmlns:a16="http://schemas.microsoft.com/office/drawing/2014/main" id="{473384F2-467D-EE96-4019-1FE091EB951C}"/>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26" name="Picture 25">
            <a:extLst>
              <a:ext uri="{FF2B5EF4-FFF2-40B4-BE49-F238E27FC236}">
                <a16:creationId xmlns:a16="http://schemas.microsoft.com/office/drawing/2014/main" id="{7A77C661-6269-CE0E-325A-CF4EACB1FEAD}"/>
              </a:ext>
            </a:extLst>
          </p:cNvPr>
          <p:cNvPicPr>
            <a:picLocks noChangeAspect="1"/>
          </p:cNvPicPr>
          <p:nvPr/>
        </p:nvPicPr>
        <p:blipFill>
          <a:blip r:embed="rId6"/>
          <a:stretch>
            <a:fillRect/>
          </a:stretch>
        </p:blipFill>
        <p:spPr>
          <a:xfrm>
            <a:off x="6098744" y="463736"/>
            <a:ext cx="1149350" cy="1100442"/>
          </a:xfrm>
          <a:prstGeom prst="rect">
            <a:avLst/>
          </a:prstGeom>
        </p:spPr>
      </p:pic>
    </p:spTree>
    <p:extLst>
      <p:ext uri="{BB962C8B-B14F-4D97-AF65-F5344CB8AC3E}">
        <p14:creationId xmlns:p14="http://schemas.microsoft.com/office/powerpoint/2010/main" val="2180114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D292CE9-9B00-8444-A538-40EADD5C39FA}"/>
              </a:ext>
            </a:extLst>
          </p:cNvPr>
          <p:cNvGrpSpPr/>
          <p:nvPr/>
        </p:nvGrpSpPr>
        <p:grpSpPr>
          <a:xfrm>
            <a:off x="112162" y="2206256"/>
            <a:ext cx="1440191" cy="1552038"/>
            <a:chOff x="69632" y="2955429"/>
            <a:chExt cx="1511394" cy="2025609"/>
          </a:xfrm>
        </p:grpSpPr>
        <p:grpSp>
          <p:nvGrpSpPr>
            <p:cNvPr id="2" name="Group 1">
              <a:extLst>
                <a:ext uri="{FF2B5EF4-FFF2-40B4-BE49-F238E27FC236}">
                  <a16:creationId xmlns:a16="http://schemas.microsoft.com/office/drawing/2014/main" id="{875DD933-554A-AE4A-A3E6-DAA7CF6AF861}"/>
                </a:ext>
              </a:extLst>
            </p:cNvPr>
            <p:cNvGrpSpPr/>
            <p:nvPr/>
          </p:nvGrpSpPr>
          <p:grpSpPr>
            <a:xfrm>
              <a:off x="69632" y="3121211"/>
              <a:ext cx="961695" cy="1606855"/>
              <a:chOff x="1257454" y="1277690"/>
              <a:chExt cx="961695" cy="1606855"/>
            </a:xfrm>
          </p:grpSpPr>
          <p:sp>
            <p:nvSpPr>
              <p:cNvPr id="3" name="Oval 2">
                <a:extLst>
                  <a:ext uri="{FF2B5EF4-FFF2-40B4-BE49-F238E27FC236}">
                    <a16:creationId xmlns:a16="http://schemas.microsoft.com/office/drawing/2014/main" id="{F921A1D6-FF99-B54C-A546-4F394AD97CEE}"/>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227941-EB57-CA49-9453-AEFA45CF5058}"/>
                  </a:ext>
                </a:extLst>
              </p:cNvPr>
              <p:cNvCxnSpPr>
                <a:cxnSpLocks/>
                <a:stCxn id="3"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 name="TextBox 6">
                <a:extLst>
                  <a:ext uri="{FF2B5EF4-FFF2-40B4-BE49-F238E27FC236}">
                    <a16:creationId xmlns:a16="http://schemas.microsoft.com/office/drawing/2014/main" id="{A631B3B8-1778-144D-87AE-4D4D95318844}"/>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sp>
          <p:nvSpPr>
            <p:cNvPr id="8" name="Oval 7">
              <a:extLst>
                <a:ext uri="{FF2B5EF4-FFF2-40B4-BE49-F238E27FC236}">
                  <a16:creationId xmlns:a16="http://schemas.microsoft.com/office/drawing/2014/main" id="{0D0BB634-A3A2-8D4C-A11D-3541DE5BCE35}"/>
                </a:ext>
              </a:extLst>
            </p:cNvPr>
            <p:cNvSpPr/>
            <p:nvPr/>
          </p:nvSpPr>
          <p:spPr>
            <a:xfrm>
              <a:off x="924441" y="2955429"/>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 name="Oval 8">
              <a:extLst>
                <a:ext uri="{FF2B5EF4-FFF2-40B4-BE49-F238E27FC236}">
                  <a16:creationId xmlns:a16="http://schemas.microsoft.com/office/drawing/2014/main" id="{4DD3C5D2-410A-9047-AB5A-0F6E7C2A6361}"/>
                </a:ext>
              </a:extLst>
            </p:cNvPr>
            <p:cNvSpPr/>
            <p:nvPr/>
          </p:nvSpPr>
          <p:spPr>
            <a:xfrm>
              <a:off x="939341" y="4339353"/>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pic>
        <p:nvPicPr>
          <p:cNvPr id="11" name="Picture 10">
            <a:extLst>
              <a:ext uri="{FF2B5EF4-FFF2-40B4-BE49-F238E27FC236}">
                <a16:creationId xmlns:a16="http://schemas.microsoft.com/office/drawing/2014/main" id="{77BED2B1-7667-9443-AAE6-2CC061B1BD29}"/>
              </a:ext>
            </a:extLst>
          </p:cNvPr>
          <p:cNvPicPr>
            <a:picLocks noChangeAspect="1"/>
          </p:cNvPicPr>
          <p:nvPr/>
        </p:nvPicPr>
        <p:blipFill>
          <a:blip r:embed="rId2"/>
          <a:stretch>
            <a:fillRect/>
          </a:stretch>
        </p:blipFill>
        <p:spPr>
          <a:xfrm>
            <a:off x="793602" y="296527"/>
            <a:ext cx="954169" cy="1332684"/>
          </a:xfrm>
          <a:prstGeom prst="rect">
            <a:avLst/>
          </a:prstGeom>
        </p:spPr>
      </p:pic>
      <p:sp>
        <p:nvSpPr>
          <p:cNvPr id="16" name="TextBox 15">
            <a:extLst>
              <a:ext uri="{FF2B5EF4-FFF2-40B4-BE49-F238E27FC236}">
                <a16:creationId xmlns:a16="http://schemas.microsoft.com/office/drawing/2014/main" id="{19BD5124-342D-3A43-8806-760BE6E93173}"/>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sp>
        <p:nvSpPr>
          <p:cNvPr id="17" name="Oval 16">
            <a:extLst>
              <a:ext uri="{FF2B5EF4-FFF2-40B4-BE49-F238E27FC236}">
                <a16:creationId xmlns:a16="http://schemas.microsoft.com/office/drawing/2014/main" id="{7A771CF8-1F6B-4021-A714-F59E6449067D}"/>
              </a:ext>
            </a:extLst>
          </p:cNvPr>
          <p:cNvSpPr/>
          <p:nvPr/>
        </p:nvSpPr>
        <p:spPr>
          <a:xfrm>
            <a:off x="4313017" y="2264313"/>
            <a:ext cx="517965" cy="49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88BCEA8-DC40-384B-7D83-5C43A1A64234}"/>
              </a:ext>
            </a:extLst>
          </p:cNvPr>
          <p:cNvSpPr/>
          <p:nvPr/>
        </p:nvSpPr>
        <p:spPr>
          <a:xfrm>
            <a:off x="4316818" y="2904374"/>
            <a:ext cx="51796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226E9FA7-E0DD-6A90-67A6-749283C8D968}"/>
              </a:ext>
            </a:extLst>
          </p:cNvPr>
          <p:cNvSpPr/>
          <p:nvPr/>
        </p:nvSpPr>
        <p:spPr>
          <a:xfrm>
            <a:off x="4320619" y="3544435"/>
            <a:ext cx="517965" cy="49166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54E359A-4C39-9B4A-8719-6FA4DD827D02}"/>
              </a:ext>
            </a:extLst>
          </p:cNvPr>
          <p:cNvSpPr txBox="1"/>
          <p:nvPr/>
        </p:nvSpPr>
        <p:spPr>
          <a:xfrm>
            <a:off x="4933506" y="2297030"/>
            <a:ext cx="168514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Unvisited nodes</a:t>
            </a:r>
          </a:p>
        </p:txBody>
      </p:sp>
      <p:sp>
        <p:nvSpPr>
          <p:cNvPr id="21" name="TextBox 20">
            <a:extLst>
              <a:ext uri="{FF2B5EF4-FFF2-40B4-BE49-F238E27FC236}">
                <a16:creationId xmlns:a16="http://schemas.microsoft.com/office/drawing/2014/main" id="{E873D202-D483-87FD-EBBB-4F363CEAF210}"/>
              </a:ext>
            </a:extLst>
          </p:cNvPr>
          <p:cNvSpPr txBox="1"/>
          <p:nvPr/>
        </p:nvSpPr>
        <p:spPr>
          <a:xfrm>
            <a:off x="4933506" y="2967530"/>
            <a:ext cx="179914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Confirmed nodes</a:t>
            </a:r>
          </a:p>
        </p:txBody>
      </p:sp>
      <p:sp>
        <p:nvSpPr>
          <p:cNvPr id="22" name="TextBox 21">
            <a:extLst>
              <a:ext uri="{FF2B5EF4-FFF2-40B4-BE49-F238E27FC236}">
                <a16:creationId xmlns:a16="http://schemas.microsoft.com/office/drawing/2014/main" id="{51C5CB6C-BA70-D052-FFB5-C93A097E5F6D}"/>
              </a:ext>
            </a:extLst>
          </p:cNvPr>
          <p:cNvSpPr txBox="1"/>
          <p:nvPr/>
        </p:nvSpPr>
        <p:spPr>
          <a:xfrm>
            <a:off x="4953768" y="3592090"/>
            <a:ext cx="16648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Tentative nodes</a:t>
            </a:r>
          </a:p>
        </p:txBody>
      </p:sp>
      <p:pic>
        <p:nvPicPr>
          <p:cNvPr id="23" name="Picture 22">
            <a:extLst>
              <a:ext uri="{FF2B5EF4-FFF2-40B4-BE49-F238E27FC236}">
                <a16:creationId xmlns:a16="http://schemas.microsoft.com/office/drawing/2014/main" id="{77D435E6-BDEF-A407-7B5E-43CD770EE8A6}"/>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24" name="Picture 23">
            <a:extLst>
              <a:ext uri="{FF2B5EF4-FFF2-40B4-BE49-F238E27FC236}">
                <a16:creationId xmlns:a16="http://schemas.microsoft.com/office/drawing/2014/main" id="{DC723FFD-5B0D-92A5-C20D-E283B2DB9B4B}"/>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25" name="Picture 24">
            <a:extLst>
              <a:ext uri="{FF2B5EF4-FFF2-40B4-BE49-F238E27FC236}">
                <a16:creationId xmlns:a16="http://schemas.microsoft.com/office/drawing/2014/main" id="{403E2345-5B3B-9F1D-1A3C-017AF7BC062B}"/>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26" name="Picture 25">
            <a:extLst>
              <a:ext uri="{FF2B5EF4-FFF2-40B4-BE49-F238E27FC236}">
                <a16:creationId xmlns:a16="http://schemas.microsoft.com/office/drawing/2014/main" id="{B79FA2E8-8E1A-5DA7-E82B-D24421D3420B}"/>
              </a:ext>
            </a:extLst>
          </p:cNvPr>
          <p:cNvPicPr>
            <a:picLocks noChangeAspect="1"/>
          </p:cNvPicPr>
          <p:nvPr/>
        </p:nvPicPr>
        <p:blipFill>
          <a:blip r:embed="rId6"/>
          <a:stretch>
            <a:fillRect/>
          </a:stretch>
        </p:blipFill>
        <p:spPr>
          <a:xfrm>
            <a:off x="6098744" y="463736"/>
            <a:ext cx="1149350" cy="1100442"/>
          </a:xfrm>
          <a:prstGeom prst="rect">
            <a:avLst/>
          </a:prstGeom>
        </p:spPr>
      </p:pic>
    </p:spTree>
    <p:extLst>
      <p:ext uri="{BB962C8B-B14F-4D97-AF65-F5344CB8AC3E}">
        <p14:creationId xmlns:p14="http://schemas.microsoft.com/office/powerpoint/2010/main" val="93848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D292CE9-9B00-8444-A538-40EADD5C39FA}"/>
              </a:ext>
            </a:extLst>
          </p:cNvPr>
          <p:cNvGrpSpPr/>
          <p:nvPr/>
        </p:nvGrpSpPr>
        <p:grpSpPr>
          <a:xfrm>
            <a:off x="112162" y="2206256"/>
            <a:ext cx="1440191" cy="1552038"/>
            <a:chOff x="69632" y="2955429"/>
            <a:chExt cx="1511394" cy="2025609"/>
          </a:xfrm>
        </p:grpSpPr>
        <p:grpSp>
          <p:nvGrpSpPr>
            <p:cNvPr id="2" name="Group 1">
              <a:extLst>
                <a:ext uri="{FF2B5EF4-FFF2-40B4-BE49-F238E27FC236}">
                  <a16:creationId xmlns:a16="http://schemas.microsoft.com/office/drawing/2014/main" id="{875DD933-554A-AE4A-A3E6-DAA7CF6AF861}"/>
                </a:ext>
              </a:extLst>
            </p:cNvPr>
            <p:cNvGrpSpPr/>
            <p:nvPr/>
          </p:nvGrpSpPr>
          <p:grpSpPr>
            <a:xfrm>
              <a:off x="69632" y="3121211"/>
              <a:ext cx="961695" cy="1606855"/>
              <a:chOff x="1257454" y="1277690"/>
              <a:chExt cx="961695" cy="1606855"/>
            </a:xfrm>
          </p:grpSpPr>
          <p:sp>
            <p:nvSpPr>
              <p:cNvPr id="3" name="Oval 2">
                <a:extLst>
                  <a:ext uri="{FF2B5EF4-FFF2-40B4-BE49-F238E27FC236}">
                    <a16:creationId xmlns:a16="http://schemas.microsoft.com/office/drawing/2014/main" id="{F921A1D6-FF99-B54C-A546-4F394AD97CEE}"/>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227941-EB57-CA49-9453-AEFA45CF5058}"/>
                  </a:ext>
                </a:extLst>
              </p:cNvPr>
              <p:cNvCxnSpPr>
                <a:cxnSpLocks/>
                <a:stCxn id="3"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 name="TextBox 6">
                <a:extLst>
                  <a:ext uri="{FF2B5EF4-FFF2-40B4-BE49-F238E27FC236}">
                    <a16:creationId xmlns:a16="http://schemas.microsoft.com/office/drawing/2014/main" id="{A631B3B8-1778-144D-87AE-4D4D95318844}"/>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sp>
          <p:nvSpPr>
            <p:cNvPr id="8" name="Oval 7">
              <a:extLst>
                <a:ext uri="{FF2B5EF4-FFF2-40B4-BE49-F238E27FC236}">
                  <a16:creationId xmlns:a16="http://schemas.microsoft.com/office/drawing/2014/main" id="{0D0BB634-A3A2-8D4C-A11D-3541DE5BCE35}"/>
                </a:ext>
              </a:extLst>
            </p:cNvPr>
            <p:cNvSpPr/>
            <p:nvPr/>
          </p:nvSpPr>
          <p:spPr>
            <a:xfrm>
              <a:off x="924441" y="2955429"/>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 name="Oval 8">
              <a:extLst>
                <a:ext uri="{FF2B5EF4-FFF2-40B4-BE49-F238E27FC236}">
                  <a16:creationId xmlns:a16="http://schemas.microsoft.com/office/drawing/2014/main" id="{4DD3C5D2-410A-9047-AB5A-0F6E7C2A6361}"/>
                </a:ext>
              </a:extLst>
            </p:cNvPr>
            <p:cNvSpPr/>
            <p:nvPr/>
          </p:nvSpPr>
          <p:spPr>
            <a:xfrm>
              <a:off x="939341" y="4339353"/>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pic>
        <p:nvPicPr>
          <p:cNvPr id="11" name="Picture 10">
            <a:extLst>
              <a:ext uri="{FF2B5EF4-FFF2-40B4-BE49-F238E27FC236}">
                <a16:creationId xmlns:a16="http://schemas.microsoft.com/office/drawing/2014/main" id="{EE14DD92-58A6-CD43-94BD-8264F41C56D5}"/>
              </a:ext>
            </a:extLst>
          </p:cNvPr>
          <p:cNvPicPr>
            <a:picLocks noChangeAspect="1"/>
          </p:cNvPicPr>
          <p:nvPr/>
        </p:nvPicPr>
        <p:blipFill>
          <a:blip r:embed="rId2"/>
          <a:stretch>
            <a:fillRect/>
          </a:stretch>
        </p:blipFill>
        <p:spPr>
          <a:xfrm>
            <a:off x="793602" y="296527"/>
            <a:ext cx="954169" cy="1332684"/>
          </a:xfrm>
          <a:prstGeom prst="rect">
            <a:avLst/>
          </a:prstGeom>
        </p:spPr>
      </p:pic>
      <p:sp>
        <p:nvSpPr>
          <p:cNvPr id="16" name="TextBox 15">
            <a:extLst>
              <a:ext uri="{FF2B5EF4-FFF2-40B4-BE49-F238E27FC236}">
                <a16:creationId xmlns:a16="http://schemas.microsoft.com/office/drawing/2014/main" id="{1F40E894-4343-794E-9263-6E24D9CFF562}"/>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pic>
        <p:nvPicPr>
          <p:cNvPr id="17" name="Picture 16">
            <a:extLst>
              <a:ext uri="{FF2B5EF4-FFF2-40B4-BE49-F238E27FC236}">
                <a16:creationId xmlns:a16="http://schemas.microsoft.com/office/drawing/2014/main" id="{9989D2D5-2EE4-F9E8-1B37-22D00A4CF020}"/>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18" name="Picture 17">
            <a:extLst>
              <a:ext uri="{FF2B5EF4-FFF2-40B4-BE49-F238E27FC236}">
                <a16:creationId xmlns:a16="http://schemas.microsoft.com/office/drawing/2014/main" id="{E2D42054-9A41-CDF2-E9E7-BFD77F51788F}"/>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19" name="Picture 18">
            <a:extLst>
              <a:ext uri="{FF2B5EF4-FFF2-40B4-BE49-F238E27FC236}">
                <a16:creationId xmlns:a16="http://schemas.microsoft.com/office/drawing/2014/main" id="{B63EB033-B092-876E-4B30-55D9FB3E21B3}"/>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20" name="Picture 19">
            <a:extLst>
              <a:ext uri="{FF2B5EF4-FFF2-40B4-BE49-F238E27FC236}">
                <a16:creationId xmlns:a16="http://schemas.microsoft.com/office/drawing/2014/main" id="{480ECB9B-0771-CA4C-A628-927809AC8CEB}"/>
              </a:ext>
            </a:extLst>
          </p:cNvPr>
          <p:cNvPicPr>
            <a:picLocks noChangeAspect="1"/>
          </p:cNvPicPr>
          <p:nvPr/>
        </p:nvPicPr>
        <p:blipFill>
          <a:blip r:embed="rId6"/>
          <a:stretch>
            <a:fillRect/>
          </a:stretch>
        </p:blipFill>
        <p:spPr>
          <a:xfrm>
            <a:off x="6098744" y="463736"/>
            <a:ext cx="1149350" cy="1100442"/>
          </a:xfrm>
          <a:prstGeom prst="rect">
            <a:avLst/>
          </a:prstGeom>
        </p:spPr>
      </p:pic>
      <p:sp>
        <p:nvSpPr>
          <p:cNvPr id="12" name="TextBox 11">
            <a:extLst>
              <a:ext uri="{FF2B5EF4-FFF2-40B4-BE49-F238E27FC236}">
                <a16:creationId xmlns:a16="http://schemas.microsoft.com/office/drawing/2014/main" id="{9BC592B7-49D9-AEC2-2F3D-C2DC94B0EE04}"/>
              </a:ext>
            </a:extLst>
          </p:cNvPr>
          <p:cNvSpPr txBox="1"/>
          <p:nvPr/>
        </p:nvSpPr>
        <p:spPr>
          <a:xfrm>
            <a:off x="831311" y="3868967"/>
            <a:ext cx="326198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‘Confirm’ the lowest cost nodes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from the list of ‘tentative’ nodes.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096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D292CE9-9B00-8444-A538-40EADD5C39FA}"/>
              </a:ext>
            </a:extLst>
          </p:cNvPr>
          <p:cNvGrpSpPr/>
          <p:nvPr/>
        </p:nvGrpSpPr>
        <p:grpSpPr>
          <a:xfrm>
            <a:off x="112162" y="2206256"/>
            <a:ext cx="1440191" cy="1552038"/>
            <a:chOff x="69632" y="2955429"/>
            <a:chExt cx="1511394" cy="2025609"/>
          </a:xfrm>
        </p:grpSpPr>
        <p:grpSp>
          <p:nvGrpSpPr>
            <p:cNvPr id="2" name="Group 1">
              <a:extLst>
                <a:ext uri="{FF2B5EF4-FFF2-40B4-BE49-F238E27FC236}">
                  <a16:creationId xmlns:a16="http://schemas.microsoft.com/office/drawing/2014/main" id="{875DD933-554A-AE4A-A3E6-DAA7CF6AF861}"/>
                </a:ext>
              </a:extLst>
            </p:cNvPr>
            <p:cNvGrpSpPr/>
            <p:nvPr/>
          </p:nvGrpSpPr>
          <p:grpSpPr>
            <a:xfrm>
              <a:off x="69632" y="3121211"/>
              <a:ext cx="961695" cy="1606855"/>
              <a:chOff x="1257454" y="1277690"/>
              <a:chExt cx="961695" cy="1606855"/>
            </a:xfrm>
          </p:grpSpPr>
          <p:sp>
            <p:nvSpPr>
              <p:cNvPr id="3" name="Oval 2">
                <a:extLst>
                  <a:ext uri="{FF2B5EF4-FFF2-40B4-BE49-F238E27FC236}">
                    <a16:creationId xmlns:a16="http://schemas.microsoft.com/office/drawing/2014/main" id="{F921A1D6-FF99-B54C-A546-4F394AD97CEE}"/>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227941-EB57-CA49-9453-AEFA45CF5058}"/>
                  </a:ext>
                </a:extLst>
              </p:cNvPr>
              <p:cNvCxnSpPr>
                <a:cxnSpLocks/>
                <a:stCxn id="3"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 name="TextBox 6">
                <a:extLst>
                  <a:ext uri="{FF2B5EF4-FFF2-40B4-BE49-F238E27FC236}">
                    <a16:creationId xmlns:a16="http://schemas.microsoft.com/office/drawing/2014/main" id="{A631B3B8-1778-144D-87AE-4D4D95318844}"/>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sp>
          <p:nvSpPr>
            <p:cNvPr id="8" name="Oval 7">
              <a:extLst>
                <a:ext uri="{FF2B5EF4-FFF2-40B4-BE49-F238E27FC236}">
                  <a16:creationId xmlns:a16="http://schemas.microsoft.com/office/drawing/2014/main" id="{0D0BB634-A3A2-8D4C-A11D-3541DE5BCE35}"/>
                </a:ext>
              </a:extLst>
            </p:cNvPr>
            <p:cNvSpPr/>
            <p:nvPr/>
          </p:nvSpPr>
          <p:spPr>
            <a:xfrm>
              <a:off x="924441" y="2955429"/>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 name="Oval 8">
              <a:extLst>
                <a:ext uri="{FF2B5EF4-FFF2-40B4-BE49-F238E27FC236}">
                  <a16:creationId xmlns:a16="http://schemas.microsoft.com/office/drawing/2014/main" id="{4DD3C5D2-410A-9047-AB5A-0F6E7C2A6361}"/>
                </a:ext>
              </a:extLst>
            </p:cNvPr>
            <p:cNvSpPr/>
            <p:nvPr/>
          </p:nvSpPr>
          <p:spPr>
            <a:xfrm>
              <a:off x="939341" y="4339353"/>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pic>
        <p:nvPicPr>
          <p:cNvPr id="22" name="Picture 21">
            <a:extLst>
              <a:ext uri="{FF2B5EF4-FFF2-40B4-BE49-F238E27FC236}">
                <a16:creationId xmlns:a16="http://schemas.microsoft.com/office/drawing/2014/main" id="{CAE722A7-CEDF-2E45-97BD-99EFCCDBA24C}"/>
              </a:ext>
            </a:extLst>
          </p:cNvPr>
          <p:cNvPicPr>
            <a:picLocks noChangeAspect="1"/>
          </p:cNvPicPr>
          <p:nvPr/>
        </p:nvPicPr>
        <p:blipFill>
          <a:blip r:embed="rId2"/>
          <a:stretch>
            <a:fillRect/>
          </a:stretch>
        </p:blipFill>
        <p:spPr>
          <a:xfrm>
            <a:off x="793602" y="296527"/>
            <a:ext cx="954169" cy="1332684"/>
          </a:xfrm>
          <a:prstGeom prst="rect">
            <a:avLst/>
          </a:prstGeom>
        </p:spPr>
      </p:pic>
      <p:sp>
        <p:nvSpPr>
          <p:cNvPr id="27" name="TextBox 26">
            <a:extLst>
              <a:ext uri="{FF2B5EF4-FFF2-40B4-BE49-F238E27FC236}">
                <a16:creationId xmlns:a16="http://schemas.microsoft.com/office/drawing/2014/main" id="{99C31419-9AFC-CF42-BCEC-9402A8EE9979}"/>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sp>
        <p:nvSpPr>
          <p:cNvPr id="28" name="Oval 27">
            <a:extLst>
              <a:ext uri="{FF2B5EF4-FFF2-40B4-BE49-F238E27FC236}">
                <a16:creationId xmlns:a16="http://schemas.microsoft.com/office/drawing/2014/main" id="{F3B8E48F-68F1-4E4B-A7DC-4C9A8168595F}"/>
              </a:ext>
            </a:extLst>
          </p:cNvPr>
          <p:cNvSpPr/>
          <p:nvPr/>
        </p:nvSpPr>
        <p:spPr>
          <a:xfrm>
            <a:off x="4928577" y="343745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29" name="Straight Connector 28">
            <a:extLst>
              <a:ext uri="{FF2B5EF4-FFF2-40B4-BE49-F238E27FC236}">
                <a16:creationId xmlns:a16="http://schemas.microsoft.com/office/drawing/2014/main" id="{89284E12-E1E5-0748-A403-B7078F2F5C18}"/>
              </a:ext>
            </a:extLst>
          </p:cNvPr>
          <p:cNvCxnSpPr>
            <a:cxnSpLocks/>
            <a:endCxn id="28" idx="6"/>
          </p:cNvCxnSpPr>
          <p:nvPr/>
        </p:nvCxnSpPr>
        <p:spPr>
          <a:xfrm flipH="1">
            <a:off x="5570262" y="375829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7D60FE-9F74-FB45-A61D-760FB6473717}"/>
              </a:ext>
            </a:extLst>
          </p:cNvPr>
          <p:cNvCxnSpPr>
            <a:cxnSpLocks/>
            <a:stCxn id="28" idx="0"/>
          </p:cNvCxnSpPr>
          <p:nvPr/>
        </p:nvCxnSpPr>
        <p:spPr>
          <a:xfrm flipV="1">
            <a:off x="5249420" y="250688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5A3B7C8-047B-9847-80E6-68682D46A7F1}"/>
              </a:ext>
            </a:extLst>
          </p:cNvPr>
          <p:cNvCxnSpPr>
            <a:cxnSpLocks/>
            <a:stCxn id="28" idx="7"/>
          </p:cNvCxnSpPr>
          <p:nvPr/>
        </p:nvCxnSpPr>
        <p:spPr>
          <a:xfrm flipV="1">
            <a:off x="5476289" y="241291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9B77121-A05E-7148-8813-31BB8E7463A6}"/>
              </a:ext>
            </a:extLst>
          </p:cNvPr>
          <p:cNvSpPr txBox="1"/>
          <p:nvPr/>
        </p:nvSpPr>
        <p:spPr>
          <a:xfrm>
            <a:off x="5277980" y="271635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33" name="TextBox 32">
            <a:extLst>
              <a:ext uri="{FF2B5EF4-FFF2-40B4-BE49-F238E27FC236}">
                <a16:creationId xmlns:a16="http://schemas.microsoft.com/office/drawing/2014/main" id="{91D64FF4-79C5-1447-8999-40AA9A254B26}"/>
              </a:ext>
            </a:extLst>
          </p:cNvPr>
          <p:cNvSpPr txBox="1"/>
          <p:nvPr/>
        </p:nvSpPr>
        <p:spPr>
          <a:xfrm>
            <a:off x="6100946" y="284835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34" name="TextBox 33">
            <a:extLst>
              <a:ext uri="{FF2B5EF4-FFF2-40B4-BE49-F238E27FC236}">
                <a16:creationId xmlns:a16="http://schemas.microsoft.com/office/drawing/2014/main" id="{7642151A-6ECE-684B-9471-D6CEF0ADE748}"/>
              </a:ext>
            </a:extLst>
          </p:cNvPr>
          <p:cNvSpPr txBox="1"/>
          <p:nvPr/>
        </p:nvSpPr>
        <p:spPr>
          <a:xfrm>
            <a:off x="6017746" y="3367148"/>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35" name="Oval 34">
            <a:extLst>
              <a:ext uri="{FF2B5EF4-FFF2-40B4-BE49-F238E27FC236}">
                <a16:creationId xmlns:a16="http://schemas.microsoft.com/office/drawing/2014/main" id="{58A1B184-523D-5248-93A8-F3125425E414}"/>
              </a:ext>
            </a:extLst>
          </p:cNvPr>
          <p:cNvSpPr/>
          <p:nvPr/>
        </p:nvSpPr>
        <p:spPr>
          <a:xfrm>
            <a:off x="4928577" y="218148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36" name="Oval 35">
            <a:extLst>
              <a:ext uri="{FF2B5EF4-FFF2-40B4-BE49-F238E27FC236}">
                <a16:creationId xmlns:a16="http://schemas.microsoft.com/office/drawing/2014/main" id="{917FD8AD-2C33-3742-923C-E085FE8EF8A4}"/>
              </a:ext>
            </a:extLst>
          </p:cNvPr>
          <p:cNvSpPr/>
          <p:nvPr/>
        </p:nvSpPr>
        <p:spPr>
          <a:xfrm>
            <a:off x="6325483" y="2193284"/>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37" name="Oval 36">
            <a:extLst>
              <a:ext uri="{FF2B5EF4-FFF2-40B4-BE49-F238E27FC236}">
                <a16:creationId xmlns:a16="http://schemas.microsoft.com/office/drawing/2014/main" id="{847A54F6-2389-2643-BEDA-DF20E85FDDBA}"/>
              </a:ext>
            </a:extLst>
          </p:cNvPr>
          <p:cNvSpPr/>
          <p:nvPr/>
        </p:nvSpPr>
        <p:spPr>
          <a:xfrm>
            <a:off x="6470395" y="338120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41" name="TextBox 40">
            <a:extLst>
              <a:ext uri="{FF2B5EF4-FFF2-40B4-BE49-F238E27FC236}">
                <a16:creationId xmlns:a16="http://schemas.microsoft.com/office/drawing/2014/main" id="{F599DE55-8246-F040-BD70-8864D1693735}"/>
              </a:ext>
            </a:extLst>
          </p:cNvPr>
          <p:cNvSpPr txBox="1"/>
          <p:nvPr/>
        </p:nvSpPr>
        <p:spPr>
          <a:xfrm>
            <a:off x="4389971" y="3561163"/>
            <a:ext cx="39451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pic>
        <p:nvPicPr>
          <p:cNvPr id="11" name="Picture 10">
            <a:extLst>
              <a:ext uri="{FF2B5EF4-FFF2-40B4-BE49-F238E27FC236}">
                <a16:creationId xmlns:a16="http://schemas.microsoft.com/office/drawing/2014/main" id="{34B4A8B4-7578-473E-8878-40A48D17673A}"/>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12" name="Picture 11">
            <a:extLst>
              <a:ext uri="{FF2B5EF4-FFF2-40B4-BE49-F238E27FC236}">
                <a16:creationId xmlns:a16="http://schemas.microsoft.com/office/drawing/2014/main" id="{EC78777E-B466-60EC-25A7-FC4587EE7DDC}"/>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13" name="Picture 12">
            <a:extLst>
              <a:ext uri="{FF2B5EF4-FFF2-40B4-BE49-F238E27FC236}">
                <a16:creationId xmlns:a16="http://schemas.microsoft.com/office/drawing/2014/main" id="{9578A8FA-5B1B-BA30-5C7F-6DD219B3C044}"/>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14" name="Picture 13">
            <a:extLst>
              <a:ext uri="{FF2B5EF4-FFF2-40B4-BE49-F238E27FC236}">
                <a16:creationId xmlns:a16="http://schemas.microsoft.com/office/drawing/2014/main" id="{641DBD22-33A8-CC2A-A9AF-6EE7F0D8E2C1}"/>
              </a:ext>
            </a:extLst>
          </p:cNvPr>
          <p:cNvPicPr>
            <a:picLocks noChangeAspect="1"/>
          </p:cNvPicPr>
          <p:nvPr/>
        </p:nvPicPr>
        <p:blipFill>
          <a:blip r:embed="rId6"/>
          <a:stretch>
            <a:fillRect/>
          </a:stretch>
        </p:blipFill>
        <p:spPr>
          <a:xfrm>
            <a:off x="6098744" y="463736"/>
            <a:ext cx="1149350" cy="1100442"/>
          </a:xfrm>
          <a:prstGeom prst="rect">
            <a:avLst/>
          </a:prstGeom>
        </p:spPr>
      </p:pic>
      <p:cxnSp>
        <p:nvCxnSpPr>
          <p:cNvPr id="15" name="Straight Connector 14">
            <a:extLst>
              <a:ext uri="{FF2B5EF4-FFF2-40B4-BE49-F238E27FC236}">
                <a16:creationId xmlns:a16="http://schemas.microsoft.com/office/drawing/2014/main" id="{28E64F38-048A-076F-8BFB-DE9C59A0A308}"/>
              </a:ext>
            </a:extLst>
          </p:cNvPr>
          <p:cNvCxnSpPr>
            <a:cxnSpLocks/>
          </p:cNvCxnSpPr>
          <p:nvPr/>
        </p:nvCxnSpPr>
        <p:spPr>
          <a:xfrm flipH="1" flipV="1">
            <a:off x="4099842" y="3314576"/>
            <a:ext cx="1033226" cy="387475"/>
          </a:xfrm>
          <a:prstGeom prst="line">
            <a:avLst/>
          </a:prstGeom>
          <a:ln w="31750">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B96A402-B8E9-395C-8438-5E3711E0261C}"/>
              </a:ext>
            </a:extLst>
          </p:cNvPr>
          <p:cNvSpPr/>
          <p:nvPr/>
        </p:nvSpPr>
        <p:spPr>
          <a:xfrm>
            <a:off x="3778999" y="2989178"/>
            <a:ext cx="641685" cy="641685"/>
          </a:xfrm>
          <a:prstGeom prst="ellipse">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A</a:t>
            </a:r>
          </a:p>
        </p:txBody>
      </p:sp>
      <p:sp>
        <p:nvSpPr>
          <p:cNvPr id="21" name="TextBox 20">
            <a:extLst>
              <a:ext uri="{FF2B5EF4-FFF2-40B4-BE49-F238E27FC236}">
                <a16:creationId xmlns:a16="http://schemas.microsoft.com/office/drawing/2014/main" id="{380BF78A-F32F-2F0D-3137-2810CB2CB2F5}"/>
              </a:ext>
            </a:extLst>
          </p:cNvPr>
          <p:cNvSpPr txBox="1"/>
          <p:nvPr/>
        </p:nvSpPr>
        <p:spPr>
          <a:xfrm>
            <a:off x="3493922" y="3204792"/>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38" name="TextBox 37">
            <a:extLst>
              <a:ext uri="{FF2B5EF4-FFF2-40B4-BE49-F238E27FC236}">
                <a16:creationId xmlns:a16="http://schemas.microsoft.com/office/drawing/2014/main" id="{C70F96E5-36A8-6B4C-8CDB-4C93AE197FF6}"/>
              </a:ext>
            </a:extLst>
          </p:cNvPr>
          <p:cNvSpPr txBox="1"/>
          <p:nvPr/>
        </p:nvSpPr>
        <p:spPr>
          <a:xfrm>
            <a:off x="4846533" y="5715621"/>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39" name="TextBox 38">
            <a:extLst>
              <a:ext uri="{FF2B5EF4-FFF2-40B4-BE49-F238E27FC236}">
                <a16:creationId xmlns:a16="http://schemas.microsoft.com/office/drawing/2014/main" id="{C9453F39-E31E-7F47-E8D8-DFFD0049433A}"/>
              </a:ext>
            </a:extLst>
          </p:cNvPr>
          <p:cNvSpPr txBox="1"/>
          <p:nvPr/>
        </p:nvSpPr>
        <p:spPr>
          <a:xfrm>
            <a:off x="5249419" y="5932599"/>
            <a:ext cx="3877600" cy="461665"/>
          </a:xfrm>
          <a:prstGeom prst="rect">
            <a:avLst/>
          </a:prstGeom>
          <a:noFill/>
        </p:spPr>
        <p:txBody>
          <a:bodyPr wrap="none" rtlCol="0">
            <a:spAutoFit/>
          </a:bodyPr>
          <a:lstStyle/>
          <a:p>
            <a:r>
              <a:rPr lang="en-US" sz="2400" dirty="0"/>
              <a:t>= Ignore the confirmed nodes</a:t>
            </a:r>
          </a:p>
        </p:txBody>
      </p:sp>
      <p:sp>
        <p:nvSpPr>
          <p:cNvPr id="17" name="TextBox 16">
            <a:extLst>
              <a:ext uri="{FF2B5EF4-FFF2-40B4-BE49-F238E27FC236}">
                <a16:creationId xmlns:a16="http://schemas.microsoft.com/office/drawing/2014/main" id="{D06EE842-2087-8562-C094-FEA945A941B7}"/>
              </a:ext>
            </a:extLst>
          </p:cNvPr>
          <p:cNvSpPr txBox="1"/>
          <p:nvPr/>
        </p:nvSpPr>
        <p:spPr>
          <a:xfrm>
            <a:off x="831311" y="3868967"/>
            <a:ext cx="3670492"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‘Confirm’ the lowest cost nodes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from the list of ‘tentative’ nodes.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find out this newly ‘</a:t>
            </a:r>
            <a:r>
              <a:rPr lang="en-US" dirty="0">
                <a:solidFill>
                  <a:prstClr val="black"/>
                </a:solidFill>
                <a:latin typeface="Calibri" panose="020F0502020204030204"/>
              </a:rPr>
              <a:t>confirmed’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ode’s LSP (i.e., C’s LSP).</a:t>
            </a:r>
          </a:p>
        </p:txBody>
      </p:sp>
    </p:spTree>
    <p:extLst>
      <p:ext uri="{BB962C8B-B14F-4D97-AF65-F5344CB8AC3E}">
        <p14:creationId xmlns:p14="http://schemas.microsoft.com/office/powerpoint/2010/main" val="254381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D292CE9-9B00-8444-A538-40EADD5C39FA}"/>
              </a:ext>
            </a:extLst>
          </p:cNvPr>
          <p:cNvGrpSpPr/>
          <p:nvPr/>
        </p:nvGrpSpPr>
        <p:grpSpPr>
          <a:xfrm>
            <a:off x="112162" y="2206256"/>
            <a:ext cx="1440191" cy="1552038"/>
            <a:chOff x="69632" y="2955429"/>
            <a:chExt cx="1511394" cy="2025609"/>
          </a:xfrm>
        </p:grpSpPr>
        <p:grpSp>
          <p:nvGrpSpPr>
            <p:cNvPr id="2" name="Group 1">
              <a:extLst>
                <a:ext uri="{FF2B5EF4-FFF2-40B4-BE49-F238E27FC236}">
                  <a16:creationId xmlns:a16="http://schemas.microsoft.com/office/drawing/2014/main" id="{875DD933-554A-AE4A-A3E6-DAA7CF6AF861}"/>
                </a:ext>
              </a:extLst>
            </p:cNvPr>
            <p:cNvGrpSpPr/>
            <p:nvPr/>
          </p:nvGrpSpPr>
          <p:grpSpPr>
            <a:xfrm>
              <a:off x="69632" y="3121211"/>
              <a:ext cx="961695" cy="1606855"/>
              <a:chOff x="1257454" y="1277690"/>
              <a:chExt cx="961695" cy="1606855"/>
            </a:xfrm>
          </p:grpSpPr>
          <p:sp>
            <p:nvSpPr>
              <p:cNvPr id="3" name="Oval 2">
                <a:extLst>
                  <a:ext uri="{FF2B5EF4-FFF2-40B4-BE49-F238E27FC236}">
                    <a16:creationId xmlns:a16="http://schemas.microsoft.com/office/drawing/2014/main" id="{F921A1D6-FF99-B54C-A546-4F394AD97CEE}"/>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227941-EB57-CA49-9453-AEFA45CF5058}"/>
                  </a:ext>
                </a:extLst>
              </p:cNvPr>
              <p:cNvCxnSpPr>
                <a:cxnSpLocks/>
                <a:stCxn id="3"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 name="TextBox 6">
                <a:extLst>
                  <a:ext uri="{FF2B5EF4-FFF2-40B4-BE49-F238E27FC236}">
                    <a16:creationId xmlns:a16="http://schemas.microsoft.com/office/drawing/2014/main" id="{A631B3B8-1778-144D-87AE-4D4D95318844}"/>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sp>
          <p:nvSpPr>
            <p:cNvPr id="8" name="Oval 7">
              <a:extLst>
                <a:ext uri="{FF2B5EF4-FFF2-40B4-BE49-F238E27FC236}">
                  <a16:creationId xmlns:a16="http://schemas.microsoft.com/office/drawing/2014/main" id="{0D0BB634-A3A2-8D4C-A11D-3541DE5BCE35}"/>
                </a:ext>
              </a:extLst>
            </p:cNvPr>
            <p:cNvSpPr/>
            <p:nvPr/>
          </p:nvSpPr>
          <p:spPr>
            <a:xfrm>
              <a:off x="924441" y="2955429"/>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 name="Oval 8">
              <a:extLst>
                <a:ext uri="{FF2B5EF4-FFF2-40B4-BE49-F238E27FC236}">
                  <a16:creationId xmlns:a16="http://schemas.microsoft.com/office/drawing/2014/main" id="{4DD3C5D2-410A-9047-AB5A-0F6E7C2A6361}"/>
                </a:ext>
              </a:extLst>
            </p:cNvPr>
            <p:cNvSpPr/>
            <p:nvPr/>
          </p:nvSpPr>
          <p:spPr>
            <a:xfrm>
              <a:off x="939341" y="4339353"/>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pic>
        <p:nvPicPr>
          <p:cNvPr id="34" name="Picture 33">
            <a:extLst>
              <a:ext uri="{FF2B5EF4-FFF2-40B4-BE49-F238E27FC236}">
                <a16:creationId xmlns:a16="http://schemas.microsoft.com/office/drawing/2014/main" id="{3BDE1EB7-7D44-3D41-97DB-AC2F056599B2}"/>
              </a:ext>
            </a:extLst>
          </p:cNvPr>
          <p:cNvPicPr>
            <a:picLocks noChangeAspect="1"/>
          </p:cNvPicPr>
          <p:nvPr/>
        </p:nvPicPr>
        <p:blipFill>
          <a:blip r:embed="rId2"/>
          <a:stretch>
            <a:fillRect/>
          </a:stretch>
        </p:blipFill>
        <p:spPr>
          <a:xfrm>
            <a:off x="793602" y="296527"/>
            <a:ext cx="954169" cy="1332684"/>
          </a:xfrm>
          <a:prstGeom prst="rect">
            <a:avLst/>
          </a:prstGeom>
        </p:spPr>
      </p:pic>
      <p:sp>
        <p:nvSpPr>
          <p:cNvPr id="39" name="TextBox 38">
            <a:extLst>
              <a:ext uri="{FF2B5EF4-FFF2-40B4-BE49-F238E27FC236}">
                <a16:creationId xmlns:a16="http://schemas.microsoft.com/office/drawing/2014/main" id="{A825F9C6-2C8B-824B-9C7E-0A437F29B9FF}"/>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sp>
        <p:nvSpPr>
          <p:cNvPr id="40" name="Oval 39">
            <a:extLst>
              <a:ext uri="{FF2B5EF4-FFF2-40B4-BE49-F238E27FC236}">
                <a16:creationId xmlns:a16="http://schemas.microsoft.com/office/drawing/2014/main" id="{239601CD-46AB-E043-A288-03E5F902D6C5}"/>
              </a:ext>
            </a:extLst>
          </p:cNvPr>
          <p:cNvSpPr/>
          <p:nvPr/>
        </p:nvSpPr>
        <p:spPr>
          <a:xfrm>
            <a:off x="4928577" y="343745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41" name="Straight Connector 40">
            <a:extLst>
              <a:ext uri="{FF2B5EF4-FFF2-40B4-BE49-F238E27FC236}">
                <a16:creationId xmlns:a16="http://schemas.microsoft.com/office/drawing/2014/main" id="{A9D7FFE9-E1C2-0346-B458-CEDD58A7EE1B}"/>
              </a:ext>
            </a:extLst>
          </p:cNvPr>
          <p:cNvCxnSpPr>
            <a:cxnSpLocks/>
            <a:endCxn id="40" idx="6"/>
          </p:cNvCxnSpPr>
          <p:nvPr/>
        </p:nvCxnSpPr>
        <p:spPr>
          <a:xfrm flipH="1">
            <a:off x="5570262" y="375829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1DCDB43-6560-944F-B302-CBE4D97DD03D}"/>
              </a:ext>
            </a:extLst>
          </p:cNvPr>
          <p:cNvCxnSpPr>
            <a:cxnSpLocks/>
            <a:stCxn id="40" idx="0"/>
          </p:cNvCxnSpPr>
          <p:nvPr/>
        </p:nvCxnSpPr>
        <p:spPr>
          <a:xfrm flipV="1">
            <a:off x="5249420" y="250688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A2FD2FE-A097-1848-B4CE-F61C6EF4691E}"/>
              </a:ext>
            </a:extLst>
          </p:cNvPr>
          <p:cNvCxnSpPr>
            <a:cxnSpLocks/>
            <a:stCxn id="40" idx="7"/>
          </p:cNvCxnSpPr>
          <p:nvPr/>
        </p:nvCxnSpPr>
        <p:spPr>
          <a:xfrm flipV="1">
            <a:off x="5476289" y="241291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33C8D24-D7F3-3945-A8C3-194632551F23}"/>
              </a:ext>
            </a:extLst>
          </p:cNvPr>
          <p:cNvSpPr txBox="1"/>
          <p:nvPr/>
        </p:nvSpPr>
        <p:spPr>
          <a:xfrm>
            <a:off x="5277980" y="271635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45" name="TextBox 44">
            <a:extLst>
              <a:ext uri="{FF2B5EF4-FFF2-40B4-BE49-F238E27FC236}">
                <a16:creationId xmlns:a16="http://schemas.microsoft.com/office/drawing/2014/main" id="{52BF9E17-0BF4-1D4E-8CCD-7A1CA2D08AC8}"/>
              </a:ext>
            </a:extLst>
          </p:cNvPr>
          <p:cNvSpPr txBox="1"/>
          <p:nvPr/>
        </p:nvSpPr>
        <p:spPr>
          <a:xfrm>
            <a:off x="6100946" y="284835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46" name="TextBox 45">
            <a:extLst>
              <a:ext uri="{FF2B5EF4-FFF2-40B4-BE49-F238E27FC236}">
                <a16:creationId xmlns:a16="http://schemas.microsoft.com/office/drawing/2014/main" id="{AE42570C-9847-5A4F-A4E2-3D4A50690D32}"/>
              </a:ext>
            </a:extLst>
          </p:cNvPr>
          <p:cNvSpPr txBox="1"/>
          <p:nvPr/>
        </p:nvSpPr>
        <p:spPr>
          <a:xfrm>
            <a:off x="6017746" y="3367148"/>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47" name="Oval 46">
            <a:extLst>
              <a:ext uri="{FF2B5EF4-FFF2-40B4-BE49-F238E27FC236}">
                <a16:creationId xmlns:a16="http://schemas.microsoft.com/office/drawing/2014/main" id="{B78DB468-511F-9D4C-B645-EDEEF2A3F9D5}"/>
              </a:ext>
            </a:extLst>
          </p:cNvPr>
          <p:cNvSpPr/>
          <p:nvPr/>
        </p:nvSpPr>
        <p:spPr>
          <a:xfrm>
            <a:off x="4928577" y="218148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48" name="Oval 47">
            <a:extLst>
              <a:ext uri="{FF2B5EF4-FFF2-40B4-BE49-F238E27FC236}">
                <a16:creationId xmlns:a16="http://schemas.microsoft.com/office/drawing/2014/main" id="{7C0CC00F-2AF6-9C4D-9031-69AEDF51721C}"/>
              </a:ext>
            </a:extLst>
          </p:cNvPr>
          <p:cNvSpPr/>
          <p:nvPr/>
        </p:nvSpPr>
        <p:spPr>
          <a:xfrm>
            <a:off x="6325483" y="2193284"/>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49" name="Oval 48">
            <a:extLst>
              <a:ext uri="{FF2B5EF4-FFF2-40B4-BE49-F238E27FC236}">
                <a16:creationId xmlns:a16="http://schemas.microsoft.com/office/drawing/2014/main" id="{CD5CCFCC-9BD6-6340-9711-028AC18FD01F}"/>
              </a:ext>
            </a:extLst>
          </p:cNvPr>
          <p:cNvSpPr/>
          <p:nvPr/>
        </p:nvSpPr>
        <p:spPr>
          <a:xfrm>
            <a:off x="6470395" y="338120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50" name="Straight Arrow Connector 49">
            <a:extLst>
              <a:ext uri="{FF2B5EF4-FFF2-40B4-BE49-F238E27FC236}">
                <a16:creationId xmlns:a16="http://schemas.microsoft.com/office/drawing/2014/main" id="{C25AD957-27AA-3C4F-8CBF-6D1D9698E2F5}"/>
              </a:ext>
            </a:extLst>
          </p:cNvPr>
          <p:cNvCxnSpPr>
            <a:cxnSpLocks/>
          </p:cNvCxnSpPr>
          <p:nvPr/>
        </p:nvCxnSpPr>
        <p:spPr>
          <a:xfrm flipH="1">
            <a:off x="6633020" y="2893721"/>
            <a:ext cx="755221" cy="1498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B2B0092-4785-9A40-9DA0-AF68D35405A9}"/>
              </a:ext>
            </a:extLst>
          </p:cNvPr>
          <p:cNvCxnSpPr>
            <a:cxnSpLocks/>
          </p:cNvCxnSpPr>
          <p:nvPr/>
        </p:nvCxnSpPr>
        <p:spPr>
          <a:xfrm flipH="1">
            <a:off x="6490404" y="2968625"/>
            <a:ext cx="897837" cy="4296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D041189-60E5-C449-8136-5D6D0D3823A0}"/>
              </a:ext>
            </a:extLst>
          </p:cNvPr>
          <p:cNvSpPr txBox="1"/>
          <p:nvPr/>
        </p:nvSpPr>
        <p:spPr>
          <a:xfrm>
            <a:off x="7316571" y="2717844"/>
            <a:ext cx="139865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Update costs</a:t>
            </a:r>
          </a:p>
        </p:txBody>
      </p:sp>
      <p:cxnSp>
        <p:nvCxnSpPr>
          <p:cNvPr id="54" name="Straight Arrow Connector 53">
            <a:extLst>
              <a:ext uri="{FF2B5EF4-FFF2-40B4-BE49-F238E27FC236}">
                <a16:creationId xmlns:a16="http://schemas.microsoft.com/office/drawing/2014/main" id="{6C02092B-D4F6-1344-A9FD-6BDEDBC8A54A}"/>
              </a:ext>
            </a:extLst>
          </p:cNvPr>
          <p:cNvCxnSpPr>
            <a:cxnSpLocks/>
          </p:cNvCxnSpPr>
          <p:nvPr/>
        </p:nvCxnSpPr>
        <p:spPr>
          <a:xfrm flipH="1">
            <a:off x="5688356" y="2823172"/>
            <a:ext cx="1628215" cy="705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E1B030-00CB-4E03-936F-101B44B784A2}"/>
              </a:ext>
            </a:extLst>
          </p:cNvPr>
          <p:cNvSpPr txBox="1"/>
          <p:nvPr/>
        </p:nvSpPr>
        <p:spPr>
          <a:xfrm>
            <a:off x="4389971" y="3561163"/>
            <a:ext cx="39451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cxnSp>
        <p:nvCxnSpPr>
          <p:cNvPr id="12" name="Straight Connector 11">
            <a:extLst>
              <a:ext uri="{FF2B5EF4-FFF2-40B4-BE49-F238E27FC236}">
                <a16:creationId xmlns:a16="http://schemas.microsoft.com/office/drawing/2014/main" id="{D3D0204A-D1FB-FFCA-2925-D80420E296B7}"/>
              </a:ext>
            </a:extLst>
          </p:cNvPr>
          <p:cNvCxnSpPr>
            <a:cxnSpLocks/>
          </p:cNvCxnSpPr>
          <p:nvPr/>
        </p:nvCxnSpPr>
        <p:spPr>
          <a:xfrm flipH="1" flipV="1">
            <a:off x="4099842" y="3314576"/>
            <a:ext cx="1033226" cy="387475"/>
          </a:xfrm>
          <a:prstGeom prst="line">
            <a:avLst/>
          </a:prstGeom>
          <a:ln w="31750">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6580200-D10B-3E70-7D2F-465ABAB4C9AC}"/>
              </a:ext>
            </a:extLst>
          </p:cNvPr>
          <p:cNvSpPr/>
          <p:nvPr/>
        </p:nvSpPr>
        <p:spPr>
          <a:xfrm>
            <a:off x="3778999" y="2989178"/>
            <a:ext cx="641685" cy="641685"/>
          </a:xfrm>
          <a:prstGeom prst="ellipse">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A</a:t>
            </a:r>
          </a:p>
        </p:txBody>
      </p:sp>
      <p:pic>
        <p:nvPicPr>
          <p:cNvPr id="14" name="Picture 13">
            <a:extLst>
              <a:ext uri="{FF2B5EF4-FFF2-40B4-BE49-F238E27FC236}">
                <a16:creationId xmlns:a16="http://schemas.microsoft.com/office/drawing/2014/main" id="{C3CA0E7E-3CBE-ABEC-1EA4-B9AABF5C02B2}"/>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15" name="Picture 14">
            <a:extLst>
              <a:ext uri="{FF2B5EF4-FFF2-40B4-BE49-F238E27FC236}">
                <a16:creationId xmlns:a16="http://schemas.microsoft.com/office/drawing/2014/main" id="{C26BB50E-CBCD-97E9-1573-1A035CC94EE2}"/>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16" name="Picture 15">
            <a:extLst>
              <a:ext uri="{FF2B5EF4-FFF2-40B4-BE49-F238E27FC236}">
                <a16:creationId xmlns:a16="http://schemas.microsoft.com/office/drawing/2014/main" id="{19F2AE5C-C57F-B459-F447-145AE796B857}"/>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17" name="Picture 16">
            <a:extLst>
              <a:ext uri="{FF2B5EF4-FFF2-40B4-BE49-F238E27FC236}">
                <a16:creationId xmlns:a16="http://schemas.microsoft.com/office/drawing/2014/main" id="{50503F91-2F9B-9C08-8E29-7588BBC73C66}"/>
              </a:ext>
            </a:extLst>
          </p:cNvPr>
          <p:cNvPicPr>
            <a:picLocks noChangeAspect="1"/>
          </p:cNvPicPr>
          <p:nvPr/>
        </p:nvPicPr>
        <p:blipFill>
          <a:blip r:embed="rId6"/>
          <a:stretch>
            <a:fillRect/>
          </a:stretch>
        </p:blipFill>
        <p:spPr>
          <a:xfrm>
            <a:off x="6098744" y="463736"/>
            <a:ext cx="1149350" cy="1100442"/>
          </a:xfrm>
          <a:prstGeom prst="rect">
            <a:avLst/>
          </a:prstGeom>
        </p:spPr>
      </p:pic>
      <p:sp>
        <p:nvSpPr>
          <p:cNvPr id="19" name="TextBox 18">
            <a:extLst>
              <a:ext uri="{FF2B5EF4-FFF2-40B4-BE49-F238E27FC236}">
                <a16:creationId xmlns:a16="http://schemas.microsoft.com/office/drawing/2014/main" id="{CAFA820C-2E48-502E-AD55-CCAD46A06217}"/>
              </a:ext>
            </a:extLst>
          </p:cNvPr>
          <p:cNvSpPr txBox="1"/>
          <p:nvPr/>
        </p:nvSpPr>
        <p:spPr>
          <a:xfrm>
            <a:off x="3493922" y="3204792"/>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18" name="TextBox 17">
            <a:extLst>
              <a:ext uri="{FF2B5EF4-FFF2-40B4-BE49-F238E27FC236}">
                <a16:creationId xmlns:a16="http://schemas.microsoft.com/office/drawing/2014/main" id="{7749D7F3-0C4D-75FF-CC4C-FF0ED084EF37}"/>
              </a:ext>
            </a:extLst>
          </p:cNvPr>
          <p:cNvSpPr txBox="1"/>
          <p:nvPr/>
        </p:nvSpPr>
        <p:spPr>
          <a:xfrm>
            <a:off x="7273698" y="3098181"/>
            <a:ext cx="195726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By adding the cost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reach ‘C’.</a:t>
            </a:r>
          </a:p>
        </p:txBody>
      </p:sp>
    </p:spTree>
    <p:extLst>
      <p:ext uri="{BB962C8B-B14F-4D97-AF65-F5344CB8AC3E}">
        <p14:creationId xmlns:p14="http://schemas.microsoft.com/office/powerpoint/2010/main" val="495269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D292CE9-9B00-8444-A538-40EADD5C39FA}"/>
              </a:ext>
            </a:extLst>
          </p:cNvPr>
          <p:cNvGrpSpPr/>
          <p:nvPr/>
        </p:nvGrpSpPr>
        <p:grpSpPr>
          <a:xfrm>
            <a:off x="112162" y="2206256"/>
            <a:ext cx="1440191" cy="1552038"/>
            <a:chOff x="69632" y="2955429"/>
            <a:chExt cx="1511394" cy="2025609"/>
          </a:xfrm>
        </p:grpSpPr>
        <p:grpSp>
          <p:nvGrpSpPr>
            <p:cNvPr id="2" name="Group 1">
              <a:extLst>
                <a:ext uri="{FF2B5EF4-FFF2-40B4-BE49-F238E27FC236}">
                  <a16:creationId xmlns:a16="http://schemas.microsoft.com/office/drawing/2014/main" id="{875DD933-554A-AE4A-A3E6-DAA7CF6AF861}"/>
                </a:ext>
              </a:extLst>
            </p:cNvPr>
            <p:cNvGrpSpPr/>
            <p:nvPr/>
          </p:nvGrpSpPr>
          <p:grpSpPr>
            <a:xfrm>
              <a:off x="69632" y="3121211"/>
              <a:ext cx="961695" cy="1606855"/>
              <a:chOff x="1257454" y="1277690"/>
              <a:chExt cx="961695" cy="1606855"/>
            </a:xfrm>
          </p:grpSpPr>
          <p:sp>
            <p:nvSpPr>
              <p:cNvPr id="3" name="Oval 2">
                <a:extLst>
                  <a:ext uri="{FF2B5EF4-FFF2-40B4-BE49-F238E27FC236}">
                    <a16:creationId xmlns:a16="http://schemas.microsoft.com/office/drawing/2014/main" id="{F921A1D6-FF99-B54C-A546-4F394AD97CEE}"/>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227941-EB57-CA49-9453-AEFA45CF5058}"/>
                  </a:ext>
                </a:extLst>
              </p:cNvPr>
              <p:cNvCxnSpPr>
                <a:cxnSpLocks/>
                <a:stCxn id="3"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 name="TextBox 6">
                <a:extLst>
                  <a:ext uri="{FF2B5EF4-FFF2-40B4-BE49-F238E27FC236}">
                    <a16:creationId xmlns:a16="http://schemas.microsoft.com/office/drawing/2014/main" id="{A631B3B8-1778-144D-87AE-4D4D95318844}"/>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sp>
          <p:nvSpPr>
            <p:cNvPr id="8" name="Oval 7">
              <a:extLst>
                <a:ext uri="{FF2B5EF4-FFF2-40B4-BE49-F238E27FC236}">
                  <a16:creationId xmlns:a16="http://schemas.microsoft.com/office/drawing/2014/main" id="{0D0BB634-A3A2-8D4C-A11D-3541DE5BCE35}"/>
                </a:ext>
              </a:extLst>
            </p:cNvPr>
            <p:cNvSpPr/>
            <p:nvPr/>
          </p:nvSpPr>
          <p:spPr>
            <a:xfrm>
              <a:off x="924441" y="2955429"/>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 name="Oval 8">
              <a:extLst>
                <a:ext uri="{FF2B5EF4-FFF2-40B4-BE49-F238E27FC236}">
                  <a16:creationId xmlns:a16="http://schemas.microsoft.com/office/drawing/2014/main" id="{4DD3C5D2-410A-9047-AB5A-0F6E7C2A6361}"/>
                </a:ext>
              </a:extLst>
            </p:cNvPr>
            <p:cNvSpPr/>
            <p:nvPr/>
          </p:nvSpPr>
          <p:spPr>
            <a:xfrm>
              <a:off x="939341" y="4339353"/>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pic>
        <p:nvPicPr>
          <p:cNvPr id="31" name="Picture 30">
            <a:extLst>
              <a:ext uri="{FF2B5EF4-FFF2-40B4-BE49-F238E27FC236}">
                <a16:creationId xmlns:a16="http://schemas.microsoft.com/office/drawing/2014/main" id="{77E43D3B-5B64-7C48-8CF9-FB5FDA5794EB}"/>
              </a:ext>
            </a:extLst>
          </p:cNvPr>
          <p:cNvPicPr>
            <a:picLocks noChangeAspect="1"/>
          </p:cNvPicPr>
          <p:nvPr/>
        </p:nvPicPr>
        <p:blipFill>
          <a:blip r:embed="rId2"/>
          <a:stretch>
            <a:fillRect/>
          </a:stretch>
        </p:blipFill>
        <p:spPr>
          <a:xfrm>
            <a:off x="793602" y="296527"/>
            <a:ext cx="954169" cy="1332684"/>
          </a:xfrm>
          <a:prstGeom prst="rect">
            <a:avLst/>
          </a:prstGeom>
        </p:spPr>
      </p:pic>
      <p:sp>
        <p:nvSpPr>
          <p:cNvPr id="36" name="TextBox 35">
            <a:extLst>
              <a:ext uri="{FF2B5EF4-FFF2-40B4-BE49-F238E27FC236}">
                <a16:creationId xmlns:a16="http://schemas.microsoft.com/office/drawing/2014/main" id="{2E7A2978-630C-394E-913D-E01890C0FE9E}"/>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sp>
        <p:nvSpPr>
          <p:cNvPr id="52" name="Oval 51">
            <a:extLst>
              <a:ext uri="{FF2B5EF4-FFF2-40B4-BE49-F238E27FC236}">
                <a16:creationId xmlns:a16="http://schemas.microsoft.com/office/drawing/2014/main" id="{CB3E80B1-8009-F343-9C23-7CAA3440F9AF}"/>
              </a:ext>
            </a:extLst>
          </p:cNvPr>
          <p:cNvSpPr/>
          <p:nvPr/>
        </p:nvSpPr>
        <p:spPr>
          <a:xfrm>
            <a:off x="4928577" y="343745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53" name="Straight Connector 52">
            <a:extLst>
              <a:ext uri="{FF2B5EF4-FFF2-40B4-BE49-F238E27FC236}">
                <a16:creationId xmlns:a16="http://schemas.microsoft.com/office/drawing/2014/main" id="{4CF90A92-385F-5744-88CC-11CAFE91A8DE}"/>
              </a:ext>
            </a:extLst>
          </p:cNvPr>
          <p:cNvCxnSpPr>
            <a:cxnSpLocks/>
            <a:endCxn id="52" idx="6"/>
          </p:cNvCxnSpPr>
          <p:nvPr/>
        </p:nvCxnSpPr>
        <p:spPr>
          <a:xfrm flipH="1">
            <a:off x="5570262" y="375829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79FA735-490F-8347-8A73-57615DC28899}"/>
              </a:ext>
            </a:extLst>
          </p:cNvPr>
          <p:cNvCxnSpPr>
            <a:cxnSpLocks/>
            <a:stCxn id="52" idx="0"/>
          </p:cNvCxnSpPr>
          <p:nvPr/>
        </p:nvCxnSpPr>
        <p:spPr>
          <a:xfrm flipV="1">
            <a:off x="5249420" y="250688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069ABE4-7767-3C46-B98A-8D2BA239AE1A}"/>
              </a:ext>
            </a:extLst>
          </p:cNvPr>
          <p:cNvCxnSpPr>
            <a:cxnSpLocks/>
            <a:stCxn id="52" idx="7"/>
          </p:cNvCxnSpPr>
          <p:nvPr/>
        </p:nvCxnSpPr>
        <p:spPr>
          <a:xfrm flipV="1">
            <a:off x="5476289" y="241291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454C967D-DAE1-EC40-9092-03F57DB4B678}"/>
              </a:ext>
            </a:extLst>
          </p:cNvPr>
          <p:cNvSpPr txBox="1"/>
          <p:nvPr/>
        </p:nvSpPr>
        <p:spPr>
          <a:xfrm>
            <a:off x="5277980" y="271635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sp>
        <p:nvSpPr>
          <p:cNvPr id="57" name="TextBox 56">
            <a:extLst>
              <a:ext uri="{FF2B5EF4-FFF2-40B4-BE49-F238E27FC236}">
                <a16:creationId xmlns:a16="http://schemas.microsoft.com/office/drawing/2014/main" id="{A4CF74D0-9663-CF42-B327-6FB1D062BD36}"/>
              </a:ext>
            </a:extLst>
          </p:cNvPr>
          <p:cNvSpPr txBox="1"/>
          <p:nvPr/>
        </p:nvSpPr>
        <p:spPr>
          <a:xfrm>
            <a:off x="6100946" y="284835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sp>
        <p:nvSpPr>
          <p:cNvPr id="58" name="TextBox 57">
            <a:extLst>
              <a:ext uri="{FF2B5EF4-FFF2-40B4-BE49-F238E27FC236}">
                <a16:creationId xmlns:a16="http://schemas.microsoft.com/office/drawing/2014/main" id="{BA3701E6-F601-C442-ACA1-5E7AAB7C244F}"/>
              </a:ext>
            </a:extLst>
          </p:cNvPr>
          <p:cNvSpPr txBox="1"/>
          <p:nvPr/>
        </p:nvSpPr>
        <p:spPr>
          <a:xfrm>
            <a:off x="6017746" y="3367148"/>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a:t>
            </a:r>
          </a:p>
        </p:txBody>
      </p:sp>
      <p:sp>
        <p:nvSpPr>
          <p:cNvPr id="59" name="Oval 58">
            <a:extLst>
              <a:ext uri="{FF2B5EF4-FFF2-40B4-BE49-F238E27FC236}">
                <a16:creationId xmlns:a16="http://schemas.microsoft.com/office/drawing/2014/main" id="{771A3923-1600-5F4B-B3D5-8CE087E57997}"/>
              </a:ext>
            </a:extLst>
          </p:cNvPr>
          <p:cNvSpPr/>
          <p:nvPr/>
        </p:nvSpPr>
        <p:spPr>
          <a:xfrm>
            <a:off x="4928577" y="218148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60" name="Oval 59">
            <a:extLst>
              <a:ext uri="{FF2B5EF4-FFF2-40B4-BE49-F238E27FC236}">
                <a16:creationId xmlns:a16="http://schemas.microsoft.com/office/drawing/2014/main" id="{CD4FE17F-EB11-0944-BEAD-E0122F2EC0C4}"/>
              </a:ext>
            </a:extLst>
          </p:cNvPr>
          <p:cNvSpPr/>
          <p:nvPr/>
        </p:nvSpPr>
        <p:spPr>
          <a:xfrm>
            <a:off x="6325483" y="2193284"/>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61" name="Oval 60">
            <a:extLst>
              <a:ext uri="{FF2B5EF4-FFF2-40B4-BE49-F238E27FC236}">
                <a16:creationId xmlns:a16="http://schemas.microsoft.com/office/drawing/2014/main" id="{E66580DB-2A83-9D44-B85C-321B14757063}"/>
              </a:ext>
            </a:extLst>
          </p:cNvPr>
          <p:cNvSpPr/>
          <p:nvPr/>
        </p:nvSpPr>
        <p:spPr>
          <a:xfrm>
            <a:off x="6470395" y="338120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62" name="Straight Arrow Connector 61">
            <a:extLst>
              <a:ext uri="{FF2B5EF4-FFF2-40B4-BE49-F238E27FC236}">
                <a16:creationId xmlns:a16="http://schemas.microsoft.com/office/drawing/2014/main" id="{D3767EFD-0042-6444-AC8A-A058E2E715DD}"/>
              </a:ext>
            </a:extLst>
          </p:cNvPr>
          <p:cNvCxnSpPr>
            <a:cxnSpLocks/>
          </p:cNvCxnSpPr>
          <p:nvPr/>
        </p:nvCxnSpPr>
        <p:spPr>
          <a:xfrm flipH="1">
            <a:off x="6633020" y="2893721"/>
            <a:ext cx="755221" cy="1498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2B8ABDA-937D-4546-8E93-F393670E870C}"/>
              </a:ext>
            </a:extLst>
          </p:cNvPr>
          <p:cNvCxnSpPr>
            <a:cxnSpLocks/>
          </p:cNvCxnSpPr>
          <p:nvPr/>
        </p:nvCxnSpPr>
        <p:spPr>
          <a:xfrm flipH="1">
            <a:off x="6490404" y="2968625"/>
            <a:ext cx="897837" cy="4296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2A3F2FD0-67EC-EB48-8688-C087C3A5A594}"/>
              </a:ext>
            </a:extLst>
          </p:cNvPr>
          <p:cNvSpPr txBox="1"/>
          <p:nvPr/>
        </p:nvSpPr>
        <p:spPr>
          <a:xfrm>
            <a:off x="7316571" y="2717844"/>
            <a:ext cx="15224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Costs updated</a:t>
            </a:r>
          </a:p>
        </p:txBody>
      </p:sp>
      <p:cxnSp>
        <p:nvCxnSpPr>
          <p:cNvPr id="66" name="Straight Arrow Connector 65">
            <a:extLst>
              <a:ext uri="{FF2B5EF4-FFF2-40B4-BE49-F238E27FC236}">
                <a16:creationId xmlns:a16="http://schemas.microsoft.com/office/drawing/2014/main" id="{826D7752-7561-084B-824F-26C19E74FCCE}"/>
              </a:ext>
            </a:extLst>
          </p:cNvPr>
          <p:cNvCxnSpPr>
            <a:cxnSpLocks/>
          </p:cNvCxnSpPr>
          <p:nvPr/>
        </p:nvCxnSpPr>
        <p:spPr>
          <a:xfrm flipH="1">
            <a:off x="5688356" y="2823172"/>
            <a:ext cx="1628215" cy="705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4C8BB4-EB28-4E4D-EB3E-BD7179C25013}"/>
              </a:ext>
            </a:extLst>
          </p:cNvPr>
          <p:cNvSpPr txBox="1"/>
          <p:nvPr/>
        </p:nvSpPr>
        <p:spPr>
          <a:xfrm>
            <a:off x="4389971" y="3561163"/>
            <a:ext cx="39451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cxnSp>
        <p:nvCxnSpPr>
          <p:cNvPr id="12" name="Straight Connector 11">
            <a:extLst>
              <a:ext uri="{FF2B5EF4-FFF2-40B4-BE49-F238E27FC236}">
                <a16:creationId xmlns:a16="http://schemas.microsoft.com/office/drawing/2014/main" id="{28D9BF24-F21F-AEF2-F000-B5C7D0A551F2}"/>
              </a:ext>
            </a:extLst>
          </p:cNvPr>
          <p:cNvCxnSpPr>
            <a:cxnSpLocks/>
          </p:cNvCxnSpPr>
          <p:nvPr/>
        </p:nvCxnSpPr>
        <p:spPr>
          <a:xfrm flipH="1" flipV="1">
            <a:off x="4099842" y="3314576"/>
            <a:ext cx="1033226" cy="387475"/>
          </a:xfrm>
          <a:prstGeom prst="line">
            <a:avLst/>
          </a:prstGeom>
          <a:ln w="31750">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389B464-76AC-514E-7CB5-9A3C303C0C74}"/>
              </a:ext>
            </a:extLst>
          </p:cNvPr>
          <p:cNvSpPr/>
          <p:nvPr/>
        </p:nvSpPr>
        <p:spPr>
          <a:xfrm>
            <a:off x="3778999" y="2989178"/>
            <a:ext cx="641685" cy="641685"/>
          </a:xfrm>
          <a:prstGeom prst="ellipse">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A</a:t>
            </a:r>
          </a:p>
        </p:txBody>
      </p:sp>
      <p:pic>
        <p:nvPicPr>
          <p:cNvPr id="14" name="Picture 13">
            <a:extLst>
              <a:ext uri="{FF2B5EF4-FFF2-40B4-BE49-F238E27FC236}">
                <a16:creationId xmlns:a16="http://schemas.microsoft.com/office/drawing/2014/main" id="{9E669A7F-A345-2226-AC2D-263754CD41C9}"/>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15" name="Picture 14">
            <a:extLst>
              <a:ext uri="{FF2B5EF4-FFF2-40B4-BE49-F238E27FC236}">
                <a16:creationId xmlns:a16="http://schemas.microsoft.com/office/drawing/2014/main" id="{A6F53E94-5935-60E6-97FA-1F800D6D9890}"/>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16" name="Picture 15">
            <a:extLst>
              <a:ext uri="{FF2B5EF4-FFF2-40B4-BE49-F238E27FC236}">
                <a16:creationId xmlns:a16="http://schemas.microsoft.com/office/drawing/2014/main" id="{DE945E6C-75AA-05DF-DED8-2683E395F2CE}"/>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17" name="Picture 16">
            <a:extLst>
              <a:ext uri="{FF2B5EF4-FFF2-40B4-BE49-F238E27FC236}">
                <a16:creationId xmlns:a16="http://schemas.microsoft.com/office/drawing/2014/main" id="{D66653D3-28B2-FEA4-94C0-53743AC747B6}"/>
              </a:ext>
            </a:extLst>
          </p:cNvPr>
          <p:cNvPicPr>
            <a:picLocks noChangeAspect="1"/>
          </p:cNvPicPr>
          <p:nvPr/>
        </p:nvPicPr>
        <p:blipFill>
          <a:blip r:embed="rId6"/>
          <a:stretch>
            <a:fillRect/>
          </a:stretch>
        </p:blipFill>
        <p:spPr>
          <a:xfrm>
            <a:off x="6098744" y="463736"/>
            <a:ext cx="1149350" cy="1100442"/>
          </a:xfrm>
          <a:prstGeom prst="rect">
            <a:avLst/>
          </a:prstGeom>
        </p:spPr>
      </p:pic>
      <p:sp>
        <p:nvSpPr>
          <p:cNvPr id="18" name="TextBox 17">
            <a:extLst>
              <a:ext uri="{FF2B5EF4-FFF2-40B4-BE49-F238E27FC236}">
                <a16:creationId xmlns:a16="http://schemas.microsoft.com/office/drawing/2014/main" id="{31D24339-224C-A830-DC16-A43A97C9CA74}"/>
              </a:ext>
            </a:extLst>
          </p:cNvPr>
          <p:cNvSpPr txBox="1"/>
          <p:nvPr/>
        </p:nvSpPr>
        <p:spPr>
          <a:xfrm>
            <a:off x="3493922" y="3204792"/>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Tree>
    <p:extLst>
      <p:ext uri="{BB962C8B-B14F-4D97-AF65-F5344CB8AC3E}">
        <p14:creationId xmlns:p14="http://schemas.microsoft.com/office/powerpoint/2010/main" val="1871129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3582BA3-CA0C-D748-ACDB-93E8836DD864}"/>
              </a:ext>
            </a:extLst>
          </p:cNvPr>
          <p:cNvCxnSpPr>
            <a:cxnSpLocks/>
          </p:cNvCxnSpPr>
          <p:nvPr/>
        </p:nvCxnSpPr>
        <p:spPr>
          <a:xfrm flipH="1">
            <a:off x="1478165" y="3577447"/>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594BDD6-C6BB-304B-B444-2697969900B6}"/>
              </a:ext>
            </a:extLst>
          </p:cNvPr>
          <p:cNvCxnSpPr>
            <a:cxnSpLocks/>
          </p:cNvCxnSpPr>
          <p:nvPr/>
        </p:nvCxnSpPr>
        <p:spPr>
          <a:xfrm flipV="1">
            <a:off x="1384192" y="2232066"/>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9E0B42-4081-7648-912B-65FEE5B4ADC5}"/>
              </a:ext>
            </a:extLst>
          </p:cNvPr>
          <p:cNvSpPr txBox="1"/>
          <p:nvPr/>
        </p:nvSpPr>
        <p:spPr>
          <a:xfrm>
            <a:off x="2008849" y="266750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sp>
        <p:nvSpPr>
          <p:cNvPr id="33" name="TextBox 32">
            <a:extLst>
              <a:ext uri="{FF2B5EF4-FFF2-40B4-BE49-F238E27FC236}">
                <a16:creationId xmlns:a16="http://schemas.microsoft.com/office/drawing/2014/main" id="{3FADE822-819B-A84F-B901-3A96AC677D75}"/>
              </a:ext>
            </a:extLst>
          </p:cNvPr>
          <p:cNvSpPr txBox="1"/>
          <p:nvPr/>
        </p:nvSpPr>
        <p:spPr>
          <a:xfrm>
            <a:off x="1925649" y="318630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a:t>
            </a:r>
          </a:p>
        </p:txBody>
      </p:sp>
      <p:sp>
        <p:nvSpPr>
          <p:cNvPr id="34" name="Oval 33">
            <a:extLst>
              <a:ext uri="{FF2B5EF4-FFF2-40B4-BE49-F238E27FC236}">
                <a16:creationId xmlns:a16="http://schemas.microsoft.com/office/drawing/2014/main" id="{A52043E3-64B0-554D-8A8C-688E041B19C4}"/>
              </a:ext>
            </a:extLst>
          </p:cNvPr>
          <p:cNvSpPr/>
          <p:nvPr/>
        </p:nvSpPr>
        <p:spPr>
          <a:xfrm>
            <a:off x="2233386" y="2012437"/>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35" name="Oval 34">
            <a:extLst>
              <a:ext uri="{FF2B5EF4-FFF2-40B4-BE49-F238E27FC236}">
                <a16:creationId xmlns:a16="http://schemas.microsoft.com/office/drawing/2014/main" id="{6847EEFD-344C-B14C-AE12-AA1A86212ED1}"/>
              </a:ext>
            </a:extLst>
          </p:cNvPr>
          <p:cNvSpPr/>
          <p:nvPr/>
        </p:nvSpPr>
        <p:spPr>
          <a:xfrm>
            <a:off x="2378298" y="3200362"/>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grpSp>
        <p:nvGrpSpPr>
          <p:cNvPr id="10" name="Group 9">
            <a:extLst>
              <a:ext uri="{FF2B5EF4-FFF2-40B4-BE49-F238E27FC236}">
                <a16:creationId xmlns:a16="http://schemas.microsoft.com/office/drawing/2014/main" id="{0D292CE9-9B00-8444-A538-40EADD5C39FA}"/>
              </a:ext>
            </a:extLst>
          </p:cNvPr>
          <p:cNvGrpSpPr/>
          <p:nvPr/>
        </p:nvGrpSpPr>
        <p:grpSpPr>
          <a:xfrm>
            <a:off x="112162" y="2206256"/>
            <a:ext cx="1440191" cy="1552038"/>
            <a:chOff x="69632" y="2955429"/>
            <a:chExt cx="1511394" cy="2025609"/>
          </a:xfrm>
        </p:grpSpPr>
        <p:grpSp>
          <p:nvGrpSpPr>
            <p:cNvPr id="2" name="Group 1">
              <a:extLst>
                <a:ext uri="{FF2B5EF4-FFF2-40B4-BE49-F238E27FC236}">
                  <a16:creationId xmlns:a16="http://schemas.microsoft.com/office/drawing/2014/main" id="{875DD933-554A-AE4A-A3E6-DAA7CF6AF861}"/>
                </a:ext>
              </a:extLst>
            </p:cNvPr>
            <p:cNvGrpSpPr/>
            <p:nvPr/>
          </p:nvGrpSpPr>
          <p:grpSpPr>
            <a:xfrm>
              <a:off x="69632" y="3594016"/>
              <a:ext cx="1190552" cy="1134050"/>
              <a:chOff x="1257454" y="1750495"/>
              <a:chExt cx="1190552" cy="1134050"/>
            </a:xfrm>
          </p:grpSpPr>
          <p:sp>
            <p:nvSpPr>
              <p:cNvPr id="3" name="Oval 2">
                <a:extLst>
                  <a:ext uri="{FF2B5EF4-FFF2-40B4-BE49-F238E27FC236}">
                    <a16:creationId xmlns:a16="http://schemas.microsoft.com/office/drawing/2014/main" id="{F921A1D6-FF99-B54C-A546-4F394AD97CEE}"/>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227941-EB57-CA49-9453-AEFA45CF5058}"/>
                  </a:ext>
                </a:extLst>
              </p:cNvPr>
              <p:cNvCxnSpPr>
                <a:cxnSpLocks/>
                <a:stCxn id="9" idx="0"/>
                <a:endCxn id="8" idx="4"/>
              </p:cNvCxnSpPr>
              <p:nvPr/>
            </p:nvCxnSpPr>
            <p:spPr>
              <a:xfrm flipH="1" flipV="1">
                <a:off x="2433106" y="1753592"/>
                <a:ext cx="14900" cy="74224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 name="TextBox 6">
                <a:extLst>
                  <a:ext uri="{FF2B5EF4-FFF2-40B4-BE49-F238E27FC236}">
                    <a16:creationId xmlns:a16="http://schemas.microsoft.com/office/drawing/2014/main" id="{A631B3B8-1778-144D-87AE-4D4D95318844}"/>
                  </a:ext>
                </a:extLst>
              </p:cNvPr>
              <p:cNvSpPr txBox="1"/>
              <p:nvPr/>
            </p:nvSpPr>
            <p:spPr>
              <a:xfrm>
                <a:off x="1889061" y="1750495"/>
                <a:ext cx="532074" cy="6025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grpSp>
        <p:sp>
          <p:nvSpPr>
            <p:cNvPr id="8" name="Oval 7">
              <a:extLst>
                <a:ext uri="{FF2B5EF4-FFF2-40B4-BE49-F238E27FC236}">
                  <a16:creationId xmlns:a16="http://schemas.microsoft.com/office/drawing/2014/main" id="{0D0BB634-A3A2-8D4C-A11D-3541DE5BCE35}"/>
                </a:ext>
              </a:extLst>
            </p:cNvPr>
            <p:cNvSpPr/>
            <p:nvPr/>
          </p:nvSpPr>
          <p:spPr>
            <a:xfrm>
              <a:off x="924441" y="2955429"/>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 name="Oval 8">
              <a:extLst>
                <a:ext uri="{FF2B5EF4-FFF2-40B4-BE49-F238E27FC236}">
                  <a16:creationId xmlns:a16="http://schemas.microsoft.com/office/drawing/2014/main" id="{4DD3C5D2-410A-9047-AB5A-0F6E7C2A6361}"/>
                </a:ext>
              </a:extLst>
            </p:cNvPr>
            <p:cNvSpPr/>
            <p:nvPr/>
          </p:nvSpPr>
          <p:spPr>
            <a:xfrm>
              <a:off x="939341" y="4339353"/>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sp>
        <p:nvSpPr>
          <p:cNvPr id="12" name="Oval 11">
            <a:extLst>
              <a:ext uri="{FF2B5EF4-FFF2-40B4-BE49-F238E27FC236}">
                <a16:creationId xmlns:a16="http://schemas.microsoft.com/office/drawing/2014/main" id="{998E6B32-ADE6-EE4E-8036-33FF4E38E5EA}"/>
              </a:ext>
            </a:extLst>
          </p:cNvPr>
          <p:cNvSpPr/>
          <p:nvPr/>
        </p:nvSpPr>
        <p:spPr>
          <a:xfrm>
            <a:off x="4928577" y="343745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13" name="Straight Connector 12">
            <a:extLst>
              <a:ext uri="{FF2B5EF4-FFF2-40B4-BE49-F238E27FC236}">
                <a16:creationId xmlns:a16="http://schemas.microsoft.com/office/drawing/2014/main" id="{B77909E4-34F6-1749-9DAC-401E4F05757A}"/>
              </a:ext>
            </a:extLst>
          </p:cNvPr>
          <p:cNvCxnSpPr>
            <a:cxnSpLocks/>
            <a:endCxn id="12" idx="6"/>
          </p:cNvCxnSpPr>
          <p:nvPr/>
        </p:nvCxnSpPr>
        <p:spPr>
          <a:xfrm flipH="1">
            <a:off x="5570262" y="375829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AC7AD0-FEC5-2445-833D-14EAA804D958}"/>
              </a:ext>
            </a:extLst>
          </p:cNvPr>
          <p:cNvCxnSpPr>
            <a:cxnSpLocks/>
            <a:stCxn id="12" idx="0"/>
          </p:cNvCxnSpPr>
          <p:nvPr/>
        </p:nvCxnSpPr>
        <p:spPr>
          <a:xfrm flipV="1">
            <a:off x="5249420" y="250688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FA820C-3B97-4D4A-83E4-E3AB46CF58DF}"/>
              </a:ext>
            </a:extLst>
          </p:cNvPr>
          <p:cNvCxnSpPr>
            <a:cxnSpLocks/>
            <a:stCxn id="12" idx="7"/>
          </p:cNvCxnSpPr>
          <p:nvPr/>
        </p:nvCxnSpPr>
        <p:spPr>
          <a:xfrm flipV="1">
            <a:off x="5476289" y="241291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E9779EF-1CBF-7243-AEC8-2861310ADE75}"/>
              </a:ext>
            </a:extLst>
          </p:cNvPr>
          <p:cNvSpPr txBox="1"/>
          <p:nvPr/>
        </p:nvSpPr>
        <p:spPr>
          <a:xfrm>
            <a:off x="5277980" y="271635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sp>
        <p:nvSpPr>
          <p:cNvPr id="17" name="TextBox 16">
            <a:extLst>
              <a:ext uri="{FF2B5EF4-FFF2-40B4-BE49-F238E27FC236}">
                <a16:creationId xmlns:a16="http://schemas.microsoft.com/office/drawing/2014/main" id="{3F35E032-BDB9-BA4B-A6AD-00BFFBE4A9AE}"/>
              </a:ext>
            </a:extLst>
          </p:cNvPr>
          <p:cNvSpPr txBox="1"/>
          <p:nvPr/>
        </p:nvSpPr>
        <p:spPr>
          <a:xfrm>
            <a:off x="6100946" y="284835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sp>
        <p:nvSpPr>
          <p:cNvPr id="18" name="TextBox 17">
            <a:extLst>
              <a:ext uri="{FF2B5EF4-FFF2-40B4-BE49-F238E27FC236}">
                <a16:creationId xmlns:a16="http://schemas.microsoft.com/office/drawing/2014/main" id="{AE6826ED-8659-8C40-8010-B5F3A4C8AACE}"/>
              </a:ext>
            </a:extLst>
          </p:cNvPr>
          <p:cNvSpPr txBox="1"/>
          <p:nvPr/>
        </p:nvSpPr>
        <p:spPr>
          <a:xfrm>
            <a:off x="6017746" y="3367148"/>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a:t>
            </a:r>
          </a:p>
        </p:txBody>
      </p:sp>
      <p:sp>
        <p:nvSpPr>
          <p:cNvPr id="19" name="Oval 18">
            <a:extLst>
              <a:ext uri="{FF2B5EF4-FFF2-40B4-BE49-F238E27FC236}">
                <a16:creationId xmlns:a16="http://schemas.microsoft.com/office/drawing/2014/main" id="{3F53E7CD-696F-F146-8403-A5024198849C}"/>
              </a:ext>
            </a:extLst>
          </p:cNvPr>
          <p:cNvSpPr/>
          <p:nvPr/>
        </p:nvSpPr>
        <p:spPr>
          <a:xfrm>
            <a:off x="4928577" y="218148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20" name="Oval 19">
            <a:extLst>
              <a:ext uri="{FF2B5EF4-FFF2-40B4-BE49-F238E27FC236}">
                <a16:creationId xmlns:a16="http://schemas.microsoft.com/office/drawing/2014/main" id="{47568ED5-B86B-B64A-A199-0B476D362413}"/>
              </a:ext>
            </a:extLst>
          </p:cNvPr>
          <p:cNvSpPr/>
          <p:nvPr/>
        </p:nvSpPr>
        <p:spPr>
          <a:xfrm>
            <a:off x="6325483" y="2193284"/>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21" name="Oval 20">
            <a:extLst>
              <a:ext uri="{FF2B5EF4-FFF2-40B4-BE49-F238E27FC236}">
                <a16:creationId xmlns:a16="http://schemas.microsoft.com/office/drawing/2014/main" id="{F092B817-6014-8E46-ACFC-8D715EB6B88D}"/>
              </a:ext>
            </a:extLst>
          </p:cNvPr>
          <p:cNvSpPr/>
          <p:nvPr/>
        </p:nvSpPr>
        <p:spPr>
          <a:xfrm>
            <a:off x="6470395" y="338120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24" name="Straight Arrow Connector 23">
            <a:extLst>
              <a:ext uri="{FF2B5EF4-FFF2-40B4-BE49-F238E27FC236}">
                <a16:creationId xmlns:a16="http://schemas.microsoft.com/office/drawing/2014/main" id="{D4D6824B-BD61-3A41-AA42-222903F9FB5C}"/>
              </a:ext>
            </a:extLst>
          </p:cNvPr>
          <p:cNvCxnSpPr>
            <a:cxnSpLocks/>
          </p:cNvCxnSpPr>
          <p:nvPr/>
        </p:nvCxnSpPr>
        <p:spPr>
          <a:xfrm flipH="1">
            <a:off x="6633020" y="2893721"/>
            <a:ext cx="755221" cy="1498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3AFFE16-1F3F-7949-B4C7-96C7389A1F53}"/>
              </a:ext>
            </a:extLst>
          </p:cNvPr>
          <p:cNvCxnSpPr>
            <a:cxnSpLocks/>
          </p:cNvCxnSpPr>
          <p:nvPr/>
        </p:nvCxnSpPr>
        <p:spPr>
          <a:xfrm flipH="1">
            <a:off x="6490404" y="2968625"/>
            <a:ext cx="897837" cy="4296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EA768CD-D62A-C64F-AA18-89EF2EA3519C}"/>
              </a:ext>
            </a:extLst>
          </p:cNvPr>
          <p:cNvCxnSpPr>
            <a:cxnSpLocks/>
          </p:cNvCxnSpPr>
          <p:nvPr/>
        </p:nvCxnSpPr>
        <p:spPr>
          <a:xfrm flipH="1">
            <a:off x="5688356" y="2823172"/>
            <a:ext cx="1628215" cy="705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3DC8DF61-E7CA-574C-8ED3-60A18E5A7D9C}"/>
              </a:ext>
            </a:extLst>
          </p:cNvPr>
          <p:cNvPicPr>
            <a:picLocks noChangeAspect="1"/>
          </p:cNvPicPr>
          <p:nvPr/>
        </p:nvPicPr>
        <p:blipFill>
          <a:blip r:embed="rId2"/>
          <a:stretch>
            <a:fillRect/>
          </a:stretch>
        </p:blipFill>
        <p:spPr>
          <a:xfrm>
            <a:off x="793602" y="296527"/>
            <a:ext cx="954169" cy="1332684"/>
          </a:xfrm>
          <a:prstGeom prst="rect">
            <a:avLst/>
          </a:prstGeom>
        </p:spPr>
      </p:pic>
      <p:sp>
        <p:nvSpPr>
          <p:cNvPr id="43" name="TextBox 42">
            <a:extLst>
              <a:ext uri="{FF2B5EF4-FFF2-40B4-BE49-F238E27FC236}">
                <a16:creationId xmlns:a16="http://schemas.microsoft.com/office/drawing/2014/main" id="{31DA38B3-FA11-8E43-AC20-1496A5C418FD}"/>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sp>
        <p:nvSpPr>
          <p:cNvPr id="11" name="TextBox 10">
            <a:extLst>
              <a:ext uri="{FF2B5EF4-FFF2-40B4-BE49-F238E27FC236}">
                <a16:creationId xmlns:a16="http://schemas.microsoft.com/office/drawing/2014/main" id="{5A0D305A-E4B9-6620-CAF0-52EC22241FC6}"/>
              </a:ext>
            </a:extLst>
          </p:cNvPr>
          <p:cNvSpPr txBox="1"/>
          <p:nvPr/>
        </p:nvSpPr>
        <p:spPr>
          <a:xfrm>
            <a:off x="4389971" y="3561163"/>
            <a:ext cx="39451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cxnSp>
        <p:nvCxnSpPr>
          <p:cNvPr id="22" name="Straight Connector 21">
            <a:extLst>
              <a:ext uri="{FF2B5EF4-FFF2-40B4-BE49-F238E27FC236}">
                <a16:creationId xmlns:a16="http://schemas.microsoft.com/office/drawing/2014/main" id="{4B0B6AD5-0AF5-AA9E-EBA7-92FCECBD0B29}"/>
              </a:ext>
            </a:extLst>
          </p:cNvPr>
          <p:cNvCxnSpPr>
            <a:cxnSpLocks/>
          </p:cNvCxnSpPr>
          <p:nvPr/>
        </p:nvCxnSpPr>
        <p:spPr>
          <a:xfrm flipH="1" flipV="1">
            <a:off x="4099842" y="3314576"/>
            <a:ext cx="1033226" cy="387475"/>
          </a:xfrm>
          <a:prstGeom prst="line">
            <a:avLst/>
          </a:prstGeom>
          <a:ln w="31750">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7D2CBBDA-E50B-3BA1-104F-117FCFE0FE7E}"/>
              </a:ext>
            </a:extLst>
          </p:cNvPr>
          <p:cNvSpPr/>
          <p:nvPr/>
        </p:nvSpPr>
        <p:spPr>
          <a:xfrm>
            <a:off x="3778999" y="2989178"/>
            <a:ext cx="641685" cy="641685"/>
          </a:xfrm>
          <a:prstGeom prst="ellipse">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A</a:t>
            </a:r>
          </a:p>
        </p:txBody>
      </p:sp>
      <p:pic>
        <p:nvPicPr>
          <p:cNvPr id="25" name="Picture 24">
            <a:extLst>
              <a:ext uri="{FF2B5EF4-FFF2-40B4-BE49-F238E27FC236}">
                <a16:creationId xmlns:a16="http://schemas.microsoft.com/office/drawing/2014/main" id="{CB5102FD-AD18-A688-5089-7F27D0CBE0E7}"/>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26" name="Picture 25">
            <a:extLst>
              <a:ext uri="{FF2B5EF4-FFF2-40B4-BE49-F238E27FC236}">
                <a16:creationId xmlns:a16="http://schemas.microsoft.com/office/drawing/2014/main" id="{778DD623-B68A-0953-D9B2-F0D70BDF4A36}"/>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36" name="Picture 35">
            <a:extLst>
              <a:ext uri="{FF2B5EF4-FFF2-40B4-BE49-F238E27FC236}">
                <a16:creationId xmlns:a16="http://schemas.microsoft.com/office/drawing/2014/main" id="{C7872C30-EC0E-11D6-1798-47132CBB622F}"/>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44" name="Picture 43">
            <a:extLst>
              <a:ext uri="{FF2B5EF4-FFF2-40B4-BE49-F238E27FC236}">
                <a16:creationId xmlns:a16="http://schemas.microsoft.com/office/drawing/2014/main" id="{FE1DEABB-CC13-1ABC-9DC0-2477789619F3}"/>
              </a:ext>
            </a:extLst>
          </p:cNvPr>
          <p:cNvPicPr>
            <a:picLocks noChangeAspect="1"/>
          </p:cNvPicPr>
          <p:nvPr/>
        </p:nvPicPr>
        <p:blipFill>
          <a:blip r:embed="rId6"/>
          <a:stretch>
            <a:fillRect/>
          </a:stretch>
        </p:blipFill>
        <p:spPr>
          <a:xfrm>
            <a:off x="6098744" y="463736"/>
            <a:ext cx="1149350" cy="1100442"/>
          </a:xfrm>
          <a:prstGeom prst="rect">
            <a:avLst/>
          </a:prstGeom>
        </p:spPr>
      </p:pic>
      <p:sp>
        <p:nvSpPr>
          <p:cNvPr id="45" name="TextBox 44">
            <a:extLst>
              <a:ext uri="{FF2B5EF4-FFF2-40B4-BE49-F238E27FC236}">
                <a16:creationId xmlns:a16="http://schemas.microsoft.com/office/drawing/2014/main" id="{164E4C09-A69E-60C6-839B-5714074D7A4A}"/>
              </a:ext>
            </a:extLst>
          </p:cNvPr>
          <p:cNvSpPr txBox="1"/>
          <p:nvPr/>
        </p:nvSpPr>
        <p:spPr>
          <a:xfrm>
            <a:off x="3493922" y="3204792"/>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46" name="Freeform 45">
            <a:extLst>
              <a:ext uri="{FF2B5EF4-FFF2-40B4-BE49-F238E27FC236}">
                <a16:creationId xmlns:a16="http://schemas.microsoft.com/office/drawing/2014/main" id="{6C9DB49C-08AD-C7AD-1FB7-3839932F8178}"/>
              </a:ext>
            </a:extLst>
          </p:cNvPr>
          <p:cNvSpPr/>
          <p:nvPr/>
        </p:nvSpPr>
        <p:spPr>
          <a:xfrm>
            <a:off x="3103418" y="1807856"/>
            <a:ext cx="1981200" cy="561271"/>
          </a:xfrm>
          <a:custGeom>
            <a:avLst/>
            <a:gdLst>
              <a:gd name="connsiteX0" fmla="*/ 1981200 w 1981200"/>
              <a:gd name="connsiteY0" fmla="*/ 298035 h 561271"/>
              <a:gd name="connsiteX1" fmla="*/ 900546 w 1981200"/>
              <a:gd name="connsiteY1" fmla="*/ 7089 h 561271"/>
              <a:gd name="connsiteX2" fmla="*/ 0 w 1981200"/>
              <a:gd name="connsiteY2" fmla="*/ 561271 h 561271"/>
            </a:gdLst>
            <a:ahLst/>
            <a:cxnLst>
              <a:cxn ang="0">
                <a:pos x="connsiteX0" y="connsiteY0"/>
              </a:cxn>
              <a:cxn ang="0">
                <a:pos x="connsiteX1" y="connsiteY1"/>
              </a:cxn>
              <a:cxn ang="0">
                <a:pos x="connsiteX2" y="connsiteY2"/>
              </a:cxn>
            </a:cxnLst>
            <a:rect l="l" t="t" r="r" b="b"/>
            <a:pathLst>
              <a:path w="1981200" h="561271">
                <a:moveTo>
                  <a:pt x="1981200" y="298035"/>
                </a:moveTo>
                <a:cubicBezTo>
                  <a:pt x="1605973" y="130625"/>
                  <a:pt x="1230746" y="-36784"/>
                  <a:pt x="900546" y="7089"/>
                </a:cubicBezTo>
                <a:cubicBezTo>
                  <a:pt x="570346" y="50962"/>
                  <a:pt x="285173" y="306116"/>
                  <a:pt x="0" y="561271"/>
                </a:cubicBezTo>
              </a:path>
            </a:pathLst>
          </a:custGeom>
          <a:noFill/>
          <a:ln w="25400">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5801F65-2A3B-D590-3F3C-E123144531DD}"/>
              </a:ext>
            </a:extLst>
          </p:cNvPr>
          <p:cNvSpPr txBox="1"/>
          <p:nvPr/>
        </p:nvSpPr>
        <p:spPr>
          <a:xfrm>
            <a:off x="2920802" y="1513376"/>
            <a:ext cx="288925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Join with minimum link costs</a:t>
            </a:r>
          </a:p>
        </p:txBody>
      </p:sp>
      <p:sp>
        <p:nvSpPr>
          <p:cNvPr id="30" name="TextBox 29">
            <a:extLst>
              <a:ext uri="{FF2B5EF4-FFF2-40B4-BE49-F238E27FC236}">
                <a16:creationId xmlns:a16="http://schemas.microsoft.com/office/drawing/2014/main" id="{CC63BA53-494D-1F1A-B19E-F6909D97D0DE}"/>
              </a:ext>
            </a:extLst>
          </p:cNvPr>
          <p:cNvSpPr txBox="1"/>
          <p:nvPr/>
        </p:nvSpPr>
        <p:spPr>
          <a:xfrm>
            <a:off x="7316571" y="2717844"/>
            <a:ext cx="15224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Costs updated</a:t>
            </a:r>
          </a:p>
        </p:txBody>
      </p:sp>
      <p:sp>
        <p:nvSpPr>
          <p:cNvPr id="29" name="TextBox 28">
            <a:extLst>
              <a:ext uri="{FF2B5EF4-FFF2-40B4-BE49-F238E27FC236}">
                <a16:creationId xmlns:a16="http://schemas.microsoft.com/office/drawing/2014/main" id="{E7A79BDD-24E6-22F6-0168-172FF3A27B98}"/>
              </a:ext>
            </a:extLst>
          </p:cNvPr>
          <p:cNvSpPr txBox="1"/>
          <p:nvPr/>
        </p:nvSpPr>
        <p:spPr>
          <a:xfrm>
            <a:off x="96007" y="4790369"/>
            <a:ext cx="288803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Note that B’s link is updated.</a:t>
            </a:r>
          </a:p>
        </p:txBody>
      </p:sp>
    </p:spTree>
    <p:extLst>
      <p:ext uri="{BB962C8B-B14F-4D97-AF65-F5344CB8AC3E}">
        <p14:creationId xmlns:p14="http://schemas.microsoft.com/office/powerpoint/2010/main" val="5668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3582BA3-CA0C-D748-ACDB-93E8836DD864}"/>
              </a:ext>
            </a:extLst>
          </p:cNvPr>
          <p:cNvCxnSpPr>
            <a:cxnSpLocks/>
          </p:cNvCxnSpPr>
          <p:nvPr/>
        </p:nvCxnSpPr>
        <p:spPr>
          <a:xfrm flipH="1">
            <a:off x="1478165" y="3577447"/>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594BDD6-C6BB-304B-B444-2697969900B6}"/>
              </a:ext>
            </a:extLst>
          </p:cNvPr>
          <p:cNvCxnSpPr>
            <a:cxnSpLocks/>
          </p:cNvCxnSpPr>
          <p:nvPr/>
        </p:nvCxnSpPr>
        <p:spPr>
          <a:xfrm flipV="1">
            <a:off x="1384192" y="2232066"/>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9E0B42-4081-7648-912B-65FEE5B4ADC5}"/>
              </a:ext>
            </a:extLst>
          </p:cNvPr>
          <p:cNvSpPr txBox="1"/>
          <p:nvPr/>
        </p:nvSpPr>
        <p:spPr>
          <a:xfrm>
            <a:off x="2008849" y="266750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sp>
        <p:nvSpPr>
          <p:cNvPr id="33" name="TextBox 32">
            <a:extLst>
              <a:ext uri="{FF2B5EF4-FFF2-40B4-BE49-F238E27FC236}">
                <a16:creationId xmlns:a16="http://schemas.microsoft.com/office/drawing/2014/main" id="{3FADE822-819B-A84F-B901-3A96AC677D75}"/>
              </a:ext>
            </a:extLst>
          </p:cNvPr>
          <p:cNvSpPr txBox="1"/>
          <p:nvPr/>
        </p:nvSpPr>
        <p:spPr>
          <a:xfrm>
            <a:off x="1925649" y="318630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a:t>
            </a:r>
          </a:p>
        </p:txBody>
      </p:sp>
      <p:sp>
        <p:nvSpPr>
          <p:cNvPr id="34" name="Oval 33">
            <a:extLst>
              <a:ext uri="{FF2B5EF4-FFF2-40B4-BE49-F238E27FC236}">
                <a16:creationId xmlns:a16="http://schemas.microsoft.com/office/drawing/2014/main" id="{A52043E3-64B0-554D-8A8C-688E041B19C4}"/>
              </a:ext>
            </a:extLst>
          </p:cNvPr>
          <p:cNvSpPr/>
          <p:nvPr/>
        </p:nvSpPr>
        <p:spPr>
          <a:xfrm>
            <a:off x="2233386" y="2012437"/>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35" name="Oval 34">
            <a:extLst>
              <a:ext uri="{FF2B5EF4-FFF2-40B4-BE49-F238E27FC236}">
                <a16:creationId xmlns:a16="http://schemas.microsoft.com/office/drawing/2014/main" id="{6847EEFD-344C-B14C-AE12-AA1A86212ED1}"/>
              </a:ext>
            </a:extLst>
          </p:cNvPr>
          <p:cNvSpPr/>
          <p:nvPr/>
        </p:nvSpPr>
        <p:spPr>
          <a:xfrm>
            <a:off x="2378298" y="3200362"/>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3" name="Oval 2">
            <a:extLst>
              <a:ext uri="{FF2B5EF4-FFF2-40B4-BE49-F238E27FC236}">
                <a16:creationId xmlns:a16="http://schemas.microsoft.com/office/drawing/2014/main" id="{F921A1D6-FF99-B54C-A546-4F394AD97CEE}"/>
              </a:ext>
            </a:extLst>
          </p:cNvPr>
          <p:cNvSpPr/>
          <p:nvPr/>
        </p:nvSpPr>
        <p:spPr>
          <a:xfrm>
            <a:off x="112162" y="2721698"/>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634071" y="3141360"/>
            <a:ext cx="394480" cy="2546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227941-EB57-CA49-9453-AEFA45CF5058}"/>
              </a:ext>
            </a:extLst>
          </p:cNvPr>
          <p:cNvCxnSpPr>
            <a:cxnSpLocks/>
            <a:stCxn id="9" idx="0"/>
            <a:endCxn id="8" idx="4"/>
          </p:cNvCxnSpPr>
          <p:nvPr/>
        </p:nvCxnSpPr>
        <p:spPr>
          <a:xfrm flipH="1" flipV="1">
            <a:off x="1232428" y="2697920"/>
            <a:ext cx="14198" cy="5687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516756" y="3210734"/>
            <a:ext cx="394517" cy="3537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 name="TextBox 6">
            <a:extLst>
              <a:ext uri="{FF2B5EF4-FFF2-40B4-BE49-F238E27FC236}">
                <a16:creationId xmlns:a16="http://schemas.microsoft.com/office/drawing/2014/main" id="{A631B3B8-1778-144D-87AE-4D4D95318844}"/>
              </a:ext>
            </a:extLst>
          </p:cNvPr>
          <p:cNvSpPr txBox="1"/>
          <p:nvPr/>
        </p:nvSpPr>
        <p:spPr>
          <a:xfrm>
            <a:off x="714013" y="2695547"/>
            <a:ext cx="5070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sp>
        <p:nvSpPr>
          <p:cNvPr id="8" name="Oval 7">
            <a:extLst>
              <a:ext uri="{FF2B5EF4-FFF2-40B4-BE49-F238E27FC236}">
                <a16:creationId xmlns:a16="http://schemas.microsoft.com/office/drawing/2014/main" id="{0D0BB634-A3A2-8D4C-A11D-3541DE5BCE35}"/>
              </a:ext>
            </a:extLst>
          </p:cNvPr>
          <p:cNvSpPr/>
          <p:nvPr/>
        </p:nvSpPr>
        <p:spPr>
          <a:xfrm>
            <a:off x="926700" y="2206256"/>
            <a:ext cx="611455" cy="49166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9" name="Oval 8">
            <a:extLst>
              <a:ext uri="{FF2B5EF4-FFF2-40B4-BE49-F238E27FC236}">
                <a16:creationId xmlns:a16="http://schemas.microsoft.com/office/drawing/2014/main" id="{4DD3C5D2-410A-9047-AB5A-0F6E7C2A6361}"/>
              </a:ext>
            </a:extLst>
          </p:cNvPr>
          <p:cNvSpPr/>
          <p:nvPr/>
        </p:nvSpPr>
        <p:spPr>
          <a:xfrm>
            <a:off x="940898" y="3266630"/>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pic>
        <p:nvPicPr>
          <p:cNvPr id="36" name="Picture 35">
            <a:extLst>
              <a:ext uri="{FF2B5EF4-FFF2-40B4-BE49-F238E27FC236}">
                <a16:creationId xmlns:a16="http://schemas.microsoft.com/office/drawing/2014/main" id="{30C0B717-5F11-1A46-AB8D-103C5958D9AE}"/>
              </a:ext>
            </a:extLst>
          </p:cNvPr>
          <p:cNvPicPr>
            <a:picLocks noChangeAspect="1"/>
          </p:cNvPicPr>
          <p:nvPr/>
        </p:nvPicPr>
        <p:blipFill>
          <a:blip r:embed="rId2"/>
          <a:stretch>
            <a:fillRect/>
          </a:stretch>
        </p:blipFill>
        <p:spPr>
          <a:xfrm>
            <a:off x="793602" y="296527"/>
            <a:ext cx="954169" cy="1332684"/>
          </a:xfrm>
          <a:prstGeom prst="rect">
            <a:avLst/>
          </a:prstGeom>
        </p:spPr>
      </p:pic>
      <p:sp>
        <p:nvSpPr>
          <p:cNvPr id="42" name="TextBox 41">
            <a:extLst>
              <a:ext uri="{FF2B5EF4-FFF2-40B4-BE49-F238E27FC236}">
                <a16:creationId xmlns:a16="http://schemas.microsoft.com/office/drawing/2014/main" id="{F75A474C-78F3-7447-8CAB-F31B009D3911}"/>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pic>
        <p:nvPicPr>
          <p:cNvPr id="2" name="Picture 1">
            <a:extLst>
              <a:ext uri="{FF2B5EF4-FFF2-40B4-BE49-F238E27FC236}">
                <a16:creationId xmlns:a16="http://schemas.microsoft.com/office/drawing/2014/main" id="{0A618A14-E03E-4F76-A7E4-05153304B044}"/>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10" name="Picture 9">
            <a:extLst>
              <a:ext uri="{FF2B5EF4-FFF2-40B4-BE49-F238E27FC236}">
                <a16:creationId xmlns:a16="http://schemas.microsoft.com/office/drawing/2014/main" id="{B294CE76-45DE-8A06-1F4E-82118884483F}"/>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11" name="Picture 10">
            <a:extLst>
              <a:ext uri="{FF2B5EF4-FFF2-40B4-BE49-F238E27FC236}">
                <a16:creationId xmlns:a16="http://schemas.microsoft.com/office/drawing/2014/main" id="{766138EC-B447-DD6A-A683-6CEEB9489E7B}"/>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12" name="Picture 11">
            <a:extLst>
              <a:ext uri="{FF2B5EF4-FFF2-40B4-BE49-F238E27FC236}">
                <a16:creationId xmlns:a16="http://schemas.microsoft.com/office/drawing/2014/main" id="{76D28B64-026E-4E69-E663-675F7FDF13FB}"/>
              </a:ext>
            </a:extLst>
          </p:cNvPr>
          <p:cNvPicPr>
            <a:picLocks noChangeAspect="1"/>
          </p:cNvPicPr>
          <p:nvPr/>
        </p:nvPicPr>
        <p:blipFill>
          <a:blip r:embed="rId6"/>
          <a:stretch>
            <a:fillRect/>
          </a:stretch>
        </p:blipFill>
        <p:spPr>
          <a:xfrm>
            <a:off x="6098744" y="463736"/>
            <a:ext cx="1149350" cy="1100442"/>
          </a:xfrm>
          <a:prstGeom prst="rect">
            <a:avLst/>
          </a:prstGeom>
        </p:spPr>
      </p:pic>
    </p:spTree>
    <p:extLst>
      <p:ext uri="{BB962C8B-B14F-4D97-AF65-F5344CB8AC3E}">
        <p14:creationId xmlns:p14="http://schemas.microsoft.com/office/powerpoint/2010/main" val="321860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3582BA3-CA0C-D748-ACDB-93E8836DD864}"/>
              </a:ext>
            </a:extLst>
          </p:cNvPr>
          <p:cNvCxnSpPr>
            <a:cxnSpLocks/>
          </p:cNvCxnSpPr>
          <p:nvPr/>
        </p:nvCxnSpPr>
        <p:spPr>
          <a:xfrm flipH="1">
            <a:off x="1478165" y="3577447"/>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594BDD6-C6BB-304B-B444-2697969900B6}"/>
              </a:ext>
            </a:extLst>
          </p:cNvPr>
          <p:cNvCxnSpPr>
            <a:cxnSpLocks/>
          </p:cNvCxnSpPr>
          <p:nvPr/>
        </p:nvCxnSpPr>
        <p:spPr>
          <a:xfrm flipV="1">
            <a:off x="1384192" y="2232066"/>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9E0B42-4081-7648-912B-65FEE5B4ADC5}"/>
              </a:ext>
            </a:extLst>
          </p:cNvPr>
          <p:cNvSpPr txBox="1"/>
          <p:nvPr/>
        </p:nvSpPr>
        <p:spPr>
          <a:xfrm>
            <a:off x="2008849" y="266750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sp>
        <p:nvSpPr>
          <p:cNvPr id="33" name="TextBox 32">
            <a:extLst>
              <a:ext uri="{FF2B5EF4-FFF2-40B4-BE49-F238E27FC236}">
                <a16:creationId xmlns:a16="http://schemas.microsoft.com/office/drawing/2014/main" id="{3FADE822-819B-A84F-B901-3A96AC677D75}"/>
              </a:ext>
            </a:extLst>
          </p:cNvPr>
          <p:cNvSpPr txBox="1"/>
          <p:nvPr/>
        </p:nvSpPr>
        <p:spPr>
          <a:xfrm>
            <a:off x="1925649" y="318630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a:t>
            </a:r>
          </a:p>
        </p:txBody>
      </p:sp>
      <p:sp>
        <p:nvSpPr>
          <p:cNvPr id="34" name="Oval 33">
            <a:extLst>
              <a:ext uri="{FF2B5EF4-FFF2-40B4-BE49-F238E27FC236}">
                <a16:creationId xmlns:a16="http://schemas.microsoft.com/office/drawing/2014/main" id="{A52043E3-64B0-554D-8A8C-688E041B19C4}"/>
              </a:ext>
            </a:extLst>
          </p:cNvPr>
          <p:cNvSpPr/>
          <p:nvPr/>
        </p:nvSpPr>
        <p:spPr>
          <a:xfrm>
            <a:off x="2233386" y="2012437"/>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35" name="Oval 34">
            <a:extLst>
              <a:ext uri="{FF2B5EF4-FFF2-40B4-BE49-F238E27FC236}">
                <a16:creationId xmlns:a16="http://schemas.microsoft.com/office/drawing/2014/main" id="{6847EEFD-344C-B14C-AE12-AA1A86212ED1}"/>
              </a:ext>
            </a:extLst>
          </p:cNvPr>
          <p:cNvSpPr/>
          <p:nvPr/>
        </p:nvSpPr>
        <p:spPr>
          <a:xfrm>
            <a:off x="2378298" y="3200362"/>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grpSp>
        <p:nvGrpSpPr>
          <p:cNvPr id="2" name="Group 1">
            <a:extLst>
              <a:ext uri="{FF2B5EF4-FFF2-40B4-BE49-F238E27FC236}">
                <a16:creationId xmlns:a16="http://schemas.microsoft.com/office/drawing/2014/main" id="{875DD933-554A-AE4A-A3E6-DAA7CF6AF861}"/>
              </a:ext>
            </a:extLst>
          </p:cNvPr>
          <p:cNvGrpSpPr/>
          <p:nvPr/>
        </p:nvGrpSpPr>
        <p:grpSpPr>
          <a:xfrm>
            <a:off x="112162" y="2721699"/>
            <a:ext cx="916389" cy="842767"/>
            <a:chOff x="1257454" y="1784626"/>
            <a:chExt cx="961695" cy="1099919"/>
          </a:xfrm>
        </p:grpSpPr>
        <p:sp>
          <p:nvSpPr>
            <p:cNvPr id="3" name="Oval 2">
              <a:extLst>
                <a:ext uri="{FF2B5EF4-FFF2-40B4-BE49-F238E27FC236}">
                  <a16:creationId xmlns:a16="http://schemas.microsoft.com/office/drawing/2014/main" id="{F921A1D6-FF99-B54C-A546-4F394AD97CEE}"/>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 name="Straight Connector 3">
              <a:extLst>
                <a:ext uri="{FF2B5EF4-FFF2-40B4-BE49-F238E27FC236}">
                  <a16:creationId xmlns:a16="http://schemas.microsoft.com/office/drawing/2014/main" id="{BB7E4019-CF46-7D42-B470-C61740AB1B48}"/>
                </a:ext>
              </a:extLst>
            </p:cNvPr>
            <p:cNvCxnSpPr>
              <a:cxnSpLocks/>
              <a:endCxn id="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DDC4B-24AD-CC48-AF16-87E5E2B0A985}"/>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grpSp>
      <p:sp>
        <p:nvSpPr>
          <p:cNvPr id="9" name="Oval 8">
            <a:extLst>
              <a:ext uri="{FF2B5EF4-FFF2-40B4-BE49-F238E27FC236}">
                <a16:creationId xmlns:a16="http://schemas.microsoft.com/office/drawing/2014/main" id="{4DD3C5D2-410A-9047-AB5A-0F6E7C2A6361}"/>
              </a:ext>
            </a:extLst>
          </p:cNvPr>
          <p:cNvSpPr/>
          <p:nvPr/>
        </p:nvSpPr>
        <p:spPr>
          <a:xfrm>
            <a:off x="940898" y="3266630"/>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25" name="Straight Connector 24">
            <a:extLst>
              <a:ext uri="{FF2B5EF4-FFF2-40B4-BE49-F238E27FC236}">
                <a16:creationId xmlns:a16="http://schemas.microsoft.com/office/drawing/2014/main" id="{ECBCAF81-7162-0F4B-B468-0847934F449C}"/>
              </a:ext>
            </a:extLst>
          </p:cNvPr>
          <p:cNvCxnSpPr>
            <a:cxnSpLocks/>
          </p:cNvCxnSpPr>
          <p:nvPr/>
        </p:nvCxnSpPr>
        <p:spPr>
          <a:xfrm flipH="1" flipV="1">
            <a:off x="634071" y="3141360"/>
            <a:ext cx="394480" cy="2546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4A0D7DC-3F3C-7B43-9F9B-AE7EDAD04014}"/>
              </a:ext>
            </a:extLst>
          </p:cNvPr>
          <p:cNvCxnSpPr>
            <a:cxnSpLocks/>
            <a:endCxn id="29" idx="4"/>
          </p:cNvCxnSpPr>
          <p:nvPr/>
        </p:nvCxnSpPr>
        <p:spPr>
          <a:xfrm flipH="1" flipV="1">
            <a:off x="1232428" y="2697920"/>
            <a:ext cx="14198" cy="5687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B104528-5DA0-B84E-9B4B-4C1C13E69497}"/>
              </a:ext>
            </a:extLst>
          </p:cNvPr>
          <p:cNvSpPr txBox="1"/>
          <p:nvPr/>
        </p:nvSpPr>
        <p:spPr>
          <a:xfrm>
            <a:off x="714013" y="2695547"/>
            <a:ext cx="5070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sp>
        <p:nvSpPr>
          <p:cNvPr id="29" name="Oval 28">
            <a:extLst>
              <a:ext uri="{FF2B5EF4-FFF2-40B4-BE49-F238E27FC236}">
                <a16:creationId xmlns:a16="http://schemas.microsoft.com/office/drawing/2014/main" id="{E4F7099E-D75F-204F-A05C-8F2BAFBEFEF4}"/>
              </a:ext>
            </a:extLst>
          </p:cNvPr>
          <p:cNvSpPr/>
          <p:nvPr/>
        </p:nvSpPr>
        <p:spPr>
          <a:xfrm>
            <a:off x="926700" y="2206256"/>
            <a:ext cx="611455" cy="49166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pic>
        <p:nvPicPr>
          <p:cNvPr id="30" name="Picture 29">
            <a:extLst>
              <a:ext uri="{FF2B5EF4-FFF2-40B4-BE49-F238E27FC236}">
                <a16:creationId xmlns:a16="http://schemas.microsoft.com/office/drawing/2014/main" id="{B83CAAC7-F600-0342-8C53-49E5C534810F}"/>
              </a:ext>
            </a:extLst>
          </p:cNvPr>
          <p:cNvPicPr>
            <a:picLocks noChangeAspect="1"/>
          </p:cNvPicPr>
          <p:nvPr/>
        </p:nvPicPr>
        <p:blipFill>
          <a:blip r:embed="rId2"/>
          <a:stretch>
            <a:fillRect/>
          </a:stretch>
        </p:blipFill>
        <p:spPr>
          <a:xfrm>
            <a:off x="793602" y="296527"/>
            <a:ext cx="954169" cy="1332684"/>
          </a:xfrm>
          <a:prstGeom prst="rect">
            <a:avLst/>
          </a:prstGeom>
        </p:spPr>
      </p:pic>
      <p:sp>
        <p:nvSpPr>
          <p:cNvPr id="40" name="TextBox 39">
            <a:extLst>
              <a:ext uri="{FF2B5EF4-FFF2-40B4-BE49-F238E27FC236}">
                <a16:creationId xmlns:a16="http://schemas.microsoft.com/office/drawing/2014/main" id="{30FFEF78-D18E-0F40-8427-68FB31DFA1B8}"/>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grpSp>
        <p:nvGrpSpPr>
          <p:cNvPr id="41" name="Group 40">
            <a:extLst>
              <a:ext uri="{FF2B5EF4-FFF2-40B4-BE49-F238E27FC236}">
                <a16:creationId xmlns:a16="http://schemas.microsoft.com/office/drawing/2014/main" id="{4A6920C1-F32F-8D45-9A71-F62BA296DEEF}"/>
              </a:ext>
            </a:extLst>
          </p:cNvPr>
          <p:cNvGrpSpPr/>
          <p:nvPr/>
        </p:nvGrpSpPr>
        <p:grpSpPr>
          <a:xfrm>
            <a:off x="5470591" y="1950530"/>
            <a:ext cx="1957541" cy="1572250"/>
            <a:chOff x="2766861" y="1640187"/>
            <a:chExt cx="1957541" cy="1572250"/>
          </a:xfrm>
        </p:grpSpPr>
        <p:sp>
          <p:nvSpPr>
            <p:cNvPr id="42" name="Oval 41">
              <a:extLst>
                <a:ext uri="{FF2B5EF4-FFF2-40B4-BE49-F238E27FC236}">
                  <a16:creationId xmlns:a16="http://schemas.microsoft.com/office/drawing/2014/main" id="{CA08F2B2-844B-1D40-AAC2-E44D200B4CD5}"/>
                </a:ext>
              </a:extLst>
            </p:cNvPr>
            <p:cNvSpPr/>
            <p:nvPr/>
          </p:nvSpPr>
          <p:spPr>
            <a:xfrm>
              <a:off x="3874375" y="257075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43" name="Straight Connector 42">
              <a:extLst>
                <a:ext uri="{FF2B5EF4-FFF2-40B4-BE49-F238E27FC236}">
                  <a16:creationId xmlns:a16="http://schemas.microsoft.com/office/drawing/2014/main" id="{2A353219-5C54-CE47-819D-3C690C637C92}"/>
                </a:ext>
              </a:extLst>
            </p:cNvPr>
            <p:cNvCxnSpPr>
              <a:cxnSpLocks/>
              <a:stCxn id="42" idx="0"/>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94F0D8-6C35-6042-9B92-7BA6F527E21C}"/>
                </a:ext>
              </a:extLst>
            </p:cNvPr>
            <p:cNvCxnSpPr>
              <a:cxnSpLocks/>
              <a:stCxn id="42" idx="2"/>
            </p:cNvCxnSpPr>
            <p:nvPr/>
          </p:nvCxnSpPr>
          <p:spPr>
            <a:xfrm flipH="1">
              <a:off x="2766861" y="2891595"/>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75D7781-58F5-964E-873C-D3D24EF0EE8A}"/>
                </a:ext>
              </a:extLst>
            </p:cNvPr>
            <p:cNvSpPr txBox="1"/>
            <p:nvPr/>
          </p:nvSpPr>
          <p:spPr>
            <a:xfrm>
              <a:off x="3297545" y="251017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46" name="TextBox 45">
              <a:extLst>
                <a:ext uri="{FF2B5EF4-FFF2-40B4-BE49-F238E27FC236}">
                  <a16:creationId xmlns:a16="http://schemas.microsoft.com/office/drawing/2014/main" id="{E741CCE1-8316-A846-B426-1DF2D461B20D}"/>
                </a:ext>
              </a:extLst>
            </p:cNvPr>
            <p:cNvSpPr txBox="1"/>
            <p:nvPr/>
          </p:nvSpPr>
          <p:spPr>
            <a:xfrm>
              <a:off x="4192328" y="21387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grpSp>
      <p:sp>
        <p:nvSpPr>
          <p:cNvPr id="48" name="Oval 47">
            <a:extLst>
              <a:ext uri="{FF2B5EF4-FFF2-40B4-BE49-F238E27FC236}">
                <a16:creationId xmlns:a16="http://schemas.microsoft.com/office/drawing/2014/main" id="{E3FB13A4-38FE-624A-82F3-8A8AD6426BD8}"/>
              </a:ext>
            </a:extLst>
          </p:cNvPr>
          <p:cNvSpPr/>
          <p:nvPr/>
        </p:nvSpPr>
        <p:spPr>
          <a:xfrm>
            <a:off x="6556604" y="186067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49" name="Oval 48">
            <a:extLst>
              <a:ext uri="{FF2B5EF4-FFF2-40B4-BE49-F238E27FC236}">
                <a16:creationId xmlns:a16="http://schemas.microsoft.com/office/drawing/2014/main" id="{D214AB13-BACF-B44F-B2A9-B285662CC2E9}"/>
              </a:ext>
            </a:extLst>
          </p:cNvPr>
          <p:cNvSpPr/>
          <p:nvPr/>
        </p:nvSpPr>
        <p:spPr>
          <a:xfrm>
            <a:off x="5267470" y="282051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pic>
        <p:nvPicPr>
          <p:cNvPr id="5" name="Picture 4">
            <a:extLst>
              <a:ext uri="{FF2B5EF4-FFF2-40B4-BE49-F238E27FC236}">
                <a16:creationId xmlns:a16="http://schemas.microsoft.com/office/drawing/2014/main" id="{E5A7B5D8-8621-4156-BFE0-9D306B177663}"/>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7" name="Picture 6">
            <a:extLst>
              <a:ext uri="{FF2B5EF4-FFF2-40B4-BE49-F238E27FC236}">
                <a16:creationId xmlns:a16="http://schemas.microsoft.com/office/drawing/2014/main" id="{1C3B75FB-0F32-DC69-4C07-7DD075E40385}"/>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8" name="Picture 7">
            <a:extLst>
              <a:ext uri="{FF2B5EF4-FFF2-40B4-BE49-F238E27FC236}">
                <a16:creationId xmlns:a16="http://schemas.microsoft.com/office/drawing/2014/main" id="{A0AFA82C-AAF3-D2E7-77F9-5112FB7A3CC9}"/>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10" name="Picture 9">
            <a:extLst>
              <a:ext uri="{FF2B5EF4-FFF2-40B4-BE49-F238E27FC236}">
                <a16:creationId xmlns:a16="http://schemas.microsoft.com/office/drawing/2014/main" id="{6A7233F6-DACF-6CBA-91B3-170EE1F6153E}"/>
              </a:ext>
            </a:extLst>
          </p:cNvPr>
          <p:cNvPicPr>
            <a:picLocks noChangeAspect="1"/>
          </p:cNvPicPr>
          <p:nvPr/>
        </p:nvPicPr>
        <p:blipFill>
          <a:blip r:embed="rId6"/>
          <a:stretch>
            <a:fillRect/>
          </a:stretch>
        </p:blipFill>
        <p:spPr>
          <a:xfrm>
            <a:off x="6098744" y="463736"/>
            <a:ext cx="1149350" cy="1100442"/>
          </a:xfrm>
          <a:prstGeom prst="rect">
            <a:avLst/>
          </a:prstGeom>
        </p:spPr>
      </p:pic>
      <p:sp>
        <p:nvSpPr>
          <p:cNvPr id="11" name="TextBox 10">
            <a:extLst>
              <a:ext uri="{FF2B5EF4-FFF2-40B4-BE49-F238E27FC236}">
                <a16:creationId xmlns:a16="http://schemas.microsoft.com/office/drawing/2014/main" id="{E6334666-B808-FFC6-65CE-ADECAD160A49}"/>
              </a:ext>
            </a:extLst>
          </p:cNvPr>
          <p:cNvSpPr txBox="1"/>
          <p:nvPr/>
        </p:nvSpPr>
        <p:spPr>
          <a:xfrm>
            <a:off x="1917820" y="3856108"/>
            <a:ext cx="3670492"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‘Confirm’ the lowest cost nodes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from the list of ‘tentative’ nodes.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find out this newly ‘</a:t>
            </a:r>
            <a:r>
              <a:rPr lang="en-US" dirty="0">
                <a:solidFill>
                  <a:prstClr val="black"/>
                </a:solidFill>
                <a:latin typeface="Calibri" panose="020F0502020204030204"/>
              </a:rPr>
              <a:t>confirmed’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ode’s LSP.</a:t>
            </a:r>
          </a:p>
        </p:txBody>
      </p:sp>
    </p:spTree>
    <p:extLst>
      <p:ext uri="{BB962C8B-B14F-4D97-AF65-F5344CB8AC3E}">
        <p14:creationId xmlns:p14="http://schemas.microsoft.com/office/powerpoint/2010/main" val="3424803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5DE6827-FF4E-3F45-AA22-2D354650180B}"/>
              </a:ext>
            </a:extLst>
          </p:cNvPr>
          <p:cNvGrpSpPr/>
          <p:nvPr/>
        </p:nvGrpSpPr>
        <p:grpSpPr>
          <a:xfrm>
            <a:off x="5470591" y="1950530"/>
            <a:ext cx="2383999" cy="1572250"/>
            <a:chOff x="2766861" y="1640187"/>
            <a:chExt cx="2383999" cy="1572250"/>
          </a:xfrm>
        </p:grpSpPr>
        <p:sp>
          <p:nvSpPr>
            <p:cNvPr id="18" name="Oval 17">
              <a:extLst>
                <a:ext uri="{FF2B5EF4-FFF2-40B4-BE49-F238E27FC236}">
                  <a16:creationId xmlns:a16="http://schemas.microsoft.com/office/drawing/2014/main" id="{B861899C-C2D8-5848-93F6-FE0CFDADC0F2}"/>
                </a:ext>
              </a:extLst>
            </p:cNvPr>
            <p:cNvSpPr/>
            <p:nvPr/>
          </p:nvSpPr>
          <p:spPr>
            <a:xfrm>
              <a:off x="3874375" y="257075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19" name="Straight Connector 18">
              <a:extLst>
                <a:ext uri="{FF2B5EF4-FFF2-40B4-BE49-F238E27FC236}">
                  <a16:creationId xmlns:a16="http://schemas.microsoft.com/office/drawing/2014/main" id="{B34E669C-4AD9-8946-9279-6591E0515B03}"/>
                </a:ext>
              </a:extLst>
            </p:cNvPr>
            <p:cNvCxnSpPr>
              <a:cxnSpLocks/>
              <a:stCxn id="18" idx="0"/>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A23EF1-F973-A749-A02A-1F52E0E738E6}"/>
                </a:ext>
              </a:extLst>
            </p:cNvPr>
            <p:cNvCxnSpPr>
              <a:cxnSpLocks/>
              <a:stCxn id="18" idx="2"/>
            </p:cNvCxnSpPr>
            <p:nvPr/>
          </p:nvCxnSpPr>
          <p:spPr>
            <a:xfrm flipH="1">
              <a:off x="2766861" y="2891595"/>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0A57937-320E-C04A-B97E-FCACB1C2C7BE}"/>
                </a:ext>
              </a:extLst>
            </p:cNvPr>
            <p:cNvSpPr txBox="1"/>
            <p:nvPr/>
          </p:nvSpPr>
          <p:spPr>
            <a:xfrm>
              <a:off x="3297545" y="251017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2" name="TextBox 21">
              <a:extLst>
                <a:ext uri="{FF2B5EF4-FFF2-40B4-BE49-F238E27FC236}">
                  <a16:creationId xmlns:a16="http://schemas.microsoft.com/office/drawing/2014/main" id="{35B2DAA0-8773-4E4B-8CB4-34702B39C6CE}"/>
                </a:ext>
              </a:extLst>
            </p:cNvPr>
            <p:cNvSpPr txBox="1"/>
            <p:nvPr/>
          </p:nvSpPr>
          <p:spPr>
            <a:xfrm>
              <a:off x="4192328" y="21387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sp>
          <p:nvSpPr>
            <p:cNvPr id="30" name="TextBox 29">
              <a:extLst>
                <a:ext uri="{FF2B5EF4-FFF2-40B4-BE49-F238E27FC236}">
                  <a16:creationId xmlns:a16="http://schemas.microsoft.com/office/drawing/2014/main" id="{1462122B-C7B0-DC4C-BB6E-560AE6188267}"/>
                </a:ext>
              </a:extLst>
            </p:cNvPr>
            <p:cNvSpPr txBox="1"/>
            <p:nvPr/>
          </p:nvSpPr>
          <p:spPr>
            <a:xfrm>
              <a:off x="4618786" y="225290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25</a:t>
              </a:r>
            </a:p>
          </p:txBody>
        </p:sp>
      </p:grpSp>
      <p:sp>
        <p:nvSpPr>
          <p:cNvPr id="23" name="Oval 22">
            <a:extLst>
              <a:ext uri="{FF2B5EF4-FFF2-40B4-BE49-F238E27FC236}">
                <a16:creationId xmlns:a16="http://schemas.microsoft.com/office/drawing/2014/main" id="{B05FBC0A-A291-2347-8863-320A1311DF36}"/>
              </a:ext>
            </a:extLst>
          </p:cNvPr>
          <p:cNvSpPr/>
          <p:nvPr/>
        </p:nvSpPr>
        <p:spPr>
          <a:xfrm>
            <a:off x="6556604" y="186067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24" name="Oval 23">
            <a:extLst>
              <a:ext uri="{FF2B5EF4-FFF2-40B4-BE49-F238E27FC236}">
                <a16:creationId xmlns:a16="http://schemas.microsoft.com/office/drawing/2014/main" id="{173FD56E-5AE0-804D-9F01-437E994D6508}"/>
              </a:ext>
            </a:extLst>
          </p:cNvPr>
          <p:cNvSpPr/>
          <p:nvPr/>
        </p:nvSpPr>
        <p:spPr>
          <a:xfrm>
            <a:off x="5267470" y="282051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11" name="TextBox 10">
            <a:extLst>
              <a:ext uri="{FF2B5EF4-FFF2-40B4-BE49-F238E27FC236}">
                <a16:creationId xmlns:a16="http://schemas.microsoft.com/office/drawing/2014/main" id="{F7979104-3F70-1C46-B362-1BFBC6238E07}"/>
              </a:ext>
            </a:extLst>
          </p:cNvPr>
          <p:cNvSpPr txBox="1"/>
          <p:nvPr/>
        </p:nvSpPr>
        <p:spPr>
          <a:xfrm>
            <a:off x="6239353" y="3645949"/>
            <a:ext cx="211587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a:t>
            </a:r>
            <a:r>
              <a:rPr lang="en-US" noProof="0" dirty="0">
                <a:solidFill>
                  <a:prstClr val="black"/>
                </a:solidFill>
                <a:latin typeface="Calibri" panose="020F0502020204030204"/>
              </a:rPr>
              <a:t>addition to the topology as the links are already at minimum costs.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579E527C-D0AA-224F-AA2F-A4E3A0DAB367}"/>
              </a:ext>
            </a:extLst>
          </p:cNvPr>
          <p:cNvSpPr txBox="1"/>
          <p:nvPr/>
        </p:nvSpPr>
        <p:spPr>
          <a:xfrm>
            <a:off x="5044573" y="2419430"/>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cxnSp>
        <p:nvCxnSpPr>
          <p:cNvPr id="13" name="Straight Connector 12">
            <a:extLst>
              <a:ext uri="{FF2B5EF4-FFF2-40B4-BE49-F238E27FC236}">
                <a16:creationId xmlns:a16="http://schemas.microsoft.com/office/drawing/2014/main" id="{888D1ABB-7417-7D41-8093-4C18336BB11D}"/>
              </a:ext>
            </a:extLst>
          </p:cNvPr>
          <p:cNvCxnSpPr>
            <a:cxnSpLocks/>
          </p:cNvCxnSpPr>
          <p:nvPr/>
        </p:nvCxnSpPr>
        <p:spPr>
          <a:xfrm flipH="1">
            <a:off x="6896058" y="2517026"/>
            <a:ext cx="532074" cy="3208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C8E01B5-E6D5-C94E-936B-D312D45B94E8}"/>
              </a:ext>
            </a:extLst>
          </p:cNvPr>
          <p:cNvCxnSpPr>
            <a:cxnSpLocks/>
          </p:cNvCxnSpPr>
          <p:nvPr/>
        </p:nvCxnSpPr>
        <p:spPr>
          <a:xfrm flipH="1">
            <a:off x="1478165" y="3577447"/>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02E60AE-EB6B-D943-9934-21E009C1CB60}"/>
              </a:ext>
            </a:extLst>
          </p:cNvPr>
          <p:cNvCxnSpPr>
            <a:cxnSpLocks/>
          </p:cNvCxnSpPr>
          <p:nvPr/>
        </p:nvCxnSpPr>
        <p:spPr>
          <a:xfrm flipV="1">
            <a:off x="1384192" y="2232066"/>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009F8F8-844C-4843-A28E-AE1991ACF94C}"/>
              </a:ext>
            </a:extLst>
          </p:cNvPr>
          <p:cNvSpPr txBox="1"/>
          <p:nvPr/>
        </p:nvSpPr>
        <p:spPr>
          <a:xfrm>
            <a:off x="2008849" y="266750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sp>
        <p:nvSpPr>
          <p:cNvPr id="39" name="TextBox 38">
            <a:extLst>
              <a:ext uri="{FF2B5EF4-FFF2-40B4-BE49-F238E27FC236}">
                <a16:creationId xmlns:a16="http://schemas.microsoft.com/office/drawing/2014/main" id="{DD26C90F-A4C6-EB49-8062-355F6A1738CD}"/>
              </a:ext>
            </a:extLst>
          </p:cNvPr>
          <p:cNvSpPr txBox="1"/>
          <p:nvPr/>
        </p:nvSpPr>
        <p:spPr>
          <a:xfrm>
            <a:off x="1925649" y="318630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a:t>
            </a:r>
          </a:p>
        </p:txBody>
      </p:sp>
      <p:sp>
        <p:nvSpPr>
          <p:cNvPr id="40" name="Oval 39">
            <a:extLst>
              <a:ext uri="{FF2B5EF4-FFF2-40B4-BE49-F238E27FC236}">
                <a16:creationId xmlns:a16="http://schemas.microsoft.com/office/drawing/2014/main" id="{7F50B8E1-2300-4741-A9FC-107FC027F0B5}"/>
              </a:ext>
            </a:extLst>
          </p:cNvPr>
          <p:cNvSpPr/>
          <p:nvPr/>
        </p:nvSpPr>
        <p:spPr>
          <a:xfrm>
            <a:off x="2233386" y="2012437"/>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41" name="Oval 40">
            <a:extLst>
              <a:ext uri="{FF2B5EF4-FFF2-40B4-BE49-F238E27FC236}">
                <a16:creationId xmlns:a16="http://schemas.microsoft.com/office/drawing/2014/main" id="{FD8840B3-D05C-E94B-9968-A87A0AFF67E6}"/>
              </a:ext>
            </a:extLst>
          </p:cNvPr>
          <p:cNvSpPr/>
          <p:nvPr/>
        </p:nvSpPr>
        <p:spPr>
          <a:xfrm>
            <a:off x="2378298" y="3200362"/>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grpSp>
        <p:nvGrpSpPr>
          <p:cNvPr id="42" name="Group 41">
            <a:extLst>
              <a:ext uri="{FF2B5EF4-FFF2-40B4-BE49-F238E27FC236}">
                <a16:creationId xmlns:a16="http://schemas.microsoft.com/office/drawing/2014/main" id="{FE0C87B1-934C-3C48-B252-ADA2BC157A73}"/>
              </a:ext>
            </a:extLst>
          </p:cNvPr>
          <p:cNvGrpSpPr/>
          <p:nvPr/>
        </p:nvGrpSpPr>
        <p:grpSpPr>
          <a:xfrm>
            <a:off x="112162" y="2721699"/>
            <a:ext cx="916389" cy="842767"/>
            <a:chOff x="1257454" y="1784626"/>
            <a:chExt cx="961695" cy="1099919"/>
          </a:xfrm>
        </p:grpSpPr>
        <p:sp>
          <p:nvSpPr>
            <p:cNvPr id="43" name="Oval 42">
              <a:extLst>
                <a:ext uri="{FF2B5EF4-FFF2-40B4-BE49-F238E27FC236}">
                  <a16:creationId xmlns:a16="http://schemas.microsoft.com/office/drawing/2014/main" id="{197D3BB0-14AE-3A47-A9F5-654246BA7AED}"/>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44" name="Straight Connector 43">
              <a:extLst>
                <a:ext uri="{FF2B5EF4-FFF2-40B4-BE49-F238E27FC236}">
                  <a16:creationId xmlns:a16="http://schemas.microsoft.com/office/drawing/2014/main" id="{C54A3DED-1A9F-E549-9EB5-3A89A0BB8922}"/>
                </a:ext>
              </a:extLst>
            </p:cNvPr>
            <p:cNvCxnSpPr>
              <a:cxnSpLocks/>
              <a:endCxn id="43"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E8B82FB-3B43-A441-AE9D-36B94F45BD74}"/>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grpSp>
      <p:sp>
        <p:nvSpPr>
          <p:cNvPr id="46" name="Oval 45">
            <a:extLst>
              <a:ext uri="{FF2B5EF4-FFF2-40B4-BE49-F238E27FC236}">
                <a16:creationId xmlns:a16="http://schemas.microsoft.com/office/drawing/2014/main" id="{16BAE62D-D1C7-EE42-AE09-920F21FDD9F9}"/>
              </a:ext>
            </a:extLst>
          </p:cNvPr>
          <p:cNvSpPr/>
          <p:nvPr/>
        </p:nvSpPr>
        <p:spPr>
          <a:xfrm>
            <a:off x="940898" y="3266630"/>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47" name="Straight Connector 46">
            <a:extLst>
              <a:ext uri="{FF2B5EF4-FFF2-40B4-BE49-F238E27FC236}">
                <a16:creationId xmlns:a16="http://schemas.microsoft.com/office/drawing/2014/main" id="{E7C65E7C-7DFB-9B40-B002-AB2AAAA415E0}"/>
              </a:ext>
            </a:extLst>
          </p:cNvPr>
          <p:cNvCxnSpPr>
            <a:cxnSpLocks/>
          </p:cNvCxnSpPr>
          <p:nvPr/>
        </p:nvCxnSpPr>
        <p:spPr>
          <a:xfrm flipH="1" flipV="1">
            <a:off x="634071" y="3141360"/>
            <a:ext cx="394480" cy="2546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44AD98B-527F-814A-981E-84C35B09607C}"/>
              </a:ext>
            </a:extLst>
          </p:cNvPr>
          <p:cNvCxnSpPr>
            <a:cxnSpLocks/>
            <a:endCxn id="50" idx="4"/>
          </p:cNvCxnSpPr>
          <p:nvPr/>
        </p:nvCxnSpPr>
        <p:spPr>
          <a:xfrm flipH="1" flipV="1">
            <a:off x="1232428" y="2697920"/>
            <a:ext cx="14198" cy="5687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F60317E-3AA3-AA47-B065-96621884D88B}"/>
              </a:ext>
            </a:extLst>
          </p:cNvPr>
          <p:cNvSpPr txBox="1"/>
          <p:nvPr/>
        </p:nvSpPr>
        <p:spPr>
          <a:xfrm>
            <a:off x="714013" y="2695547"/>
            <a:ext cx="5070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sp>
        <p:nvSpPr>
          <p:cNvPr id="50" name="Oval 49">
            <a:extLst>
              <a:ext uri="{FF2B5EF4-FFF2-40B4-BE49-F238E27FC236}">
                <a16:creationId xmlns:a16="http://schemas.microsoft.com/office/drawing/2014/main" id="{91C1475A-FC50-D94A-A91C-F6F79A2FBA22}"/>
              </a:ext>
            </a:extLst>
          </p:cNvPr>
          <p:cNvSpPr/>
          <p:nvPr/>
        </p:nvSpPr>
        <p:spPr>
          <a:xfrm>
            <a:off x="926700" y="2206256"/>
            <a:ext cx="611455" cy="49166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pic>
        <p:nvPicPr>
          <p:cNvPr id="51" name="Picture 50">
            <a:extLst>
              <a:ext uri="{FF2B5EF4-FFF2-40B4-BE49-F238E27FC236}">
                <a16:creationId xmlns:a16="http://schemas.microsoft.com/office/drawing/2014/main" id="{1979907C-4A54-B042-B6A8-ABBEADAFB4DE}"/>
              </a:ext>
            </a:extLst>
          </p:cNvPr>
          <p:cNvPicPr>
            <a:picLocks noChangeAspect="1"/>
          </p:cNvPicPr>
          <p:nvPr/>
        </p:nvPicPr>
        <p:blipFill>
          <a:blip r:embed="rId2"/>
          <a:stretch>
            <a:fillRect/>
          </a:stretch>
        </p:blipFill>
        <p:spPr>
          <a:xfrm>
            <a:off x="793602" y="296527"/>
            <a:ext cx="954169" cy="1332684"/>
          </a:xfrm>
          <a:prstGeom prst="rect">
            <a:avLst/>
          </a:prstGeom>
        </p:spPr>
      </p:pic>
      <p:sp>
        <p:nvSpPr>
          <p:cNvPr id="56" name="TextBox 55">
            <a:extLst>
              <a:ext uri="{FF2B5EF4-FFF2-40B4-BE49-F238E27FC236}">
                <a16:creationId xmlns:a16="http://schemas.microsoft.com/office/drawing/2014/main" id="{B1BE4784-AA1E-6148-8135-E3BE3867BE34}"/>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pic>
        <p:nvPicPr>
          <p:cNvPr id="2" name="Picture 1">
            <a:extLst>
              <a:ext uri="{FF2B5EF4-FFF2-40B4-BE49-F238E27FC236}">
                <a16:creationId xmlns:a16="http://schemas.microsoft.com/office/drawing/2014/main" id="{3B034A82-7059-394F-5BFB-92076CB34B9E}"/>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3" name="Picture 2">
            <a:extLst>
              <a:ext uri="{FF2B5EF4-FFF2-40B4-BE49-F238E27FC236}">
                <a16:creationId xmlns:a16="http://schemas.microsoft.com/office/drawing/2014/main" id="{54243474-5E72-A88E-D3AB-39C6F6F404DD}"/>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4" name="Picture 3">
            <a:extLst>
              <a:ext uri="{FF2B5EF4-FFF2-40B4-BE49-F238E27FC236}">
                <a16:creationId xmlns:a16="http://schemas.microsoft.com/office/drawing/2014/main" id="{DAF267C4-1D8D-51D3-4E46-65ADEB004097}"/>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5" name="Picture 4">
            <a:extLst>
              <a:ext uri="{FF2B5EF4-FFF2-40B4-BE49-F238E27FC236}">
                <a16:creationId xmlns:a16="http://schemas.microsoft.com/office/drawing/2014/main" id="{06F4C050-3069-880E-75E0-2A4950355226}"/>
              </a:ext>
            </a:extLst>
          </p:cNvPr>
          <p:cNvPicPr>
            <a:picLocks noChangeAspect="1"/>
          </p:cNvPicPr>
          <p:nvPr/>
        </p:nvPicPr>
        <p:blipFill>
          <a:blip r:embed="rId6"/>
          <a:stretch>
            <a:fillRect/>
          </a:stretch>
        </p:blipFill>
        <p:spPr>
          <a:xfrm>
            <a:off x="6098744" y="463736"/>
            <a:ext cx="1149350" cy="1100442"/>
          </a:xfrm>
          <a:prstGeom prst="rect">
            <a:avLst/>
          </a:prstGeom>
        </p:spPr>
      </p:pic>
    </p:spTree>
    <p:extLst>
      <p:ext uri="{BB962C8B-B14F-4D97-AF65-F5344CB8AC3E}">
        <p14:creationId xmlns:p14="http://schemas.microsoft.com/office/powerpoint/2010/main" val="349880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81B2F-05A0-6C4D-87F4-A3C45DFC7F11}"/>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707F1F2-7F0A-CF38-A690-8C2D0CBB35A5}"/>
              </a:ext>
            </a:extLst>
          </p:cNvPr>
          <p:cNvCxnSpPr>
            <a:cxnSpLocks/>
          </p:cNvCxnSpPr>
          <p:nvPr/>
        </p:nvCxnSpPr>
        <p:spPr>
          <a:xfrm flipH="1" flipV="1">
            <a:off x="2278059" y="3299826"/>
            <a:ext cx="1015614" cy="572173"/>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799B5A1-A96A-BAD3-F51D-408BF4A91CD6}"/>
              </a:ext>
            </a:extLst>
          </p:cNvPr>
          <p:cNvCxnSpPr>
            <a:cxnSpLocks/>
          </p:cNvCxnSpPr>
          <p:nvPr/>
        </p:nvCxnSpPr>
        <p:spPr>
          <a:xfrm flipV="1">
            <a:off x="3454833" y="2482503"/>
            <a:ext cx="0" cy="1287049"/>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9610152-5AB6-187A-C49B-5E27B5135D7F}"/>
              </a:ext>
            </a:extLst>
          </p:cNvPr>
          <p:cNvCxnSpPr>
            <a:cxnSpLocks/>
          </p:cNvCxnSpPr>
          <p:nvPr/>
        </p:nvCxnSpPr>
        <p:spPr>
          <a:xfrm flipV="1">
            <a:off x="2278059" y="2381845"/>
            <a:ext cx="1085180" cy="745076"/>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8401FC5-EFCF-B53A-9E40-3C3812B012BF}"/>
              </a:ext>
            </a:extLst>
          </p:cNvPr>
          <p:cNvCxnSpPr>
            <a:cxnSpLocks/>
          </p:cNvCxnSpPr>
          <p:nvPr/>
        </p:nvCxnSpPr>
        <p:spPr>
          <a:xfrm>
            <a:off x="981392" y="3201850"/>
            <a:ext cx="1015614" cy="1"/>
          </a:xfrm>
          <a:prstGeom prst="line">
            <a:avLst/>
          </a:prstGeom>
          <a:ln w="34925"/>
        </p:spPr>
        <p:style>
          <a:lnRef idx="2">
            <a:schemeClr val="accent1"/>
          </a:lnRef>
          <a:fillRef idx="0">
            <a:schemeClr val="accent1"/>
          </a:fillRef>
          <a:effectRef idx="1">
            <a:schemeClr val="accent1"/>
          </a:effectRef>
          <a:fontRef idx="minor">
            <a:schemeClr val="tx1"/>
          </a:fontRef>
        </p:style>
      </p:cxnSp>
      <p:pic>
        <p:nvPicPr>
          <p:cNvPr id="1026" name="Picture 2" descr="Router | Cisco Network Topology Icons 3015">
            <a:extLst>
              <a:ext uri="{FF2B5EF4-FFF2-40B4-BE49-F238E27FC236}">
                <a16:creationId xmlns:a16="http://schemas.microsoft.com/office/drawing/2014/main" id="{64812B7A-B4F1-11C3-873B-30813FA5D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37" y="2899773"/>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outer | Cisco Network Topology Icons 3015">
            <a:extLst>
              <a:ext uri="{FF2B5EF4-FFF2-40B4-BE49-F238E27FC236}">
                <a16:creationId xmlns:a16="http://schemas.microsoft.com/office/drawing/2014/main" id="{689EE8C7-9A51-F9CF-73D8-54B849273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305" y="2899774"/>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outer | Cisco Network Topology Icons 3015">
            <a:extLst>
              <a:ext uri="{FF2B5EF4-FFF2-40B4-BE49-F238E27FC236}">
                <a16:creationId xmlns:a16="http://schemas.microsoft.com/office/drawing/2014/main" id="{D1DCD5EE-7F0B-4AF4-A275-03AFB306C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6" y="2079767"/>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uter | Cisco Network Topology Icons 3015">
            <a:extLst>
              <a:ext uri="{FF2B5EF4-FFF2-40B4-BE49-F238E27FC236}">
                <a16:creationId xmlns:a16="http://schemas.microsoft.com/office/drawing/2014/main" id="{54BA695E-19E2-688D-F593-0E8E852FA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5" y="3569920"/>
            <a:ext cx="604157" cy="6041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ED929F1-56E0-4DF1-773E-60128068DFB0}"/>
              </a:ext>
            </a:extLst>
          </p:cNvPr>
          <p:cNvSpPr txBox="1"/>
          <p:nvPr/>
        </p:nvSpPr>
        <p:spPr>
          <a:xfrm>
            <a:off x="1347814" y="2809435"/>
            <a:ext cx="320922" cy="415498"/>
          </a:xfrm>
          <a:prstGeom prst="rect">
            <a:avLst/>
          </a:prstGeom>
          <a:noFill/>
        </p:spPr>
        <p:txBody>
          <a:bodyPr wrap="none" rtlCol="0">
            <a:spAutoFit/>
          </a:bodyPr>
          <a:lstStyle/>
          <a:p>
            <a:r>
              <a:rPr lang="en-US" sz="2100" dirty="0"/>
              <a:t>1</a:t>
            </a:r>
          </a:p>
        </p:txBody>
      </p:sp>
      <p:sp>
        <p:nvSpPr>
          <p:cNvPr id="16" name="TextBox 15">
            <a:extLst>
              <a:ext uri="{FF2B5EF4-FFF2-40B4-BE49-F238E27FC236}">
                <a16:creationId xmlns:a16="http://schemas.microsoft.com/office/drawing/2014/main" id="{0AED2280-DB8A-0C2C-95AC-96642ADD63E9}"/>
              </a:ext>
            </a:extLst>
          </p:cNvPr>
          <p:cNvSpPr txBox="1"/>
          <p:nvPr/>
        </p:nvSpPr>
        <p:spPr>
          <a:xfrm>
            <a:off x="2590537" y="2423461"/>
            <a:ext cx="320922" cy="415498"/>
          </a:xfrm>
          <a:prstGeom prst="rect">
            <a:avLst/>
          </a:prstGeom>
          <a:noFill/>
        </p:spPr>
        <p:txBody>
          <a:bodyPr wrap="none" rtlCol="0">
            <a:spAutoFit/>
          </a:bodyPr>
          <a:lstStyle/>
          <a:p>
            <a:r>
              <a:rPr lang="en-US" sz="2100" dirty="0"/>
              <a:t>1</a:t>
            </a:r>
          </a:p>
        </p:txBody>
      </p:sp>
      <p:sp>
        <p:nvSpPr>
          <p:cNvPr id="17" name="TextBox 16">
            <a:extLst>
              <a:ext uri="{FF2B5EF4-FFF2-40B4-BE49-F238E27FC236}">
                <a16:creationId xmlns:a16="http://schemas.microsoft.com/office/drawing/2014/main" id="{D7E62E90-620B-CBEF-B1A2-8C62B2FC901E}"/>
              </a:ext>
            </a:extLst>
          </p:cNvPr>
          <p:cNvSpPr txBox="1"/>
          <p:nvPr/>
        </p:nvSpPr>
        <p:spPr>
          <a:xfrm>
            <a:off x="3474609" y="2899772"/>
            <a:ext cx="320922" cy="415498"/>
          </a:xfrm>
          <a:prstGeom prst="rect">
            <a:avLst/>
          </a:prstGeom>
          <a:noFill/>
        </p:spPr>
        <p:txBody>
          <a:bodyPr wrap="none" rtlCol="0">
            <a:spAutoFit/>
          </a:bodyPr>
          <a:lstStyle/>
          <a:p>
            <a:r>
              <a:rPr lang="en-US" sz="2100" dirty="0"/>
              <a:t>1</a:t>
            </a:r>
          </a:p>
        </p:txBody>
      </p:sp>
      <p:sp>
        <p:nvSpPr>
          <p:cNvPr id="18" name="TextBox 17">
            <a:extLst>
              <a:ext uri="{FF2B5EF4-FFF2-40B4-BE49-F238E27FC236}">
                <a16:creationId xmlns:a16="http://schemas.microsoft.com/office/drawing/2014/main" id="{3C2A2C7C-6B0D-8EC3-AE87-8840CEE91D64}"/>
              </a:ext>
            </a:extLst>
          </p:cNvPr>
          <p:cNvSpPr txBox="1"/>
          <p:nvPr/>
        </p:nvSpPr>
        <p:spPr>
          <a:xfrm>
            <a:off x="2564737" y="3569920"/>
            <a:ext cx="320922" cy="415498"/>
          </a:xfrm>
          <a:prstGeom prst="rect">
            <a:avLst/>
          </a:prstGeom>
          <a:noFill/>
        </p:spPr>
        <p:txBody>
          <a:bodyPr wrap="none" rtlCol="0">
            <a:spAutoFit/>
          </a:bodyPr>
          <a:lstStyle/>
          <a:p>
            <a:r>
              <a:rPr lang="en-US" sz="2100" dirty="0"/>
              <a:t>1</a:t>
            </a:r>
          </a:p>
        </p:txBody>
      </p:sp>
      <p:sp>
        <p:nvSpPr>
          <p:cNvPr id="19" name="TextBox 18">
            <a:extLst>
              <a:ext uri="{FF2B5EF4-FFF2-40B4-BE49-F238E27FC236}">
                <a16:creationId xmlns:a16="http://schemas.microsoft.com/office/drawing/2014/main" id="{92CC3D46-D62E-5794-FC91-171E5DBF0F7A}"/>
              </a:ext>
            </a:extLst>
          </p:cNvPr>
          <p:cNvSpPr txBox="1"/>
          <p:nvPr/>
        </p:nvSpPr>
        <p:spPr>
          <a:xfrm>
            <a:off x="650512" y="2703565"/>
            <a:ext cx="340158" cy="415498"/>
          </a:xfrm>
          <a:prstGeom prst="rect">
            <a:avLst/>
          </a:prstGeom>
          <a:noFill/>
        </p:spPr>
        <p:txBody>
          <a:bodyPr wrap="none" rtlCol="0">
            <a:spAutoFit/>
          </a:bodyPr>
          <a:lstStyle/>
          <a:p>
            <a:r>
              <a:rPr lang="en-US" sz="2100" dirty="0">
                <a:solidFill>
                  <a:schemeClr val="accent2">
                    <a:lumMod val="75000"/>
                  </a:schemeClr>
                </a:solidFill>
              </a:rPr>
              <a:t>A</a:t>
            </a:r>
          </a:p>
        </p:txBody>
      </p:sp>
      <p:sp>
        <p:nvSpPr>
          <p:cNvPr id="20" name="TextBox 19">
            <a:extLst>
              <a:ext uri="{FF2B5EF4-FFF2-40B4-BE49-F238E27FC236}">
                <a16:creationId xmlns:a16="http://schemas.microsoft.com/office/drawing/2014/main" id="{9DC219D1-16B3-4794-0E51-F5EB4965BD13}"/>
              </a:ext>
            </a:extLst>
          </p:cNvPr>
          <p:cNvSpPr txBox="1"/>
          <p:nvPr/>
        </p:nvSpPr>
        <p:spPr>
          <a:xfrm>
            <a:off x="2013893" y="2648446"/>
            <a:ext cx="330540" cy="415498"/>
          </a:xfrm>
          <a:prstGeom prst="rect">
            <a:avLst/>
          </a:prstGeom>
          <a:noFill/>
        </p:spPr>
        <p:txBody>
          <a:bodyPr wrap="none" rtlCol="0">
            <a:spAutoFit/>
          </a:bodyPr>
          <a:lstStyle/>
          <a:p>
            <a:r>
              <a:rPr lang="en-US" sz="2100" dirty="0">
                <a:solidFill>
                  <a:schemeClr val="accent2">
                    <a:lumMod val="75000"/>
                  </a:schemeClr>
                </a:solidFill>
              </a:rPr>
              <a:t>B</a:t>
            </a:r>
          </a:p>
        </p:txBody>
      </p:sp>
      <p:sp>
        <p:nvSpPr>
          <p:cNvPr id="21" name="TextBox 20">
            <a:extLst>
              <a:ext uri="{FF2B5EF4-FFF2-40B4-BE49-F238E27FC236}">
                <a16:creationId xmlns:a16="http://schemas.microsoft.com/office/drawing/2014/main" id="{C7B5129D-2F48-FAAC-62BC-6DB03408B363}"/>
              </a:ext>
            </a:extLst>
          </p:cNvPr>
          <p:cNvSpPr txBox="1"/>
          <p:nvPr/>
        </p:nvSpPr>
        <p:spPr>
          <a:xfrm>
            <a:off x="3317649" y="1843297"/>
            <a:ext cx="328936" cy="415498"/>
          </a:xfrm>
          <a:prstGeom prst="rect">
            <a:avLst/>
          </a:prstGeom>
          <a:noFill/>
        </p:spPr>
        <p:txBody>
          <a:bodyPr wrap="none" rtlCol="0">
            <a:spAutoFit/>
          </a:bodyPr>
          <a:lstStyle/>
          <a:p>
            <a:r>
              <a:rPr lang="en-US" sz="2100" dirty="0">
                <a:solidFill>
                  <a:schemeClr val="accent2">
                    <a:lumMod val="75000"/>
                  </a:schemeClr>
                </a:solidFill>
              </a:rPr>
              <a:t>C</a:t>
            </a:r>
          </a:p>
        </p:txBody>
      </p:sp>
      <p:sp>
        <p:nvSpPr>
          <p:cNvPr id="22" name="TextBox 21">
            <a:extLst>
              <a:ext uri="{FF2B5EF4-FFF2-40B4-BE49-F238E27FC236}">
                <a16:creationId xmlns:a16="http://schemas.microsoft.com/office/drawing/2014/main" id="{5265AFD7-8465-A9D9-04A2-47091A080F5A}"/>
              </a:ext>
            </a:extLst>
          </p:cNvPr>
          <p:cNvSpPr txBox="1"/>
          <p:nvPr/>
        </p:nvSpPr>
        <p:spPr>
          <a:xfrm>
            <a:off x="3312185" y="4016343"/>
            <a:ext cx="349776" cy="415498"/>
          </a:xfrm>
          <a:prstGeom prst="rect">
            <a:avLst/>
          </a:prstGeom>
          <a:noFill/>
        </p:spPr>
        <p:txBody>
          <a:bodyPr wrap="none" rtlCol="0">
            <a:spAutoFit/>
          </a:bodyPr>
          <a:lstStyle/>
          <a:p>
            <a:r>
              <a:rPr lang="en-US" sz="2100" dirty="0">
                <a:solidFill>
                  <a:schemeClr val="accent2">
                    <a:lumMod val="75000"/>
                  </a:schemeClr>
                </a:solidFill>
              </a:rPr>
              <a:t>D</a:t>
            </a:r>
          </a:p>
        </p:txBody>
      </p:sp>
      <p:sp>
        <p:nvSpPr>
          <p:cNvPr id="5" name="TextBox 4">
            <a:extLst>
              <a:ext uri="{FF2B5EF4-FFF2-40B4-BE49-F238E27FC236}">
                <a16:creationId xmlns:a16="http://schemas.microsoft.com/office/drawing/2014/main" id="{29639C55-0632-E78E-9386-4FE3DC5D9267}"/>
              </a:ext>
            </a:extLst>
          </p:cNvPr>
          <p:cNvSpPr txBox="1"/>
          <p:nvPr/>
        </p:nvSpPr>
        <p:spPr>
          <a:xfrm>
            <a:off x="2011393" y="3152244"/>
            <a:ext cx="396262" cy="553998"/>
          </a:xfrm>
          <a:prstGeom prst="rect">
            <a:avLst/>
          </a:prstGeom>
          <a:noFill/>
        </p:spPr>
        <p:txBody>
          <a:bodyPr wrap="none" rtlCol="0">
            <a:spAutoFit/>
          </a:bodyPr>
          <a:lstStyle/>
          <a:p>
            <a:r>
              <a:rPr lang="en-US" sz="3000" b="1" dirty="0">
                <a:solidFill>
                  <a:srgbClr val="FF0000"/>
                </a:solidFill>
              </a:rPr>
              <a:t>X</a:t>
            </a:r>
          </a:p>
        </p:txBody>
      </p:sp>
      <p:sp>
        <p:nvSpPr>
          <p:cNvPr id="8" name="TextBox 7">
            <a:extLst>
              <a:ext uri="{FF2B5EF4-FFF2-40B4-BE49-F238E27FC236}">
                <a16:creationId xmlns:a16="http://schemas.microsoft.com/office/drawing/2014/main" id="{8C5225DF-00DB-3D0C-862E-60BF5CC0B32E}"/>
              </a:ext>
            </a:extLst>
          </p:cNvPr>
          <p:cNvSpPr txBox="1"/>
          <p:nvPr/>
        </p:nvSpPr>
        <p:spPr>
          <a:xfrm>
            <a:off x="2764500" y="2421111"/>
            <a:ext cx="396262" cy="553998"/>
          </a:xfrm>
          <a:prstGeom prst="rect">
            <a:avLst/>
          </a:prstGeom>
          <a:noFill/>
        </p:spPr>
        <p:txBody>
          <a:bodyPr wrap="none" rtlCol="0">
            <a:spAutoFit/>
          </a:bodyPr>
          <a:lstStyle/>
          <a:p>
            <a:r>
              <a:rPr lang="en-US" sz="3000" b="1" dirty="0">
                <a:solidFill>
                  <a:srgbClr val="FF0000"/>
                </a:solidFill>
              </a:rPr>
              <a:t>X</a:t>
            </a:r>
          </a:p>
        </p:txBody>
      </p:sp>
      <p:sp>
        <p:nvSpPr>
          <p:cNvPr id="10" name="TextBox 9">
            <a:extLst>
              <a:ext uri="{FF2B5EF4-FFF2-40B4-BE49-F238E27FC236}">
                <a16:creationId xmlns:a16="http://schemas.microsoft.com/office/drawing/2014/main" id="{E2C91423-3B19-696D-190A-B904C7ED41C7}"/>
              </a:ext>
            </a:extLst>
          </p:cNvPr>
          <p:cNvSpPr txBox="1"/>
          <p:nvPr/>
        </p:nvSpPr>
        <p:spPr>
          <a:xfrm>
            <a:off x="2713027" y="3386252"/>
            <a:ext cx="396262" cy="553998"/>
          </a:xfrm>
          <a:prstGeom prst="rect">
            <a:avLst/>
          </a:prstGeom>
          <a:noFill/>
        </p:spPr>
        <p:txBody>
          <a:bodyPr wrap="none" rtlCol="0">
            <a:spAutoFit/>
          </a:bodyPr>
          <a:lstStyle/>
          <a:p>
            <a:r>
              <a:rPr lang="en-US" sz="3000" b="1" dirty="0">
                <a:solidFill>
                  <a:srgbClr val="FF0000"/>
                </a:solidFill>
              </a:rPr>
              <a:t>X</a:t>
            </a:r>
          </a:p>
        </p:txBody>
      </p:sp>
      <p:sp>
        <p:nvSpPr>
          <p:cNvPr id="11" name="TextBox 10">
            <a:extLst>
              <a:ext uri="{FF2B5EF4-FFF2-40B4-BE49-F238E27FC236}">
                <a16:creationId xmlns:a16="http://schemas.microsoft.com/office/drawing/2014/main" id="{99865058-895E-CD01-78AB-293D5850C240}"/>
              </a:ext>
            </a:extLst>
          </p:cNvPr>
          <p:cNvSpPr txBox="1"/>
          <p:nvPr/>
        </p:nvSpPr>
        <p:spPr>
          <a:xfrm>
            <a:off x="-5750" y="4605817"/>
            <a:ext cx="7944483" cy="1708160"/>
          </a:xfrm>
          <a:prstGeom prst="rect">
            <a:avLst/>
          </a:prstGeom>
          <a:noFill/>
        </p:spPr>
        <p:txBody>
          <a:bodyPr wrap="none" rtlCol="0">
            <a:spAutoFit/>
          </a:bodyPr>
          <a:lstStyle/>
          <a:p>
            <a:r>
              <a:rPr lang="en-US" sz="1500" dirty="0">
                <a:solidFill>
                  <a:schemeClr val="accent2">
                    <a:lumMod val="75000"/>
                  </a:schemeClr>
                </a:solidFill>
              </a:rPr>
              <a:t>C updates the route from its old database (which contains an old advertisement from D) to &lt;A,3,D&gt;.</a:t>
            </a:r>
          </a:p>
          <a:p>
            <a:r>
              <a:rPr lang="en-US" sz="1500" dirty="0">
                <a:solidFill>
                  <a:schemeClr val="accent2">
                    <a:lumMod val="75000"/>
                  </a:schemeClr>
                </a:solidFill>
              </a:rPr>
              <a:t>C advertises the poisoned route &lt;A, inf.&gt; to D due to Poisoned-reverse rule.</a:t>
            </a:r>
          </a:p>
          <a:p>
            <a:endParaRPr lang="en-US" sz="1500" dirty="0">
              <a:solidFill>
                <a:schemeClr val="accent2">
                  <a:lumMod val="75000"/>
                </a:schemeClr>
              </a:solidFill>
            </a:endParaRPr>
          </a:p>
          <a:p>
            <a:r>
              <a:rPr lang="en-US" sz="1500" dirty="0">
                <a:solidFill>
                  <a:schemeClr val="accent2">
                    <a:lumMod val="75000"/>
                  </a:schemeClr>
                </a:solidFill>
              </a:rPr>
              <a:t>This advertisement from C changes D’s database indicating “cost to reach A via C is inf.”</a:t>
            </a:r>
          </a:p>
          <a:p>
            <a:r>
              <a:rPr lang="en-US" sz="1500" dirty="0">
                <a:solidFill>
                  <a:schemeClr val="accent2">
                    <a:lumMod val="75000"/>
                  </a:schemeClr>
                </a:solidFill>
              </a:rPr>
              <a:t>D finds no path to A. D considers A unreachable (correct behavior). D may send this &lt;</a:t>
            </a:r>
            <a:r>
              <a:rPr lang="en-US" sz="1500" dirty="0" err="1">
                <a:solidFill>
                  <a:schemeClr val="accent2">
                    <a:lumMod val="75000"/>
                  </a:schemeClr>
                </a:solidFill>
              </a:rPr>
              <a:t>A,inf</a:t>
            </a:r>
            <a:r>
              <a:rPr lang="en-US" sz="1500" dirty="0">
                <a:solidFill>
                  <a:schemeClr val="accent2">
                    <a:lumMod val="75000"/>
                  </a:schemeClr>
                </a:solidFill>
              </a:rPr>
              <a:t>&gt; to C.</a:t>
            </a:r>
          </a:p>
          <a:p>
            <a:endParaRPr lang="en-US" sz="1500" dirty="0">
              <a:solidFill>
                <a:schemeClr val="accent2">
                  <a:lumMod val="75000"/>
                </a:schemeClr>
              </a:solidFill>
            </a:endParaRPr>
          </a:p>
          <a:p>
            <a:r>
              <a:rPr lang="en-US" sz="1500" dirty="0">
                <a:solidFill>
                  <a:schemeClr val="accent2">
                    <a:lumMod val="75000"/>
                  </a:schemeClr>
                </a:solidFill>
              </a:rPr>
              <a:t>This prevents count to infinity, as well as prevents the routing loop. </a:t>
            </a:r>
          </a:p>
        </p:txBody>
      </p:sp>
      <p:sp>
        <p:nvSpPr>
          <p:cNvPr id="13" name="Rectangle 2">
            <a:extLst>
              <a:ext uri="{FF2B5EF4-FFF2-40B4-BE49-F238E27FC236}">
                <a16:creationId xmlns:a16="http://schemas.microsoft.com/office/drawing/2014/main" id="{55AB6DB3-D698-ED73-29A6-67BAD231CD62}"/>
              </a:ext>
            </a:extLst>
          </p:cNvPr>
          <p:cNvSpPr txBox="1">
            <a:spLocks noChangeArrowheads="1"/>
          </p:cNvSpPr>
          <p:nvPr/>
        </p:nvSpPr>
        <p:spPr>
          <a:xfrm>
            <a:off x="0" y="152400"/>
            <a:ext cx="9144000"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black"/>
                </a:solidFill>
                <a:latin typeface="Calibri Light" panose="020F0302020204030204"/>
              </a:rPr>
              <a:t>An example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 where split-horizon is not enough</a:t>
            </a:r>
            <a:endParaRPr kumimoji="0" lang="en-US" sz="4800" b="1" i="0" u="none" strike="noStrike" kern="1200" cap="none" spc="0" normalizeH="0" baseline="0" noProof="0" dirty="0">
              <a:ln>
                <a:noFill/>
              </a:ln>
              <a:solidFill>
                <a:srgbClr val="ED7D31">
                  <a:lumMod val="75000"/>
                </a:srgbClr>
              </a:solidFill>
              <a:effectLst/>
              <a:uLnTx/>
              <a:uFillTx/>
              <a:latin typeface="Calibri Light" panose="020F0302020204030204"/>
              <a:ea typeface="+mj-ea"/>
              <a:cs typeface="+mj-cs"/>
            </a:endParaRPr>
          </a:p>
        </p:txBody>
      </p:sp>
      <p:sp>
        <p:nvSpPr>
          <p:cNvPr id="26" name="TextBox 25">
            <a:extLst>
              <a:ext uri="{FF2B5EF4-FFF2-40B4-BE49-F238E27FC236}">
                <a16:creationId xmlns:a16="http://schemas.microsoft.com/office/drawing/2014/main" id="{FB42E315-C6EE-6BE6-459F-F2E109FCC779}"/>
              </a:ext>
            </a:extLst>
          </p:cNvPr>
          <p:cNvSpPr txBox="1"/>
          <p:nvPr/>
        </p:nvSpPr>
        <p:spPr>
          <a:xfrm>
            <a:off x="3707953" y="1774938"/>
            <a:ext cx="1013483" cy="369332"/>
          </a:xfrm>
          <a:prstGeom prst="rect">
            <a:avLst/>
          </a:prstGeom>
          <a:noFill/>
        </p:spPr>
        <p:txBody>
          <a:bodyPr wrap="none" rtlCol="0">
            <a:spAutoFit/>
          </a:bodyPr>
          <a:lstStyle/>
          <a:p>
            <a:r>
              <a:rPr lang="en-US" dirty="0"/>
              <a:t>&lt;A, 2, B&gt;</a:t>
            </a:r>
          </a:p>
        </p:txBody>
      </p:sp>
      <p:sp>
        <p:nvSpPr>
          <p:cNvPr id="27" name="TextBox 26">
            <a:extLst>
              <a:ext uri="{FF2B5EF4-FFF2-40B4-BE49-F238E27FC236}">
                <a16:creationId xmlns:a16="http://schemas.microsoft.com/office/drawing/2014/main" id="{9E5824CE-0534-2A16-CE10-243D05F4EA97}"/>
              </a:ext>
            </a:extLst>
          </p:cNvPr>
          <p:cNvSpPr txBox="1"/>
          <p:nvPr/>
        </p:nvSpPr>
        <p:spPr>
          <a:xfrm>
            <a:off x="3704800" y="3266506"/>
            <a:ext cx="1013483" cy="369332"/>
          </a:xfrm>
          <a:prstGeom prst="rect">
            <a:avLst/>
          </a:prstGeom>
          <a:noFill/>
        </p:spPr>
        <p:txBody>
          <a:bodyPr wrap="none" rtlCol="0">
            <a:spAutoFit/>
          </a:bodyPr>
          <a:lstStyle/>
          <a:p>
            <a:r>
              <a:rPr lang="en-US" dirty="0"/>
              <a:t>&lt;A, 2, B&gt;</a:t>
            </a:r>
          </a:p>
        </p:txBody>
      </p:sp>
      <p:sp>
        <p:nvSpPr>
          <p:cNvPr id="28" name="Freeform 27">
            <a:extLst>
              <a:ext uri="{FF2B5EF4-FFF2-40B4-BE49-F238E27FC236}">
                <a16:creationId xmlns:a16="http://schemas.microsoft.com/office/drawing/2014/main" id="{5C36202D-12B5-A61A-AF2F-364C41440E87}"/>
              </a:ext>
            </a:extLst>
          </p:cNvPr>
          <p:cNvSpPr/>
          <p:nvPr/>
        </p:nvSpPr>
        <p:spPr>
          <a:xfrm>
            <a:off x="4746171" y="1959429"/>
            <a:ext cx="326572" cy="424542"/>
          </a:xfrm>
          <a:custGeom>
            <a:avLst/>
            <a:gdLst>
              <a:gd name="connsiteX0" fmla="*/ 0 w 326572"/>
              <a:gd name="connsiteY0" fmla="*/ 0 h 424542"/>
              <a:gd name="connsiteX1" fmla="*/ 326572 w 326572"/>
              <a:gd name="connsiteY1" fmla="*/ 261257 h 424542"/>
              <a:gd name="connsiteX2" fmla="*/ 0 w 326572"/>
              <a:gd name="connsiteY2" fmla="*/ 424542 h 424542"/>
            </a:gdLst>
            <a:ahLst/>
            <a:cxnLst>
              <a:cxn ang="0">
                <a:pos x="connsiteX0" y="connsiteY0"/>
              </a:cxn>
              <a:cxn ang="0">
                <a:pos x="connsiteX1" y="connsiteY1"/>
              </a:cxn>
              <a:cxn ang="0">
                <a:pos x="connsiteX2" y="connsiteY2"/>
              </a:cxn>
            </a:cxnLst>
            <a:rect l="l" t="t" r="r" b="b"/>
            <a:pathLst>
              <a:path w="326572" h="424542">
                <a:moveTo>
                  <a:pt x="0" y="0"/>
                </a:moveTo>
                <a:cubicBezTo>
                  <a:pt x="163286" y="95250"/>
                  <a:pt x="326572" y="190500"/>
                  <a:pt x="326572" y="261257"/>
                </a:cubicBezTo>
                <a:cubicBezTo>
                  <a:pt x="326572" y="332014"/>
                  <a:pt x="163286" y="378278"/>
                  <a:pt x="0" y="424542"/>
                </a:cubicBezTo>
              </a:path>
            </a:pathLst>
          </a:custGeom>
          <a:noFill/>
          <a:ln w="34925">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F274AFC-5D70-EE0D-1097-580A99E823AC}"/>
              </a:ext>
            </a:extLst>
          </p:cNvPr>
          <p:cNvSpPr txBox="1"/>
          <p:nvPr/>
        </p:nvSpPr>
        <p:spPr>
          <a:xfrm>
            <a:off x="5525544" y="1693028"/>
            <a:ext cx="2382084" cy="461665"/>
          </a:xfrm>
          <a:prstGeom prst="rect">
            <a:avLst/>
          </a:prstGeom>
          <a:solidFill>
            <a:schemeClr val="accent2">
              <a:lumMod val="75000"/>
            </a:schemeClr>
          </a:solidFill>
        </p:spPr>
        <p:txBody>
          <a:bodyPr wrap="square" rtlCol="0">
            <a:spAutoFit/>
          </a:bodyPr>
          <a:lstStyle/>
          <a:p>
            <a:r>
              <a:rPr lang="en-US" sz="2400" dirty="0">
                <a:solidFill>
                  <a:schemeClr val="bg1"/>
                </a:solidFill>
              </a:rPr>
              <a:t>Case C: </a:t>
            </a:r>
          </a:p>
        </p:txBody>
      </p:sp>
      <p:sp>
        <p:nvSpPr>
          <p:cNvPr id="31" name="TextBox 30">
            <a:extLst>
              <a:ext uri="{FF2B5EF4-FFF2-40B4-BE49-F238E27FC236}">
                <a16:creationId xmlns:a16="http://schemas.microsoft.com/office/drawing/2014/main" id="{D6989E73-0FC7-9C9C-74D9-7CC73E26C136}"/>
              </a:ext>
            </a:extLst>
          </p:cNvPr>
          <p:cNvSpPr txBox="1"/>
          <p:nvPr/>
        </p:nvSpPr>
        <p:spPr>
          <a:xfrm>
            <a:off x="5507172" y="2092725"/>
            <a:ext cx="3340786" cy="1569660"/>
          </a:xfrm>
          <a:prstGeom prst="rect">
            <a:avLst/>
          </a:prstGeom>
          <a:noFill/>
        </p:spPr>
        <p:txBody>
          <a:bodyPr wrap="none" rtlCol="0">
            <a:spAutoFit/>
          </a:bodyPr>
          <a:lstStyle/>
          <a:p>
            <a:r>
              <a:rPr lang="en-US" sz="2400" dirty="0">
                <a:solidFill>
                  <a:schemeClr val="accent2">
                    <a:lumMod val="75000"/>
                  </a:schemeClr>
                </a:solidFill>
              </a:rPr>
              <a:t>With poison reverse.</a:t>
            </a:r>
          </a:p>
          <a:p>
            <a:r>
              <a:rPr lang="en-US" sz="2400" dirty="0">
                <a:solidFill>
                  <a:schemeClr val="accent2">
                    <a:lumMod val="75000"/>
                  </a:schemeClr>
                </a:solidFill>
              </a:rPr>
              <a:t>(this means Split-horizon </a:t>
            </a:r>
          </a:p>
          <a:p>
            <a:r>
              <a:rPr lang="en-US" sz="2400" dirty="0">
                <a:solidFill>
                  <a:schemeClr val="accent2">
                    <a:lumMod val="75000"/>
                  </a:schemeClr>
                </a:solidFill>
              </a:rPr>
              <a:t>with poisoned reverse)</a:t>
            </a:r>
          </a:p>
          <a:p>
            <a:endParaRPr lang="en-US" sz="2400" dirty="0">
              <a:solidFill>
                <a:schemeClr val="accent6">
                  <a:lumMod val="75000"/>
                </a:schemeClr>
              </a:solidFill>
            </a:endParaRPr>
          </a:p>
        </p:txBody>
      </p:sp>
      <p:grpSp>
        <p:nvGrpSpPr>
          <p:cNvPr id="32" name="Group 31">
            <a:extLst>
              <a:ext uri="{FF2B5EF4-FFF2-40B4-BE49-F238E27FC236}">
                <a16:creationId xmlns:a16="http://schemas.microsoft.com/office/drawing/2014/main" id="{F629A736-A7FC-112A-C709-8460DAEE56B5}"/>
              </a:ext>
            </a:extLst>
          </p:cNvPr>
          <p:cNvGrpSpPr/>
          <p:nvPr/>
        </p:nvGrpSpPr>
        <p:grpSpPr>
          <a:xfrm>
            <a:off x="242409" y="1282720"/>
            <a:ext cx="2210810" cy="1045978"/>
            <a:chOff x="1172654" y="783047"/>
            <a:chExt cx="2210810" cy="1045978"/>
          </a:xfrm>
        </p:grpSpPr>
        <p:sp>
          <p:nvSpPr>
            <p:cNvPr id="33" name="Rectangle 32">
              <a:extLst>
                <a:ext uri="{FF2B5EF4-FFF2-40B4-BE49-F238E27FC236}">
                  <a16:creationId xmlns:a16="http://schemas.microsoft.com/office/drawing/2014/main" id="{44983724-241B-58A0-94FF-3BE1898C0B0F}"/>
                </a:ext>
              </a:extLst>
            </p:cNvPr>
            <p:cNvSpPr/>
            <p:nvPr/>
          </p:nvSpPr>
          <p:spPr>
            <a:xfrm>
              <a:off x="1172654" y="783047"/>
              <a:ext cx="2120658" cy="104597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BE0DC06-883A-2616-F11A-3DC60088A464}"/>
                </a:ext>
              </a:extLst>
            </p:cNvPr>
            <p:cNvSpPr txBox="1"/>
            <p:nvPr/>
          </p:nvSpPr>
          <p:spPr>
            <a:xfrm>
              <a:off x="1172654" y="1144930"/>
              <a:ext cx="2210810" cy="400110"/>
            </a:xfrm>
            <a:prstGeom prst="rect">
              <a:avLst/>
            </a:prstGeom>
            <a:noFill/>
          </p:spPr>
          <p:txBody>
            <a:bodyPr wrap="square" rtlCol="0">
              <a:spAutoFit/>
            </a:bodyPr>
            <a:lstStyle/>
            <a:p>
              <a:r>
                <a:rPr lang="en-US" sz="2000" strike="sngStrike" dirty="0">
                  <a:solidFill>
                    <a:srgbClr val="FF0000"/>
                  </a:solidFill>
                </a:rPr>
                <a:t>B  says &lt;A, 1&gt;</a:t>
              </a:r>
              <a:endParaRPr lang="en-US" sz="2000" strike="sngStrike" dirty="0">
                <a:solidFill>
                  <a:schemeClr val="accent1">
                    <a:lumMod val="75000"/>
                  </a:schemeClr>
                </a:solidFill>
              </a:endParaRPr>
            </a:p>
          </p:txBody>
        </p:sp>
        <p:sp>
          <p:nvSpPr>
            <p:cNvPr id="35" name="TextBox 34">
              <a:extLst>
                <a:ext uri="{FF2B5EF4-FFF2-40B4-BE49-F238E27FC236}">
                  <a16:creationId xmlns:a16="http://schemas.microsoft.com/office/drawing/2014/main" id="{F70A8FF7-BFE2-0F84-C9E9-7CD4F4E92FC5}"/>
                </a:ext>
              </a:extLst>
            </p:cNvPr>
            <p:cNvSpPr txBox="1"/>
            <p:nvPr/>
          </p:nvSpPr>
          <p:spPr>
            <a:xfrm>
              <a:off x="1172654" y="794736"/>
              <a:ext cx="2120658" cy="400110"/>
            </a:xfrm>
            <a:prstGeom prst="rect">
              <a:avLst/>
            </a:prstGeom>
            <a:solidFill>
              <a:schemeClr val="accent6">
                <a:lumMod val="50000"/>
              </a:schemeClr>
            </a:solidFill>
          </p:spPr>
          <p:txBody>
            <a:bodyPr wrap="square" rtlCol="0">
              <a:spAutoFit/>
            </a:bodyPr>
            <a:lstStyle/>
            <a:p>
              <a:pPr algn="ctr"/>
              <a:r>
                <a:rPr lang="en-US" sz="2000" dirty="0">
                  <a:solidFill>
                    <a:schemeClr val="bg1"/>
                  </a:solidFill>
                </a:rPr>
                <a:t>DV Database @ C</a:t>
              </a:r>
            </a:p>
          </p:txBody>
        </p:sp>
        <p:sp>
          <p:nvSpPr>
            <p:cNvPr id="36" name="TextBox 35">
              <a:extLst>
                <a:ext uri="{FF2B5EF4-FFF2-40B4-BE49-F238E27FC236}">
                  <a16:creationId xmlns:a16="http://schemas.microsoft.com/office/drawing/2014/main" id="{39E66053-FF96-E504-C34E-7754E3185376}"/>
                </a:ext>
              </a:extLst>
            </p:cNvPr>
            <p:cNvSpPr txBox="1"/>
            <p:nvPr/>
          </p:nvSpPr>
          <p:spPr>
            <a:xfrm>
              <a:off x="1172654" y="1419830"/>
              <a:ext cx="2210810" cy="400110"/>
            </a:xfrm>
            <a:prstGeom prst="rect">
              <a:avLst/>
            </a:prstGeom>
            <a:noFill/>
          </p:spPr>
          <p:txBody>
            <a:bodyPr wrap="square" rtlCol="0">
              <a:spAutoFit/>
            </a:bodyPr>
            <a:lstStyle/>
            <a:p>
              <a:r>
                <a:rPr lang="en-US" sz="2000" dirty="0">
                  <a:solidFill>
                    <a:srgbClr val="FF0000"/>
                  </a:solidFill>
                </a:rPr>
                <a:t>D  says &lt;A, Infinity&gt;</a:t>
              </a:r>
              <a:endParaRPr lang="en-US" sz="2000" dirty="0">
                <a:solidFill>
                  <a:schemeClr val="accent1">
                    <a:lumMod val="75000"/>
                  </a:schemeClr>
                </a:solidFill>
              </a:endParaRPr>
            </a:p>
          </p:txBody>
        </p:sp>
      </p:grpSp>
      <p:grpSp>
        <p:nvGrpSpPr>
          <p:cNvPr id="37" name="Group 36">
            <a:extLst>
              <a:ext uri="{FF2B5EF4-FFF2-40B4-BE49-F238E27FC236}">
                <a16:creationId xmlns:a16="http://schemas.microsoft.com/office/drawing/2014/main" id="{D88AEE96-9F1E-511D-B4BB-AA3D989B1B3B}"/>
              </a:ext>
            </a:extLst>
          </p:cNvPr>
          <p:cNvGrpSpPr/>
          <p:nvPr/>
        </p:nvGrpSpPr>
        <p:grpSpPr>
          <a:xfrm>
            <a:off x="242409" y="3559675"/>
            <a:ext cx="2210810" cy="1047168"/>
            <a:chOff x="1172654" y="781857"/>
            <a:chExt cx="2210810" cy="1047168"/>
          </a:xfrm>
        </p:grpSpPr>
        <p:sp>
          <p:nvSpPr>
            <p:cNvPr id="38" name="Rectangle 37">
              <a:extLst>
                <a:ext uri="{FF2B5EF4-FFF2-40B4-BE49-F238E27FC236}">
                  <a16:creationId xmlns:a16="http://schemas.microsoft.com/office/drawing/2014/main" id="{8E66AB19-A7AC-31AF-7CE6-B2E3AFD22612}"/>
                </a:ext>
              </a:extLst>
            </p:cNvPr>
            <p:cNvSpPr/>
            <p:nvPr/>
          </p:nvSpPr>
          <p:spPr>
            <a:xfrm>
              <a:off x="1172654" y="783047"/>
              <a:ext cx="2120658" cy="104597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8417DE5-F3C9-6C35-F209-AC39399411E2}"/>
                </a:ext>
              </a:extLst>
            </p:cNvPr>
            <p:cNvSpPr txBox="1"/>
            <p:nvPr/>
          </p:nvSpPr>
          <p:spPr>
            <a:xfrm>
              <a:off x="1172654" y="1144930"/>
              <a:ext cx="2210810" cy="400110"/>
            </a:xfrm>
            <a:prstGeom prst="rect">
              <a:avLst/>
            </a:prstGeom>
            <a:noFill/>
          </p:spPr>
          <p:txBody>
            <a:bodyPr wrap="square" rtlCol="0">
              <a:spAutoFit/>
            </a:bodyPr>
            <a:lstStyle/>
            <a:p>
              <a:r>
                <a:rPr lang="en-US" sz="2000" strike="sngStrike" dirty="0">
                  <a:solidFill>
                    <a:srgbClr val="FF0000"/>
                  </a:solidFill>
                </a:rPr>
                <a:t>B  says &lt;A, 1&gt;</a:t>
              </a:r>
              <a:endParaRPr lang="en-US" sz="2000" strike="sngStrike" dirty="0">
                <a:solidFill>
                  <a:schemeClr val="accent1">
                    <a:lumMod val="75000"/>
                  </a:schemeClr>
                </a:solidFill>
              </a:endParaRPr>
            </a:p>
          </p:txBody>
        </p:sp>
        <p:sp>
          <p:nvSpPr>
            <p:cNvPr id="40" name="TextBox 39">
              <a:extLst>
                <a:ext uri="{FF2B5EF4-FFF2-40B4-BE49-F238E27FC236}">
                  <a16:creationId xmlns:a16="http://schemas.microsoft.com/office/drawing/2014/main" id="{E7A04E24-5DA7-E5EB-744A-8CDE679EAD7C}"/>
                </a:ext>
              </a:extLst>
            </p:cNvPr>
            <p:cNvSpPr txBox="1"/>
            <p:nvPr/>
          </p:nvSpPr>
          <p:spPr>
            <a:xfrm>
              <a:off x="1172654" y="781857"/>
              <a:ext cx="2120658" cy="400110"/>
            </a:xfrm>
            <a:prstGeom prst="rect">
              <a:avLst/>
            </a:prstGeom>
            <a:solidFill>
              <a:schemeClr val="accent6">
                <a:lumMod val="50000"/>
              </a:schemeClr>
            </a:solidFill>
          </p:spPr>
          <p:txBody>
            <a:bodyPr wrap="square" rtlCol="0">
              <a:spAutoFit/>
            </a:bodyPr>
            <a:lstStyle/>
            <a:p>
              <a:pPr algn="ctr"/>
              <a:r>
                <a:rPr lang="en-US" sz="2000" dirty="0">
                  <a:solidFill>
                    <a:schemeClr val="bg1"/>
                  </a:solidFill>
                </a:rPr>
                <a:t>DV Database @ D</a:t>
              </a:r>
            </a:p>
          </p:txBody>
        </p:sp>
        <p:sp>
          <p:nvSpPr>
            <p:cNvPr id="41" name="TextBox 40">
              <a:extLst>
                <a:ext uri="{FF2B5EF4-FFF2-40B4-BE49-F238E27FC236}">
                  <a16:creationId xmlns:a16="http://schemas.microsoft.com/office/drawing/2014/main" id="{A63A4D41-F978-CF00-233F-9E9FD72DC391}"/>
                </a:ext>
              </a:extLst>
            </p:cNvPr>
            <p:cNvSpPr txBox="1"/>
            <p:nvPr/>
          </p:nvSpPr>
          <p:spPr>
            <a:xfrm>
              <a:off x="1172654" y="1419830"/>
              <a:ext cx="2210810" cy="400110"/>
            </a:xfrm>
            <a:prstGeom prst="rect">
              <a:avLst/>
            </a:prstGeom>
            <a:noFill/>
          </p:spPr>
          <p:txBody>
            <a:bodyPr wrap="square" rtlCol="0">
              <a:spAutoFit/>
            </a:bodyPr>
            <a:lstStyle/>
            <a:p>
              <a:r>
                <a:rPr lang="en-US" sz="2000" dirty="0">
                  <a:solidFill>
                    <a:srgbClr val="FF0000"/>
                  </a:solidFill>
                </a:rPr>
                <a:t>C  says &lt;A, Infinity&gt;</a:t>
              </a:r>
              <a:endParaRPr lang="en-US" sz="2000" dirty="0">
                <a:solidFill>
                  <a:schemeClr val="accent1">
                    <a:lumMod val="75000"/>
                  </a:schemeClr>
                </a:solidFill>
              </a:endParaRPr>
            </a:p>
          </p:txBody>
        </p:sp>
      </p:grpSp>
      <p:sp>
        <p:nvSpPr>
          <p:cNvPr id="42" name="Freeform 41">
            <a:extLst>
              <a:ext uri="{FF2B5EF4-FFF2-40B4-BE49-F238E27FC236}">
                <a16:creationId xmlns:a16="http://schemas.microsoft.com/office/drawing/2014/main" id="{35450288-A8BF-84FD-9C75-FBB34D56E608}"/>
              </a:ext>
            </a:extLst>
          </p:cNvPr>
          <p:cNvSpPr/>
          <p:nvPr/>
        </p:nvSpPr>
        <p:spPr>
          <a:xfrm>
            <a:off x="2408349" y="1685162"/>
            <a:ext cx="914400" cy="504246"/>
          </a:xfrm>
          <a:custGeom>
            <a:avLst/>
            <a:gdLst>
              <a:gd name="csX0" fmla="*/ 914400 w 914400"/>
              <a:gd name="csY0" fmla="*/ 504246 h 504246"/>
              <a:gd name="csX1" fmla="*/ 605307 w 914400"/>
              <a:gd name="csY1" fmla="*/ 40607 h 504246"/>
              <a:gd name="csX2" fmla="*/ 0 w 914400"/>
              <a:gd name="csY2" fmla="*/ 53486 h 504246"/>
            </a:gdLst>
            <a:ahLst/>
            <a:cxnLst>
              <a:cxn ang="0">
                <a:pos x="csX0" y="csY0"/>
              </a:cxn>
              <a:cxn ang="0">
                <a:pos x="csX1" y="csY1"/>
              </a:cxn>
              <a:cxn ang="0">
                <a:pos x="csX2" y="csY2"/>
              </a:cxn>
            </a:cxnLst>
            <a:rect l="l" t="t" r="r" b="b"/>
            <a:pathLst>
              <a:path w="914400" h="504246">
                <a:moveTo>
                  <a:pt x="914400" y="504246"/>
                </a:moveTo>
                <a:cubicBezTo>
                  <a:pt x="836053" y="309990"/>
                  <a:pt x="757707" y="115734"/>
                  <a:pt x="605307" y="40607"/>
                </a:cubicBezTo>
                <a:cubicBezTo>
                  <a:pt x="452907" y="-34520"/>
                  <a:pt x="226453" y="9483"/>
                  <a:pt x="0" y="53486"/>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0F169C2D-339C-A414-650E-E2B03D57A239}"/>
              </a:ext>
            </a:extLst>
          </p:cNvPr>
          <p:cNvSpPr/>
          <p:nvPr/>
        </p:nvSpPr>
        <p:spPr>
          <a:xfrm flipV="1">
            <a:off x="2379273" y="4066103"/>
            <a:ext cx="914400" cy="281198"/>
          </a:xfrm>
          <a:custGeom>
            <a:avLst/>
            <a:gdLst>
              <a:gd name="csX0" fmla="*/ 914400 w 914400"/>
              <a:gd name="csY0" fmla="*/ 504246 h 504246"/>
              <a:gd name="csX1" fmla="*/ 605307 w 914400"/>
              <a:gd name="csY1" fmla="*/ 40607 h 504246"/>
              <a:gd name="csX2" fmla="*/ 0 w 914400"/>
              <a:gd name="csY2" fmla="*/ 53486 h 504246"/>
            </a:gdLst>
            <a:ahLst/>
            <a:cxnLst>
              <a:cxn ang="0">
                <a:pos x="csX0" y="csY0"/>
              </a:cxn>
              <a:cxn ang="0">
                <a:pos x="csX1" y="csY1"/>
              </a:cxn>
              <a:cxn ang="0">
                <a:pos x="csX2" y="csY2"/>
              </a:cxn>
            </a:cxnLst>
            <a:rect l="l" t="t" r="r" b="b"/>
            <a:pathLst>
              <a:path w="914400" h="504246">
                <a:moveTo>
                  <a:pt x="914400" y="504246"/>
                </a:moveTo>
                <a:cubicBezTo>
                  <a:pt x="836053" y="309990"/>
                  <a:pt x="757707" y="115734"/>
                  <a:pt x="605307" y="40607"/>
                </a:cubicBezTo>
                <a:cubicBezTo>
                  <a:pt x="452907" y="-34520"/>
                  <a:pt x="226453" y="9483"/>
                  <a:pt x="0" y="53486"/>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BDB8AB-1FF5-C53A-2A85-79F5C580D306}"/>
              </a:ext>
            </a:extLst>
          </p:cNvPr>
          <p:cNvSpPr txBox="1"/>
          <p:nvPr/>
        </p:nvSpPr>
        <p:spPr>
          <a:xfrm>
            <a:off x="3756912" y="3874887"/>
            <a:ext cx="1684628" cy="369332"/>
          </a:xfrm>
          <a:prstGeom prst="rect">
            <a:avLst/>
          </a:prstGeom>
          <a:noFill/>
        </p:spPr>
        <p:txBody>
          <a:bodyPr wrap="none" rtlCol="0">
            <a:spAutoFit/>
          </a:bodyPr>
          <a:lstStyle/>
          <a:p>
            <a:r>
              <a:rPr lang="en-US" dirty="0">
                <a:solidFill>
                  <a:schemeClr val="accent2">
                    <a:lumMod val="75000"/>
                  </a:schemeClr>
                </a:solidFill>
              </a:rPr>
              <a:t>&lt;No route to A&gt;</a:t>
            </a:r>
          </a:p>
        </p:txBody>
      </p:sp>
      <p:sp>
        <p:nvSpPr>
          <p:cNvPr id="25" name="Freeform 24">
            <a:extLst>
              <a:ext uri="{FF2B5EF4-FFF2-40B4-BE49-F238E27FC236}">
                <a16:creationId xmlns:a16="http://schemas.microsoft.com/office/drawing/2014/main" id="{2B7CAA37-6E3D-DEB4-B4A0-E51AD7717E51}"/>
              </a:ext>
            </a:extLst>
          </p:cNvPr>
          <p:cNvSpPr/>
          <p:nvPr/>
        </p:nvSpPr>
        <p:spPr>
          <a:xfrm>
            <a:off x="4746171" y="3502485"/>
            <a:ext cx="326572" cy="424542"/>
          </a:xfrm>
          <a:custGeom>
            <a:avLst/>
            <a:gdLst>
              <a:gd name="connsiteX0" fmla="*/ 0 w 326572"/>
              <a:gd name="connsiteY0" fmla="*/ 0 h 424542"/>
              <a:gd name="connsiteX1" fmla="*/ 326572 w 326572"/>
              <a:gd name="connsiteY1" fmla="*/ 261257 h 424542"/>
              <a:gd name="connsiteX2" fmla="*/ 0 w 326572"/>
              <a:gd name="connsiteY2" fmla="*/ 424542 h 424542"/>
            </a:gdLst>
            <a:ahLst/>
            <a:cxnLst>
              <a:cxn ang="0">
                <a:pos x="connsiteX0" y="connsiteY0"/>
              </a:cxn>
              <a:cxn ang="0">
                <a:pos x="connsiteX1" y="connsiteY1"/>
              </a:cxn>
              <a:cxn ang="0">
                <a:pos x="connsiteX2" y="connsiteY2"/>
              </a:cxn>
            </a:cxnLst>
            <a:rect l="l" t="t" r="r" b="b"/>
            <a:pathLst>
              <a:path w="326572" h="424542">
                <a:moveTo>
                  <a:pt x="0" y="0"/>
                </a:moveTo>
                <a:cubicBezTo>
                  <a:pt x="163286" y="95250"/>
                  <a:pt x="326572" y="190500"/>
                  <a:pt x="326572" y="261257"/>
                </a:cubicBezTo>
                <a:cubicBezTo>
                  <a:pt x="326572" y="332014"/>
                  <a:pt x="163286" y="378278"/>
                  <a:pt x="0" y="424542"/>
                </a:cubicBezTo>
              </a:path>
            </a:pathLst>
          </a:custGeom>
          <a:noFill/>
          <a:ln w="34925">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3061D74-6764-38CB-C96D-758683EAC639}"/>
              </a:ext>
            </a:extLst>
          </p:cNvPr>
          <p:cNvSpPr txBox="1"/>
          <p:nvPr/>
        </p:nvSpPr>
        <p:spPr>
          <a:xfrm>
            <a:off x="3661961" y="2353346"/>
            <a:ext cx="1684628" cy="369332"/>
          </a:xfrm>
          <a:prstGeom prst="rect">
            <a:avLst/>
          </a:prstGeom>
          <a:noFill/>
        </p:spPr>
        <p:txBody>
          <a:bodyPr wrap="none" rtlCol="0">
            <a:spAutoFit/>
          </a:bodyPr>
          <a:lstStyle/>
          <a:p>
            <a:r>
              <a:rPr lang="en-US" dirty="0">
                <a:solidFill>
                  <a:schemeClr val="accent2">
                    <a:lumMod val="75000"/>
                  </a:schemeClr>
                </a:solidFill>
              </a:rPr>
              <a:t>&lt;No route to A&gt;</a:t>
            </a:r>
          </a:p>
        </p:txBody>
      </p:sp>
    </p:spTree>
    <p:extLst>
      <p:ext uri="{BB962C8B-B14F-4D97-AF65-F5344CB8AC3E}">
        <p14:creationId xmlns:p14="http://schemas.microsoft.com/office/powerpoint/2010/main" val="755743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58641E02-BC2E-9C4C-8B77-C26BC9902575}"/>
              </a:ext>
            </a:extLst>
          </p:cNvPr>
          <p:cNvCxnSpPr>
            <a:cxnSpLocks/>
          </p:cNvCxnSpPr>
          <p:nvPr/>
        </p:nvCxnSpPr>
        <p:spPr>
          <a:xfrm flipH="1">
            <a:off x="1478165" y="3577447"/>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135305E-826C-7F45-9BBF-30D12462202F}"/>
              </a:ext>
            </a:extLst>
          </p:cNvPr>
          <p:cNvCxnSpPr>
            <a:cxnSpLocks/>
          </p:cNvCxnSpPr>
          <p:nvPr/>
        </p:nvCxnSpPr>
        <p:spPr>
          <a:xfrm flipV="1">
            <a:off x="1384192" y="2232066"/>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60A60A0-C717-CA41-B167-EECE8CE59952}"/>
              </a:ext>
            </a:extLst>
          </p:cNvPr>
          <p:cNvSpPr txBox="1"/>
          <p:nvPr/>
        </p:nvSpPr>
        <p:spPr>
          <a:xfrm>
            <a:off x="2008849" y="266750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sp>
        <p:nvSpPr>
          <p:cNvPr id="46" name="TextBox 45">
            <a:extLst>
              <a:ext uri="{FF2B5EF4-FFF2-40B4-BE49-F238E27FC236}">
                <a16:creationId xmlns:a16="http://schemas.microsoft.com/office/drawing/2014/main" id="{4CEE1849-0E1F-2244-B180-98F1153475A2}"/>
              </a:ext>
            </a:extLst>
          </p:cNvPr>
          <p:cNvSpPr txBox="1"/>
          <p:nvPr/>
        </p:nvSpPr>
        <p:spPr>
          <a:xfrm>
            <a:off x="1925649" y="318630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a:t>
            </a:r>
          </a:p>
        </p:txBody>
      </p:sp>
      <p:sp>
        <p:nvSpPr>
          <p:cNvPr id="47" name="Oval 46">
            <a:extLst>
              <a:ext uri="{FF2B5EF4-FFF2-40B4-BE49-F238E27FC236}">
                <a16:creationId xmlns:a16="http://schemas.microsoft.com/office/drawing/2014/main" id="{CD61D046-B5A1-5C4D-96B7-DAF5DBFF6385}"/>
              </a:ext>
            </a:extLst>
          </p:cNvPr>
          <p:cNvSpPr/>
          <p:nvPr/>
        </p:nvSpPr>
        <p:spPr>
          <a:xfrm>
            <a:off x="2233386" y="2012437"/>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48" name="Oval 47">
            <a:extLst>
              <a:ext uri="{FF2B5EF4-FFF2-40B4-BE49-F238E27FC236}">
                <a16:creationId xmlns:a16="http://schemas.microsoft.com/office/drawing/2014/main" id="{D0C10918-72F9-AE46-AFAC-E60C6C3E9797}"/>
              </a:ext>
            </a:extLst>
          </p:cNvPr>
          <p:cNvSpPr/>
          <p:nvPr/>
        </p:nvSpPr>
        <p:spPr>
          <a:xfrm>
            <a:off x="2378298" y="3200362"/>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grpSp>
        <p:nvGrpSpPr>
          <p:cNvPr id="49" name="Group 48">
            <a:extLst>
              <a:ext uri="{FF2B5EF4-FFF2-40B4-BE49-F238E27FC236}">
                <a16:creationId xmlns:a16="http://schemas.microsoft.com/office/drawing/2014/main" id="{03E1F45E-3687-9C49-A8EA-8193A8B3BD99}"/>
              </a:ext>
            </a:extLst>
          </p:cNvPr>
          <p:cNvGrpSpPr/>
          <p:nvPr/>
        </p:nvGrpSpPr>
        <p:grpSpPr>
          <a:xfrm>
            <a:off x="112162" y="2721699"/>
            <a:ext cx="916389" cy="842767"/>
            <a:chOff x="1257454" y="1784626"/>
            <a:chExt cx="961695" cy="1099919"/>
          </a:xfrm>
        </p:grpSpPr>
        <p:sp>
          <p:nvSpPr>
            <p:cNvPr id="50" name="Oval 49">
              <a:extLst>
                <a:ext uri="{FF2B5EF4-FFF2-40B4-BE49-F238E27FC236}">
                  <a16:creationId xmlns:a16="http://schemas.microsoft.com/office/drawing/2014/main" id="{216D4F06-323B-DF4D-8688-9B793FC54901}"/>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51" name="Straight Connector 50">
              <a:extLst>
                <a:ext uri="{FF2B5EF4-FFF2-40B4-BE49-F238E27FC236}">
                  <a16:creationId xmlns:a16="http://schemas.microsoft.com/office/drawing/2014/main" id="{16A5A70A-C6ED-664D-B4D1-657C2A555943}"/>
                </a:ext>
              </a:extLst>
            </p:cNvPr>
            <p:cNvCxnSpPr>
              <a:cxnSpLocks/>
              <a:endCxn id="50"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662D718-FD80-BE41-ABE1-30F0B6030B3C}"/>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grpSp>
      <p:sp>
        <p:nvSpPr>
          <p:cNvPr id="53" name="Oval 52">
            <a:extLst>
              <a:ext uri="{FF2B5EF4-FFF2-40B4-BE49-F238E27FC236}">
                <a16:creationId xmlns:a16="http://schemas.microsoft.com/office/drawing/2014/main" id="{415E1B16-D00B-204E-A3D6-C6E15BE81365}"/>
              </a:ext>
            </a:extLst>
          </p:cNvPr>
          <p:cNvSpPr/>
          <p:nvPr/>
        </p:nvSpPr>
        <p:spPr>
          <a:xfrm>
            <a:off x="940898" y="3266630"/>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54" name="Straight Connector 53">
            <a:extLst>
              <a:ext uri="{FF2B5EF4-FFF2-40B4-BE49-F238E27FC236}">
                <a16:creationId xmlns:a16="http://schemas.microsoft.com/office/drawing/2014/main" id="{8069E68D-7D48-4844-A637-CD82105A7BA4}"/>
              </a:ext>
            </a:extLst>
          </p:cNvPr>
          <p:cNvCxnSpPr>
            <a:cxnSpLocks/>
          </p:cNvCxnSpPr>
          <p:nvPr/>
        </p:nvCxnSpPr>
        <p:spPr>
          <a:xfrm flipH="1" flipV="1">
            <a:off x="634071" y="3141360"/>
            <a:ext cx="394480" cy="2546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45892A-1827-254C-9BC1-EFA0AC6AA0D3}"/>
              </a:ext>
            </a:extLst>
          </p:cNvPr>
          <p:cNvCxnSpPr>
            <a:cxnSpLocks/>
            <a:endCxn id="57" idx="4"/>
          </p:cNvCxnSpPr>
          <p:nvPr/>
        </p:nvCxnSpPr>
        <p:spPr>
          <a:xfrm flipH="1" flipV="1">
            <a:off x="1232428" y="2697920"/>
            <a:ext cx="14198" cy="5687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B569400-B213-FC41-B6ED-0A2AF0A133D2}"/>
              </a:ext>
            </a:extLst>
          </p:cNvPr>
          <p:cNvSpPr txBox="1"/>
          <p:nvPr/>
        </p:nvSpPr>
        <p:spPr>
          <a:xfrm>
            <a:off x="714013" y="2695547"/>
            <a:ext cx="5070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sp>
        <p:nvSpPr>
          <p:cNvPr id="57" name="Oval 56">
            <a:extLst>
              <a:ext uri="{FF2B5EF4-FFF2-40B4-BE49-F238E27FC236}">
                <a16:creationId xmlns:a16="http://schemas.microsoft.com/office/drawing/2014/main" id="{2A0421CF-6E9E-9D4D-8CA0-7BA933FE4271}"/>
              </a:ext>
            </a:extLst>
          </p:cNvPr>
          <p:cNvSpPr/>
          <p:nvPr/>
        </p:nvSpPr>
        <p:spPr>
          <a:xfrm>
            <a:off x="926700" y="2206256"/>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pic>
        <p:nvPicPr>
          <p:cNvPr id="67" name="Picture 66">
            <a:extLst>
              <a:ext uri="{FF2B5EF4-FFF2-40B4-BE49-F238E27FC236}">
                <a16:creationId xmlns:a16="http://schemas.microsoft.com/office/drawing/2014/main" id="{AA300F7E-19EC-DE45-AE94-C80D05972240}"/>
              </a:ext>
            </a:extLst>
          </p:cNvPr>
          <p:cNvPicPr>
            <a:picLocks noChangeAspect="1"/>
          </p:cNvPicPr>
          <p:nvPr/>
        </p:nvPicPr>
        <p:blipFill>
          <a:blip r:embed="rId2"/>
          <a:stretch>
            <a:fillRect/>
          </a:stretch>
        </p:blipFill>
        <p:spPr>
          <a:xfrm>
            <a:off x="793602" y="296527"/>
            <a:ext cx="954169" cy="1332684"/>
          </a:xfrm>
          <a:prstGeom prst="rect">
            <a:avLst/>
          </a:prstGeom>
        </p:spPr>
      </p:pic>
      <p:sp>
        <p:nvSpPr>
          <p:cNvPr id="72" name="TextBox 71">
            <a:extLst>
              <a:ext uri="{FF2B5EF4-FFF2-40B4-BE49-F238E27FC236}">
                <a16:creationId xmlns:a16="http://schemas.microsoft.com/office/drawing/2014/main" id="{51FD33CA-D29E-EE47-AF7C-D780335BB3A0}"/>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grpSp>
        <p:nvGrpSpPr>
          <p:cNvPr id="73" name="Group 72">
            <a:extLst>
              <a:ext uri="{FF2B5EF4-FFF2-40B4-BE49-F238E27FC236}">
                <a16:creationId xmlns:a16="http://schemas.microsoft.com/office/drawing/2014/main" id="{63056C55-6B33-3D41-B5D1-30750243B16D}"/>
              </a:ext>
            </a:extLst>
          </p:cNvPr>
          <p:cNvGrpSpPr/>
          <p:nvPr/>
        </p:nvGrpSpPr>
        <p:grpSpPr>
          <a:xfrm>
            <a:off x="5542765" y="2012437"/>
            <a:ext cx="2291471" cy="880098"/>
            <a:chOff x="1580014" y="998501"/>
            <a:chExt cx="2291471" cy="880098"/>
          </a:xfrm>
        </p:grpSpPr>
        <p:sp>
          <p:nvSpPr>
            <p:cNvPr id="74" name="Oval 73">
              <a:extLst>
                <a:ext uri="{FF2B5EF4-FFF2-40B4-BE49-F238E27FC236}">
                  <a16:creationId xmlns:a16="http://schemas.microsoft.com/office/drawing/2014/main" id="{51066B60-F2C5-4244-AB91-405A7B89978E}"/>
                </a:ext>
              </a:extLst>
            </p:cNvPr>
            <p:cNvSpPr/>
            <p:nvPr/>
          </p:nvSpPr>
          <p:spPr>
            <a:xfrm>
              <a:off x="2125176" y="99850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cxnSp>
          <p:nvCxnSpPr>
            <p:cNvPr id="75" name="Straight Connector 74">
              <a:extLst>
                <a:ext uri="{FF2B5EF4-FFF2-40B4-BE49-F238E27FC236}">
                  <a16:creationId xmlns:a16="http://schemas.microsoft.com/office/drawing/2014/main" id="{06E5E0A3-B9CA-AC4C-81A9-CED62B804EDC}"/>
                </a:ext>
              </a:extLst>
            </p:cNvPr>
            <p:cNvCxnSpPr>
              <a:cxnSpLocks/>
              <a:stCxn id="74" idx="6"/>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66F8932-0E40-2344-B98B-640515FE55C9}"/>
                </a:ext>
              </a:extLst>
            </p:cNvPr>
            <p:cNvCxnSpPr>
              <a:cxnSpLocks/>
              <a:endCxn id="74" idx="3"/>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97EA0F0-8501-E84A-A0EE-13C25960A889}"/>
                </a:ext>
              </a:extLst>
            </p:cNvPr>
            <p:cNvSpPr txBox="1"/>
            <p:nvPr/>
          </p:nvSpPr>
          <p:spPr>
            <a:xfrm>
              <a:off x="3047704" y="128212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78" name="TextBox 77">
              <a:extLst>
                <a:ext uri="{FF2B5EF4-FFF2-40B4-BE49-F238E27FC236}">
                  <a16:creationId xmlns:a16="http://schemas.microsoft.com/office/drawing/2014/main" id="{D3F23F90-0CE3-104C-9FE8-4E1403850677}"/>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sp>
        <p:nvSpPr>
          <p:cNvPr id="79" name="Oval 78">
            <a:extLst>
              <a:ext uri="{FF2B5EF4-FFF2-40B4-BE49-F238E27FC236}">
                <a16:creationId xmlns:a16="http://schemas.microsoft.com/office/drawing/2014/main" id="{3FE0997D-10E7-5A49-99E5-31BECDDD383F}"/>
              </a:ext>
            </a:extLst>
          </p:cNvPr>
          <p:cNvSpPr/>
          <p:nvPr/>
        </p:nvSpPr>
        <p:spPr>
          <a:xfrm>
            <a:off x="5354956" y="272634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80" name="Oval 79">
            <a:extLst>
              <a:ext uri="{FF2B5EF4-FFF2-40B4-BE49-F238E27FC236}">
                <a16:creationId xmlns:a16="http://schemas.microsoft.com/office/drawing/2014/main" id="{4C2A5098-A738-BF47-9BE8-C0667B341AFE}"/>
              </a:ext>
            </a:extLst>
          </p:cNvPr>
          <p:cNvSpPr/>
          <p:nvPr/>
        </p:nvSpPr>
        <p:spPr>
          <a:xfrm>
            <a:off x="7427770" y="1982754"/>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81" name="TextBox 80">
            <a:extLst>
              <a:ext uri="{FF2B5EF4-FFF2-40B4-BE49-F238E27FC236}">
                <a16:creationId xmlns:a16="http://schemas.microsoft.com/office/drawing/2014/main" id="{5EEEB979-FD10-F040-8159-58FA2F1F7FE4}"/>
              </a:ext>
            </a:extLst>
          </p:cNvPr>
          <p:cNvSpPr txBox="1"/>
          <p:nvPr/>
        </p:nvSpPr>
        <p:spPr>
          <a:xfrm>
            <a:off x="5111602" y="2888911"/>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83" name="TextBox 82">
            <a:extLst>
              <a:ext uri="{FF2B5EF4-FFF2-40B4-BE49-F238E27FC236}">
                <a16:creationId xmlns:a16="http://schemas.microsoft.com/office/drawing/2014/main" id="{DD3EB3EC-63EC-944D-AEFB-632F30ED2636}"/>
              </a:ext>
            </a:extLst>
          </p:cNvPr>
          <p:cNvSpPr txBox="1"/>
          <p:nvPr/>
        </p:nvSpPr>
        <p:spPr>
          <a:xfrm>
            <a:off x="6074839" y="1655968"/>
            <a:ext cx="5070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pic>
        <p:nvPicPr>
          <p:cNvPr id="2" name="Picture 1">
            <a:extLst>
              <a:ext uri="{FF2B5EF4-FFF2-40B4-BE49-F238E27FC236}">
                <a16:creationId xmlns:a16="http://schemas.microsoft.com/office/drawing/2014/main" id="{E359FD86-2A2C-D529-8433-12EED19C608F}"/>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3" name="Picture 2">
            <a:extLst>
              <a:ext uri="{FF2B5EF4-FFF2-40B4-BE49-F238E27FC236}">
                <a16:creationId xmlns:a16="http://schemas.microsoft.com/office/drawing/2014/main" id="{9E72CAD2-3887-F43E-3EEA-8A4E91D2624F}"/>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4" name="Picture 3">
            <a:extLst>
              <a:ext uri="{FF2B5EF4-FFF2-40B4-BE49-F238E27FC236}">
                <a16:creationId xmlns:a16="http://schemas.microsoft.com/office/drawing/2014/main" id="{2CA6CB0B-E269-33EE-88AE-5B789EB6A28E}"/>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5" name="Picture 4">
            <a:extLst>
              <a:ext uri="{FF2B5EF4-FFF2-40B4-BE49-F238E27FC236}">
                <a16:creationId xmlns:a16="http://schemas.microsoft.com/office/drawing/2014/main" id="{A71CD892-A091-6393-B115-D7B3DFE2EC8B}"/>
              </a:ext>
            </a:extLst>
          </p:cNvPr>
          <p:cNvPicPr>
            <a:picLocks noChangeAspect="1"/>
          </p:cNvPicPr>
          <p:nvPr/>
        </p:nvPicPr>
        <p:blipFill>
          <a:blip r:embed="rId6"/>
          <a:stretch>
            <a:fillRect/>
          </a:stretch>
        </p:blipFill>
        <p:spPr>
          <a:xfrm>
            <a:off x="6098744" y="463736"/>
            <a:ext cx="1149350" cy="1100442"/>
          </a:xfrm>
          <a:prstGeom prst="rect">
            <a:avLst/>
          </a:prstGeom>
        </p:spPr>
      </p:pic>
      <p:sp>
        <p:nvSpPr>
          <p:cNvPr id="6" name="Oval 5">
            <a:extLst>
              <a:ext uri="{FF2B5EF4-FFF2-40B4-BE49-F238E27FC236}">
                <a16:creationId xmlns:a16="http://schemas.microsoft.com/office/drawing/2014/main" id="{56500DE4-BE88-8620-032B-AF61F56B9145}"/>
              </a:ext>
            </a:extLst>
          </p:cNvPr>
          <p:cNvSpPr/>
          <p:nvPr/>
        </p:nvSpPr>
        <p:spPr>
          <a:xfrm>
            <a:off x="6127633" y="3047184"/>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7" name="Straight Connector 6">
            <a:extLst>
              <a:ext uri="{FF2B5EF4-FFF2-40B4-BE49-F238E27FC236}">
                <a16:creationId xmlns:a16="http://schemas.microsoft.com/office/drawing/2014/main" id="{69FB1A12-4B09-94D9-A427-42395AE78F90}"/>
              </a:ext>
            </a:extLst>
          </p:cNvPr>
          <p:cNvCxnSpPr>
            <a:cxnSpLocks/>
          </p:cNvCxnSpPr>
          <p:nvPr/>
        </p:nvCxnSpPr>
        <p:spPr>
          <a:xfrm flipV="1">
            <a:off x="6448476" y="2597799"/>
            <a:ext cx="0" cy="57780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D89184D-2B51-1613-0369-2677146A489E}"/>
              </a:ext>
            </a:extLst>
          </p:cNvPr>
          <p:cNvSpPr txBox="1"/>
          <p:nvPr/>
        </p:nvSpPr>
        <p:spPr>
          <a:xfrm>
            <a:off x="6365329" y="260453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9" name="TextBox 8">
            <a:extLst>
              <a:ext uri="{FF2B5EF4-FFF2-40B4-BE49-F238E27FC236}">
                <a16:creationId xmlns:a16="http://schemas.microsoft.com/office/drawing/2014/main" id="{62868E9A-1223-9385-8E98-2DD1990DEEE6}"/>
              </a:ext>
            </a:extLst>
          </p:cNvPr>
          <p:cNvSpPr txBox="1"/>
          <p:nvPr/>
        </p:nvSpPr>
        <p:spPr>
          <a:xfrm>
            <a:off x="6038108" y="3266630"/>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10" name="TextBox 9">
            <a:extLst>
              <a:ext uri="{FF2B5EF4-FFF2-40B4-BE49-F238E27FC236}">
                <a16:creationId xmlns:a16="http://schemas.microsoft.com/office/drawing/2014/main" id="{C4158E13-0701-15F9-17A6-6395B9ACC4D7}"/>
              </a:ext>
            </a:extLst>
          </p:cNvPr>
          <p:cNvSpPr txBox="1"/>
          <p:nvPr/>
        </p:nvSpPr>
        <p:spPr>
          <a:xfrm>
            <a:off x="1028551" y="4216676"/>
            <a:ext cx="3670492"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‘Confirm’ the lowest cost nodes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from the list of ‘tentative’ nodes.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find out this newly ‘</a:t>
            </a:r>
            <a:r>
              <a:rPr lang="en-US" dirty="0">
                <a:solidFill>
                  <a:prstClr val="black"/>
                </a:solidFill>
                <a:latin typeface="Calibri" panose="020F0502020204030204"/>
              </a:rPr>
              <a:t>confirmed’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ode’s LSP (this time B’s LSP).</a:t>
            </a:r>
          </a:p>
        </p:txBody>
      </p:sp>
    </p:spTree>
    <p:extLst>
      <p:ext uri="{BB962C8B-B14F-4D97-AF65-F5344CB8AC3E}">
        <p14:creationId xmlns:p14="http://schemas.microsoft.com/office/powerpoint/2010/main" val="295916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6A71498-24B9-C64C-9EA2-40290336BF3E}"/>
              </a:ext>
            </a:extLst>
          </p:cNvPr>
          <p:cNvGrpSpPr/>
          <p:nvPr/>
        </p:nvGrpSpPr>
        <p:grpSpPr>
          <a:xfrm>
            <a:off x="5542765" y="2012437"/>
            <a:ext cx="2291471" cy="880098"/>
            <a:chOff x="1580014" y="998501"/>
            <a:chExt cx="2291471" cy="880098"/>
          </a:xfrm>
        </p:grpSpPr>
        <p:sp>
          <p:nvSpPr>
            <p:cNvPr id="36" name="Oval 35">
              <a:extLst>
                <a:ext uri="{FF2B5EF4-FFF2-40B4-BE49-F238E27FC236}">
                  <a16:creationId xmlns:a16="http://schemas.microsoft.com/office/drawing/2014/main" id="{84322781-5DB2-1547-B2A4-B52D13690220}"/>
                </a:ext>
              </a:extLst>
            </p:cNvPr>
            <p:cNvSpPr/>
            <p:nvPr/>
          </p:nvSpPr>
          <p:spPr>
            <a:xfrm>
              <a:off x="2125176" y="99850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cxnSp>
          <p:nvCxnSpPr>
            <p:cNvPr id="37" name="Straight Connector 36">
              <a:extLst>
                <a:ext uri="{FF2B5EF4-FFF2-40B4-BE49-F238E27FC236}">
                  <a16:creationId xmlns:a16="http://schemas.microsoft.com/office/drawing/2014/main" id="{FDFEEE5A-D09A-FD46-80DE-517118907095}"/>
                </a:ext>
              </a:extLst>
            </p:cNvPr>
            <p:cNvCxnSpPr>
              <a:cxnSpLocks/>
              <a:stCxn id="36" idx="6"/>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2601F12-9326-ED4D-B695-AC15413A8E99}"/>
                </a:ext>
              </a:extLst>
            </p:cNvPr>
            <p:cNvCxnSpPr>
              <a:cxnSpLocks/>
              <a:endCxn id="36" idx="3"/>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66C0789-3F2B-F14F-8971-0F916F52B954}"/>
                </a:ext>
              </a:extLst>
            </p:cNvPr>
            <p:cNvSpPr txBox="1"/>
            <p:nvPr/>
          </p:nvSpPr>
          <p:spPr>
            <a:xfrm>
              <a:off x="3047704" y="128212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40" name="TextBox 39">
              <a:extLst>
                <a:ext uri="{FF2B5EF4-FFF2-40B4-BE49-F238E27FC236}">
                  <a16:creationId xmlns:a16="http://schemas.microsoft.com/office/drawing/2014/main" id="{0CE0ECD5-F9BF-7B41-86B4-B939FCCC042B}"/>
                </a:ext>
              </a:extLst>
            </p:cNvPr>
            <p:cNvSpPr txBox="1"/>
            <p:nvPr/>
          </p:nvSpPr>
          <p:spPr>
            <a:xfrm>
              <a:off x="1580014" y="127769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grpSp>
      <p:sp>
        <p:nvSpPr>
          <p:cNvPr id="41" name="Oval 40">
            <a:extLst>
              <a:ext uri="{FF2B5EF4-FFF2-40B4-BE49-F238E27FC236}">
                <a16:creationId xmlns:a16="http://schemas.microsoft.com/office/drawing/2014/main" id="{4EBEE7AF-8B95-B344-BD8E-1C28F9F633F2}"/>
              </a:ext>
            </a:extLst>
          </p:cNvPr>
          <p:cNvSpPr/>
          <p:nvPr/>
        </p:nvSpPr>
        <p:spPr>
          <a:xfrm>
            <a:off x="5354956" y="272634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42" name="Oval 41">
            <a:extLst>
              <a:ext uri="{FF2B5EF4-FFF2-40B4-BE49-F238E27FC236}">
                <a16:creationId xmlns:a16="http://schemas.microsoft.com/office/drawing/2014/main" id="{5812598B-D3D8-804E-A7E3-AD69FB8BC0F5}"/>
              </a:ext>
            </a:extLst>
          </p:cNvPr>
          <p:cNvSpPr/>
          <p:nvPr/>
        </p:nvSpPr>
        <p:spPr>
          <a:xfrm>
            <a:off x="7427770" y="1982754"/>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cxnSp>
        <p:nvCxnSpPr>
          <p:cNvPr id="43" name="Straight Connector 42">
            <a:extLst>
              <a:ext uri="{FF2B5EF4-FFF2-40B4-BE49-F238E27FC236}">
                <a16:creationId xmlns:a16="http://schemas.microsoft.com/office/drawing/2014/main" id="{58641E02-BC2E-9C4C-8B77-C26BC9902575}"/>
              </a:ext>
            </a:extLst>
          </p:cNvPr>
          <p:cNvCxnSpPr>
            <a:cxnSpLocks/>
          </p:cNvCxnSpPr>
          <p:nvPr/>
        </p:nvCxnSpPr>
        <p:spPr>
          <a:xfrm flipH="1">
            <a:off x="1478165" y="3577447"/>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135305E-826C-7F45-9BBF-30D12462202F}"/>
              </a:ext>
            </a:extLst>
          </p:cNvPr>
          <p:cNvCxnSpPr>
            <a:cxnSpLocks/>
          </p:cNvCxnSpPr>
          <p:nvPr/>
        </p:nvCxnSpPr>
        <p:spPr>
          <a:xfrm flipV="1">
            <a:off x="1384192" y="2232066"/>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60A60A0-C717-CA41-B167-EECE8CE59952}"/>
              </a:ext>
            </a:extLst>
          </p:cNvPr>
          <p:cNvSpPr txBox="1"/>
          <p:nvPr/>
        </p:nvSpPr>
        <p:spPr>
          <a:xfrm>
            <a:off x="2008849" y="266750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sp>
        <p:nvSpPr>
          <p:cNvPr id="46" name="TextBox 45">
            <a:extLst>
              <a:ext uri="{FF2B5EF4-FFF2-40B4-BE49-F238E27FC236}">
                <a16:creationId xmlns:a16="http://schemas.microsoft.com/office/drawing/2014/main" id="{4CEE1849-0E1F-2244-B180-98F1153475A2}"/>
              </a:ext>
            </a:extLst>
          </p:cNvPr>
          <p:cNvSpPr txBox="1"/>
          <p:nvPr/>
        </p:nvSpPr>
        <p:spPr>
          <a:xfrm>
            <a:off x="1925649" y="318630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a:t>
            </a:r>
          </a:p>
        </p:txBody>
      </p:sp>
      <p:sp>
        <p:nvSpPr>
          <p:cNvPr id="47" name="Oval 46">
            <a:extLst>
              <a:ext uri="{FF2B5EF4-FFF2-40B4-BE49-F238E27FC236}">
                <a16:creationId xmlns:a16="http://schemas.microsoft.com/office/drawing/2014/main" id="{CD61D046-B5A1-5C4D-96B7-DAF5DBFF6385}"/>
              </a:ext>
            </a:extLst>
          </p:cNvPr>
          <p:cNvSpPr/>
          <p:nvPr/>
        </p:nvSpPr>
        <p:spPr>
          <a:xfrm>
            <a:off x="2233386" y="2012437"/>
            <a:ext cx="641685" cy="6416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48" name="Oval 47">
            <a:extLst>
              <a:ext uri="{FF2B5EF4-FFF2-40B4-BE49-F238E27FC236}">
                <a16:creationId xmlns:a16="http://schemas.microsoft.com/office/drawing/2014/main" id="{D0C10918-72F9-AE46-AFAC-E60C6C3E9797}"/>
              </a:ext>
            </a:extLst>
          </p:cNvPr>
          <p:cNvSpPr/>
          <p:nvPr/>
        </p:nvSpPr>
        <p:spPr>
          <a:xfrm>
            <a:off x="2378298" y="3200362"/>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grpSp>
        <p:nvGrpSpPr>
          <p:cNvPr id="49" name="Group 48">
            <a:extLst>
              <a:ext uri="{FF2B5EF4-FFF2-40B4-BE49-F238E27FC236}">
                <a16:creationId xmlns:a16="http://schemas.microsoft.com/office/drawing/2014/main" id="{03E1F45E-3687-9C49-A8EA-8193A8B3BD99}"/>
              </a:ext>
            </a:extLst>
          </p:cNvPr>
          <p:cNvGrpSpPr/>
          <p:nvPr/>
        </p:nvGrpSpPr>
        <p:grpSpPr>
          <a:xfrm>
            <a:off x="112162" y="2721699"/>
            <a:ext cx="916389" cy="842767"/>
            <a:chOff x="1257454" y="1784626"/>
            <a:chExt cx="961695" cy="1099919"/>
          </a:xfrm>
        </p:grpSpPr>
        <p:sp>
          <p:nvSpPr>
            <p:cNvPr id="50" name="Oval 49">
              <a:extLst>
                <a:ext uri="{FF2B5EF4-FFF2-40B4-BE49-F238E27FC236}">
                  <a16:creationId xmlns:a16="http://schemas.microsoft.com/office/drawing/2014/main" id="{216D4F06-323B-DF4D-8688-9B793FC54901}"/>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51" name="Straight Connector 50">
              <a:extLst>
                <a:ext uri="{FF2B5EF4-FFF2-40B4-BE49-F238E27FC236}">
                  <a16:creationId xmlns:a16="http://schemas.microsoft.com/office/drawing/2014/main" id="{16A5A70A-C6ED-664D-B4D1-657C2A555943}"/>
                </a:ext>
              </a:extLst>
            </p:cNvPr>
            <p:cNvCxnSpPr>
              <a:cxnSpLocks/>
              <a:endCxn id="50"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662D718-FD80-BE41-ABE1-30F0B6030B3C}"/>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grpSp>
      <p:sp>
        <p:nvSpPr>
          <p:cNvPr id="53" name="Oval 52">
            <a:extLst>
              <a:ext uri="{FF2B5EF4-FFF2-40B4-BE49-F238E27FC236}">
                <a16:creationId xmlns:a16="http://schemas.microsoft.com/office/drawing/2014/main" id="{415E1B16-D00B-204E-A3D6-C6E15BE81365}"/>
              </a:ext>
            </a:extLst>
          </p:cNvPr>
          <p:cNvSpPr/>
          <p:nvPr/>
        </p:nvSpPr>
        <p:spPr>
          <a:xfrm>
            <a:off x="940898" y="3266630"/>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54" name="Straight Connector 53">
            <a:extLst>
              <a:ext uri="{FF2B5EF4-FFF2-40B4-BE49-F238E27FC236}">
                <a16:creationId xmlns:a16="http://schemas.microsoft.com/office/drawing/2014/main" id="{8069E68D-7D48-4844-A637-CD82105A7BA4}"/>
              </a:ext>
            </a:extLst>
          </p:cNvPr>
          <p:cNvCxnSpPr>
            <a:cxnSpLocks/>
          </p:cNvCxnSpPr>
          <p:nvPr/>
        </p:nvCxnSpPr>
        <p:spPr>
          <a:xfrm flipH="1" flipV="1">
            <a:off x="634071" y="3141360"/>
            <a:ext cx="394480" cy="2546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45892A-1827-254C-9BC1-EFA0AC6AA0D3}"/>
              </a:ext>
            </a:extLst>
          </p:cNvPr>
          <p:cNvCxnSpPr>
            <a:cxnSpLocks/>
          </p:cNvCxnSpPr>
          <p:nvPr/>
        </p:nvCxnSpPr>
        <p:spPr>
          <a:xfrm flipH="1" flipV="1">
            <a:off x="1232428" y="2697920"/>
            <a:ext cx="14198" cy="5687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B569400-B213-FC41-B6ED-0A2AF0A133D2}"/>
              </a:ext>
            </a:extLst>
          </p:cNvPr>
          <p:cNvSpPr txBox="1"/>
          <p:nvPr/>
        </p:nvSpPr>
        <p:spPr>
          <a:xfrm>
            <a:off x="714013" y="2695547"/>
            <a:ext cx="5070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sp>
        <p:nvSpPr>
          <p:cNvPr id="58" name="TextBox 57">
            <a:extLst>
              <a:ext uri="{FF2B5EF4-FFF2-40B4-BE49-F238E27FC236}">
                <a16:creationId xmlns:a16="http://schemas.microsoft.com/office/drawing/2014/main" id="{94467F84-47C0-3A4D-A745-355F4C79C93F}"/>
              </a:ext>
            </a:extLst>
          </p:cNvPr>
          <p:cNvSpPr txBox="1"/>
          <p:nvPr/>
        </p:nvSpPr>
        <p:spPr>
          <a:xfrm>
            <a:off x="5111602" y="2888911"/>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cxnSp>
        <p:nvCxnSpPr>
          <p:cNvPr id="59" name="Straight Connector 58">
            <a:extLst>
              <a:ext uri="{FF2B5EF4-FFF2-40B4-BE49-F238E27FC236}">
                <a16:creationId xmlns:a16="http://schemas.microsoft.com/office/drawing/2014/main" id="{47253353-6639-5141-8157-F3E3C777863D}"/>
              </a:ext>
            </a:extLst>
          </p:cNvPr>
          <p:cNvCxnSpPr>
            <a:cxnSpLocks/>
          </p:cNvCxnSpPr>
          <p:nvPr/>
        </p:nvCxnSpPr>
        <p:spPr>
          <a:xfrm flipH="1">
            <a:off x="6870026" y="2385082"/>
            <a:ext cx="532074" cy="3208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4FEAC90-56D6-8D49-885C-52DC86C8C5E1}"/>
              </a:ext>
            </a:extLst>
          </p:cNvPr>
          <p:cNvSpPr txBox="1"/>
          <p:nvPr/>
        </p:nvSpPr>
        <p:spPr>
          <a:xfrm>
            <a:off x="6074839" y="1655968"/>
            <a:ext cx="5070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sp>
        <p:nvSpPr>
          <p:cNvPr id="28" name="TextBox 27">
            <a:extLst>
              <a:ext uri="{FF2B5EF4-FFF2-40B4-BE49-F238E27FC236}">
                <a16:creationId xmlns:a16="http://schemas.microsoft.com/office/drawing/2014/main" id="{84C9D7E7-7C85-5A46-9898-B447B23F7AC2}"/>
              </a:ext>
            </a:extLst>
          </p:cNvPr>
          <p:cNvSpPr txBox="1"/>
          <p:nvPr/>
        </p:nvSpPr>
        <p:spPr>
          <a:xfrm>
            <a:off x="7068527" y="2585519"/>
            <a:ext cx="5070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pic>
        <p:nvPicPr>
          <p:cNvPr id="31" name="Picture 30">
            <a:extLst>
              <a:ext uri="{FF2B5EF4-FFF2-40B4-BE49-F238E27FC236}">
                <a16:creationId xmlns:a16="http://schemas.microsoft.com/office/drawing/2014/main" id="{98D7F7DB-CC37-BA42-A915-5DF52090CD21}"/>
              </a:ext>
            </a:extLst>
          </p:cNvPr>
          <p:cNvPicPr>
            <a:picLocks noChangeAspect="1"/>
          </p:cNvPicPr>
          <p:nvPr/>
        </p:nvPicPr>
        <p:blipFill>
          <a:blip r:embed="rId2"/>
          <a:stretch>
            <a:fillRect/>
          </a:stretch>
        </p:blipFill>
        <p:spPr>
          <a:xfrm>
            <a:off x="793602" y="296527"/>
            <a:ext cx="954169" cy="1332684"/>
          </a:xfrm>
          <a:prstGeom prst="rect">
            <a:avLst/>
          </a:prstGeom>
        </p:spPr>
      </p:pic>
      <p:sp>
        <p:nvSpPr>
          <p:cNvPr id="61" name="TextBox 60">
            <a:extLst>
              <a:ext uri="{FF2B5EF4-FFF2-40B4-BE49-F238E27FC236}">
                <a16:creationId xmlns:a16="http://schemas.microsoft.com/office/drawing/2014/main" id="{0536514F-2FD5-1646-B3D4-3D1ABB937932}"/>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sp>
        <p:nvSpPr>
          <p:cNvPr id="2" name="Oval 1">
            <a:extLst>
              <a:ext uri="{FF2B5EF4-FFF2-40B4-BE49-F238E27FC236}">
                <a16:creationId xmlns:a16="http://schemas.microsoft.com/office/drawing/2014/main" id="{A9F4B179-1F78-AB4B-D1A2-E4F1392AFE1F}"/>
              </a:ext>
            </a:extLst>
          </p:cNvPr>
          <p:cNvSpPr/>
          <p:nvPr/>
        </p:nvSpPr>
        <p:spPr>
          <a:xfrm>
            <a:off x="926700" y="2206256"/>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3" name="Oval 2">
            <a:extLst>
              <a:ext uri="{FF2B5EF4-FFF2-40B4-BE49-F238E27FC236}">
                <a16:creationId xmlns:a16="http://schemas.microsoft.com/office/drawing/2014/main" id="{1C94B993-83F3-1B58-E142-90D3F6EBF80A}"/>
              </a:ext>
            </a:extLst>
          </p:cNvPr>
          <p:cNvSpPr/>
          <p:nvPr/>
        </p:nvSpPr>
        <p:spPr>
          <a:xfrm>
            <a:off x="6127633" y="3047184"/>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4" name="Straight Connector 3">
            <a:extLst>
              <a:ext uri="{FF2B5EF4-FFF2-40B4-BE49-F238E27FC236}">
                <a16:creationId xmlns:a16="http://schemas.microsoft.com/office/drawing/2014/main" id="{65E94E90-3508-AB59-C8C9-090646AD5444}"/>
              </a:ext>
            </a:extLst>
          </p:cNvPr>
          <p:cNvCxnSpPr>
            <a:cxnSpLocks/>
          </p:cNvCxnSpPr>
          <p:nvPr/>
        </p:nvCxnSpPr>
        <p:spPr>
          <a:xfrm flipV="1">
            <a:off x="6448476" y="2597799"/>
            <a:ext cx="0" cy="57780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C2B48B-8AB7-B7CC-BD94-A03FACA88CB1}"/>
              </a:ext>
            </a:extLst>
          </p:cNvPr>
          <p:cNvSpPr txBox="1"/>
          <p:nvPr/>
        </p:nvSpPr>
        <p:spPr>
          <a:xfrm>
            <a:off x="6365329" y="260453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6" name="TextBox 5">
            <a:extLst>
              <a:ext uri="{FF2B5EF4-FFF2-40B4-BE49-F238E27FC236}">
                <a16:creationId xmlns:a16="http://schemas.microsoft.com/office/drawing/2014/main" id="{7A946809-3815-6336-246E-152BCD02FEF1}"/>
              </a:ext>
            </a:extLst>
          </p:cNvPr>
          <p:cNvSpPr txBox="1"/>
          <p:nvPr/>
        </p:nvSpPr>
        <p:spPr>
          <a:xfrm>
            <a:off x="6038108" y="3266630"/>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pic>
        <p:nvPicPr>
          <p:cNvPr id="7" name="Picture 6">
            <a:extLst>
              <a:ext uri="{FF2B5EF4-FFF2-40B4-BE49-F238E27FC236}">
                <a16:creationId xmlns:a16="http://schemas.microsoft.com/office/drawing/2014/main" id="{C8114079-7E31-0577-5121-053D92AB184D}"/>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8" name="Picture 7">
            <a:extLst>
              <a:ext uri="{FF2B5EF4-FFF2-40B4-BE49-F238E27FC236}">
                <a16:creationId xmlns:a16="http://schemas.microsoft.com/office/drawing/2014/main" id="{7B02270C-FCB3-9430-693E-0B77BD29AD97}"/>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9" name="Picture 8">
            <a:extLst>
              <a:ext uri="{FF2B5EF4-FFF2-40B4-BE49-F238E27FC236}">
                <a16:creationId xmlns:a16="http://schemas.microsoft.com/office/drawing/2014/main" id="{6D9705EB-C1EF-815E-764C-3375E92EA67A}"/>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10" name="Picture 9">
            <a:extLst>
              <a:ext uri="{FF2B5EF4-FFF2-40B4-BE49-F238E27FC236}">
                <a16:creationId xmlns:a16="http://schemas.microsoft.com/office/drawing/2014/main" id="{9B8E221E-F58E-93B2-6D13-CA869E9A5B4F}"/>
              </a:ext>
            </a:extLst>
          </p:cNvPr>
          <p:cNvPicPr>
            <a:picLocks noChangeAspect="1"/>
          </p:cNvPicPr>
          <p:nvPr/>
        </p:nvPicPr>
        <p:blipFill>
          <a:blip r:embed="rId6"/>
          <a:stretch>
            <a:fillRect/>
          </a:stretch>
        </p:blipFill>
        <p:spPr>
          <a:xfrm>
            <a:off x="6098744" y="463736"/>
            <a:ext cx="1149350" cy="1100442"/>
          </a:xfrm>
          <a:prstGeom prst="rect">
            <a:avLst/>
          </a:prstGeom>
        </p:spPr>
      </p:pic>
      <p:sp>
        <p:nvSpPr>
          <p:cNvPr id="11" name="TextBox 10">
            <a:extLst>
              <a:ext uri="{FF2B5EF4-FFF2-40B4-BE49-F238E27FC236}">
                <a16:creationId xmlns:a16="http://schemas.microsoft.com/office/drawing/2014/main" id="{6AD32DA3-7CA8-819A-FAE6-63E70FDC7624}"/>
              </a:ext>
            </a:extLst>
          </p:cNvPr>
          <p:cNvSpPr txBox="1"/>
          <p:nvPr/>
        </p:nvSpPr>
        <p:spPr>
          <a:xfrm>
            <a:off x="6264091" y="4062964"/>
            <a:ext cx="211587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a:t>
            </a:r>
            <a:r>
              <a:rPr lang="en-US" noProof="0" dirty="0">
                <a:solidFill>
                  <a:prstClr val="black"/>
                </a:solidFill>
                <a:latin typeface="Calibri" panose="020F0502020204030204"/>
              </a:rPr>
              <a:t>addition to the topology as the links are already at minimum costs.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6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BC9C28C7-2C1D-454B-9ADD-F6E404B8FA4E}"/>
              </a:ext>
            </a:extLst>
          </p:cNvPr>
          <p:cNvCxnSpPr>
            <a:cxnSpLocks/>
          </p:cNvCxnSpPr>
          <p:nvPr/>
        </p:nvCxnSpPr>
        <p:spPr>
          <a:xfrm flipH="1">
            <a:off x="1478165" y="3577447"/>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9D897A2-B17A-154E-A267-F5C22A4E5E06}"/>
              </a:ext>
            </a:extLst>
          </p:cNvPr>
          <p:cNvCxnSpPr>
            <a:cxnSpLocks/>
          </p:cNvCxnSpPr>
          <p:nvPr/>
        </p:nvCxnSpPr>
        <p:spPr>
          <a:xfrm flipV="1">
            <a:off x="1384192" y="2232066"/>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E7DC04F-F89D-2848-8C01-5333F99FF87D}"/>
              </a:ext>
            </a:extLst>
          </p:cNvPr>
          <p:cNvSpPr txBox="1"/>
          <p:nvPr/>
        </p:nvSpPr>
        <p:spPr>
          <a:xfrm>
            <a:off x="2008849" y="266750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sp>
        <p:nvSpPr>
          <p:cNvPr id="68" name="TextBox 67">
            <a:extLst>
              <a:ext uri="{FF2B5EF4-FFF2-40B4-BE49-F238E27FC236}">
                <a16:creationId xmlns:a16="http://schemas.microsoft.com/office/drawing/2014/main" id="{C6E3ABCF-42D1-A948-80BA-5D7104BD5DD6}"/>
              </a:ext>
            </a:extLst>
          </p:cNvPr>
          <p:cNvSpPr txBox="1"/>
          <p:nvPr/>
        </p:nvSpPr>
        <p:spPr>
          <a:xfrm>
            <a:off x="1925649" y="318630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a:t>
            </a:r>
          </a:p>
        </p:txBody>
      </p:sp>
      <p:sp>
        <p:nvSpPr>
          <p:cNvPr id="69" name="Oval 68">
            <a:extLst>
              <a:ext uri="{FF2B5EF4-FFF2-40B4-BE49-F238E27FC236}">
                <a16:creationId xmlns:a16="http://schemas.microsoft.com/office/drawing/2014/main" id="{A0026680-E9C2-8241-93B8-D7E29B91E952}"/>
              </a:ext>
            </a:extLst>
          </p:cNvPr>
          <p:cNvSpPr/>
          <p:nvPr/>
        </p:nvSpPr>
        <p:spPr>
          <a:xfrm>
            <a:off x="2233386" y="2012437"/>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70" name="Oval 69">
            <a:extLst>
              <a:ext uri="{FF2B5EF4-FFF2-40B4-BE49-F238E27FC236}">
                <a16:creationId xmlns:a16="http://schemas.microsoft.com/office/drawing/2014/main" id="{AA607C3B-7BE4-9E4B-9488-E8F7606EFFA8}"/>
              </a:ext>
            </a:extLst>
          </p:cNvPr>
          <p:cNvSpPr/>
          <p:nvPr/>
        </p:nvSpPr>
        <p:spPr>
          <a:xfrm>
            <a:off x="2378298" y="3200362"/>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grpSp>
        <p:nvGrpSpPr>
          <p:cNvPr id="71" name="Group 70">
            <a:extLst>
              <a:ext uri="{FF2B5EF4-FFF2-40B4-BE49-F238E27FC236}">
                <a16:creationId xmlns:a16="http://schemas.microsoft.com/office/drawing/2014/main" id="{7B4B2C32-6BF5-8042-AE11-710A569F4348}"/>
              </a:ext>
            </a:extLst>
          </p:cNvPr>
          <p:cNvGrpSpPr/>
          <p:nvPr/>
        </p:nvGrpSpPr>
        <p:grpSpPr>
          <a:xfrm>
            <a:off x="112162" y="2721699"/>
            <a:ext cx="916389" cy="842767"/>
            <a:chOff x="1257454" y="1784626"/>
            <a:chExt cx="961695" cy="1099919"/>
          </a:xfrm>
        </p:grpSpPr>
        <p:sp>
          <p:nvSpPr>
            <p:cNvPr id="72" name="Oval 71">
              <a:extLst>
                <a:ext uri="{FF2B5EF4-FFF2-40B4-BE49-F238E27FC236}">
                  <a16:creationId xmlns:a16="http://schemas.microsoft.com/office/drawing/2014/main" id="{0AB73D6F-CE0E-AA44-95F3-88B8A77DEBEF}"/>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73" name="Straight Connector 72">
              <a:extLst>
                <a:ext uri="{FF2B5EF4-FFF2-40B4-BE49-F238E27FC236}">
                  <a16:creationId xmlns:a16="http://schemas.microsoft.com/office/drawing/2014/main" id="{29E594FD-F08D-FD48-B826-BA9C4740D495}"/>
                </a:ext>
              </a:extLst>
            </p:cNvPr>
            <p:cNvCxnSpPr>
              <a:cxnSpLocks/>
              <a:endCxn id="72"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6CBDBD8-2C88-0448-9180-AB25297E4CF8}"/>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grpSp>
      <p:sp>
        <p:nvSpPr>
          <p:cNvPr id="75" name="Oval 74">
            <a:extLst>
              <a:ext uri="{FF2B5EF4-FFF2-40B4-BE49-F238E27FC236}">
                <a16:creationId xmlns:a16="http://schemas.microsoft.com/office/drawing/2014/main" id="{D7EAF658-3672-7340-A5A6-24426BD47CC3}"/>
              </a:ext>
            </a:extLst>
          </p:cNvPr>
          <p:cNvSpPr/>
          <p:nvPr/>
        </p:nvSpPr>
        <p:spPr>
          <a:xfrm>
            <a:off x="940898" y="3266630"/>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76" name="Straight Connector 75">
            <a:extLst>
              <a:ext uri="{FF2B5EF4-FFF2-40B4-BE49-F238E27FC236}">
                <a16:creationId xmlns:a16="http://schemas.microsoft.com/office/drawing/2014/main" id="{0E040E01-D0DD-354F-B692-C7F6EF989C9D}"/>
              </a:ext>
            </a:extLst>
          </p:cNvPr>
          <p:cNvCxnSpPr>
            <a:cxnSpLocks/>
          </p:cNvCxnSpPr>
          <p:nvPr/>
        </p:nvCxnSpPr>
        <p:spPr>
          <a:xfrm flipH="1" flipV="1">
            <a:off x="634071" y="3141360"/>
            <a:ext cx="394480" cy="2546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C7B1D8E-1632-5747-99D8-BE990A1E254C}"/>
              </a:ext>
            </a:extLst>
          </p:cNvPr>
          <p:cNvCxnSpPr>
            <a:cxnSpLocks/>
            <a:endCxn id="79" idx="4"/>
          </p:cNvCxnSpPr>
          <p:nvPr/>
        </p:nvCxnSpPr>
        <p:spPr>
          <a:xfrm flipH="1" flipV="1">
            <a:off x="1232428" y="2697920"/>
            <a:ext cx="14198" cy="5687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9EE9752A-C299-D844-8D9F-32434C570808}"/>
              </a:ext>
            </a:extLst>
          </p:cNvPr>
          <p:cNvSpPr txBox="1"/>
          <p:nvPr/>
        </p:nvSpPr>
        <p:spPr>
          <a:xfrm>
            <a:off x="714013" y="2695547"/>
            <a:ext cx="5070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sp>
        <p:nvSpPr>
          <p:cNvPr id="79" name="Oval 78">
            <a:extLst>
              <a:ext uri="{FF2B5EF4-FFF2-40B4-BE49-F238E27FC236}">
                <a16:creationId xmlns:a16="http://schemas.microsoft.com/office/drawing/2014/main" id="{703AFC3E-19D1-D54A-A49B-8146C42A59FA}"/>
              </a:ext>
            </a:extLst>
          </p:cNvPr>
          <p:cNvSpPr/>
          <p:nvPr/>
        </p:nvSpPr>
        <p:spPr>
          <a:xfrm>
            <a:off x="926700" y="2206256"/>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pic>
        <p:nvPicPr>
          <p:cNvPr id="28" name="Picture 27">
            <a:extLst>
              <a:ext uri="{FF2B5EF4-FFF2-40B4-BE49-F238E27FC236}">
                <a16:creationId xmlns:a16="http://schemas.microsoft.com/office/drawing/2014/main" id="{662051FB-F8AF-2843-A986-250B742EF8F8}"/>
              </a:ext>
            </a:extLst>
          </p:cNvPr>
          <p:cNvPicPr>
            <a:picLocks noChangeAspect="1"/>
          </p:cNvPicPr>
          <p:nvPr/>
        </p:nvPicPr>
        <p:blipFill>
          <a:blip r:embed="rId2"/>
          <a:stretch>
            <a:fillRect/>
          </a:stretch>
        </p:blipFill>
        <p:spPr>
          <a:xfrm>
            <a:off x="793602" y="296527"/>
            <a:ext cx="954169" cy="1332684"/>
          </a:xfrm>
          <a:prstGeom prst="rect">
            <a:avLst/>
          </a:prstGeom>
        </p:spPr>
      </p:pic>
      <p:sp>
        <p:nvSpPr>
          <p:cNvPr id="34" name="TextBox 33">
            <a:extLst>
              <a:ext uri="{FF2B5EF4-FFF2-40B4-BE49-F238E27FC236}">
                <a16:creationId xmlns:a16="http://schemas.microsoft.com/office/drawing/2014/main" id="{0F2F8F17-9250-CC40-8827-833E3D1D2CC4}"/>
              </a:ext>
            </a:extLst>
          </p:cNvPr>
          <p:cNvSpPr txBox="1"/>
          <p:nvPr/>
        </p:nvSpPr>
        <p:spPr>
          <a:xfrm>
            <a:off x="358314" y="527490"/>
            <a:ext cx="43954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&gt;</a:t>
            </a:r>
          </a:p>
        </p:txBody>
      </p:sp>
      <p:grpSp>
        <p:nvGrpSpPr>
          <p:cNvPr id="35" name="Group 34">
            <a:extLst>
              <a:ext uri="{FF2B5EF4-FFF2-40B4-BE49-F238E27FC236}">
                <a16:creationId xmlns:a16="http://schemas.microsoft.com/office/drawing/2014/main" id="{9EB31997-7CEC-7149-BCB1-C434069531D9}"/>
              </a:ext>
            </a:extLst>
          </p:cNvPr>
          <p:cNvGrpSpPr/>
          <p:nvPr/>
        </p:nvGrpSpPr>
        <p:grpSpPr>
          <a:xfrm>
            <a:off x="5800980" y="2174040"/>
            <a:ext cx="1957539" cy="1572250"/>
            <a:chOff x="2766861" y="998502"/>
            <a:chExt cx="1957539" cy="1572250"/>
          </a:xfrm>
        </p:grpSpPr>
        <p:sp>
          <p:nvSpPr>
            <p:cNvPr id="36" name="Oval 35">
              <a:extLst>
                <a:ext uri="{FF2B5EF4-FFF2-40B4-BE49-F238E27FC236}">
                  <a16:creationId xmlns:a16="http://schemas.microsoft.com/office/drawing/2014/main" id="{AA82068A-CDFD-8C4B-B532-56042C525E5C}"/>
                </a:ext>
              </a:extLst>
            </p:cNvPr>
            <p:cNvSpPr/>
            <p:nvPr/>
          </p:nvSpPr>
          <p:spPr>
            <a:xfrm>
              <a:off x="3871485" y="99850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cxnSp>
          <p:nvCxnSpPr>
            <p:cNvPr id="37" name="Straight Connector 36">
              <a:extLst>
                <a:ext uri="{FF2B5EF4-FFF2-40B4-BE49-F238E27FC236}">
                  <a16:creationId xmlns:a16="http://schemas.microsoft.com/office/drawing/2014/main" id="{4A1A4FB6-451C-BE4C-884B-A3D6D0B99C1A}"/>
                </a:ext>
              </a:extLst>
            </p:cNvPr>
            <p:cNvCxnSpPr>
              <a:cxnSpLocks/>
              <a:endCxn id="36" idx="2"/>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8B75CD-6300-0D43-8B50-A6BCA2283F81}"/>
                </a:ext>
              </a:extLst>
            </p:cNvPr>
            <p:cNvCxnSpPr>
              <a:cxnSpLocks/>
              <a:endCxn id="36" idx="4"/>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38272AD-D91C-9B46-957C-703778783FCA}"/>
                </a:ext>
              </a:extLst>
            </p:cNvPr>
            <p:cNvSpPr txBox="1"/>
            <p:nvPr/>
          </p:nvSpPr>
          <p:spPr>
            <a:xfrm>
              <a:off x="3047704" y="1282124"/>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40" name="TextBox 39">
              <a:extLst>
                <a:ext uri="{FF2B5EF4-FFF2-40B4-BE49-F238E27FC236}">
                  <a16:creationId xmlns:a16="http://schemas.microsoft.com/office/drawing/2014/main" id="{6AC05D85-916B-7D44-845E-A5A2D8C9786E}"/>
                </a:ext>
              </a:extLst>
            </p:cNvPr>
            <p:cNvSpPr txBox="1"/>
            <p:nvPr/>
          </p:nvSpPr>
          <p:spPr>
            <a:xfrm>
              <a:off x="4192326" y="1895068"/>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grpSp>
      <p:sp>
        <p:nvSpPr>
          <p:cNvPr id="41" name="Oval 40">
            <a:extLst>
              <a:ext uri="{FF2B5EF4-FFF2-40B4-BE49-F238E27FC236}">
                <a16:creationId xmlns:a16="http://schemas.microsoft.com/office/drawing/2014/main" id="{53A74C9E-8341-B34F-ACD3-B28D847C29CB}"/>
              </a:ext>
            </a:extLst>
          </p:cNvPr>
          <p:cNvSpPr/>
          <p:nvPr/>
        </p:nvSpPr>
        <p:spPr>
          <a:xfrm>
            <a:off x="5523211" y="217403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42" name="Oval 41">
            <a:extLst>
              <a:ext uri="{FF2B5EF4-FFF2-40B4-BE49-F238E27FC236}">
                <a16:creationId xmlns:a16="http://schemas.microsoft.com/office/drawing/2014/main" id="{04003726-1D21-624C-A211-E07158C9E02E}"/>
              </a:ext>
            </a:extLst>
          </p:cNvPr>
          <p:cNvSpPr/>
          <p:nvPr/>
        </p:nvSpPr>
        <p:spPr>
          <a:xfrm>
            <a:off x="6957971" y="350699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50" name="TextBox 49">
            <a:extLst>
              <a:ext uri="{FF2B5EF4-FFF2-40B4-BE49-F238E27FC236}">
                <a16:creationId xmlns:a16="http://schemas.microsoft.com/office/drawing/2014/main" id="{2F71AD9C-07C3-F342-90D2-D4B3A5FEA5F7}"/>
              </a:ext>
            </a:extLst>
          </p:cNvPr>
          <p:cNvSpPr txBox="1"/>
          <p:nvPr/>
        </p:nvSpPr>
        <p:spPr>
          <a:xfrm>
            <a:off x="5246377" y="1968911"/>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52" name="TextBox 51">
            <a:extLst>
              <a:ext uri="{FF2B5EF4-FFF2-40B4-BE49-F238E27FC236}">
                <a16:creationId xmlns:a16="http://schemas.microsoft.com/office/drawing/2014/main" id="{4243AB28-01BF-BB48-A7B3-C7BE9F6EF3EA}"/>
              </a:ext>
            </a:extLst>
          </p:cNvPr>
          <p:cNvSpPr txBox="1"/>
          <p:nvPr/>
        </p:nvSpPr>
        <p:spPr>
          <a:xfrm>
            <a:off x="7301192" y="3532271"/>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pic>
        <p:nvPicPr>
          <p:cNvPr id="2" name="Picture 1">
            <a:extLst>
              <a:ext uri="{FF2B5EF4-FFF2-40B4-BE49-F238E27FC236}">
                <a16:creationId xmlns:a16="http://schemas.microsoft.com/office/drawing/2014/main" id="{1C462866-6ECE-F255-E15B-7AE53EC4F039}"/>
              </a:ext>
            </a:extLst>
          </p:cNvPr>
          <p:cNvPicPr>
            <a:picLocks noChangeAspect="1"/>
          </p:cNvPicPr>
          <p:nvPr/>
        </p:nvPicPr>
        <p:blipFill>
          <a:blip r:embed="rId3"/>
          <a:stretch>
            <a:fillRect/>
          </a:stretch>
        </p:blipFill>
        <p:spPr>
          <a:xfrm>
            <a:off x="7656043" y="463736"/>
            <a:ext cx="1311416" cy="1043172"/>
          </a:xfrm>
          <a:prstGeom prst="rect">
            <a:avLst/>
          </a:prstGeom>
        </p:spPr>
      </p:pic>
      <p:pic>
        <p:nvPicPr>
          <p:cNvPr id="3" name="Picture 2">
            <a:extLst>
              <a:ext uri="{FF2B5EF4-FFF2-40B4-BE49-F238E27FC236}">
                <a16:creationId xmlns:a16="http://schemas.microsoft.com/office/drawing/2014/main" id="{A86CA218-5E0D-7B15-5FE9-AB1258073626}"/>
              </a:ext>
            </a:extLst>
          </p:cNvPr>
          <p:cNvPicPr>
            <a:picLocks noChangeAspect="1"/>
          </p:cNvPicPr>
          <p:nvPr/>
        </p:nvPicPr>
        <p:blipFill>
          <a:blip r:embed="rId4"/>
          <a:stretch>
            <a:fillRect/>
          </a:stretch>
        </p:blipFill>
        <p:spPr>
          <a:xfrm>
            <a:off x="2089198" y="406474"/>
            <a:ext cx="1667543" cy="1070330"/>
          </a:xfrm>
          <a:prstGeom prst="rect">
            <a:avLst/>
          </a:prstGeom>
        </p:spPr>
      </p:pic>
      <p:pic>
        <p:nvPicPr>
          <p:cNvPr id="4" name="Picture 3">
            <a:extLst>
              <a:ext uri="{FF2B5EF4-FFF2-40B4-BE49-F238E27FC236}">
                <a16:creationId xmlns:a16="http://schemas.microsoft.com/office/drawing/2014/main" id="{E553C623-2808-E686-B18B-4273BED77B51}"/>
              </a:ext>
            </a:extLst>
          </p:cNvPr>
          <p:cNvPicPr>
            <a:picLocks noChangeAspect="1"/>
          </p:cNvPicPr>
          <p:nvPr/>
        </p:nvPicPr>
        <p:blipFill>
          <a:blip r:embed="rId5"/>
          <a:stretch>
            <a:fillRect/>
          </a:stretch>
        </p:blipFill>
        <p:spPr>
          <a:xfrm>
            <a:off x="3862362" y="406474"/>
            <a:ext cx="1828434" cy="1196383"/>
          </a:xfrm>
          <a:prstGeom prst="rect">
            <a:avLst/>
          </a:prstGeom>
        </p:spPr>
      </p:pic>
      <p:pic>
        <p:nvPicPr>
          <p:cNvPr id="5" name="Picture 4">
            <a:extLst>
              <a:ext uri="{FF2B5EF4-FFF2-40B4-BE49-F238E27FC236}">
                <a16:creationId xmlns:a16="http://schemas.microsoft.com/office/drawing/2014/main" id="{9AE2ADFD-CA98-6DC3-AA71-B3D34C47D22D}"/>
              </a:ext>
            </a:extLst>
          </p:cNvPr>
          <p:cNvPicPr>
            <a:picLocks noChangeAspect="1"/>
          </p:cNvPicPr>
          <p:nvPr/>
        </p:nvPicPr>
        <p:blipFill>
          <a:blip r:embed="rId6"/>
          <a:stretch>
            <a:fillRect/>
          </a:stretch>
        </p:blipFill>
        <p:spPr>
          <a:xfrm>
            <a:off x="6098744" y="463736"/>
            <a:ext cx="1149350" cy="1100442"/>
          </a:xfrm>
          <a:prstGeom prst="rect">
            <a:avLst/>
          </a:prstGeom>
        </p:spPr>
      </p:pic>
      <p:sp>
        <p:nvSpPr>
          <p:cNvPr id="6" name="Oval 5">
            <a:extLst>
              <a:ext uri="{FF2B5EF4-FFF2-40B4-BE49-F238E27FC236}">
                <a16:creationId xmlns:a16="http://schemas.microsoft.com/office/drawing/2014/main" id="{8CEDB673-E278-58B7-2F22-DDED37E4D0F4}"/>
              </a:ext>
            </a:extLst>
          </p:cNvPr>
          <p:cNvSpPr/>
          <p:nvPr/>
        </p:nvSpPr>
        <p:spPr>
          <a:xfrm>
            <a:off x="5602117" y="304174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7" name="Straight Connector 6">
            <a:extLst>
              <a:ext uri="{FF2B5EF4-FFF2-40B4-BE49-F238E27FC236}">
                <a16:creationId xmlns:a16="http://schemas.microsoft.com/office/drawing/2014/main" id="{AB622D94-ABFB-9D0B-1A50-ED4128EE2398}"/>
              </a:ext>
            </a:extLst>
          </p:cNvPr>
          <p:cNvCxnSpPr>
            <a:cxnSpLocks/>
            <a:endCxn id="36" idx="3"/>
          </p:cNvCxnSpPr>
          <p:nvPr/>
        </p:nvCxnSpPr>
        <p:spPr>
          <a:xfrm flipV="1">
            <a:off x="5996942" y="2721752"/>
            <a:ext cx="1002635" cy="5796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CFBFB9-BB8D-AD12-D710-3D439DF52668}"/>
              </a:ext>
            </a:extLst>
          </p:cNvPr>
          <p:cNvSpPr txBox="1"/>
          <p:nvPr/>
        </p:nvSpPr>
        <p:spPr>
          <a:xfrm>
            <a:off x="6431436" y="2875389"/>
            <a:ext cx="59066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11" name="TextBox 10">
            <a:extLst>
              <a:ext uri="{FF2B5EF4-FFF2-40B4-BE49-F238E27FC236}">
                <a16:creationId xmlns:a16="http://schemas.microsoft.com/office/drawing/2014/main" id="{6F06B63B-CE5B-CEE9-8FBB-96BD5346BDDB}"/>
              </a:ext>
            </a:extLst>
          </p:cNvPr>
          <p:cNvSpPr txBox="1"/>
          <p:nvPr/>
        </p:nvSpPr>
        <p:spPr>
          <a:xfrm>
            <a:off x="5305646" y="2963920"/>
            <a:ext cx="54373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9" name="TextBox 8">
            <a:extLst>
              <a:ext uri="{FF2B5EF4-FFF2-40B4-BE49-F238E27FC236}">
                <a16:creationId xmlns:a16="http://schemas.microsoft.com/office/drawing/2014/main" id="{530B7EF4-87A3-7739-C0EC-67F952AF7B46}"/>
              </a:ext>
            </a:extLst>
          </p:cNvPr>
          <p:cNvSpPr txBox="1"/>
          <p:nvPr/>
        </p:nvSpPr>
        <p:spPr>
          <a:xfrm>
            <a:off x="5580448" y="4300587"/>
            <a:ext cx="211587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a:t>
            </a:r>
            <a:r>
              <a:rPr lang="en-US" noProof="0" dirty="0">
                <a:solidFill>
                  <a:prstClr val="black"/>
                </a:solidFill>
                <a:latin typeface="Calibri" panose="020F0502020204030204"/>
              </a:rPr>
              <a:t>addition to the topology as the links are already at minimum costs.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E99D4BF-4DB7-A92F-D335-CF423E863F26}"/>
              </a:ext>
            </a:extLst>
          </p:cNvPr>
          <p:cNvSpPr txBox="1"/>
          <p:nvPr/>
        </p:nvSpPr>
        <p:spPr>
          <a:xfrm>
            <a:off x="1028551" y="4216676"/>
            <a:ext cx="3670492"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‘Confirm’ the lowest cost nodes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from the list of ‘tentative’ nodes.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find out this newly ‘</a:t>
            </a:r>
            <a:r>
              <a:rPr lang="en-US" dirty="0">
                <a:solidFill>
                  <a:prstClr val="black"/>
                </a:solidFill>
                <a:latin typeface="Calibri" panose="020F0502020204030204"/>
              </a:rPr>
              <a:t>confirmed’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ode’s LSP (this time D’s LSP).</a:t>
            </a:r>
          </a:p>
        </p:txBody>
      </p:sp>
    </p:spTree>
    <p:extLst>
      <p:ext uri="{BB962C8B-B14F-4D97-AF65-F5344CB8AC3E}">
        <p14:creationId xmlns:p14="http://schemas.microsoft.com/office/powerpoint/2010/main" val="283774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59B2A005-1FB7-1847-B87B-14A4564D1F49}"/>
              </a:ext>
            </a:extLst>
          </p:cNvPr>
          <p:cNvSpPr/>
          <p:nvPr/>
        </p:nvSpPr>
        <p:spPr>
          <a:xfrm>
            <a:off x="2693800" y="81599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36" name="Oval 35">
            <a:extLst>
              <a:ext uri="{FF2B5EF4-FFF2-40B4-BE49-F238E27FC236}">
                <a16:creationId xmlns:a16="http://schemas.microsoft.com/office/drawing/2014/main" id="{9A5241B6-A3DC-8247-9658-C464DB3B5319}"/>
              </a:ext>
            </a:extLst>
          </p:cNvPr>
          <p:cNvSpPr/>
          <p:nvPr/>
        </p:nvSpPr>
        <p:spPr>
          <a:xfrm>
            <a:off x="3561522" y="298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37" name="Oval 36">
            <a:extLst>
              <a:ext uri="{FF2B5EF4-FFF2-40B4-BE49-F238E27FC236}">
                <a16:creationId xmlns:a16="http://schemas.microsoft.com/office/drawing/2014/main" id="{E1D84DEA-70BD-4044-A5F7-43F8F9F33F85}"/>
              </a:ext>
            </a:extLst>
          </p:cNvPr>
          <p:cNvSpPr/>
          <p:nvPr/>
        </p:nvSpPr>
        <p:spPr>
          <a:xfrm>
            <a:off x="5307831" y="2987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38" name="Oval 37">
            <a:extLst>
              <a:ext uri="{FF2B5EF4-FFF2-40B4-BE49-F238E27FC236}">
                <a16:creationId xmlns:a16="http://schemas.microsoft.com/office/drawing/2014/main" id="{0222E9B1-4D01-144D-BFE6-C9E88D0572EB}"/>
              </a:ext>
            </a:extLst>
          </p:cNvPr>
          <p:cNvSpPr/>
          <p:nvPr/>
        </p:nvSpPr>
        <p:spPr>
          <a:xfrm>
            <a:off x="3561522"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39" name="Oval 38">
            <a:extLst>
              <a:ext uri="{FF2B5EF4-FFF2-40B4-BE49-F238E27FC236}">
                <a16:creationId xmlns:a16="http://schemas.microsoft.com/office/drawing/2014/main" id="{43B13654-4BF1-EC47-BE59-C0D6603F59B9}"/>
              </a:ext>
            </a:extLst>
          </p:cNvPr>
          <p:cNvSpPr/>
          <p:nvPr/>
        </p:nvSpPr>
        <p:spPr>
          <a:xfrm>
            <a:off x="5310721"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cxnSp>
        <p:nvCxnSpPr>
          <p:cNvPr id="40" name="Straight Connector 39">
            <a:extLst>
              <a:ext uri="{FF2B5EF4-FFF2-40B4-BE49-F238E27FC236}">
                <a16:creationId xmlns:a16="http://schemas.microsoft.com/office/drawing/2014/main" id="{2CF23F47-682A-0D4D-A688-798804563655}"/>
              </a:ext>
            </a:extLst>
          </p:cNvPr>
          <p:cNvCxnSpPr>
            <a:stCxn id="36" idx="6"/>
            <a:endCxn id="37" idx="2"/>
          </p:cNvCxnSpPr>
          <p:nvPr/>
        </p:nvCxnSpPr>
        <p:spPr>
          <a:xfrm>
            <a:off x="4203207" y="350713"/>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B8E620-DD80-2B41-86C3-EDF4C98655FE}"/>
              </a:ext>
            </a:extLst>
          </p:cNvPr>
          <p:cNvCxnSpPr>
            <a:cxnSpLocks/>
            <a:stCxn id="39" idx="0"/>
            <a:endCxn id="37" idx="4"/>
          </p:cNvCxnSpPr>
          <p:nvPr/>
        </p:nvCxnSpPr>
        <p:spPr>
          <a:xfrm flipH="1" flipV="1">
            <a:off x="5628674" y="671556"/>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643BFA2-F9D2-8941-B15D-AAA3C5C32A14}"/>
              </a:ext>
            </a:extLst>
          </p:cNvPr>
          <p:cNvCxnSpPr>
            <a:cxnSpLocks/>
            <a:stCxn id="39" idx="2"/>
            <a:endCxn id="38" idx="6"/>
          </p:cNvCxnSpPr>
          <p:nvPr/>
        </p:nvCxnSpPr>
        <p:spPr>
          <a:xfrm flipH="1">
            <a:off x="4203207" y="192296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5A4586C-2713-1848-A117-B529D7623ABD}"/>
              </a:ext>
            </a:extLst>
          </p:cNvPr>
          <p:cNvCxnSpPr>
            <a:cxnSpLocks/>
            <a:stCxn id="38" idx="1"/>
            <a:endCxn id="29" idx="5"/>
          </p:cNvCxnSpPr>
          <p:nvPr/>
        </p:nvCxnSpPr>
        <p:spPr>
          <a:xfrm flipH="1" flipV="1">
            <a:off x="3241512" y="1363707"/>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64FDC8E-F718-EC49-8BB8-14E1F62B84F5}"/>
              </a:ext>
            </a:extLst>
          </p:cNvPr>
          <p:cNvCxnSpPr>
            <a:cxnSpLocks/>
            <a:stCxn id="29" idx="7"/>
            <a:endCxn id="36" idx="3"/>
          </p:cNvCxnSpPr>
          <p:nvPr/>
        </p:nvCxnSpPr>
        <p:spPr>
          <a:xfrm flipV="1">
            <a:off x="3241512" y="577582"/>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F75682D-4AAC-5944-8F5C-A8899E487693}"/>
              </a:ext>
            </a:extLst>
          </p:cNvPr>
          <p:cNvCxnSpPr>
            <a:cxnSpLocks/>
            <a:stCxn id="38" idx="0"/>
            <a:endCxn id="36" idx="4"/>
          </p:cNvCxnSpPr>
          <p:nvPr/>
        </p:nvCxnSpPr>
        <p:spPr>
          <a:xfrm flipV="1">
            <a:off x="3882365" y="67155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AF8CDB-90CE-854B-AEB5-89B882ED7C1B}"/>
              </a:ext>
            </a:extLst>
          </p:cNvPr>
          <p:cNvCxnSpPr>
            <a:cxnSpLocks/>
            <a:stCxn id="38" idx="7"/>
            <a:endCxn id="37" idx="3"/>
          </p:cNvCxnSpPr>
          <p:nvPr/>
        </p:nvCxnSpPr>
        <p:spPr>
          <a:xfrm flipV="1">
            <a:off x="4109234" y="57758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26026A5-F4F1-2143-A6BC-C906EBF2B5B4}"/>
              </a:ext>
            </a:extLst>
          </p:cNvPr>
          <p:cNvSpPr txBox="1"/>
          <p:nvPr/>
        </p:nvSpPr>
        <p:spPr>
          <a:xfrm>
            <a:off x="3118397" y="1454249"/>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52" name="TextBox 51">
            <a:extLst>
              <a:ext uri="{FF2B5EF4-FFF2-40B4-BE49-F238E27FC236}">
                <a16:creationId xmlns:a16="http://schemas.microsoft.com/office/drawing/2014/main" id="{C15B80C3-D81B-A647-BC67-5FDBFD6B48EB}"/>
              </a:ext>
            </a:extLst>
          </p:cNvPr>
          <p:cNvSpPr txBox="1"/>
          <p:nvPr/>
        </p:nvSpPr>
        <p:spPr>
          <a:xfrm>
            <a:off x="3910925" y="881020"/>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11</a:t>
            </a:r>
          </a:p>
        </p:txBody>
      </p:sp>
      <p:sp>
        <p:nvSpPr>
          <p:cNvPr id="53" name="TextBox 52">
            <a:extLst>
              <a:ext uri="{FF2B5EF4-FFF2-40B4-BE49-F238E27FC236}">
                <a16:creationId xmlns:a16="http://schemas.microsoft.com/office/drawing/2014/main" id="{DB80C08C-062B-844B-BEE4-1CD5FBC0C65A}"/>
              </a:ext>
            </a:extLst>
          </p:cNvPr>
          <p:cNvSpPr txBox="1"/>
          <p:nvPr/>
        </p:nvSpPr>
        <p:spPr>
          <a:xfrm>
            <a:off x="4484050" y="31349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54" name="TextBox 53">
            <a:extLst>
              <a:ext uri="{FF2B5EF4-FFF2-40B4-BE49-F238E27FC236}">
                <a16:creationId xmlns:a16="http://schemas.microsoft.com/office/drawing/2014/main" id="{FB70447D-3766-6045-9A12-33079D65E4A2}"/>
              </a:ext>
            </a:extLst>
          </p:cNvPr>
          <p:cNvSpPr txBox="1"/>
          <p:nvPr/>
        </p:nvSpPr>
        <p:spPr>
          <a:xfrm>
            <a:off x="4733891" y="1013026"/>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a:t>
            </a:r>
          </a:p>
        </p:txBody>
      </p:sp>
      <p:sp>
        <p:nvSpPr>
          <p:cNvPr id="55" name="TextBox 54">
            <a:extLst>
              <a:ext uri="{FF2B5EF4-FFF2-40B4-BE49-F238E27FC236}">
                <a16:creationId xmlns:a16="http://schemas.microsoft.com/office/drawing/2014/main" id="{591575E0-1815-D046-ACE8-A401DB1B29B2}"/>
              </a:ext>
            </a:extLst>
          </p:cNvPr>
          <p:cNvSpPr txBox="1"/>
          <p:nvPr/>
        </p:nvSpPr>
        <p:spPr>
          <a:xfrm>
            <a:off x="4733891" y="1541543"/>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56" name="TextBox 55">
            <a:extLst>
              <a:ext uri="{FF2B5EF4-FFF2-40B4-BE49-F238E27FC236}">
                <a16:creationId xmlns:a16="http://schemas.microsoft.com/office/drawing/2014/main" id="{99BFBF96-010B-AE4F-BC6E-88810C45B33D}"/>
              </a:ext>
            </a:extLst>
          </p:cNvPr>
          <p:cNvSpPr txBox="1"/>
          <p:nvPr/>
        </p:nvSpPr>
        <p:spPr>
          <a:xfrm>
            <a:off x="5628672" y="926437"/>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13</a:t>
            </a:r>
          </a:p>
        </p:txBody>
      </p:sp>
      <p:sp>
        <p:nvSpPr>
          <p:cNvPr id="57" name="TextBox 56">
            <a:extLst>
              <a:ext uri="{FF2B5EF4-FFF2-40B4-BE49-F238E27FC236}">
                <a16:creationId xmlns:a16="http://schemas.microsoft.com/office/drawing/2014/main" id="{B5187C90-E381-F647-9D0D-60F2CEAAF87A}"/>
              </a:ext>
            </a:extLst>
          </p:cNvPr>
          <p:cNvSpPr txBox="1"/>
          <p:nvPr/>
        </p:nvSpPr>
        <p:spPr>
          <a:xfrm>
            <a:off x="3016360" y="30905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19</a:t>
            </a:r>
          </a:p>
        </p:txBody>
      </p:sp>
      <p:cxnSp>
        <p:nvCxnSpPr>
          <p:cNvPr id="59" name="Straight Connector 58">
            <a:extLst>
              <a:ext uri="{FF2B5EF4-FFF2-40B4-BE49-F238E27FC236}">
                <a16:creationId xmlns:a16="http://schemas.microsoft.com/office/drawing/2014/main" id="{F99BA8FC-3636-2D4C-A542-3FEB0617394A}"/>
              </a:ext>
            </a:extLst>
          </p:cNvPr>
          <p:cNvCxnSpPr>
            <a:cxnSpLocks/>
          </p:cNvCxnSpPr>
          <p:nvPr/>
        </p:nvCxnSpPr>
        <p:spPr>
          <a:xfrm flipH="1">
            <a:off x="1478165" y="3577447"/>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439A13-CE30-DF48-A1AC-6E9D2366956B}"/>
              </a:ext>
            </a:extLst>
          </p:cNvPr>
          <p:cNvCxnSpPr>
            <a:cxnSpLocks/>
          </p:cNvCxnSpPr>
          <p:nvPr/>
        </p:nvCxnSpPr>
        <p:spPr>
          <a:xfrm flipV="1">
            <a:off x="1384192" y="2232066"/>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73A67D1-2361-AB46-915B-B508E431AE06}"/>
              </a:ext>
            </a:extLst>
          </p:cNvPr>
          <p:cNvSpPr txBox="1"/>
          <p:nvPr/>
        </p:nvSpPr>
        <p:spPr>
          <a:xfrm>
            <a:off x="2008849" y="2667509"/>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22</a:t>
            </a:r>
          </a:p>
        </p:txBody>
      </p:sp>
      <p:sp>
        <p:nvSpPr>
          <p:cNvPr id="62" name="TextBox 61">
            <a:extLst>
              <a:ext uri="{FF2B5EF4-FFF2-40B4-BE49-F238E27FC236}">
                <a16:creationId xmlns:a16="http://schemas.microsoft.com/office/drawing/2014/main" id="{433934D6-7436-744A-895F-DBA2AE4D0266}"/>
              </a:ext>
            </a:extLst>
          </p:cNvPr>
          <p:cNvSpPr txBox="1"/>
          <p:nvPr/>
        </p:nvSpPr>
        <p:spPr>
          <a:xfrm>
            <a:off x="1925649" y="3186301"/>
            <a:ext cx="5320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a:t>
            </a:r>
          </a:p>
        </p:txBody>
      </p:sp>
      <p:sp>
        <p:nvSpPr>
          <p:cNvPr id="63" name="Oval 62">
            <a:extLst>
              <a:ext uri="{FF2B5EF4-FFF2-40B4-BE49-F238E27FC236}">
                <a16:creationId xmlns:a16="http://schemas.microsoft.com/office/drawing/2014/main" id="{11B61167-E892-4B41-B6E7-D1BFB9911EF5}"/>
              </a:ext>
            </a:extLst>
          </p:cNvPr>
          <p:cNvSpPr/>
          <p:nvPr/>
        </p:nvSpPr>
        <p:spPr>
          <a:xfrm>
            <a:off x="2233386" y="2012437"/>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64" name="Oval 63">
            <a:extLst>
              <a:ext uri="{FF2B5EF4-FFF2-40B4-BE49-F238E27FC236}">
                <a16:creationId xmlns:a16="http://schemas.microsoft.com/office/drawing/2014/main" id="{8E2D9CA7-790E-E44C-9556-5998BD2EADBA}"/>
              </a:ext>
            </a:extLst>
          </p:cNvPr>
          <p:cNvSpPr/>
          <p:nvPr/>
        </p:nvSpPr>
        <p:spPr>
          <a:xfrm>
            <a:off x="2378298" y="3200362"/>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grpSp>
        <p:nvGrpSpPr>
          <p:cNvPr id="65" name="Group 64">
            <a:extLst>
              <a:ext uri="{FF2B5EF4-FFF2-40B4-BE49-F238E27FC236}">
                <a16:creationId xmlns:a16="http://schemas.microsoft.com/office/drawing/2014/main" id="{EBED8B31-AB98-764D-BE9D-3058FB7E462C}"/>
              </a:ext>
            </a:extLst>
          </p:cNvPr>
          <p:cNvGrpSpPr/>
          <p:nvPr/>
        </p:nvGrpSpPr>
        <p:grpSpPr>
          <a:xfrm>
            <a:off x="112162" y="2721699"/>
            <a:ext cx="916389" cy="842767"/>
            <a:chOff x="1257454" y="1784626"/>
            <a:chExt cx="961695" cy="1099919"/>
          </a:xfrm>
        </p:grpSpPr>
        <p:sp>
          <p:nvSpPr>
            <p:cNvPr id="66" name="Oval 65">
              <a:extLst>
                <a:ext uri="{FF2B5EF4-FFF2-40B4-BE49-F238E27FC236}">
                  <a16:creationId xmlns:a16="http://schemas.microsoft.com/office/drawing/2014/main" id="{71975DB5-6E8D-2D4A-8105-779093D0F57F}"/>
                </a:ext>
              </a:extLst>
            </p:cNvPr>
            <p:cNvSpPr/>
            <p:nvPr/>
          </p:nvSpPr>
          <p:spPr>
            <a:xfrm>
              <a:off x="1257454" y="1784626"/>
              <a:ext cx="641685" cy="641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cxnSp>
          <p:nvCxnSpPr>
            <p:cNvPr id="67" name="Straight Connector 66">
              <a:extLst>
                <a:ext uri="{FF2B5EF4-FFF2-40B4-BE49-F238E27FC236}">
                  <a16:creationId xmlns:a16="http://schemas.microsoft.com/office/drawing/2014/main" id="{0824D0AD-2F53-4C49-A1C7-D8B32ECF3D9A}"/>
                </a:ext>
              </a:extLst>
            </p:cNvPr>
            <p:cNvCxnSpPr>
              <a:cxnSpLocks/>
              <a:endCxn id="66"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1647AFC-756A-FA4B-B022-43259AD940F9}"/>
                </a:ext>
              </a:extLst>
            </p:cNvPr>
            <p:cNvSpPr txBox="1"/>
            <p:nvPr/>
          </p:nvSpPr>
          <p:spPr>
            <a:xfrm>
              <a:off x="1682051" y="2422880"/>
              <a:ext cx="4140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grpSp>
      <p:sp>
        <p:nvSpPr>
          <p:cNvPr id="69" name="Oval 68">
            <a:extLst>
              <a:ext uri="{FF2B5EF4-FFF2-40B4-BE49-F238E27FC236}">
                <a16:creationId xmlns:a16="http://schemas.microsoft.com/office/drawing/2014/main" id="{470BB6EA-7AC3-9C4B-9F59-DFE8C99EDC4A}"/>
              </a:ext>
            </a:extLst>
          </p:cNvPr>
          <p:cNvSpPr/>
          <p:nvPr/>
        </p:nvSpPr>
        <p:spPr>
          <a:xfrm>
            <a:off x="940898" y="3266630"/>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cxnSp>
        <p:nvCxnSpPr>
          <p:cNvPr id="70" name="Straight Connector 69">
            <a:extLst>
              <a:ext uri="{FF2B5EF4-FFF2-40B4-BE49-F238E27FC236}">
                <a16:creationId xmlns:a16="http://schemas.microsoft.com/office/drawing/2014/main" id="{0C9FDC3C-119C-8749-99FA-76858EEFBD7A}"/>
              </a:ext>
            </a:extLst>
          </p:cNvPr>
          <p:cNvCxnSpPr>
            <a:cxnSpLocks/>
          </p:cNvCxnSpPr>
          <p:nvPr/>
        </p:nvCxnSpPr>
        <p:spPr>
          <a:xfrm flipH="1" flipV="1">
            <a:off x="634071" y="3141360"/>
            <a:ext cx="394480" cy="2546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39927D5-EE06-2F4F-8F08-A57DD8890825}"/>
              </a:ext>
            </a:extLst>
          </p:cNvPr>
          <p:cNvCxnSpPr>
            <a:cxnSpLocks/>
            <a:endCxn id="73" idx="4"/>
          </p:cNvCxnSpPr>
          <p:nvPr/>
        </p:nvCxnSpPr>
        <p:spPr>
          <a:xfrm flipH="1" flipV="1">
            <a:off x="1232428" y="2697920"/>
            <a:ext cx="14198" cy="5687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337FF6A4-A4B4-0749-A7F0-B11299EC840F}"/>
              </a:ext>
            </a:extLst>
          </p:cNvPr>
          <p:cNvSpPr txBox="1"/>
          <p:nvPr/>
        </p:nvSpPr>
        <p:spPr>
          <a:xfrm>
            <a:off x="714013" y="2695547"/>
            <a:ext cx="5070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a:t>
            </a:r>
          </a:p>
        </p:txBody>
      </p:sp>
      <p:sp>
        <p:nvSpPr>
          <p:cNvPr id="73" name="Oval 72">
            <a:extLst>
              <a:ext uri="{FF2B5EF4-FFF2-40B4-BE49-F238E27FC236}">
                <a16:creationId xmlns:a16="http://schemas.microsoft.com/office/drawing/2014/main" id="{A36B76DC-8E03-D044-85B1-B63F70808FC0}"/>
              </a:ext>
            </a:extLst>
          </p:cNvPr>
          <p:cNvSpPr/>
          <p:nvPr/>
        </p:nvSpPr>
        <p:spPr>
          <a:xfrm>
            <a:off x="926700" y="2206256"/>
            <a:ext cx="611455" cy="4916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1757321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1214A5A8-C734-8946-8624-1C87CE4E0FEA}"/>
              </a:ext>
            </a:extLst>
          </p:cNvPr>
          <p:cNvSpPr>
            <a:spLocks noGrp="1" noChangeArrowheads="1"/>
          </p:cNvSpPr>
          <p:nvPr>
            <p:ph type="title"/>
          </p:nvPr>
        </p:nvSpPr>
        <p:spPr>
          <a:xfrm>
            <a:off x="611188" y="171450"/>
            <a:ext cx="8281987" cy="646113"/>
          </a:xfrm>
        </p:spPr>
        <p:txBody>
          <a:bodyPr/>
          <a:lstStyle/>
          <a:p>
            <a:pPr eaLnBrk="1" hangingPunct="1"/>
            <a:r>
              <a:rPr lang="en-US" altLang="en-US" sz="3600"/>
              <a:t>Shortest Path Routing</a:t>
            </a:r>
            <a:endParaRPr lang="en-AU" altLang="en-US" sz="3600"/>
          </a:p>
        </p:txBody>
      </p:sp>
      <p:sp>
        <p:nvSpPr>
          <p:cNvPr id="118787" name="Rectangle 3">
            <a:extLst>
              <a:ext uri="{FF2B5EF4-FFF2-40B4-BE49-F238E27FC236}">
                <a16:creationId xmlns:a16="http://schemas.microsoft.com/office/drawing/2014/main" id="{41A0FF67-5C65-9F44-AEB0-67640681462F}"/>
              </a:ext>
            </a:extLst>
          </p:cNvPr>
          <p:cNvSpPr>
            <a:spLocks noGrp="1" noChangeArrowheads="1"/>
          </p:cNvSpPr>
          <p:nvPr>
            <p:ph type="body" idx="1"/>
          </p:nvPr>
        </p:nvSpPr>
        <p:spPr>
          <a:xfrm>
            <a:off x="468312" y="817563"/>
            <a:ext cx="8064499" cy="6040437"/>
          </a:xfrm>
        </p:spPr>
        <p:txBody>
          <a:bodyPr/>
          <a:lstStyle/>
          <a:p>
            <a:pPr>
              <a:lnSpc>
                <a:spcPct val="80000"/>
              </a:lnSpc>
            </a:pPr>
            <a:r>
              <a:rPr lang="en-US" altLang="en-US" sz="2400" dirty="0"/>
              <a:t>Dijkstra’s Algorithm</a:t>
            </a:r>
            <a:r>
              <a:rPr lang="en-US" altLang="en-US" sz="1800" dirty="0"/>
              <a:t>	</a:t>
            </a:r>
          </a:p>
          <a:p>
            <a:pPr>
              <a:lnSpc>
                <a:spcPct val="80000"/>
              </a:lnSpc>
            </a:pPr>
            <a:endParaRPr lang="en-US" altLang="en-US" sz="1800" dirty="0">
              <a:latin typeface="Courier New" panose="02070309020205020404" pitchFamily="49" charset="0"/>
            </a:endParaRPr>
          </a:p>
          <a:p>
            <a:pPr>
              <a:lnSpc>
                <a:spcPct val="80000"/>
              </a:lnSpc>
            </a:pPr>
            <a:r>
              <a:rPr lang="en-US" altLang="en-US" sz="1800" dirty="0">
                <a:latin typeface="Courier New" panose="02070309020205020404" pitchFamily="49" charset="0"/>
              </a:rPr>
              <a:t>          M = {s}</a:t>
            </a:r>
          </a:p>
          <a:p>
            <a:pPr lvl="3">
              <a:lnSpc>
                <a:spcPct val="80000"/>
              </a:lnSpc>
              <a:buFontTx/>
              <a:buNone/>
            </a:pPr>
            <a:r>
              <a:rPr lang="en-US" altLang="en-US" sz="1800" dirty="0">
                <a:latin typeface="Courier New" panose="02070309020205020404" pitchFamily="49" charset="0"/>
              </a:rPr>
              <a:t>	For each n in N – {s}</a:t>
            </a:r>
          </a:p>
          <a:p>
            <a:pPr lvl="4">
              <a:lnSpc>
                <a:spcPct val="80000"/>
              </a:lnSpc>
              <a:buFontTx/>
              <a:buNone/>
            </a:pPr>
            <a:r>
              <a:rPr lang="en-US" altLang="en-US" sz="1800" dirty="0">
                <a:latin typeface="Courier New" panose="02070309020205020404" pitchFamily="49" charset="0"/>
              </a:rPr>
              <a:t>	C(n) = l(s, n)</a:t>
            </a:r>
          </a:p>
          <a:p>
            <a:pPr lvl="3">
              <a:lnSpc>
                <a:spcPct val="80000"/>
              </a:lnSpc>
              <a:buFontTx/>
              <a:buNone/>
            </a:pPr>
            <a:r>
              <a:rPr lang="en-US" altLang="en-US" sz="1800" dirty="0">
                <a:latin typeface="Courier New" panose="02070309020205020404" pitchFamily="49" charset="0"/>
              </a:rPr>
              <a:t>	while ( N </a:t>
            </a:r>
            <a:r>
              <a:rPr lang="en-US" altLang="en-US" sz="1800" dirty="0">
                <a:latin typeface="Courier New" panose="02070309020205020404" pitchFamily="49" charset="0"/>
                <a:sym typeface="Symbol" pitchFamily="2" charset="2"/>
              </a:rPr>
              <a:t> M)</a:t>
            </a:r>
          </a:p>
          <a:p>
            <a:pPr lvl="4">
              <a:lnSpc>
                <a:spcPct val="80000"/>
              </a:lnSpc>
              <a:buFontTx/>
              <a:buNone/>
            </a:pPr>
            <a:r>
              <a:rPr lang="en-US" altLang="en-US" sz="1800" dirty="0">
                <a:latin typeface="Courier New" panose="02070309020205020404" pitchFamily="49" charset="0"/>
                <a:sym typeface="Symbol" pitchFamily="2" charset="2"/>
              </a:rPr>
              <a:t>M = M  {w} such that C(w) is the minimum  </a:t>
            </a:r>
          </a:p>
          <a:p>
            <a:pPr lvl="4">
              <a:lnSpc>
                <a:spcPct val="80000"/>
              </a:lnSpc>
              <a:buFontTx/>
              <a:buNone/>
            </a:pPr>
            <a:r>
              <a:rPr lang="en-US" altLang="en-US" sz="1800" dirty="0">
                <a:latin typeface="Courier New" panose="02070309020205020404" pitchFamily="49" charset="0"/>
                <a:sym typeface="Symbol" pitchFamily="2" charset="2"/>
              </a:rPr>
              <a:t>                       for all w in (N-M)</a:t>
            </a:r>
          </a:p>
          <a:p>
            <a:pPr lvl="4">
              <a:lnSpc>
                <a:spcPct val="80000"/>
              </a:lnSpc>
              <a:buFontTx/>
              <a:buNone/>
            </a:pPr>
            <a:r>
              <a:rPr lang="en-US" altLang="en-US" sz="1800" dirty="0">
                <a:latin typeface="Courier New" panose="02070309020205020404" pitchFamily="49" charset="0"/>
                <a:sym typeface="Symbol" pitchFamily="2" charset="2"/>
              </a:rPr>
              <a:t>For each n in (N-M)</a:t>
            </a:r>
          </a:p>
          <a:p>
            <a:pPr lvl="4">
              <a:lnSpc>
                <a:spcPct val="80000"/>
              </a:lnSpc>
              <a:buFontTx/>
              <a:buNone/>
            </a:pPr>
            <a:r>
              <a:rPr lang="en-US" altLang="en-US" sz="1800" dirty="0">
                <a:latin typeface="Courier New" panose="02070309020205020404" pitchFamily="49" charset="0"/>
                <a:sym typeface="Symbol" pitchFamily="2" charset="2"/>
              </a:rPr>
              <a:t>        C(n) = MIN (C(n), C(w) + l(w, n))</a:t>
            </a:r>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grpSp>
        <p:nvGrpSpPr>
          <p:cNvPr id="6" name="Group 5">
            <a:extLst>
              <a:ext uri="{FF2B5EF4-FFF2-40B4-BE49-F238E27FC236}">
                <a16:creationId xmlns:a16="http://schemas.microsoft.com/office/drawing/2014/main" id="{1D2698D0-1732-A64C-93BC-8ABFFEB4BE57}"/>
              </a:ext>
            </a:extLst>
          </p:cNvPr>
          <p:cNvGrpSpPr/>
          <p:nvPr/>
        </p:nvGrpSpPr>
        <p:grpSpPr>
          <a:xfrm>
            <a:off x="2013829" y="1042988"/>
            <a:ext cx="4286959" cy="865549"/>
            <a:chOff x="2013829" y="1042988"/>
            <a:chExt cx="4286959" cy="865549"/>
          </a:xfrm>
        </p:grpSpPr>
        <p:sp>
          <p:nvSpPr>
            <p:cNvPr id="2" name="Oval 1">
              <a:extLst>
                <a:ext uri="{FF2B5EF4-FFF2-40B4-BE49-F238E27FC236}">
                  <a16:creationId xmlns:a16="http://schemas.microsoft.com/office/drawing/2014/main" id="{C88C04CB-4FEF-354A-AC5B-3B9607078012}"/>
                </a:ext>
              </a:extLst>
            </p:cNvPr>
            <p:cNvSpPr/>
            <p:nvPr/>
          </p:nvSpPr>
          <p:spPr>
            <a:xfrm>
              <a:off x="2013829" y="1518878"/>
              <a:ext cx="401467" cy="38965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26E84BE-B9E2-664E-8624-92623B69FC1B}"/>
                </a:ext>
              </a:extLst>
            </p:cNvPr>
            <p:cNvSpPr txBox="1"/>
            <p:nvPr/>
          </p:nvSpPr>
          <p:spPr>
            <a:xfrm>
              <a:off x="3843338" y="1042988"/>
              <a:ext cx="2457450" cy="369332"/>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Confirmed list</a:t>
              </a:r>
            </a:p>
          </p:txBody>
        </p:sp>
        <p:cxnSp>
          <p:nvCxnSpPr>
            <p:cNvPr id="5" name="Straight Arrow Connector 4">
              <a:extLst>
                <a:ext uri="{FF2B5EF4-FFF2-40B4-BE49-F238E27FC236}">
                  <a16:creationId xmlns:a16="http://schemas.microsoft.com/office/drawing/2014/main" id="{90034492-9097-494B-BF62-511322ACBFE8}"/>
                </a:ext>
              </a:extLst>
            </p:cNvPr>
            <p:cNvCxnSpPr>
              <a:stCxn id="3" idx="1"/>
              <a:endCxn id="2" idx="7"/>
            </p:cNvCxnSpPr>
            <p:nvPr/>
          </p:nvCxnSpPr>
          <p:spPr>
            <a:xfrm flipH="1">
              <a:off x="2356503" y="1227654"/>
              <a:ext cx="1486835" cy="34828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66E19BC5-30D3-AB42-A2A5-4266DE38BF22}"/>
              </a:ext>
            </a:extLst>
          </p:cNvPr>
          <p:cNvGrpSpPr/>
          <p:nvPr/>
        </p:nvGrpSpPr>
        <p:grpSpPr>
          <a:xfrm>
            <a:off x="4281925" y="3207807"/>
            <a:ext cx="3736536" cy="1479440"/>
            <a:chOff x="2049902" y="1575942"/>
            <a:chExt cx="3736536" cy="1479440"/>
          </a:xfrm>
        </p:grpSpPr>
        <p:sp>
          <p:nvSpPr>
            <p:cNvPr id="10" name="Oval 9">
              <a:extLst>
                <a:ext uri="{FF2B5EF4-FFF2-40B4-BE49-F238E27FC236}">
                  <a16:creationId xmlns:a16="http://schemas.microsoft.com/office/drawing/2014/main" id="{2B0A8EB7-61FE-694B-ACDB-87E454CC9D81}"/>
                </a:ext>
              </a:extLst>
            </p:cNvPr>
            <p:cNvSpPr/>
            <p:nvPr/>
          </p:nvSpPr>
          <p:spPr>
            <a:xfrm>
              <a:off x="2049902" y="1575942"/>
              <a:ext cx="940511" cy="38965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37009E6-AD65-444F-B840-1CBBC67AE172}"/>
                </a:ext>
              </a:extLst>
            </p:cNvPr>
            <p:cNvSpPr txBox="1"/>
            <p:nvPr/>
          </p:nvSpPr>
          <p:spPr>
            <a:xfrm>
              <a:off x="3328988" y="2686050"/>
              <a:ext cx="2457450" cy="369332"/>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Tentative list</a:t>
              </a:r>
            </a:p>
          </p:txBody>
        </p:sp>
        <p:cxnSp>
          <p:nvCxnSpPr>
            <p:cNvPr id="12" name="Straight Arrow Connector 11">
              <a:extLst>
                <a:ext uri="{FF2B5EF4-FFF2-40B4-BE49-F238E27FC236}">
                  <a16:creationId xmlns:a16="http://schemas.microsoft.com/office/drawing/2014/main" id="{FADD59DC-A0F2-FC4B-B959-689947CD581D}"/>
                </a:ext>
              </a:extLst>
            </p:cNvPr>
            <p:cNvCxnSpPr>
              <a:cxnSpLocks/>
              <a:stCxn id="11" idx="1"/>
              <a:endCxn id="10" idx="5"/>
            </p:cNvCxnSpPr>
            <p:nvPr/>
          </p:nvCxnSpPr>
          <p:spPr>
            <a:xfrm flipH="1" flipV="1">
              <a:off x="2852678" y="1908537"/>
              <a:ext cx="476310" cy="96217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18E4A3B-D12B-1C49-A08E-194E4EF6BA31}"/>
              </a:ext>
            </a:extLst>
          </p:cNvPr>
          <p:cNvGrpSpPr/>
          <p:nvPr/>
        </p:nvGrpSpPr>
        <p:grpSpPr>
          <a:xfrm>
            <a:off x="3454589" y="2094523"/>
            <a:ext cx="4295084" cy="984416"/>
            <a:chOff x="2049903" y="981185"/>
            <a:chExt cx="4295084" cy="984416"/>
          </a:xfrm>
        </p:grpSpPr>
        <p:sp>
          <p:nvSpPr>
            <p:cNvPr id="18" name="Oval 17">
              <a:extLst>
                <a:ext uri="{FF2B5EF4-FFF2-40B4-BE49-F238E27FC236}">
                  <a16:creationId xmlns:a16="http://schemas.microsoft.com/office/drawing/2014/main" id="{0306D45C-5233-4F47-80FA-8F270FB4B5DD}"/>
                </a:ext>
              </a:extLst>
            </p:cNvPr>
            <p:cNvSpPr/>
            <p:nvPr/>
          </p:nvSpPr>
          <p:spPr>
            <a:xfrm>
              <a:off x="2049903" y="1575942"/>
              <a:ext cx="503050" cy="38965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7D7B574-5890-3743-BF4D-9734FFBD9496}"/>
                </a:ext>
              </a:extLst>
            </p:cNvPr>
            <p:cNvSpPr txBox="1"/>
            <p:nvPr/>
          </p:nvSpPr>
          <p:spPr>
            <a:xfrm>
              <a:off x="3887537" y="981185"/>
              <a:ext cx="2457450" cy="646331"/>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Newly added member to the confirmed list</a:t>
              </a:r>
            </a:p>
          </p:txBody>
        </p:sp>
        <p:cxnSp>
          <p:nvCxnSpPr>
            <p:cNvPr id="20" name="Straight Arrow Connector 19">
              <a:extLst>
                <a:ext uri="{FF2B5EF4-FFF2-40B4-BE49-F238E27FC236}">
                  <a16:creationId xmlns:a16="http://schemas.microsoft.com/office/drawing/2014/main" id="{D654E2E6-CF57-B44F-9D91-96D123CC5DF2}"/>
                </a:ext>
              </a:extLst>
            </p:cNvPr>
            <p:cNvCxnSpPr>
              <a:cxnSpLocks/>
              <a:stCxn id="19" idx="1"/>
            </p:cNvCxnSpPr>
            <p:nvPr/>
          </p:nvCxnSpPr>
          <p:spPr>
            <a:xfrm flipH="1">
              <a:off x="2552953" y="1304351"/>
              <a:ext cx="1334584" cy="3559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181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350431D-BABB-4F46-9B7F-DBDC50AF74B7}"/>
              </a:ext>
            </a:extLst>
          </p:cNvPr>
          <p:cNvSpPr>
            <a:spLocks noGrp="1" noChangeArrowheads="1"/>
          </p:cNvSpPr>
          <p:nvPr>
            <p:ph type="title"/>
          </p:nvPr>
        </p:nvSpPr>
        <p:spPr>
          <a:xfrm>
            <a:off x="611188" y="171450"/>
            <a:ext cx="8281987" cy="646113"/>
          </a:xfrm>
        </p:spPr>
        <p:txBody>
          <a:bodyPr/>
          <a:lstStyle/>
          <a:p>
            <a:pPr eaLnBrk="1" hangingPunct="1"/>
            <a:r>
              <a:rPr lang="en-US" altLang="en-US" sz="3600"/>
              <a:t>Open Shortest Path First (OSPF)</a:t>
            </a:r>
            <a:endParaRPr lang="en-AU" altLang="en-US" sz="3600"/>
          </a:p>
        </p:txBody>
      </p:sp>
      <p:sp>
        <p:nvSpPr>
          <p:cNvPr id="122883" name="Rectangle 3">
            <a:extLst>
              <a:ext uri="{FF2B5EF4-FFF2-40B4-BE49-F238E27FC236}">
                <a16:creationId xmlns:a16="http://schemas.microsoft.com/office/drawing/2014/main" id="{09FAF6D7-4465-AC4D-86A5-DE021BDA70E8}"/>
              </a:ext>
            </a:extLst>
          </p:cNvPr>
          <p:cNvSpPr>
            <a:spLocks noGrp="1" noChangeArrowheads="1"/>
          </p:cNvSpPr>
          <p:nvPr>
            <p:ph type="body" idx="1"/>
          </p:nvPr>
        </p:nvSpPr>
        <p:spPr>
          <a:xfrm>
            <a:off x="1257300" y="1150541"/>
            <a:ext cx="7886700" cy="4351338"/>
          </a:xfrm>
        </p:spPr>
        <p:txBody>
          <a:bodyPr/>
          <a:lstStyle/>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r>
              <a:rPr lang="en-US" altLang="en-US" sz="2000" dirty="0"/>
              <a:t>OSPF Header Format             OSPF Link State Advertisement</a:t>
            </a:r>
          </a:p>
        </p:txBody>
      </p:sp>
      <p:pic>
        <p:nvPicPr>
          <p:cNvPr id="122884" name="Picture 5" descr="f03-35-9780123850591 copy">
            <a:extLst>
              <a:ext uri="{FF2B5EF4-FFF2-40B4-BE49-F238E27FC236}">
                <a16:creationId xmlns:a16="http://schemas.microsoft.com/office/drawing/2014/main" id="{82EB13A9-63E3-2F4D-9F61-DBCE94855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913" y="1792288"/>
            <a:ext cx="37433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8">
            <a:extLst>
              <a:ext uri="{FF2B5EF4-FFF2-40B4-BE49-F238E27FC236}">
                <a16:creationId xmlns:a16="http://schemas.microsoft.com/office/drawing/2014/main" id="{0CBE6389-A563-7844-8590-F15A3F63A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2205038"/>
            <a:ext cx="36671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a:extLst>
              <a:ext uri="{FF2B5EF4-FFF2-40B4-BE49-F238E27FC236}">
                <a16:creationId xmlns:a16="http://schemas.microsoft.com/office/drawing/2014/main" id="{72C458A0-8343-BEDB-1AEB-B34C0CF86109}"/>
              </a:ext>
            </a:extLst>
          </p:cNvPr>
          <p:cNvSpPr txBox="1"/>
          <p:nvPr/>
        </p:nvSpPr>
        <p:spPr>
          <a:xfrm>
            <a:off x="193238" y="5149086"/>
            <a:ext cx="8916415" cy="1200329"/>
          </a:xfrm>
          <a:prstGeom prst="rect">
            <a:avLst/>
          </a:prstGeom>
          <a:noFill/>
        </p:spPr>
        <p:txBody>
          <a:bodyPr wrap="none" rtlCol="0">
            <a:spAutoFit/>
          </a:bodyPr>
          <a:lstStyle/>
          <a:p>
            <a:r>
              <a:rPr lang="en-US" sz="2400" b="0" i="0" u="none" strike="noStrike" dirty="0">
                <a:solidFill>
                  <a:schemeClr val="accent2">
                    <a:lumMod val="75000"/>
                  </a:schemeClr>
                </a:solidFill>
                <a:effectLst/>
                <a:latin typeface="Google Sans"/>
              </a:rPr>
              <a:t>OSPF runs over IPv4 and IPv6 (does not use a transport protocol such </a:t>
            </a:r>
          </a:p>
          <a:p>
            <a:r>
              <a:rPr lang="en-US" sz="2400" b="0" i="0" u="none" strike="noStrike" dirty="0">
                <a:solidFill>
                  <a:schemeClr val="accent2">
                    <a:lumMod val="75000"/>
                  </a:schemeClr>
                </a:solidFill>
                <a:effectLst/>
                <a:latin typeface="Google Sans"/>
              </a:rPr>
              <a:t>as UDP or TCP). </a:t>
            </a:r>
          </a:p>
          <a:p>
            <a:r>
              <a:rPr lang="en-US" sz="2400" b="0" i="0" u="none" strike="noStrike" dirty="0">
                <a:solidFill>
                  <a:schemeClr val="accent2">
                    <a:lumMod val="75000"/>
                  </a:schemeClr>
                </a:solidFill>
                <a:effectLst/>
                <a:latin typeface="Google Sans"/>
              </a:rPr>
              <a:t>It encapsulates its data directly in IP packets with protocol number 89.</a:t>
            </a:r>
            <a:endParaRPr lang="en-US" sz="2400" dirty="0">
              <a:solidFill>
                <a:schemeClr val="accent2">
                  <a:lumMod val="75000"/>
                </a:schemeClr>
              </a:solidFill>
            </a:endParaRPr>
          </a:p>
        </p:txBody>
      </p:sp>
    </p:spTree>
    <p:extLst>
      <p:ext uri="{BB962C8B-B14F-4D97-AF65-F5344CB8AC3E}">
        <p14:creationId xmlns:p14="http://schemas.microsoft.com/office/powerpoint/2010/main" val="521306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7"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4875"/>
            <a:ext cx="73136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1" name="Rectangle 2"/>
          <p:cNvSpPr>
            <a:spLocks noGrp="1" noChangeArrowheads="1"/>
          </p:cNvSpPr>
          <p:nvPr>
            <p:ph type="title"/>
          </p:nvPr>
        </p:nvSpPr>
        <p:spPr>
          <a:xfrm>
            <a:off x="544513" y="452438"/>
            <a:ext cx="7772400" cy="528637"/>
          </a:xfrm>
        </p:spPr>
        <p:txBody>
          <a:bodyPr>
            <a:noAutofit/>
          </a:bodyPr>
          <a:lstStyle/>
          <a:p>
            <a:pPr>
              <a:defRPr/>
            </a:pPr>
            <a:r>
              <a:rPr lang="en-US" sz="4000">
                <a:cs typeface="+mj-cs"/>
              </a:rPr>
              <a:t>Comparison of LS and DV algorithms</a:t>
            </a:r>
          </a:p>
        </p:txBody>
      </p:sp>
      <p:sp>
        <p:nvSpPr>
          <p:cNvPr id="141317" name="Rectangle 3"/>
          <p:cNvSpPr>
            <a:spLocks noGrp="1" noChangeArrowheads="1"/>
          </p:cNvSpPr>
          <p:nvPr>
            <p:ph type="body" sz="half" idx="1"/>
          </p:nvPr>
        </p:nvSpPr>
        <p:spPr>
          <a:xfrm>
            <a:off x="523875" y="1295400"/>
            <a:ext cx="4029075" cy="4648200"/>
          </a:xfrm>
        </p:spPr>
        <p:txBody>
          <a:bodyPr>
            <a:normAutofit lnSpcReduction="10000"/>
          </a:bodyPr>
          <a:lstStyle/>
          <a:p>
            <a:pPr>
              <a:buFont typeface="Wingdings" charset="0"/>
              <a:buNone/>
            </a:pPr>
            <a:r>
              <a:rPr lang="en-US" i="1" dirty="0">
                <a:solidFill>
                  <a:srgbClr val="CC0000"/>
                </a:solidFill>
              </a:rPr>
              <a:t>message complexity</a:t>
            </a:r>
          </a:p>
          <a:p>
            <a:r>
              <a:rPr lang="en-US" sz="2000" b="1" i="1" dirty="0">
                <a:solidFill>
                  <a:srgbClr val="CC0000"/>
                </a:solidFill>
              </a:rPr>
              <a:t>LS:</a:t>
            </a:r>
            <a:r>
              <a:rPr lang="en-US" sz="2000" dirty="0"/>
              <a:t> with n nodes, E links, O(</a:t>
            </a:r>
            <a:r>
              <a:rPr lang="en-US" sz="2000" dirty="0" err="1"/>
              <a:t>nE</a:t>
            </a:r>
            <a:r>
              <a:rPr lang="en-US" sz="2000" dirty="0"/>
              <a:t>) </a:t>
            </a:r>
            <a:r>
              <a:rPr lang="en-US" sz="2000" dirty="0" err="1"/>
              <a:t>msgs</a:t>
            </a:r>
            <a:r>
              <a:rPr lang="en-US" sz="2000" dirty="0"/>
              <a:t> sent  </a:t>
            </a:r>
          </a:p>
          <a:p>
            <a:r>
              <a:rPr lang="en-US" sz="2000" b="1" i="1" dirty="0">
                <a:solidFill>
                  <a:srgbClr val="CC0000"/>
                </a:solidFill>
              </a:rPr>
              <a:t>DV:</a:t>
            </a:r>
            <a:r>
              <a:rPr lang="en-US" sz="2000" dirty="0">
                <a:solidFill>
                  <a:srgbClr val="FF0000"/>
                </a:solidFill>
              </a:rPr>
              <a:t> </a:t>
            </a:r>
            <a:r>
              <a:rPr lang="en-US" sz="2000" dirty="0"/>
              <a:t>exchange between neighbors only</a:t>
            </a:r>
          </a:p>
          <a:p>
            <a:pPr lvl="1"/>
            <a:r>
              <a:rPr lang="en-US" sz="2000" dirty="0"/>
              <a:t>convergence time varies</a:t>
            </a:r>
          </a:p>
          <a:p>
            <a:pPr>
              <a:spcBef>
                <a:spcPct val="50000"/>
              </a:spcBef>
              <a:buFont typeface="Wingdings" charset="0"/>
              <a:buNone/>
            </a:pPr>
            <a:r>
              <a:rPr lang="en-US" i="1" dirty="0">
                <a:solidFill>
                  <a:srgbClr val="CC0000"/>
                </a:solidFill>
              </a:rPr>
              <a:t>speed of convergence</a:t>
            </a:r>
          </a:p>
          <a:p>
            <a:r>
              <a:rPr lang="en-US" sz="2000" b="1" i="1" dirty="0">
                <a:solidFill>
                  <a:srgbClr val="CC0000"/>
                </a:solidFill>
              </a:rPr>
              <a:t>LS:</a:t>
            </a:r>
            <a:r>
              <a:rPr lang="en-US" sz="2000" dirty="0"/>
              <a:t> O(n</a:t>
            </a:r>
            <a:r>
              <a:rPr lang="en-US" sz="2000" b="1" baseline="30000" dirty="0"/>
              <a:t>2</a:t>
            </a:r>
            <a:r>
              <a:rPr lang="en-US" sz="2000" dirty="0"/>
              <a:t>) algorithm requires O(</a:t>
            </a:r>
            <a:r>
              <a:rPr lang="en-US" sz="2000" dirty="0" err="1"/>
              <a:t>nE</a:t>
            </a:r>
            <a:r>
              <a:rPr lang="en-US" sz="2000" dirty="0"/>
              <a:t>) </a:t>
            </a:r>
            <a:r>
              <a:rPr lang="en-US" sz="2000" dirty="0" err="1"/>
              <a:t>msgs</a:t>
            </a:r>
            <a:endParaRPr lang="en-US" sz="2000" dirty="0"/>
          </a:p>
          <a:p>
            <a:pPr lvl="1"/>
            <a:r>
              <a:rPr lang="en-US" sz="2000" dirty="0"/>
              <a:t>may have oscillations</a:t>
            </a:r>
            <a:endParaRPr lang="en-US" sz="1800" dirty="0"/>
          </a:p>
          <a:p>
            <a:r>
              <a:rPr lang="en-US" sz="2000" b="1" i="1" dirty="0">
                <a:solidFill>
                  <a:srgbClr val="CC0000"/>
                </a:solidFill>
              </a:rPr>
              <a:t>DV:</a:t>
            </a:r>
            <a:r>
              <a:rPr lang="en-US" sz="2000" dirty="0"/>
              <a:t> convergence time varies</a:t>
            </a:r>
          </a:p>
          <a:p>
            <a:pPr lvl="1"/>
            <a:r>
              <a:rPr lang="en-US" sz="2000" dirty="0"/>
              <a:t>may be routing loops</a:t>
            </a:r>
          </a:p>
          <a:p>
            <a:pPr lvl="1"/>
            <a:r>
              <a:rPr lang="en-US" sz="2000" dirty="0"/>
              <a:t>count-to-infinity problem</a:t>
            </a:r>
            <a:endParaRPr lang="en-US" sz="1800" dirty="0"/>
          </a:p>
        </p:txBody>
      </p:sp>
      <p:sp>
        <p:nvSpPr>
          <p:cNvPr id="141318" name="Rectangle 4"/>
          <p:cNvSpPr>
            <a:spLocks noGrp="1" noChangeArrowheads="1"/>
          </p:cNvSpPr>
          <p:nvPr>
            <p:ph type="body" sz="half" idx="2"/>
          </p:nvPr>
        </p:nvSpPr>
        <p:spPr>
          <a:xfrm>
            <a:off x="4743450" y="1328738"/>
            <a:ext cx="4010025" cy="4648200"/>
          </a:xfrm>
        </p:spPr>
        <p:txBody>
          <a:bodyPr>
            <a:normAutofit lnSpcReduction="10000"/>
          </a:bodyPr>
          <a:lstStyle/>
          <a:p>
            <a:pPr>
              <a:buFont typeface="Wingdings" charset="0"/>
              <a:buNone/>
            </a:pPr>
            <a:r>
              <a:rPr lang="en-US" sz="2400" i="1" dirty="0">
                <a:solidFill>
                  <a:srgbClr val="CC0000"/>
                </a:solidFill>
              </a:rPr>
              <a:t>robustness:</a:t>
            </a:r>
            <a:r>
              <a:rPr lang="en-US" sz="2400" dirty="0"/>
              <a:t> what happens if router malfunctions?</a:t>
            </a:r>
          </a:p>
          <a:p>
            <a:pPr>
              <a:buFont typeface="Wingdings" charset="0"/>
              <a:buNone/>
            </a:pPr>
            <a:r>
              <a:rPr lang="en-US" sz="2400" i="1" dirty="0">
                <a:solidFill>
                  <a:srgbClr val="CC0000"/>
                </a:solidFill>
              </a:rPr>
              <a:t>LS:</a:t>
            </a:r>
            <a:r>
              <a:rPr lang="en-US" sz="2400" dirty="0"/>
              <a:t> </a:t>
            </a:r>
          </a:p>
          <a:p>
            <a:pPr lvl="1"/>
            <a:r>
              <a:rPr lang="en-US" sz="2000" dirty="0"/>
              <a:t>node can advertise incorrect </a:t>
            </a:r>
            <a:r>
              <a:rPr lang="en-US" sz="2000" i="1" dirty="0">
                <a:solidFill>
                  <a:srgbClr val="000099"/>
                </a:solidFill>
              </a:rPr>
              <a:t>link</a:t>
            </a:r>
            <a:r>
              <a:rPr lang="en-US" sz="2000" dirty="0"/>
              <a:t> cost</a:t>
            </a:r>
          </a:p>
          <a:p>
            <a:pPr lvl="1"/>
            <a:r>
              <a:rPr lang="en-US" sz="2000" dirty="0"/>
              <a:t>each node computes only its </a:t>
            </a:r>
            <a:r>
              <a:rPr lang="en-US" sz="2000" i="1" dirty="0"/>
              <a:t>own</a:t>
            </a:r>
            <a:r>
              <a:rPr lang="en-US" sz="2000" dirty="0"/>
              <a:t> table</a:t>
            </a:r>
          </a:p>
          <a:p>
            <a:pPr>
              <a:buFont typeface="Wingdings" charset="0"/>
              <a:buNone/>
            </a:pPr>
            <a:r>
              <a:rPr lang="en-US" sz="2400" i="1" dirty="0">
                <a:solidFill>
                  <a:srgbClr val="CC0000"/>
                </a:solidFill>
              </a:rPr>
              <a:t>DV:</a:t>
            </a:r>
          </a:p>
          <a:p>
            <a:pPr lvl="1"/>
            <a:r>
              <a:rPr lang="en-US" sz="2000" dirty="0"/>
              <a:t>DV node can advertise incorrect </a:t>
            </a:r>
            <a:r>
              <a:rPr lang="en-US" sz="2000" i="1" dirty="0">
                <a:solidFill>
                  <a:srgbClr val="000099"/>
                </a:solidFill>
              </a:rPr>
              <a:t>path</a:t>
            </a:r>
            <a:r>
              <a:rPr lang="en-US" sz="2000" dirty="0"/>
              <a:t> cost</a:t>
            </a:r>
          </a:p>
          <a:p>
            <a:pPr lvl="1"/>
            <a:r>
              <a:rPr lang="en-US" sz="2000" dirty="0"/>
              <a:t>each node</a:t>
            </a:r>
            <a:r>
              <a:rPr lang="ja-JP" altLang="en-US" sz="2000" dirty="0"/>
              <a:t>’</a:t>
            </a:r>
            <a:r>
              <a:rPr lang="en-US" altLang="ja-JP" sz="2000" dirty="0"/>
              <a:t>s table used by others </a:t>
            </a:r>
          </a:p>
          <a:p>
            <a:pPr lvl="2"/>
            <a:r>
              <a:rPr lang="en-US" sz="1800" dirty="0"/>
              <a:t>error propagate thru network</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49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31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13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31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31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31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131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31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131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131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131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1318">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131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1318">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13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9427F21-277A-34D7-F82F-BB5EF2494E3D}"/>
              </a:ext>
            </a:extLst>
          </p:cNvPr>
          <p:cNvGraphicFramePr>
            <a:graphicFrameLocks noGrp="1"/>
          </p:cNvGraphicFramePr>
          <p:nvPr/>
        </p:nvGraphicFramePr>
        <p:xfrm>
          <a:off x="432148" y="1005890"/>
          <a:ext cx="8279703" cy="4389070"/>
        </p:xfrm>
        <a:graphic>
          <a:graphicData uri="http://schemas.openxmlformats.org/drawingml/2006/table">
            <a:tbl>
              <a:tblPr firstRow="1" bandRow="1">
                <a:tableStyleId>{46F890A9-2807-4EBB-B81D-B2AA78EC7F39}</a:tableStyleId>
              </a:tblPr>
              <a:tblGrid>
                <a:gridCol w="3237978">
                  <a:extLst>
                    <a:ext uri="{9D8B030D-6E8A-4147-A177-3AD203B41FA5}">
                      <a16:colId xmlns:a16="http://schemas.microsoft.com/office/drawing/2014/main" val="4157686510"/>
                    </a:ext>
                  </a:extLst>
                </a:gridCol>
                <a:gridCol w="2805830">
                  <a:extLst>
                    <a:ext uri="{9D8B030D-6E8A-4147-A177-3AD203B41FA5}">
                      <a16:colId xmlns:a16="http://schemas.microsoft.com/office/drawing/2014/main" val="4130552241"/>
                    </a:ext>
                  </a:extLst>
                </a:gridCol>
                <a:gridCol w="2235895">
                  <a:extLst>
                    <a:ext uri="{9D8B030D-6E8A-4147-A177-3AD203B41FA5}">
                      <a16:colId xmlns:a16="http://schemas.microsoft.com/office/drawing/2014/main" val="819302153"/>
                    </a:ext>
                  </a:extLst>
                </a:gridCol>
              </a:tblGrid>
              <a:tr h="4571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Distance Vector routing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Link State routing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2797570"/>
                  </a:ext>
                </a:extLst>
              </a:tr>
              <a:tr h="457150">
                <a:tc>
                  <a:txBody>
                    <a:bodyPr/>
                    <a:lstStyle/>
                    <a:p>
                      <a:r>
                        <a:rPr lang="en-US" dirty="0"/>
                        <a:t>Convergence time/Latency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Apple Color Emoji" pitchFamily="2" charset="0"/>
                        </a:rPr>
                        <a:t>✅</a:t>
                      </a:r>
                    </a:p>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48744"/>
                  </a:ext>
                </a:extLst>
              </a:tr>
              <a:tr h="457150">
                <a:tc>
                  <a:txBody>
                    <a:bodyPr/>
                    <a:lstStyle/>
                    <a:p>
                      <a:r>
                        <a:rPr lang="en-US" dirty="0"/>
                        <a:t>Robustness to Loop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Apple Color Emoji" pitchFamily="2" charset="0"/>
                        </a:rPr>
                        <a:t>✅</a:t>
                      </a:r>
                    </a:p>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485934"/>
                  </a:ext>
                </a:extLst>
              </a:tr>
              <a:tr h="457150">
                <a:tc>
                  <a:txBody>
                    <a:bodyPr/>
                    <a:lstStyle/>
                    <a:p>
                      <a:r>
                        <a:rPr lang="en-US" dirty="0"/>
                        <a:t>Processing overhead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Apple Color Emoji" pitchFamily="2" charset="0"/>
                        </a:rPr>
                        <a:t>✅</a:t>
                      </a:r>
                    </a:p>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1128970"/>
                  </a:ext>
                </a:extLst>
              </a:tr>
              <a:tr h="457150">
                <a:tc>
                  <a:txBody>
                    <a:bodyPr/>
                    <a:lstStyle/>
                    <a:p>
                      <a:r>
                        <a:rPr lang="en-US" dirty="0"/>
                        <a:t>Bandwidth requirement (for control plane)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Apple Color Emoji"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717611"/>
                  </a:ext>
                </a:extLst>
              </a:tr>
              <a:tr h="457150">
                <a:tc>
                  <a:txBody>
                    <a:bodyPr/>
                    <a:lstStyle/>
                    <a:p>
                      <a:r>
                        <a:rPr lang="en-US" dirty="0"/>
                        <a:t>Scalability (and robustness to complex topology and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Apple Color Emoji" pitchFamily="2" charset="0"/>
                        </a:rPr>
                        <a:t>✅</a:t>
                      </a:r>
                    </a:p>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8051634"/>
                  </a:ext>
                </a:extLst>
              </a:tr>
            </a:tbl>
          </a:graphicData>
        </a:graphic>
      </p:graphicFrame>
    </p:spTree>
    <p:extLst>
      <p:ext uri="{BB962C8B-B14F-4D97-AF65-F5344CB8AC3E}">
        <p14:creationId xmlns:p14="http://schemas.microsoft.com/office/powerpoint/2010/main" val="671213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077DB2-E1C9-AA46-94D9-5507448ECF44}"/>
              </a:ext>
            </a:extLst>
          </p:cNvPr>
          <p:cNvSpPr txBox="1"/>
          <p:nvPr/>
        </p:nvSpPr>
        <p:spPr>
          <a:xfrm>
            <a:off x="0" y="2844225"/>
            <a:ext cx="9144000" cy="584775"/>
          </a:xfrm>
          <a:prstGeom prst="rect">
            <a:avLst/>
          </a:prstGeom>
          <a:solidFill>
            <a:schemeClr val="tx1">
              <a:lumMod val="65000"/>
              <a:lumOff val="3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Internet Protocol</a:t>
            </a:r>
          </a:p>
        </p:txBody>
      </p:sp>
    </p:spTree>
    <p:extLst>
      <p:ext uri="{BB962C8B-B14F-4D97-AF65-F5344CB8AC3E}">
        <p14:creationId xmlns:p14="http://schemas.microsoft.com/office/powerpoint/2010/main" val="555610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6AFBE9-B1A1-77AD-6BD6-62D48AC8D4E0}"/>
              </a:ext>
            </a:extLst>
          </p:cNvPr>
          <p:cNvSpPr txBox="1"/>
          <p:nvPr/>
        </p:nvSpPr>
        <p:spPr>
          <a:xfrm>
            <a:off x="0" y="6488668"/>
            <a:ext cx="4658006" cy="369332"/>
          </a:xfrm>
          <a:prstGeom prst="rect">
            <a:avLst/>
          </a:prstGeom>
          <a:noFill/>
        </p:spPr>
        <p:txBody>
          <a:bodyPr wrap="none" rtlCol="0">
            <a:spAutoFit/>
          </a:bodyPr>
          <a:lstStyle/>
          <a:p>
            <a:r>
              <a:rPr lang="en-US" dirty="0"/>
              <a:t>Pic courtesy: https://</a:t>
            </a:r>
            <a:r>
              <a:rPr lang="en-US" dirty="0" err="1"/>
              <a:t>www.are.na</a:t>
            </a:r>
            <a:r>
              <a:rPr lang="en-US" dirty="0"/>
              <a:t>/block/881873</a:t>
            </a:r>
          </a:p>
        </p:txBody>
      </p:sp>
      <p:pic>
        <p:nvPicPr>
          <p:cNvPr id="8198" name="Picture 6">
            <a:extLst>
              <a:ext uri="{FF2B5EF4-FFF2-40B4-BE49-F238E27FC236}">
                <a16:creationId xmlns:a16="http://schemas.microsoft.com/office/drawing/2014/main" id="{FFDC6A90-2B68-09B3-4FB3-E26C896E7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863" y="248227"/>
            <a:ext cx="6038273" cy="608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3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B272AB-71C4-AC47-A5AF-5030CA8B1564}"/>
              </a:ext>
            </a:extLst>
          </p:cNvPr>
          <p:cNvSpPr txBox="1">
            <a:spLocks noChangeArrowheads="1"/>
          </p:cNvSpPr>
          <p:nvPr/>
        </p:nvSpPr>
        <p:spPr>
          <a:xfrm>
            <a:off x="533400" y="152400"/>
            <a:ext cx="7772400" cy="10080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Distance vector: Poisoned reverse</a:t>
            </a: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A2631A55-EF3C-A14F-814D-0FF0B2433268}"/>
              </a:ext>
            </a:extLst>
          </p:cNvPr>
          <p:cNvSpPr txBox="1"/>
          <p:nvPr/>
        </p:nvSpPr>
        <p:spPr>
          <a:xfrm>
            <a:off x="0" y="2438400"/>
            <a:ext cx="9144000" cy="461665"/>
          </a:xfrm>
          <a:prstGeom prst="rect">
            <a:avLst/>
          </a:prstGeom>
          <a:solidFill>
            <a:schemeClr val="accent5">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Does poison reverse solve the general count-to-infinity problem?</a:t>
            </a:r>
          </a:p>
        </p:txBody>
      </p:sp>
      <p:sp>
        <p:nvSpPr>
          <p:cNvPr id="5" name="TextBox 4">
            <a:extLst>
              <a:ext uri="{FF2B5EF4-FFF2-40B4-BE49-F238E27FC236}">
                <a16:creationId xmlns:a16="http://schemas.microsoft.com/office/drawing/2014/main" id="{2D2F0586-8A8B-3E4A-B8CE-470F31C0962A}"/>
              </a:ext>
            </a:extLst>
          </p:cNvPr>
          <p:cNvSpPr txBox="1"/>
          <p:nvPr/>
        </p:nvSpPr>
        <p:spPr>
          <a:xfrm>
            <a:off x="533400" y="3254672"/>
            <a:ext cx="8305800" cy="1569660"/>
          </a:xfrm>
          <a:prstGeom prst="rect">
            <a:avLst/>
          </a:prstGeom>
          <a:solidFill>
            <a:schemeClr val="accent5">
              <a:lumMod val="75000"/>
            </a:schemeClr>
          </a:solidFill>
        </p:spPr>
        <p:txBody>
          <a:bodyPr wrap="square" rtlCol="0">
            <a:spAutoFit/>
          </a:bodyPr>
          <a:lstStyle>
            <a:defPPr>
              <a:defRPr lang="en-US"/>
            </a:defPPr>
            <a:lvl1pPr algn="ctr">
              <a:defRPr sz="24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It does not.  It may be possible that loops involving three or more nodes (rather than simply two immediately neighboring nodes, as we shown in last example) will not be detected by the poison reverse technique.</a:t>
            </a:r>
          </a:p>
        </p:txBody>
      </p:sp>
    </p:spTree>
    <p:extLst>
      <p:ext uri="{BB962C8B-B14F-4D97-AF65-F5344CB8AC3E}">
        <p14:creationId xmlns:p14="http://schemas.microsoft.com/office/powerpoint/2010/main" val="331301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1704975" y="1781175"/>
            <a:ext cx="6534150" cy="40767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78" name="Rectangle 3"/>
          <p:cNvSpPr>
            <a:spLocks noChangeArrowheads="1"/>
          </p:cNvSpPr>
          <p:nvPr/>
        </p:nvSpPr>
        <p:spPr bwMode="auto">
          <a:xfrm>
            <a:off x="1638300" y="1855788"/>
            <a:ext cx="6534150" cy="4076700"/>
          </a:xfrm>
          <a:prstGeom prst="rect">
            <a:avLst/>
          </a:prstGeom>
          <a:solidFill>
            <a:srgbClr val="FFFFFF"/>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79" name="Rectangle 4"/>
          <p:cNvSpPr>
            <a:spLocks noGrp="1" noChangeArrowheads="1"/>
          </p:cNvSpPr>
          <p:nvPr>
            <p:ph type="title"/>
          </p:nvPr>
        </p:nvSpPr>
        <p:spPr>
          <a:xfrm>
            <a:off x="419100" y="133350"/>
            <a:ext cx="7772400" cy="1143000"/>
          </a:xfrm>
        </p:spPr>
        <p:txBody>
          <a:bodyPr/>
          <a:lstStyle/>
          <a:p>
            <a:r>
              <a:rPr lang="en-US" altLang="en-US" sz="4000">
                <a:ea typeface="ＭＳ Ｐゴシック" charset="-128"/>
              </a:rPr>
              <a:t>The Internet network layer</a:t>
            </a:r>
            <a:endParaRPr lang="en-US" altLang="en-US">
              <a:ea typeface="ＭＳ Ｐゴシック" charset="-128"/>
            </a:endParaRPr>
          </a:p>
        </p:txBody>
      </p:sp>
      <p:grpSp>
        <p:nvGrpSpPr>
          <p:cNvPr id="75780" name="Group 6"/>
          <p:cNvGrpSpPr>
            <a:grpSpLocks/>
          </p:cNvGrpSpPr>
          <p:nvPr/>
        </p:nvGrpSpPr>
        <p:grpSpPr bwMode="auto">
          <a:xfrm>
            <a:off x="3763963" y="3479800"/>
            <a:ext cx="1258887" cy="1214438"/>
            <a:chOff x="3992" y="2883"/>
            <a:chExt cx="613" cy="765"/>
          </a:xfrm>
        </p:grpSpPr>
        <p:sp>
          <p:nvSpPr>
            <p:cNvPr id="75805" name="Rectangle 7"/>
            <p:cNvSpPr>
              <a:spLocks noChangeArrowheads="1"/>
            </p:cNvSpPr>
            <p:nvPr/>
          </p:nvSpPr>
          <p:spPr bwMode="auto">
            <a:xfrm>
              <a:off x="4023" y="2883"/>
              <a:ext cx="582" cy="7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6" name="Rectangle 8"/>
            <p:cNvSpPr>
              <a:spLocks noChangeArrowheads="1"/>
            </p:cNvSpPr>
            <p:nvPr/>
          </p:nvSpPr>
          <p:spPr bwMode="auto">
            <a:xfrm>
              <a:off x="3996" y="2910"/>
              <a:ext cx="582" cy="738"/>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7" name="Text Box 9"/>
            <p:cNvSpPr txBox="1">
              <a:spLocks noChangeArrowheads="1"/>
            </p:cNvSpPr>
            <p:nvPr/>
          </p:nvSpPr>
          <p:spPr bwMode="auto">
            <a:xfrm>
              <a:off x="3992" y="3071"/>
              <a:ext cx="60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forwarding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table</a:t>
              </a:r>
            </a:p>
          </p:txBody>
        </p:sp>
        <p:sp>
          <p:nvSpPr>
            <p:cNvPr id="75808" name="Line 10"/>
            <p:cNvSpPr>
              <a:spLocks noChangeShapeType="1"/>
            </p:cNvSpPr>
            <p:nvPr/>
          </p:nvSpPr>
          <p:spPr bwMode="auto">
            <a:xfrm>
              <a:off x="4065" y="2994"/>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09" name="Line 11"/>
            <p:cNvSpPr>
              <a:spLocks noChangeShapeType="1"/>
            </p:cNvSpPr>
            <p:nvPr/>
          </p:nvSpPr>
          <p:spPr bwMode="auto">
            <a:xfrm>
              <a:off x="4071" y="304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0" name="Line 12"/>
            <p:cNvSpPr>
              <a:spLocks noChangeShapeType="1"/>
            </p:cNvSpPr>
            <p:nvPr/>
          </p:nvSpPr>
          <p:spPr bwMode="auto">
            <a:xfrm>
              <a:off x="4074" y="3102"/>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1" name="Line 13"/>
            <p:cNvSpPr>
              <a:spLocks noChangeShapeType="1"/>
            </p:cNvSpPr>
            <p:nvPr/>
          </p:nvSpPr>
          <p:spPr bwMode="auto">
            <a:xfrm>
              <a:off x="4065" y="3477"/>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2" name="Line 14"/>
            <p:cNvSpPr>
              <a:spLocks noChangeShapeType="1"/>
            </p:cNvSpPr>
            <p:nvPr/>
          </p:nvSpPr>
          <p:spPr bwMode="auto">
            <a:xfrm>
              <a:off x="4068" y="352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3" name="Line 15"/>
            <p:cNvSpPr>
              <a:spLocks noChangeShapeType="1"/>
            </p:cNvSpPr>
            <p:nvPr/>
          </p:nvSpPr>
          <p:spPr bwMode="auto">
            <a:xfrm>
              <a:off x="4071" y="3579"/>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800" name="Rectangle 16"/>
          <p:cNvSpPr>
            <a:spLocks noGrp="1" noChangeArrowheads="1"/>
          </p:cNvSpPr>
          <p:nvPr>
            <p:ph type="body" sz="half" idx="1"/>
          </p:nvPr>
        </p:nvSpPr>
        <p:spPr>
          <a:xfrm>
            <a:off x="558800" y="1189038"/>
            <a:ext cx="7534275" cy="438150"/>
          </a:xfrm>
        </p:spPr>
        <p:txBody>
          <a:bodyPr/>
          <a:lstStyle/>
          <a:p>
            <a:pPr>
              <a:buFont typeface="Wingdings" charset="0"/>
              <a:buNone/>
              <a:defRPr/>
            </a:pPr>
            <a:r>
              <a:rPr lang="en-US" sz="2400">
                <a:cs typeface="+mn-cs"/>
              </a:rPr>
              <a:t>host, router network layer functions:</a:t>
            </a:r>
          </a:p>
        </p:txBody>
      </p:sp>
      <p:sp>
        <p:nvSpPr>
          <p:cNvPr id="75782" name="Line 17"/>
          <p:cNvSpPr>
            <a:spLocks noChangeShapeType="1"/>
          </p:cNvSpPr>
          <p:nvPr/>
        </p:nvSpPr>
        <p:spPr bwMode="auto">
          <a:xfrm flipV="1">
            <a:off x="1628775" y="5410200"/>
            <a:ext cx="6505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83" name="Line 18"/>
          <p:cNvSpPr>
            <a:spLocks noChangeShapeType="1"/>
          </p:cNvSpPr>
          <p:nvPr/>
        </p:nvSpPr>
        <p:spPr bwMode="auto">
          <a:xfrm flipV="1">
            <a:off x="1657350" y="4886325"/>
            <a:ext cx="65246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84" name="Rectangle 20"/>
          <p:cNvSpPr>
            <a:spLocks noChangeArrowheads="1"/>
          </p:cNvSpPr>
          <p:nvPr/>
        </p:nvSpPr>
        <p:spPr bwMode="auto">
          <a:xfrm>
            <a:off x="1914525" y="2667000"/>
            <a:ext cx="1809750" cy="81915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85" name="Rectangle 21"/>
          <p:cNvSpPr>
            <a:spLocks noChangeArrowheads="1"/>
          </p:cNvSpPr>
          <p:nvPr/>
        </p:nvSpPr>
        <p:spPr bwMode="auto">
          <a:xfrm>
            <a:off x="1847850" y="2733675"/>
            <a:ext cx="1809750" cy="8191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86" name="Text Box 22"/>
          <p:cNvSpPr txBox="1">
            <a:spLocks noChangeArrowheads="1"/>
          </p:cNvSpPr>
          <p:nvPr/>
        </p:nvSpPr>
        <p:spPr bwMode="auto">
          <a:xfrm>
            <a:off x="1836738" y="2714625"/>
            <a:ext cx="17846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srgbClr val="CC0000"/>
                </a:solidFill>
                <a:effectLst/>
                <a:uLnTx/>
                <a:uFillTx/>
                <a:latin typeface="Calibri" panose="020F0502020204030204"/>
                <a:ea typeface="ＭＳ Ｐゴシック" charset="-128"/>
                <a:cs typeface="+mn-cs"/>
              </a:rPr>
              <a:t>routing protocols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path selection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RIP, OSPF, BGP</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
        <p:nvSpPr>
          <p:cNvPr id="75787" name="Freeform 23"/>
          <p:cNvSpPr>
            <a:spLocks/>
          </p:cNvSpPr>
          <p:nvPr/>
        </p:nvSpPr>
        <p:spPr bwMode="auto">
          <a:xfrm>
            <a:off x="3143250" y="3657600"/>
            <a:ext cx="628650" cy="390525"/>
          </a:xfrm>
          <a:custGeom>
            <a:avLst/>
            <a:gdLst>
              <a:gd name="T0" fmla="*/ 0 w 396"/>
              <a:gd name="T1" fmla="*/ 0 h 246"/>
              <a:gd name="T2" fmla="*/ 2147483647 w 396"/>
              <a:gd name="T3" fmla="*/ 2147483647 h 246"/>
              <a:gd name="T4" fmla="*/ 2147483647 w 396"/>
              <a:gd name="T5" fmla="*/ 2147483647 h 246"/>
              <a:gd name="T6" fmla="*/ 0 60000 65536"/>
              <a:gd name="T7" fmla="*/ 0 60000 65536"/>
              <a:gd name="T8" fmla="*/ 0 60000 65536"/>
              <a:gd name="T9" fmla="*/ 0 w 396"/>
              <a:gd name="T10" fmla="*/ 0 h 246"/>
              <a:gd name="T11" fmla="*/ 396 w 396"/>
              <a:gd name="T12" fmla="*/ 246 h 246"/>
            </a:gdLst>
            <a:ahLst/>
            <a:cxnLst>
              <a:cxn ang="T6">
                <a:pos x="T0" y="T1"/>
              </a:cxn>
              <a:cxn ang="T7">
                <a:pos x="T2" y="T3"/>
              </a:cxn>
              <a:cxn ang="T8">
                <a:pos x="T4" y="T5"/>
              </a:cxn>
            </a:cxnLst>
            <a:rect l="T9" t="T10" r="T11" b="T12"/>
            <a:pathLst>
              <a:path w="396" h="246">
                <a:moveTo>
                  <a:pt x="0" y="0"/>
                </a:moveTo>
                <a:cubicBezTo>
                  <a:pt x="30" y="16"/>
                  <a:pt x="42" y="126"/>
                  <a:pt x="150" y="186"/>
                </a:cubicBezTo>
                <a:cubicBezTo>
                  <a:pt x="258" y="246"/>
                  <a:pt x="345" y="205"/>
                  <a:pt x="396" y="210"/>
                </a:cubicBezTo>
              </a:path>
            </a:pathLst>
          </a:custGeom>
          <a:noFill/>
          <a:ln w="38100" cap="flat" cmpd="sng">
            <a:solidFill>
              <a:srgbClr val="000099"/>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5788" name="Group 24"/>
          <p:cNvGrpSpPr>
            <a:grpSpLocks/>
          </p:cNvGrpSpPr>
          <p:nvPr/>
        </p:nvGrpSpPr>
        <p:grpSpPr bwMode="auto">
          <a:xfrm>
            <a:off x="5092700" y="2576513"/>
            <a:ext cx="3000375" cy="1181100"/>
            <a:chOff x="102" y="1272"/>
            <a:chExt cx="1890" cy="744"/>
          </a:xfrm>
        </p:grpSpPr>
        <p:sp>
          <p:nvSpPr>
            <p:cNvPr id="75802" name="Rectangle 25"/>
            <p:cNvSpPr>
              <a:spLocks noChangeArrowheads="1"/>
            </p:cNvSpPr>
            <p:nvPr/>
          </p:nvSpPr>
          <p:spPr bwMode="auto">
            <a:xfrm>
              <a:off x="144" y="1272"/>
              <a:ext cx="1848" cy="69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3" name="Rectangle 26"/>
            <p:cNvSpPr>
              <a:spLocks noChangeArrowheads="1"/>
            </p:cNvSpPr>
            <p:nvPr/>
          </p:nvSpPr>
          <p:spPr bwMode="auto">
            <a:xfrm>
              <a:off x="102" y="1314"/>
              <a:ext cx="1848" cy="70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4" name="Text Box 27"/>
            <p:cNvSpPr txBox="1">
              <a:spLocks noChangeArrowheads="1"/>
            </p:cNvSpPr>
            <p:nvPr/>
          </p:nvSpPr>
          <p:spPr bwMode="auto">
            <a:xfrm>
              <a:off x="116" y="1287"/>
              <a:ext cx="170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charset="-128"/>
                  <a:cs typeface="+mn-cs"/>
                </a:rPr>
                <a:t>IP protocol</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addressing conventions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datagram format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packet handling conventions</a:t>
              </a: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grpSp>
      <p:sp>
        <p:nvSpPr>
          <p:cNvPr id="75789" name="Rectangle 29"/>
          <p:cNvSpPr>
            <a:spLocks noChangeArrowheads="1"/>
          </p:cNvSpPr>
          <p:nvPr/>
        </p:nvSpPr>
        <p:spPr bwMode="auto">
          <a:xfrm>
            <a:off x="5216525" y="3878263"/>
            <a:ext cx="1933575" cy="8477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90" name="Rectangle 30"/>
          <p:cNvSpPr>
            <a:spLocks noChangeArrowheads="1"/>
          </p:cNvSpPr>
          <p:nvPr/>
        </p:nvSpPr>
        <p:spPr bwMode="auto">
          <a:xfrm>
            <a:off x="5149850" y="3946525"/>
            <a:ext cx="1933575" cy="847725"/>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91" name="Text Box 31"/>
          <p:cNvSpPr txBox="1">
            <a:spLocks noChangeArrowheads="1"/>
          </p:cNvSpPr>
          <p:nvPr/>
        </p:nvSpPr>
        <p:spPr bwMode="auto">
          <a:xfrm>
            <a:off x="5162550" y="3911600"/>
            <a:ext cx="19002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charset="-128"/>
                <a:cs typeface="+mn-cs"/>
              </a:rPr>
              <a:t>ICMP protocol</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error reporting</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router </a:t>
            </a: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a:t>
            </a:r>
            <a:r>
              <a:rPr kumimoji="0"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signaling</a:t>
            </a: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
        <p:nvSpPr>
          <p:cNvPr id="75792" name="Line 32"/>
          <p:cNvSpPr>
            <a:spLocks noChangeShapeType="1"/>
          </p:cNvSpPr>
          <p:nvPr/>
        </p:nvSpPr>
        <p:spPr bwMode="auto">
          <a:xfrm flipV="1">
            <a:off x="1657350" y="2466975"/>
            <a:ext cx="65246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93" name="Text Box 33"/>
          <p:cNvSpPr txBox="1">
            <a:spLocks noChangeArrowheads="1"/>
          </p:cNvSpPr>
          <p:nvPr/>
        </p:nvSpPr>
        <p:spPr bwMode="auto">
          <a:xfrm>
            <a:off x="3098800" y="1989138"/>
            <a:ext cx="2525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transport layer: TCP, UDP</a:t>
            </a:r>
          </a:p>
        </p:txBody>
      </p:sp>
      <p:sp>
        <p:nvSpPr>
          <p:cNvPr id="75794" name="Text Box 34"/>
          <p:cNvSpPr txBox="1">
            <a:spLocks noChangeArrowheads="1"/>
          </p:cNvSpPr>
          <p:nvPr/>
        </p:nvSpPr>
        <p:spPr bwMode="auto">
          <a:xfrm>
            <a:off x="4213225" y="4960938"/>
            <a:ext cx="10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link layer</a:t>
            </a:r>
          </a:p>
        </p:txBody>
      </p:sp>
      <p:sp>
        <p:nvSpPr>
          <p:cNvPr id="75795" name="Text Box 35"/>
          <p:cNvSpPr txBox="1">
            <a:spLocks noChangeArrowheads="1"/>
          </p:cNvSpPr>
          <p:nvPr/>
        </p:nvSpPr>
        <p:spPr bwMode="auto">
          <a:xfrm>
            <a:off x="4060825" y="5484813"/>
            <a:ext cx="1437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physical layer</a:t>
            </a:r>
          </a:p>
        </p:txBody>
      </p:sp>
      <p:sp>
        <p:nvSpPr>
          <p:cNvPr id="75796" name="Text Box 36"/>
          <p:cNvSpPr txBox="1">
            <a:spLocks noChangeArrowheads="1"/>
          </p:cNvSpPr>
          <p:nvPr/>
        </p:nvSpPr>
        <p:spPr bwMode="auto">
          <a:xfrm>
            <a:off x="344494" y="3259138"/>
            <a:ext cx="12271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rPr>
              <a:t>network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rPr>
              <a:t>layer</a:t>
            </a:r>
            <a:endParaRPr kumimoji="0" lang="en-US" altLang="en-US" sz="18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endParaRPr>
          </a:p>
        </p:txBody>
      </p:sp>
      <p:sp>
        <p:nvSpPr>
          <p:cNvPr id="75797" name="Line 37"/>
          <p:cNvSpPr>
            <a:spLocks noChangeShapeType="1"/>
          </p:cNvSpPr>
          <p:nvPr/>
        </p:nvSpPr>
        <p:spPr bwMode="auto">
          <a:xfrm flipV="1">
            <a:off x="1381125" y="2486025"/>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98" name="Line 38"/>
          <p:cNvSpPr>
            <a:spLocks noChangeShapeType="1"/>
          </p:cNvSpPr>
          <p:nvPr/>
        </p:nvSpPr>
        <p:spPr bwMode="auto">
          <a:xfrm>
            <a:off x="1381125" y="4152900"/>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799" name="Picture 4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938213"/>
            <a:ext cx="59420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566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1590C23-239C-DA42-808A-5174EF657B22}"/>
              </a:ext>
            </a:extLst>
          </p:cNvPr>
          <p:cNvSpPr>
            <a:spLocks noGrp="1" noChangeArrowheads="1"/>
          </p:cNvSpPr>
          <p:nvPr>
            <p:ph type="title"/>
          </p:nvPr>
        </p:nvSpPr>
        <p:spPr>
          <a:xfrm>
            <a:off x="611188" y="109538"/>
            <a:ext cx="8281987" cy="708025"/>
          </a:xfrm>
        </p:spPr>
        <p:txBody>
          <a:bodyPr/>
          <a:lstStyle/>
          <a:p>
            <a:pPr eaLnBrk="1" hangingPunct="1"/>
            <a:r>
              <a:rPr lang="en-US" altLang="en-US"/>
              <a:t>Internetworking</a:t>
            </a:r>
            <a:endParaRPr lang="en-AU" altLang="en-US"/>
          </a:p>
        </p:txBody>
      </p:sp>
      <p:sp>
        <p:nvSpPr>
          <p:cNvPr id="69635" name="Rectangle 3">
            <a:extLst>
              <a:ext uri="{FF2B5EF4-FFF2-40B4-BE49-F238E27FC236}">
                <a16:creationId xmlns:a16="http://schemas.microsoft.com/office/drawing/2014/main" id="{91C835ED-FF75-B143-B2D1-F06D3525A9D4}"/>
              </a:ext>
            </a:extLst>
          </p:cNvPr>
          <p:cNvSpPr>
            <a:spLocks noGrp="1" noChangeArrowheads="1"/>
          </p:cNvSpPr>
          <p:nvPr>
            <p:ph type="body" idx="1"/>
          </p:nvPr>
        </p:nvSpPr>
        <p:spPr>
          <a:xfrm>
            <a:off x="611188" y="1108867"/>
            <a:ext cx="7886700" cy="5504583"/>
          </a:xfrm>
        </p:spPr>
        <p:txBody>
          <a:bodyPr>
            <a:normAutofit/>
          </a:bodyPr>
          <a:lstStyle/>
          <a:p>
            <a:r>
              <a:rPr lang="en-US" altLang="en-US" sz="2400" dirty="0"/>
              <a:t>What is IP</a:t>
            </a:r>
          </a:p>
          <a:p>
            <a:pPr lvl="1"/>
            <a:r>
              <a:rPr lang="en-US" altLang="en-US" sz="2000" dirty="0"/>
              <a:t>IP stands for Internet Protocol</a:t>
            </a:r>
          </a:p>
          <a:p>
            <a:pPr lvl="1"/>
            <a:r>
              <a:rPr lang="en-US" altLang="en-US" sz="2000" dirty="0"/>
              <a:t>Key tool used today to build scalable, heterogeneous internetworks</a:t>
            </a:r>
          </a:p>
          <a:p>
            <a:pPr lvl="1"/>
            <a:r>
              <a:rPr lang="en-US" altLang="en-US" sz="2000" dirty="0"/>
              <a:t>It runs on all the nodes in a collection of networks and defines the infrastructure that allows these nodes and networks to function as a single logical internetwork</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r>
              <a:rPr lang="en-US" altLang="en-US" sz="2000" dirty="0"/>
              <a:t>A simple internetwork showing the protocol layers</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69636" name="Picture 5" descr="f03-15-9780123850591 copy">
            <a:extLst>
              <a:ext uri="{FF2B5EF4-FFF2-40B4-BE49-F238E27FC236}">
                <a16:creationId xmlns:a16="http://schemas.microsoft.com/office/drawing/2014/main" id="{CCD1E0FD-C4FB-094C-908D-FF19E4D6F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280" y="3201324"/>
            <a:ext cx="60483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191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032CA59-5682-C347-B4AB-70DDAF6AB40C}"/>
              </a:ext>
            </a:extLst>
          </p:cNvPr>
          <p:cNvSpPr>
            <a:spLocks noGrp="1" noChangeArrowheads="1"/>
          </p:cNvSpPr>
          <p:nvPr>
            <p:ph type="title"/>
          </p:nvPr>
        </p:nvSpPr>
        <p:spPr>
          <a:xfrm>
            <a:off x="611188" y="109538"/>
            <a:ext cx="8281987" cy="708025"/>
          </a:xfrm>
        </p:spPr>
        <p:txBody>
          <a:bodyPr/>
          <a:lstStyle/>
          <a:p>
            <a:pPr eaLnBrk="1" hangingPunct="1"/>
            <a:r>
              <a:rPr lang="en-US" altLang="en-US" u="sng" dirty="0"/>
              <a:t>IP Service Model</a:t>
            </a:r>
            <a:endParaRPr lang="en-AU" altLang="en-US" u="sng" dirty="0"/>
          </a:p>
        </p:txBody>
      </p:sp>
      <p:sp>
        <p:nvSpPr>
          <p:cNvPr id="70659" name="Rectangle 3">
            <a:extLst>
              <a:ext uri="{FF2B5EF4-FFF2-40B4-BE49-F238E27FC236}">
                <a16:creationId xmlns:a16="http://schemas.microsoft.com/office/drawing/2014/main" id="{574D4F14-004C-9E40-A615-23202FB341BC}"/>
              </a:ext>
            </a:extLst>
          </p:cNvPr>
          <p:cNvSpPr>
            <a:spLocks noGrp="1" noChangeArrowheads="1"/>
          </p:cNvSpPr>
          <p:nvPr>
            <p:ph type="body" idx="1"/>
          </p:nvPr>
        </p:nvSpPr>
        <p:spPr>
          <a:xfrm>
            <a:off x="628649" y="1825625"/>
            <a:ext cx="8281987" cy="4351338"/>
          </a:xfrm>
        </p:spPr>
        <p:txBody>
          <a:bodyPr/>
          <a:lstStyle/>
          <a:p>
            <a:r>
              <a:rPr lang="en-US" altLang="en-US" sz="2800" dirty="0"/>
              <a:t>Packet Delivery Model</a:t>
            </a:r>
          </a:p>
          <a:p>
            <a:pPr lvl="1"/>
            <a:r>
              <a:rPr lang="en-US" altLang="en-US" sz="2400" dirty="0"/>
              <a:t>Connectionless model for data delivery (packet switched)</a:t>
            </a:r>
          </a:p>
          <a:p>
            <a:pPr lvl="1"/>
            <a:r>
              <a:rPr lang="en-US" altLang="en-US" sz="2400" dirty="0"/>
              <a:t>Best-effort delivery (unreliable service)</a:t>
            </a:r>
          </a:p>
          <a:p>
            <a:pPr lvl="2"/>
            <a:r>
              <a:rPr lang="en-US" altLang="en-US" sz="2000" dirty="0"/>
              <a:t>packets are </a:t>
            </a:r>
            <a:r>
              <a:rPr lang="en-US" altLang="en-US" sz="2000" dirty="0">
                <a:solidFill>
                  <a:srgbClr val="FF0000"/>
                </a:solidFill>
              </a:rPr>
              <a:t>lost</a:t>
            </a:r>
          </a:p>
          <a:p>
            <a:pPr lvl="2"/>
            <a:r>
              <a:rPr lang="en-US" altLang="en-US" sz="2000" dirty="0"/>
              <a:t>packets are delivered </a:t>
            </a:r>
            <a:r>
              <a:rPr lang="en-US" altLang="en-US" sz="2000" dirty="0">
                <a:solidFill>
                  <a:srgbClr val="FF0000"/>
                </a:solidFill>
              </a:rPr>
              <a:t>out of order</a:t>
            </a:r>
          </a:p>
          <a:p>
            <a:pPr lvl="2"/>
            <a:r>
              <a:rPr lang="en-US" altLang="en-US" sz="2000" dirty="0">
                <a:solidFill>
                  <a:srgbClr val="FF0000"/>
                </a:solidFill>
              </a:rPr>
              <a:t>duplicate</a:t>
            </a:r>
            <a:r>
              <a:rPr lang="en-US" altLang="en-US" sz="2000" dirty="0"/>
              <a:t> copies of a packet are delivered</a:t>
            </a:r>
          </a:p>
          <a:p>
            <a:pPr lvl="2"/>
            <a:r>
              <a:rPr lang="en-US" altLang="en-US" sz="2000" dirty="0"/>
              <a:t>packets can be </a:t>
            </a:r>
            <a:r>
              <a:rPr lang="en-US" altLang="en-US" sz="2000" dirty="0">
                <a:solidFill>
                  <a:srgbClr val="FF0000"/>
                </a:solidFill>
              </a:rPr>
              <a:t>delayed</a:t>
            </a:r>
            <a:r>
              <a:rPr lang="en-US" altLang="en-US" sz="2000" dirty="0"/>
              <a:t> for a long time</a:t>
            </a:r>
          </a:p>
          <a:p>
            <a:r>
              <a:rPr lang="en-US" altLang="en-US" sz="2800" dirty="0"/>
              <a:t>Global Addressing Scheme</a:t>
            </a:r>
          </a:p>
          <a:p>
            <a:pPr lvl="1"/>
            <a:r>
              <a:rPr lang="en-US" altLang="en-US" sz="2400" dirty="0"/>
              <a:t>Provides a way to identify all hosts in the network</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28304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65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65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a:extLst>
              <a:ext uri="{FF2B5EF4-FFF2-40B4-BE49-F238E27FC236}">
                <a16:creationId xmlns:a16="http://schemas.microsoft.com/office/drawing/2014/main" id="{53C62E9D-4EB7-37EB-BF48-0DB9989477C3}"/>
              </a:ext>
            </a:extLst>
          </p:cNvPr>
          <p:cNvGrpSpPr>
            <a:grpSpLocks/>
          </p:cNvGrpSpPr>
          <p:nvPr/>
        </p:nvGrpSpPr>
        <p:grpSpPr bwMode="auto">
          <a:xfrm>
            <a:off x="3062288" y="963613"/>
            <a:ext cx="4127500" cy="5326062"/>
            <a:chOff x="1929" y="607"/>
            <a:chExt cx="2600" cy="3355"/>
          </a:xfrm>
        </p:grpSpPr>
        <p:sp>
          <p:nvSpPr>
            <p:cNvPr id="3" name="Rectangle 4">
              <a:extLst>
                <a:ext uri="{FF2B5EF4-FFF2-40B4-BE49-F238E27FC236}">
                  <a16:creationId xmlns:a16="http://schemas.microsoft.com/office/drawing/2014/main" id="{6DA1045F-C780-DFF2-64CE-C6302E8F186B}"/>
                </a:ext>
              </a:extLst>
            </p:cNvPr>
            <p:cNvSpPr>
              <a:spLocks noChangeArrowheads="1"/>
            </p:cNvSpPr>
            <p:nvPr/>
          </p:nvSpPr>
          <p:spPr bwMode="auto">
            <a:xfrm>
              <a:off x="2040" y="868"/>
              <a:ext cx="2489" cy="30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 name="Rectangle 5">
              <a:extLst>
                <a:ext uri="{FF2B5EF4-FFF2-40B4-BE49-F238E27FC236}">
                  <a16:creationId xmlns:a16="http://schemas.microsoft.com/office/drawing/2014/main" id="{9B1BBD4A-D3CE-B429-35EE-758E30E4EC56}"/>
                </a:ext>
              </a:extLst>
            </p:cNvPr>
            <p:cNvSpPr>
              <a:spLocks noChangeArrowheads="1"/>
            </p:cNvSpPr>
            <p:nvPr/>
          </p:nvSpPr>
          <p:spPr bwMode="auto">
            <a:xfrm>
              <a:off x="1980" y="935"/>
              <a:ext cx="2489" cy="3027"/>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Text Box 6">
              <a:extLst>
                <a:ext uri="{FF2B5EF4-FFF2-40B4-BE49-F238E27FC236}">
                  <a16:creationId xmlns:a16="http://schemas.microsoft.com/office/drawing/2014/main" id="{ABCB6441-B73B-D4CF-FFD8-9E0EB8F09D7C}"/>
                </a:ext>
              </a:extLst>
            </p:cNvPr>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ver</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Text Box 7">
              <a:extLst>
                <a:ext uri="{FF2B5EF4-FFF2-40B4-BE49-F238E27FC236}">
                  <a16:creationId xmlns:a16="http://schemas.microsoft.com/office/drawing/2014/main" id="{4D838367-D2F5-2B79-C14F-B90DCCBA805F}"/>
                </a:ext>
              </a:extLst>
            </p:cNvPr>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length</a:t>
              </a:r>
            </a:p>
          </p:txBody>
        </p:sp>
        <p:sp>
          <p:nvSpPr>
            <p:cNvPr id="7" name="Line 8">
              <a:extLst>
                <a:ext uri="{FF2B5EF4-FFF2-40B4-BE49-F238E27FC236}">
                  <a16:creationId xmlns:a16="http://schemas.microsoft.com/office/drawing/2014/main" id="{34409428-87CA-4C13-B8DE-ABC2C9BD1CFB}"/>
                </a:ext>
              </a:extLst>
            </p:cNvPr>
            <p:cNvSpPr>
              <a:spLocks noChangeShapeType="1"/>
            </p:cNvSpPr>
            <p:nvPr/>
          </p:nvSpPr>
          <p:spPr bwMode="auto">
            <a:xfrm>
              <a:off x="1988" y="1261"/>
              <a:ext cx="2486"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Line 9">
              <a:extLst>
                <a:ext uri="{FF2B5EF4-FFF2-40B4-BE49-F238E27FC236}">
                  <a16:creationId xmlns:a16="http://schemas.microsoft.com/office/drawing/2014/main" id="{223E04F3-7DAE-B083-0A8E-C46AE9877386}"/>
                </a:ext>
              </a:extLst>
            </p:cNvPr>
            <p:cNvSpPr>
              <a:spLocks noChangeShapeType="1"/>
            </p:cNvSpPr>
            <p:nvPr/>
          </p:nvSpPr>
          <p:spPr bwMode="auto">
            <a:xfrm flipH="1" flipV="1">
              <a:off x="3210" y="941"/>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 Box 10">
              <a:extLst>
                <a:ext uri="{FF2B5EF4-FFF2-40B4-BE49-F238E27FC236}">
                  <a16:creationId xmlns:a16="http://schemas.microsoft.com/office/drawing/2014/main" id="{27F13AE5-18C3-7904-6C36-089639A58955}"/>
                </a:ext>
              </a:extLst>
            </p:cNvPr>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 name="Line 11">
              <a:extLst>
                <a:ext uri="{FF2B5EF4-FFF2-40B4-BE49-F238E27FC236}">
                  <a16:creationId xmlns:a16="http://schemas.microsoft.com/office/drawing/2014/main" id="{A735A461-AB87-4DBC-8664-409B49533910}"/>
                </a:ext>
              </a:extLst>
            </p:cNvPr>
            <p:cNvSpPr>
              <a:spLocks noChangeShapeType="1"/>
            </p:cNvSpPr>
            <p:nvPr/>
          </p:nvSpPr>
          <p:spPr bwMode="auto">
            <a:xfrm>
              <a:off x="3552" y="762"/>
              <a:ext cx="899" cy="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ine 12">
              <a:extLst>
                <a:ext uri="{FF2B5EF4-FFF2-40B4-BE49-F238E27FC236}">
                  <a16:creationId xmlns:a16="http://schemas.microsoft.com/office/drawing/2014/main" id="{A5505E8D-8214-5EC4-083E-4F995BB32C02}"/>
                </a:ext>
              </a:extLst>
            </p:cNvPr>
            <p:cNvSpPr>
              <a:spLocks noChangeShapeType="1"/>
            </p:cNvSpPr>
            <p:nvPr/>
          </p:nvSpPr>
          <p:spPr bwMode="auto">
            <a:xfrm rot="10800000">
              <a:off x="1972" y="769"/>
              <a:ext cx="84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 Box 13">
              <a:extLst>
                <a:ext uri="{FF2B5EF4-FFF2-40B4-BE49-F238E27FC236}">
                  <a16:creationId xmlns:a16="http://schemas.microsoft.com/office/drawing/2014/main" id="{B8A6A0C2-4E2B-369B-ED9E-B6A7F3AE964B}"/>
                </a:ext>
              </a:extLst>
            </p:cNvPr>
            <p:cNvSpPr txBox="1">
              <a:spLocks noChangeArrowheads="1"/>
            </p:cNvSpPr>
            <p:nvPr/>
          </p:nvSpPr>
          <p:spPr bwMode="auto">
            <a:xfrm>
              <a:off x="2606" y="2792"/>
              <a:ext cx="1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(variable length,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typically a TCP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or UDP segment)</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 name="Text Box 14">
              <a:extLst>
                <a:ext uri="{FF2B5EF4-FFF2-40B4-BE49-F238E27FC236}">
                  <a16:creationId xmlns:a16="http://schemas.microsoft.com/office/drawing/2014/main" id="{B0E20A96-5A8A-42EB-7FC1-2291C9358947}"/>
                </a:ext>
              </a:extLst>
            </p:cNvPr>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16-bit identifier</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 name="Line 15">
              <a:extLst>
                <a:ext uri="{FF2B5EF4-FFF2-40B4-BE49-F238E27FC236}">
                  <a16:creationId xmlns:a16="http://schemas.microsoft.com/office/drawing/2014/main" id="{3431B94D-5948-AB0D-8E88-75596E92F857}"/>
                </a:ext>
              </a:extLst>
            </p:cNvPr>
            <p:cNvSpPr>
              <a:spLocks noChangeShapeType="1"/>
            </p:cNvSpPr>
            <p:nvPr/>
          </p:nvSpPr>
          <p:spPr bwMode="auto">
            <a:xfrm flipV="1">
              <a:off x="1984" y="22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Line 16">
              <a:extLst>
                <a:ext uri="{FF2B5EF4-FFF2-40B4-BE49-F238E27FC236}">
                  <a16:creationId xmlns:a16="http://schemas.microsoft.com/office/drawing/2014/main" id="{ABC891A0-3EAA-BCBD-2E5C-3781D5642484}"/>
                </a:ext>
              </a:extLst>
            </p:cNvPr>
            <p:cNvSpPr>
              <a:spLocks noChangeShapeType="1"/>
            </p:cNvSpPr>
            <p:nvPr/>
          </p:nvSpPr>
          <p:spPr bwMode="auto">
            <a:xfrm flipV="1">
              <a:off x="1984" y="25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17">
              <a:extLst>
                <a:ext uri="{FF2B5EF4-FFF2-40B4-BE49-F238E27FC236}">
                  <a16:creationId xmlns:a16="http://schemas.microsoft.com/office/drawing/2014/main" id="{AF59392C-A06A-9BA7-413E-33613713A6B1}"/>
                </a:ext>
              </a:extLst>
            </p:cNvPr>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checksum</a:t>
              </a:r>
            </a:p>
          </p:txBody>
        </p:sp>
        <p:sp>
          <p:nvSpPr>
            <p:cNvPr id="17" name="Text Box 18">
              <a:extLst>
                <a:ext uri="{FF2B5EF4-FFF2-40B4-BE49-F238E27FC236}">
                  <a16:creationId xmlns:a16="http://schemas.microsoft.com/office/drawing/2014/main" id="{8BCC5C03-3EAC-CF39-C549-495294F3964C}"/>
                </a:ext>
              </a:extLst>
            </p:cNvPr>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time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live</a:t>
              </a:r>
            </a:p>
          </p:txBody>
        </p:sp>
        <p:sp>
          <p:nvSpPr>
            <p:cNvPr id="18" name="Text Box 19">
              <a:extLst>
                <a:ext uri="{FF2B5EF4-FFF2-40B4-BE49-F238E27FC236}">
                  <a16:creationId xmlns:a16="http://schemas.microsoft.com/office/drawing/2014/main" id="{190312FC-CFB9-67CC-197B-615F47A10770}"/>
                </a:ext>
              </a:extLst>
            </p:cNvPr>
            <p:cNvSpPr txBox="1">
              <a:spLocks noChangeArrowheads="1"/>
            </p:cNvSpPr>
            <p:nvPr/>
          </p:nvSpPr>
          <p:spPr bwMode="auto">
            <a:xfrm>
              <a:off x="2369" y="1959"/>
              <a:ext cx="1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source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Text Box 31">
              <a:extLst>
                <a:ext uri="{FF2B5EF4-FFF2-40B4-BE49-F238E27FC236}">
                  <a16:creationId xmlns:a16="http://schemas.microsoft.com/office/drawing/2014/main" id="{3007DA0C-0DEB-B100-499B-46D89884D7A4}"/>
                </a:ext>
              </a:extLst>
            </p:cNvPr>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 name="Text Box 32">
              <a:extLst>
                <a:ext uri="{FF2B5EF4-FFF2-40B4-BE49-F238E27FC236}">
                  <a16:creationId xmlns:a16="http://schemas.microsoft.com/office/drawing/2014/main" id="{B1EB4723-C6B7-2791-3743-60B39C691B1C}"/>
                </a:ext>
              </a:extLst>
            </p:cNvPr>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type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service</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 name="Line 33">
              <a:extLst>
                <a:ext uri="{FF2B5EF4-FFF2-40B4-BE49-F238E27FC236}">
                  <a16:creationId xmlns:a16="http://schemas.microsoft.com/office/drawing/2014/main" id="{A83CAF4B-4C3B-86E4-FB5B-41EDD079ADD5}"/>
                </a:ext>
              </a:extLst>
            </p:cNvPr>
            <p:cNvSpPr>
              <a:spLocks noChangeShapeType="1"/>
            </p:cNvSpPr>
            <p:nvPr/>
          </p:nvSpPr>
          <p:spPr bwMode="auto">
            <a:xfrm flipH="1" flipV="1">
              <a:off x="2646" y="938"/>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Line 34">
              <a:extLst>
                <a:ext uri="{FF2B5EF4-FFF2-40B4-BE49-F238E27FC236}">
                  <a16:creationId xmlns:a16="http://schemas.microsoft.com/office/drawing/2014/main" id="{D9717F5C-D4F4-B116-1D04-FF5CC211F944}"/>
                </a:ext>
              </a:extLst>
            </p:cNvPr>
            <p:cNvSpPr>
              <a:spLocks noChangeShapeType="1"/>
            </p:cNvSpPr>
            <p:nvPr/>
          </p:nvSpPr>
          <p:spPr bwMode="auto">
            <a:xfrm flipH="1" flipV="1">
              <a:off x="2259" y="944"/>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Line 37">
              <a:extLst>
                <a:ext uri="{FF2B5EF4-FFF2-40B4-BE49-F238E27FC236}">
                  <a16:creationId xmlns:a16="http://schemas.microsoft.com/office/drawing/2014/main" id="{7B45B023-6B5C-142D-24D0-E21C474B619A}"/>
                </a:ext>
              </a:extLst>
            </p:cNvPr>
            <p:cNvSpPr>
              <a:spLocks noChangeShapeType="1"/>
            </p:cNvSpPr>
            <p:nvPr/>
          </p:nvSpPr>
          <p:spPr bwMode="auto">
            <a:xfrm flipH="1" flipV="1">
              <a:off x="3210" y="1265"/>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 Box 38">
              <a:extLst>
                <a:ext uri="{FF2B5EF4-FFF2-40B4-BE49-F238E27FC236}">
                  <a16:creationId xmlns:a16="http://schemas.microsoft.com/office/drawing/2014/main" id="{774371D3-1DB9-87BA-23D6-7DAA0D0AEF18}"/>
                </a:ext>
              </a:extLst>
            </p:cNvPr>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flgs</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 name="Line 39">
              <a:extLst>
                <a:ext uri="{FF2B5EF4-FFF2-40B4-BE49-F238E27FC236}">
                  <a16:creationId xmlns:a16="http://schemas.microsoft.com/office/drawing/2014/main" id="{3C128B7D-D630-3026-351B-01EB08E4AA37}"/>
                </a:ext>
              </a:extLst>
            </p:cNvPr>
            <p:cNvSpPr>
              <a:spLocks noChangeShapeType="1"/>
            </p:cNvSpPr>
            <p:nvPr/>
          </p:nvSpPr>
          <p:spPr bwMode="auto">
            <a:xfrm flipH="1" flipV="1">
              <a:off x="3504" y="125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 Box 40">
              <a:extLst>
                <a:ext uri="{FF2B5EF4-FFF2-40B4-BE49-F238E27FC236}">
                  <a16:creationId xmlns:a16="http://schemas.microsoft.com/office/drawing/2014/main" id="{88E8FA94-7A48-1B84-0E1D-8ED830B9937D}"/>
                </a:ext>
              </a:extLst>
            </p:cNvPr>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fragment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offset</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7" name="Line 43">
              <a:extLst>
                <a:ext uri="{FF2B5EF4-FFF2-40B4-BE49-F238E27FC236}">
                  <a16:creationId xmlns:a16="http://schemas.microsoft.com/office/drawing/2014/main" id="{7ADF2ED1-49DE-4C78-5FB2-9A5121340FDC}"/>
                </a:ext>
              </a:extLst>
            </p:cNvPr>
            <p:cNvSpPr>
              <a:spLocks noChangeShapeType="1"/>
            </p:cNvSpPr>
            <p:nvPr/>
          </p:nvSpPr>
          <p:spPr bwMode="auto">
            <a:xfrm flipV="1">
              <a:off x="1984" y="1581"/>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44">
              <a:extLst>
                <a:ext uri="{FF2B5EF4-FFF2-40B4-BE49-F238E27FC236}">
                  <a16:creationId xmlns:a16="http://schemas.microsoft.com/office/drawing/2014/main" id="{514AA424-E32A-6D1B-31DD-18485562EAE0}"/>
                </a:ext>
              </a:extLst>
            </p:cNvPr>
            <p:cNvSpPr>
              <a:spLocks noChangeShapeType="1"/>
            </p:cNvSpPr>
            <p:nvPr/>
          </p:nvSpPr>
          <p:spPr bwMode="auto">
            <a:xfrm flipH="1" flipV="1">
              <a:off x="3210" y="1583"/>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45">
              <a:extLst>
                <a:ext uri="{FF2B5EF4-FFF2-40B4-BE49-F238E27FC236}">
                  <a16:creationId xmlns:a16="http://schemas.microsoft.com/office/drawing/2014/main" id="{71813116-6538-B6E2-7A91-96EEA7F33A44}"/>
                </a:ext>
              </a:extLst>
            </p:cNvPr>
            <p:cNvSpPr>
              <a:spLocks noChangeShapeType="1"/>
            </p:cNvSpPr>
            <p:nvPr/>
          </p:nvSpPr>
          <p:spPr bwMode="auto">
            <a:xfrm flipV="1">
              <a:off x="1972" y="19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Box 46">
              <a:extLst>
                <a:ext uri="{FF2B5EF4-FFF2-40B4-BE49-F238E27FC236}">
                  <a16:creationId xmlns:a16="http://schemas.microsoft.com/office/drawing/2014/main" id="{C2F979E5-E5A2-0E18-6303-3CF05C11C77F}"/>
                </a:ext>
              </a:extLst>
            </p:cNvPr>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upper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layer</a:t>
              </a:r>
            </a:p>
          </p:txBody>
        </p:sp>
        <p:sp>
          <p:nvSpPr>
            <p:cNvPr id="31" name="Line 47">
              <a:extLst>
                <a:ext uri="{FF2B5EF4-FFF2-40B4-BE49-F238E27FC236}">
                  <a16:creationId xmlns:a16="http://schemas.microsoft.com/office/drawing/2014/main" id="{FFD27D5D-D8E7-371C-30E2-EB8F152642F5}"/>
                </a:ext>
              </a:extLst>
            </p:cNvPr>
            <p:cNvSpPr>
              <a:spLocks noChangeShapeType="1"/>
            </p:cNvSpPr>
            <p:nvPr/>
          </p:nvSpPr>
          <p:spPr bwMode="auto">
            <a:xfrm flipH="1" flipV="1">
              <a:off x="2610" y="158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 Box 49">
              <a:extLst>
                <a:ext uri="{FF2B5EF4-FFF2-40B4-BE49-F238E27FC236}">
                  <a16:creationId xmlns:a16="http://schemas.microsoft.com/office/drawing/2014/main" id="{B086E9A2-2847-CD0B-D9F2-6ACEEC2B5D32}"/>
                </a:ext>
              </a:extLst>
            </p:cNvPr>
            <p:cNvSpPr txBox="1">
              <a:spLocks noChangeArrowheads="1"/>
            </p:cNvSpPr>
            <p:nvPr/>
          </p:nvSpPr>
          <p:spPr bwMode="auto">
            <a:xfrm>
              <a:off x="2262" y="2235"/>
              <a:ext cx="1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destination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3" name="Line 50">
              <a:extLst>
                <a:ext uri="{FF2B5EF4-FFF2-40B4-BE49-F238E27FC236}">
                  <a16:creationId xmlns:a16="http://schemas.microsoft.com/office/drawing/2014/main" id="{5F4FC7CB-E7DF-5D10-5117-31352960D6FC}"/>
                </a:ext>
              </a:extLst>
            </p:cNvPr>
            <p:cNvSpPr>
              <a:spLocks noChangeShapeType="1"/>
            </p:cNvSpPr>
            <p:nvPr/>
          </p:nvSpPr>
          <p:spPr bwMode="auto">
            <a:xfrm flipV="1">
              <a:off x="1984" y="2787"/>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 Box 51">
              <a:extLst>
                <a:ext uri="{FF2B5EF4-FFF2-40B4-BE49-F238E27FC236}">
                  <a16:creationId xmlns:a16="http://schemas.microsoft.com/office/drawing/2014/main" id="{BCCC05D8-F4BB-BB3D-8612-DF3DE93DF70D}"/>
                </a:ext>
              </a:extLst>
            </p:cNvPr>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options (if any)</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35" name="Rectangle 2">
            <a:extLst>
              <a:ext uri="{FF2B5EF4-FFF2-40B4-BE49-F238E27FC236}">
                <a16:creationId xmlns:a16="http://schemas.microsoft.com/office/drawing/2014/main" id="{DA383ADA-74C8-E93B-24EB-8EDE35DBAC97}"/>
              </a:ext>
            </a:extLst>
          </p:cNvPr>
          <p:cNvSpPr txBox="1">
            <a:spLocks noChangeArrowheads="1"/>
          </p:cNvSpPr>
          <p:nvPr/>
        </p:nvSpPr>
        <p:spPr>
          <a:xfrm>
            <a:off x="520700" y="0"/>
            <a:ext cx="8442678" cy="781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ea typeface="ＭＳ Ｐゴシック" charset="-128"/>
              </a:rPr>
              <a:t>IP datagram format (i.e., Packet format)</a:t>
            </a:r>
            <a:endParaRPr lang="en-US" altLang="en-US" dirty="0">
              <a:ea typeface="ＭＳ Ｐゴシック" charset="-128"/>
            </a:endParaRPr>
          </a:p>
        </p:txBody>
      </p:sp>
      <p:pic>
        <p:nvPicPr>
          <p:cNvPr id="36" name="Picture 7" descr="underline_base">
            <a:extLst>
              <a:ext uri="{FF2B5EF4-FFF2-40B4-BE49-F238E27FC236}">
                <a16:creationId xmlns:a16="http://schemas.microsoft.com/office/drawing/2014/main" id="{EC045385-1B0B-9C59-A4A9-5246164B199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42" y="536052"/>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36">
            <a:extLst>
              <a:ext uri="{FF2B5EF4-FFF2-40B4-BE49-F238E27FC236}">
                <a16:creationId xmlns:a16="http://schemas.microsoft.com/office/drawing/2014/main" id="{CC64733C-EA6A-661A-9CB5-0859B776CC62}"/>
              </a:ext>
            </a:extLst>
          </p:cNvPr>
          <p:cNvGrpSpPr/>
          <p:nvPr/>
        </p:nvGrpSpPr>
        <p:grpSpPr>
          <a:xfrm>
            <a:off x="127748" y="1443832"/>
            <a:ext cx="7062041" cy="2951957"/>
            <a:chOff x="127748" y="1443832"/>
            <a:chExt cx="7062041" cy="2951957"/>
          </a:xfrm>
        </p:grpSpPr>
        <p:sp>
          <p:nvSpPr>
            <p:cNvPr id="38" name="Text Box 25">
              <a:extLst>
                <a:ext uri="{FF2B5EF4-FFF2-40B4-BE49-F238E27FC236}">
                  <a16:creationId xmlns:a16="http://schemas.microsoft.com/office/drawing/2014/main" id="{4F28C60F-4B81-5E2F-AC7B-8C1438A30D4D}"/>
                </a:ext>
              </a:extLst>
            </p:cNvPr>
            <p:cNvSpPr txBox="1">
              <a:spLocks noChangeArrowheads="1"/>
            </p:cNvSpPr>
            <p:nvPr/>
          </p:nvSpPr>
          <p:spPr bwMode="auto">
            <a:xfrm>
              <a:off x="127748" y="2251869"/>
              <a:ext cx="23220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Variable size header.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(20 bytes default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without options)</a:t>
              </a:r>
              <a:endPar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39" name="Rectangle 38">
              <a:extLst>
                <a:ext uri="{FF2B5EF4-FFF2-40B4-BE49-F238E27FC236}">
                  <a16:creationId xmlns:a16="http://schemas.microsoft.com/office/drawing/2014/main" id="{9E5E8A74-9960-4662-F71F-A9FA8F460BDB}"/>
                </a:ext>
              </a:extLst>
            </p:cNvPr>
            <p:cNvSpPr/>
            <p:nvPr/>
          </p:nvSpPr>
          <p:spPr>
            <a:xfrm>
              <a:off x="3101976" y="1443832"/>
              <a:ext cx="4087813" cy="295195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50AAB3BD-B9CE-0D9E-351C-B7B0BD42ADCD}"/>
                </a:ext>
              </a:extLst>
            </p:cNvPr>
            <p:cNvCxnSpPr>
              <a:cxnSpLocks/>
            </p:cNvCxnSpPr>
            <p:nvPr/>
          </p:nvCxnSpPr>
          <p:spPr>
            <a:xfrm>
              <a:off x="2330451" y="2470149"/>
              <a:ext cx="778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30590488-DD5C-8893-0FF4-566FACBD05AC}"/>
              </a:ext>
            </a:extLst>
          </p:cNvPr>
          <p:cNvGrpSpPr/>
          <p:nvPr/>
        </p:nvGrpSpPr>
        <p:grpSpPr>
          <a:xfrm>
            <a:off x="-58522" y="4463604"/>
            <a:ext cx="7242665" cy="1880221"/>
            <a:chOff x="-210922" y="3080715"/>
            <a:chExt cx="7242665" cy="1880221"/>
          </a:xfrm>
        </p:grpSpPr>
        <p:sp>
          <p:nvSpPr>
            <p:cNvPr id="44" name="Text Box 25">
              <a:extLst>
                <a:ext uri="{FF2B5EF4-FFF2-40B4-BE49-F238E27FC236}">
                  <a16:creationId xmlns:a16="http://schemas.microsoft.com/office/drawing/2014/main" id="{A316BEA7-CD54-A341-75F1-EB187DADFD02}"/>
                </a:ext>
              </a:extLst>
            </p:cNvPr>
            <p:cNvSpPr txBox="1">
              <a:spLocks noChangeArrowheads="1"/>
            </p:cNvSpPr>
            <p:nvPr/>
          </p:nvSpPr>
          <p:spPr bwMode="auto">
            <a:xfrm>
              <a:off x="-210922" y="3685558"/>
              <a:ext cx="32624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Variable size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Data size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(Datagram Len – Header Len)</a:t>
              </a:r>
              <a:endPar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5" name="Rectangle 44">
              <a:extLst>
                <a:ext uri="{FF2B5EF4-FFF2-40B4-BE49-F238E27FC236}">
                  <a16:creationId xmlns:a16="http://schemas.microsoft.com/office/drawing/2014/main" id="{D8B5327F-912D-6E66-DF85-4F36E4EF8C42}"/>
                </a:ext>
              </a:extLst>
            </p:cNvPr>
            <p:cNvSpPr/>
            <p:nvPr/>
          </p:nvSpPr>
          <p:spPr>
            <a:xfrm>
              <a:off x="2943930" y="3080715"/>
              <a:ext cx="4087813" cy="1880221"/>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BC4C2DF2-18E4-A1F1-0BFD-2EA3261D967A}"/>
                </a:ext>
              </a:extLst>
            </p:cNvPr>
            <p:cNvCxnSpPr>
              <a:cxnSpLocks/>
            </p:cNvCxnSpPr>
            <p:nvPr/>
          </p:nvCxnSpPr>
          <p:spPr>
            <a:xfrm>
              <a:off x="1823156" y="3903838"/>
              <a:ext cx="1093787"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13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55"/>
          <p:cNvGrpSpPr>
            <a:grpSpLocks/>
          </p:cNvGrpSpPr>
          <p:nvPr/>
        </p:nvGrpSpPr>
        <p:grpSpPr bwMode="auto">
          <a:xfrm>
            <a:off x="3062288" y="963613"/>
            <a:ext cx="4127500" cy="5326062"/>
            <a:chOff x="1929" y="607"/>
            <a:chExt cx="2600" cy="3355"/>
          </a:xfrm>
        </p:grpSpPr>
        <p:sp>
          <p:nvSpPr>
            <p:cNvPr id="76832" name="Rectangle 4"/>
            <p:cNvSpPr>
              <a:spLocks noChangeArrowheads="1"/>
            </p:cNvSpPr>
            <p:nvPr/>
          </p:nvSpPr>
          <p:spPr bwMode="auto">
            <a:xfrm>
              <a:off x="2040" y="868"/>
              <a:ext cx="2489" cy="30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3" name="Rectangle 5"/>
            <p:cNvSpPr>
              <a:spLocks noChangeArrowheads="1"/>
            </p:cNvSpPr>
            <p:nvPr/>
          </p:nvSpPr>
          <p:spPr bwMode="auto">
            <a:xfrm>
              <a:off x="1980" y="935"/>
              <a:ext cx="2489" cy="3027"/>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4" name="Text Box 6"/>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ver</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5" name="Text Box 7"/>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length</a:t>
              </a:r>
            </a:p>
          </p:txBody>
        </p:sp>
        <p:sp>
          <p:nvSpPr>
            <p:cNvPr id="76836" name="Line 8"/>
            <p:cNvSpPr>
              <a:spLocks noChangeShapeType="1"/>
            </p:cNvSpPr>
            <p:nvPr/>
          </p:nvSpPr>
          <p:spPr bwMode="auto">
            <a:xfrm>
              <a:off x="1988" y="1261"/>
              <a:ext cx="2486"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37" name="Line 9"/>
            <p:cNvSpPr>
              <a:spLocks noChangeShapeType="1"/>
            </p:cNvSpPr>
            <p:nvPr/>
          </p:nvSpPr>
          <p:spPr bwMode="auto">
            <a:xfrm flipH="1" flipV="1">
              <a:off x="3210" y="941"/>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38" name="Text Box 10"/>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9" name="Line 11"/>
            <p:cNvSpPr>
              <a:spLocks noChangeShapeType="1"/>
            </p:cNvSpPr>
            <p:nvPr/>
          </p:nvSpPr>
          <p:spPr bwMode="auto">
            <a:xfrm>
              <a:off x="3552" y="762"/>
              <a:ext cx="899" cy="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0" name="Line 12"/>
            <p:cNvSpPr>
              <a:spLocks noChangeShapeType="1"/>
            </p:cNvSpPr>
            <p:nvPr/>
          </p:nvSpPr>
          <p:spPr bwMode="auto">
            <a:xfrm rot="10800000">
              <a:off x="1972" y="769"/>
              <a:ext cx="84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1" name="Text Box 13"/>
            <p:cNvSpPr txBox="1">
              <a:spLocks noChangeArrowheads="1"/>
            </p:cNvSpPr>
            <p:nvPr/>
          </p:nvSpPr>
          <p:spPr bwMode="auto">
            <a:xfrm>
              <a:off x="2606" y="2792"/>
              <a:ext cx="1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(variable length,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typically a TCP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or UDP segment)</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2" name="Text Box 14"/>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16-bit identifier</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3" name="Line 15"/>
            <p:cNvSpPr>
              <a:spLocks noChangeShapeType="1"/>
            </p:cNvSpPr>
            <p:nvPr/>
          </p:nvSpPr>
          <p:spPr bwMode="auto">
            <a:xfrm flipV="1">
              <a:off x="1984" y="22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4" name="Line 16"/>
            <p:cNvSpPr>
              <a:spLocks noChangeShapeType="1"/>
            </p:cNvSpPr>
            <p:nvPr/>
          </p:nvSpPr>
          <p:spPr bwMode="auto">
            <a:xfrm flipV="1">
              <a:off x="1984" y="25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5" name="Text Box 17"/>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checksum</a:t>
              </a:r>
            </a:p>
          </p:txBody>
        </p:sp>
        <p:sp>
          <p:nvSpPr>
            <p:cNvPr id="76846" name="Text Box 18"/>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time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live</a:t>
              </a:r>
            </a:p>
          </p:txBody>
        </p:sp>
        <p:sp>
          <p:nvSpPr>
            <p:cNvPr id="76847" name="Text Box 19"/>
            <p:cNvSpPr txBox="1">
              <a:spLocks noChangeArrowheads="1"/>
            </p:cNvSpPr>
            <p:nvPr/>
          </p:nvSpPr>
          <p:spPr bwMode="auto">
            <a:xfrm>
              <a:off x="2369" y="1959"/>
              <a:ext cx="1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source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8" name="Text Box 31"/>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9" name="Text Box 32"/>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type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service</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0" name="Line 33"/>
            <p:cNvSpPr>
              <a:spLocks noChangeShapeType="1"/>
            </p:cNvSpPr>
            <p:nvPr/>
          </p:nvSpPr>
          <p:spPr bwMode="auto">
            <a:xfrm flipH="1" flipV="1">
              <a:off x="2646" y="938"/>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1" name="Line 34"/>
            <p:cNvSpPr>
              <a:spLocks noChangeShapeType="1"/>
            </p:cNvSpPr>
            <p:nvPr/>
          </p:nvSpPr>
          <p:spPr bwMode="auto">
            <a:xfrm flipH="1" flipV="1">
              <a:off x="2259" y="944"/>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2" name="Line 37"/>
            <p:cNvSpPr>
              <a:spLocks noChangeShapeType="1"/>
            </p:cNvSpPr>
            <p:nvPr/>
          </p:nvSpPr>
          <p:spPr bwMode="auto">
            <a:xfrm flipH="1" flipV="1">
              <a:off x="3210" y="1265"/>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3" name="Text Box 38"/>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flgs</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4" name="Line 39"/>
            <p:cNvSpPr>
              <a:spLocks noChangeShapeType="1"/>
            </p:cNvSpPr>
            <p:nvPr/>
          </p:nvSpPr>
          <p:spPr bwMode="auto">
            <a:xfrm flipH="1" flipV="1">
              <a:off x="3504" y="125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5" name="Text Box 40"/>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fragment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offset</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6" name="Line 43"/>
            <p:cNvSpPr>
              <a:spLocks noChangeShapeType="1"/>
            </p:cNvSpPr>
            <p:nvPr/>
          </p:nvSpPr>
          <p:spPr bwMode="auto">
            <a:xfrm flipV="1">
              <a:off x="1984" y="1581"/>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7" name="Line 44"/>
            <p:cNvSpPr>
              <a:spLocks noChangeShapeType="1"/>
            </p:cNvSpPr>
            <p:nvPr/>
          </p:nvSpPr>
          <p:spPr bwMode="auto">
            <a:xfrm flipH="1" flipV="1">
              <a:off x="3210" y="1583"/>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8" name="Line 45"/>
            <p:cNvSpPr>
              <a:spLocks noChangeShapeType="1"/>
            </p:cNvSpPr>
            <p:nvPr/>
          </p:nvSpPr>
          <p:spPr bwMode="auto">
            <a:xfrm flipV="1">
              <a:off x="1972" y="19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9" name="Text Box 46"/>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upper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layer</a:t>
              </a:r>
            </a:p>
          </p:txBody>
        </p:sp>
        <p:sp>
          <p:nvSpPr>
            <p:cNvPr id="76860" name="Line 47"/>
            <p:cNvSpPr>
              <a:spLocks noChangeShapeType="1"/>
            </p:cNvSpPr>
            <p:nvPr/>
          </p:nvSpPr>
          <p:spPr bwMode="auto">
            <a:xfrm flipH="1" flipV="1">
              <a:off x="2610" y="158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61" name="Text Box 49"/>
            <p:cNvSpPr txBox="1">
              <a:spLocks noChangeArrowheads="1"/>
            </p:cNvSpPr>
            <p:nvPr/>
          </p:nvSpPr>
          <p:spPr bwMode="auto">
            <a:xfrm>
              <a:off x="2262" y="2235"/>
              <a:ext cx="1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destination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62" name="Line 50"/>
            <p:cNvSpPr>
              <a:spLocks noChangeShapeType="1"/>
            </p:cNvSpPr>
            <p:nvPr/>
          </p:nvSpPr>
          <p:spPr bwMode="auto">
            <a:xfrm flipV="1">
              <a:off x="1984" y="2787"/>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63" name="Text Box 51"/>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options (if any)</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grpSp>
        <p:nvGrpSpPr>
          <p:cNvPr id="3" name="Group 56"/>
          <p:cNvGrpSpPr>
            <a:grpSpLocks/>
          </p:cNvGrpSpPr>
          <p:nvPr/>
        </p:nvGrpSpPr>
        <p:grpSpPr bwMode="auto">
          <a:xfrm>
            <a:off x="-261938" y="661988"/>
            <a:ext cx="3532188" cy="989012"/>
            <a:chOff x="-165" y="417"/>
            <a:chExt cx="2225" cy="623"/>
          </a:xfrm>
        </p:grpSpPr>
        <p:sp>
          <p:nvSpPr>
            <p:cNvPr id="76830" name="Text Box 20"/>
            <p:cNvSpPr txBox="1">
              <a:spLocks noChangeArrowheads="1"/>
            </p:cNvSpPr>
            <p:nvPr/>
          </p:nvSpPr>
          <p:spPr bwMode="auto">
            <a:xfrm>
              <a:off x="-165" y="417"/>
              <a:ext cx="195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IP protocol version number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(4 bits)</a:t>
              </a:r>
              <a:endParaRPr kumimoji="0" lang="en-US" altLang="en-US" sz="1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6831" name="Line 23"/>
            <p:cNvSpPr>
              <a:spLocks noChangeShapeType="1"/>
            </p:cNvSpPr>
            <p:nvPr/>
          </p:nvSpPr>
          <p:spPr bwMode="auto">
            <a:xfrm>
              <a:off x="1727" y="749"/>
              <a:ext cx="333" cy="29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57"/>
          <p:cNvGrpSpPr>
            <a:grpSpLocks/>
          </p:cNvGrpSpPr>
          <p:nvPr/>
        </p:nvGrpSpPr>
        <p:grpSpPr bwMode="auto">
          <a:xfrm>
            <a:off x="435763" y="1308893"/>
            <a:ext cx="3238505" cy="646113"/>
            <a:chOff x="275" y="886"/>
            <a:chExt cx="2040" cy="407"/>
          </a:xfrm>
        </p:grpSpPr>
        <p:sp>
          <p:nvSpPr>
            <p:cNvPr id="76828" name="Text Box 21"/>
            <p:cNvSpPr txBox="1">
              <a:spLocks noChangeArrowheads="1"/>
            </p:cNvSpPr>
            <p:nvPr/>
          </p:nvSpPr>
          <p:spPr bwMode="auto">
            <a:xfrm>
              <a:off x="275" y="886"/>
              <a:ext cx="151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header length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in # of 4-bytes (4 bits)</a:t>
              </a:r>
              <a:endParaRPr kumimoji="0" lang="en-US" altLang="en-US" sz="1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6829" name="Line 24"/>
            <p:cNvSpPr>
              <a:spLocks noChangeShapeType="1"/>
            </p:cNvSpPr>
            <p:nvPr/>
          </p:nvSpPr>
          <p:spPr bwMode="auto">
            <a:xfrm>
              <a:off x="1745" y="1100"/>
              <a:ext cx="570" cy="9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60"/>
          <p:cNvGrpSpPr>
            <a:grpSpLocks/>
          </p:cNvGrpSpPr>
          <p:nvPr/>
        </p:nvGrpSpPr>
        <p:grpSpPr bwMode="auto">
          <a:xfrm>
            <a:off x="658813" y="2860676"/>
            <a:ext cx="3624263" cy="1592262"/>
            <a:chOff x="458" y="1721"/>
            <a:chExt cx="2283" cy="1003"/>
          </a:xfrm>
        </p:grpSpPr>
        <p:sp>
          <p:nvSpPr>
            <p:cNvPr id="76826" name="Text Box 27"/>
            <p:cNvSpPr txBox="1">
              <a:spLocks noChangeArrowheads="1"/>
            </p:cNvSpPr>
            <p:nvPr/>
          </p:nvSpPr>
          <p:spPr bwMode="auto">
            <a:xfrm>
              <a:off x="458" y="2320"/>
              <a:ext cx="14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upper layer protocol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to deliver payload to</a:t>
              </a:r>
            </a:p>
          </p:txBody>
        </p:sp>
        <p:sp>
          <p:nvSpPr>
            <p:cNvPr id="76827" name="Line 28"/>
            <p:cNvSpPr>
              <a:spLocks noChangeShapeType="1"/>
            </p:cNvSpPr>
            <p:nvPr/>
          </p:nvSpPr>
          <p:spPr bwMode="auto">
            <a:xfrm flipV="1">
              <a:off x="1817" y="1721"/>
              <a:ext cx="924" cy="7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1"/>
          <p:cNvGrpSpPr>
            <a:grpSpLocks/>
          </p:cNvGrpSpPr>
          <p:nvPr/>
        </p:nvGrpSpPr>
        <p:grpSpPr bwMode="auto">
          <a:xfrm>
            <a:off x="6846888" y="1054100"/>
            <a:ext cx="2176462" cy="735013"/>
            <a:chOff x="4313" y="664"/>
            <a:chExt cx="1371" cy="463"/>
          </a:xfrm>
        </p:grpSpPr>
        <p:sp>
          <p:nvSpPr>
            <p:cNvPr id="76824" name="Text Box 26"/>
            <p:cNvSpPr txBox="1">
              <a:spLocks noChangeArrowheads="1"/>
            </p:cNvSpPr>
            <p:nvPr/>
          </p:nvSpPr>
          <p:spPr bwMode="auto">
            <a:xfrm>
              <a:off x="4648" y="664"/>
              <a:ext cx="10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total datagram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length (bytes)</a:t>
              </a:r>
            </a:p>
          </p:txBody>
        </p:sp>
        <p:sp>
          <p:nvSpPr>
            <p:cNvPr id="76825" name="Line 30"/>
            <p:cNvSpPr>
              <a:spLocks noChangeShapeType="1"/>
            </p:cNvSpPr>
            <p:nvPr/>
          </p:nvSpPr>
          <p:spPr bwMode="auto">
            <a:xfrm flipH="1">
              <a:off x="4313" y="869"/>
              <a:ext cx="402" cy="25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58"/>
          <p:cNvGrpSpPr>
            <a:grpSpLocks/>
          </p:cNvGrpSpPr>
          <p:nvPr/>
        </p:nvGrpSpPr>
        <p:grpSpPr bwMode="auto">
          <a:xfrm>
            <a:off x="-244474" y="1760539"/>
            <a:ext cx="4567243" cy="823913"/>
            <a:chOff x="-154" y="1109"/>
            <a:chExt cx="2877" cy="519"/>
          </a:xfrm>
        </p:grpSpPr>
        <p:sp>
          <p:nvSpPr>
            <p:cNvPr id="76822" name="Text Box 35"/>
            <p:cNvSpPr txBox="1">
              <a:spLocks noChangeArrowheads="1"/>
            </p:cNvSpPr>
            <p:nvPr/>
          </p:nvSpPr>
          <p:spPr bwMode="auto">
            <a:xfrm>
              <a:off x="-154" y="1221"/>
              <a:ext cx="21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a:t>
              </a:r>
              <a:r>
                <a:rPr kumimoji="0"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type</a:t>
              </a:r>
              <a:r>
                <a:rPr kumimoji="0" lang="ja-JP"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a:t>
              </a:r>
              <a:r>
                <a:rPr kumimoji="0"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 of data</a:t>
              </a: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800" dirty="0">
                  <a:solidFill>
                    <a:prstClr val="black"/>
                  </a:solidFill>
                </a:rPr>
                <a:t>  (real-time, non-real-time etc.)</a:t>
              </a:r>
              <a:r>
                <a:rPr kumimoji="0"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endParaRPr kumimoji="0" lang="en-US" altLang="en-US" sz="1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6823" name="Line 36"/>
            <p:cNvSpPr>
              <a:spLocks noChangeShapeType="1"/>
            </p:cNvSpPr>
            <p:nvPr/>
          </p:nvSpPr>
          <p:spPr bwMode="auto">
            <a:xfrm flipV="1">
              <a:off x="1902" y="1109"/>
              <a:ext cx="821" cy="25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59"/>
          <p:cNvGrpSpPr>
            <a:grpSpLocks/>
          </p:cNvGrpSpPr>
          <p:nvPr/>
        </p:nvGrpSpPr>
        <p:grpSpPr bwMode="auto">
          <a:xfrm>
            <a:off x="-109906" y="2657478"/>
            <a:ext cx="3527794" cy="646113"/>
            <a:chOff x="551" y="1674"/>
            <a:chExt cx="1602" cy="407"/>
          </a:xfrm>
        </p:grpSpPr>
        <p:sp>
          <p:nvSpPr>
            <p:cNvPr id="76816" name="Text Box 22"/>
            <p:cNvSpPr txBox="1">
              <a:spLocks noChangeArrowheads="1"/>
            </p:cNvSpPr>
            <p:nvPr/>
          </p:nvSpPr>
          <p:spPr bwMode="auto">
            <a:xfrm>
              <a:off x="551" y="1674"/>
              <a:ext cx="146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max number remaining hops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(decremented at each router)</a:t>
              </a:r>
            </a:p>
          </p:txBody>
        </p:sp>
        <p:sp>
          <p:nvSpPr>
            <p:cNvPr id="76817" name="Line 48"/>
            <p:cNvSpPr>
              <a:spLocks noChangeShapeType="1"/>
            </p:cNvSpPr>
            <p:nvPr/>
          </p:nvSpPr>
          <p:spPr bwMode="auto">
            <a:xfrm flipV="1">
              <a:off x="1949" y="1757"/>
              <a:ext cx="204" cy="1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63"/>
          <p:cNvGrpSpPr>
            <a:grpSpLocks/>
          </p:cNvGrpSpPr>
          <p:nvPr/>
        </p:nvGrpSpPr>
        <p:grpSpPr bwMode="auto">
          <a:xfrm>
            <a:off x="6532570" y="3987800"/>
            <a:ext cx="2678115" cy="1754188"/>
            <a:chOff x="4115" y="2512"/>
            <a:chExt cx="1687" cy="1105"/>
          </a:xfrm>
        </p:grpSpPr>
        <p:sp>
          <p:nvSpPr>
            <p:cNvPr id="76814" name="Text Box 52"/>
            <p:cNvSpPr txBox="1">
              <a:spLocks noChangeArrowheads="1"/>
            </p:cNvSpPr>
            <p:nvPr/>
          </p:nvSpPr>
          <p:spPr bwMode="auto">
            <a:xfrm>
              <a:off x="4595" y="2512"/>
              <a:ext cx="1207"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e.g. timestamp,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record route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taken, specify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list of routers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to visit, Min-MTU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discovery</a:t>
              </a:r>
              <a:endPar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6815" name="Line 53"/>
            <p:cNvSpPr>
              <a:spLocks noChangeShapeType="1"/>
            </p:cNvSpPr>
            <p:nvPr/>
          </p:nvSpPr>
          <p:spPr bwMode="auto">
            <a:xfrm flipH="1">
              <a:off x="4115" y="2651"/>
              <a:ext cx="516" cy="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4" name="Picture 7"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42" y="536052"/>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p:cNvSpPr>
            <a:spLocks noGrp="1" noChangeArrowheads="1"/>
          </p:cNvSpPr>
          <p:nvPr>
            <p:ph type="title"/>
          </p:nvPr>
        </p:nvSpPr>
        <p:spPr>
          <a:xfrm>
            <a:off x="520700" y="0"/>
            <a:ext cx="7772400" cy="781050"/>
          </a:xfrm>
        </p:spPr>
        <p:txBody>
          <a:bodyPr/>
          <a:lstStyle/>
          <a:p>
            <a:r>
              <a:rPr lang="en-US" altLang="en-US" sz="4000" dirty="0">
                <a:ea typeface="ＭＳ Ｐゴシック" charset="-128"/>
              </a:rPr>
              <a:t>IP datagram format</a:t>
            </a:r>
            <a:endParaRPr lang="en-US" altLang="en-US" dirty="0">
              <a:ea typeface="ＭＳ Ｐゴシック"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4E0DEAB-A256-88EB-5964-54325799EE46}"/>
              </a:ext>
            </a:extLst>
          </p:cNvPr>
          <p:cNvGrpSpPr/>
          <p:nvPr/>
        </p:nvGrpSpPr>
        <p:grpSpPr>
          <a:xfrm>
            <a:off x="3187700" y="1787525"/>
            <a:ext cx="5865813" cy="915988"/>
            <a:chOff x="3187700" y="1787525"/>
            <a:chExt cx="5865813" cy="915988"/>
          </a:xfrm>
        </p:grpSpPr>
        <p:sp>
          <p:nvSpPr>
            <p:cNvPr id="76818" name="Text Box 25"/>
            <p:cNvSpPr txBox="1">
              <a:spLocks noChangeArrowheads="1"/>
            </p:cNvSpPr>
            <p:nvPr/>
          </p:nvSpPr>
          <p:spPr bwMode="auto">
            <a:xfrm>
              <a:off x="7408863" y="1787525"/>
              <a:ext cx="1644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fragmentation/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reassembly</a:t>
              </a:r>
            </a:p>
          </p:txBody>
        </p:sp>
        <p:sp>
          <p:nvSpPr>
            <p:cNvPr id="11" name="Rectangle 10">
              <a:extLst>
                <a:ext uri="{FF2B5EF4-FFF2-40B4-BE49-F238E27FC236}">
                  <a16:creationId xmlns:a16="http://schemas.microsoft.com/office/drawing/2014/main" id="{005F069D-7AB4-543B-F5E1-1741DB160231}"/>
                </a:ext>
              </a:extLst>
            </p:cNvPr>
            <p:cNvSpPr/>
            <p:nvPr/>
          </p:nvSpPr>
          <p:spPr>
            <a:xfrm>
              <a:off x="3187700" y="2008188"/>
              <a:ext cx="3846513" cy="49688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7754520-C36A-5DFC-14FB-1E77B42B0663}"/>
                </a:ext>
              </a:extLst>
            </p:cNvPr>
            <p:cNvCxnSpPr>
              <a:stCxn id="11" idx="3"/>
              <a:endCxn id="76818" idx="1"/>
            </p:cNvCxnSpPr>
            <p:nvPr/>
          </p:nvCxnSpPr>
          <p:spPr>
            <a:xfrm flipV="1">
              <a:off x="7034213" y="2245519"/>
              <a:ext cx="374650" cy="1111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345CC76-2AC0-848F-3833-5345CED0337A}"/>
              </a:ext>
            </a:extLst>
          </p:cNvPr>
          <p:cNvGrpSpPr/>
          <p:nvPr/>
        </p:nvGrpSpPr>
        <p:grpSpPr>
          <a:xfrm>
            <a:off x="6775451" y="2789241"/>
            <a:ext cx="2134306" cy="776147"/>
            <a:chOff x="6775451" y="2789241"/>
            <a:chExt cx="2134306" cy="776147"/>
          </a:xfrm>
        </p:grpSpPr>
        <p:sp>
          <p:nvSpPr>
            <p:cNvPr id="15" name="TextBox 14">
              <a:extLst>
                <a:ext uri="{FF2B5EF4-FFF2-40B4-BE49-F238E27FC236}">
                  <a16:creationId xmlns:a16="http://schemas.microsoft.com/office/drawing/2014/main" id="{1DAC91F2-DCF5-4B98-2DD2-988D832D14E4}"/>
                </a:ext>
              </a:extLst>
            </p:cNvPr>
            <p:cNvSpPr txBox="1"/>
            <p:nvPr/>
          </p:nvSpPr>
          <p:spPr>
            <a:xfrm>
              <a:off x="7421564" y="2857502"/>
              <a:ext cx="1488193" cy="707886"/>
            </a:xfrm>
            <a:prstGeom prst="rect">
              <a:avLst/>
            </a:prstGeom>
            <a:noFill/>
          </p:spPr>
          <p:txBody>
            <a:bodyPr wrap="square" rtlCol="0">
              <a:spAutoFit/>
            </a:bodyPr>
            <a:lstStyle/>
            <a:p>
              <a:pPr algn="ctr"/>
              <a:r>
                <a:rPr lang="en-US" sz="2000" dirty="0">
                  <a:solidFill>
                    <a:schemeClr val="accent6">
                      <a:lumMod val="75000"/>
                    </a:schemeClr>
                  </a:solidFill>
                </a:rPr>
                <a:t>Why header only?</a:t>
              </a:r>
            </a:p>
          </p:txBody>
        </p:sp>
        <p:cxnSp>
          <p:nvCxnSpPr>
            <p:cNvPr id="17" name="Straight Connector 16">
              <a:extLst>
                <a:ext uri="{FF2B5EF4-FFF2-40B4-BE49-F238E27FC236}">
                  <a16:creationId xmlns:a16="http://schemas.microsoft.com/office/drawing/2014/main" id="{1560BC9E-DC91-81C7-CF3F-2B5C5DA34124}"/>
                </a:ext>
              </a:extLst>
            </p:cNvPr>
            <p:cNvCxnSpPr>
              <a:cxnSpLocks/>
            </p:cNvCxnSpPr>
            <p:nvPr/>
          </p:nvCxnSpPr>
          <p:spPr>
            <a:xfrm flipH="1" flipV="1">
              <a:off x="6775451" y="2789241"/>
              <a:ext cx="724697" cy="23970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90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60A34BE5-3340-3CD9-5945-32B09F1F9B6D}"/>
              </a:ext>
            </a:extLst>
          </p:cNvPr>
          <p:cNvCxnSpPr>
            <a:cxnSpLocks/>
            <a:endCxn id="26" idx="4"/>
          </p:cNvCxnSpPr>
          <p:nvPr/>
        </p:nvCxnSpPr>
        <p:spPr>
          <a:xfrm>
            <a:off x="3937681" y="3489325"/>
            <a:ext cx="2119495" cy="546353"/>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17811B8-4B5D-B3F4-0B0F-D3A92F9C3B51}"/>
              </a:ext>
            </a:extLst>
          </p:cNvPr>
          <p:cNvCxnSpPr>
            <a:stCxn id="8" idx="0"/>
            <a:endCxn id="16" idx="3"/>
          </p:cNvCxnSpPr>
          <p:nvPr/>
        </p:nvCxnSpPr>
        <p:spPr>
          <a:xfrm flipV="1">
            <a:off x="3785281" y="2689182"/>
            <a:ext cx="1866610" cy="647743"/>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347">
            <a:extLst>
              <a:ext uri="{FF2B5EF4-FFF2-40B4-BE49-F238E27FC236}">
                <a16:creationId xmlns:a16="http://schemas.microsoft.com/office/drawing/2014/main" id="{2420C619-EFB5-3E55-6EBD-79C6E2F196B1}"/>
              </a:ext>
            </a:extLst>
          </p:cNvPr>
          <p:cNvGrpSpPr>
            <a:grpSpLocks/>
          </p:cNvGrpSpPr>
          <p:nvPr/>
        </p:nvGrpSpPr>
        <p:grpSpPr bwMode="auto">
          <a:xfrm>
            <a:off x="3204256" y="3128962"/>
            <a:ext cx="984250" cy="600075"/>
            <a:chOff x="1871277" y="1576300"/>
            <a:chExt cx="1128371" cy="437861"/>
          </a:xfrm>
        </p:grpSpPr>
        <p:sp>
          <p:nvSpPr>
            <p:cNvPr id="3" name="Oval 2">
              <a:extLst>
                <a:ext uri="{FF2B5EF4-FFF2-40B4-BE49-F238E27FC236}">
                  <a16:creationId xmlns:a16="http://schemas.microsoft.com/office/drawing/2014/main" id="{E68407C3-5B39-41D7-2568-3ABA0387201F}"/>
                </a:ext>
              </a:extLst>
            </p:cNvPr>
            <p:cNvSpPr/>
            <p:nvPr/>
          </p:nvSpPr>
          <p:spPr bwMode="auto">
            <a:xfrm flipV="1">
              <a:off x="1874917" y="1694453"/>
              <a:ext cx="1124731" cy="31970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93643B2-BAA6-AC14-2A49-342CC0090402}"/>
                </a:ext>
              </a:extLst>
            </p:cNvPr>
            <p:cNvSpPr/>
            <p:nvPr/>
          </p:nvSpPr>
          <p:spPr bwMode="auto">
            <a:xfrm>
              <a:off x="1871277" y="1739629"/>
              <a:ext cx="1128371" cy="1158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FD84B2D5-F308-2B76-4494-F21742FE71F5}"/>
                </a:ext>
              </a:extLst>
            </p:cNvPr>
            <p:cNvSpPr/>
            <p:nvPr/>
          </p:nvSpPr>
          <p:spPr bwMode="auto">
            <a:xfrm flipV="1">
              <a:off x="1871277" y="1576300"/>
              <a:ext cx="1124731" cy="31970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6" name="Freeform 5">
              <a:extLst>
                <a:ext uri="{FF2B5EF4-FFF2-40B4-BE49-F238E27FC236}">
                  <a16:creationId xmlns:a16="http://schemas.microsoft.com/office/drawing/2014/main" id="{1029B809-C531-3354-8061-82F456E781EA}"/>
                </a:ext>
              </a:extLst>
            </p:cNvPr>
            <p:cNvSpPr/>
            <p:nvPr/>
          </p:nvSpPr>
          <p:spPr bwMode="auto">
            <a:xfrm>
              <a:off x="2158830" y="1673602"/>
              <a:ext cx="549626" cy="1610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11880EEB-F8A2-0ED9-5DB2-3C1D15A41D39}"/>
                </a:ext>
              </a:extLst>
            </p:cNvPr>
            <p:cNvSpPr/>
            <p:nvPr/>
          </p:nvSpPr>
          <p:spPr bwMode="auto">
            <a:xfrm>
              <a:off x="2102410" y="1633060"/>
              <a:ext cx="662463" cy="11120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62C8BEFB-893C-9F21-8301-E7D8AAC0A45B}"/>
                </a:ext>
              </a:extLst>
            </p:cNvPr>
            <p:cNvSpPr/>
            <p:nvPr/>
          </p:nvSpPr>
          <p:spPr bwMode="auto">
            <a:xfrm>
              <a:off x="2537380" y="1728046"/>
              <a:ext cx="243874"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C704155D-774A-97D9-0D46-685BA28FD9D7}"/>
                </a:ext>
              </a:extLst>
            </p:cNvPr>
            <p:cNvSpPr/>
            <p:nvPr/>
          </p:nvSpPr>
          <p:spPr bwMode="auto">
            <a:xfrm>
              <a:off x="2089671" y="1730363"/>
              <a:ext cx="242053"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63AC5F92-E7DD-6390-D39A-D7B9970F7CF2}"/>
                </a:ext>
              </a:extLst>
            </p:cNvPr>
            <p:cNvCxnSpPr>
              <a:endCxn id="5" idx="2"/>
            </p:cNvCxnSpPr>
            <p:nvPr/>
          </p:nvCxnSpPr>
          <p:spPr bwMode="auto">
            <a:xfrm flipH="1" flipV="1">
              <a:off x="1871277" y="1737313"/>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0F88BC-661D-3265-B2EE-B619EC17E3A6}"/>
                </a:ext>
              </a:extLst>
            </p:cNvPr>
            <p:cNvCxnSpPr/>
            <p:nvPr/>
          </p:nvCxnSpPr>
          <p:spPr bwMode="auto">
            <a:xfrm flipH="1" flipV="1">
              <a:off x="2996008" y="1734996"/>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2" name="Group 347">
            <a:extLst>
              <a:ext uri="{FF2B5EF4-FFF2-40B4-BE49-F238E27FC236}">
                <a16:creationId xmlns:a16="http://schemas.microsoft.com/office/drawing/2014/main" id="{B3A773D9-F6E9-FA4C-8A2A-0873EE700F90}"/>
              </a:ext>
            </a:extLst>
          </p:cNvPr>
          <p:cNvGrpSpPr>
            <a:grpSpLocks/>
          </p:cNvGrpSpPr>
          <p:nvPr/>
        </p:nvGrpSpPr>
        <p:grpSpPr bwMode="auto">
          <a:xfrm>
            <a:off x="5414057" y="2547256"/>
            <a:ext cx="583972" cy="311715"/>
            <a:chOff x="1871277" y="1576300"/>
            <a:chExt cx="1128371" cy="437861"/>
          </a:xfrm>
        </p:grpSpPr>
        <p:sp>
          <p:nvSpPr>
            <p:cNvPr id="13" name="Oval 12">
              <a:extLst>
                <a:ext uri="{FF2B5EF4-FFF2-40B4-BE49-F238E27FC236}">
                  <a16:creationId xmlns:a16="http://schemas.microsoft.com/office/drawing/2014/main" id="{4FA63497-0CDA-1A3E-4C4B-6985A52DCDD0}"/>
                </a:ext>
              </a:extLst>
            </p:cNvPr>
            <p:cNvSpPr/>
            <p:nvPr/>
          </p:nvSpPr>
          <p:spPr bwMode="auto">
            <a:xfrm flipV="1">
              <a:off x="1874917" y="1694453"/>
              <a:ext cx="1124731" cy="31970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A185C2D-98CB-9217-FFA3-6E70A4811560}"/>
                </a:ext>
              </a:extLst>
            </p:cNvPr>
            <p:cNvSpPr/>
            <p:nvPr/>
          </p:nvSpPr>
          <p:spPr bwMode="auto">
            <a:xfrm>
              <a:off x="1871277" y="1739629"/>
              <a:ext cx="1128371" cy="1158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EBB3378-3E94-C7E6-1282-C9CFE2564A6F}"/>
                </a:ext>
              </a:extLst>
            </p:cNvPr>
            <p:cNvSpPr/>
            <p:nvPr/>
          </p:nvSpPr>
          <p:spPr bwMode="auto">
            <a:xfrm flipV="1">
              <a:off x="1871277" y="1576300"/>
              <a:ext cx="1124731" cy="31970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FB519E6F-707E-1882-1E4F-7CB69840AAF7}"/>
                </a:ext>
              </a:extLst>
            </p:cNvPr>
            <p:cNvSpPr/>
            <p:nvPr/>
          </p:nvSpPr>
          <p:spPr bwMode="auto">
            <a:xfrm>
              <a:off x="2158830" y="1673602"/>
              <a:ext cx="549626" cy="1610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CC7DBCAD-D27C-A2E4-89A8-C2CAE8EA1974}"/>
                </a:ext>
              </a:extLst>
            </p:cNvPr>
            <p:cNvSpPr/>
            <p:nvPr/>
          </p:nvSpPr>
          <p:spPr bwMode="auto">
            <a:xfrm>
              <a:off x="2102410" y="1633060"/>
              <a:ext cx="662463" cy="11120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693F5128-C29A-8F59-EA00-A111D6C16D9C}"/>
                </a:ext>
              </a:extLst>
            </p:cNvPr>
            <p:cNvSpPr/>
            <p:nvPr/>
          </p:nvSpPr>
          <p:spPr bwMode="auto">
            <a:xfrm>
              <a:off x="2537380" y="1728046"/>
              <a:ext cx="243874"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D7976E96-3A26-D6A4-628B-2633A97B9D5D}"/>
                </a:ext>
              </a:extLst>
            </p:cNvPr>
            <p:cNvSpPr/>
            <p:nvPr/>
          </p:nvSpPr>
          <p:spPr bwMode="auto">
            <a:xfrm>
              <a:off x="2089671" y="1730363"/>
              <a:ext cx="242053"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C83D3B18-1D79-8BD5-139F-6F3B7E2E1D4B}"/>
                </a:ext>
              </a:extLst>
            </p:cNvPr>
            <p:cNvCxnSpPr>
              <a:endCxn id="15" idx="2"/>
            </p:cNvCxnSpPr>
            <p:nvPr/>
          </p:nvCxnSpPr>
          <p:spPr bwMode="auto">
            <a:xfrm flipH="1" flipV="1">
              <a:off x="1871277" y="1737313"/>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6E50902-02EB-F477-8FF0-3D87BAA52902}"/>
                </a:ext>
              </a:extLst>
            </p:cNvPr>
            <p:cNvCxnSpPr/>
            <p:nvPr/>
          </p:nvCxnSpPr>
          <p:spPr bwMode="auto">
            <a:xfrm flipH="1" flipV="1">
              <a:off x="2996008" y="1734996"/>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2" name="Group 347">
            <a:extLst>
              <a:ext uri="{FF2B5EF4-FFF2-40B4-BE49-F238E27FC236}">
                <a16:creationId xmlns:a16="http://schemas.microsoft.com/office/drawing/2014/main" id="{93DB9808-363E-B42C-C946-E21C38113AF2}"/>
              </a:ext>
            </a:extLst>
          </p:cNvPr>
          <p:cNvGrpSpPr>
            <a:grpSpLocks/>
          </p:cNvGrpSpPr>
          <p:nvPr/>
        </p:nvGrpSpPr>
        <p:grpSpPr bwMode="auto">
          <a:xfrm>
            <a:off x="5821895" y="3927286"/>
            <a:ext cx="583972" cy="311715"/>
            <a:chOff x="1871277" y="1576300"/>
            <a:chExt cx="1128371" cy="437861"/>
          </a:xfrm>
        </p:grpSpPr>
        <p:sp>
          <p:nvSpPr>
            <p:cNvPr id="23" name="Oval 22">
              <a:extLst>
                <a:ext uri="{FF2B5EF4-FFF2-40B4-BE49-F238E27FC236}">
                  <a16:creationId xmlns:a16="http://schemas.microsoft.com/office/drawing/2014/main" id="{9452FD02-AC87-DB3C-F0D8-13C664ECD68C}"/>
                </a:ext>
              </a:extLst>
            </p:cNvPr>
            <p:cNvSpPr/>
            <p:nvPr/>
          </p:nvSpPr>
          <p:spPr bwMode="auto">
            <a:xfrm flipV="1">
              <a:off x="1874917" y="1694453"/>
              <a:ext cx="1124731" cy="31970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74049EC-7E2B-F323-D56A-494492875DA1}"/>
                </a:ext>
              </a:extLst>
            </p:cNvPr>
            <p:cNvSpPr/>
            <p:nvPr/>
          </p:nvSpPr>
          <p:spPr bwMode="auto">
            <a:xfrm>
              <a:off x="1871277" y="1739629"/>
              <a:ext cx="1128371" cy="1158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06CD28EF-CE21-56D9-27A1-62CC6135A911}"/>
                </a:ext>
              </a:extLst>
            </p:cNvPr>
            <p:cNvSpPr/>
            <p:nvPr/>
          </p:nvSpPr>
          <p:spPr bwMode="auto">
            <a:xfrm flipV="1">
              <a:off x="1871277" y="1576300"/>
              <a:ext cx="1124731" cy="31970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DB395AFE-718C-C653-A6DD-A273509E4257}"/>
                </a:ext>
              </a:extLst>
            </p:cNvPr>
            <p:cNvSpPr/>
            <p:nvPr/>
          </p:nvSpPr>
          <p:spPr bwMode="auto">
            <a:xfrm>
              <a:off x="2158830" y="1673602"/>
              <a:ext cx="549626" cy="1610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76BDA83F-1BBD-09C3-F49E-43B128D33536}"/>
                </a:ext>
              </a:extLst>
            </p:cNvPr>
            <p:cNvSpPr/>
            <p:nvPr/>
          </p:nvSpPr>
          <p:spPr bwMode="auto">
            <a:xfrm>
              <a:off x="2102410" y="1633060"/>
              <a:ext cx="662463" cy="11120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27">
              <a:extLst>
                <a:ext uri="{FF2B5EF4-FFF2-40B4-BE49-F238E27FC236}">
                  <a16:creationId xmlns:a16="http://schemas.microsoft.com/office/drawing/2014/main" id="{D831AA73-9136-49C1-D88C-E7B683E21DC5}"/>
                </a:ext>
              </a:extLst>
            </p:cNvPr>
            <p:cNvSpPr/>
            <p:nvPr/>
          </p:nvSpPr>
          <p:spPr bwMode="auto">
            <a:xfrm>
              <a:off x="2537380" y="1728046"/>
              <a:ext cx="243874"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28">
              <a:extLst>
                <a:ext uri="{FF2B5EF4-FFF2-40B4-BE49-F238E27FC236}">
                  <a16:creationId xmlns:a16="http://schemas.microsoft.com/office/drawing/2014/main" id="{174129EC-043F-31BB-0FB4-02CD0BD93852}"/>
                </a:ext>
              </a:extLst>
            </p:cNvPr>
            <p:cNvSpPr/>
            <p:nvPr/>
          </p:nvSpPr>
          <p:spPr bwMode="auto">
            <a:xfrm>
              <a:off x="2089671" y="1730363"/>
              <a:ext cx="242053"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56D684F3-6CA9-EAC7-8AA6-2AB8C6E0A354}"/>
                </a:ext>
              </a:extLst>
            </p:cNvPr>
            <p:cNvCxnSpPr>
              <a:endCxn id="25" idx="2"/>
            </p:cNvCxnSpPr>
            <p:nvPr/>
          </p:nvCxnSpPr>
          <p:spPr bwMode="auto">
            <a:xfrm flipH="1" flipV="1">
              <a:off x="1871277" y="1737313"/>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FFEC725-83E3-2375-6F16-8B50ACCFF55A}"/>
                </a:ext>
              </a:extLst>
            </p:cNvPr>
            <p:cNvCxnSpPr/>
            <p:nvPr/>
          </p:nvCxnSpPr>
          <p:spPr bwMode="auto">
            <a:xfrm flipH="1" flipV="1">
              <a:off x="2996008" y="1734996"/>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pic>
        <p:nvPicPr>
          <p:cNvPr id="44" name="Picture 43">
            <a:extLst>
              <a:ext uri="{FF2B5EF4-FFF2-40B4-BE49-F238E27FC236}">
                <a16:creationId xmlns:a16="http://schemas.microsoft.com/office/drawing/2014/main" id="{ED360C1F-946C-C11D-42FC-CFA7F315063E}"/>
              </a:ext>
            </a:extLst>
          </p:cNvPr>
          <p:cNvPicPr>
            <a:picLocks noChangeAspect="1"/>
          </p:cNvPicPr>
          <p:nvPr/>
        </p:nvPicPr>
        <p:blipFill>
          <a:blip r:embed="rId2"/>
          <a:stretch>
            <a:fillRect/>
          </a:stretch>
        </p:blipFill>
        <p:spPr>
          <a:xfrm>
            <a:off x="3081230" y="1251743"/>
            <a:ext cx="1011665" cy="1852612"/>
          </a:xfrm>
          <a:prstGeom prst="rect">
            <a:avLst/>
          </a:prstGeom>
        </p:spPr>
      </p:pic>
      <p:pic>
        <p:nvPicPr>
          <p:cNvPr id="45" name="Picture 44">
            <a:extLst>
              <a:ext uri="{FF2B5EF4-FFF2-40B4-BE49-F238E27FC236}">
                <a16:creationId xmlns:a16="http://schemas.microsoft.com/office/drawing/2014/main" id="{AA7CF31D-DEEC-EDD7-0562-A26A25BBA5FC}"/>
              </a:ext>
            </a:extLst>
          </p:cNvPr>
          <p:cNvPicPr>
            <a:picLocks noChangeAspect="1"/>
          </p:cNvPicPr>
          <p:nvPr/>
        </p:nvPicPr>
        <p:blipFill>
          <a:blip r:embed="rId2"/>
          <a:stretch>
            <a:fillRect/>
          </a:stretch>
        </p:blipFill>
        <p:spPr>
          <a:xfrm>
            <a:off x="5390175" y="1239840"/>
            <a:ext cx="690980" cy="1265359"/>
          </a:xfrm>
          <a:prstGeom prst="rect">
            <a:avLst/>
          </a:prstGeom>
        </p:spPr>
      </p:pic>
      <p:pic>
        <p:nvPicPr>
          <p:cNvPr id="46" name="Picture 45">
            <a:extLst>
              <a:ext uri="{FF2B5EF4-FFF2-40B4-BE49-F238E27FC236}">
                <a16:creationId xmlns:a16="http://schemas.microsoft.com/office/drawing/2014/main" id="{12AD66AE-1AB5-B31A-2AC9-ECE86C64F58F}"/>
              </a:ext>
            </a:extLst>
          </p:cNvPr>
          <p:cNvPicPr>
            <a:picLocks noChangeAspect="1"/>
          </p:cNvPicPr>
          <p:nvPr/>
        </p:nvPicPr>
        <p:blipFill>
          <a:blip r:embed="rId2"/>
          <a:stretch>
            <a:fillRect/>
          </a:stretch>
        </p:blipFill>
        <p:spPr>
          <a:xfrm>
            <a:off x="6253089" y="2661927"/>
            <a:ext cx="690980" cy="1265359"/>
          </a:xfrm>
          <a:prstGeom prst="rect">
            <a:avLst/>
          </a:prstGeom>
        </p:spPr>
      </p:pic>
    </p:spTree>
    <p:extLst>
      <p:ext uri="{BB962C8B-B14F-4D97-AF65-F5344CB8AC3E}">
        <p14:creationId xmlns:p14="http://schemas.microsoft.com/office/powerpoint/2010/main" val="68798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55"/>
          <p:cNvGrpSpPr>
            <a:grpSpLocks/>
          </p:cNvGrpSpPr>
          <p:nvPr/>
        </p:nvGrpSpPr>
        <p:grpSpPr bwMode="auto">
          <a:xfrm>
            <a:off x="3062288" y="963613"/>
            <a:ext cx="4127500" cy="5326062"/>
            <a:chOff x="1929" y="607"/>
            <a:chExt cx="2600" cy="3355"/>
          </a:xfrm>
        </p:grpSpPr>
        <p:sp>
          <p:nvSpPr>
            <p:cNvPr id="76832" name="Rectangle 4"/>
            <p:cNvSpPr>
              <a:spLocks noChangeArrowheads="1"/>
            </p:cNvSpPr>
            <p:nvPr/>
          </p:nvSpPr>
          <p:spPr bwMode="auto">
            <a:xfrm>
              <a:off x="2040" y="868"/>
              <a:ext cx="2489" cy="30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3" name="Rectangle 5"/>
            <p:cNvSpPr>
              <a:spLocks noChangeArrowheads="1"/>
            </p:cNvSpPr>
            <p:nvPr/>
          </p:nvSpPr>
          <p:spPr bwMode="auto">
            <a:xfrm>
              <a:off x="1980" y="935"/>
              <a:ext cx="2489" cy="3027"/>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4" name="Text Box 6"/>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ver</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5" name="Text Box 7"/>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length</a:t>
              </a:r>
            </a:p>
          </p:txBody>
        </p:sp>
        <p:sp>
          <p:nvSpPr>
            <p:cNvPr id="76836" name="Line 8"/>
            <p:cNvSpPr>
              <a:spLocks noChangeShapeType="1"/>
            </p:cNvSpPr>
            <p:nvPr/>
          </p:nvSpPr>
          <p:spPr bwMode="auto">
            <a:xfrm>
              <a:off x="1988" y="1261"/>
              <a:ext cx="2486"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37" name="Line 9"/>
            <p:cNvSpPr>
              <a:spLocks noChangeShapeType="1"/>
            </p:cNvSpPr>
            <p:nvPr/>
          </p:nvSpPr>
          <p:spPr bwMode="auto">
            <a:xfrm flipH="1" flipV="1">
              <a:off x="3210" y="941"/>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38" name="Text Box 10"/>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9" name="Line 11"/>
            <p:cNvSpPr>
              <a:spLocks noChangeShapeType="1"/>
            </p:cNvSpPr>
            <p:nvPr/>
          </p:nvSpPr>
          <p:spPr bwMode="auto">
            <a:xfrm>
              <a:off x="3552" y="762"/>
              <a:ext cx="899" cy="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0" name="Line 12"/>
            <p:cNvSpPr>
              <a:spLocks noChangeShapeType="1"/>
            </p:cNvSpPr>
            <p:nvPr/>
          </p:nvSpPr>
          <p:spPr bwMode="auto">
            <a:xfrm rot="10800000">
              <a:off x="1972" y="769"/>
              <a:ext cx="84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1" name="Text Box 13"/>
            <p:cNvSpPr txBox="1">
              <a:spLocks noChangeArrowheads="1"/>
            </p:cNvSpPr>
            <p:nvPr/>
          </p:nvSpPr>
          <p:spPr bwMode="auto">
            <a:xfrm>
              <a:off x="2606" y="2792"/>
              <a:ext cx="1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(variable length,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typically a TCP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or UDP segment)</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2" name="Text Box 14"/>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16-bit identifier</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3" name="Line 15"/>
            <p:cNvSpPr>
              <a:spLocks noChangeShapeType="1"/>
            </p:cNvSpPr>
            <p:nvPr/>
          </p:nvSpPr>
          <p:spPr bwMode="auto">
            <a:xfrm flipV="1">
              <a:off x="1984" y="22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4" name="Line 16"/>
            <p:cNvSpPr>
              <a:spLocks noChangeShapeType="1"/>
            </p:cNvSpPr>
            <p:nvPr/>
          </p:nvSpPr>
          <p:spPr bwMode="auto">
            <a:xfrm flipV="1">
              <a:off x="1984" y="25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5" name="Text Box 17"/>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checksum</a:t>
              </a:r>
            </a:p>
          </p:txBody>
        </p:sp>
        <p:sp>
          <p:nvSpPr>
            <p:cNvPr id="76846" name="Text Box 18"/>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time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live</a:t>
              </a:r>
            </a:p>
          </p:txBody>
        </p:sp>
        <p:sp>
          <p:nvSpPr>
            <p:cNvPr id="76847" name="Text Box 19"/>
            <p:cNvSpPr txBox="1">
              <a:spLocks noChangeArrowheads="1"/>
            </p:cNvSpPr>
            <p:nvPr/>
          </p:nvSpPr>
          <p:spPr bwMode="auto">
            <a:xfrm>
              <a:off x="2369" y="1959"/>
              <a:ext cx="1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source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8" name="Text Box 31"/>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9" name="Text Box 32"/>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type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service</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0" name="Line 33"/>
            <p:cNvSpPr>
              <a:spLocks noChangeShapeType="1"/>
            </p:cNvSpPr>
            <p:nvPr/>
          </p:nvSpPr>
          <p:spPr bwMode="auto">
            <a:xfrm flipH="1" flipV="1">
              <a:off x="2646" y="938"/>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1" name="Line 34"/>
            <p:cNvSpPr>
              <a:spLocks noChangeShapeType="1"/>
            </p:cNvSpPr>
            <p:nvPr/>
          </p:nvSpPr>
          <p:spPr bwMode="auto">
            <a:xfrm flipH="1" flipV="1">
              <a:off x="2259" y="944"/>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2" name="Line 37"/>
            <p:cNvSpPr>
              <a:spLocks noChangeShapeType="1"/>
            </p:cNvSpPr>
            <p:nvPr/>
          </p:nvSpPr>
          <p:spPr bwMode="auto">
            <a:xfrm flipH="1" flipV="1">
              <a:off x="3210" y="1265"/>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3" name="Text Box 38"/>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flgs</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4" name="Line 39"/>
            <p:cNvSpPr>
              <a:spLocks noChangeShapeType="1"/>
            </p:cNvSpPr>
            <p:nvPr/>
          </p:nvSpPr>
          <p:spPr bwMode="auto">
            <a:xfrm flipH="1" flipV="1">
              <a:off x="3504" y="125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5" name="Text Box 40"/>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fragment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offset</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6" name="Line 43"/>
            <p:cNvSpPr>
              <a:spLocks noChangeShapeType="1"/>
            </p:cNvSpPr>
            <p:nvPr/>
          </p:nvSpPr>
          <p:spPr bwMode="auto">
            <a:xfrm flipV="1">
              <a:off x="1984" y="1581"/>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7" name="Line 44"/>
            <p:cNvSpPr>
              <a:spLocks noChangeShapeType="1"/>
            </p:cNvSpPr>
            <p:nvPr/>
          </p:nvSpPr>
          <p:spPr bwMode="auto">
            <a:xfrm flipH="1" flipV="1">
              <a:off x="3210" y="1583"/>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8" name="Line 45"/>
            <p:cNvSpPr>
              <a:spLocks noChangeShapeType="1"/>
            </p:cNvSpPr>
            <p:nvPr/>
          </p:nvSpPr>
          <p:spPr bwMode="auto">
            <a:xfrm flipV="1">
              <a:off x="1972" y="19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9" name="Text Box 46"/>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upper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layer</a:t>
              </a:r>
            </a:p>
          </p:txBody>
        </p:sp>
        <p:sp>
          <p:nvSpPr>
            <p:cNvPr id="76860" name="Line 47"/>
            <p:cNvSpPr>
              <a:spLocks noChangeShapeType="1"/>
            </p:cNvSpPr>
            <p:nvPr/>
          </p:nvSpPr>
          <p:spPr bwMode="auto">
            <a:xfrm flipH="1" flipV="1">
              <a:off x="2610" y="158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61" name="Text Box 49"/>
            <p:cNvSpPr txBox="1">
              <a:spLocks noChangeArrowheads="1"/>
            </p:cNvSpPr>
            <p:nvPr/>
          </p:nvSpPr>
          <p:spPr bwMode="auto">
            <a:xfrm>
              <a:off x="2262" y="2235"/>
              <a:ext cx="1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destination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62" name="Line 50"/>
            <p:cNvSpPr>
              <a:spLocks noChangeShapeType="1"/>
            </p:cNvSpPr>
            <p:nvPr/>
          </p:nvSpPr>
          <p:spPr bwMode="auto">
            <a:xfrm flipV="1">
              <a:off x="1984" y="2787"/>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63" name="Text Box 51"/>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options (if any)</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pic>
        <p:nvPicPr>
          <p:cNvPr id="64" name="Picture 7"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42" y="536052"/>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p:cNvSpPr>
            <a:spLocks noGrp="1" noChangeArrowheads="1"/>
          </p:cNvSpPr>
          <p:nvPr>
            <p:ph type="title"/>
          </p:nvPr>
        </p:nvSpPr>
        <p:spPr>
          <a:xfrm>
            <a:off x="520700" y="0"/>
            <a:ext cx="7772400" cy="781050"/>
          </a:xfrm>
        </p:spPr>
        <p:txBody>
          <a:bodyPr/>
          <a:lstStyle/>
          <a:p>
            <a:r>
              <a:rPr lang="en-US" altLang="en-US" sz="4000" dirty="0">
                <a:ea typeface="ＭＳ Ｐゴシック" charset="-128"/>
              </a:rPr>
              <a:t>IP datagram format</a:t>
            </a:r>
            <a:endParaRPr lang="en-US" altLang="en-US" dirty="0">
              <a:ea typeface="ＭＳ Ｐゴシック"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4E0DEAB-A256-88EB-5964-54325799EE46}"/>
              </a:ext>
            </a:extLst>
          </p:cNvPr>
          <p:cNvGrpSpPr/>
          <p:nvPr/>
        </p:nvGrpSpPr>
        <p:grpSpPr>
          <a:xfrm>
            <a:off x="3187700" y="1787525"/>
            <a:ext cx="5865813" cy="915988"/>
            <a:chOff x="3187700" y="1787525"/>
            <a:chExt cx="5865813" cy="915988"/>
          </a:xfrm>
        </p:grpSpPr>
        <p:sp>
          <p:nvSpPr>
            <p:cNvPr id="76818" name="Text Box 25"/>
            <p:cNvSpPr txBox="1">
              <a:spLocks noChangeArrowheads="1"/>
            </p:cNvSpPr>
            <p:nvPr/>
          </p:nvSpPr>
          <p:spPr bwMode="auto">
            <a:xfrm>
              <a:off x="7408863" y="1787525"/>
              <a:ext cx="1644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fragmentation/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reassembly</a:t>
              </a:r>
            </a:p>
          </p:txBody>
        </p:sp>
        <p:sp>
          <p:nvSpPr>
            <p:cNvPr id="11" name="Rectangle 10">
              <a:extLst>
                <a:ext uri="{FF2B5EF4-FFF2-40B4-BE49-F238E27FC236}">
                  <a16:creationId xmlns:a16="http://schemas.microsoft.com/office/drawing/2014/main" id="{005F069D-7AB4-543B-F5E1-1741DB160231}"/>
                </a:ext>
              </a:extLst>
            </p:cNvPr>
            <p:cNvSpPr/>
            <p:nvPr/>
          </p:nvSpPr>
          <p:spPr>
            <a:xfrm>
              <a:off x="3187700" y="2008188"/>
              <a:ext cx="3846513" cy="49688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7754520-C36A-5DFC-14FB-1E77B42B0663}"/>
                </a:ext>
              </a:extLst>
            </p:cNvPr>
            <p:cNvCxnSpPr>
              <a:stCxn id="11" idx="3"/>
              <a:endCxn id="76818" idx="1"/>
            </p:cNvCxnSpPr>
            <p:nvPr/>
          </p:nvCxnSpPr>
          <p:spPr>
            <a:xfrm flipV="1">
              <a:off x="7034213" y="2245519"/>
              <a:ext cx="374650" cy="1111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9921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8E30BA-4EE9-7CEB-F10B-0B7BA005AFF4}"/>
              </a:ext>
            </a:extLst>
          </p:cNvPr>
          <p:cNvSpPr txBox="1">
            <a:spLocks noChangeArrowheads="1"/>
          </p:cNvSpPr>
          <p:nvPr/>
        </p:nvSpPr>
        <p:spPr>
          <a:xfrm>
            <a:off x="0" y="3105943"/>
            <a:ext cx="9144000" cy="646113"/>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a:solidFill>
                  <a:schemeClr val="bg1"/>
                </a:solidFill>
              </a:rPr>
              <a:t>IP Fragmentation and Reassembly</a:t>
            </a:r>
            <a:endParaRPr lang="en-AU" altLang="en-US" sz="3600" dirty="0">
              <a:solidFill>
                <a:schemeClr val="bg1"/>
              </a:solidFill>
            </a:endParaRPr>
          </a:p>
        </p:txBody>
      </p:sp>
    </p:spTree>
    <p:extLst>
      <p:ext uri="{BB962C8B-B14F-4D97-AF65-F5344CB8AC3E}">
        <p14:creationId xmlns:p14="http://schemas.microsoft.com/office/powerpoint/2010/main" val="3316804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f03-15-9780123850591 copy">
            <a:extLst>
              <a:ext uri="{FF2B5EF4-FFF2-40B4-BE49-F238E27FC236}">
                <a16:creationId xmlns:a16="http://schemas.microsoft.com/office/drawing/2014/main" id="{935D060A-960D-C726-CE73-25CF127D3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35" y="778943"/>
            <a:ext cx="8844844" cy="266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4FF56FF8-015A-B012-9065-5E2622FD25E6}"/>
              </a:ext>
            </a:extLst>
          </p:cNvPr>
          <p:cNvGrpSpPr/>
          <p:nvPr/>
        </p:nvGrpSpPr>
        <p:grpSpPr>
          <a:xfrm>
            <a:off x="412185" y="4516269"/>
            <a:ext cx="5050742" cy="2001565"/>
            <a:chOff x="412185" y="4516269"/>
            <a:chExt cx="5050742" cy="2001565"/>
          </a:xfrm>
        </p:grpSpPr>
        <p:sp>
          <p:nvSpPr>
            <p:cNvPr id="15" name="TextBox 14">
              <a:extLst>
                <a:ext uri="{FF2B5EF4-FFF2-40B4-BE49-F238E27FC236}">
                  <a16:creationId xmlns:a16="http://schemas.microsoft.com/office/drawing/2014/main" id="{D7F1A921-CC47-73F3-07AA-148CC26313C1}"/>
                </a:ext>
              </a:extLst>
            </p:cNvPr>
            <p:cNvSpPr txBox="1"/>
            <p:nvPr/>
          </p:nvSpPr>
          <p:spPr>
            <a:xfrm>
              <a:off x="412185" y="5686837"/>
              <a:ext cx="505074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Maximum Transmission Unit (MTU)</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a:rPr>
                <a:t>[packet size limit for the network layer]</a:t>
              </a: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1B9A9DE3-4B66-8B67-D249-085925B7EF2E}"/>
                </a:ext>
              </a:extLst>
            </p:cNvPr>
            <p:cNvSpPr/>
            <p:nvPr/>
          </p:nvSpPr>
          <p:spPr>
            <a:xfrm rot="625318" flipH="1">
              <a:off x="1703637" y="4516269"/>
              <a:ext cx="988133" cy="1153527"/>
            </a:xfrm>
            <a:custGeom>
              <a:avLst/>
              <a:gdLst>
                <a:gd name="connsiteX0" fmla="*/ 0 w 2895600"/>
                <a:gd name="connsiteY0" fmla="*/ 1453446 h 1453446"/>
                <a:gd name="connsiteX1" fmla="*/ 644769 w 2895600"/>
                <a:gd name="connsiteY1" fmla="*/ 210799 h 1453446"/>
                <a:gd name="connsiteX2" fmla="*/ 2895600 w 2895600"/>
                <a:gd name="connsiteY2" fmla="*/ 11507 h 1453446"/>
              </a:gdLst>
              <a:ahLst/>
              <a:cxnLst>
                <a:cxn ang="0">
                  <a:pos x="connsiteX0" y="connsiteY0"/>
                </a:cxn>
                <a:cxn ang="0">
                  <a:pos x="connsiteX1" y="connsiteY1"/>
                </a:cxn>
                <a:cxn ang="0">
                  <a:pos x="connsiteX2" y="connsiteY2"/>
                </a:cxn>
              </a:cxnLst>
              <a:rect l="l" t="t" r="r" b="b"/>
              <a:pathLst>
                <a:path w="2895600" h="1453446">
                  <a:moveTo>
                    <a:pt x="0" y="1453446"/>
                  </a:moveTo>
                  <a:cubicBezTo>
                    <a:pt x="81084" y="952284"/>
                    <a:pt x="162169" y="451122"/>
                    <a:pt x="644769" y="210799"/>
                  </a:cubicBezTo>
                  <a:cubicBezTo>
                    <a:pt x="1127369" y="-29524"/>
                    <a:pt x="2011484" y="-9009"/>
                    <a:pt x="2895600" y="11507"/>
                  </a:cubicBezTo>
                </a:path>
              </a:pathLst>
            </a:custGeom>
            <a:noFill/>
            <a:ln w="381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27CA0782-CF6E-94FC-A2EF-F9E6B41BFBD4}"/>
              </a:ext>
            </a:extLst>
          </p:cNvPr>
          <p:cNvGrpSpPr/>
          <p:nvPr/>
        </p:nvGrpSpPr>
        <p:grpSpPr>
          <a:xfrm>
            <a:off x="118534" y="3563376"/>
            <a:ext cx="8959348" cy="1921616"/>
            <a:chOff x="118534" y="3563376"/>
            <a:chExt cx="8959348" cy="1921616"/>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AEC2938-B116-5209-379E-07EF66501513}"/>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18" name="TextBox 17">
              <a:extLst>
                <a:ext uri="{FF2B5EF4-FFF2-40B4-BE49-F238E27FC236}">
                  <a16:creationId xmlns:a16="http://schemas.microsoft.com/office/drawing/2014/main" id="{4B6B9AD6-A5A9-0603-C1A8-FF609C7670D4}"/>
                </a:ext>
              </a:extLst>
            </p:cNvPr>
            <p:cNvSpPr txBox="1"/>
            <p:nvPr/>
          </p:nvSpPr>
          <p:spPr>
            <a:xfrm>
              <a:off x="388739" y="4560511"/>
              <a:ext cx="532518" cy="461665"/>
            </a:xfrm>
            <a:prstGeom prst="rect">
              <a:avLst/>
            </a:prstGeom>
            <a:noFill/>
          </p:spPr>
          <p:txBody>
            <a:bodyPr wrap="none" rtlCol="0">
              <a:spAutoFit/>
            </a:bodyPr>
            <a:lstStyle/>
            <a:p>
              <a:r>
                <a:rPr lang="en-US" sz="2400" dirty="0"/>
                <a:t>H5</a:t>
              </a:r>
            </a:p>
          </p:txBody>
        </p:sp>
        <p:sp>
          <p:nvSpPr>
            <p:cNvPr id="19" name="TextBox 18">
              <a:extLst>
                <a:ext uri="{FF2B5EF4-FFF2-40B4-BE49-F238E27FC236}">
                  <a16:creationId xmlns:a16="http://schemas.microsoft.com/office/drawing/2014/main" id="{BC40E018-3889-31AC-CE2F-05C45CB3AE48}"/>
                </a:ext>
              </a:extLst>
            </p:cNvPr>
            <p:cNvSpPr txBox="1"/>
            <p:nvPr/>
          </p:nvSpPr>
          <p:spPr>
            <a:xfrm>
              <a:off x="8065587" y="4691980"/>
              <a:ext cx="532518" cy="461665"/>
            </a:xfrm>
            <a:prstGeom prst="rect">
              <a:avLst/>
            </a:prstGeom>
            <a:noFill/>
          </p:spPr>
          <p:txBody>
            <a:bodyPr wrap="none" rtlCol="0">
              <a:spAutoFit/>
            </a:bodyPr>
            <a:lstStyle/>
            <a:p>
              <a:r>
                <a:rPr lang="en-US" sz="2400" dirty="0"/>
                <a:t>H8</a:t>
              </a:r>
            </a:p>
          </p:txBody>
        </p:sp>
        <p:sp>
          <p:nvSpPr>
            <p:cNvPr id="21" name="TextBox 20">
              <a:extLst>
                <a:ext uri="{FF2B5EF4-FFF2-40B4-BE49-F238E27FC236}">
                  <a16:creationId xmlns:a16="http://schemas.microsoft.com/office/drawing/2014/main" id="{BEC2E194-371B-DCBA-6A94-208F46AE1BC0}"/>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22" name="TextBox 21">
              <a:extLst>
                <a:ext uri="{FF2B5EF4-FFF2-40B4-BE49-F238E27FC236}">
                  <a16:creationId xmlns:a16="http://schemas.microsoft.com/office/drawing/2014/main" id="{BDF5092E-83FF-AEA5-969E-31429AC4158A}"/>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grpSp>
      <p:sp>
        <p:nvSpPr>
          <p:cNvPr id="23" name="Rectangle 2">
            <a:extLst>
              <a:ext uri="{FF2B5EF4-FFF2-40B4-BE49-F238E27FC236}">
                <a16:creationId xmlns:a16="http://schemas.microsoft.com/office/drawing/2014/main" id="{1588B7F7-0330-3BD4-F3CA-B8D6D846E0CD}"/>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spTree>
    <p:extLst>
      <p:ext uri="{BB962C8B-B14F-4D97-AF65-F5344CB8AC3E}">
        <p14:creationId xmlns:p14="http://schemas.microsoft.com/office/powerpoint/2010/main" val="16904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hannel condition&#10;&#10;Description automatically generated">
            <a:extLst>
              <a:ext uri="{FF2B5EF4-FFF2-40B4-BE49-F238E27FC236}">
                <a16:creationId xmlns:a16="http://schemas.microsoft.com/office/drawing/2014/main" id="{E5D2BF3A-9919-F0B4-2CC5-3AD8E7FA3690}"/>
              </a:ext>
            </a:extLst>
          </p:cNvPr>
          <p:cNvPicPr>
            <a:picLocks noChangeAspect="1"/>
          </p:cNvPicPr>
          <p:nvPr/>
        </p:nvPicPr>
        <p:blipFill>
          <a:blip r:embed="rId2"/>
          <a:srcRect b="51032"/>
          <a:stretch/>
        </p:blipFill>
        <p:spPr>
          <a:xfrm>
            <a:off x="1000579" y="1393371"/>
            <a:ext cx="7401776" cy="2492829"/>
          </a:xfrm>
          <a:prstGeom prst="rect">
            <a:avLst/>
          </a:prstGeom>
        </p:spPr>
      </p:pic>
      <p:sp>
        <p:nvSpPr>
          <p:cNvPr id="4" name="Rectangle 2">
            <a:extLst>
              <a:ext uri="{FF2B5EF4-FFF2-40B4-BE49-F238E27FC236}">
                <a16:creationId xmlns:a16="http://schemas.microsoft.com/office/drawing/2014/main" id="{04002003-6544-0891-BE68-5DFEC24CEBDA}"/>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Rational behind the MTU limit:</a:t>
            </a:r>
            <a:endParaRPr lang="en-AU" altLang="en-US" sz="3600" u="sng" dirty="0"/>
          </a:p>
        </p:txBody>
      </p:sp>
    </p:spTree>
    <p:extLst>
      <p:ext uri="{BB962C8B-B14F-4D97-AF65-F5344CB8AC3E}">
        <p14:creationId xmlns:p14="http://schemas.microsoft.com/office/powerpoint/2010/main" val="342574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43926E3-D6B5-7C4E-BA62-598F344E15B1}"/>
              </a:ext>
            </a:extLst>
          </p:cNvPr>
          <p:cNvSpPr>
            <a:spLocks noGrp="1" noChangeArrowheads="1"/>
          </p:cNvSpPr>
          <p:nvPr>
            <p:ph type="title"/>
          </p:nvPr>
        </p:nvSpPr>
        <p:spPr>
          <a:xfrm>
            <a:off x="611188" y="171450"/>
            <a:ext cx="8281987" cy="646113"/>
          </a:xfrm>
        </p:spPr>
        <p:txBody>
          <a:bodyPr>
            <a:normAutofit fontScale="90000"/>
          </a:bodyPr>
          <a:lstStyle/>
          <a:p>
            <a:pPr eaLnBrk="1" hangingPunct="1"/>
            <a:r>
              <a:rPr lang="en-US" altLang="en-US" sz="3600" dirty="0"/>
              <a:t>DV Implementation: Routing Information Protocol (RIP)</a:t>
            </a:r>
            <a:endParaRPr lang="en-AU" altLang="en-US" sz="3600" dirty="0"/>
          </a:p>
        </p:txBody>
      </p:sp>
      <p:sp>
        <p:nvSpPr>
          <p:cNvPr id="115715" name="Rectangle 3">
            <a:extLst>
              <a:ext uri="{FF2B5EF4-FFF2-40B4-BE49-F238E27FC236}">
                <a16:creationId xmlns:a16="http://schemas.microsoft.com/office/drawing/2014/main" id="{31B6464C-354D-B448-A42E-86BC92D56689}"/>
              </a:ext>
            </a:extLst>
          </p:cNvPr>
          <p:cNvSpPr>
            <a:spLocks noGrp="1" noChangeArrowheads="1"/>
          </p:cNvSpPr>
          <p:nvPr>
            <p:ph type="body" idx="1"/>
          </p:nvPr>
        </p:nvSpPr>
        <p:spPr/>
        <p:txBody>
          <a:bodyPr/>
          <a:lstStyle/>
          <a:p>
            <a:pPr lvl="1">
              <a:buSzPct val="100000"/>
              <a:buFontTx/>
              <a:buChar char="•"/>
            </a:pPr>
            <a:endParaRPr lang="en-US" altLang="en-US"/>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r>
              <a:rPr lang="en-US" altLang="en-US" sz="2000"/>
              <a:t>Example Network</a:t>
            </a:r>
          </a:p>
          <a:p>
            <a:pPr lvl="1" eaLnBrk="1" hangingPunct="1">
              <a:lnSpc>
                <a:spcPct val="90000"/>
              </a:lnSpc>
              <a:buFont typeface="Wingdings" pitchFamily="2" charset="2"/>
              <a:buNone/>
            </a:pPr>
            <a:r>
              <a:rPr lang="en-US" altLang="en-US" sz="2000"/>
              <a:t>running RIP				RIPv2 Packet Format</a:t>
            </a:r>
          </a:p>
        </p:txBody>
      </p:sp>
      <p:pic>
        <p:nvPicPr>
          <p:cNvPr id="115716" name="Picture 5" descr="f03-30-9780123850591 copy">
            <a:extLst>
              <a:ext uri="{FF2B5EF4-FFF2-40B4-BE49-F238E27FC236}">
                <a16:creationId xmlns:a16="http://schemas.microsoft.com/office/drawing/2014/main" id="{B460B2B8-7256-794B-8180-1829CC8EC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73238"/>
            <a:ext cx="287972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5" descr="f03-31-9780123850591 copy">
            <a:extLst>
              <a:ext uri="{FF2B5EF4-FFF2-40B4-BE49-F238E27FC236}">
                <a16:creationId xmlns:a16="http://schemas.microsoft.com/office/drawing/2014/main" id="{F2E8644A-592E-6446-A00A-90BC15077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908050"/>
            <a:ext cx="30353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059781D-EE74-BBD2-CDDC-8300BB27E2CF}"/>
              </a:ext>
            </a:extLst>
          </p:cNvPr>
          <p:cNvSpPr txBox="1"/>
          <p:nvPr/>
        </p:nvSpPr>
        <p:spPr>
          <a:xfrm>
            <a:off x="0" y="5949950"/>
            <a:ext cx="9144000" cy="830997"/>
          </a:xfrm>
          <a:prstGeom prst="rect">
            <a:avLst/>
          </a:prstGeom>
          <a:solidFill>
            <a:srgbClr val="C00000"/>
          </a:solidFill>
        </p:spPr>
        <p:txBody>
          <a:bodyPr wrap="square" rtlCol="0">
            <a:spAutoFit/>
          </a:bodyPr>
          <a:lstStyle/>
          <a:p>
            <a:pPr algn="ctr"/>
            <a:r>
              <a:rPr lang="en-US" sz="2400" dirty="0">
                <a:solidFill>
                  <a:schemeClr val="bg1"/>
                </a:solidFill>
              </a:rPr>
              <a:t>RFC 1058 formally specifies the original </a:t>
            </a:r>
            <a:r>
              <a:rPr lang="en-US" sz="2400" b="1" dirty="0">
                <a:solidFill>
                  <a:schemeClr val="bg1"/>
                </a:solidFill>
              </a:rPr>
              <a:t>Routing Information Protocol (RIP)</a:t>
            </a:r>
            <a:r>
              <a:rPr lang="en-US" sz="2400" dirty="0">
                <a:solidFill>
                  <a:schemeClr val="bg1"/>
                </a:solidFill>
              </a:rPr>
              <a:t>, which is a classic </a:t>
            </a:r>
            <a:r>
              <a:rPr lang="en-US" sz="2400" b="1" dirty="0">
                <a:solidFill>
                  <a:schemeClr val="bg1"/>
                </a:solidFill>
              </a:rPr>
              <a:t>distance vector routing algorithm</a:t>
            </a:r>
            <a:r>
              <a:rPr lang="en-US" sz="2400" dirty="0">
                <a:solidFill>
                  <a:schemeClr val="bg1"/>
                </a:solidFill>
              </a:rPr>
              <a:t>.</a:t>
            </a:r>
          </a:p>
        </p:txBody>
      </p:sp>
    </p:spTree>
    <p:extLst>
      <p:ext uri="{BB962C8B-B14F-4D97-AF65-F5344CB8AC3E}">
        <p14:creationId xmlns:p14="http://schemas.microsoft.com/office/powerpoint/2010/main" val="4217832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86F5F-2F45-9F3C-B01C-3B34929920F7}"/>
            </a:ext>
          </a:extLst>
        </p:cNvPr>
        <p:cNvGrpSpPr/>
        <p:nvPr/>
      </p:nvGrpSpPr>
      <p:grpSpPr>
        <a:xfrm>
          <a:off x="0" y="0"/>
          <a:ext cx="0" cy="0"/>
          <a:chOff x="0" y="0"/>
          <a:chExt cx="0" cy="0"/>
        </a:xfrm>
      </p:grpSpPr>
      <p:pic>
        <p:nvPicPr>
          <p:cNvPr id="3" name="Picture 2" descr="A diagram of a channel condition&#10;&#10;Description automatically generated">
            <a:extLst>
              <a:ext uri="{FF2B5EF4-FFF2-40B4-BE49-F238E27FC236}">
                <a16:creationId xmlns:a16="http://schemas.microsoft.com/office/drawing/2014/main" id="{6B910EDF-820F-F3CB-E1E4-0794F9C67AD4}"/>
              </a:ext>
            </a:extLst>
          </p:cNvPr>
          <p:cNvPicPr>
            <a:picLocks noChangeAspect="1"/>
          </p:cNvPicPr>
          <p:nvPr/>
        </p:nvPicPr>
        <p:blipFill>
          <a:blip r:embed="rId2"/>
          <a:stretch>
            <a:fillRect/>
          </a:stretch>
        </p:blipFill>
        <p:spPr>
          <a:xfrm>
            <a:off x="1000579" y="1393371"/>
            <a:ext cx="7401776" cy="5090765"/>
          </a:xfrm>
          <a:prstGeom prst="rect">
            <a:avLst/>
          </a:prstGeom>
        </p:spPr>
      </p:pic>
      <p:sp>
        <p:nvSpPr>
          <p:cNvPr id="2" name="Rectangle 2">
            <a:extLst>
              <a:ext uri="{FF2B5EF4-FFF2-40B4-BE49-F238E27FC236}">
                <a16:creationId xmlns:a16="http://schemas.microsoft.com/office/drawing/2014/main" id="{9FECD049-F255-B464-6162-E64B411EB9B4}"/>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Rational behind the MTU limit:</a:t>
            </a:r>
            <a:endParaRPr lang="en-AU" altLang="en-US" sz="3600" u="sng" dirty="0"/>
          </a:p>
        </p:txBody>
      </p:sp>
    </p:spTree>
    <p:extLst>
      <p:ext uri="{BB962C8B-B14F-4D97-AF65-F5344CB8AC3E}">
        <p14:creationId xmlns:p14="http://schemas.microsoft.com/office/powerpoint/2010/main" val="1127157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783B0D-DD20-428E-AFAA-97416EC833BD}"/>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22E49D16-74B8-76B0-9ADB-C3468082C632}"/>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DAB076DE-8880-A1F0-DA18-99D7189930BD}"/>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A27CC92B-72C4-C75A-5A9F-1ADF75E3FD71}"/>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403C89-FFDA-C068-4EF6-BC12A225CF87}"/>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9FA441-D8A9-BA57-D3CC-22E2BA7F324E}"/>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1AB9626E-EE9B-0B22-FA0D-FC50C9322818}"/>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F2447C-3ECC-2923-D02D-6EE48EB76A64}"/>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E4A5FCFB-990E-6211-BFF2-217E387860EF}"/>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sp>
        <p:nvSpPr>
          <p:cNvPr id="27" name="TextBox 26">
            <a:extLst>
              <a:ext uri="{FF2B5EF4-FFF2-40B4-BE49-F238E27FC236}">
                <a16:creationId xmlns:a16="http://schemas.microsoft.com/office/drawing/2014/main" id="{E9F347BC-6929-37AD-C304-DD2F5106E032}"/>
              </a:ext>
            </a:extLst>
          </p:cNvPr>
          <p:cNvSpPr txBox="1"/>
          <p:nvPr/>
        </p:nvSpPr>
        <p:spPr>
          <a:xfrm>
            <a:off x="5605271" y="3011106"/>
            <a:ext cx="421910" cy="707886"/>
          </a:xfrm>
          <a:prstGeom prst="rect">
            <a:avLst/>
          </a:prstGeom>
          <a:noFill/>
        </p:spPr>
        <p:txBody>
          <a:bodyPr wrap="none" rtlCol="0">
            <a:spAutoFit/>
          </a:bodyPr>
          <a:lstStyle/>
          <a:p>
            <a:r>
              <a:rPr lang="en-US" sz="4000" dirty="0">
                <a:solidFill>
                  <a:schemeClr val="accent2">
                    <a:lumMod val="75000"/>
                  </a:schemeClr>
                </a:solidFill>
              </a:rPr>
              <a:t>?</a:t>
            </a:r>
          </a:p>
        </p:txBody>
      </p:sp>
      <p:sp>
        <p:nvSpPr>
          <p:cNvPr id="28" name="TextBox 27">
            <a:extLst>
              <a:ext uri="{FF2B5EF4-FFF2-40B4-BE49-F238E27FC236}">
                <a16:creationId xmlns:a16="http://schemas.microsoft.com/office/drawing/2014/main" id="{DFD9BB93-F7ED-7378-64AE-E058687ABBAF}"/>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29" name="TextBox 28">
            <a:extLst>
              <a:ext uri="{FF2B5EF4-FFF2-40B4-BE49-F238E27FC236}">
                <a16:creationId xmlns:a16="http://schemas.microsoft.com/office/drawing/2014/main" id="{8B83F11C-97BF-9AF5-99FE-4BEF550A699F}"/>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30" name="TextBox 29">
            <a:extLst>
              <a:ext uri="{FF2B5EF4-FFF2-40B4-BE49-F238E27FC236}">
                <a16:creationId xmlns:a16="http://schemas.microsoft.com/office/drawing/2014/main" id="{F9C62741-7559-172E-67D3-FAF0851E5496}"/>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31" name="Rectangle 2">
            <a:extLst>
              <a:ext uri="{FF2B5EF4-FFF2-40B4-BE49-F238E27FC236}">
                <a16:creationId xmlns:a16="http://schemas.microsoft.com/office/drawing/2014/main" id="{79A5374D-99D0-4C1D-8056-FA4C6777DC9E}"/>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IP Fragmentation and Reassembly</a:t>
            </a:r>
            <a:endParaRPr lang="en-AU" altLang="en-US" sz="3600" u="sng" dirty="0"/>
          </a:p>
        </p:txBody>
      </p:sp>
    </p:spTree>
    <p:extLst>
      <p:ext uri="{BB962C8B-B14F-4D97-AF65-F5344CB8AC3E}">
        <p14:creationId xmlns:p14="http://schemas.microsoft.com/office/powerpoint/2010/main" val="222757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01199946-EC45-42DB-430E-8C9DD96E566A}"/>
              </a:ext>
            </a:extLst>
          </p:cNvPr>
          <p:cNvSpPr/>
          <p:nvPr/>
        </p:nvSpPr>
        <p:spPr>
          <a:xfrm>
            <a:off x="957942"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E50BA664-56E5-5969-7A20-A1333D1A0ECF}"/>
              </a:ext>
            </a:extLst>
          </p:cNvPr>
          <p:cNvSpPr/>
          <p:nvPr/>
        </p:nvSpPr>
        <p:spPr>
          <a:xfrm>
            <a:off x="984251"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667EC2BC-B789-A64A-27FB-689F7E4C4C1C}"/>
              </a:ext>
            </a:extLst>
          </p:cNvPr>
          <p:cNvSpPr/>
          <p:nvPr/>
        </p:nvSpPr>
        <p:spPr>
          <a:xfrm>
            <a:off x="1004684" y="2808516"/>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2">
            <a:extLst>
              <a:ext uri="{FF2B5EF4-FFF2-40B4-BE49-F238E27FC236}">
                <a16:creationId xmlns:a16="http://schemas.microsoft.com/office/drawing/2014/main" id="{E7ECCDF0-9801-A12C-F7B8-F7AB3622FCC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21899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BADB0-E73D-2A91-5C81-D0BEF9AEF1C5}"/>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8C6A5590-D978-F1AD-73E2-DEEB02C572D3}"/>
              </a:ext>
            </a:extLst>
          </p:cNvPr>
          <p:cNvSpPr/>
          <p:nvPr/>
        </p:nvSpPr>
        <p:spPr>
          <a:xfrm>
            <a:off x="957942"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12192E2E-297E-4F6C-FBDC-40979597C3A3}"/>
              </a:ext>
            </a:extLst>
          </p:cNvPr>
          <p:cNvSpPr/>
          <p:nvPr/>
        </p:nvSpPr>
        <p:spPr>
          <a:xfrm>
            <a:off x="984251"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139289F3-4934-3FB0-7F7F-0F8038BF3844}"/>
              </a:ext>
            </a:extLst>
          </p:cNvPr>
          <p:cNvSpPr/>
          <p:nvPr/>
        </p:nvSpPr>
        <p:spPr>
          <a:xfrm>
            <a:off x="1004684" y="2808516"/>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DEAC093B-3100-428D-3C07-5BE044BD8BFB}"/>
              </a:ext>
            </a:extLst>
          </p:cNvPr>
          <p:cNvSpPr/>
          <p:nvPr/>
        </p:nvSpPr>
        <p:spPr>
          <a:xfrm>
            <a:off x="3918856" y="2331974"/>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ounded Rectangle 2">
            <a:extLst>
              <a:ext uri="{FF2B5EF4-FFF2-40B4-BE49-F238E27FC236}">
                <a16:creationId xmlns:a16="http://schemas.microsoft.com/office/drawing/2014/main" id="{7C34A29E-E10D-3093-E407-D7FC8FD9F7A8}"/>
              </a:ext>
            </a:extLst>
          </p:cNvPr>
          <p:cNvSpPr/>
          <p:nvPr/>
        </p:nvSpPr>
        <p:spPr>
          <a:xfrm>
            <a:off x="3918856" y="1330488"/>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62688B72-332D-E477-146B-4962D07B5D34}"/>
              </a:ext>
            </a:extLst>
          </p:cNvPr>
          <p:cNvSpPr/>
          <p:nvPr/>
        </p:nvSpPr>
        <p:spPr>
          <a:xfrm>
            <a:off x="6273092" y="2889578"/>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DAFF71F3-A9D0-E983-9BDF-AE73608DDB77}"/>
              </a:ext>
            </a:extLst>
          </p:cNvPr>
          <p:cNvSpPr txBox="1"/>
          <p:nvPr/>
        </p:nvSpPr>
        <p:spPr>
          <a:xfrm>
            <a:off x="4473650" y="3198167"/>
            <a:ext cx="795411" cy="461665"/>
          </a:xfrm>
          <a:prstGeom prst="rect">
            <a:avLst/>
          </a:prstGeom>
          <a:solidFill>
            <a:schemeClr val="tx1"/>
          </a:solidFill>
        </p:spPr>
        <p:txBody>
          <a:bodyPr wrap="none" rtlCol="0">
            <a:spAutoFit/>
          </a:bodyPr>
          <a:lstStyle/>
          <a:p>
            <a:r>
              <a:rPr lang="en-US" sz="2400" dirty="0">
                <a:solidFill>
                  <a:schemeClr val="bg1"/>
                </a:solidFill>
              </a:rPr>
              <a:t>MTU</a:t>
            </a:r>
          </a:p>
        </p:txBody>
      </p:sp>
      <p:sp>
        <p:nvSpPr>
          <p:cNvPr id="9" name="TextBox 8">
            <a:extLst>
              <a:ext uri="{FF2B5EF4-FFF2-40B4-BE49-F238E27FC236}">
                <a16:creationId xmlns:a16="http://schemas.microsoft.com/office/drawing/2014/main" id="{18002894-2C4A-DF49-C35F-7D38031AC5D9}"/>
              </a:ext>
            </a:extLst>
          </p:cNvPr>
          <p:cNvSpPr txBox="1"/>
          <p:nvPr/>
        </p:nvSpPr>
        <p:spPr>
          <a:xfrm>
            <a:off x="6808498" y="3517500"/>
            <a:ext cx="764697" cy="461665"/>
          </a:xfrm>
          <a:prstGeom prst="rect">
            <a:avLst/>
          </a:prstGeom>
          <a:solidFill>
            <a:schemeClr val="tx1"/>
          </a:solidFill>
        </p:spPr>
        <p:txBody>
          <a:bodyPr wrap="none" rtlCol="0">
            <a:spAutoFit/>
          </a:bodyPr>
          <a:lstStyle/>
          <a:p>
            <a:r>
              <a:rPr lang="en-US" sz="2400" dirty="0">
                <a:solidFill>
                  <a:schemeClr val="bg1"/>
                </a:solidFill>
              </a:rPr>
              <a:t>Data</a:t>
            </a:r>
          </a:p>
        </p:txBody>
      </p:sp>
      <p:sp>
        <p:nvSpPr>
          <p:cNvPr id="10" name="TextBox 9">
            <a:extLst>
              <a:ext uri="{FF2B5EF4-FFF2-40B4-BE49-F238E27FC236}">
                <a16:creationId xmlns:a16="http://schemas.microsoft.com/office/drawing/2014/main" id="{FA08BBF0-F5EE-8D7A-CCCC-B2FEBF94EA1E}"/>
              </a:ext>
            </a:extLst>
          </p:cNvPr>
          <p:cNvSpPr txBox="1"/>
          <p:nvPr/>
        </p:nvSpPr>
        <p:spPr>
          <a:xfrm>
            <a:off x="4364793" y="1369077"/>
            <a:ext cx="949299" cy="400110"/>
          </a:xfrm>
          <a:prstGeom prst="rect">
            <a:avLst/>
          </a:prstGeom>
          <a:solidFill>
            <a:schemeClr val="tx1"/>
          </a:solidFill>
        </p:spPr>
        <p:txBody>
          <a:bodyPr wrap="none" rtlCol="0">
            <a:spAutoFit/>
          </a:bodyPr>
          <a:lstStyle/>
          <a:p>
            <a:r>
              <a:rPr lang="en-US" sz="2000" dirty="0">
                <a:solidFill>
                  <a:schemeClr val="bg1"/>
                </a:solidFill>
              </a:rPr>
              <a:t>Header</a:t>
            </a:r>
          </a:p>
        </p:txBody>
      </p:sp>
      <p:sp>
        <p:nvSpPr>
          <p:cNvPr id="11" name="Rectangle 2">
            <a:extLst>
              <a:ext uri="{FF2B5EF4-FFF2-40B4-BE49-F238E27FC236}">
                <a16:creationId xmlns:a16="http://schemas.microsoft.com/office/drawing/2014/main" id="{1A17FEBE-6B51-8948-0244-2C299D2C9583}"/>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1709865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9AAAE-B31E-578A-7964-4E4F03F86EE8}"/>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AC1BBEA5-36CA-1AE0-A5E0-ED320AFD2917}"/>
              </a:ext>
            </a:extLst>
          </p:cNvPr>
          <p:cNvSpPr/>
          <p:nvPr/>
        </p:nvSpPr>
        <p:spPr>
          <a:xfrm>
            <a:off x="957942"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4B38738A-55E1-4A01-92EA-5BB890EF9680}"/>
              </a:ext>
            </a:extLst>
          </p:cNvPr>
          <p:cNvSpPr/>
          <p:nvPr/>
        </p:nvSpPr>
        <p:spPr>
          <a:xfrm>
            <a:off x="984251"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a:extLst>
              <a:ext uri="{FF2B5EF4-FFF2-40B4-BE49-F238E27FC236}">
                <a16:creationId xmlns:a16="http://schemas.microsoft.com/office/drawing/2014/main" id="{3AE01BE0-62C5-29A6-EC62-112526BE6CD7}"/>
              </a:ext>
            </a:extLst>
          </p:cNvPr>
          <p:cNvSpPr/>
          <p:nvPr/>
        </p:nvSpPr>
        <p:spPr>
          <a:xfrm>
            <a:off x="3592146"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35B7AEB7-DED2-0BDF-2AD6-130C16A679DF}"/>
              </a:ext>
            </a:extLst>
          </p:cNvPr>
          <p:cNvSpPr/>
          <p:nvPr/>
        </p:nvSpPr>
        <p:spPr>
          <a:xfrm>
            <a:off x="3619360"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BCA914E9-F7A8-7B0E-39AA-62D3ED7DC657}"/>
              </a:ext>
            </a:extLst>
          </p:cNvPr>
          <p:cNvSpPr/>
          <p:nvPr/>
        </p:nvSpPr>
        <p:spPr>
          <a:xfrm>
            <a:off x="5867260"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86848576-C89D-24A3-3076-889C901ACD93}"/>
              </a:ext>
            </a:extLst>
          </p:cNvPr>
          <p:cNvSpPr/>
          <p:nvPr/>
        </p:nvSpPr>
        <p:spPr>
          <a:xfrm>
            <a:off x="5894474"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FB080DF-610E-8C88-DED4-E5F43706FF33}"/>
              </a:ext>
            </a:extLst>
          </p:cNvPr>
          <p:cNvSpPr/>
          <p:nvPr/>
        </p:nvSpPr>
        <p:spPr>
          <a:xfrm>
            <a:off x="8142374"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ounded Rectangle 12">
            <a:extLst>
              <a:ext uri="{FF2B5EF4-FFF2-40B4-BE49-F238E27FC236}">
                <a16:creationId xmlns:a16="http://schemas.microsoft.com/office/drawing/2014/main" id="{5FA8E183-83FB-53A8-C16C-5B0B5E91E198}"/>
              </a:ext>
            </a:extLst>
          </p:cNvPr>
          <p:cNvSpPr/>
          <p:nvPr/>
        </p:nvSpPr>
        <p:spPr>
          <a:xfrm>
            <a:off x="8169588"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252488AF-C780-3161-2C2D-CC01E6ED8DD2}"/>
              </a:ext>
            </a:extLst>
          </p:cNvPr>
          <p:cNvSpPr/>
          <p:nvPr/>
        </p:nvSpPr>
        <p:spPr>
          <a:xfrm>
            <a:off x="1004684" y="2808516"/>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0144EF63-002F-0E5B-7209-EBF53454AE47}"/>
              </a:ext>
            </a:extLst>
          </p:cNvPr>
          <p:cNvSpPr/>
          <p:nvPr/>
        </p:nvSpPr>
        <p:spPr>
          <a:xfrm>
            <a:off x="1905000"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74B892F2-25C7-7DC8-E980-4F164BDA0B15}"/>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22356441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C51AB-9E09-84A1-3C83-9FE504D85CA2}"/>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692F8045-DBCC-D6AA-D95B-F2387C21BC42}"/>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6F61E8E9-D16F-1327-D0D0-0788D0CC13D2}"/>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7651889-6000-21B9-60B8-1CB54669BB3D}"/>
              </a:ext>
            </a:extLst>
          </p:cNvPr>
          <p:cNvSpPr/>
          <p:nvPr/>
        </p:nvSpPr>
        <p:spPr>
          <a:xfrm>
            <a:off x="199141" y="2808516"/>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79030CD1-1E46-DA23-A02D-CDF91DB070CA}"/>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8BA14B5E-9131-21CC-B98B-89099E048E51}"/>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95B0AC3-1A05-F0A2-D93A-2C1FAE9E2EC5}"/>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5BB08AD1-AD45-1EF6-F6BF-997891FD4A17}"/>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B5B72268-36B1-D6BC-E241-45CF7A88F8F4}"/>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ounded Rectangle 12">
            <a:extLst>
              <a:ext uri="{FF2B5EF4-FFF2-40B4-BE49-F238E27FC236}">
                <a16:creationId xmlns:a16="http://schemas.microsoft.com/office/drawing/2014/main" id="{7693A6C6-063C-DE91-57A1-6893DB73EC8C}"/>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F7EDB80D-EADC-05AA-0AEE-26278B5560B9}"/>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275EA37-317B-A0AC-6B1B-33EF26399F5A}"/>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35A53A-DE06-E8C5-A049-774B3C209210}"/>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9" name="Rectangle 2">
            <a:extLst>
              <a:ext uri="{FF2B5EF4-FFF2-40B4-BE49-F238E27FC236}">
                <a16:creationId xmlns:a16="http://schemas.microsoft.com/office/drawing/2014/main" id="{095B6DB1-36A1-CB3F-2B89-3ADE9F0DF52E}"/>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2313450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1027A-ECED-4F82-E4F1-6709A9B428AA}"/>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66E5EC8B-3BC3-1C3B-4547-BA72E6064AC7}"/>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E5808B8C-5F04-8A8B-CE73-99D4F7D379DA}"/>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11259C17-2475-9AE6-6E58-1ED9405FA5A0}"/>
              </a:ext>
            </a:extLst>
          </p:cNvPr>
          <p:cNvSpPr/>
          <p:nvPr/>
        </p:nvSpPr>
        <p:spPr>
          <a:xfrm>
            <a:off x="199141" y="3559626"/>
            <a:ext cx="1866224" cy="966399"/>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D3186108-98A7-0ADB-2164-1E2297619AFE}"/>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0321108A-59F9-27F8-AF0D-DD50B9452A8D}"/>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693A1A2-CB3B-98F4-788F-39C26E283623}"/>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6E7593EE-3376-016D-4085-375F381C8D1B}"/>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8FF1E493-1897-DAF4-C6DD-DD034008E3FC}"/>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2D75D6EB-2435-88DC-7FC1-9AE7451B6EC3}"/>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ounded Rectangle 12">
            <a:extLst>
              <a:ext uri="{FF2B5EF4-FFF2-40B4-BE49-F238E27FC236}">
                <a16:creationId xmlns:a16="http://schemas.microsoft.com/office/drawing/2014/main" id="{166EBD85-B407-1AC7-A31D-1E6D5F9B1FF0}"/>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1B12CBEE-967E-D4D3-C1B5-8A3E941E4FED}"/>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C0F4113-AEFE-A50D-F3BA-8223D32ED3BC}"/>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D2A3090-DC49-0EF0-D80F-E2D6D4DD8E47}"/>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D219F9A6-589C-A2BD-E423-466477005D35}"/>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sp>
        <p:nvSpPr>
          <p:cNvPr id="19" name="Rectangle 2">
            <a:extLst>
              <a:ext uri="{FF2B5EF4-FFF2-40B4-BE49-F238E27FC236}">
                <a16:creationId xmlns:a16="http://schemas.microsoft.com/office/drawing/2014/main" id="{AAB061AA-23D2-39D5-12CB-BCB161524E47}"/>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1128853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585BF-648C-8F40-E8D9-CAF6E24834C8}"/>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AFA3487C-11B0-2406-D89B-CA0EAA1B0DD4}"/>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76C05337-C906-392B-47FB-D628865F82CB}"/>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E02016DB-A017-3B5C-B459-D098E5F818D3}"/>
              </a:ext>
            </a:extLst>
          </p:cNvPr>
          <p:cNvSpPr/>
          <p:nvPr/>
        </p:nvSpPr>
        <p:spPr>
          <a:xfrm>
            <a:off x="199141" y="4261758"/>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050C7AE8-ABFF-8535-AEE2-EDAAE45A0EBB}"/>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CAA94E80-9C26-241D-9FF7-DEBD754D046C}"/>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DD1E89B-58C9-1E16-2D7A-E683FEAB8A3B}"/>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D8A8FC19-7423-38C9-9121-71757D79777B}"/>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6348B827-FB23-107D-0014-8C308A805A98}"/>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EF2E956B-E39F-79C2-49F0-FA02E7730C9F}"/>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ounded Rectangle 12">
            <a:extLst>
              <a:ext uri="{FF2B5EF4-FFF2-40B4-BE49-F238E27FC236}">
                <a16:creationId xmlns:a16="http://schemas.microsoft.com/office/drawing/2014/main" id="{26535497-44E3-8C3F-611E-FC1C2E09F268}"/>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D9778FB9-8DF5-49E5-ACBE-ED5D469262FF}"/>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A18C0A4-F00C-5EBA-291A-B71E89CEF51D}"/>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054B279-F177-EA94-6BE6-7C9A20629E83}"/>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7C569325-15F1-1821-8073-C7BBC7844D36}"/>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cxnSp>
        <p:nvCxnSpPr>
          <p:cNvPr id="7" name="Straight Connector 6">
            <a:extLst>
              <a:ext uri="{FF2B5EF4-FFF2-40B4-BE49-F238E27FC236}">
                <a16:creationId xmlns:a16="http://schemas.microsoft.com/office/drawing/2014/main" id="{4E30CC73-B423-5F8C-661A-0DC97B27BB84}"/>
              </a:ext>
            </a:extLst>
          </p:cNvPr>
          <p:cNvCxnSpPr/>
          <p:nvPr/>
        </p:nvCxnSpPr>
        <p:spPr>
          <a:xfrm>
            <a:off x="221612" y="4239989"/>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009354C8-82DE-1D42-3A40-A2FA052AB4CB}"/>
              </a:ext>
            </a:extLst>
          </p:cNvPr>
          <p:cNvSpPr/>
          <p:nvPr/>
        </p:nvSpPr>
        <p:spPr>
          <a:xfrm>
            <a:off x="492390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FA415DE7-BE39-A5D0-D440-E2002E313D6A}"/>
              </a:ext>
            </a:extLst>
          </p:cNvPr>
          <p:cNvSpPr txBox="1"/>
          <p:nvPr/>
        </p:nvSpPr>
        <p:spPr>
          <a:xfrm>
            <a:off x="4875162" y="3731470"/>
            <a:ext cx="1530804" cy="369332"/>
          </a:xfrm>
          <a:prstGeom prst="rect">
            <a:avLst/>
          </a:prstGeom>
          <a:noFill/>
        </p:spPr>
        <p:txBody>
          <a:bodyPr wrap="none" rtlCol="0">
            <a:spAutoFit/>
          </a:bodyPr>
          <a:lstStyle/>
          <a:p>
            <a:r>
              <a:rPr lang="en-US" dirty="0"/>
              <a:t>Data index: 13</a:t>
            </a:r>
          </a:p>
        </p:txBody>
      </p:sp>
      <p:sp>
        <p:nvSpPr>
          <p:cNvPr id="20" name="TextBox 19">
            <a:extLst>
              <a:ext uri="{FF2B5EF4-FFF2-40B4-BE49-F238E27FC236}">
                <a16:creationId xmlns:a16="http://schemas.microsoft.com/office/drawing/2014/main" id="{7AE2DFE7-34C7-9EE3-E302-D08391DDB570}"/>
              </a:ext>
            </a:extLst>
          </p:cNvPr>
          <p:cNvSpPr txBox="1"/>
          <p:nvPr/>
        </p:nvSpPr>
        <p:spPr>
          <a:xfrm>
            <a:off x="117323" y="3484216"/>
            <a:ext cx="1530804" cy="369332"/>
          </a:xfrm>
          <a:prstGeom prst="rect">
            <a:avLst/>
          </a:prstGeom>
          <a:noFill/>
        </p:spPr>
        <p:txBody>
          <a:bodyPr wrap="none" rtlCol="0">
            <a:spAutoFit/>
          </a:bodyPr>
          <a:lstStyle/>
          <a:p>
            <a:r>
              <a:rPr lang="en-US" dirty="0"/>
              <a:t>Data index: 13</a:t>
            </a:r>
          </a:p>
        </p:txBody>
      </p:sp>
      <p:sp>
        <p:nvSpPr>
          <p:cNvPr id="21" name="Rectangle 2">
            <a:extLst>
              <a:ext uri="{FF2B5EF4-FFF2-40B4-BE49-F238E27FC236}">
                <a16:creationId xmlns:a16="http://schemas.microsoft.com/office/drawing/2014/main" id="{B5C4B26E-56E0-F3F6-2222-B4EA145B0FBA}"/>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2401044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83472-2942-501E-081B-D50A3029A2DD}"/>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20AA3C0D-B457-4266-EBCE-2EBE974253DF}"/>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D4517D33-66A1-CB5F-E74A-64DD84FB04D7}"/>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29A796AF-60BE-60BB-5265-63EE6751E396}"/>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825B2A3A-AC90-720B-9A9F-2FD40202F22D}"/>
              </a:ext>
            </a:extLst>
          </p:cNvPr>
          <p:cNvSpPr/>
          <p:nvPr/>
        </p:nvSpPr>
        <p:spPr>
          <a:xfrm>
            <a:off x="7010931" y="4239989"/>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AEC24431-B6EC-E88F-A30B-E73C06989BB7}"/>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47EFAFAC-2257-95D2-6627-7ADA792CDEC6}"/>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215EF38C-2D5F-AF40-F2DE-9EAC442A38D9}"/>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F9D9D338-28AD-D45D-3AA8-16297BE6BE52}"/>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735AB479-8227-AA34-D089-102FB4450F84}"/>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CFDFC1-0FF0-A489-2CE5-2F0C76B234B5}"/>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9A819D0D-1566-4FC5-7259-1E8F5429C9B5}"/>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7AF0E81-71F2-770A-8E64-238E58FBA067}"/>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E2BD88-2047-4A97-79E6-5BF767DF8036}"/>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E7C3E3DB-7668-743F-4CFB-9D2DAC19E67E}"/>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cxnSp>
        <p:nvCxnSpPr>
          <p:cNvPr id="7" name="Straight Connector 6">
            <a:extLst>
              <a:ext uri="{FF2B5EF4-FFF2-40B4-BE49-F238E27FC236}">
                <a16:creationId xmlns:a16="http://schemas.microsoft.com/office/drawing/2014/main" id="{073D70A7-9993-5C11-9EF9-0534F4F2194D}"/>
              </a:ext>
            </a:extLst>
          </p:cNvPr>
          <p:cNvCxnSpPr/>
          <p:nvPr/>
        </p:nvCxnSpPr>
        <p:spPr>
          <a:xfrm>
            <a:off x="221612" y="4239989"/>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61E716E6-69B9-F104-E114-E4744C0465BA}"/>
              </a:ext>
            </a:extLst>
          </p:cNvPr>
          <p:cNvSpPr/>
          <p:nvPr/>
        </p:nvSpPr>
        <p:spPr>
          <a:xfrm>
            <a:off x="492390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18D5AF09-504A-DE3F-D99E-37B6840C089B}"/>
              </a:ext>
            </a:extLst>
          </p:cNvPr>
          <p:cNvSpPr txBox="1"/>
          <p:nvPr/>
        </p:nvSpPr>
        <p:spPr>
          <a:xfrm>
            <a:off x="4875162" y="3731470"/>
            <a:ext cx="1530804" cy="369332"/>
          </a:xfrm>
          <a:prstGeom prst="rect">
            <a:avLst/>
          </a:prstGeom>
          <a:noFill/>
        </p:spPr>
        <p:txBody>
          <a:bodyPr wrap="none" rtlCol="0">
            <a:spAutoFit/>
          </a:bodyPr>
          <a:lstStyle/>
          <a:p>
            <a:r>
              <a:rPr lang="en-US" dirty="0"/>
              <a:t>Data index: 13</a:t>
            </a:r>
          </a:p>
        </p:txBody>
      </p:sp>
      <p:sp>
        <p:nvSpPr>
          <p:cNvPr id="20" name="TextBox 19">
            <a:extLst>
              <a:ext uri="{FF2B5EF4-FFF2-40B4-BE49-F238E27FC236}">
                <a16:creationId xmlns:a16="http://schemas.microsoft.com/office/drawing/2014/main" id="{334319E2-D5C4-6D24-8A99-31B5014F01D2}"/>
              </a:ext>
            </a:extLst>
          </p:cNvPr>
          <p:cNvSpPr txBox="1"/>
          <p:nvPr/>
        </p:nvSpPr>
        <p:spPr>
          <a:xfrm>
            <a:off x="117323" y="3484216"/>
            <a:ext cx="1530804" cy="369332"/>
          </a:xfrm>
          <a:prstGeom prst="rect">
            <a:avLst/>
          </a:prstGeom>
          <a:noFill/>
        </p:spPr>
        <p:txBody>
          <a:bodyPr wrap="none" rtlCol="0">
            <a:spAutoFit/>
          </a:bodyPr>
          <a:lstStyle/>
          <a:p>
            <a:r>
              <a:rPr lang="en-US" dirty="0"/>
              <a:t>Data index: 13</a:t>
            </a:r>
          </a:p>
        </p:txBody>
      </p:sp>
      <p:sp>
        <p:nvSpPr>
          <p:cNvPr id="18" name="TextBox 17">
            <a:extLst>
              <a:ext uri="{FF2B5EF4-FFF2-40B4-BE49-F238E27FC236}">
                <a16:creationId xmlns:a16="http://schemas.microsoft.com/office/drawing/2014/main" id="{5ED7BA39-61AF-752E-2622-FE3D4FCB47AA}"/>
              </a:ext>
            </a:extLst>
          </p:cNvPr>
          <p:cNvSpPr txBox="1"/>
          <p:nvPr/>
        </p:nvSpPr>
        <p:spPr>
          <a:xfrm>
            <a:off x="6944941" y="3916136"/>
            <a:ext cx="1530804" cy="369332"/>
          </a:xfrm>
          <a:prstGeom prst="rect">
            <a:avLst/>
          </a:prstGeom>
          <a:noFill/>
        </p:spPr>
        <p:txBody>
          <a:bodyPr wrap="none" rtlCol="0">
            <a:spAutoFit/>
          </a:bodyPr>
          <a:lstStyle/>
          <a:p>
            <a:r>
              <a:rPr lang="en-US" dirty="0"/>
              <a:t>Data index: 26</a:t>
            </a:r>
          </a:p>
        </p:txBody>
      </p:sp>
      <p:sp>
        <p:nvSpPr>
          <p:cNvPr id="21" name="TextBox 20">
            <a:extLst>
              <a:ext uri="{FF2B5EF4-FFF2-40B4-BE49-F238E27FC236}">
                <a16:creationId xmlns:a16="http://schemas.microsoft.com/office/drawing/2014/main" id="{402BD177-FC8C-641C-A1D4-0797F29296CB}"/>
              </a:ext>
            </a:extLst>
          </p:cNvPr>
          <p:cNvSpPr txBox="1"/>
          <p:nvPr/>
        </p:nvSpPr>
        <p:spPr>
          <a:xfrm>
            <a:off x="177145" y="4187456"/>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6B59202D-AEC1-4DFD-8751-6AFE50D2904C}"/>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4204507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40DC-A18A-5D27-A35E-491BD5648EAA}"/>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253A9EEC-EB98-4FF2-F674-E7D5CC7179AB}"/>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F9AABA18-D4FF-1321-9824-84652E1057AC}"/>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DF480979-F18E-65D5-003C-31E9A0A055C6}"/>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65D9CE02-4FED-B6EF-AD00-FEE701A8E1D4}"/>
              </a:ext>
            </a:extLst>
          </p:cNvPr>
          <p:cNvSpPr/>
          <p:nvPr/>
        </p:nvSpPr>
        <p:spPr>
          <a:xfrm>
            <a:off x="7010931" y="4239989"/>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4B0C3236-FE71-B66A-47E1-4149F329541D}"/>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FB5C3F0F-8FBB-C132-1C88-AACCA187DF0C}"/>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94BC9CA-B5DD-B85E-089C-B8E14E982DA5}"/>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65E0F15D-9679-FFAB-2600-887E751D0116}"/>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2186D88B-3508-DC38-428C-9446A421646A}"/>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440EDBD-145B-EED2-803D-A8EE5B7329C6}"/>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F56FA3D3-A19F-C051-34A7-7CBC409FD266}"/>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AE559C4-6510-E905-94C2-9A9E13C47010}"/>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9F3FB6-2008-2EB1-0198-A10C9101E28E}"/>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48CA6516-8D01-EA0D-CE77-D7A4F1249AE5}"/>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cxnSp>
        <p:nvCxnSpPr>
          <p:cNvPr id="7" name="Straight Connector 6">
            <a:extLst>
              <a:ext uri="{FF2B5EF4-FFF2-40B4-BE49-F238E27FC236}">
                <a16:creationId xmlns:a16="http://schemas.microsoft.com/office/drawing/2014/main" id="{E4C05CFC-2F73-BCB6-0FD3-3D2E1910CEB2}"/>
              </a:ext>
            </a:extLst>
          </p:cNvPr>
          <p:cNvCxnSpPr/>
          <p:nvPr/>
        </p:nvCxnSpPr>
        <p:spPr>
          <a:xfrm>
            <a:off x="221612" y="4239989"/>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EF81271F-525C-CE6E-8905-B5C4C1B05679}"/>
              </a:ext>
            </a:extLst>
          </p:cNvPr>
          <p:cNvSpPr/>
          <p:nvPr/>
        </p:nvSpPr>
        <p:spPr>
          <a:xfrm>
            <a:off x="492390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1563E678-5FBB-2C1F-6D50-083A683AFC79}"/>
              </a:ext>
            </a:extLst>
          </p:cNvPr>
          <p:cNvSpPr txBox="1"/>
          <p:nvPr/>
        </p:nvSpPr>
        <p:spPr>
          <a:xfrm>
            <a:off x="4875162" y="3731470"/>
            <a:ext cx="1530804" cy="369332"/>
          </a:xfrm>
          <a:prstGeom prst="rect">
            <a:avLst/>
          </a:prstGeom>
          <a:noFill/>
        </p:spPr>
        <p:txBody>
          <a:bodyPr wrap="none" rtlCol="0">
            <a:spAutoFit/>
          </a:bodyPr>
          <a:lstStyle/>
          <a:p>
            <a:r>
              <a:rPr lang="en-US" dirty="0"/>
              <a:t>Data index: 13</a:t>
            </a:r>
          </a:p>
        </p:txBody>
      </p:sp>
      <p:sp>
        <p:nvSpPr>
          <p:cNvPr id="20" name="TextBox 19">
            <a:extLst>
              <a:ext uri="{FF2B5EF4-FFF2-40B4-BE49-F238E27FC236}">
                <a16:creationId xmlns:a16="http://schemas.microsoft.com/office/drawing/2014/main" id="{46CF86A6-2F75-1F41-0A55-D9C5F98346E0}"/>
              </a:ext>
            </a:extLst>
          </p:cNvPr>
          <p:cNvSpPr txBox="1"/>
          <p:nvPr/>
        </p:nvSpPr>
        <p:spPr>
          <a:xfrm>
            <a:off x="117323" y="3484216"/>
            <a:ext cx="1530804" cy="369332"/>
          </a:xfrm>
          <a:prstGeom prst="rect">
            <a:avLst/>
          </a:prstGeom>
          <a:noFill/>
        </p:spPr>
        <p:txBody>
          <a:bodyPr wrap="none" rtlCol="0">
            <a:spAutoFit/>
          </a:bodyPr>
          <a:lstStyle/>
          <a:p>
            <a:r>
              <a:rPr lang="en-US" dirty="0"/>
              <a:t>Data index: 13</a:t>
            </a:r>
          </a:p>
        </p:txBody>
      </p:sp>
      <p:sp>
        <p:nvSpPr>
          <p:cNvPr id="18" name="TextBox 17">
            <a:extLst>
              <a:ext uri="{FF2B5EF4-FFF2-40B4-BE49-F238E27FC236}">
                <a16:creationId xmlns:a16="http://schemas.microsoft.com/office/drawing/2014/main" id="{04279EC1-B72B-ED0D-79AA-4499FA80B5B5}"/>
              </a:ext>
            </a:extLst>
          </p:cNvPr>
          <p:cNvSpPr txBox="1"/>
          <p:nvPr/>
        </p:nvSpPr>
        <p:spPr>
          <a:xfrm>
            <a:off x="6944941" y="3916136"/>
            <a:ext cx="1530804" cy="369332"/>
          </a:xfrm>
          <a:prstGeom prst="rect">
            <a:avLst/>
          </a:prstGeom>
          <a:noFill/>
        </p:spPr>
        <p:txBody>
          <a:bodyPr wrap="none" rtlCol="0">
            <a:spAutoFit/>
          </a:bodyPr>
          <a:lstStyle/>
          <a:p>
            <a:r>
              <a:rPr lang="en-US" dirty="0"/>
              <a:t>Data index: 26</a:t>
            </a:r>
          </a:p>
        </p:txBody>
      </p:sp>
      <p:sp>
        <p:nvSpPr>
          <p:cNvPr id="21" name="TextBox 20">
            <a:extLst>
              <a:ext uri="{FF2B5EF4-FFF2-40B4-BE49-F238E27FC236}">
                <a16:creationId xmlns:a16="http://schemas.microsoft.com/office/drawing/2014/main" id="{10D4F0AA-E40C-251E-312E-5F2FBE907EFF}"/>
              </a:ext>
            </a:extLst>
          </p:cNvPr>
          <p:cNvSpPr txBox="1"/>
          <p:nvPr/>
        </p:nvSpPr>
        <p:spPr>
          <a:xfrm>
            <a:off x="177145" y="4187456"/>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BC197176-87C6-B4A1-850D-22049A9684C0}"/>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8698EADC-8C15-311A-855A-21EF0854B315}"/>
              </a:ext>
            </a:extLst>
          </p:cNvPr>
          <p:cNvSpPr txBox="1"/>
          <p:nvPr/>
        </p:nvSpPr>
        <p:spPr>
          <a:xfrm>
            <a:off x="3107996" y="3329089"/>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4" name="TextBox 23">
            <a:extLst>
              <a:ext uri="{FF2B5EF4-FFF2-40B4-BE49-F238E27FC236}">
                <a16:creationId xmlns:a16="http://schemas.microsoft.com/office/drawing/2014/main" id="{844A3993-545D-EAD8-E008-C4871B0C9A71}"/>
              </a:ext>
            </a:extLst>
          </p:cNvPr>
          <p:cNvSpPr txBox="1"/>
          <p:nvPr/>
        </p:nvSpPr>
        <p:spPr>
          <a:xfrm>
            <a:off x="5187165" y="3339585"/>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5" name="TextBox 24">
            <a:extLst>
              <a:ext uri="{FF2B5EF4-FFF2-40B4-BE49-F238E27FC236}">
                <a16:creationId xmlns:a16="http://schemas.microsoft.com/office/drawing/2014/main" id="{CF89B043-2BCB-82C8-F75A-D6A44C867E58}"/>
              </a:ext>
            </a:extLst>
          </p:cNvPr>
          <p:cNvSpPr txBox="1"/>
          <p:nvPr/>
        </p:nvSpPr>
        <p:spPr>
          <a:xfrm>
            <a:off x="6972155" y="3328016"/>
            <a:ext cx="1907189" cy="369332"/>
          </a:xfrm>
          <a:prstGeom prst="rect">
            <a:avLst/>
          </a:prstGeom>
          <a:solidFill>
            <a:schemeClr val="bg1"/>
          </a:solidFill>
        </p:spPr>
        <p:txBody>
          <a:bodyPr wrap="none" rtlCol="0">
            <a:spAutoFit/>
          </a:bodyPr>
          <a:lstStyle/>
          <a:p>
            <a:r>
              <a:rPr lang="en-US" dirty="0">
                <a:solidFill>
                  <a:srgbClr val="FF0000"/>
                </a:solidFill>
              </a:rPr>
              <a:t>Fragmented &amp; last</a:t>
            </a:r>
          </a:p>
        </p:txBody>
      </p:sp>
    </p:spTree>
    <p:extLst>
      <p:ext uri="{BB962C8B-B14F-4D97-AF65-F5344CB8AC3E}">
        <p14:creationId xmlns:p14="http://schemas.microsoft.com/office/powerpoint/2010/main" val="3528459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CDA6D1A-F9EE-31C8-1EC5-FFBEE5C729C1}"/>
              </a:ext>
            </a:extLst>
          </p:cNvPr>
          <p:cNvSpPr txBox="1">
            <a:spLocks noChangeArrowheads="1"/>
          </p:cNvSpPr>
          <p:nvPr/>
        </p:nvSpPr>
        <p:spPr>
          <a:xfrm>
            <a:off x="0" y="0"/>
            <a:ext cx="7772400" cy="10080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What is RFC?</a:t>
            </a: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330F598E-D63F-D88A-7265-B2B890718600}"/>
              </a:ext>
            </a:extLst>
          </p:cNvPr>
          <p:cNvSpPr txBox="1"/>
          <p:nvPr/>
        </p:nvSpPr>
        <p:spPr>
          <a:xfrm>
            <a:off x="272143" y="1621971"/>
            <a:ext cx="5468741"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4472C4">
                    <a:lumMod val="75000"/>
                  </a:srgbClr>
                </a:solidFill>
                <a:effectLst/>
                <a:uLnTx/>
                <a:uFillTx/>
                <a:latin typeface="Linux Libertine"/>
                <a:ea typeface="+mn-ea"/>
                <a:cs typeface="+mn-cs"/>
              </a:rPr>
              <a:t>Request for Comments (RFC):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AED3A01-4824-FF79-846E-9D24EF466721}"/>
              </a:ext>
            </a:extLst>
          </p:cNvPr>
          <p:cNvSpPr txBox="1"/>
          <p:nvPr/>
        </p:nvSpPr>
        <p:spPr>
          <a:xfrm>
            <a:off x="272143" y="2494631"/>
            <a:ext cx="8767144"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A peer reviewed publication in a series from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principal technical development and standards-setting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bodies for the Internet, most prominently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the Internet Engineering Task Force (IETF).</a:t>
            </a:r>
            <a:r>
              <a:rPr kumimoji="0" lang="en-US" sz="2800" b="0" i="0" u="none" strike="noStrike" kern="1200" cap="none" spc="0" normalizeH="0" baseline="30000" noProof="0" dirty="0">
                <a:ln>
                  <a:noFill/>
                </a:ln>
                <a:solidFill>
                  <a:srgbClr val="4472C4">
                    <a:lumMod val="75000"/>
                  </a:srgbClr>
                </a:solidFill>
                <a:effectLst/>
                <a:uLnTx/>
                <a:uFillTx/>
                <a:latin typeface="Arial" panose="020B0604020202020204" pitchFamily="34" charset="0"/>
                <a:ea typeface="+mn-ea"/>
                <a:cs typeface="+mn-cs"/>
              </a:rPr>
              <a:t> </a:t>
            </a:r>
          </a:p>
        </p:txBody>
      </p:sp>
      <p:sp>
        <p:nvSpPr>
          <p:cNvPr id="5" name="TextBox 4">
            <a:extLst>
              <a:ext uri="{FF2B5EF4-FFF2-40B4-BE49-F238E27FC236}">
                <a16:creationId xmlns:a16="http://schemas.microsoft.com/office/drawing/2014/main" id="{FEA4675E-43E8-8EA2-A3D6-B224862F4EB6}"/>
              </a:ext>
            </a:extLst>
          </p:cNvPr>
          <p:cNvSpPr txBox="1"/>
          <p:nvPr/>
        </p:nvSpPr>
        <p:spPr>
          <a:xfrm>
            <a:off x="435429" y="5427749"/>
            <a:ext cx="611148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aktiv-grotesk"/>
                <a:ea typeface="+mn-ea"/>
                <a:cs typeface="+mn-cs"/>
              </a:rPr>
              <a:t>How to Read an RFC: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www.ietf.org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/blog/how-read-</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rfc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C31F757E-D648-E81C-0742-80A1971FF8E2}"/>
              </a:ext>
            </a:extLst>
          </p:cNvPr>
          <p:cNvSpPr txBox="1"/>
          <p:nvPr/>
        </p:nvSpPr>
        <p:spPr>
          <a:xfrm>
            <a:off x="435429" y="4920343"/>
            <a:ext cx="408842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www.ietf.org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/standards/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rfcs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164134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A1FBA-1465-F743-46CA-DB6A9CBE2416}"/>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A80530D4-5B2C-F4F4-C242-90C7D962394E}"/>
              </a:ext>
            </a:extLst>
          </p:cNvPr>
          <p:cNvSpPr/>
          <p:nvPr/>
        </p:nvSpPr>
        <p:spPr>
          <a:xfrm>
            <a:off x="108716" y="4253301"/>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3C586019-F7E5-83DA-668B-4E0E6D21CC8B}"/>
              </a:ext>
            </a:extLst>
          </p:cNvPr>
          <p:cNvSpPr/>
          <p:nvPr/>
        </p:nvSpPr>
        <p:spPr>
          <a:xfrm>
            <a:off x="174706" y="5221551"/>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DD94F6ED-EE60-99FB-952E-2A8D14E77ACD}"/>
              </a:ext>
            </a:extLst>
          </p:cNvPr>
          <p:cNvSpPr/>
          <p:nvPr/>
        </p:nvSpPr>
        <p:spPr>
          <a:xfrm>
            <a:off x="108717" y="2667000"/>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D1D04C09-B00B-111F-1AAA-BC6746BB0FC0}"/>
              </a:ext>
            </a:extLst>
          </p:cNvPr>
          <p:cNvSpPr/>
          <p:nvPr/>
        </p:nvSpPr>
        <p:spPr>
          <a:xfrm>
            <a:off x="135931" y="2688772"/>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EE84DFA-DA7C-D3E2-3E51-2788764E4388}"/>
              </a:ext>
            </a:extLst>
          </p:cNvPr>
          <p:cNvSpPr/>
          <p:nvPr/>
        </p:nvSpPr>
        <p:spPr>
          <a:xfrm>
            <a:off x="157455" y="3205844"/>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9D852864-2269-F9F3-17E9-AECAC505DACE}"/>
              </a:ext>
            </a:extLst>
          </p:cNvPr>
          <p:cNvSpPr/>
          <p:nvPr/>
        </p:nvSpPr>
        <p:spPr>
          <a:xfrm>
            <a:off x="108716" y="113254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5656CF97-702D-95AB-12F3-92A2EB9D6105}"/>
              </a:ext>
            </a:extLst>
          </p:cNvPr>
          <p:cNvSpPr/>
          <p:nvPr/>
        </p:nvSpPr>
        <p:spPr>
          <a:xfrm>
            <a:off x="135930" y="115431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6A847F7-905D-AEAF-B8B8-D42061494BA3}"/>
              </a:ext>
            </a:extLst>
          </p:cNvPr>
          <p:cNvSpPr/>
          <p:nvPr/>
        </p:nvSpPr>
        <p:spPr>
          <a:xfrm>
            <a:off x="135930" y="4275073"/>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50E7132-DD22-067E-8D0D-2D47E5CB9B6B}"/>
              </a:ext>
            </a:extLst>
          </p:cNvPr>
          <p:cNvSpPr txBox="1"/>
          <p:nvPr/>
        </p:nvSpPr>
        <p:spPr>
          <a:xfrm>
            <a:off x="108716" y="3143641"/>
            <a:ext cx="1413785" cy="369332"/>
          </a:xfrm>
          <a:prstGeom prst="rect">
            <a:avLst/>
          </a:prstGeom>
          <a:noFill/>
        </p:spPr>
        <p:txBody>
          <a:bodyPr wrap="none" rtlCol="0">
            <a:spAutoFit/>
          </a:bodyPr>
          <a:lstStyle/>
          <a:p>
            <a:r>
              <a:rPr lang="en-US" dirty="0"/>
              <a:t>Data index: 0</a:t>
            </a:r>
          </a:p>
        </p:txBody>
      </p:sp>
      <p:sp>
        <p:nvSpPr>
          <p:cNvPr id="14" name="Freeform 13">
            <a:extLst>
              <a:ext uri="{FF2B5EF4-FFF2-40B4-BE49-F238E27FC236}">
                <a16:creationId xmlns:a16="http://schemas.microsoft.com/office/drawing/2014/main" id="{99B1A4CB-08B7-DF2E-C5BD-30FDD03497BF}"/>
              </a:ext>
            </a:extLst>
          </p:cNvPr>
          <p:cNvSpPr/>
          <p:nvPr/>
        </p:nvSpPr>
        <p:spPr>
          <a:xfrm>
            <a:off x="166845" y="166293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6F00B12C-9D68-2099-70BA-F545CCBF7CC5}"/>
              </a:ext>
            </a:extLst>
          </p:cNvPr>
          <p:cNvSpPr txBox="1"/>
          <p:nvPr/>
        </p:nvSpPr>
        <p:spPr>
          <a:xfrm>
            <a:off x="118106" y="1600730"/>
            <a:ext cx="1530804" cy="369332"/>
          </a:xfrm>
          <a:prstGeom prst="rect">
            <a:avLst/>
          </a:prstGeom>
          <a:noFill/>
        </p:spPr>
        <p:txBody>
          <a:bodyPr wrap="none" rtlCol="0">
            <a:spAutoFit/>
          </a:bodyPr>
          <a:lstStyle/>
          <a:p>
            <a:r>
              <a:rPr lang="en-US" dirty="0"/>
              <a:t>Data index: 13</a:t>
            </a:r>
          </a:p>
        </p:txBody>
      </p:sp>
      <p:sp>
        <p:nvSpPr>
          <p:cNvPr id="18" name="TextBox 17">
            <a:extLst>
              <a:ext uri="{FF2B5EF4-FFF2-40B4-BE49-F238E27FC236}">
                <a16:creationId xmlns:a16="http://schemas.microsoft.com/office/drawing/2014/main" id="{0809A4F1-47A5-7A99-2103-4F163431344C}"/>
              </a:ext>
            </a:extLst>
          </p:cNvPr>
          <p:cNvSpPr txBox="1"/>
          <p:nvPr/>
        </p:nvSpPr>
        <p:spPr>
          <a:xfrm>
            <a:off x="108716" y="4897698"/>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478CFA65-7F8A-BABF-C434-9D95632C5EA5}"/>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E56539BA-0C40-A267-DF8C-E6FC35891B5F}"/>
              </a:ext>
            </a:extLst>
          </p:cNvPr>
          <p:cNvSpPr txBox="1"/>
          <p:nvPr/>
        </p:nvSpPr>
        <p:spPr>
          <a:xfrm>
            <a:off x="430110" y="2741260"/>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4" name="TextBox 23">
            <a:extLst>
              <a:ext uri="{FF2B5EF4-FFF2-40B4-BE49-F238E27FC236}">
                <a16:creationId xmlns:a16="http://schemas.microsoft.com/office/drawing/2014/main" id="{62B095B7-26D1-75C8-293E-B394356E0FE9}"/>
              </a:ext>
            </a:extLst>
          </p:cNvPr>
          <p:cNvSpPr txBox="1"/>
          <p:nvPr/>
        </p:nvSpPr>
        <p:spPr>
          <a:xfrm>
            <a:off x="430109" y="1208845"/>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5" name="TextBox 24">
            <a:extLst>
              <a:ext uri="{FF2B5EF4-FFF2-40B4-BE49-F238E27FC236}">
                <a16:creationId xmlns:a16="http://schemas.microsoft.com/office/drawing/2014/main" id="{242BFC89-7B0D-FE7B-078B-04001C9A2B15}"/>
              </a:ext>
            </a:extLst>
          </p:cNvPr>
          <p:cNvSpPr txBox="1"/>
          <p:nvPr/>
        </p:nvSpPr>
        <p:spPr>
          <a:xfrm>
            <a:off x="135930" y="4309578"/>
            <a:ext cx="1907189" cy="369332"/>
          </a:xfrm>
          <a:prstGeom prst="rect">
            <a:avLst/>
          </a:prstGeom>
          <a:solidFill>
            <a:schemeClr val="bg1"/>
          </a:solidFill>
        </p:spPr>
        <p:txBody>
          <a:bodyPr wrap="none" rtlCol="0">
            <a:spAutoFit/>
          </a:bodyPr>
          <a:lstStyle/>
          <a:p>
            <a:r>
              <a:rPr lang="en-US" dirty="0">
                <a:solidFill>
                  <a:srgbClr val="FF0000"/>
                </a:solidFill>
              </a:rPr>
              <a:t>Fragmented &amp; last</a:t>
            </a:r>
          </a:p>
        </p:txBody>
      </p:sp>
      <p:sp>
        <p:nvSpPr>
          <p:cNvPr id="29" name="TextBox 28">
            <a:extLst>
              <a:ext uri="{FF2B5EF4-FFF2-40B4-BE49-F238E27FC236}">
                <a16:creationId xmlns:a16="http://schemas.microsoft.com/office/drawing/2014/main" id="{BED4B7B2-A141-87F9-C4DC-0BFA5EE3E955}"/>
              </a:ext>
            </a:extLst>
          </p:cNvPr>
          <p:cNvSpPr txBox="1"/>
          <p:nvPr/>
        </p:nvSpPr>
        <p:spPr>
          <a:xfrm>
            <a:off x="4903309" y="1003233"/>
            <a:ext cx="1413785" cy="369332"/>
          </a:xfrm>
          <a:prstGeom prst="rect">
            <a:avLst/>
          </a:prstGeom>
          <a:noFill/>
        </p:spPr>
        <p:txBody>
          <a:bodyPr wrap="none" rtlCol="0">
            <a:spAutoFit/>
          </a:bodyPr>
          <a:lstStyle/>
          <a:p>
            <a:r>
              <a:rPr lang="en-US" dirty="0"/>
              <a:t>Data index: 0</a:t>
            </a:r>
          </a:p>
        </p:txBody>
      </p:sp>
      <p:sp>
        <p:nvSpPr>
          <p:cNvPr id="34" name="Rectangle 33">
            <a:extLst>
              <a:ext uri="{FF2B5EF4-FFF2-40B4-BE49-F238E27FC236}">
                <a16:creationId xmlns:a16="http://schemas.microsoft.com/office/drawing/2014/main" id="{72F89304-0900-BEAC-D6A1-41B01D7C8D74}"/>
              </a:ext>
            </a:extLst>
          </p:cNvPr>
          <p:cNvSpPr/>
          <p:nvPr/>
        </p:nvSpPr>
        <p:spPr>
          <a:xfrm>
            <a:off x="6320747" y="1063902"/>
            <a:ext cx="1961240" cy="4898142"/>
          </a:xfrm>
          <a:prstGeom prst="rect">
            <a:avLst/>
          </a:pr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229FB2AB-1F9C-C457-C567-5D5ABBD12283}"/>
              </a:ext>
            </a:extLst>
          </p:cNvPr>
          <p:cNvSpPr txBox="1"/>
          <p:nvPr/>
        </p:nvSpPr>
        <p:spPr>
          <a:xfrm>
            <a:off x="6147365" y="6046877"/>
            <a:ext cx="2308004" cy="646331"/>
          </a:xfrm>
          <a:prstGeom prst="rect">
            <a:avLst/>
          </a:prstGeom>
          <a:noFill/>
        </p:spPr>
        <p:txBody>
          <a:bodyPr wrap="none" rtlCol="0">
            <a:spAutoFit/>
          </a:bodyPr>
          <a:lstStyle/>
          <a:p>
            <a:pPr algn="ctr"/>
            <a:r>
              <a:rPr lang="en-US" dirty="0"/>
              <a:t>Virtually infinite buffer</a:t>
            </a:r>
          </a:p>
          <a:p>
            <a:pPr algn="ctr"/>
            <a:r>
              <a:rPr lang="en-US" dirty="0"/>
              <a:t>for reassembly</a:t>
            </a:r>
          </a:p>
        </p:txBody>
      </p:sp>
      <p:sp>
        <p:nvSpPr>
          <p:cNvPr id="36" name="TextBox 35">
            <a:extLst>
              <a:ext uri="{FF2B5EF4-FFF2-40B4-BE49-F238E27FC236}">
                <a16:creationId xmlns:a16="http://schemas.microsoft.com/office/drawing/2014/main" id="{D8549565-C3D4-EFF0-211B-EA3553898ECB}"/>
              </a:ext>
            </a:extLst>
          </p:cNvPr>
          <p:cNvSpPr txBox="1"/>
          <p:nvPr/>
        </p:nvSpPr>
        <p:spPr>
          <a:xfrm>
            <a:off x="6015408" y="1208845"/>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id="{FF8596D2-DD76-6AE2-E7F3-E037E7147D10}"/>
              </a:ext>
            </a:extLst>
          </p:cNvPr>
          <p:cNvSpPr txBox="1"/>
          <p:nvPr/>
        </p:nvSpPr>
        <p:spPr>
          <a:xfrm>
            <a:off x="6020953" y="1416109"/>
            <a:ext cx="301686" cy="369332"/>
          </a:xfrm>
          <a:prstGeom prst="rect">
            <a:avLst/>
          </a:prstGeom>
          <a:noFill/>
        </p:spPr>
        <p:txBody>
          <a:bodyPr wrap="none" rtlCol="0">
            <a:spAutoFit/>
          </a:bodyPr>
          <a:lstStyle/>
          <a:p>
            <a:r>
              <a:rPr lang="en-US" dirty="0"/>
              <a:t>2</a:t>
            </a:r>
          </a:p>
        </p:txBody>
      </p:sp>
      <p:sp>
        <p:nvSpPr>
          <p:cNvPr id="40" name="TextBox 39">
            <a:extLst>
              <a:ext uri="{FF2B5EF4-FFF2-40B4-BE49-F238E27FC236}">
                <a16:creationId xmlns:a16="http://schemas.microsoft.com/office/drawing/2014/main" id="{3F47E42A-51D3-941A-5B7A-19DD0662C1C3}"/>
              </a:ext>
            </a:extLst>
          </p:cNvPr>
          <p:cNvSpPr txBox="1"/>
          <p:nvPr/>
        </p:nvSpPr>
        <p:spPr>
          <a:xfrm>
            <a:off x="6026498" y="1623373"/>
            <a:ext cx="301686" cy="369332"/>
          </a:xfrm>
          <a:prstGeom prst="rect">
            <a:avLst/>
          </a:prstGeom>
          <a:noFill/>
        </p:spPr>
        <p:txBody>
          <a:bodyPr wrap="none" rtlCol="0">
            <a:spAutoFit/>
          </a:bodyPr>
          <a:lstStyle/>
          <a:p>
            <a:r>
              <a:rPr lang="en-US" dirty="0"/>
              <a:t>3</a:t>
            </a:r>
          </a:p>
        </p:txBody>
      </p:sp>
      <p:sp>
        <p:nvSpPr>
          <p:cNvPr id="41" name="TextBox 40">
            <a:extLst>
              <a:ext uri="{FF2B5EF4-FFF2-40B4-BE49-F238E27FC236}">
                <a16:creationId xmlns:a16="http://schemas.microsoft.com/office/drawing/2014/main" id="{C097785A-D25D-F4CF-BA18-C8E5ACF66A63}"/>
              </a:ext>
            </a:extLst>
          </p:cNvPr>
          <p:cNvSpPr txBox="1"/>
          <p:nvPr/>
        </p:nvSpPr>
        <p:spPr>
          <a:xfrm rot="5400000">
            <a:off x="6047435" y="1847157"/>
            <a:ext cx="34336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260653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A5099-4E5C-95AB-0368-138AB3AA812F}"/>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39902370-CEF4-F9D5-D415-17D21ED2A9F3}"/>
              </a:ext>
            </a:extLst>
          </p:cNvPr>
          <p:cNvSpPr/>
          <p:nvPr/>
        </p:nvSpPr>
        <p:spPr>
          <a:xfrm>
            <a:off x="108716" y="4253301"/>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8FFF1C40-FDF0-372E-6D1B-0CE8EF34E71D}"/>
              </a:ext>
            </a:extLst>
          </p:cNvPr>
          <p:cNvSpPr/>
          <p:nvPr/>
        </p:nvSpPr>
        <p:spPr>
          <a:xfrm>
            <a:off x="174706" y="5221551"/>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325B73F0-AA98-224A-E31A-5934C032C557}"/>
              </a:ext>
            </a:extLst>
          </p:cNvPr>
          <p:cNvSpPr/>
          <p:nvPr/>
        </p:nvSpPr>
        <p:spPr>
          <a:xfrm>
            <a:off x="108717" y="2667000"/>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8B0300D5-EF5D-9507-4A5A-87CA70198941}"/>
              </a:ext>
            </a:extLst>
          </p:cNvPr>
          <p:cNvSpPr/>
          <p:nvPr/>
        </p:nvSpPr>
        <p:spPr>
          <a:xfrm>
            <a:off x="135931" y="2688772"/>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76A21AFA-8B19-7466-6B51-09A343DFBCF9}"/>
              </a:ext>
            </a:extLst>
          </p:cNvPr>
          <p:cNvSpPr/>
          <p:nvPr/>
        </p:nvSpPr>
        <p:spPr>
          <a:xfrm>
            <a:off x="157455" y="3205844"/>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9D442C0C-8CCB-6C32-2F66-D945060BB9D3}"/>
              </a:ext>
            </a:extLst>
          </p:cNvPr>
          <p:cNvSpPr/>
          <p:nvPr/>
        </p:nvSpPr>
        <p:spPr>
          <a:xfrm>
            <a:off x="108716" y="113254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816DA431-61DB-FAD5-099C-F597E630F6A1}"/>
              </a:ext>
            </a:extLst>
          </p:cNvPr>
          <p:cNvSpPr/>
          <p:nvPr/>
        </p:nvSpPr>
        <p:spPr>
          <a:xfrm>
            <a:off x="135930" y="115431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92427EED-AB46-D857-3BCC-86B931FD78F2}"/>
              </a:ext>
            </a:extLst>
          </p:cNvPr>
          <p:cNvSpPr/>
          <p:nvPr/>
        </p:nvSpPr>
        <p:spPr>
          <a:xfrm>
            <a:off x="135930" y="4275073"/>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A985D32-A1AA-DD29-6CAB-E1A52959314D}"/>
              </a:ext>
            </a:extLst>
          </p:cNvPr>
          <p:cNvSpPr txBox="1"/>
          <p:nvPr/>
        </p:nvSpPr>
        <p:spPr>
          <a:xfrm>
            <a:off x="108716" y="3143641"/>
            <a:ext cx="1413785" cy="369332"/>
          </a:xfrm>
          <a:prstGeom prst="rect">
            <a:avLst/>
          </a:prstGeom>
          <a:noFill/>
        </p:spPr>
        <p:txBody>
          <a:bodyPr wrap="none" rtlCol="0">
            <a:spAutoFit/>
          </a:bodyPr>
          <a:lstStyle/>
          <a:p>
            <a:r>
              <a:rPr lang="en-US" dirty="0"/>
              <a:t>Data index: 0</a:t>
            </a:r>
          </a:p>
        </p:txBody>
      </p:sp>
      <p:sp>
        <p:nvSpPr>
          <p:cNvPr id="19" name="TextBox 18">
            <a:extLst>
              <a:ext uri="{FF2B5EF4-FFF2-40B4-BE49-F238E27FC236}">
                <a16:creationId xmlns:a16="http://schemas.microsoft.com/office/drawing/2014/main" id="{A42C09F1-7E87-241D-4C68-E6326C632BB8}"/>
              </a:ext>
            </a:extLst>
          </p:cNvPr>
          <p:cNvSpPr txBox="1"/>
          <p:nvPr/>
        </p:nvSpPr>
        <p:spPr>
          <a:xfrm>
            <a:off x="5259725" y="1854203"/>
            <a:ext cx="1081578" cy="276999"/>
          </a:xfrm>
          <a:prstGeom prst="rect">
            <a:avLst/>
          </a:prstGeom>
          <a:noFill/>
        </p:spPr>
        <p:txBody>
          <a:bodyPr wrap="none" rtlCol="0">
            <a:spAutoFit/>
          </a:bodyPr>
          <a:lstStyle/>
          <a:p>
            <a:r>
              <a:rPr lang="en-US" sz="1200" dirty="0"/>
              <a:t>Data index: 13</a:t>
            </a:r>
          </a:p>
        </p:txBody>
      </p:sp>
      <p:sp>
        <p:nvSpPr>
          <p:cNvPr id="18" name="TextBox 17">
            <a:extLst>
              <a:ext uri="{FF2B5EF4-FFF2-40B4-BE49-F238E27FC236}">
                <a16:creationId xmlns:a16="http://schemas.microsoft.com/office/drawing/2014/main" id="{6163B7D8-C92F-732A-357B-33843A56ABFC}"/>
              </a:ext>
            </a:extLst>
          </p:cNvPr>
          <p:cNvSpPr txBox="1"/>
          <p:nvPr/>
        </p:nvSpPr>
        <p:spPr>
          <a:xfrm>
            <a:off x="108716" y="4897698"/>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C0485937-8353-A19C-499E-F2CC3BD8E3AA}"/>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5B11F3E6-64F6-9616-C8F3-D41CC26ECF29}"/>
              </a:ext>
            </a:extLst>
          </p:cNvPr>
          <p:cNvSpPr txBox="1"/>
          <p:nvPr/>
        </p:nvSpPr>
        <p:spPr>
          <a:xfrm>
            <a:off x="430110" y="2741260"/>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4" name="TextBox 23">
            <a:extLst>
              <a:ext uri="{FF2B5EF4-FFF2-40B4-BE49-F238E27FC236}">
                <a16:creationId xmlns:a16="http://schemas.microsoft.com/office/drawing/2014/main" id="{2C3CF7FD-16C9-4A76-E8CF-48C2EED9CBC5}"/>
              </a:ext>
            </a:extLst>
          </p:cNvPr>
          <p:cNvSpPr txBox="1"/>
          <p:nvPr/>
        </p:nvSpPr>
        <p:spPr>
          <a:xfrm>
            <a:off x="430109" y="1208845"/>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5" name="TextBox 24">
            <a:extLst>
              <a:ext uri="{FF2B5EF4-FFF2-40B4-BE49-F238E27FC236}">
                <a16:creationId xmlns:a16="http://schemas.microsoft.com/office/drawing/2014/main" id="{8D5A6EA3-A15A-BCE6-E943-904B9BF1CF59}"/>
              </a:ext>
            </a:extLst>
          </p:cNvPr>
          <p:cNvSpPr txBox="1"/>
          <p:nvPr/>
        </p:nvSpPr>
        <p:spPr>
          <a:xfrm>
            <a:off x="135930" y="4309578"/>
            <a:ext cx="1907189" cy="369332"/>
          </a:xfrm>
          <a:prstGeom prst="rect">
            <a:avLst/>
          </a:prstGeom>
          <a:solidFill>
            <a:schemeClr val="bg1"/>
          </a:solidFill>
        </p:spPr>
        <p:txBody>
          <a:bodyPr wrap="none" rtlCol="0">
            <a:spAutoFit/>
          </a:bodyPr>
          <a:lstStyle/>
          <a:p>
            <a:r>
              <a:rPr lang="en-US" dirty="0">
                <a:solidFill>
                  <a:srgbClr val="FF0000"/>
                </a:solidFill>
              </a:rPr>
              <a:t>Fragmented &amp; last</a:t>
            </a:r>
          </a:p>
        </p:txBody>
      </p:sp>
      <p:sp>
        <p:nvSpPr>
          <p:cNvPr id="29" name="TextBox 28">
            <a:extLst>
              <a:ext uri="{FF2B5EF4-FFF2-40B4-BE49-F238E27FC236}">
                <a16:creationId xmlns:a16="http://schemas.microsoft.com/office/drawing/2014/main" id="{601CFAB0-A401-ADE8-17D1-5418DA1AC5B4}"/>
              </a:ext>
            </a:extLst>
          </p:cNvPr>
          <p:cNvSpPr txBox="1"/>
          <p:nvPr/>
        </p:nvSpPr>
        <p:spPr>
          <a:xfrm>
            <a:off x="5295194" y="1003233"/>
            <a:ext cx="1003031" cy="276999"/>
          </a:xfrm>
          <a:prstGeom prst="rect">
            <a:avLst/>
          </a:prstGeom>
          <a:noFill/>
        </p:spPr>
        <p:txBody>
          <a:bodyPr wrap="none" rtlCol="0">
            <a:spAutoFit/>
          </a:bodyPr>
          <a:lstStyle/>
          <a:p>
            <a:r>
              <a:rPr lang="en-US" sz="1200" dirty="0"/>
              <a:t>Data index: 0</a:t>
            </a:r>
          </a:p>
        </p:txBody>
      </p:sp>
      <p:sp>
        <p:nvSpPr>
          <p:cNvPr id="34" name="Rectangle 33">
            <a:extLst>
              <a:ext uri="{FF2B5EF4-FFF2-40B4-BE49-F238E27FC236}">
                <a16:creationId xmlns:a16="http://schemas.microsoft.com/office/drawing/2014/main" id="{0007E676-C31A-BD60-5D67-70CBAB6AB587}"/>
              </a:ext>
            </a:extLst>
          </p:cNvPr>
          <p:cNvSpPr/>
          <p:nvPr/>
        </p:nvSpPr>
        <p:spPr>
          <a:xfrm>
            <a:off x="6320747" y="1063902"/>
            <a:ext cx="1961240" cy="4898142"/>
          </a:xfrm>
          <a:prstGeom prst="rect">
            <a:avLst/>
          </a:pr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790B6324-7614-9E05-AF1F-7E0973D1BF2C}"/>
              </a:ext>
            </a:extLst>
          </p:cNvPr>
          <p:cNvSpPr txBox="1"/>
          <p:nvPr/>
        </p:nvSpPr>
        <p:spPr>
          <a:xfrm>
            <a:off x="6147365" y="6046877"/>
            <a:ext cx="2308004" cy="646331"/>
          </a:xfrm>
          <a:prstGeom prst="rect">
            <a:avLst/>
          </a:prstGeom>
          <a:noFill/>
        </p:spPr>
        <p:txBody>
          <a:bodyPr wrap="none" rtlCol="0">
            <a:spAutoFit/>
          </a:bodyPr>
          <a:lstStyle/>
          <a:p>
            <a:pPr algn="ctr"/>
            <a:r>
              <a:rPr lang="en-US" dirty="0"/>
              <a:t>Virtually infinite buffer</a:t>
            </a:r>
          </a:p>
          <a:p>
            <a:pPr algn="ctr"/>
            <a:r>
              <a:rPr lang="en-US" dirty="0"/>
              <a:t>for reassembly</a:t>
            </a:r>
          </a:p>
        </p:txBody>
      </p:sp>
      <p:sp>
        <p:nvSpPr>
          <p:cNvPr id="36" name="TextBox 35">
            <a:extLst>
              <a:ext uri="{FF2B5EF4-FFF2-40B4-BE49-F238E27FC236}">
                <a16:creationId xmlns:a16="http://schemas.microsoft.com/office/drawing/2014/main" id="{041F0238-7DEE-6863-6835-832CE188C852}"/>
              </a:ext>
            </a:extLst>
          </p:cNvPr>
          <p:cNvSpPr txBox="1"/>
          <p:nvPr/>
        </p:nvSpPr>
        <p:spPr>
          <a:xfrm>
            <a:off x="6015408" y="1208845"/>
            <a:ext cx="263214" cy="276999"/>
          </a:xfrm>
          <a:prstGeom prst="rect">
            <a:avLst/>
          </a:prstGeom>
          <a:noFill/>
        </p:spPr>
        <p:txBody>
          <a:bodyPr wrap="none" rtlCol="0">
            <a:spAutoFit/>
          </a:bodyPr>
          <a:lstStyle/>
          <a:p>
            <a:r>
              <a:rPr lang="en-US" sz="1200" dirty="0"/>
              <a:t>1</a:t>
            </a:r>
          </a:p>
        </p:txBody>
      </p:sp>
      <p:sp>
        <p:nvSpPr>
          <p:cNvPr id="39" name="TextBox 38">
            <a:extLst>
              <a:ext uri="{FF2B5EF4-FFF2-40B4-BE49-F238E27FC236}">
                <a16:creationId xmlns:a16="http://schemas.microsoft.com/office/drawing/2014/main" id="{9C2273B9-12EB-FCB3-7C11-7BDAF1D8D6AA}"/>
              </a:ext>
            </a:extLst>
          </p:cNvPr>
          <p:cNvSpPr txBox="1"/>
          <p:nvPr/>
        </p:nvSpPr>
        <p:spPr>
          <a:xfrm>
            <a:off x="6020953" y="1416109"/>
            <a:ext cx="263214" cy="276999"/>
          </a:xfrm>
          <a:prstGeom prst="rect">
            <a:avLst/>
          </a:prstGeom>
          <a:noFill/>
        </p:spPr>
        <p:txBody>
          <a:bodyPr wrap="none" rtlCol="0">
            <a:spAutoFit/>
          </a:bodyPr>
          <a:lstStyle/>
          <a:p>
            <a:r>
              <a:rPr lang="en-US" sz="1200" dirty="0"/>
              <a:t>2</a:t>
            </a:r>
          </a:p>
        </p:txBody>
      </p:sp>
      <p:sp>
        <p:nvSpPr>
          <p:cNvPr id="41" name="TextBox 40">
            <a:extLst>
              <a:ext uri="{FF2B5EF4-FFF2-40B4-BE49-F238E27FC236}">
                <a16:creationId xmlns:a16="http://schemas.microsoft.com/office/drawing/2014/main" id="{E3431C23-87DF-7CE8-A15C-71A647265689}"/>
              </a:ext>
            </a:extLst>
          </p:cNvPr>
          <p:cNvSpPr txBox="1"/>
          <p:nvPr/>
        </p:nvSpPr>
        <p:spPr>
          <a:xfrm rot="5400000">
            <a:off x="6073885" y="1577639"/>
            <a:ext cx="290464" cy="276999"/>
          </a:xfrm>
          <a:prstGeom prst="rect">
            <a:avLst/>
          </a:prstGeom>
          <a:noFill/>
        </p:spPr>
        <p:txBody>
          <a:bodyPr wrap="none" rtlCol="0">
            <a:spAutoFit/>
          </a:bodyPr>
          <a:lstStyle/>
          <a:p>
            <a:r>
              <a:rPr lang="en-US" sz="1200" dirty="0"/>
              <a:t>…</a:t>
            </a:r>
          </a:p>
        </p:txBody>
      </p:sp>
      <p:sp>
        <p:nvSpPr>
          <p:cNvPr id="3" name="Rectangle 2">
            <a:extLst>
              <a:ext uri="{FF2B5EF4-FFF2-40B4-BE49-F238E27FC236}">
                <a16:creationId xmlns:a16="http://schemas.microsoft.com/office/drawing/2014/main" id="{CD0342D0-EB26-3625-332B-F874FF970FFA}"/>
              </a:ext>
            </a:extLst>
          </p:cNvPr>
          <p:cNvSpPr/>
          <p:nvPr/>
        </p:nvSpPr>
        <p:spPr>
          <a:xfrm>
            <a:off x="6378533" y="1897248"/>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 name="Straight Arrow Connector 4">
            <a:extLst>
              <a:ext uri="{FF2B5EF4-FFF2-40B4-BE49-F238E27FC236}">
                <a16:creationId xmlns:a16="http://schemas.microsoft.com/office/drawing/2014/main" id="{8A27DD8A-4D01-12FD-1E4E-73389679772B}"/>
              </a:ext>
            </a:extLst>
          </p:cNvPr>
          <p:cNvCxnSpPr>
            <a:cxnSpLocks/>
          </p:cNvCxnSpPr>
          <p:nvPr/>
        </p:nvCxnSpPr>
        <p:spPr>
          <a:xfrm>
            <a:off x="1639520" y="2031823"/>
            <a:ext cx="4441097" cy="423335"/>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25ED640-7E53-ECA4-69D2-76BC53B8E5A2}"/>
              </a:ext>
            </a:extLst>
          </p:cNvPr>
          <p:cNvSpPr txBox="1"/>
          <p:nvPr/>
        </p:nvSpPr>
        <p:spPr>
          <a:xfrm>
            <a:off x="118106" y="1600730"/>
            <a:ext cx="1530804" cy="369332"/>
          </a:xfrm>
          <a:prstGeom prst="rect">
            <a:avLst/>
          </a:prstGeom>
          <a:noFill/>
        </p:spPr>
        <p:txBody>
          <a:bodyPr wrap="none" rtlCol="0">
            <a:spAutoFit/>
          </a:bodyPr>
          <a:lstStyle/>
          <a:p>
            <a:r>
              <a:rPr lang="en-US" dirty="0"/>
              <a:t>Data index: 13</a:t>
            </a:r>
          </a:p>
        </p:txBody>
      </p:sp>
    </p:spTree>
    <p:extLst>
      <p:ext uri="{BB962C8B-B14F-4D97-AF65-F5344CB8AC3E}">
        <p14:creationId xmlns:p14="http://schemas.microsoft.com/office/powerpoint/2010/main" val="17348262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3F506-AFD1-20FB-79BC-AA07EF2D83D2}"/>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B73E5B3F-2567-4193-76F6-92CF9940694C}"/>
              </a:ext>
            </a:extLst>
          </p:cNvPr>
          <p:cNvSpPr/>
          <p:nvPr/>
        </p:nvSpPr>
        <p:spPr>
          <a:xfrm>
            <a:off x="108716" y="4253301"/>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0FA3CFC-C53A-D43F-F4DF-BE49A5171413}"/>
              </a:ext>
            </a:extLst>
          </p:cNvPr>
          <p:cNvSpPr/>
          <p:nvPr/>
        </p:nvSpPr>
        <p:spPr>
          <a:xfrm>
            <a:off x="174706" y="5221551"/>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BCF00D3D-52A4-2AA9-4F76-9966A81B2E0D}"/>
              </a:ext>
            </a:extLst>
          </p:cNvPr>
          <p:cNvSpPr/>
          <p:nvPr/>
        </p:nvSpPr>
        <p:spPr>
          <a:xfrm>
            <a:off x="108717" y="2667000"/>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45EDDF96-8BD2-FC1D-F804-48B0E8C68AC5}"/>
              </a:ext>
            </a:extLst>
          </p:cNvPr>
          <p:cNvSpPr/>
          <p:nvPr/>
        </p:nvSpPr>
        <p:spPr>
          <a:xfrm>
            <a:off x="135931" y="2688772"/>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B6ECB1BA-B96B-BFDF-1BF9-27A68DFB4D59}"/>
              </a:ext>
            </a:extLst>
          </p:cNvPr>
          <p:cNvSpPr/>
          <p:nvPr/>
        </p:nvSpPr>
        <p:spPr>
          <a:xfrm>
            <a:off x="108716" y="113254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24E1EFE5-0682-8014-3AC3-35CBCC19707B}"/>
              </a:ext>
            </a:extLst>
          </p:cNvPr>
          <p:cNvSpPr/>
          <p:nvPr/>
        </p:nvSpPr>
        <p:spPr>
          <a:xfrm>
            <a:off x="135930" y="115431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7061223-E496-86EA-267C-5CD6DCD3C468}"/>
              </a:ext>
            </a:extLst>
          </p:cNvPr>
          <p:cNvSpPr/>
          <p:nvPr/>
        </p:nvSpPr>
        <p:spPr>
          <a:xfrm>
            <a:off x="135930" y="4275073"/>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3E2352-1465-F129-0F05-62FCC1FD13AD}"/>
              </a:ext>
            </a:extLst>
          </p:cNvPr>
          <p:cNvSpPr txBox="1"/>
          <p:nvPr/>
        </p:nvSpPr>
        <p:spPr>
          <a:xfrm>
            <a:off x="108716" y="3143641"/>
            <a:ext cx="1413785" cy="369332"/>
          </a:xfrm>
          <a:prstGeom prst="rect">
            <a:avLst/>
          </a:prstGeom>
          <a:noFill/>
        </p:spPr>
        <p:txBody>
          <a:bodyPr wrap="none" rtlCol="0">
            <a:spAutoFit/>
          </a:bodyPr>
          <a:lstStyle/>
          <a:p>
            <a:r>
              <a:rPr lang="en-US" dirty="0"/>
              <a:t>Data index: 0</a:t>
            </a:r>
          </a:p>
        </p:txBody>
      </p:sp>
      <p:sp>
        <p:nvSpPr>
          <p:cNvPr id="19" name="TextBox 18">
            <a:extLst>
              <a:ext uri="{FF2B5EF4-FFF2-40B4-BE49-F238E27FC236}">
                <a16:creationId xmlns:a16="http://schemas.microsoft.com/office/drawing/2014/main" id="{4B50939A-65AD-5EAB-010B-7382810ED811}"/>
              </a:ext>
            </a:extLst>
          </p:cNvPr>
          <p:cNvSpPr txBox="1"/>
          <p:nvPr/>
        </p:nvSpPr>
        <p:spPr>
          <a:xfrm>
            <a:off x="5259725" y="1854203"/>
            <a:ext cx="1081578" cy="276999"/>
          </a:xfrm>
          <a:prstGeom prst="rect">
            <a:avLst/>
          </a:prstGeom>
          <a:noFill/>
        </p:spPr>
        <p:txBody>
          <a:bodyPr wrap="none" rtlCol="0">
            <a:spAutoFit/>
          </a:bodyPr>
          <a:lstStyle/>
          <a:p>
            <a:r>
              <a:rPr lang="en-US" sz="1200" dirty="0"/>
              <a:t>Data index: 13</a:t>
            </a:r>
          </a:p>
        </p:txBody>
      </p:sp>
      <p:sp>
        <p:nvSpPr>
          <p:cNvPr id="18" name="TextBox 17">
            <a:extLst>
              <a:ext uri="{FF2B5EF4-FFF2-40B4-BE49-F238E27FC236}">
                <a16:creationId xmlns:a16="http://schemas.microsoft.com/office/drawing/2014/main" id="{316656A8-6B96-0BF4-B61D-8FB2A251D61D}"/>
              </a:ext>
            </a:extLst>
          </p:cNvPr>
          <p:cNvSpPr txBox="1"/>
          <p:nvPr/>
        </p:nvSpPr>
        <p:spPr>
          <a:xfrm>
            <a:off x="108716" y="4897698"/>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9E7AF48C-7E18-83F3-6E88-70BF4D7EA3F7}"/>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E521EC1B-A4B3-694A-1BEC-F4D267589AFD}"/>
              </a:ext>
            </a:extLst>
          </p:cNvPr>
          <p:cNvSpPr txBox="1"/>
          <p:nvPr/>
        </p:nvSpPr>
        <p:spPr>
          <a:xfrm>
            <a:off x="430110" y="2741260"/>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4" name="TextBox 23">
            <a:extLst>
              <a:ext uri="{FF2B5EF4-FFF2-40B4-BE49-F238E27FC236}">
                <a16:creationId xmlns:a16="http://schemas.microsoft.com/office/drawing/2014/main" id="{5F3A70D1-D0BA-EFE7-DA19-945916B3DE74}"/>
              </a:ext>
            </a:extLst>
          </p:cNvPr>
          <p:cNvSpPr txBox="1"/>
          <p:nvPr/>
        </p:nvSpPr>
        <p:spPr>
          <a:xfrm>
            <a:off x="430109" y="1208845"/>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5" name="TextBox 24">
            <a:extLst>
              <a:ext uri="{FF2B5EF4-FFF2-40B4-BE49-F238E27FC236}">
                <a16:creationId xmlns:a16="http://schemas.microsoft.com/office/drawing/2014/main" id="{AB8EC400-5D09-14CC-52DE-D2CDBC06C506}"/>
              </a:ext>
            </a:extLst>
          </p:cNvPr>
          <p:cNvSpPr txBox="1"/>
          <p:nvPr/>
        </p:nvSpPr>
        <p:spPr>
          <a:xfrm>
            <a:off x="135930" y="4309578"/>
            <a:ext cx="1907189" cy="369332"/>
          </a:xfrm>
          <a:prstGeom prst="rect">
            <a:avLst/>
          </a:prstGeom>
          <a:solidFill>
            <a:schemeClr val="bg1"/>
          </a:solidFill>
        </p:spPr>
        <p:txBody>
          <a:bodyPr wrap="none" rtlCol="0">
            <a:spAutoFit/>
          </a:bodyPr>
          <a:lstStyle/>
          <a:p>
            <a:r>
              <a:rPr lang="en-US" dirty="0">
                <a:solidFill>
                  <a:srgbClr val="FF0000"/>
                </a:solidFill>
              </a:rPr>
              <a:t>Fragmented &amp; last</a:t>
            </a:r>
          </a:p>
        </p:txBody>
      </p:sp>
      <p:sp>
        <p:nvSpPr>
          <p:cNvPr id="29" name="TextBox 28">
            <a:extLst>
              <a:ext uri="{FF2B5EF4-FFF2-40B4-BE49-F238E27FC236}">
                <a16:creationId xmlns:a16="http://schemas.microsoft.com/office/drawing/2014/main" id="{3358F5FF-6555-AE40-A407-6E5081C91120}"/>
              </a:ext>
            </a:extLst>
          </p:cNvPr>
          <p:cNvSpPr txBox="1"/>
          <p:nvPr/>
        </p:nvSpPr>
        <p:spPr>
          <a:xfrm>
            <a:off x="5295194" y="1003233"/>
            <a:ext cx="1003031" cy="276999"/>
          </a:xfrm>
          <a:prstGeom prst="rect">
            <a:avLst/>
          </a:prstGeom>
          <a:noFill/>
        </p:spPr>
        <p:txBody>
          <a:bodyPr wrap="none" rtlCol="0">
            <a:spAutoFit/>
          </a:bodyPr>
          <a:lstStyle/>
          <a:p>
            <a:r>
              <a:rPr lang="en-US" sz="1200" dirty="0"/>
              <a:t>Data index: 0</a:t>
            </a:r>
          </a:p>
        </p:txBody>
      </p:sp>
      <p:sp>
        <p:nvSpPr>
          <p:cNvPr id="34" name="Rectangle 33">
            <a:extLst>
              <a:ext uri="{FF2B5EF4-FFF2-40B4-BE49-F238E27FC236}">
                <a16:creationId xmlns:a16="http://schemas.microsoft.com/office/drawing/2014/main" id="{31C152F2-1938-2D67-2922-B530BA202977}"/>
              </a:ext>
            </a:extLst>
          </p:cNvPr>
          <p:cNvSpPr/>
          <p:nvPr/>
        </p:nvSpPr>
        <p:spPr>
          <a:xfrm>
            <a:off x="6320747" y="1063902"/>
            <a:ext cx="1961240" cy="4898142"/>
          </a:xfrm>
          <a:prstGeom prst="rect">
            <a:avLst/>
          </a:pr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CC0D9228-4F7C-4AC9-8D73-185D280319A3}"/>
              </a:ext>
            </a:extLst>
          </p:cNvPr>
          <p:cNvSpPr txBox="1"/>
          <p:nvPr/>
        </p:nvSpPr>
        <p:spPr>
          <a:xfrm>
            <a:off x="6147365" y="6046877"/>
            <a:ext cx="2308004" cy="646331"/>
          </a:xfrm>
          <a:prstGeom prst="rect">
            <a:avLst/>
          </a:prstGeom>
          <a:noFill/>
        </p:spPr>
        <p:txBody>
          <a:bodyPr wrap="none" rtlCol="0">
            <a:spAutoFit/>
          </a:bodyPr>
          <a:lstStyle/>
          <a:p>
            <a:pPr algn="ctr"/>
            <a:r>
              <a:rPr lang="en-US" dirty="0"/>
              <a:t>Virtually infinite buffer</a:t>
            </a:r>
          </a:p>
          <a:p>
            <a:pPr algn="ctr"/>
            <a:r>
              <a:rPr lang="en-US" dirty="0"/>
              <a:t>for reassembly</a:t>
            </a:r>
          </a:p>
        </p:txBody>
      </p:sp>
      <p:sp>
        <p:nvSpPr>
          <p:cNvPr id="36" name="TextBox 35">
            <a:extLst>
              <a:ext uri="{FF2B5EF4-FFF2-40B4-BE49-F238E27FC236}">
                <a16:creationId xmlns:a16="http://schemas.microsoft.com/office/drawing/2014/main" id="{E49D1E54-02FB-523D-E811-450A5AFA3931}"/>
              </a:ext>
            </a:extLst>
          </p:cNvPr>
          <p:cNvSpPr txBox="1"/>
          <p:nvPr/>
        </p:nvSpPr>
        <p:spPr>
          <a:xfrm>
            <a:off x="6015408" y="1208845"/>
            <a:ext cx="263214" cy="276999"/>
          </a:xfrm>
          <a:prstGeom prst="rect">
            <a:avLst/>
          </a:prstGeom>
          <a:noFill/>
        </p:spPr>
        <p:txBody>
          <a:bodyPr wrap="none" rtlCol="0">
            <a:spAutoFit/>
          </a:bodyPr>
          <a:lstStyle/>
          <a:p>
            <a:r>
              <a:rPr lang="en-US" sz="1200" dirty="0"/>
              <a:t>1</a:t>
            </a:r>
          </a:p>
        </p:txBody>
      </p:sp>
      <p:sp>
        <p:nvSpPr>
          <p:cNvPr id="39" name="TextBox 38">
            <a:extLst>
              <a:ext uri="{FF2B5EF4-FFF2-40B4-BE49-F238E27FC236}">
                <a16:creationId xmlns:a16="http://schemas.microsoft.com/office/drawing/2014/main" id="{078D1DB0-E873-87AC-3163-820D2744CFAA}"/>
              </a:ext>
            </a:extLst>
          </p:cNvPr>
          <p:cNvSpPr txBox="1"/>
          <p:nvPr/>
        </p:nvSpPr>
        <p:spPr>
          <a:xfrm>
            <a:off x="6020953" y="1416109"/>
            <a:ext cx="263214" cy="276999"/>
          </a:xfrm>
          <a:prstGeom prst="rect">
            <a:avLst/>
          </a:prstGeom>
          <a:noFill/>
        </p:spPr>
        <p:txBody>
          <a:bodyPr wrap="none" rtlCol="0">
            <a:spAutoFit/>
          </a:bodyPr>
          <a:lstStyle/>
          <a:p>
            <a:r>
              <a:rPr lang="en-US" sz="1200" dirty="0"/>
              <a:t>2</a:t>
            </a:r>
          </a:p>
        </p:txBody>
      </p:sp>
      <p:sp>
        <p:nvSpPr>
          <p:cNvPr id="41" name="TextBox 40">
            <a:extLst>
              <a:ext uri="{FF2B5EF4-FFF2-40B4-BE49-F238E27FC236}">
                <a16:creationId xmlns:a16="http://schemas.microsoft.com/office/drawing/2014/main" id="{DC203AFE-81A7-FB20-0A60-8133178D134E}"/>
              </a:ext>
            </a:extLst>
          </p:cNvPr>
          <p:cNvSpPr txBox="1"/>
          <p:nvPr/>
        </p:nvSpPr>
        <p:spPr>
          <a:xfrm rot="5400000">
            <a:off x="6073885" y="1577639"/>
            <a:ext cx="290464" cy="276999"/>
          </a:xfrm>
          <a:prstGeom prst="rect">
            <a:avLst/>
          </a:prstGeom>
          <a:noFill/>
        </p:spPr>
        <p:txBody>
          <a:bodyPr wrap="none" rtlCol="0">
            <a:spAutoFit/>
          </a:bodyPr>
          <a:lstStyle/>
          <a:p>
            <a:r>
              <a:rPr lang="en-US" sz="1200" dirty="0"/>
              <a:t>…</a:t>
            </a:r>
          </a:p>
        </p:txBody>
      </p:sp>
      <p:cxnSp>
        <p:nvCxnSpPr>
          <p:cNvPr id="5" name="Straight Arrow Connector 4">
            <a:extLst>
              <a:ext uri="{FF2B5EF4-FFF2-40B4-BE49-F238E27FC236}">
                <a16:creationId xmlns:a16="http://schemas.microsoft.com/office/drawing/2014/main" id="{FB49CD2A-381C-1686-11E0-EC2CCE278B26}"/>
              </a:ext>
            </a:extLst>
          </p:cNvPr>
          <p:cNvCxnSpPr>
            <a:cxnSpLocks/>
            <a:endCxn id="29" idx="2"/>
          </p:cNvCxnSpPr>
          <p:nvPr/>
        </p:nvCxnSpPr>
        <p:spPr>
          <a:xfrm flipV="1">
            <a:off x="1574311" y="1280232"/>
            <a:ext cx="4222399" cy="2363807"/>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1B43974-CDA1-DF49-E370-80D92A06402E}"/>
              </a:ext>
            </a:extLst>
          </p:cNvPr>
          <p:cNvSpPr/>
          <p:nvPr/>
        </p:nvSpPr>
        <p:spPr>
          <a:xfrm>
            <a:off x="6368255" y="1103091"/>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23C815F1-915D-1E06-39C3-98E89AA58676}"/>
              </a:ext>
            </a:extLst>
          </p:cNvPr>
          <p:cNvSpPr txBox="1"/>
          <p:nvPr/>
        </p:nvSpPr>
        <p:spPr>
          <a:xfrm>
            <a:off x="118106" y="1600730"/>
            <a:ext cx="1530804" cy="369332"/>
          </a:xfrm>
          <a:prstGeom prst="rect">
            <a:avLst/>
          </a:prstGeom>
          <a:noFill/>
        </p:spPr>
        <p:txBody>
          <a:bodyPr wrap="none" rtlCol="0">
            <a:spAutoFit/>
          </a:bodyPr>
          <a:lstStyle/>
          <a:p>
            <a:r>
              <a:rPr lang="en-US" dirty="0"/>
              <a:t>Data index: 13</a:t>
            </a:r>
          </a:p>
        </p:txBody>
      </p:sp>
      <p:sp>
        <p:nvSpPr>
          <p:cNvPr id="15" name="Rectangle 14">
            <a:extLst>
              <a:ext uri="{FF2B5EF4-FFF2-40B4-BE49-F238E27FC236}">
                <a16:creationId xmlns:a16="http://schemas.microsoft.com/office/drawing/2014/main" id="{59A2CC11-8C30-0BBE-4522-F502932AC0E7}"/>
              </a:ext>
            </a:extLst>
          </p:cNvPr>
          <p:cNvSpPr/>
          <p:nvPr/>
        </p:nvSpPr>
        <p:spPr>
          <a:xfrm>
            <a:off x="6367647" y="1864590"/>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51236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34E9B-853D-A8BF-6AB0-B086DAEA26B3}"/>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A0EA4D1F-C46C-F7FC-65CE-D60263EFD0A8}"/>
              </a:ext>
            </a:extLst>
          </p:cNvPr>
          <p:cNvSpPr/>
          <p:nvPr/>
        </p:nvSpPr>
        <p:spPr>
          <a:xfrm>
            <a:off x="108716" y="4253301"/>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AFBBDEBB-382A-7C58-EA7E-C01A55E65F90}"/>
              </a:ext>
            </a:extLst>
          </p:cNvPr>
          <p:cNvSpPr/>
          <p:nvPr/>
        </p:nvSpPr>
        <p:spPr>
          <a:xfrm>
            <a:off x="108717" y="2667000"/>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0DEAC1FF-8B04-17FE-9BEC-0C59EAF8786F}"/>
              </a:ext>
            </a:extLst>
          </p:cNvPr>
          <p:cNvSpPr/>
          <p:nvPr/>
        </p:nvSpPr>
        <p:spPr>
          <a:xfrm>
            <a:off x="135931" y="2688772"/>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468A5909-5415-B923-3102-FC666738D8EB}"/>
              </a:ext>
            </a:extLst>
          </p:cNvPr>
          <p:cNvSpPr/>
          <p:nvPr/>
        </p:nvSpPr>
        <p:spPr>
          <a:xfrm>
            <a:off x="108716" y="113254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CA35C43B-FFA5-0070-D7C7-9D0B55378D73}"/>
              </a:ext>
            </a:extLst>
          </p:cNvPr>
          <p:cNvSpPr/>
          <p:nvPr/>
        </p:nvSpPr>
        <p:spPr>
          <a:xfrm>
            <a:off x="135930" y="115431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7A8434FF-0644-916B-7E68-0188C582677B}"/>
              </a:ext>
            </a:extLst>
          </p:cNvPr>
          <p:cNvSpPr/>
          <p:nvPr/>
        </p:nvSpPr>
        <p:spPr>
          <a:xfrm>
            <a:off x="135930" y="4275073"/>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60A5095-ABED-5E6D-16E7-45A85656F605}"/>
              </a:ext>
            </a:extLst>
          </p:cNvPr>
          <p:cNvSpPr txBox="1"/>
          <p:nvPr/>
        </p:nvSpPr>
        <p:spPr>
          <a:xfrm>
            <a:off x="108716" y="3143641"/>
            <a:ext cx="1413785" cy="369332"/>
          </a:xfrm>
          <a:prstGeom prst="rect">
            <a:avLst/>
          </a:prstGeom>
          <a:noFill/>
        </p:spPr>
        <p:txBody>
          <a:bodyPr wrap="none" rtlCol="0">
            <a:spAutoFit/>
          </a:bodyPr>
          <a:lstStyle/>
          <a:p>
            <a:r>
              <a:rPr lang="en-US" dirty="0"/>
              <a:t>Data index: 0</a:t>
            </a:r>
          </a:p>
        </p:txBody>
      </p:sp>
      <p:sp>
        <p:nvSpPr>
          <p:cNvPr id="19" name="TextBox 18">
            <a:extLst>
              <a:ext uri="{FF2B5EF4-FFF2-40B4-BE49-F238E27FC236}">
                <a16:creationId xmlns:a16="http://schemas.microsoft.com/office/drawing/2014/main" id="{2810920D-452C-6A15-004F-74325B036607}"/>
              </a:ext>
            </a:extLst>
          </p:cNvPr>
          <p:cNvSpPr txBox="1"/>
          <p:nvPr/>
        </p:nvSpPr>
        <p:spPr>
          <a:xfrm>
            <a:off x="5259725" y="1854203"/>
            <a:ext cx="1081578" cy="276999"/>
          </a:xfrm>
          <a:prstGeom prst="rect">
            <a:avLst/>
          </a:prstGeom>
          <a:noFill/>
        </p:spPr>
        <p:txBody>
          <a:bodyPr wrap="none" rtlCol="0">
            <a:spAutoFit/>
          </a:bodyPr>
          <a:lstStyle/>
          <a:p>
            <a:r>
              <a:rPr lang="en-US" sz="1200" dirty="0"/>
              <a:t>Data index: 13</a:t>
            </a:r>
          </a:p>
        </p:txBody>
      </p:sp>
      <p:sp>
        <p:nvSpPr>
          <p:cNvPr id="18" name="TextBox 17">
            <a:extLst>
              <a:ext uri="{FF2B5EF4-FFF2-40B4-BE49-F238E27FC236}">
                <a16:creationId xmlns:a16="http://schemas.microsoft.com/office/drawing/2014/main" id="{E02485FE-7263-757A-E820-4325E6067E46}"/>
              </a:ext>
            </a:extLst>
          </p:cNvPr>
          <p:cNvSpPr txBox="1"/>
          <p:nvPr/>
        </p:nvSpPr>
        <p:spPr>
          <a:xfrm>
            <a:off x="108716" y="4897698"/>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866F5121-A730-A35E-60BF-526AF8F87B81}"/>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A782AFCF-EC11-02C0-09D8-F160E4C5DC74}"/>
              </a:ext>
            </a:extLst>
          </p:cNvPr>
          <p:cNvSpPr txBox="1"/>
          <p:nvPr/>
        </p:nvSpPr>
        <p:spPr>
          <a:xfrm>
            <a:off x="430110" y="2741260"/>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4" name="TextBox 23">
            <a:extLst>
              <a:ext uri="{FF2B5EF4-FFF2-40B4-BE49-F238E27FC236}">
                <a16:creationId xmlns:a16="http://schemas.microsoft.com/office/drawing/2014/main" id="{F83DDC4D-9804-A755-263D-DB23E15D891C}"/>
              </a:ext>
            </a:extLst>
          </p:cNvPr>
          <p:cNvSpPr txBox="1"/>
          <p:nvPr/>
        </p:nvSpPr>
        <p:spPr>
          <a:xfrm>
            <a:off x="430109" y="1208845"/>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5" name="TextBox 24">
            <a:extLst>
              <a:ext uri="{FF2B5EF4-FFF2-40B4-BE49-F238E27FC236}">
                <a16:creationId xmlns:a16="http://schemas.microsoft.com/office/drawing/2014/main" id="{5B4EEACF-5634-57F1-B084-28F2CDCF0514}"/>
              </a:ext>
            </a:extLst>
          </p:cNvPr>
          <p:cNvSpPr txBox="1"/>
          <p:nvPr/>
        </p:nvSpPr>
        <p:spPr>
          <a:xfrm>
            <a:off x="135930" y="4309578"/>
            <a:ext cx="1907189" cy="369332"/>
          </a:xfrm>
          <a:prstGeom prst="rect">
            <a:avLst/>
          </a:prstGeom>
          <a:solidFill>
            <a:schemeClr val="bg1"/>
          </a:solidFill>
        </p:spPr>
        <p:txBody>
          <a:bodyPr wrap="none" rtlCol="0">
            <a:spAutoFit/>
          </a:bodyPr>
          <a:lstStyle/>
          <a:p>
            <a:r>
              <a:rPr lang="en-US" dirty="0">
                <a:solidFill>
                  <a:srgbClr val="FF0000"/>
                </a:solidFill>
              </a:rPr>
              <a:t>Fragmented &amp; last</a:t>
            </a:r>
          </a:p>
        </p:txBody>
      </p:sp>
      <p:sp>
        <p:nvSpPr>
          <p:cNvPr id="29" name="TextBox 28">
            <a:extLst>
              <a:ext uri="{FF2B5EF4-FFF2-40B4-BE49-F238E27FC236}">
                <a16:creationId xmlns:a16="http://schemas.microsoft.com/office/drawing/2014/main" id="{89BBE369-FA70-71BD-1851-0BAF956C845A}"/>
              </a:ext>
            </a:extLst>
          </p:cNvPr>
          <p:cNvSpPr txBox="1"/>
          <p:nvPr/>
        </p:nvSpPr>
        <p:spPr>
          <a:xfrm>
            <a:off x="5295194" y="1003233"/>
            <a:ext cx="1003031" cy="276999"/>
          </a:xfrm>
          <a:prstGeom prst="rect">
            <a:avLst/>
          </a:prstGeom>
          <a:noFill/>
        </p:spPr>
        <p:txBody>
          <a:bodyPr wrap="none" rtlCol="0">
            <a:spAutoFit/>
          </a:bodyPr>
          <a:lstStyle/>
          <a:p>
            <a:r>
              <a:rPr lang="en-US" sz="1200" dirty="0"/>
              <a:t>Data index: 0</a:t>
            </a:r>
          </a:p>
        </p:txBody>
      </p:sp>
      <p:sp>
        <p:nvSpPr>
          <p:cNvPr id="34" name="Rectangle 33">
            <a:extLst>
              <a:ext uri="{FF2B5EF4-FFF2-40B4-BE49-F238E27FC236}">
                <a16:creationId xmlns:a16="http://schemas.microsoft.com/office/drawing/2014/main" id="{85D82414-A300-F2E1-7198-30F8716D9583}"/>
              </a:ext>
            </a:extLst>
          </p:cNvPr>
          <p:cNvSpPr/>
          <p:nvPr/>
        </p:nvSpPr>
        <p:spPr>
          <a:xfrm>
            <a:off x="6320747" y="1063902"/>
            <a:ext cx="1961240" cy="4898142"/>
          </a:xfrm>
          <a:prstGeom prst="rect">
            <a:avLst/>
          </a:pr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D1F68406-3BDF-284E-8018-DAA4BD5363AE}"/>
              </a:ext>
            </a:extLst>
          </p:cNvPr>
          <p:cNvSpPr txBox="1"/>
          <p:nvPr/>
        </p:nvSpPr>
        <p:spPr>
          <a:xfrm>
            <a:off x="6147365" y="6046877"/>
            <a:ext cx="2308004" cy="646331"/>
          </a:xfrm>
          <a:prstGeom prst="rect">
            <a:avLst/>
          </a:prstGeom>
          <a:noFill/>
        </p:spPr>
        <p:txBody>
          <a:bodyPr wrap="none" rtlCol="0">
            <a:spAutoFit/>
          </a:bodyPr>
          <a:lstStyle/>
          <a:p>
            <a:pPr algn="ctr"/>
            <a:r>
              <a:rPr lang="en-US" dirty="0"/>
              <a:t>Virtually infinite buffer</a:t>
            </a:r>
          </a:p>
          <a:p>
            <a:pPr algn="ctr"/>
            <a:r>
              <a:rPr lang="en-US" dirty="0"/>
              <a:t>for reassembly</a:t>
            </a:r>
          </a:p>
        </p:txBody>
      </p:sp>
      <p:sp>
        <p:nvSpPr>
          <p:cNvPr id="36" name="TextBox 35">
            <a:extLst>
              <a:ext uri="{FF2B5EF4-FFF2-40B4-BE49-F238E27FC236}">
                <a16:creationId xmlns:a16="http://schemas.microsoft.com/office/drawing/2014/main" id="{759A60F5-3F3B-07B2-8B0F-3654523FE216}"/>
              </a:ext>
            </a:extLst>
          </p:cNvPr>
          <p:cNvSpPr txBox="1"/>
          <p:nvPr/>
        </p:nvSpPr>
        <p:spPr>
          <a:xfrm>
            <a:off x="6015408" y="1208845"/>
            <a:ext cx="263214" cy="276999"/>
          </a:xfrm>
          <a:prstGeom prst="rect">
            <a:avLst/>
          </a:prstGeom>
          <a:noFill/>
        </p:spPr>
        <p:txBody>
          <a:bodyPr wrap="none" rtlCol="0">
            <a:spAutoFit/>
          </a:bodyPr>
          <a:lstStyle/>
          <a:p>
            <a:r>
              <a:rPr lang="en-US" sz="1200" dirty="0"/>
              <a:t>1</a:t>
            </a:r>
          </a:p>
        </p:txBody>
      </p:sp>
      <p:sp>
        <p:nvSpPr>
          <p:cNvPr id="39" name="TextBox 38">
            <a:extLst>
              <a:ext uri="{FF2B5EF4-FFF2-40B4-BE49-F238E27FC236}">
                <a16:creationId xmlns:a16="http://schemas.microsoft.com/office/drawing/2014/main" id="{E89E7863-9FA2-AA1C-5C7A-AAA415DB2465}"/>
              </a:ext>
            </a:extLst>
          </p:cNvPr>
          <p:cNvSpPr txBox="1"/>
          <p:nvPr/>
        </p:nvSpPr>
        <p:spPr>
          <a:xfrm>
            <a:off x="6020953" y="1416109"/>
            <a:ext cx="263214" cy="276999"/>
          </a:xfrm>
          <a:prstGeom prst="rect">
            <a:avLst/>
          </a:prstGeom>
          <a:noFill/>
        </p:spPr>
        <p:txBody>
          <a:bodyPr wrap="none" rtlCol="0">
            <a:spAutoFit/>
          </a:bodyPr>
          <a:lstStyle/>
          <a:p>
            <a:r>
              <a:rPr lang="en-US" sz="1200" dirty="0"/>
              <a:t>2</a:t>
            </a:r>
          </a:p>
        </p:txBody>
      </p:sp>
      <p:sp>
        <p:nvSpPr>
          <p:cNvPr id="41" name="TextBox 40">
            <a:extLst>
              <a:ext uri="{FF2B5EF4-FFF2-40B4-BE49-F238E27FC236}">
                <a16:creationId xmlns:a16="http://schemas.microsoft.com/office/drawing/2014/main" id="{319BEF00-2C6B-2CEF-2BB9-C7BF9F90FA64}"/>
              </a:ext>
            </a:extLst>
          </p:cNvPr>
          <p:cNvSpPr txBox="1"/>
          <p:nvPr/>
        </p:nvSpPr>
        <p:spPr>
          <a:xfrm rot="5400000">
            <a:off x="6073885" y="1577639"/>
            <a:ext cx="290464" cy="276999"/>
          </a:xfrm>
          <a:prstGeom prst="rect">
            <a:avLst/>
          </a:prstGeom>
          <a:noFill/>
        </p:spPr>
        <p:txBody>
          <a:bodyPr wrap="none" rtlCol="0">
            <a:spAutoFit/>
          </a:bodyPr>
          <a:lstStyle/>
          <a:p>
            <a:r>
              <a:rPr lang="en-US" sz="1200" dirty="0"/>
              <a:t>…</a:t>
            </a:r>
          </a:p>
        </p:txBody>
      </p:sp>
      <p:cxnSp>
        <p:nvCxnSpPr>
          <p:cNvPr id="5" name="Straight Arrow Connector 4">
            <a:extLst>
              <a:ext uri="{FF2B5EF4-FFF2-40B4-BE49-F238E27FC236}">
                <a16:creationId xmlns:a16="http://schemas.microsoft.com/office/drawing/2014/main" id="{53F27192-8B02-99B1-A36F-5F221B8F2B11}"/>
              </a:ext>
            </a:extLst>
          </p:cNvPr>
          <p:cNvCxnSpPr>
            <a:cxnSpLocks/>
          </p:cNvCxnSpPr>
          <p:nvPr/>
        </p:nvCxnSpPr>
        <p:spPr>
          <a:xfrm flipV="1">
            <a:off x="1389254" y="3110592"/>
            <a:ext cx="4757761" cy="2272767"/>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7B56BBF-7098-EBE7-6A69-273EA8D4443E}"/>
              </a:ext>
            </a:extLst>
          </p:cNvPr>
          <p:cNvSpPr/>
          <p:nvPr/>
        </p:nvSpPr>
        <p:spPr>
          <a:xfrm>
            <a:off x="6368255" y="1103091"/>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3E8003DA-11AA-921F-FDD4-EFE2E8CC7D9A}"/>
              </a:ext>
            </a:extLst>
          </p:cNvPr>
          <p:cNvSpPr txBox="1"/>
          <p:nvPr/>
        </p:nvSpPr>
        <p:spPr>
          <a:xfrm>
            <a:off x="5259725" y="2602760"/>
            <a:ext cx="1081578" cy="276999"/>
          </a:xfrm>
          <a:prstGeom prst="rect">
            <a:avLst/>
          </a:prstGeom>
          <a:noFill/>
        </p:spPr>
        <p:txBody>
          <a:bodyPr wrap="none" rtlCol="0">
            <a:spAutoFit/>
          </a:bodyPr>
          <a:lstStyle/>
          <a:p>
            <a:r>
              <a:rPr lang="en-US" sz="1200" dirty="0"/>
              <a:t>Data index: 26</a:t>
            </a:r>
          </a:p>
        </p:txBody>
      </p:sp>
      <p:sp>
        <p:nvSpPr>
          <p:cNvPr id="16" name="TextBox 15">
            <a:extLst>
              <a:ext uri="{FF2B5EF4-FFF2-40B4-BE49-F238E27FC236}">
                <a16:creationId xmlns:a16="http://schemas.microsoft.com/office/drawing/2014/main" id="{186A2976-0135-D7FB-F726-B4DA8090CBA1}"/>
              </a:ext>
            </a:extLst>
          </p:cNvPr>
          <p:cNvSpPr txBox="1"/>
          <p:nvPr/>
        </p:nvSpPr>
        <p:spPr>
          <a:xfrm>
            <a:off x="118106" y="1600730"/>
            <a:ext cx="1530804" cy="369332"/>
          </a:xfrm>
          <a:prstGeom prst="rect">
            <a:avLst/>
          </a:prstGeom>
          <a:noFill/>
        </p:spPr>
        <p:txBody>
          <a:bodyPr wrap="none" rtlCol="0">
            <a:spAutoFit/>
          </a:bodyPr>
          <a:lstStyle/>
          <a:p>
            <a:r>
              <a:rPr lang="en-US" dirty="0"/>
              <a:t>Data index: 13</a:t>
            </a:r>
          </a:p>
        </p:txBody>
      </p:sp>
      <p:sp>
        <p:nvSpPr>
          <p:cNvPr id="20" name="Rectangle 19">
            <a:extLst>
              <a:ext uri="{FF2B5EF4-FFF2-40B4-BE49-F238E27FC236}">
                <a16:creationId xmlns:a16="http://schemas.microsoft.com/office/drawing/2014/main" id="{A58B10FD-072D-D759-F669-52ADC1D7A9E2}"/>
              </a:ext>
            </a:extLst>
          </p:cNvPr>
          <p:cNvSpPr/>
          <p:nvPr/>
        </p:nvSpPr>
        <p:spPr>
          <a:xfrm>
            <a:off x="6368503" y="2622233"/>
            <a:ext cx="1866224" cy="264267"/>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1DC6071-FA69-75A1-CC5A-C483140820C5}"/>
              </a:ext>
            </a:extLst>
          </p:cNvPr>
          <p:cNvSpPr/>
          <p:nvPr/>
        </p:nvSpPr>
        <p:spPr>
          <a:xfrm>
            <a:off x="6367647" y="1864590"/>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670037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1346-B5E2-2DB6-E3D1-A71FFEE97BF3}"/>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2DDD858A-3A85-B661-B223-D007AB4A76EE}"/>
              </a:ext>
            </a:extLst>
          </p:cNvPr>
          <p:cNvSpPr txBox="1"/>
          <p:nvPr/>
        </p:nvSpPr>
        <p:spPr>
          <a:xfrm>
            <a:off x="5259725" y="1854203"/>
            <a:ext cx="1081578" cy="276999"/>
          </a:xfrm>
          <a:prstGeom prst="rect">
            <a:avLst/>
          </a:prstGeom>
          <a:noFill/>
        </p:spPr>
        <p:txBody>
          <a:bodyPr wrap="none" rtlCol="0">
            <a:spAutoFit/>
          </a:bodyPr>
          <a:lstStyle/>
          <a:p>
            <a:r>
              <a:rPr lang="en-US" sz="1200" dirty="0"/>
              <a:t>Data index: 13</a:t>
            </a:r>
          </a:p>
        </p:txBody>
      </p:sp>
      <p:sp>
        <p:nvSpPr>
          <p:cNvPr id="22" name="Rectangle 2">
            <a:extLst>
              <a:ext uri="{FF2B5EF4-FFF2-40B4-BE49-F238E27FC236}">
                <a16:creationId xmlns:a16="http://schemas.microsoft.com/office/drawing/2014/main" id="{74314BDD-92BA-C2AB-7419-96B02907C1B8}"/>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9" name="TextBox 28">
            <a:extLst>
              <a:ext uri="{FF2B5EF4-FFF2-40B4-BE49-F238E27FC236}">
                <a16:creationId xmlns:a16="http://schemas.microsoft.com/office/drawing/2014/main" id="{0A9304E8-E967-3948-88BE-D9894FEB86DB}"/>
              </a:ext>
            </a:extLst>
          </p:cNvPr>
          <p:cNvSpPr txBox="1"/>
          <p:nvPr/>
        </p:nvSpPr>
        <p:spPr>
          <a:xfrm>
            <a:off x="5295194" y="1003233"/>
            <a:ext cx="1003031" cy="276999"/>
          </a:xfrm>
          <a:prstGeom prst="rect">
            <a:avLst/>
          </a:prstGeom>
          <a:noFill/>
        </p:spPr>
        <p:txBody>
          <a:bodyPr wrap="none" rtlCol="0">
            <a:spAutoFit/>
          </a:bodyPr>
          <a:lstStyle/>
          <a:p>
            <a:r>
              <a:rPr lang="en-US" sz="1200" dirty="0"/>
              <a:t>Data index: 0</a:t>
            </a:r>
          </a:p>
        </p:txBody>
      </p:sp>
      <p:sp>
        <p:nvSpPr>
          <p:cNvPr id="34" name="Rectangle 33">
            <a:extLst>
              <a:ext uri="{FF2B5EF4-FFF2-40B4-BE49-F238E27FC236}">
                <a16:creationId xmlns:a16="http://schemas.microsoft.com/office/drawing/2014/main" id="{C82C88F8-7CDB-087E-726E-AC5CF1CFC026}"/>
              </a:ext>
            </a:extLst>
          </p:cNvPr>
          <p:cNvSpPr/>
          <p:nvPr/>
        </p:nvSpPr>
        <p:spPr>
          <a:xfrm>
            <a:off x="6320747" y="1063902"/>
            <a:ext cx="1961240" cy="4898142"/>
          </a:xfrm>
          <a:prstGeom prst="rect">
            <a:avLst/>
          </a:pr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B5494F10-5DAB-A6A8-69CF-4A595E37B736}"/>
              </a:ext>
            </a:extLst>
          </p:cNvPr>
          <p:cNvSpPr txBox="1"/>
          <p:nvPr/>
        </p:nvSpPr>
        <p:spPr>
          <a:xfrm>
            <a:off x="6147365" y="6046877"/>
            <a:ext cx="2308004" cy="646331"/>
          </a:xfrm>
          <a:prstGeom prst="rect">
            <a:avLst/>
          </a:prstGeom>
          <a:noFill/>
        </p:spPr>
        <p:txBody>
          <a:bodyPr wrap="none" rtlCol="0">
            <a:spAutoFit/>
          </a:bodyPr>
          <a:lstStyle/>
          <a:p>
            <a:pPr algn="ctr"/>
            <a:r>
              <a:rPr lang="en-US" dirty="0"/>
              <a:t>Virtually infinite buffer</a:t>
            </a:r>
          </a:p>
          <a:p>
            <a:pPr algn="ctr"/>
            <a:r>
              <a:rPr lang="en-US" dirty="0"/>
              <a:t>for reassembly</a:t>
            </a:r>
          </a:p>
        </p:txBody>
      </p:sp>
      <p:sp>
        <p:nvSpPr>
          <p:cNvPr id="36" name="TextBox 35">
            <a:extLst>
              <a:ext uri="{FF2B5EF4-FFF2-40B4-BE49-F238E27FC236}">
                <a16:creationId xmlns:a16="http://schemas.microsoft.com/office/drawing/2014/main" id="{4B8E58A4-2526-2CEF-9951-78578A7F1155}"/>
              </a:ext>
            </a:extLst>
          </p:cNvPr>
          <p:cNvSpPr txBox="1"/>
          <p:nvPr/>
        </p:nvSpPr>
        <p:spPr>
          <a:xfrm>
            <a:off x="6015408" y="1208845"/>
            <a:ext cx="263214" cy="276999"/>
          </a:xfrm>
          <a:prstGeom prst="rect">
            <a:avLst/>
          </a:prstGeom>
          <a:noFill/>
        </p:spPr>
        <p:txBody>
          <a:bodyPr wrap="none" rtlCol="0">
            <a:spAutoFit/>
          </a:bodyPr>
          <a:lstStyle/>
          <a:p>
            <a:r>
              <a:rPr lang="en-US" sz="1200" dirty="0"/>
              <a:t>1</a:t>
            </a:r>
          </a:p>
        </p:txBody>
      </p:sp>
      <p:sp>
        <p:nvSpPr>
          <p:cNvPr id="39" name="TextBox 38">
            <a:extLst>
              <a:ext uri="{FF2B5EF4-FFF2-40B4-BE49-F238E27FC236}">
                <a16:creationId xmlns:a16="http://schemas.microsoft.com/office/drawing/2014/main" id="{2E88D87B-7EE3-C119-43BF-5489378284F6}"/>
              </a:ext>
            </a:extLst>
          </p:cNvPr>
          <p:cNvSpPr txBox="1"/>
          <p:nvPr/>
        </p:nvSpPr>
        <p:spPr>
          <a:xfrm>
            <a:off x="6020953" y="1416109"/>
            <a:ext cx="263214" cy="276999"/>
          </a:xfrm>
          <a:prstGeom prst="rect">
            <a:avLst/>
          </a:prstGeom>
          <a:noFill/>
        </p:spPr>
        <p:txBody>
          <a:bodyPr wrap="none" rtlCol="0">
            <a:spAutoFit/>
          </a:bodyPr>
          <a:lstStyle/>
          <a:p>
            <a:r>
              <a:rPr lang="en-US" sz="1200" dirty="0"/>
              <a:t>2</a:t>
            </a:r>
          </a:p>
        </p:txBody>
      </p:sp>
      <p:sp>
        <p:nvSpPr>
          <p:cNvPr id="41" name="TextBox 40">
            <a:extLst>
              <a:ext uri="{FF2B5EF4-FFF2-40B4-BE49-F238E27FC236}">
                <a16:creationId xmlns:a16="http://schemas.microsoft.com/office/drawing/2014/main" id="{CA79B60D-BBD0-BA5D-7F8C-80FD9043D950}"/>
              </a:ext>
            </a:extLst>
          </p:cNvPr>
          <p:cNvSpPr txBox="1"/>
          <p:nvPr/>
        </p:nvSpPr>
        <p:spPr>
          <a:xfrm rot="5400000">
            <a:off x="6073885" y="1577639"/>
            <a:ext cx="290464" cy="276999"/>
          </a:xfrm>
          <a:prstGeom prst="rect">
            <a:avLst/>
          </a:prstGeom>
          <a:noFill/>
        </p:spPr>
        <p:txBody>
          <a:bodyPr wrap="none" rtlCol="0">
            <a:spAutoFit/>
          </a:bodyPr>
          <a:lstStyle/>
          <a:p>
            <a:r>
              <a:rPr lang="en-US" sz="1200" dirty="0"/>
              <a:t>…</a:t>
            </a:r>
          </a:p>
        </p:txBody>
      </p:sp>
      <p:sp>
        <p:nvSpPr>
          <p:cNvPr id="7" name="Rectangle 6">
            <a:extLst>
              <a:ext uri="{FF2B5EF4-FFF2-40B4-BE49-F238E27FC236}">
                <a16:creationId xmlns:a16="http://schemas.microsoft.com/office/drawing/2014/main" id="{29A93502-2B41-1534-834C-B85F105CDD11}"/>
              </a:ext>
            </a:extLst>
          </p:cNvPr>
          <p:cNvSpPr/>
          <p:nvPr/>
        </p:nvSpPr>
        <p:spPr>
          <a:xfrm>
            <a:off x="6368255" y="1103091"/>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322E539B-2BEE-9741-CC63-30517548933B}"/>
              </a:ext>
            </a:extLst>
          </p:cNvPr>
          <p:cNvSpPr txBox="1"/>
          <p:nvPr/>
        </p:nvSpPr>
        <p:spPr>
          <a:xfrm>
            <a:off x="5259725" y="2602760"/>
            <a:ext cx="1081578" cy="276999"/>
          </a:xfrm>
          <a:prstGeom prst="rect">
            <a:avLst/>
          </a:prstGeom>
          <a:noFill/>
        </p:spPr>
        <p:txBody>
          <a:bodyPr wrap="none" rtlCol="0">
            <a:spAutoFit/>
          </a:bodyPr>
          <a:lstStyle/>
          <a:p>
            <a:r>
              <a:rPr lang="en-US" sz="1200" dirty="0"/>
              <a:t>Data index: 26</a:t>
            </a:r>
          </a:p>
        </p:txBody>
      </p:sp>
      <p:sp>
        <p:nvSpPr>
          <p:cNvPr id="20" name="Rectangle 19">
            <a:extLst>
              <a:ext uri="{FF2B5EF4-FFF2-40B4-BE49-F238E27FC236}">
                <a16:creationId xmlns:a16="http://schemas.microsoft.com/office/drawing/2014/main" id="{0A4C8D19-A516-1113-5365-4439C4F1B9A5}"/>
              </a:ext>
            </a:extLst>
          </p:cNvPr>
          <p:cNvSpPr/>
          <p:nvPr/>
        </p:nvSpPr>
        <p:spPr>
          <a:xfrm>
            <a:off x="6368503" y="2622233"/>
            <a:ext cx="1866224" cy="264267"/>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28CB1EC1-A207-203E-2A45-511D1FE5EB49}"/>
              </a:ext>
            </a:extLst>
          </p:cNvPr>
          <p:cNvSpPr/>
          <p:nvPr/>
        </p:nvSpPr>
        <p:spPr>
          <a:xfrm>
            <a:off x="6367647" y="1864590"/>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 name="Straight Arrow Connector 4">
            <a:extLst>
              <a:ext uri="{FF2B5EF4-FFF2-40B4-BE49-F238E27FC236}">
                <a16:creationId xmlns:a16="http://schemas.microsoft.com/office/drawing/2014/main" id="{7A0FD4FF-6061-4569-4D3A-EFBB3AC31CB2}"/>
              </a:ext>
            </a:extLst>
          </p:cNvPr>
          <p:cNvCxnSpPr>
            <a:cxnSpLocks/>
          </p:cNvCxnSpPr>
          <p:nvPr/>
        </p:nvCxnSpPr>
        <p:spPr>
          <a:xfrm flipH="1">
            <a:off x="3472543" y="2131202"/>
            <a:ext cx="3135086" cy="841162"/>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39E54796-333C-0AA5-DE66-0A094FE60F06}"/>
              </a:ext>
            </a:extLst>
          </p:cNvPr>
          <p:cNvSpPr/>
          <p:nvPr/>
        </p:nvSpPr>
        <p:spPr>
          <a:xfrm>
            <a:off x="1426991" y="2369427"/>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ounded Rectangle 8">
            <a:extLst>
              <a:ext uri="{FF2B5EF4-FFF2-40B4-BE49-F238E27FC236}">
                <a16:creationId xmlns:a16="http://schemas.microsoft.com/office/drawing/2014/main" id="{850444ED-1E38-9458-C048-3C887D33F75E}"/>
              </a:ext>
            </a:extLst>
          </p:cNvPr>
          <p:cNvSpPr/>
          <p:nvPr/>
        </p:nvSpPr>
        <p:spPr>
          <a:xfrm>
            <a:off x="1453300" y="2380313"/>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F92221D7-A305-7D45-9E37-92753FBB69CF}"/>
              </a:ext>
            </a:extLst>
          </p:cNvPr>
          <p:cNvSpPr/>
          <p:nvPr/>
        </p:nvSpPr>
        <p:spPr>
          <a:xfrm>
            <a:off x="1473733" y="2886500"/>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7E733292-5273-4488-006F-7FFC042B36AF}"/>
              </a:ext>
            </a:extLst>
          </p:cNvPr>
          <p:cNvSpPr txBox="1"/>
          <p:nvPr/>
        </p:nvSpPr>
        <p:spPr>
          <a:xfrm>
            <a:off x="1473733" y="4767943"/>
            <a:ext cx="1932901" cy="369332"/>
          </a:xfrm>
          <a:prstGeom prst="rect">
            <a:avLst/>
          </a:prstGeom>
          <a:noFill/>
        </p:spPr>
        <p:txBody>
          <a:bodyPr wrap="none" rtlCol="0">
            <a:spAutoFit/>
          </a:bodyPr>
          <a:lstStyle/>
          <a:p>
            <a:r>
              <a:rPr lang="en-US" dirty="0"/>
              <a:t>Assembled packet </a:t>
            </a:r>
          </a:p>
        </p:txBody>
      </p:sp>
      <p:sp>
        <p:nvSpPr>
          <p:cNvPr id="40" name="TextBox 39">
            <a:extLst>
              <a:ext uri="{FF2B5EF4-FFF2-40B4-BE49-F238E27FC236}">
                <a16:creationId xmlns:a16="http://schemas.microsoft.com/office/drawing/2014/main" id="{C1F67002-F190-71DC-C87B-281C8EF667F4}"/>
              </a:ext>
            </a:extLst>
          </p:cNvPr>
          <p:cNvSpPr txBox="1"/>
          <p:nvPr/>
        </p:nvSpPr>
        <p:spPr>
          <a:xfrm>
            <a:off x="689752" y="5159673"/>
            <a:ext cx="4093300" cy="646331"/>
          </a:xfrm>
          <a:prstGeom prst="rect">
            <a:avLst/>
          </a:prstGeom>
          <a:noFill/>
        </p:spPr>
        <p:txBody>
          <a:bodyPr wrap="none" rtlCol="0">
            <a:spAutoFit/>
          </a:bodyPr>
          <a:lstStyle/>
          <a:p>
            <a:r>
              <a:rPr lang="en-US" dirty="0"/>
              <a:t>(The fragmentation and assembly process</a:t>
            </a:r>
          </a:p>
          <a:p>
            <a:r>
              <a:rPr lang="en-US" dirty="0"/>
              <a:t>Is transparent to the higher layers)</a:t>
            </a:r>
          </a:p>
        </p:txBody>
      </p:sp>
    </p:spTree>
    <p:extLst>
      <p:ext uri="{BB962C8B-B14F-4D97-AF65-F5344CB8AC3E}">
        <p14:creationId xmlns:p14="http://schemas.microsoft.com/office/powerpoint/2010/main" val="7032532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E3D0C-FB42-88B6-DA46-598E6613A5B7}"/>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2EFE9B6-F959-5A30-2D6C-16AB959EDD7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35BB2E-827A-F552-70EE-B87F7FAA6807}"/>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71D07E-4D24-4815-EC1B-5C0679BAE6B2}"/>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DB4437-C833-1974-64DA-A2B1460CD4C3}"/>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98EEC648-3CD9-4AD6-5F6E-9710A5EFA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5ACA5C28-1FA0-F1AF-B3BF-E6FC73B69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80D15826-05DF-B4DF-2466-19AE5D0EF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767EF2BE-1C96-CB03-3E3F-3E4476915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6F377C2B-E4B5-0634-0D7A-07E227A54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63B680-1D41-F8AE-B043-17882BFA716C}"/>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31C90CDF-D453-0D52-4EA1-7459CDA4ACDA}"/>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9B17C9A1-A83D-8592-2631-38DE77A95EDE}"/>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ACBC2EFF-9F9F-F309-0237-B83F5E170621}"/>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4FE34D80-4BD4-0BFD-86DB-D41503E8EAA7}"/>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64C43F-ED7A-CC1C-88CD-CE76195B7B23}"/>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72BB801-73C2-360E-6471-85C1D7F22599}"/>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30DC03B0-A445-D861-64C1-655F50721962}"/>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7AB3EF1-8651-B3C4-16AE-863BED1373F0}"/>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97348722-A302-34F5-3723-EA47B2A80585}"/>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99A2B4FB-02A0-518A-A588-61B96B06A166}"/>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E0CB1B43-49E8-A5DA-9F7F-0043EAB4243B}"/>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8A08FD74-2C0C-ADE1-524A-4B3B148C0DEF}"/>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4DD8E37-FA0C-A373-8509-08B4433675AD}"/>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sp>
        <p:nvSpPr>
          <p:cNvPr id="27" name="TextBox 26">
            <a:extLst>
              <a:ext uri="{FF2B5EF4-FFF2-40B4-BE49-F238E27FC236}">
                <a16:creationId xmlns:a16="http://schemas.microsoft.com/office/drawing/2014/main" id="{D8899307-CAB1-43B1-0BCA-5629D758361E}"/>
              </a:ext>
            </a:extLst>
          </p:cNvPr>
          <p:cNvSpPr txBox="1"/>
          <p:nvPr/>
        </p:nvSpPr>
        <p:spPr>
          <a:xfrm>
            <a:off x="5605271" y="3011106"/>
            <a:ext cx="421910" cy="707886"/>
          </a:xfrm>
          <a:prstGeom prst="rect">
            <a:avLst/>
          </a:prstGeom>
          <a:noFill/>
        </p:spPr>
        <p:txBody>
          <a:bodyPr wrap="none" rtlCol="0">
            <a:spAutoFit/>
          </a:bodyPr>
          <a:lstStyle/>
          <a:p>
            <a:r>
              <a:rPr lang="en-US" sz="4000" dirty="0">
                <a:solidFill>
                  <a:schemeClr val="accent2">
                    <a:lumMod val="75000"/>
                  </a:schemeClr>
                </a:solidFill>
              </a:rPr>
              <a:t>?</a:t>
            </a:r>
          </a:p>
        </p:txBody>
      </p:sp>
      <p:sp>
        <p:nvSpPr>
          <p:cNvPr id="28" name="TextBox 27">
            <a:extLst>
              <a:ext uri="{FF2B5EF4-FFF2-40B4-BE49-F238E27FC236}">
                <a16:creationId xmlns:a16="http://schemas.microsoft.com/office/drawing/2014/main" id="{165CFC24-CE95-C92F-2E87-5BDDFD6560E9}"/>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29" name="TextBox 28">
            <a:extLst>
              <a:ext uri="{FF2B5EF4-FFF2-40B4-BE49-F238E27FC236}">
                <a16:creationId xmlns:a16="http://schemas.microsoft.com/office/drawing/2014/main" id="{0940C91E-5A70-58D2-3079-C822A031A7C1}"/>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30" name="TextBox 29">
            <a:extLst>
              <a:ext uri="{FF2B5EF4-FFF2-40B4-BE49-F238E27FC236}">
                <a16:creationId xmlns:a16="http://schemas.microsoft.com/office/drawing/2014/main" id="{2EA79B96-2505-FBE4-4883-C4BFCAB25772}"/>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31" name="Rectangle 2">
            <a:extLst>
              <a:ext uri="{FF2B5EF4-FFF2-40B4-BE49-F238E27FC236}">
                <a16:creationId xmlns:a16="http://schemas.microsoft.com/office/drawing/2014/main" id="{1B2C9F4F-4A12-45D4-4386-2BBF2C29B8F9}"/>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IP Fragmentation and Reassembly</a:t>
            </a:r>
            <a:endParaRPr lang="en-AU" altLang="en-US" sz="3600" u="sng" dirty="0"/>
          </a:p>
        </p:txBody>
      </p:sp>
    </p:spTree>
    <p:extLst>
      <p:ext uri="{BB962C8B-B14F-4D97-AF65-F5344CB8AC3E}">
        <p14:creationId xmlns:p14="http://schemas.microsoft.com/office/powerpoint/2010/main" val="1923876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783B0D-DD20-428E-AFAA-97416EC833BD}"/>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22E49D16-74B8-76B0-9ADB-C3468082C632}"/>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DAB076DE-8880-A1F0-DA18-99D7189930BD}"/>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A27CC92B-72C4-C75A-5A9F-1ADF75E3FD71}"/>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403C89-FFDA-C068-4EF6-BC12A225CF87}"/>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9FA441-D8A9-BA57-D3CC-22E2BA7F324E}"/>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1AB9626E-EE9B-0B22-FA0D-FC50C9322818}"/>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F2447C-3ECC-2923-D02D-6EE48EB76A64}"/>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E4A5FCFB-990E-6211-BFF2-217E387860EF}"/>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4981003" y="2298883"/>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4981003" y="2798080"/>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4981003" y="3297277"/>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grpSp>
        <p:nvGrpSpPr>
          <p:cNvPr id="48" name="Group 47">
            <a:extLst>
              <a:ext uri="{FF2B5EF4-FFF2-40B4-BE49-F238E27FC236}">
                <a16:creationId xmlns:a16="http://schemas.microsoft.com/office/drawing/2014/main" id="{716298ED-C0D2-AAA4-CB9C-4D77C273FF7C}"/>
              </a:ext>
            </a:extLst>
          </p:cNvPr>
          <p:cNvGrpSpPr/>
          <p:nvPr/>
        </p:nvGrpSpPr>
        <p:grpSpPr>
          <a:xfrm>
            <a:off x="2257590" y="4174049"/>
            <a:ext cx="5497876" cy="2181753"/>
            <a:chOff x="2257590" y="4174049"/>
            <a:chExt cx="5497876" cy="2181753"/>
          </a:xfrm>
        </p:grpSpPr>
        <p:sp>
          <p:nvSpPr>
            <p:cNvPr id="39" name="TextBox 38">
              <a:extLst>
                <a:ext uri="{FF2B5EF4-FFF2-40B4-BE49-F238E27FC236}">
                  <a16:creationId xmlns:a16="http://schemas.microsoft.com/office/drawing/2014/main" id="{7C616851-BF8D-FA63-2825-2DC021E76D5A}"/>
                </a:ext>
              </a:extLst>
            </p:cNvPr>
            <p:cNvSpPr txBox="1"/>
            <p:nvPr/>
          </p:nvSpPr>
          <p:spPr>
            <a:xfrm>
              <a:off x="2257590" y="5894137"/>
              <a:ext cx="4898136" cy="461665"/>
            </a:xfrm>
            <a:prstGeom prst="rect">
              <a:avLst/>
            </a:prstGeom>
            <a:noFill/>
          </p:spPr>
          <p:txBody>
            <a:bodyPr wrap="none" rtlCol="0">
              <a:spAutoFit/>
            </a:bodyPr>
            <a:lstStyle/>
            <a:p>
              <a:r>
                <a:rPr lang="en-US" sz="2400" dirty="0">
                  <a:solidFill>
                    <a:schemeClr val="accent6">
                      <a:lumMod val="75000"/>
                    </a:schemeClr>
                  </a:solidFill>
                </a:rPr>
                <a:t>Where should reassembly take place?</a:t>
              </a:r>
            </a:p>
          </p:txBody>
        </p:sp>
        <p:cxnSp>
          <p:nvCxnSpPr>
            <p:cNvPr id="41" name="Straight Arrow Connector 40">
              <a:extLst>
                <a:ext uri="{FF2B5EF4-FFF2-40B4-BE49-F238E27FC236}">
                  <a16:creationId xmlns:a16="http://schemas.microsoft.com/office/drawing/2014/main" id="{0FBF08EC-4E4D-962C-8159-8F06FBF2408C}"/>
                </a:ext>
              </a:extLst>
            </p:cNvPr>
            <p:cNvCxnSpPr>
              <a:cxnSpLocks/>
            </p:cNvCxnSpPr>
            <p:nvPr/>
          </p:nvCxnSpPr>
          <p:spPr>
            <a:xfrm flipV="1">
              <a:off x="6197600" y="4174049"/>
              <a:ext cx="575605" cy="1838601"/>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26AB8DF-9EEE-19BF-91AC-4AD8D41EE928}"/>
                </a:ext>
              </a:extLst>
            </p:cNvPr>
            <p:cNvCxnSpPr>
              <a:cxnSpLocks/>
            </p:cNvCxnSpPr>
            <p:nvPr/>
          </p:nvCxnSpPr>
          <p:spPr>
            <a:xfrm flipV="1">
              <a:off x="6197600" y="5052858"/>
              <a:ext cx="1557866" cy="95979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2773247F-1A4E-42A6-A567-0456AECAAECD}"/>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50" name="TextBox 49">
            <a:extLst>
              <a:ext uri="{FF2B5EF4-FFF2-40B4-BE49-F238E27FC236}">
                <a16:creationId xmlns:a16="http://schemas.microsoft.com/office/drawing/2014/main" id="{6AB8A2EC-0B03-45BB-FF71-607A5D3ED9CB}"/>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51" name="TextBox 50">
            <a:extLst>
              <a:ext uri="{FF2B5EF4-FFF2-40B4-BE49-F238E27FC236}">
                <a16:creationId xmlns:a16="http://schemas.microsoft.com/office/drawing/2014/main" id="{E22D8C01-B5D5-E8EA-144C-BE5BA3330B62}"/>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spTree>
    <p:extLst>
      <p:ext uri="{BB962C8B-B14F-4D97-AF65-F5344CB8AC3E}">
        <p14:creationId xmlns:p14="http://schemas.microsoft.com/office/powerpoint/2010/main" val="4086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783B0D-DD20-428E-AFAA-97416EC833BD}"/>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22E49D16-74B8-76B0-9ADB-C3468082C632}"/>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DAB076DE-8880-A1F0-DA18-99D7189930BD}"/>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A27CC92B-72C4-C75A-5A9F-1ADF75E3FD71}"/>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403C89-FFDA-C068-4EF6-BC12A225CF87}"/>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9FA441-D8A9-BA57-D3CC-22E2BA7F324E}"/>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1AB9626E-EE9B-0B22-FA0D-FC50C9322818}"/>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F2447C-3ECC-2923-D02D-6EE48EB76A64}"/>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E4A5FCFB-990E-6211-BFF2-217E387860EF}"/>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4981003" y="2298883"/>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4981003" y="2798080"/>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4981003" y="3297277"/>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49" name="TextBox 48">
            <a:extLst>
              <a:ext uri="{FF2B5EF4-FFF2-40B4-BE49-F238E27FC236}">
                <a16:creationId xmlns:a16="http://schemas.microsoft.com/office/drawing/2014/main" id="{2773247F-1A4E-42A6-A567-0456AECAAECD}"/>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50" name="TextBox 49">
            <a:extLst>
              <a:ext uri="{FF2B5EF4-FFF2-40B4-BE49-F238E27FC236}">
                <a16:creationId xmlns:a16="http://schemas.microsoft.com/office/drawing/2014/main" id="{6AB8A2EC-0B03-45BB-FF71-607A5D3ED9CB}"/>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51" name="TextBox 50">
            <a:extLst>
              <a:ext uri="{FF2B5EF4-FFF2-40B4-BE49-F238E27FC236}">
                <a16:creationId xmlns:a16="http://schemas.microsoft.com/office/drawing/2014/main" id="{E22D8C01-B5D5-E8EA-144C-BE5BA3330B62}"/>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sp>
        <p:nvSpPr>
          <p:cNvPr id="27" name="TextBox 26">
            <a:extLst>
              <a:ext uri="{FF2B5EF4-FFF2-40B4-BE49-F238E27FC236}">
                <a16:creationId xmlns:a16="http://schemas.microsoft.com/office/drawing/2014/main" id="{E10ADBE1-93E0-E8D2-913C-8008FE45B94A}"/>
              </a:ext>
            </a:extLst>
          </p:cNvPr>
          <p:cNvSpPr txBox="1"/>
          <p:nvPr/>
        </p:nvSpPr>
        <p:spPr>
          <a:xfrm>
            <a:off x="632178" y="5610589"/>
            <a:ext cx="7779630" cy="830997"/>
          </a:xfrm>
          <a:prstGeom prst="rect">
            <a:avLst/>
          </a:prstGeom>
          <a:noFill/>
        </p:spPr>
        <p:txBody>
          <a:bodyPr wrap="none" rtlCol="0">
            <a:spAutoFit/>
          </a:bodyPr>
          <a:lstStyle/>
          <a:p>
            <a:r>
              <a:rPr lang="en-US" sz="2400" dirty="0"/>
              <a:t>During assembly,</a:t>
            </a:r>
          </a:p>
          <a:p>
            <a:r>
              <a:rPr lang="en-US" sz="2400" dirty="0">
                <a:solidFill>
                  <a:srgbClr val="FF0000"/>
                </a:solidFill>
              </a:rPr>
              <a:t>A. How can the destination identify all fragments of a packet?</a:t>
            </a:r>
          </a:p>
        </p:txBody>
      </p:sp>
      <p:pic>
        <p:nvPicPr>
          <p:cNvPr id="1043" name="Picture 1042">
            <a:extLst>
              <a:ext uri="{FF2B5EF4-FFF2-40B4-BE49-F238E27FC236}">
                <a16:creationId xmlns:a16="http://schemas.microsoft.com/office/drawing/2014/main" id="{AEB1DACD-336C-61FC-523D-6012DCE26DD4}"/>
              </a:ext>
            </a:extLst>
          </p:cNvPr>
          <p:cNvPicPr>
            <a:picLocks noChangeAspect="1"/>
          </p:cNvPicPr>
          <p:nvPr/>
        </p:nvPicPr>
        <p:blipFill rotWithShape="1">
          <a:blip r:embed="rId6"/>
          <a:srcRect t="9474" b="42936"/>
          <a:stretch/>
        </p:blipFill>
        <p:spPr>
          <a:xfrm>
            <a:off x="118534" y="740308"/>
            <a:ext cx="3368102" cy="2084729"/>
          </a:xfrm>
          <a:prstGeom prst="rect">
            <a:avLst/>
          </a:prstGeom>
        </p:spPr>
      </p:pic>
      <p:sp>
        <p:nvSpPr>
          <p:cNvPr id="1044" name="Rectangle 1043">
            <a:extLst>
              <a:ext uri="{FF2B5EF4-FFF2-40B4-BE49-F238E27FC236}">
                <a16:creationId xmlns:a16="http://schemas.microsoft.com/office/drawing/2014/main" id="{7A6FEDCF-6787-6FFE-6540-A291580C7259}"/>
              </a:ext>
            </a:extLst>
          </p:cNvPr>
          <p:cNvSpPr/>
          <p:nvPr/>
        </p:nvSpPr>
        <p:spPr>
          <a:xfrm>
            <a:off x="199054" y="1184987"/>
            <a:ext cx="1562013" cy="488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B1772469-0794-A50F-4ED4-A5A46463CF6A}"/>
              </a:ext>
            </a:extLst>
          </p:cNvPr>
          <p:cNvSpPr/>
          <p:nvPr/>
        </p:nvSpPr>
        <p:spPr>
          <a:xfrm>
            <a:off x="199053" y="2029679"/>
            <a:ext cx="3287583" cy="7883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104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783B0D-DD20-428E-AFAA-97416EC833BD}"/>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22E49D16-74B8-76B0-9ADB-C3468082C632}"/>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DAB076DE-8880-A1F0-DA18-99D7189930BD}"/>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A27CC92B-72C4-C75A-5A9F-1ADF75E3FD71}"/>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403C89-FFDA-C068-4EF6-BC12A225CF87}"/>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9FA441-D8A9-BA57-D3CC-22E2BA7F324E}"/>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1AB9626E-EE9B-0B22-FA0D-FC50C9322818}"/>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F2447C-3ECC-2923-D02D-6EE48EB76A64}"/>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E4A5FCFB-990E-6211-BFF2-217E387860EF}"/>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4981003" y="2298883"/>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4981003" y="2798080"/>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4981003" y="3297277"/>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49" name="TextBox 48">
            <a:extLst>
              <a:ext uri="{FF2B5EF4-FFF2-40B4-BE49-F238E27FC236}">
                <a16:creationId xmlns:a16="http://schemas.microsoft.com/office/drawing/2014/main" id="{2773247F-1A4E-42A6-A567-0456AECAAECD}"/>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50" name="TextBox 49">
            <a:extLst>
              <a:ext uri="{FF2B5EF4-FFF2-40B4-BE49-F238E27FC236}">
                <a16:creationId xmlns:a16="http://schemas.microsoft.com/office/drawing/2014/main" id="{6AB8A2EC-0B03-45BB-FF71-607A5D3ED9CB}"/>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51" name="TextBox 50">
            <a:extLst>
              <a:ext uri="{FF2B5EF4-FFF2-40B4-BE49-F238E27FC236}">
                <a16:creationId xmlns:a16="http://schemas.microsoft.com/office/drawing/2014/main" id="{E22D8C01-B5D5-E8EA-144C-BE5BA3330B62}"/>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sp>
        <p:nvSpPr>
          <p:cNvPr id="27" name="TextBox 26">
            <a:extLst>
              <a:ext uri="{FF2B5EF4-FFF2-40B4-BE49-F238E27FC236}">
                <a16:creationId xmlns:a16="http://schemas.microsoft.com/office/drawing/2014/main" id="{E10ADBE1-93E0-E8D2-913C-8008FE45B94A}"/>
              </a:ext>
            </a:extLst>
          </p:cNvPr>
          <p:cNvSpPr txBox="1"/>
          <p:nvPr/>
        </p:nvSpPr>
        <p:spPr>
          <a:xfrm>
            <a:off x="632178" y="5610589"/>
            <a:ext cx="8265789" cy="830997"/>
          </a:xfrm>
          <a:prstGeom prst="rect">
            <a:avLst/>
          </a:prstGeom>
          <a:noFill/>
        </p:spPr>
        <p:txBody>
          <a:bodyPr wrap="none" rtlCol="0">
            <a:spAutoFit/>
          </a:bodyPr>
          <a:lstStyle/>
          <a:p>
            <a:r>
              <a:rPr lang="en-US" sz="2400" dirty="0"/>
              <a:t>During assembly,</a:t>
            </a:r>
          </a:p>
          <a:p>
            <a:r>
              <a:rPr lang="en-US" sz="2400" dirty="0">
                <a:solidFill>
                  <a:schemeClr val="accent6">
                    <a:lumMod val="75000"/>
                  </a:schemeClr>
                </a:solidFill>
              </a:rPr>
              <a:t>B. How will the destination know if the last fragment is received?</a:t>
            </a:r>
          </a:p>
        </p:txBody>
      </p:sp>
      <p:pic>
        <p:nvPicPr>
          <p:cNvPr id="1043" name="Picture 1042">
            <a:extLst>
              <a:ext uri="{FF2B5EF4-FFF2-40B4-BE49-F238E27FC236}">
                <a16:creationId xmlns:a16="http://schemas.microsoft.com/office/drawing/2014/main" id="{AEB1DACD-336C-61FC-523D-6012DCE26DD4}"/>
              </a:ext>
            </a:extLst>
          </p:cNvPr>
          <p:cNvPicPr>
            <a:picLocks noChangeAspect="1"/>
          </p:cNvPicPr>
          <p:nvPr/>
        </p:nvPicPr>
        <p:blipFill rotWithShape="1">
          <a:blip r:embed="rId6"/>
          <a:srcRect t="9474" b="42936"/>
          <a:stretch/>
        </p:blipFill>
        <p:spPr>
          <a:xfrm>
            <a:off x="118534" y="740308"/>
            <a:ext cx="3368102" cy="2084729"/>
          </a:xfrm>
          <a:prstGeom prst="rect">
            <a:avLst/>
          </a:prstGeom>
        </p:spPr>
      </p:pic>
      <p:sp>
        <p:nvSpPr>
          <p:cNvPr id="1044" name="Rectangle 1043">
            <a:extLst>
              <a:ext uri="{FF2B5EF4-FFF2-40B4-BE49-F238E27FC236}">
                <a16:creationId xmlns:a16="http://schemas.microsoft.com/office/drawing/2014/main" id="{7A6FEDCF-6787-6FFE-6540-A291580C7259}"/>
              </a:ext>
            </a:extLst>
          </p:cNvPr>
          <p:cNvSpPr/>
          <p:nvPr/>
        </p:nvSpPr>
        <p:spPr>
          <a:xfrm>
            <a:off x="1750024" y="1158235"/>
            <a:ext cx="472759" cy="488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F4C7FA6-E36B-C505-44F6-4465732F082B}"/>
              </a:ext>
            </a:extLst>
          </p:cNvPr>
          <p:cNvGrpSpPr/>
          <p:nvPr/>
        </p:nvGrpSpPr>
        <p:grpSpPr>
          <a:xfrm>
            <a:off x="2222783" y="863901"/>
            <a:ext cx="6510758" cy="3057614"/>
            <a:chOff x="2222783" y="863901"/>
            <a:chExt cx="6510758" cy="3057614"/>
          </a:xfrm>
        </p:grpSpPr>
        <p:pic>
          <p:nvPicPr>
            <p:cNvPr id="39" name="Picture 38">
              <a:extLst>
                <a:ext uri="{FF2B5EF4-FFF2-40B4-BE49-F238E27FC236}">
                  <a16:creationId xmlns:a16="http://schemas.microsoft.com/office/drawing/2014/main" id="{50410FBD-8C14-211B-37E8-E6E5C4B6A4DC}"/>
                </a:ext>
              </a:extLst>
            </p:cNvPr>
            <p:cNvPicPr>
              <a:picLocks noChangeAspect="1"/>
            </p:cNvPicPr>
            <p:nvPr/>
          </p:nvPicPr>
          <p:blipFill>
            <a:blip r:embed="rId7"/>
            <a:stretch>
              <a:fillRect/>
            </a:stretch>
          </p:blipFill>
          <p:spPr>
            <a:xfrm>
              <a:off x="4237642" y="863901"/>
              <a:ext cx="4495899" cy="3057614"/>
            </a:xfrm>
            <a:prstGeom prst="rect">
              <a:avLst/>
            </a:prstGeom>
            <a:noFill/>
            <a:ln w="22225">
              <a:solidFill>
                <a:srgbClr val="FF0000"/>
              </a:solidFill>
            </a:ln>
          </p:spPr>
        </p:pic>
        <p:cxnSp>
          <p:nvCxnSpPr>
            <p:cNvPr id="42" name="Straight Arrow Connector 41">
              <a:extLst>
                <a:ext uri="{FF2B5EF4-FFF2-40B4-BE49-F238E27FC236}">
                  <a16:creationId xmlns:a16="http://schemas.microsoft.com/office/drawing/2014/main" id="{C414FD91-074F-9D3C-E02E-F32A77F29507}"/>
                </a:ext>
              </a:extLst>
            </p:cNvPr>
            <p:cNvCxnSpPr/>
            <p:nvPr/>
          </p:nvCxnSpPr>
          <p:spPr>
            <a:xfrm>
              <a:off x="2222783" y="1402394"/>
              <a:ext cx="1944603"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6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20ECC196-97E0-2116-7037-2F9A33A1B43C}"/>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pic>
        <p:nvPicPr>
          <p:cNvPr id="1043" name="Picture 1042">
            <a:extLst>
              <a:ext uri="{FF2B5EF4-FFF2-40B4-BE49-F238E27FC236}">
                <a16:creationId xmlns:a16="http://schemas.microsoft.com/office/drawing/2014/main" id="{AEB1DACD-336C-61FC-523D-6012DCE26DD4}"/>
              </a:ext>
            </a:extLst>
          </p:cNvPr>
          <p:cNvPicPr>
            <a:picLocks noChangeAspect="1"/>
          </p:cNvPicPr>
          <p:nvPr/>
        </p:nvPicPr>
        <p:blipFill rotWithShape="1">
          <a:blip r:embed="rId3"/>
          <a:srcRect t="9474" b="42936"/>
          <a:stretch/>
        </p:blipFill>
        <p:spPr>
          <a:xfrm>
            <a:off x="118534" y="740308"/>
            <a:ext cx="3368102" cy="2084729"/>
          </a:xfrm>
          <a:prstGeom prst="rect">
            <a:avLst/>
          </a:prstGeom>
        </p:spPr>
      </p:pic>
      <p:grpSp>
        <p:nvGrpSpPr>
          <p:cNvPr id="47" name="Group 46">
            <a:extLst>
              <a:ext uri="{FF2B5EF4-FFF2-40B4-BE49-F238E27FC236}">
                <a16:creationId xmlns:a16="http://schemas.microsoft.com/office/drawing/2014/main" id="{DFAE0130-B3EA-0E37-79BB-D91209379982}"/>
              </a:ext>
            </a:extLst>
          </p:cNvPr>
          <p:cNvGrpSpPr/>
          <p:nvPr/>
        </p:nvGrpSpPr>
        <p:grpSpPr>
          <a:xfrm>
            <a:off x="2122311" y="615495"/>
            <a:ext cx="6604433" cy="1938992"/>
            <a:chOff x="2122311" y="615495"/>
            <a:chExt cx="6604433" cy="1938992"/>
          </a:xfrm>
        </p:grpSpPr>
        <p:sp>
          <p:nvSpPr>
            <p:cNvPr id="1044" name="Rectangle 1043">
              <a:extLst>
                <a:ext uri="{FF2B5EF4-FFF2-40B4-BE49-F238E27FC236}">
                  <a16:creationId xmlns:a16="http://schemas.microsoft.com/office/drawing/2014/main" id="{7A6FEDCF-6787-6FFE-6540-A291580C7259}"/>
                </a:ext>
              </a:extLst>
            </p:cNvPr>
            <p:cNvSpPr/>
            <p:nvPr/>
          </p:nvSpPr>
          <p:spPr>
            <a:xfrm>
              <a:off x="2122311" y="1155488"/>
              <a:ext cx="1364325" cy="488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B47A6365-56F2-F014-E164-AC64AE2EBF27}"/>
                </a:ext>
              </a:extLst>
            </p:cNvPr>
            <p:cNvCxnSpPr>
              <a:cxnSpLocks/>
            </p:cNvCxnSpPr>
            <p:nvPr/>
          </p:nvCxnSpPr>
          <p:spPr>
            <a:xfrm>
              <a:off x="3486636" y="1374684"/>
              <a:ext cx="524548"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1A5CB96-C14B-691D-2278-AE5E8F62F059}"/>
                </a:ext>
              </a:extLst>
            </p:cNvPr>
            <p:cNvSpPr txBox="1"/>
            <p:nvPr/>
          </p:nvSpPr>
          <p:spPr>
            <a:xfrm>
              <a:off x="4011184" y="615495"/>
              <a:ext cx="4715560" cy="1938992"/>
            </a:xfrm>
            <a:prstGeom prst="rect">
              <a:avLst/>
            </a:prstGeom>
            <a:solidFill>
              <a:schemeClr val="bg1"/>
            </a:solidFill>
            <a:ln w="34925">
              <a:solidFill>
                <a:srgbClr val="FF0000"/>
              </a:solidFill>
            </a:ln>
          </p:spPr>
          <p:txBody>
            <a:bodyPr wrap="square" rtlCol="0">
              <a:spAutoFit/>
            </a:bodyPr>
            <a:lstStyle/>
            <a:p>
              <a:r>
                <a:rPr lang="en-US" sz="2400" dirty="0">
                  <a:solidFill>
                    <a:srgbClr val="FF0000"/>
                  </a:solidFill>
                </a:rPr>
                <a:t>Identifies the fragment location, relative to the beginning of the unfragmented data. </a:t>
              </a:r>
            </a:p>
            <a:p>
              <a:r>
                <a:rPr lang="en-US" sz="2400" dirty="0">
                  <a:solidFill>
                    <a:srgbClr val="FF0000"/>
                  </a:solidFill>
                </a:rPr>
                <a:t>Fragments are counted in units of 8 octets (i.e., 8-bytes blocks).</a:t>
              </a:r>
            </a:p>
          </p:txBody>
        </p:sp>
      </p:grpSp>
      <p:sp>
        <p:nvSpPr>
          <p:cNvPr id="39" name="Rectangle 38">
            <a:extLst>
              <a:ext uri="{FF2B5EF4-FFF2-40B4-BE49-F238E27FC236}">
                <a16:creationId xmlns:a16="http://schemas.microsoft.com/office/drawing/2014/main" id="{6153573B-3150-7431-BFC7-4250FD2B1ACE}"/>
              </a:ext>
            </a:extLst>
          </p:cNvPr>
          <p:cNvSpPr/>
          <p:nvPr/>
        </p:nvSpPr>
        <p:spPr>
          <a:xfrm>
            <a:off x="5209309" y="2950604"/>
            <a:ext cx="1662545" cy="346786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8E04FEB-88A4-9599-AAEB-EC34C28B2E26}"/>
              </a:ext>
            </a:extLst>
          </p:cNvPr>
          <p:cNvSpPr txBox="1"/>
          <p:nvPr/>
        </p:nvSpPr>
        <p:spPr>
          <a:xfrm>
            <a:off x="4866057" y="2825037"/>
            <a:ext cx="301686" cy="369332"/>
          </a:xfrm>
          <a:prstGeom prst="rect">
            <a:avLst/>
          </a:prstGeom>
          <a:noFill/>
        </p:spPr>
        <p:txBody>
          <a:bodyPr wrap="none" rtlCol="0">
            <a:spAutoFit/>
          </a:bodyPr>
          <a:lstStyle/>
          <a:p>
            <a:r>
              <a:rPr lang="en-US" dirty="0"/>
              <a:t>0</a:t>
            </a:r>
          </a:p>
        </p:txBody>
      </p:sp>
      <p:sp>
        <p:nvSpPr>
          <p:cNvPr id="43" name="TextBox 42">
            <a:extLst>
              <a:ext uri="{FF2B5EF4-FFF2-40B4-BE49-F238E27FC236}">
                <a16:creationId xmlns:a16="http://schemas.microsoft.com/office/drawing/2014/main" id="{3950AE9A-E08C-F16F-7C6C-548CA617C00B}"/>
              </a:ext>
            </a:extLst>
          </p:cNvPr>
          <p:cNvSpPr txBox="1"/>
          <p:nvPr/>
        </p:nvSpPr>
        <p:spPr>
          <a:xfrm>
            <a:off x="4824490" y="3754859"/>
            <a:ext cx="301686" cy="369332"/>
          </a:xfrm>
          <a:prstGeom prst="rect">
            <a:avLst/>
          </a:prstGeom>
          <a:noFill/>
        </p:spPr>
        <p:txBody>
          <a:bodyPr wrap="none" rtlCol="0">
            <a:spAutoFit/>
          </a:bodyPr>
          <a:lstStyle/>
          <a:p>
            <a:r>
              <a:rPr lang="en-US" dirty="0"/>
              <a:t>2</a:t>
            </a:r>
          </a:p>
        </p:txBody>
      </p:sp>
      <p:sp>
        <p:nvSpPr>
          <p:cNvPr id="46" name="Rectangle 45">
            <a:extLst>
              <a:ext uri="{FF2B5EF4-FFF2-40B4-BE49-F238E27FC236}">
                <a16:creationId xmlns:a16="http://schemas.microsoft.com/office/drawing/2014/main" id="{619F3CB1-AD80-D044-2C72-D3B2C1810F8F}"/>
              </a:ext>
            </a:extLst>
          </p:cNvPr>
          <p:cNvSpPr/>
          <p:nvPr/>
        </p:nvSpPr>
        <p:spPr>
          <a:xfrm>
            <a:off x="2122311" y="3731984"/>
            <a:ext cx="1565562" cy="8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from </a:t>
            </a:r>
            <a:r>
              <a:rPr lang="en-US" dirty="0" err="1"/>
              <a:t>fgmt</a:t>
            </a:r>
            <a:r>
              <a:rPr lang="en-US" dirty="0"/>
              <a:t> offset: 2</a:t>
            </a:r>
          </a:p>
        </p:txBody>
      </p:sp>
      <p:sp>
        <p:nvSpPr>
          <p:cNvPr id="53" name="Freeform 52">
            <a:extLst>
              <a:ext uri="{FF2B5EF4-FFF2-40B4-BE49-F238E27FC236}">
                <a16:creationId xmlns:a16="http://schemas.microsoft.com/office/drawing/2014/main" id="{FA7B2CC3-9524-42CE-A21A-12A245C92F80}"/>
              </a:ext>
            </a:extLst>
          </p:cNvPr>
          <p:cNvSpPr/>
          <p:nvPr/>
        </p:nvSpPr>
        <p:spPr>
          <a:xfrm>
            <a:off x="3657600" y="4184073"/>
            <a:ext cx="1454727" cy="430242"/>
          </a:xfrm>
          <a:custGeom>
            <a:avLst/>
            <a:gdLst>
              <a:gd name="connsiteX0" fmla="*/ 0 w 1454727"/>
              <a:gd name="connsiteY0" fmla="*/ 83127 h 430242"/>
              <a:gd name="connsiteX1" fmla="*/ 845127 w 1454727"/>
              <a:gd name="connsiteY1" fmla="*/ 429491 h 430242"/>
              <a:gd name="connsiteX2" fmla="*/ 1454727 w 1454727"/>
              <a:gd name="connsiteY2" fmla="*/ 0 h 430242"/>
            </a:gdLst>
            <a:ahLst/>
            <a:cxnLst>
              <a:cxn ang="0">
                <a:pos x="connsiteX0" y="connsiteY0"/>
              </a:cxn>
              <a:cxn ang="0">
                <a:pos x="connsiteX1" y="connsiteY1"/>
              </a:cxn>
              <a:cxn ang="0">
                <a:pos x="connsiteX2" y="connsiteY2"/>
              </a:cxn>
            </a:cxnLst>
            <a:rect l="l" t="t" r="r" b="b"/>
            <a:pathLst>
              <a:path w="1454727" h="430242">
                <a:moveTo>
                  <a:pt x="0" y="83127"/>
                </a:moveTo>
                <a:cubicBezTo>
                  <a:pt x="301336" y="263236"/>
                  <a:pt x="602673" y="443345"/>
                  <a:pt x="845127" y="429491"/>
                </a:cubicBezTo>
                <a:cubicBezTo>
                  <a:pt x="1087581" y="415637"/>
                  <a:pt x="1271154" y="207818"/>
                  <a:pt x="1454727" y="0"/>
                </a:cubicBezTo>
              </a:path>
            </a:pathLst>
          </a:custGeom>
          <a:noFill/>
          <a:ln w="31750">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1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72EE66-7218-8008-2214-0EBB66BDBE6D}"/>
              </a:ext>
            </a:extLst>
          </p:cNvPr>
          <p:cNvSpPr txBox="1">
            <a:spLocks noChangeArrowheads="1"/>
          </p:cNvSpPr>
          <p:nvPr/>
        </p:nvSpPr>
        <p:spPr>
          <a:xfrm>
            <a:off x="0" y="0"/>
            <a:ext cx="7772400" cy="10080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Limitations of DV routing</a:t>
            </a: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5" name="Picture 4" descr="A screenshot of a document&#10;&#10;Description automatically generated">
            <a:extLst>
              <a:ext uri="{FF2B5EF4-FFF2-40B4-BE49-F238E27FC236}">
                <a16:creationId xmlns:a16="http://schemas.microsoft.com/office/drawing/2014/main" id="{805FDD74-544D-D2B1-D9FD-209DC766CD00}"/>
              </a:ext>
            </a:extLst>
          </p:cNvPr>
          <p:cNvPicPr>
            <a:picLocks noChangeAspect="1"/>
          </p:cNvPicPr>
          <p:nvPr/>
        </p:nvPicPr>
        <p:blipFill>
          <a:blip r:embed="rId3"/>
          <a:stretch>
            <a:fillRect/>
          </a:stretch>
        </p:blipFill>
        <p:spPr>
          <a:xfrm>
            <a:off x="134077" y="577766"/>
            <a:ext cx="5874434" cy="6280233"/>
          </a:xfrm>
          <a:prstGeom prst="rect">
            <a:avLst/>
          </a:prstGeom>
        </p:spPr>
      </p:pic>
      <p:sp>
        <p:nvSpPr>
          <p:cNvPr id="2" name="TextBox 1">
            <a:extLst>
              <a:ext uri="{FF2B5EF4-FFF2-40B4-BE49-F238E27FC236}">
                <a16:creationId xmlns:a16="http://schemas.microsoft.com/office/drawing/2014/main" id="{72E5157C-D3B9-0E50-BAD8-B0BE289FEFDC}"/>
              </a:ext>
            </a:extLst>
          </p:cNvPr>
          <p:cNvSpPr txBox="1"/>
          <p:nvPr/>
        </p:nvSpPr>
        <p:spPr>
          <a:xfrm>
            <a:off x="5997222" y="2325511"/>
            <a:ext cx="2229555" cy="830997"/>
          </a:xfrm>
          <a:prstGeom prst="rect">
            <a:avLst/>
          </a:prstGeom>
          <a:noFill/>
          <a:ln>
            <a:solidFill>
              <a:srgbClr val="FF0000"/>
            </a:solidFill>
          </a:ln>
        </p:spPr>
        <p:txBody>
          <a:bodyPr wrap="square" rtlCol="0">
            <a:spAutoFit/>
          </a:bodyPr>
          <a:lstStyle/>
          <a:p>
            <a:r>
              <a:rPr lang="en-US" sz="2400" dirty="0">
                <a:solidFill>
                  <a:srgbClr val="FF0000"/>
                </a:solidFill>
              </a:rPr>
              <a:t>Small network assumption</a:t>
            </a:r>
          </a:p>
        </p:txBody>
      </p:sp>
      <p:sp>
        <p:nvSpPr>
          <p:cNvPr id="4" name="TextBox 3">
            <a:extLst>
              <a:ext uri="{FF2B5EF4-FFF2-40B4-BE49-F238E27FC236}">
                <a16:creationId xmlns:a16="http://schemas.microsoft.com/office/drawing/2014/main" id="{AFAD1AD9-0A29-96A2-6772-C70824F8CE5B}"/>
              </a:ext>
            </a:extLst>
          </p:cNvPr>
          <p:cNvSpPr txBox="1"/>
          <p:nvPr/>
        </p:nvSpPr>
        <p:spPr>
          <a:xfrm>
            <a:off x="6022622" y="3798712"/>
            <a:ext cx="2229556" cy="830997"/>
          </a:xfrm>
          <a:prstGeom prst="rect">
            <a:avLst/>
          </a:prstGeom>
          <a:noFill/>
          <a:ln>
            <a:solidFill>
              <a:srgbClr val="FF0000"/>
            </a:solidFill>
          </a:ln>
        </p:spPr>
        <p:txBody>
          <a:bodyPr wrap="square" rtlCol="0">
            <a:spAutoFit/>
          </a:bodyPr>
          <a:lstStyle/>
          <a:p>
            <a:r>
              <a:rPr lang="en-US" sz="2400" dirty="0">
                <a:solidFill>
                  <a:srgbClr val="FF0000"/>
                </a:solidFill>
              </a:rPr>
              <a:t>Possibility of</a:t>
            </a:r>
          </a:p>
          <a:p>
            <a:r>
              <a:rPr lang="en-US" sz="2400" dirty="0">
                <a:solidFill>
                  <a:srgbClr val="FF0000"/>
                </a:solidFill>
              </a:rPr>
              <a:t>routing loops</a:t>
            </a:r>
          </a:p>
        </p:txBody>
      </p:sp>
      <p:sp>
        <p:nvSpPr>
          <p:cNvPr id="6" name="TextBox 5">
            <a:extLst>
              <a:ext uri="{FF2B5EF4-FFF2-40B4-BE49-F238E27FC236}">
                <a16:creationId xmlns:a16="http://schemas.microsoft.com/office/drawing/2014/main" id="{79A490FD-CA10-21C8-1CD5-1FA2D43CC218}"/>
              </a:ext>
            </a:extLst>
          </p:cNvPr>
          <p:cNvSpPr txBox="1"/>
          <p:nvPr/>
        </p:nvSpPr>
        <p:spPr>
          <a:xfrm>
            <a:off x="6008511" y="5635092"/>
            <a:ext cx="2243667" cy="1200329"/>
          </a:xfrm>
          <a:prstGeom prst="rect">
            <a:avLst/>
          </a:prstGeom>
          <a:noFill/>
          <a:ln>
            <a:solidFill>
              <a:srgbClr val="FF0000"/>
            </a:solidFill>
          </a:ln>
        </p:spPr>
        <p:txBody>
          <a:bodyPr wrap="square" rtlCol="0">
            <a:spAutoFit/>
          </a:bodyPr>
          <a:lstStyle/>
          <a:p>
            <a:r>
              <a:rPr lang="en-US" sz="2400" dirty="0">
                <a:solidFill>
                  <a:srgbClr val="FF0000"/>
                </a:solidFill>
              </a:rPr>
              <a:t>Static and </a:t>
            </a:r>
          </a:p>
          <a:p>
            <a:r>
              <a:rPr lang="en-US" sz="2400" dirty="0">
                <a:solidFill>
                  <a:srgbClr val="FF0000"/>
                </a:solidFill>
              </a:rPr>
              <a:t>pre-determined </a:t>
            </a:r>
          </a:p>
          <a:p>
            <a:r>
              <a:rPr lang="en-US" sz="2400" dirty="0">
                <a:solidFill>
                  <a:srgbClr val="FF0000"/>
                </a:solidFill>
              </a:rPr>
              <a:t>link costs</a:t>
            </a:r>
          </a:p>
        </p:txBody>
      </p:sp>
    </p:spTree>
    <p:extLst>
      <p:ext uri="{BB962C8B-B14F-4D97-AF65-F5344CB8AC3E}">
        <p14:creationId xmlns:p14="http://schemas.microsoft.com/office/powerpoint/2010/main" val="11225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AD51-4FC0-2884-437F-7689F537BAC5}"/>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4955BED8-F923-5288-2CAE-B56FBFB64424}"/>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2" name="Rectangle 2">
            <a:extLst>
              <a:ext uri="{FF2B5EF4-FFF2-40B4-BE49-F238E27FC236}">
                <a16:creationId xmlns:a16="http://schemas.microsoft.com/office/drawing/2014/main" id="{7FADEA9E-BD2B-A1D0-D4A9-DBF9D18E7709}"/>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pic>
        <p:nvPicPr>
          <p:cNvPr id="1043" name="Picture 1042">
            <a:extLst>
              <a:ext uri="{FF2B5EF4-FFF2-40B4-BE49-F238E27FC236}">
                <a16:creationId xmlns:a16="http://schemas.microsoft.com/office/drawing/2014/main" id="{49757041-930F-1070-5682-A80CA62126A6}"/>
              </a:ext>
            </a:extLst>
          </p:cNvPr>
          <p:cNvPicPr>
            <a:picLocks noChangeAspect="1"/>
          </p:cNvPicPr>
          <p:nvPr/>
        </p:nvPicPr>
        <p:blipFill rotWithShape="1">
          <a:blip r:embed="rId3"/>
          <a:srcRect t="9474" b="42936"/>
          <a:stretch/>
        </p:blipFill>
        <p:spPr>
          <a:xfrm>
            <a:off x="118534" y="740308"/>
            <a:ext cx="3368102" cy="2084729"/>
          </a:xfrm>
          <a:prstGeom prst="rect">
            <a:avLst/>
          </a:prstGeom>
        </p:spPr>
      </p:pic>
      <p:grpSp>
        <p:nvGrpSpPr>
          <p:cNvPr id="47" name="Group 46">
            <a:extLst>
              <a:ext uri="{FF2B5EF4-FFF2-40B4-BE49-F238E27FC236}">
                <a16:creationId xmlns:a16="http://schemas.microsoft.com/office/drawing/2014/main" id="{6E0F7E25-4A5F-1240-13EE-387CD4AF4A4A}"/>
              </a:ext>
            </a:extLst>
          </p:cNvPr>
          <p:cNvGrpSpPr/>
          <p:nvPr/>
        </p:nvGrpSpPr>
        <p:grpSpPr>
          <a:xfrm>
            <a:off x="2122311" y="615495"/>
            <a:ext cx="6604433" cy="1938992"/>
            <a:chOff x="2122311" y="615495"/>
            <a:chExt cx="6604433" cy="1938992"/>
          </a:xfrm>
        </p:grpSpPr>
        <p:sp>
          <p:nvSpPr>
            <p:cNvPr id="1044" name="Rectangle 1043">
              <a:extLst>
                <a:ext uri="{FF2B5EF4-FFF2-40B4-BE49-F238E27FC236}">
                  <a16:creationId xmlns:a16="http://schemas.microsoft.com/office/drawing/2014/main" id="{B2DD4799-782D-2026-4785-AA05A5EC2F66}"/>
                </a:ext>
              </a:extLst>
            </p:cNvPr>
            <p:cNvSpPr/>
            <p:nvPr/>
          </p:nvSpPr>
          <p:spPr>
            <a:xfrm>
              <a:off x="2122311" y="1155488"/>
              <a:ext cx="1364325" cy="488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DC8B5F08-58E0-74A7-8865-94E3669CF710}"/>
                </a:ext>
              </a:extLst>
            </p:cNvPr>
            <p:cNvCxnSpPr>
              <a:cxnSpLocks/>
            </p:cNvCxnSpPr>
            <p:nvPr/>
          </p:nvCxnSpPr>
          <p:spPr>
            <a:xfrm>
              <a:off x="3486636" y="1374684"/>
              <a:ext cx="524548"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2FF2D3E-6D60-C447-F5BE-2B7C76EE6A1B}"/>
                </a:ext>
              </a:extLst>
            </p:cNvPr>
            <p:cNvSpPr txBox="1"/>
            <p:nvPr/>
          </p:nvSpPr>
          <p:spPr>
            <a:xfrm>
              <a:off x="4011184" y="615495"/>
              <a:ext cx="4715560" cy="1938992"/>
            </a:xfrm>
            <a:prstGeom prst="rect">
              <a:avLst/>
            </a:prstGeom>
            <a:solidFill>
              <a:schemeClr val="bg1"/>
            </a:solidFill>
            <a:ln w="34925">
              <a:solidFill>
                <a:srgbClr val="FF0000"/>
              </a:solidFill>
            </a:ln>
          </p:spPr>
          <p:txBody>
            <a:bodyPr wrap="square" rtlCol="0">
              <a:spAutoFit/>
            </a:bodyPr>
            <a:lstStyle/>
            <a:p>
              <a:r>
                <a:rPr lang="en-US" sz="2400" dirty="0">
                  <a:solidFill>
                    <a:srgbClr val="FF0000"/>
                  </a:solidFill>
                </a:rPr>
                <a:t>Identifies the fragment location, relative to the beginning of the unfragmented data. </a:t>
              </a:r>
            </a:p>
            <a:p>
              <a:r>
                <a:rPr lang="en-US" sz="2400" dirty="0">
                  <a:solidFill>
                    <a:srgbClr val="FF0000"/>
                  </a:solidFill>
                </a:rPr>
                <a:t>Fragments are counted in units of 8 octets (i.e., 8-bytes blocks).</a:t>
              </a:r>
            </a:p>
          </p:txBody>
        </p:sp>
      </p:grpSp>
      <p:sp>
        <p:nvSpPr>
          <p:cNvPr id="39" name="Rectangle 38">
            <a:extLst>
              <a:ext uri="{FF2B5EF4-FFF2-40B4-BE49-F238E27FC236}">
                <a16:creationId xmlns:a16="http://schemas.microsoft.com/office/drawing/2014/main" id="{24C53141-2F95-010D-FA39-582A0C780442}"/>
              </a:ext>
            </a:extLst>
          </p:cNvPr>
          <p:cNvSpPr/>
          <p:nvPr/>
        </p:nvSpPr>
        <p:spPr>
          <a:xfrm>
            <a:off x="5209309" y="2950604"/>
            <a:ext cx="1662545" cy="346786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60CAEE3-6173-A4F1-D514-71976CC728B8}"/>
              </a:ext>
            </a:extLst>
          </p:cNvPr>
          <p:cNvSpPr txBox="1"/>
          <p:nvPr/>
        </p:nvSpPr>
        <p:spPr>
          <a:xfrm>
            <a:off x="4866057" y="2825037"/>
            <a:ext cx="301686" cy="369332"/>
          </a:xfrm>
          <a:prstGeom prst="rect">
            <a:avLst/>
          </a:prstGeom>
          <a:noFill/>
        </p:spPr>
        <p:txBody>
          <a:bodyPr wrap="none" rtlCol="0">
            <a:spAutoFit/>
          </a:bodyPr>
          <a:lstStyle/>
          <a:p>
            <a:r>
              <a:rPr lang="en-US" dirty="0"/>
              <a:t>0</a:t>
            </a:r>
          </a:p>
        </p:txBody>
      </p:sp>
      <p:sp>
        <p:nvSpPr>
          <p:cNvPr id="43" name="TextBox 42">
            <a:extLst>
              <a:ext uri="{FF2B5EF4-FFF2-40B4-BE49-F238E27FC236}">
                <a16:creationId xmlns:a16="http://schemas.microsoft.com/office/drawing/2014/main" id="{7618D37B-2EAC-6B5D-7F2C-23E09965EA89}"/>
              </a:ext>
            </a:extLst>
          </p:cNvPr>
          <p:cNvSpPr txBox="1"/>
          <p:nvPr/>
        </p:nvSpPr>
        <p:spPr>
          <a:xfrm>
            <a:off x="4824490" y="3754859"/>
            <a:ext cx="301686" cy="369332"/>
          </a:xfrm>
          <a:prstGeom prst="rect">
            <a:avLst/>
          </a:prstGeom>
          <a:noFill/>
        </p:spPr>
        <p:txBody>
          <a:bodyPr wrap="none" rtlCol="0">
            <a:spAutoFit/>
          </a:bodyPr>
          <a:lstStyle/>
          <a:p>
            <a:r>
              <a:rPr lang="en-US" dirty="0"/>
              <a:t>2</a:t>
            </a:r>
          </a:p>
        </p:txBody>
      </p:sp>
      <p:sp>
        <p:nvSpPr>
          <p:cNvPr id="46" name="Rectangle 45">
            <a:extLst>
              <a:ext uri="{FF2B5EF4-FFF2-40B4-BE49-F238E27FC236}">
                <a16:creationId xmlns:a16="http://schemas.microsoft.com/office/drawing/2014/main" id="{6662E474-6C57-A2B8-0099-E139B3F48234}"/>
              </a:ext>
            </a:extLst>
          </p:cNvPr>
          <p:cNvSpPr/>
          <p:nvPr/>
        </p:nvSpPr>
        <p:spPr>
          <a:xfrm>
            <a:off x="5257800" y="3967235"/>
            <a:ext cx="1565562" cy="8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from </a:t>
            </a:r>
            <a:r>
              <a:rPr lang="en-US" dirty="0" err="1"/>
              <a:t>fgmt</a:t>
            </a:r>
            <a:r>
              <a:rPr lang="en-US" dirty="0"/>
              <a:t> offset: 2</a:t>
            </a:r>
          </a:p>
        </p:txBody>
      </p:sp>
      <p:sp>
        <p:nvSpPr>
          <p:cNvPr id="5" name="TextBox 4">
            <a:extLst>
              <a:ext uri="{FF2B5EF4-FFF2-40B4-BE49-F238E27FC236}">
                <a16:creationId xmlns:a16="http://schemas.microsoft.com/office/drawing/2014/main" id="{6FFC154B-3A23-8F6A-3353-CCF31BE9EA59}"/>
              </a:ext>
            </a:extLst>
          </p:cNvPr>
          <p:cNvSpPr txBox="1"/>
          <p:nvPr/>
        </p:nvSpPr>
        <p:spPr>
          <a:xfrm>
            <a:off x="153063" y="4301124"/>
            <a:ext cx="4715560" cy="830997"/>
          </a:xfrm>
          <a:prstGeom prst="rect">
            <a:avLst/>
          </a:prstGeom>
          <a:noFill/>
          <a:ln w="34925">
            <a:noFill/>
          </a:ln>
        </p:spPr>
        <p:txBody>
          <a:bodyPr wrap="square" rtlCol="0">
            <a:spAutoFit/>
          </a:bodyPr>
          <a:lstStyle/>
          <a:p>
            <a:r>
              <a:rPr lang="en-US" sz="2400" dirty="0">
                <a:solidFill>
                  <a:srgbClr val="FF0000"/>
                </a:solidFill>
              </a:rPr>
              <a:t>Note that this offset numbers are</a:t>
            </a:r>
          </a:p>
          <a:p>
            <a:r>
              <a:rPr lang="en-US" sz="2400" dirty="0">
                <a:solidFill>
                  <a:srgbClr val="FF0000"/>
                </a:solidFill>
              </a:rPr>
              <a:t>in “8-octet” not bytes.</a:t>
            </a:r>
          </a:p>
        </p:txBody>
      </p:sp>
      <p:sp>
        <p:nvSpPr>
          <p:cNvPr id="7" name="Freeform 6">
            <a:extLst>
              <a:ext uri="{FF2B5EF4-FFF2-40B4-BE49-F238E27FC236}">
                <a16:creationId xmlns:a16="http://schemas.microsoft.com/office/drawing/2014/main" id="{B8341EE7-BA2C-8C2A-C994-B349E217BC50}"/>
              </a:ext>
            </a:extLst>
          </p:cNvPr>
          <p:cNvSpPr/>
          <p:nvPr/>
        </p:nvSpPr>
        <p:spPr>
          <a:xfrm rot="20035844">
            <a:off x="3671701" y="4374501"/>
            <a:ext cx="1454727" cy="430242"/>
          </a:xfrm>
          <a:custGeom>
            <a:avLst/>
            <a:gdLst>
              <a:gd name="connsiteX0" fmla="*/ 0 w 1454727"/>
              <a:gd name="connsiteY0" fmla="*/ 83127 h 430242"/>
              <a:gd name="connsiteX1" fmla="*/ 845127 w 1454727"/>
              <a:gd name="connsiteY1" fmla="*/ 429491 h 430242"/>
              <a:gd name="connsiteX2" fmla="*/ 1454727 w 1454727"/>
              <a:gd name="connsiteY2" fmla="*/ 0 h 430242"/>
            </a:gdLst>
            <a:ahLst/>
            <a:cxnLst>
              <a:cxn ang="0">
                <a:pos x="connsiteX0" y="connsiteY0"/>
              </a:cxn>
              <a:cxn ang="0">
                <a:pos x="connsiteX1" y="connsiteY1"/>
              </a:cxn>
              <a:cxn ang="0">
                <a:pos x="connsiteX2" y="connsiteY2"/>
              </a:cxn>
            </a:cxnLst>
            <a:rect l="l" t="t" r="r" b="b"/>
            <a:pathLst>
              <a:path w="1454727" h="430242">
                <a:moveTo>
                  <a:pt x="0" y="83127"/>
                </a:moveTo>
                <a:cubicBezTo>
                  <a:pt x="301336" y="263236"/>
                  <a:pt x="602673" y="443345"/>
                  <a:pt x="845127" y="429491"/>
                </a:cubicBezTo>
                <a:cubicBezTo>
                  <a:pt x="1087581" y="415637"/>
                  <a:pt x="1271154" y="207818"/>
                  <a:pt x="1454727" y="0"/>
                </a:cubicBezTo>
              </a:path>
            </a:pathLst>
          </a:custGeom>
          <a:noFill/>
          <a:ln w="31750">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130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FAC3CB-A6CD-0DEB-77C1-E8ED14976A8E}"/>
              </a:ext>
            </a:extLst>
          </p:cNvPr>
          <p:cNvSpPr txBox="1"/>
          <p:nvPr/>
        </p:nvSpPr>
        <p:spPr>
          <a:xfrm>
            <a:off x="1469572" y="1153886"/>
            <a:ext cx="7097485" cy="461665"/>
          </a:xfrm>
          <a:prstGeom prst="rect">
            <a:avLst/>
          </a:prstGeom>
          <a:noFill/>
        </p:spPr>
        <p:txBody>
          <a:bodyPr wrap="square" rtlCol="0">
            <a:spAutoFit/>
          </a:bodyPr>
          <a:lstStyle/>
          <a:p>
            <a:r>
              <a:rPr lang="en-US" sz="2400" dirty="0"/>
              <a:t>110100010001101101110001011000000111101001</a:t>
            </a:r>
          </a:p>
        </p:txBody>
      </p:sp>
      <p:sp>
        <p:nvSpPr>
          <p:cNvPr id="3" name="TextBox 2">
            <a:extLst>
              <a:ext uri="{FF2B5EF4-FFF2-40B4-BE49-F238E27FC236}">
                <a16:creationId xmlns:a16="http://schemas.microsoft.com/office/drawing/2014/main" id="{23110C39-5016-F798-2E97-4D1F5DF8AE2B}"/>
              </a:ext>
            </a:extLst>
          </p:cNvPr>
          <p:cNvSpPr txBox="1"/>
          <p:nvPr/>
        </p:nvSpPr>
        <p:spPr>
          <a:xfrm>
            <a:off x="113439" y="1123108"/>
            <a:ext cx="723275" cy="523220"/>
          </a:xfrm>
          <a:prstGeom prst="rect">
            <a:avLst/>
          </a:prstGeom>
          <a:solidFill>
            <a:srgbClr val="C00000"/>
          </a:solidFill>
          <a:ln>
            <a:solidFill>
              <a:schemeClr val="tx1"/>
            </a:solidFill>
          </a:ln>
        </p:spPr>
        <p:txBody>
          <a:bodyPr wrap="none" rtlCol="0">
            <a:spAutoFit/>
          </a:bodyPr>
          <a:lstStyle/>
          <a:p>
            <a:r>
              <a:rPr lang="en-US" sz="2800" dirty="0">
                <a:solidFill>
                  <a:schemeClr val="bg1"/>
                </a:solidFill>
              </a:rPr>
              <a:t>Bits</a:t>
            </a:r>
          </a:p>
        </p:txBody>
      </p:sp>
      <p:sp>
        <p:nvSpPr>
          <p:cNvPr id="4" name="Left Brace 3">
            <a:extLst>
              <a:ext uri="{FF2B5EF4-FFF2-40B4-BE49-F238E27FC236}">
                <a16:creationId xmlns:a16="http://schemas.microsoft.com/office/drawing/2014/main" id="{DADCB1E6-8424-4E06-BEFE-C100E7EA1C89}"/>
              </a:ext>
            </a:extLst>
          </p:cNvPr>
          <p:cNvSpPr/>
          <p:nvPr/>
        </p:nvSpPr>
        <p:spPr>
          <a:xfrm rot="16200000">
            <a:off x="1978729" y="1117976"/>
            <a:ext cx="385947" cy="11182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a:extLst>
              <a:ext uri="{FF2B5EF4-FFF2-40B4-BE49-F238E27FC236}">
                <a16:creationId xmlns:a16="http://schemas.microsoft.com/office/drawing/2014/main" id="{02431075-60EC-672B-02D4-D6C814A4EEE9}"/>
              </a:ext>
            </a:extLst>
          </p:cNvPr>
          <p:cNvSpPr/>
          <p:nvPr/>
        </p:nvSpPr>
        <p:spPr>
          <a:xfrm rot="16200000">
            <a:off x="3189518" y="1117976"/>
            <a:ext cx="424542" cy="11182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70DAE8BD-596E-6720-9A77-E1DA22863287}"/>
              </a:ext>
            </a:extLst>
          </p:cNvPr>
          <p:cNvSpPr/>
          <p:nvPr/>
        </p:nvSpPr>
        <p:spPr>
          <a:xfrm rot="16200000">
            <a:off x="4419605" y="1117977"/>
            <a:ext cx="424542" cy="11182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EBB252A-E2E0-272B-446F-D219DDF16E3F}"/>
              </a:ext>
            </a:extLst>
          </p:cNvPr>
          <p:cNvSpPr/>
          <p:nvPr/>
        </p:nvSpPr>
        <p:spPr>
          <a:xfrm rot="16200000">
            <a:off x="5649692" y="1117976"/>
            <a:ext cx="424542" cy="11182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F3FD28D8-62F6-6FDA-8E5E-D0AA155B1C71}"/>
              </a:ext>
            </a:extLst>
          </p:cNvPr>
          <p:cNvSpPr txBox="1"/>
          <p:nvPr/>
        </p:nvSpPr>
        <p:spPr>
          <a:xfrm>
            <a:off x="1675444" y="1945797"/>
            <a:ext cx="992516" cy="461665"/>
          </a:xfrm>
          <a:prstGeom prst="rect">
            <a:avLst/>
          </a:prstGeom>
          <a:noFill/>
        </p:spPr>
        <p:txBody>
          <a:bodyPr wrap="none" rtlCol="0">
            <a:spAutoFit/>
          </a:bodyPr>
          <a:lstStyle/>
          <a:p>
            <a:r>
              <a:rPr lang="en-US" sz="2400" dirty="0"/>
              <a:t>Byte-1</a:t>
            </a:r>
          </a:p>
        </p:txBody>
      </p:sp>
      <p:sp>
        <p:nvSpPr>
          <p:cNvPr id="9" name="TextBox 8">
            <a:extLst>
              <a:ext uri="{FF2B5EF4-FFF2-40B4-BE49-F238E27FC236}">
                <a16:creationId xmlns:a16="http://schemas.microsoft.com/office/drawing/2014/main" id="{16382E61-AB8F-39C5-FCAB-CFB3C5FDCC09}"/>
              </a:ext>
            </a:extLst>
          </p:cNvPr>
          <p:cNvSpPr txBox="1"/>
          <p:nvPr/>
        </p:nvSpPr>
        <p:spPr>
          <a:xfrm>
            <a:off x="2905531" y="1945797"/>
            <a:ext cx="992516" cy="461665"/>
          </a:xfrm>
          <a:prstGeom prst="rect">
            <a:avLst/>
          </a:prstGeom>
          <a:noFill/>
        </p:spPr>
        <p:txBody>
          <a:bodyPr wrap="none" rtlCol="0">
            <a:spAutoFit/>
          </a:bodyPr>
          <a:lstStyle/>
          <a:p>
            <a:r>
              <a:rPr lang="en-US" sz="2400" dirty="0"/>
              <a:t>Byte-2</a:t>
            </a:r>
          </a:p>
        </p:txBody>
      </p:sp>
      <p:sp>
        <p:nvSpPr>
          <p:cNvPr id="10" name="TextBox 9">
            <a:extLst>
              <a:ext uri="{FF2B5EF4-FFF2-40B4-BE49-F238E27FC236}">
                <a16:creationId xmlns:a16="http://schemas.microsoft.com/office/drawing/2014/main" id="{F486034A-42F3-3782-C09F-61EA4ADA843C}"/>
              </a:ext>
            </a:extLst>
          </p:cNvPr>
          <p:cNvSpPr txBox="1"/>
          <p:nvPr/>
        </p:nvSpPr>
        <p:spPr>
          <a:xfrm>
            <a:off x="4135618" y="1945797"/>
            <a:ext cx="992516" cy="461665"/>
          </a:xfrm>
          <a:prstGeom prst="rect">
            <a:avLst/>
          </a:prstGeom>
          <a:noFill/>
        </p:spPr>
        <p:txBody>
          <a:bodyPr wrap="none" rtlCol="0">
            <a:spAutoFit/>
          </a:bodyPr>
          <a:lstStyle/>
          <a:p>
            <a:r>
              <a:rPr lang="en-US" sz="2400" dirty="0"/>
              <a:t>Byte-3</a:t>
            </a:r>
          </a:p>
        </p:txBody>
      </p:sp>
      <p:sp>
        <p:nvSpPr>
          <p:cNvPr id="11" name="TextBox 10">
            <a:extLst>
              <a:ext uri="{FF2B5EF4-FFF2-40B4-BE49-F238E27FC236}">
                <a16:creationId xmlns:a16="http://schemas.microsoft.com/office/drawing/2014/main" id="{4C66F43B-8432-C52C-9F76-A708287771BE}"/>
              </a:ext>
            </a:extLst>
          </p:cNvPr>
          <p:cNvSpPr txBox="1"/>
          <p:nvPr/>
        </p:nvSpPr>
        <p:spPr>
          <a:xfrm>
            <a:off x="5365705" y="1945797"/>
            <a:ext cx="992516" cy="461665"/>
          </a:xfrm>
          <a:prstGeom prst="rect">
            <a:avLst/>
          </a:prstGeom>
          <a:noFill/>
        </p:spPr>
        <p:txBody>
          <a:bodyPr wrap="none" rtlCol="0">
            <a:spAutoFit/>
          </a:bodyPr>
          <a:lstStyle/>
          <a:p>
            <a:r>
              <a:rPr lang="en-US" sz="2400" dirty="0"/>
              <a:t>Byte-4</a:t>
            </a:r>
          </a:p>
        </p:txBody>
      </p:sp>
      <p:sp>
        <p:nvSpPr>
          <p:cNvPr id="12" name="TextBox 11">
            <a:extLst>
              <a:ext uri="{FF2B5EF4-FFF2-40B4-BE49-F238E27FC236}">
                <a16:creationId xmlns:a16="http://schemas.microsoft.com/office/drawing/2014/main" id="{9252E3FC-86B0-C25C-2F60-9D9F5F12ED69}"/>
              </a:ext>
            </a:extLst>
          </p:cNvPr>
          <p:cNvSpPr txBox="1"/>
          <p:nvPr/>
        </p:nvSpPr>
        <p:spPr>
          <a:xfrm>
            <a:off x="113439" y="1915019"/>
            <a:ext cx="975716" cy="523220"/>
          </a:xfrm>
          <a:prstGeom prst="rect">
            <a:avLst/>
          </a:prstGeom>
          <a:solidFill>
            <a:srgbClr val="C00000"/>
          </a:solidFill>
          <a:ln>
            <a:solidFill>
              <a:schemeClr val="tx1"/>
            </a:solidFill>
          </a:ln>
        </p:spPr>
        <p:txBody>
          <a:bodyPr wrap="none" rtlCol="0">
            <a:spAutoFit/>
          </a:bodyPr>
          <a:lstStyle/>
          <a:p>
            <a:r>
              <a:rPr lang="en-US" sz="2800" dirty="0">
                <a:solidFill>
                  <a:schemeClr val="bg1"/>
                </a:solidFill>
              </a:rPr>
              <a:t>Bytes</a:t>
            </a:r>
          </a:p>
        </p:txBody>
      </p:sp>
      <p:sp>
        <p:nvSpPr>
          <p:cNvPr id="13" name="TextBox 12">
            <a:extLst>
              <a:ext uri="{FF2B5EF4-FFF2-40B4-BE49-F238E27FC236}">
                <a16:creationId xmlns:a16="http://schemas.microsoft.com/office/drawing/2014/main" id="{BDC83D65-1224-F00E-74DE-DFC6E2C40F8E}"/>
              </a:ext>
            </a:extLst>
          </p:cNvPr>
          <p:cNvSpPr txBox="1"/>
          <p:nvPr/>
        </p:nvSpPr>
        <p:spPr>
          <a:xfrm>
            <a:off x="134987" y="2936580"/>
            <a:ext cx="2999347" cy="523220"/>
          </a:xfrm>
          <a:prstGeom prst="rect">
            <a:avLst/>
          </a:prstGeom>
          <a:solidFill>
            <a:srgbClr val="C00000"/>
          </a:solidFill>
          <a:ln>
            <a:solidFill>
              <a:schemeClr val="tx1"/>
            </a:solidFill>
          </a:ln>
        </p:spPr>
        <p:txBody>
          <a:bodyPr wrap="none" rtlCol="0">
            <a:spAutoFit/>
          </a:bodyPr>
          <a:lstStyle/>
          <a:p>
            <a:r>
              <a:rPr lang="en-US" sz="2800" dirty="0">
                <a:solidFill>
                  <a:schemeClr val="bg1"/>
                </a:solidFill>
              </a:rPr>
              <a:t>8-Octets == 8 Bytes</a:t>
            </a:r>
          </a:p>
        </p:txBody>
      </p:sp>
      <p:sp>
        <p:nvSpPr>
          <p:cNvPr id="14" name="TextBox 13">
            <a:extLst>
              <a:ext uri="{FF2B5EF4-FFF2-40B4-BE49-F238E27FC236}">
                <a16:creationId xmlns:a16="http://schemas.microsoft.com/office/drawing/2014/main" id="{79293FA8-953D-F953-06E5-A1D0CAB9AFF7}"/>
              </a:ext>
            </a:extLst>
          </p:cNvPr>
          <p:cNvSpPr txBox="1"/>
          <p:nvPr/>
        </p:nvSpPr>
        <p:spPr>
          <a:xfrm>
            <a:off x="134987" y="3527523"/>
            <a:ext cx="858761" cy="400110"/>
          </a:xfrm>
          <a:prstGeom prst="rect">
            <a:avLst/>
          </a:prstGeom>
          <a:noFill/>
          <a:ln>
            <a:solidFill>
              <a:schemeClr val="tx1"/>
            </a:solidFill>
          </a:ln>
        </p:spPr>
        <p:txBody>
          <a:bodyPr wrap="none" rtlCol="0">
            <a:spAutoFit/>
          </a:bodyPr>
          <a:lstStyle/>
          <a:p>
            <a:r>
              <a:rPr lang="en-US" sz="2000" dirty="0"/>
              <a:t>Byte-1</a:t>
            </a:r>
          </a:p>
        </p:txBody>
      </p:sp>
      <p:sp>
        <p:nvSpPr>
          <p:cNvPr id="15" name="TextBox 14">
            <a:extLst>
              <a:ext uri="{FF2B5EF4-FFF2-40B4-BE49-F238E27FC236}">
                <a16:creationId xmlns:a16="http://schemas.microsoft.com/office/drawing/2014/main" id="{FC2BEF0D-599E-7D37-E394-4170DEBDA8E5}"/>
              </a:ext>
            </a:extLst>
          </p:cNvPr>
          <p:cNvSpPr txBox="1"/>
          <p:nvPr/>
        </p:nvSpPr>
        <p:spPr>
          <a:xfrm>
            <a:off x="1019856" y="3528578"/>
            <a:ext cx="858761" cy="400110"/>
          </a:xfrm>
          <a:prstGeom prst="rect">
            <a:avLst/>
          </a:prstGeom>
          <a:noFill/>
          <a:ln>
            <a:solidFill>
              <a:schemeClr val="tx1"/>
            </a:solidFill>
          </a:ln>
        </p:spPr>
        <p:txBody>
          <a:bodyPr wrap="none" rtlCol="0">
            <a:spAutoFit/>
          </a:bodyPr>
          <a:lstStyle/>
          <a:p>
            <a:r>
              <a:rPr lang="en-US" sz="2000" dirty="0"/>
              <a:t>Byte-2</a:t>
            </a:r>
          </a:p>
        </p:txBody>
      </p:sp>
      <p:sp>
        <p:nvSpPr>
          <p:cNvPr id="16" name="TextBox 15">
            <a:extLst>
              <a:ext uri="{FF2B5EF4-FFF2-40B4-BE49-F238E27FC236}">
                <a16:creationId xmlns:a16="http://schemas.microsoft.com/office/drawing/2014/main" id="{CB19A315-983E-4BBB-4940-41220B534B3D}"/>
              </a:ext>
            </a:extLst>
          </p:cNvPr>
          <p:cNvSpPr txBox="1"/>
          <p:nvPr/>
        </p:nvSpPr>
        <p:spPr>
          <a:xfrm>
            <a:off x="1901603" y="3528578"/>
            <a:ext cx="858761" cy="400110"/>
          </a:xfrm>
          <a:prstGeom prst="rect">
            <a:avLst/>
          </a:prstGeom>
          <a:noFill/>
          <a:ln>
            <a:solidFill>
              <a:schemeClr val="tx1"/>
            </a:solidFill>
          </a:ln>
        </p:spPr>
        <p:txBody>
          <a:bodyPr wrap="none" rtlCol="0">
            <a:spAutoFit/>
          </a:bodyPr>
          <a:lstStyle/>
          <a:p>
            <a:r>
              <a:rPr lang="en-US" sz="2000" dirty="0"/>
              <a:t>Byte-3</a:t>
            </a:r>
          </a:p>
        </p:txBody>
      </p:sp>
      <p:sp>
        <p:nvSpPr>
          <p:cNvPr id="17" name="TextBox 16">
            <a:extLst>
              <a:ext uri="{FF2B5EF4-FFF2-40B4-BE49-F238E27FC236}">
                <a16:creationId xmlns:a16="http://schemas.microsoft.com/office/drawing/2014/main" id="{86B7FF9B-7B6F-57CA-F032-CE5F20D0B290}"/>
              </a:ext>
            </a:extLst>
          </p:cNvPr>
          <p:cNvSpPr txBox="1"/>
          <p:nvPr/>
        </p:nvSpPr>
        <p:spPr>
          <a:xfrm>
            <a:off x="2786472" y="3528578"/>
            <a:ext cx="858761" cy="400110"/>
          </a:xfrm>
          <a:prstGeom prst="rect">
            <a:avLst/>
          </a:prstGeom>
          <a:noFill/>
          <a:ln>
            <a:solidFill>
              <a:schemeClr val="tx1"/>
            </a:solidFill>
          </a:ln>
        </p:spPr>
        <p:txBody>
          <a:bodyPr wrap="none" rtlCol="0">
            <a:spAutoFit/>
          </a:bodyPr>
          <a:lstStyle/>
          <a:p>
            <a:r>
              <a:rPr lang="en-US" sz="2000" dirty="0"/>
              <a:t>Byte-4</a:t>
            </a:r>
          </a:p>
        </p:txBody>
      </p:sp>
      <p:sp>
        <p:nvSpPr>
          <p:cNvPr id="18" name="TextBox 17">
            <a:extLst>
              <a:ext uri="{FF2B5EF4-FFF2-40B4-BE49-F238E27FC236}">
                <a16:creationId xmlns:a16="http://schemas.microsoft.com/office/drawing/2014/main" id="{CC39C2D2-FE03-F192-09EC-00D907DDFAA3}"/>
              </a:ext>
            </a:extLst>
          </p:cNvPr>
          <p:cNvSpPr txBox="1"/>
          <p:nvPr/>
        </p:nvSpPr>
        <p:spPr>
          <a:xfrm>
            <a:off x="3671341" y="3527523"/>
            <a:ext cx="858761" cy="400110"/>
          </a:xfrm>
          <a:prstGeom prst="rect">
            <a:avLst/>
          </a:prstGeom>
          <a:noFill/>
          <a:ln>
            <a:solidFill>
              <a:schemeClr val="tx1"/>
            </a:solidFill>
          </a:ln>
        </p:spPr>
        <p:txBody>
          <a:bodyPr wrap="none" rtlCol="0">
            <a:spAutoFit/>
          </a:bodyPr>
          <a:lstStyle/>
          <a:p>
            <a:r>
              <a:rPr lang="en-US" sz="2000" dirty="0"/>
              <a:t>Byte-5</a:t>
            </a:r>
          </a:p>
        </p:txBody>
      </p:sp>
      <p:sp>
        <p:nvSpPr>
          <p:cNvPr id="19" name="TextBox 18">
            <a:extLst>
              <a:ext uri="{FF2B5EF4-FFF2-40B4-BE49-F238E27FC236}">
                <a16:creationId xmlns:a16="http://schemas.microsoft.com/office/drawing/2014/main" id="{5A550C92-C80F-7ADF-7206-ED14B2916795}"/>
              </a:ext>
            </a:extLst>
          </p:cNvPr>
          <p:cNvSpPr txBox="1"/>
          <p:nvPr/>
        </p:nvSpPr>
        <p:spPr>
          <a:xfrm>
            <a:off x="4556210" y="3528578"/>
            <a:ext cx="858761" cy="400110"/>
          </a:xfrm>
          <a:prstGeom prst="rect">
            <a:avLst/>
          </a:prstGeom>
          <a:noFill/>
          <a:ln>
            <a:solidFill>
              <a:schemeClr val="tx1"/>
            </a:solidFill>
          </a:ln>
        </p:spPr>
        <p:txBody>
          <a:bodyPr wrap="none" rtlCol="0">
            <a:spAutoFit/>
          </a:bodyPr>
          <a:lstStyle/>
          <a:p>
            <a:r>
              <a:rPr lang="en-US" sz="2000" dirty="0"/>
              <a:t>Byte-6</a:t>
            </a:r>
          </a:p>
        </p:txBody>
      </p:sp>
      <p:sp>
        <p:nvSpPr>
          <p:cNvPr id="20" name="TextBox 19">
            <a:extLst>
              <a:ext uri="{FF2B5EF4-FFF2-40B4-BE49-F238E27FC236}">
                <a16:creationId xmlns:a16="http://schemas.microsoft.com/office/drawing/2014/main" id="{BDD7731F-BD62-A347-4A16-BB582BD0364F}"/>
              </a:ext>
            </a:extLst>
          </p:cNvPr>
          <p:cNvSpPr txBox="1"/>
          <p:nvPr/>
        </p:nvSpPr>
        <p:spPr>
          <a:xfrm>
            <a:off x="5437957" y="3528578"/>
            <a:ext cx="858761" cy="400110"/>
          </a:xfrm>
          <a:prstGeom prst="rect">
            <a:avLst/>
          </a:prstGeom>
          <a:noFill/>
          <a:ln>
            <a:solidFill>
              <a:schemeClr val="tx1"/>
            </a:solidFill>
          </a:ln>
        </p:spPr>
        <p:txBody>
          <a:bodyPr wrap="none" rtlCol="0">
            <a:spAutoFit/>
          </a:bodyPr>
          <a:lstStyle/>
          <a:p>
            <a:r>
              <a:rPr lang="en-US" sz="2000" dirty="0"/>
              <a:t>Byte-7</a:t>
            </a:r>
          </a:p>
        </p:txBody>
      </p:sp>
      <p:sp>
        <p:nvSpPr>
          <p:cNvPr id="21" name="TextBox 20">
            <a:extLst>
              <a:ext uri="{FF2B5EF4-FFF2-40B4-BE49-F238E27FC236}">
                <a16:creationId xmlns:a16="http://schemas.microsoft.com/office/drawing/2014/main" id="{27AF211C-A4EB-1D80-B9EC-82E740B72985}"/>
              </a:ext>
            </a:extLst>
          </p:cNvPr>
          <p:cNvSpPr txBox="1"/>
          <p:nvPr/>
        </p:nvSpPr>
        <p:spPr>
          <a:xfrm>
            <a:off x="6322826" y="3528578"/>
            <a:ext cx="858761" cy="400110"/>
          </a:xfrm>
          <a:prstGeom prst="rect">
            <a:avLst/>
          </a:prstGeom>
          <a:noFill/>
          <a:ln>
            <a:solidFill>
              <a:schemeClr val="tx1"/>
            </a:solidFill>
          </a:ln>
        </p:spPr>
        <p:txBody>
          <a:bodyPr wrap="none" rtlCol="0">
            <a:spAutoFit/>
          </a:bodyPr>
          <a:lstStyle/>
          <a:p>
            <a:r>
              <a:rPr lang="en-US" sz="2000" dirty="0"/>
              <a:t>Byte-8</a:t>
            </a:r>
          </a:p>
        </p:txBody>
      </p:sp>
      <p:sp>
        <p:nvSpPr>
          <p:cNvPr id="24" name="TextBox 23">
            <a:extLst>
              <a:ext uri="{FF2B5EF4-FFF2-40B4-BE49-F238E27FC236}">
                <a16:creationId xmlns:a16="http://schemas.microsoft.com/office/drawing/2014/main" id="{02CD0B8E-AD07-DD67-E4EC-210339D312F6}"/>
              </a:ext>
            </a:extLst>
          </p:cNvPr>
          <p:cNvSpPr txBox="1"/>
          <p:nvPr/>
        </p:nvSpPr>
        <p:spPr>
          <a:xfrm>
            <a:off x="7207695" y="3527523"/>
            <a:ext cx="858761" cy="400110"/>
          </a:xfrm>
          <a:prstGeom prst="rect">
            <a:avLst/>
          </a:prstGeom>
          <a:noFill/>
          <a:ln>
            <a:solidFill>
              <a:schemeClr val="tx1"/>
            </a:solidFill>
          </a:ln>
        </p:spPr>
        <p:txBody>
          <a:bodyPr wrap="none" rtlCol="0">
            <a:spAutoFit/>
          </a:bodyPr>
          <a:lstStyle/>
          <a:p>
            <a:r>
              <a:rPr lang="en-US" sz="2000" dirty="0"/>
              <a:t>Byte-9</a:t>
            </a:r>
          </a:p>
        </p:txBody>
      </p:sp>
      <p:sp>
        <p:nvSpPr>
          <p:cNvPr id="25" name="TextBox 24">
            <a:extLst>
              <a:ext uri="{FF2B5EF4-FFF2-40B4-BE49-F238E27FC236}">
                <a16:creationId xmlns:a16="http://schemas.microsoft.com/office/drawing/2014/main" id="{67640672-0773-E156-572A-39C35070C6D8}"/>
              </a:ext>
            </a:extLst>
          </p:cNvPr>
          <p:cNvSpPr txBox="1"/>
          <p:nvPr/>
        </p:nvSpPr>
        <p:spPr>
          <a:xfrm>
            <a:off x="8089442" y="3527523"/>
            <a:ext cx="988604" cy="400110"/>
          </a:xfrm>
          <a:prstGeom prst="rect">
            <a:avLst/>
          </a:prstGeom>
          <a:noFill/>
          <a:ln>
            <a:solidFill>
              <a:schemeClr val="tx1"/>
            </a:solidFill>
          </a:ln>
        </p:spPr>
        <p:txBody>
          <a:bodyPr wrap="none" rtlCol="0">
            <a:spAutoFit/>
          </a:bodyPr>
          <a:lstStyle/>
          <a:p>
            <a:r>
              <a:rPr lang="en-US" sz="2000" dirty="0"/>
              <a:t>Byte-10</a:t>
            </a:r>
          </a:p>
        </p:txBody>
      </p:sp>
      <p:sp>
        <p:nvSpPr>
          <p:cNvPr id="27" name="Left Brace 26">
            <a:extLst>
              <a:ext uri="{FF2B5EF4-FFF2-40B4-BE49-F238E27FC236}">
                <a16:creationId xmlns:a16="http://schemas.microsoft.com/office/drawing/2014/main" id="{0ADFF279-38F5-36D5-756C-CB05810ED3DE}"/>
              </a:ext>
            </a:extLst>
          </p:cNvPr>
          <p:cNvSpPr/>
          <p:nvPr/>
        </p:nvSpPr>
        <p:spPr>
          <a:xfrm rot="16200000">
            <a:off x="3465314" y="684540"/>
            <a:ext cx="385947" cy="704660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a:extLst>
              <a:ext uri="{FF2B5EF4-FFF2-40B4-BE49-F238E27FC236}">
                <a16:creationId xmlns:a16="http://schemas.microsoft.com/office/drawing/2014/main" id="{FC8AEE73-5AFB-B959-B152-35D3409F846C}"/>
              </a:ext>
            </a:extLst>
          </p:cNvPr>
          <p:cNvSpPr/>
          <p:nvPr/>
        </p:nvSpPr>
        <p:spPr>
          <a:xfrm rot="16200000">
            <a:off x="10583611" y="676476"/>
            <a:ext cx="385947" cy="704660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8473812-AA0A-57DE-A9AB-CA6344EF75C4}"/>
              </a:ext>
            </a:extLst>
          </p:cNvPr>
          <p:cNvSpPr txBox="1"/>
          <p:nvPr/>
        </p:nvSpPr>
        <p:spPr>
          <a:xfrm>
            <a:off x="2823743" y="4423564"/>
            <a:ext cx="1735603" cy="461665"/>
          </a:xfrm>
          <a:prstGeom prst="rect">
            <a:avLst/>
          </a:prstGeom>
          <a:noFill/>
        </p:spPr>
        <p:txBody>
          <a:bodyPr wrap="none" rtlCol="0">
            <a:spAutoFit/>
          </a:bodyPr>
          <a:lstStyle/>
          <a:p>
            <a:r>
              <a:rPr lang="en-US" sz="2400" dirty="0"/>
              <a:t>“8-octet” - 1</a:t>
            </a:r>
          </a:p>
        </p:txBody>
      </p:sp>
      <p:sp>
        <p:nvSpPr>
          <p:cNvPr id="30" name="TextBox 29">
            <a:extLst>
              <a:ext uri="{FF2B5EF4-FFF2-40B4-BE49-F238E27FC236}">
                <a16:creationId xmlns:a16="http://schemas.microsoft.com/office/drawing/2014/main" id="{81599DE6-8657-43D2-FFD0-4DB4D5B98A08}"/>
              </a:ext>
            </a:extLst>
          </p:cNvPr>
          <p:cNvSpPr txBox="1"/>
          <p:nvPr/>
        </p:nvSpPr>
        <p:spPr>
          <a:xfrm>
            <a:off x="7342443" y="4360833"/>
            <a:ext cx="1735603" cy="461665"/>
          </a:xfrm>
          <a:prstGeom prst="rect">
            <a:avLst/>
          </a:prstGeom>
          <a:noFill/>
        </p:spPr>
        <p:txBody>
          <a:bodyPr wrap="none" rtlCol="0">
            <a:spAutoFit/>
          </a:bodyPr>
          <a:lstStyle/>
          <a:p>
            <a:r>
              <a:rPr lang="en-US" sz="2400" dirty="0"/>
              <a:t>“8-octet” - 2</a:t>
            </a:r>
          </a:p>
        </p:txBody>
      </p:sp>
    </p:spTree>
    <p:extLst>
      <p:ext uri="{BB962C8B-B14F-4D97-AF65-F5344CB8AC3E}">
        <p14:creationId xmlns:p14="http://schemas.microsoft.com/office/powerpoint/2010/main" val="14941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animBg="1"/>
      <p:bldP spid="25" grpId="0" animBg="1"/>
      <p:bldP spid="27" grpId="0" animBg="1"/>
      <p:bldP spid="28" grpId="0" animBg="1"/>
      <p:bldP spid="29" grpId="0"/>
      <p:bldP spid="3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A88D8-0E8F-A300-4F1C-40ED3B86442A}"/>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33F22E2C-5BA4-C530-6C41-73849D5927B6}"/>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5BE897BC-CEC9-ABEF-BD7A-D23FB6969994}"/>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9ACEEA31-5E1A-0855-272E-9BB83AA93994}"/>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31CCE7B0-6279-1620-BED2-0FC3131CC963}"/>
              </a:ext>
            </a:extLst>
          </p:cNvPr>
          <p:cNvSpPr/>
          <p:nvPr/>
        </p:nvSpPr>
        <p:spPr>
          <a:xfrm>
            <a:off x="7010931" y="4239989"/>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737EF0F9-32B1-D0C5-C949-EF90F15B915B}"/>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588E41EB-9258-0DFA-1EC8-4EC06EEA421C}"/>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6E81E1A4-F79A-6E4B-26B4-24E50646D1A4}"/>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5786DB84-47D3-A3DF-EAF8-E0C15D17DEA1}"/>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3FF65C3C-9D46-6DB2-920B-50017EAC63C1}"/>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9012A1B0-AF54-0C41-6AB8-0D3E23F6AD51}"/>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8DDF4A82-5574-2AA7-EEE7-DAEC342493EE}"/>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9D8FDD4-14F0-A2A4-E8C2-D25384097914}"/>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2077240-CEC5-378C-3801-99E7A126F2CB}"/>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291673D1-1474-EE6F-0534-5B8639B05CC8}"/>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cxnSp>
        <p:nvCxnSpPr>
          <p:cNvPr id="7" name="Straight Connector 6">
            <a:extLst>
              <a:ext uri="{FF2B5EF4-FFF2-40B4-BE49-F238E27FC236}">
                <a16:creationId xmlns:a16="http://schemas.microsoft.com/office/drawing/2014/main" id="{351A905B-DF4A-E7F6-D86F-3173CA5E8BF8}"/>
              </a:ext>
            </a:extLst>
          </p:cNvPr>
          <p:cNvCxnSpPr/>
          <p:nvPr/>
        </p:nvCxnSpPr>
        <p:spPr>
          <a:xfrm>
            <a:off x="221612" y="4239989"/>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B2E8263C-57C7-15D8-3CE6-3BB4D5F9AF20}"/>
              </a:ext>
            </a:extLst>
          </p:cNvPr>
          <p:cNvSpPr/>
          <p:nvPr/>
        </p:nvSpPr>
        <p:spPr>
          <a:xfrm>
            <a:off x="492390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56E3B5B2-2BAF-2050-1E53-4726080FD99B}"/>
              </a:ext>
            </a:extLst>
          </p:cNvPr>
          <p:cNvSpPr txBox="1"/>
          <p:nvPr/>
        </p:nvSpPr>
        <p:spPr>
          <a:xfrm>
            <a:off x="4875162" y="3731470"/>
            <a:ext cx="1530804" cy="369332"/>
          </a:xfrm>
          <a:prstGeom prst="rect">
            <a:avLst/>
          </a:prstGeom>
          <a:noFill/>
        </p:spPr>
        <p:txBody>
          <a:bodyPr wrap="none" rtlCol="0">
            <a:spAutoFit/>
          </a:bodyPr>
          <a:lstStyle/>
          <a:p>
            <a:r>
              <a:rPr lang="en-US" dirty="0"/>
              <a:t>Data index: 13</a:t>
            </a:r>
          </a:p>
        </p:txBody>
      </p:sp>
      <p:sp>
        <p:nvSpPr>
          <p:cNvPr id="20" name="TextBox 19">
            <a:extLst>
              <a:ext uri="{FF2B5EF4-FFF2-40B4-BE49-F238E27FC236}">
                <a16:creationId xmlns:a16="http://schemas.microsoft.com/office/drawing/2014/main" id="{9452CAD9-1396-6FCE-2E41-38E508315D2C}"/>
              </a:ext>
            </a:extLst>
          </p:cNvPr>
          <p:cNvSpPr txBox="1"/>
          <p:nvPr/>
        </p:nvSpPr>
        <p:spPr>
          <a:xfrm>
            <a:off x="117323" y="3484216"/>
            <a:ext cx="1530804" cy="369332"/>
          </a:xfrm>
          <a:prstGeom prst="rect">
            <a:avLst/>
          </a:prstGeom>
          <a:noFill/>
        </p:spPr>
        <p:txBody>
          <a:bodyPr wrap="none" rtlCol="0">
            <a:spAutoFit/>
          </a:bodyPr>
          <a:lstStyle/>
          <a:p>
            <a:r>
              <a:rPr lang="en-US" dirty="0"/>
              <a:t>Data index: 13</a:t>
            </a:r>
          </a:p>
        </p:txBody>
      </p:sp>
      <p:sp>
        <p:nvSpPr>
          <p:cNvPr id="18" name="TextBox 17">
            <a:extLst>
              <a:ext uri="{FF2B5EF4-FFF2-40B4-BE49-F238E27FC236}">
                <a16:creationId xmlns:a16="http://schemas.microsoft.com/office/drawing/2014/main" id="{42BF764D-8E0C-A641-5BE0-A0967A29FFD5}"/>
              </a:ext>
            </a:extLst>
          </p:cNvPr>
          <p:cNvSpPr txBox="1"/>
          <p:nvPr/>
        </p:nvSpPr>
        <p:spPr>
          <a:xfrm>
            <a:off x="6944941" y="3916136"/>
            <a:ext cx="1530804" cy="369332"/>
          </a:xfrm>
          <a:prstGeom prst="rect">
            <a:avLst/>
          </a:prstGeom>
          <a:noFill/>
        </p:spPr>
        <p:txBody>
          <a:bodyPr wrap="none" rtlCol="0">
            <a:spAutoFit/>
          </a:bodyPr>
          <a:lstStyle/>
          <a:p>
            <a:r>
              <a:rPr lang="en-US" dirty="0"/>
              <a:t>Data index: 26</a:t>
            </a:r>
          </a:p>
        </p:txBody>
      </p:sp>
      <p:sp>
        <p:nvSpPr>
          <p:cNvPr id="21" name="TextBox 20">
            <a:extLst>
              <a:ext uri="{FF2B5EF4-FFF2-40B4-BE49-F238E27FC236}">
                <a16:creationId xmlns:a16="http://schemas.microsoft.com/office/drawing/2014/main" id="{78B59105-2DA1-577D-EFB6-A1EEE586E532}"/>
              </a:ext>
            </a:extLst>
          </p:cNvPr>
          <p:cNvSpPr txBox="1"/>
          <p:nvPr/>
        </p:nvSpPr>
        <p:spPr>
          <a:xfrm>
            <a:off x="177145" y="4187456"/>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8E5EB858-343A-9A5B-AF49-4F1E4DDCB7BC}"/>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58CA2285-4952-92D3-9433-761930C8A6B3}"/>
              </a:ext>
            </a:extLst>
          </p:cNvPr>
          <p:cNvSpPr txBox="1"/>
          <p:nvPr/>
        </p:nvSpPr>
        <p:spPr>
          <a:xfrm>
            <a:off x="1801693" y="5478627"/>
            <a:ext cx="3838871" cy="646331"/>
          </a:xfrm>
          <a:prstGeom prst="rect">
            <a:avLst/>
          </a:prstGeom>
          <a:noFill/>
        </p:spPr>
        <p:txBody>
          <a:bodyPr wrap="none" rtlCol="0">
            <a:spAutoFit/>
          </a:bodyPr>
          <a:lstStyle/>
          <a:p>
            <a:r>
              <a:rPr lang="en-US" dirty="0"/>
              <a:t>Data size should be integer multiple of </a:t>
            </a:r>
          </a:p>
          <a:p>
            <a:r>
              <a:rPr lang="en-US" dirty="0"/>
              <a:t>“8-octet” or  “8 bytes”</a:t>
            </a:r>
          </a:p>
        </p:txBody>
      </p:sp>
      <p:cxnSp>
        <p:nvCxnSpPr>
          <p:cNvPr id="25" name="Straight Arrow Connector 24">
            <a:extLst>
              <a:ext uri="{FF2B5EF4-FFF2-40B4-BE49-F238E27FC236}">
                <a16:creationId xmlns:a16="http://schemas.microsoft.com/office/drawing/2014/main" id="{8035CF8A-933D-FC25-A4AE-2B99DDAD3DEE}"/>
              </a:ext>
            </a:extLst>
          </p:cNvPr>
          <p:cNvCxnSpPr/>
          <p:nvPr/>
        </p:nvCxnSpPr>
        <p:spPr>
          <a:xfrm flipV="1">
            <a:off x="3385457" y="4263948"/>
            <a:ext cx="250372" cy="1173719"/>
          </a:xfrm>
          <a:prstGeom prst="straightConnector1">
            <a:avLst/>
          </a:prstGeom>
          <a:noFill/>
          <a:ln w="31750">
            <a:solidFill>
              <a:schemeClr val="tx1"/>
            </a:solidFill>
            <a:tailEnd type="arrow" w="lg" len="lg"/>
          </a:ln>
        </p:spPr>
        <p:style>
          <a:lnRef idx="2">
            <a:schemeClr val="accent1">
              <a:shade val="15000"/>
            </a:schemeClr>
          </a:lnRef>
          <a:fillRef idx="1">
            <a:schemeClr val="accent1"/>
          </a:fillRef>
          <a:effectRef idx="0">
            <a:schemeClr val="accent1"/>
          </a:effectRef>
          <a:fontRef idx="minor">
            <a:schemeClr val="lt1"/>
          </a:fontRef>
        </p:style>
      </p:cxnSp>
      <p:cxnSp>
        <p:nvCxnSpPr>
          <p:cNvPr id="27" name="Straight Arrow Connector 26">
            <a:extLst>
              <a:ext uri="{FF2B5EF4-FFF2-40B4-BE49-F238E27FC236}">
                <a16:creationId xmlns:a16="http://schemas.microsoft.com/office/drawing/2014/main" id="{5C48EEFA-E0A6-7FA1-5476-4600067BC9EB}"/>
              </a:ext>
            </a:extLst>
          </p:cNvPr>
          <p:cNvCxnSpPr>
            <a:cxnSpLocks/>
          </p:cNvCxnSpPr>
          <p:nvPr/>
        </p:nvCxnSpPr>
        <p:spPr>
          <a:xfrm flipV="1">
            <a:off x="3385457" y="4248542"/>
            <a:ext cx="2255107" cy="1208313"/>
          </a:xfrm>
          <a:prstGeom prst="straightConnector1">
            <a:avLst/>
          </a:prstGeom>
          <a:noFill/>
          <a:ln w="31750">
            <a:solidFill>
              <a:schemeClr val="tx1"/>
            </a:solidFill>
            <a:tailEnd type="arrow" w="lg" len="lg"/>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481964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F387C-6755-FEBD-4275-781D35A56240}"/>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CF2C8BB5-CFD8-962D-494A-1254CE5A13E4}"/>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6590F2DB-B8F6-FB62-1A78-131D2CF85FAF}"/>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24CF877A-6568-A322-EC3E-1D3F16C78E5A}"/>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32A66B48-B337-DD6C-87E8-F317672E8DEC}"/>
              </a:ext>
            </a:extLst>
          </p:cNvPr>
          <p:cNvSpPr/>
          <p:nvPr/>
        </p:nvSpPr>
        <p:spPr>
          <a:xfrm>
            <a:off x="7010931" y="4239989"/>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79C9245E-1A96-0129-0A55-4D4FC26E3709}"/>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00CE99EE-4C87-FDC2-FE4F-DA96EF49D20E}"/>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19BF31A6-FB7E-CD37-36C8-80547189E725}"/>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24E51F87-4944-7136-D801-E18874873CB7}"/>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5B2A90A1-0790-412D-36E4-2F5CB23E07FE}"/>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78CC222-6C42-E1AF-8045-24B4840A08F2}"/>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CE732B3E-C21F-0F3B-569A-E6E1692CA462}"/>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6BE4C8D-1C98-E2BA-EB67-F61B5763884F}"/>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8EA05C-06C7-5D26-BB59-42FB0D3C3544}"/>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0B74CA6F-AFFF-A6E2-F5C0-F7DBB96A3B6E}"/>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cxnSp>
        <p:nvCxnSpPr>
          <p:cNvPr id="7" name="Straight Connector 6">
            <a:extLst>
              <a:ext uri="{FF2B5EF4-FFF2-40B4-BE49-F238E27FC236}">
                <a16:creationId xmlns:a16="http://schemas.microsoft.com/office/drawing/2014/main" id="{AC8A47E4-6EDD-AA9A-6EDA-F689A1B664CD}"/>
              </a:ext>
            </a:extLst>
          </p:cNvPr>
          <p:cNvCxnSpPr/>
          <p:nvPr/>
        </p:nvCxnSpPr>
        <p:spPr>
          <a:xfrm>
            <a:off x="221612" y="4239989"/>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DC435F08-8D8A-0BB9-1B01-5C29D8473428}"/>
              </a:ext>
            </a:extLst>
          </p:cNvPr>
          <p:cNvSpPr/>
          <p:nvPr/>
        </p:nvSpPr>
        <p:spPr>
          <a:xfrm>
            <a:off x="492390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296FED53-693A-F4C8-BDD5-13765A19A654}"/>
              </a:ext>
            </a:extLst>
          </p:cNvPr>
          <p:cNvSpPr txBox="1"/>
          <p:nvPr/>
        </p:nvSpPr>
        <p:spPr>
          <a:xfrm>
            <a:off x="4875162" y="3731470"/>
            <a:ext cx="1530804" cy="369332"/>
          </a:xfrm>
          <a:prstGeom prst="rect">
            <a:avLst/>
          </a:prstGeom>
          <a:noFill/>
        </p:spPr>
        <p:txBody>
          <a:bodyPr wrap="none" rtlCol="0">
            <a:spAutoFit/>
          </a:bodyPr>
          <a:lstStyle/>
          <a:p>
            <a:r>
              <a:rPr lang="en-US" dirty="0"/>
              <a:t>Data index: 13</a:t>
            </a:r>
          </a:p>
        </p:txBody>
      </p:sp>
      <p:sp>
        <p:nvSpPr>
          <p:cNvPr id="20" name="TextBox 19">
            <a:extLst>
              <a:ext uri="{FF2B5EF4-FFF2-40B4-BE49-F238E27FC236}">
                <a16:creationId xmlns:a16="http://schemas.microsoft.com/office/drawing/2014/main" id="{A6C5B346-F2D6-3BFF-8650-777CEBB1ACD6}"/>
              </a:ext>
            </a:extLst>
          </p:cNvPr>
          <p:cNvSpPr txBox="1"/>
          <p:nvPr/>
        </p:nvSpPr>
        <p:spPr>
          <a:xfrm>
            <a:off x="117323" y="3484216"/>
            <a:ext cx="1530804" cy="369332"/>
          </a:xfrm>
          <a:prstGeom prst="rect">
            <a:avLst/>
          </a:prstGeom>
          <a:noFill/>
        </p:spPr>
        <p:txBody>
          <a:bodyPr wrap="none" rtlCol="0">
            <a:spAutoFit/>
          </a:bodyPr>
          <a:lstStyle/>
          <a:p>
            <a:r>
              <a:rPr lang="en-US" dirty="0"/>
              <a:t>Data index: 13</a:t>
            </a:r>
          </a:p>
        </p:txBody>
      </p:sp>
      <p:sp>
        <p:nvSpPr>
          <p:cNvPr id="18" name="TextBox 17">
            <a:extLst>
              <a:ext uri="{FF2B5EF4-FFF2-40B4-BE49-F238E27FC236}">
                <a16:creationId xmlns:a16="http://schemas.microsoft.com/office/drawing/2014/main" id="{95332402-B925-4C79-6369-7397DAE7DD28}"/>
              </a:ext>
            </a:extLst>
          </p:cNvPr>
          <p:cNvSpPr txBox="1"/>
          <p:nvPr/>
        </p:nvSpPr>
        <p:spPr>
          <a:xfrm>
            <a:off x="6944941" y="3916136"/>
            <a:ext cx="1530804" cy="369332"/>
          </a:xfrm>
          <a:prstGeom prst="rect">
            <a:avLst/>
          </a:prstGeom>
          <a:noFill/>
        </p:spPr>
        <p:txBody>
          <a:bodyPr wrap="none" rtlCol="0">
            <a:spAutoFit/>
          </a:bodyPr>
          <a:lstStyle/>
          <a:p>
            <a:r>
              <a:rPr lang="en-US" dirty="0"/>
              <a:t>Data index: 26</a:t>
            </a:r>
          </a:p>
        </p:txBody>
      </p:sp>
      <p:sp>
        <p:nvSpPr>
          <p:cNvPr id="21" name="TextBox 20">
            <a:extLst>
              <a:ext uri="{FF2B5EF4-FFF2-40B4-BE49-F238E27FC236}">
                <a16:creationId xmlns:a16="http://schemas.microsoft.com/office/drawing/2014/main" id="{EBE7FF4F-3974-5280-6487-CB923BAD6810}"/>
              </a:ext>
            </a:extLst>
          </p:cNvPr>
          <p:cNvSpPr txBox="1"/>
          <p:nvPr/>
        </p:nvSpPr>
        <p:spPr>
          <a:xfrm>
            <a:off x="177145" y="4187456"/>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30893BF7-1786-EF22-444A-1F5E41A2E8D8}"/>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09E62F89-BF19-C230-E941-6EAF917C73DB}"/>
              </a:ext>
            </a:extLst>
          </p:cNvPr>
          <p:cNvSpPr txBox="1"/>
          <p:nvPr/>
        </p:nvSpPr>
        <p:spPr>
          <a:xfrm>
            <a:off x="1801693" y="5478627"/>
            <a:ext cx="3838871" cy="646331"/>
          </a:xfrm>
          <a:prstGeom prst="rect">
            <a:avLst/>
          </a:prstGeom>
          <a:noFill/>
        </p:spPr>
        <p:txBody>
          <a:bodyPr wrap="none" rtlCol="0">
            <a:spAutoFit/>
          </a:bodyPr>
          <a:lstStyle/>
          <a:p>
            <a:r>
              <a:rPr lang="en-US" dirty="0"/>
              <a:t>Data size should be integer multiple of </a:t>
            </a:r>
          </a:p>
          <a:p>
            <a:r>
              <a:rPr lang="en-US" dirty="0"/>
              <a:t>“8-octet” or  “8 bytes”</a:t>
            </a:r>
          </a:p>
        </p:txBody>
      </p:sp>
      <p:cxnSp>
        <p:nvCxnSpPr>
          <p:cNvPr id="25" name="Straight Arrow Connector 24">
            <a:extLst>
              <a:ext uri="{FF2B5EF4-FFF2-40B4-BE49-F238E27FC236}">
                <a16:creationId xmlns:a16="http://schemas.microsoft.com/office/drawing/2014/main" id="{AD8CE764-21E1-322D-4F99-A243E9875B5C}"/>
              </a:ext>
            </a:extLst>
          </p:cNvPr>
          <p:cNvCxnSpPr/>
          <p:nvPr/>
        </p:nvCxnSpPr>
        <p:spPr>
          <a:xfrm flipV="1">
            <a:off x="3385457" y="4263948"/>
            <a:ext cx="250372" cy="1173719"/>
          </a:xfrm>
          <a:prstGeom prst="straightConnector1">
            <a:avLst/>
          </a:prstGeom>
          <a:noFill/>
          <a:ln w="31750">
            <a:solidFill>
              <a:schemeClr val="tx1"/>
            </a:solidFill>
            <a:tailEnd type="arrow" w="lg" len="lg"/>
          </a:ln>
        </p:spPr>
        <p:style>
          <a:lnRef idx="2">
            <a:schemeClr val="accent1">
              <a:shade val="15000"/>
            </a:schemeClr>
          </a:lnRef>
          <a:fillRef idx="1">
            <a:schemeClr val="accent1"/>
          </a:fillRef>
          <a:effectRef idx="0">
            <a:schemeClr val="accent1"/>
          </a:effectRef>
          <a:fontRef idx="minor">
            <a:schemeClr val="lt1"/>
          </a:fontRef>
        </p:style>
      </p:cxnSp>
      <p:cxnSp>
        <p:nvCxnSpPr>
          <p:cNvPr id="27" name="Straight Arrow Connector 26">
            <a:extLst>
              <a:ext uri="{FF2B5EF4-FFF2-40B4-BE49-F238E27FC236}">
                <a16:creationId xmlns:a16="http://schemas.microsoft.com/office/drawing/2014/main" id="{B8D4D136-D65D-D686-50CF-AA7AA1423BB4}"/>
              </a:ext>
            </a:extLst>
          </p:cNvPr>
          <p:cNvCxnSpPr>
            <a:cxnSpLocks/>
          </p:cNvCxnSpPr>
          <p:nvPr/>
        </p:nvCxnSpPr>
        <p:spPr>
          <a:xfrm flipV="1">
            <a:off x="3385457" y="4248542"/>
            <a:ext cx="2255107" cy="1208313"/>
          </a:xfrm>
          <a:prstGeom prst="straightConnector1">
            <a:avLst/>
          </a:prstGeom>
          <a:noFill/>
          <a:ln w="31750">
            <a:solidFill>
              <a:schemeClr val="tx1"/>
            </a:solidFill>
            <a:tailEnd type="arrow" w="lg" len="lg"/>
          </a:ln>
        </p:spPr>
        <p:style>
          <a:lnRef idx="2">
            <a:schemeClr val="accent1">
              <a:shade val="15000"/>
            </a:schemeClr>
          </a:lnRef>
          <a:fillRef idx="1">
            <a:schemeClr val="accent1"/>
          </a:fillRef>
          <a:effectRef idx="0">
            <a:schemeClr val="accent1"/>
          </a:effectRef>
          <a:fontRef idx="minor">
            <a:schemeClr val="lt1"/>
          </a:fontRef>
        </p:style>
      </p:cxnSp>
      <p:sp>
        <p:nvSpPr>
          <p:cNvPr id="24" name="TextBox 23">
            <a:extLst>
              <a:ext uri="{FF2B5EF4-FFF2-40B4-BE49-F238E27FC236}">
                <a16:creationId xmlns:a16="http://schemas.microsoft.com/office/drawing/2014/main" id="{32C3FFFF-7787-05E5-1A2B-5984C5B21226}"/>
              </a:ext>
            </a:extLst>
          </p:cNvPr>
          <p:cNvSpPr txBox="1"/>
          <p:nvPr/>
        </p:nvSpPr>
        <p:spPr>
          <a:xfrm>
            <a:off x="6239418" y="5763119"/>
            <a:ext cx="2894895" cy="369332"/>
          </a:xfrm>
          <a:prstGeom prst="rect">
            <a:avLst/>
          </a:prstGeom>
          <a:noFill/>
        </p:spPr>
        <p:txBody>
          <a:bodyPr wrap="none" rtlCol="0">
            <a:spAutoFit/>
          </a:bodyPr>
          <a:lstStyle/>
          <a:p>
            <a:r>
              <a:rPr lang="en-US" dirty="0">
                <a:solidFill>
                  <a:srgbClr val="FF0000"/>
                </a:solidFill>
              </a:rPr>
              <a:t>…the last one can be smaller.</a:t>
            </a:r>
          </a:p>
        </p:txBody>
      </p:sp>
      <p:cxnSp>
        <p:nvCxnSpPr>
          <p:cNvPr id="26" name="Straight Arrow Connector 25">
            <a:extLst>
              <a:ext uri="{FF2B5EF4-FFF2-40B4-BE49-F238E27FC236}">
                <a16:creationId xmlns:a16="http://schemas.microsoft.com/office/drawing/2014/main" id="{07FBFABE-A877-114D-54AD-089ECC494FCE}"/>
              </a:ext>
            </a:extLst>
          </p:cNvPr>
          <p:cNvCxnSpPr>
            <a:cxnSpLocks/>
            <a:stCxn id="24" idx="0"/>
          </p:cNvCxnSpPr>
          <p:nvPr/>
        </p:nvCxnSpPr>
        <p:spPr>
          <a:xfrm flipV="1">
            <a:off x="7686866" y="4296660"/>
            <a:ext cx="71241" cy="1466459"/>
          </a:xfrm>
          <a:prstGeom prst="straightConnector1">
            <a:avLst/>
          </a:prstGeom>
          <a:noFill/>
          <a:ln w="31750">
            <a:solidFill>
              <a:schemeClr val="tx1"/>
            </a:solidFill>
            <a:tailEnd type="arrow" w="lg" len="lg"/>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4870021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783B0D-DD20-428E-AFAA-97416EC833BD}"/>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22E49D16-74B8-76B0-9ADB-C3468082C632}"/>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DAB076DE-8880-A1F0-DA18-99D7189930BD}"/>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A27CC92B-72C4-C75A-5A9F-1ADF75E3FD71}"/>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403C89-FFDA-C068-4EF6-BC12A225CF87}"/>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9FA441-D8A9-BA57-D3CC-22E2BA7F324E}"/>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1AB9626E-EE9B-0B22-FA0D-FC50C9322818}"/>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F2447C-3ECC-2923-D02D-6EE48EB76A64}"/>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E4A5FCFB-990E-6211-BFF2-217E387860EF}"/>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4981003" y="2298883"/>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4981003" y="2798080"/>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4981003" y="3297277"/>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49" name="TextBox 48">
            <a:extLst>
              <a:ext uri="{FF2B5EF4-FFF2-40B4-BE49-F238E27FC236}">
                <a16:creationId xmlns:a16="http://schemas.microsoft.com/office/drawing/2014/main" id="{2773247F-1A4E-42A6-A567-0456AECAAECD}"/>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50" name="TextBox 49">
            <a:extLst>
              <a:ext uri="{FF2B5EF4-FFF2-40B4-BE49-F238E27FC236}">
                <a16:creationId xmlns:a16="http://schemas.microsoft.com/office/drawing/2014/main" id="{6AB8A2EC-0B03-45BB-FF71-607A5D3ED9CB}"/>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51" name="TextBox 50">
            <a:extLst>
              <a:ext uri="{FF2B5EF4-FFF2-40B4-BE49-F238E27FC236}">
                <a16:creationId xmlns:a16="http://schemas.microsoft.com/office/drawing/2014/main" id="{E22D8C01-B5D5-E8EA-144C-BE5BA3330B62}"/>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sp>
        <p:nvSpPr>
          <p:cNvPr id="27" name="TextBox 26">
            <a:extLst>
              <a:ext uri="{FF2B5EF4-FFF2-40B4-BE49-F238E27FC236}">
                <a16:creationId xmlns:a16="http://schemas.microsoft.com/office/drawing/2014/main" id="{E10ADBE1-93E0-E8D2-913C-8008FE45B94A}"/>
              </a:ext>
            </a:extLst>
          </p:cNvPr>
          <p:cNvSpPr txBox="1"/>
          <p:nvPr/>
        </p:nvSpPr>
        <p:spPr>
          <a:xfrm>
            <a:off x="632178" y="5610589"/>
            <a:ext cx="7768602" cy="830997"/>
          </a:xfrm>
          <a:prstGeom prst="rect">
            <a:avLst/>
          </a:prstGeom>
          <a:noFill/>
        </p:spPr>
        <p:txBody>
          <a:bodyPr wrap="none" rtlCol="0">
            <a:spAutoFit/>
          </a:bodyPr>
          <a:lstStyle/>
          <a:p>
            <a:r>
              <a:rPr lang="en-US" sz="2400" dirty="0"/>
              <a:t>During assembly,</a:t>
            </a:r>
          </a:p>
          <a:p>
            <a:r>
              <a:rPr lang="en-US" sz="2400" dirty="0">
                <a:solidFill>
                  <a:schemeClr val="accent5">
                    <a:lumMod val="75000"/>
                  </a:schemeClr>
                </a:solidFill>
              </a:rPr>
              <a:t>C. How will the destination know how to rearrange the data?</a:t>
            </a:r>
          </a:p>
        </p:txBody>
      </p:sp>
      <p:pic>
        <p:nvPicPr>
          <p:cNvPr id="1043" name="Picture 1042">
            <a:extLst>
              <a:ext uri="{FF2B5EF4-FFF2-40B4-BE49-F238E27FC236}">
                <a16:creationId xmlns:a16="http://schemas.microsoft.com/office/drawing/2014/main" id="{AEB1DACD-336C-61FC-523D-6012DCE26DD4}"/>
              </a:ext>
            </a:extLst>
          </p:cNvPr>
          <p:cNvPicPr>
            <a:picLocks noChangeAspect="1"/>
          </p:cNvPicPr>
          <p:nvPr/>
        </p:nvPicPr>
        <p:blipFill rotWithShape="1">
          <a:blip r:embed="rId6"/>
          <a:srcRect t="9474" b="42936"/>
          <a:stretch/>
        </p:blipFill>
        <p:spPr>
          <a:xfrm>
            <a:off x="118534" y="740308"/>
            <a:ext cx="3368102" cy="2084729"/>
          </a:xfrm>
          <a:prstGeom prst="rect">
            <a:avLst/>
          </a:prstGeom>
        </p:spPr>
      </p:pic>
      <p:sp>
        <p:nvSpPr>
          <p:cNvPr id="44" name="TextBox 43">
            <a:extLst>
              <a:ext uri="{FF2B5EF4-FFF2-40B4-BE49-F238E27FC236}">
                <a16:creationId xmlns:a16="http://schemas.microsoft.com/office/drawing/2014/main" id="{D988EB5C-3E0E-7E4C-323B-88ECD355863B}"/>
              </a:ext>
            </a:extLst>
          </p:cNvPr>
          <p:cNvSpPr txBox="1"/>
          <p:nvPr/>
        </p:nvSpPr>
        <p:spPr>
          <a:xfrm>
            <a:off x="429456" y="6375218"/>
            <a:ext cx="8771568" cy="461665"/>
          </a:xfrm>
          <a:prstGeom prst="rect">
            <a:avLst/>
          </a:prstGeom>
          <a:noFill/>
        </p:spPr>
        <p:txBody>
          <a:bodyPr wrap="none" rtlCol="0">
            <a:spAutoFit/>
          </a:bodyPr>
          <a:lstStyle/>
          <a:p>
            <a:r>
              <a:rPr lang="en-US" sz="2400" dirty="0">
                <a:solidFill>
                  <a:srgbClr val="7030A0"/>
                </a:solidFill>
              </a:rPr>
              <a:t>D. How can the destination know if a packet is unfragmented/whole?</a:t>
            </a:r>
          </a:p>
        </p:txBody>
      </p:sp>
      <p:grpSp>
        <p:nvGrpSpPr>
          <p:cNvPr id="47" name="Group 46">
            <a:extLst>
              <a:ext uri="{FF2B5EF4-FFF2-40B4-BE49-F238E27FC236}">
                <a16:creationId xmlns:a16="http://schemas.microsoft.com/office/drawing/2014/main" id="{DFAE0130-B3EA-0E37-79BB-D91209379982}"/>
              </a:ext>
            </a:extLst>
          </p:cNvPr>
          <p:cNvGrpSpPr/>
          <p:nvPr/>
        </p:nvGrpSpPr>
        <p:grpSpPr>
          <a:xfrm>
            <a:off x="2122311" y="615495"/>
            <a:ext cx="6604433" cy="1938992"/>
            <a:chOff x="2122311" y="615495"/>
            <a:chExt cx="6604433" cy="1938992"/>
          </a:xfrm>
        </p:grpSpPr>
        <p:sp>
          <p:nvSpPr>
            <p:cNvPr id="1044" name="Rectangle 1043">
              <a:extLst>
                <a:ext uri="{FF2B5EF4-FFF2-40B4-BE49-F238E27FC236}">
                  <a16:creationId xmlns:a16="http://schemas.microsoft.com/office/drawing/2014/main" id="{7A6FEDCF-6787-6FFE-6540-A291580C7259}"/>
                </a:ext>
              </a:extLst>
            </p:cNvPr>
            <p:cNvSpPr/>
            <p:nvPr/>
          </p:nvSpPr>
          <p:spPr>
            <a:xfrm>
              <a:off x="2122311" y="1155488"/>
              <a:ext cx="1364325" cy="488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B47A6365-56F2-F014-E164-AC64AE2EBF27}"/>
                </a:ext>
              </a:extLst>
            </p:cNvPr>
            <p:cNvCxnSpPr>
              <a:cxnSpLocks/>
            </p:cNvCxnSpPr>
            <p:nvPr/>
          </p:nvCxnSpPr>
          <p:spPr>
            <a:xfrm>
              <a:off x="3486636" y="1374684"/>
              <a:ext cx="524548"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1A5CB96-C14B-691D-2278-AE5E8F62F059}"/>
                </a:ext>
              </a:extLst>
            </p:cNvPr>
            <p:cNvSpPr txBox="1"/>
            <p:nvPr/>
          </p:nvSpPr>
          <p:spPr>
            <a:xfrm>
              <a:off x="4011184" y="615495"/>
              <a:ext cx="4715560" cy="1938992"/>
            </a:xfrm>
            <a:prstGeom prst="rect">
              <a:avLst/>
            </a:prstGeom>
            <a:solidFill>
              <a:schemeClr val="bg1"/>
            </a:solidFill>
            <a:ln w="34925">
              <a:solidFill>
                <a:srgbClr val="FF0000"/>
              </a:solidFill>
            </a:ln>
          </p:spPr>
          <p:txBody>
            <a:bodyPr wrap="square" rtlCol="0">
              <a:spAutoFit/>
            </a:bodyPr>
            <a:lstStyle/>
            <a:p>
              <a:r>
                <a:rPr lang="en-US" sz="2400" dirty="0">
                  <a:solidFill>
                    <a:srgbClr val="FF0000"/>
                  </a:solidFill>
                </a:rPr>
                <a:t>Identifies the fragment location, relative to the beginning of the unfragmented data. </a:t>
              </a:r>
            </a:p>
            <a:p>
              <a:r>
                <a:rPr lang="en-US" sz="2400" dirty="0">
                  <a:solidFill>
                    <a:srgbClr val="FF0000"/>
                  </a:solidFill>
                </a:rPr>
                <a:t>Fragments are counted in units of 8 octets (i.e., 8-bytes blocks).</a:t>
              </a:r>
            </a:p>
          </p:txBody>
        </p:sp>
      </p:grpSp>
    </p:spTree>
    <p:extLst>
      <p:ext uri="{BB962C8B-B14F-4D97-AF65-F5344CB8AC3E}">
        <p14:creationId xmlns:p14="http://schemas.microsoft.com/office/powerpoint/2010/main" val="33226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endParaRPr lang="en-US" dirty="0"/>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endParaRPr lang="en-US" dirty="0"/>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endParaRPr lang="en-US" dirty="0"/>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endParaRPr lang="en-US" dirty="0"/>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endParaRPr lang="en-US" dirty="0"/>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endParaRPr lang="en-US" dirty="0"/>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3" name="Rectangle 2">
            <a:extLst>
              <a:ext uri="{FF2B5EF4-FFF2-40B4-BE49-F238E27FC236}">
                <a16:creationId xmlns:a16="http://schemas.microsoft.com/office/drawing/2014/main" id="{C5BABE6C-8471-8046-7DBD-C10F03C18F1E}"/>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355912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endParaRPr lang="en-US" dirty="0"/>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endParaRPr lang="en-US" dirty="0"/>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3" name="Rectangular Callout 2">
            <a:extLst>
              <a:ext uri="{FF2B5EF4-FFF2-40B4-BE49-F238E27FC236}">
                <a16:creationId xmlns:a16="http://schemas.microsoft.com/office/drawing/2014/main" id="{51B1549E-34AA-3106-D58C-8772A2F0CF90}"/>
              </a:ext>
            </a:extLst>
          </p:cNvPr>
          <p:cNvSpPr/>
          <p:nvPr/>
        </p:nvSpPr>
        <p:spPr>
          <a:xfrm>
            <a:off x="5915891" y="4142509"/>
            <a:ext cx="3069199" cy="1666684"/>
          </a:xfrm>
          <a:prstGeom prst="wedgeRectCallout">
            <a:avLst>
              <a:gd name="adj1" fmla="val -77297"/>
              <a:gd name="adj2" fmla="val 1747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 Data Len. = </a:t>
            </a:r>
          </a:p>
          <a:p>
            <a:pPr algn="ctr"/>
            <a:r>
              <a:rPr lang="en-US" dirty="0">
                <a:solidFill>
                  <a:schemeClr val="tx1"/>
                </a:solidFill>
              </a:rPr>
              <a:t>Max. Packet Len. – Header Len</a:t>
            </a:r>
          </a:p>
          <a:p>
            <a:pPr algn="ctr"/>
            <a:endParaRPr lang="en-US" dirty="0">
              <a:solidFill>
                <a:schemeClr val="tx1"/>
              </a:solidFill>
            </a:endParaRPr>
          </a:p>
          <a:p>
            <a:pPr algn="ctr"/>
            <a:r>
              <a:rPr lang="en-US" dirty="0">
                <a:solidFill>
                  <a:schemeClr val="tx1"/>
                </a:solidFill>
              </a:rPr>
              <a:t>Calculate in integer multiple of 8-octets (8 bytes block)</a:t>
            </a:r>
          </a:p>
        </p:txBody>
      </p:sp>
      <p:sp>
        <p:nvSpPr>
          <p:cNvPr id="4" name="Rectangle 2">
            <a:extLst>
              <a:ext uri="{FF2B5EF4-FFF2-40B4-BE49-F238E27FC236}">
                <a16:creationId xmlns:a16="http://schemas.microsoft.com/office/drawing/2014/main" id="{207323BB-A826-7707-9A8C-771DF57AE48E}"/>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9090502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endParaRPr lang="en-US" dirty="0"/>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3" name="Rectangular Callout 2">
            <a:extLst>
              <a:ext uri="{FF2B5EF4-FFF2-40B4-BE49-F238E27FC236}">
                <a16:creationId xmlns:a16="http://schemas.microsoft.com/office/drawing/2014/main" id="{51B1549E-34AA-3106-D58C-8772A2F0CF90}"/>
              </a:ext>
            </a:extLst>
          </p:cNvPr>
          <p:cNvSpPr/>
          <p:nvPr/>
        </p:nvSpPr>
        <p:spPr>
          <a:xfrm>
            <a:off x="5915891" y="4142509"/>
            <a:ext cx="3069199" cy="1666684"/>
          </a:xfrm>
          <a:prstGeom prst="wedgeRectCallout">
            <a:avLst>
              <a:gd name="adj1" fmla="val -77297"/>
              <a:gd name="adj2" fmla="val 1747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 Data Len. = </a:t>
            </a:r>
          </a:p>
          <a:p>
            <a:pPr algn="ctr"/>
            <a:r>
              <a:rPr lang="en-US" dirty="0">
                <a:solidFill>
                  <a:schemeClr val="tx1"/>
                </a:solidFill>
              </a:rPr>
              <a:t>Max. Packet Len. – Header Len</a:t>
            </a:r>
          </a:p>
          <a:p>
            <a:pPr algn="ctr"/>
            <a:endParaRPr lang="en-US" dirty="0">
              <a:solidFill>
                <a:schemeClr val="tx1"/>
              </a:solidFill>
            </a:endParaRPr>
          </a:p>
          <a:p>
            <a:pPr algn="ctr"/>
            <a:r>
              <a:rPr lang="en-US" dirty="0">
                <a:solidFill>
                  <a:schemeClr val="tx1"/>
                </a:solidFill>
              </a:rPr>
              <a:t>Calculate in integer multiple of 8-octets (8 bytes block)</a:t>
            </a:r>
          </a:p>
        </p:txBody>
      </p:sp>
      <p:sp>
        <p:nvSpPr>
          <p:cNvPr id="4" name="TextBox 3">
            <a:extLst>
              <a:ext uri="{FF2B5EF4-FFF2-40B4-BE49-F238E27FC236}">
                <a16:creationId xmlns:a16="http://schemas.microsoft.com/office/drawing/2014/main" id="{D917C249-7868-C153-7900-6303607CBE7A}"/>
              </a:ext>
            </a:extLst>
          </p:cNvPr>
          <p:cNvSpPr txBox="1"/>
          <p:nvPr/>
        </p:nvSpPr>
        <p:spPr>
          <a:xfrm>
            <a:off x="6869421" y="5809193"/>
            <a:ext cx="1553630" cy="369332"/>
          </a:xfrm>
          <a:prstGeom prst="rect">
            <a:avLst/>
          </a:prstGeom>
          <a:noFill/>
        </p:spPr>
        <p:txBody>
          <a:bodyPr wrap="none" rtlCol="0">
            <a:spAutoFit/>
          </a:bodyPr>
          <a:lstStyle/>
          <a:p>
            <a:r>
              <a:rPr lang="en-US" dirty="0"/>
              <a:t>(532-20) = 512</a:t>
            </a:r>
          </a:p>
        </p:txBody>
      </p:sp>
      <p:sp>
        <p:nvSpPr>
          <p:cNvPr id="5" name="Rectangle 2">
            <a:extLst>
              <a:ext uri="{FF2B5EF4-FFF2-40B4-BE49-F238E27FC236}">
                <a16:creationId xmlns:a16="http://schemas.microsoft.com/office/drawing/2014/main" id="{4CD9B120-08B9-7303-50EC-B585A57C1666}"/>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36465252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endParaRPr lang="en-US" dirty="0"/>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3" name="Rectangular Callout 2">
            <a:extLst>
              <a:ext uri="{FF2B5EF4-FFF2-40B4-BE49-F238E27FC236}">
                <a16:creationId xmlns:a16="http://schemas.microsoft.com/office/drawing/2014/main" id="{51B1549E-34AA-3106-D58C-8772A2F0CF90}"/>
              </a:ext>
            </a:extLst>
          </p:cNvPr>
          <p:cNvSpPr/>
          <p:nvPr/>
        </p:nvSpPr>
        <p:spPr>
          <a:xfrm>
            <a:off x="5915891" y="4142509"/>
            <a:ext cx="3069199" cy="1666684"/>
          </a:xfrm>
          <a:prstGeom prst="wedgeRectCallout">
            <a:avLst>
              <a:gd name="adj1" fmla="val -77297"/>
              <a:gd name="adj2" fmla="val 1747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 Data Len. = </a:t>
            </a:r>
          </a:p>
          <a:p>
            <a:pPr algn="ctr"/>
            <a:r>
              <a:rPr lang="en-US" dirty="0">
                <a:solidFill>
                  <a:schemeClr val="tx1"/>
                </a:solidFill>
              </a:rPr>
              <a:t>Max. Packet Len. – Header Len</a:t>
            </a:r>
          </a:p>
          <a:p>
            <a:pPr algn="ctr"/>
            <a:endParaRPr lang="en-US" dirty="0">
              <a:solidFill>
                <a:schemeClr val="tx1"/>
              </a:solidFill>
            </a:endParaRPr>
          </a:p>
          <a:p>
            <a:pPr algn="ctr"/>
            <a:r>
              <a:rPr lang="en-US" dirty="0">
                <a:solidFill>
                  <a:schemeClr val="tx1"/>
                </a:solidFill>
              </a:rPr>
              <a:t>Calculate in integer multiple of 8-octets (8 bytes block)</a:t>
            </a:r>
          </a:p>
        </p:txBody>
      </p:sp>
      <p:sp>
        <p:nvSpPr>
          <p:cNvPr id="4" name="TextBox 3">
            <a:extLst>
              <a:ext uri="{FF2B5EF4-FFF2-40B4-BE49-F238E27FC236}">
                <a16:creationId xmlns:a16="http://schemas.microsoft.com/office/drawing/2014/main" id="{D917C249-7868-C153-7900-6303607CBE7A}"/>
              </a:ext>
            </a:extLst>
          </p:cNvPr>
          <p:cNvSpPr txBox="1"/>
          <p:nvPr/>
        </p:nvSpPr>
        <p:spPr>
          <a:xfrm>
            <a:off x="6869421" y="5809193"/>
            <a:ext cx="1553630" cy="369332"/>
          </a:xfrm>
          <a:prstGeom prst="rect">
            <a:avLst/>
          </a:prstGeom>
          <a:noFill/>
        </p:spPr>
        <p:txBody>
          <a:bodyPr wrap="none" rtlCol="0">
            <a:spAutoFit/>
          </a:bodyPr>
          <a:lstStyle/>
          <a:p>
            <a:r>
              <a:rPr lang="en-US" dirty="0"/>
              <a:t>(532-20) = 512</a:t>
            </a:r>
          </a:p>
        </p:txBody>
      </p:sp>
      <p:sp>
        <p:nvSpPr>
          <p:cNvPr id="5" name="Rectangle 2">
            <a:extLst>
              <a:ext uri="{FF2B5EF4-FFF2-40B4-BE49-F238E27FC236}">
                <a16:creationId xmlns:a16="http://schemas.microsoft.com/office/drawing/2014/main" id="{473B6174-D5B8-CE38-333C-96D35ABF10D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2012002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3" name="Rectangular Callout 2">
            <a:extLst>
              <a:ext uri="{FF2B5EF4-FFF2-40B4-BE49-F238E27FC236}">
                <a16:creationId xmlns:a16="http://schemas.microsoft.com/office/drawing/2014/main" id="{51B1549E-34AA-3106-D58C-8772A2F0CF90}"/>
              </a:ext>
            </a:extLst>
          </p:cNvPr>
          <p:cNvSpPr/>
          <p:nvPr/>
        </p:nvSpPr>
        <p:spPr>
          <a:xfrm>
            <a:off x="5915891" y="4142509"/>
            <a:ext cx="3069199" cy="1666684"/>
          </a:xfrm>
          <a:prstGeom prst="wedgeRectCallout">
            <a:avLst>
              <a:gd name="adj1" fmla="val -77297"/>
              <a:gd name="adj2" fmla="val 1747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 Data Len. = </a:t>
            </a:r>
          </a:p>
          <a:p>
            <a:pPr algn="ctr"/>
            <a:r>
              <a:rPr lang="en-US" dirty="0">
                <a:solidFill>
                  <a:schemeClr val="tx1"/>
                </a:solidFill>
              </a:rPr>
              <a:t>Max. Packet Len. – Header Len</a:t>
            </a:r>
          </a:p>
          <a:p>
            <a:pPr algn="ctr"/>
            <a:endParaRPr lang="en-US" dirty="0">
              <a:solidFill>
                <a:schemeClr val="tx1"/>
              </a:solidFill>
            </a:endParaRPr>
          </a:p>
          <a:p>
            <a:pPr algn="ctr"/>
            <a:r>
              <a:rPr lang="en-US" dirty="0">
                <a:solidFill>
                  <a:schemeClr val="tx1"/>
                </a:solidFill>
              </a:rPr>
              <a:t>Calculate in integer multiple of 8-octets (8 bytes block)</a:t>
            </a:r>
          </a:p>
        </p:txBody>
      </p:sp>
      <p:sp>
        <p:nvSpPr>
          <p:cNvPr id="4" name="TextBox 3">
            <a:extLst>
              <a:ext uri="{FF2B5EF4-FFF2-40B4-BE49-F238E27FC236}">
                <a16:creationId xmlns:a16="http://schemas.microsoft.com/office/drawing/2014/main" id="{D917C249-7868-C153-7900-6303607CBE7A}"/>
              </a:ext>
            </a:extLst>
          </p:cNvPr>
          <p:cNvSpPr txBox="1"/>
          <p:nvPr/>
        </p:nvSpPr>
        <p:spPr>
          <a:xfrm>
            <a:off x="6869421" y="5809193"/>
            <a:ext cx="1553630" cy="369332"/>
          </a:xfrm>
          <a:prstGeom prst="rect">
            <a:avLst/>
          </a:prstGeom>
          <a:noFill/>
        </p:spPr>
        <p:txBody>
          <a:bodyPr wrap="none" rtlCol="0">
            <a:spAutoFit/>
          </a:bodyPr>
          <a:lstStyle/>
          <a:p>
            <a:r>
              <a:rPr lang="en-US" dirty="0"/>
              <a:t>(532-20) = 512</a:t>
            </a:r>
          </a:p>
        </p:txBody>
      </p:sp>
      <p:sp>
        <p:nvSpPr>
          <p:cNvPr id="10" name="Rectangular Callout 9">
            <a:extLst>
              <a:ext uri="{FF2B5EF4-FFF2-40B4-BE49-F238E27FC236}">
                <a16:creationId xmlns:a16="http://schemas.microsoft.com/office/drawing/2014/main" id="{941A8054-BA86-BBD8-893B-EBD762736A8B}"/>
              </a:ext>
            </a:extLst>
          </p:cNvPr>
          <p:cNvSpPr/>
          <p:nvPr/>
        </p:nvSpPr>
        <p:spPr>
          <a:xfrm>
            <a:off x="5560509" y="3075963"/>
            <a:ext cx="3065040" cy="527613"/>
          </a:xfrm>
          <a:prstGeom prst="wedgeRectCallout">
            <a:avLst>
              <a:gd name="adj1" fmla="val -67230"/>
              <a:gd name="adj2" fmla="val 21008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DD101518-13E8-71FA-CD58-AB728125FC8A}"/>
              </a:ext>
            </a:extLst>
          </p:cNvPr>
          <p:cNvSpPr txBox="1"/>
          <p:nvPr/>
        </p:nvSpPr>
        <p:spPr>
          <a:xfrm>
            <a:off x="5721813" y="3155103"/>
            <a:ext cx="2439963" cy="369332"/>
          </a:xfrm>
          <a:prstGeom prst="rect">
            <a:avLst/>
          </a:prstGeom>
          <a:noFill/>
        </p:spPr>
        <p:txBody>
          <a:bodyPr wrap="none" rtlCol="0">
            <a:spAutoFit/>
          </a:bodyPr>
          <a:lstStyle/>
          <a:p>
            <a:r>
              <a:rPr lang="en-US" dirty="0"/>
              <a:t>Starting 8-octet number</a:t>
            </a:r>
          </a:p>
        </p:txBody>
      </p:sp>
      <p:sp>
        <p:nvSpPr>
          <p:cNvPr id="11" name="Rectangle 2">
            <a:extLst>
              <a:ext uri="{FF2B5EF4-FFF2-40B4-BE49-F238E27FC236}">
                <a16:creationId xmlns:a16="http://schemas.microsoft.com/office/drawing/2014/main" id="{24BDD98F-F5FA-A973-2382-587EB9F592A3}"/>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257154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077DB2-E1C9-AA46-94D9-5507448ECF44}"/>
              </a:ext>
            </a:extLst>
          </p:cNvPr>
          <p:cNvSpPr txBox="1"/>
          <p:nvPr/>
        </p:nvSpPr>
        <p:spPr>
          <a:xfrm>
            <a:off x="0" y="2844225"/>
            <a:ext cx="9144000" cy="584775"/>
          </a:xfrm>
          <a:prstGeom prst="rect">
            <a:avLst/>
          </a:prstGeom>
          <a:solidFill>
            <a:schemeClr val="tx1">
              <a:lumMod val="65000"/>
              <a:lumOff val="35000"/>
            </a:schemeClr>
          </a:solidFill>
        </p:spPr>
        <p:txBody>
          <a:bodyPr wrap="square" rtlCol="0">
            <a:spAutoFit/>
          </a:bodyPr>
          <a:lstStyle/>
          <a:p>
            <a:pPr algn="ctr"/>
            <a:r>
              <a:rPr lang="en-US" sz="3200" dirty="0">
                <a:solidFill>
                  <a:schemeClr val="bg1"/>
                </a:solidFill>
              </a:rPr>
              <a:t>Link State Routing</a:t>
            </a:r>
          </a:p>
        </p:txBody>
      </p:sp>
      <p:sp>
        <p:nvSpPr>
          <p:cNvPr id="3" name="TextBox 2">
            <a:extLst>
              <a:ext uri="{FF2B5EF4-FFF2-40B4-BE49-F238E27FC236}">
                <a16:creationId xmlns:a16="http://schemas.microsoft.com/office/drawing/2014/main" id="{F95D1FB7-00E5-650A-E140-9F3902708E7A}"/>
              </a:ext>
            </a:extLst>
          </p:cNvPr>
          <p:cNvSpPr txBox="1"/>
          <p:nvPr/>
        </p:nvSpPr>
        <p:spPr>
          <a:xfrm>
            <a:off x="1071520" y="1250940"/>
            <a:ext cx="2724626" cy="1200329"/>
          </a:xfrm>
          <a:prstGeom prst="rect">
            <a:avLst/>
          </a:prstGeom>
          <a:noFill/>
        </p:spPr>
        <p:txBody>
          <a:bodyPr wrap="square" rtlCol="0">
            <a:spAutoFit/>
          </a:bodyPr>
          <a:lstStyle/>
          <a:p>
            <a:pPr algn="ctr"/>
            <a:r>
              <a:rPr lang="en-US" sz="3600" dirty="0"/>
              <a:t>Routing by rumor</a:t>
            </a:r>
          </a:p>
        </p:txBody>
      </p:sp>
      <p:sp>
        <p:nvSpPr>
          <p:cNvPr id="4" name="TextBox 3">
            <a:extLst>
              <a:ext uri="{FF2B5EF4-FFF2-40B4-BE49-F238E27FC236}">
                <a16:creationId xmlns:a16="http://schemas.microsoft.com/office/drawing/2014/main" id="{D9558F38-FCD7-C200-5CCC-4007470EB307}"/>
              </a:ext>
            </a:extLst>
          </p:cNvPr>
          <p:cNvSpPr txBox="1"/>
          <p:nvPr/>
        </p:nvSpPr>
        <p:spPr>
          <a:xfrm>
            <a:off x="5361709" y="1250940"/>
            <a:ext cx="3283527" cy="1200329"/>
          </a:xfrm>
          <a:prstGeom prst="rect">
            <a:avLst/>
          </a:prstGeom>
          <a:noFill/>
        </p:spPr>
        <p:txBody>
          <a:bodyPr wrap="square" rtlCol="0">
            <a:spAutoFit/>
          </a:bodyPr>
          <a:lstStyle/>
          <a:p>
            <a:pPr algn="ctr"/>
            <a:r>
              <a:rPr lang="en-US" sz="3600" dirty="0"/>
              <a:t>Consistent</a:t>
            </a:r>
          </a:p>
          <a:p>
            <a:pPr algn="ctr"/>
            <a:r>
              <a:rPr lang="en-US" sz="3600" dirty="0"/>
              <a:t>view of topology</a:t>
            </a:r>
          </a:p>
        </p:txBody>
      </p:sp>
      <p:cxnSp>
        <p:nvCxnSpPr>
          <p:cNvPr id="6" name="Straight Arrow Connector 5">
            <a:extLst>
              <a:ext uri="{FF2B5EF4-FFF2-40B4-BE49-F238E27FC236}">
                <a16:creationId xmlns:a16="http://schemas.microsoft.com/office/drawing/2014/main" id="{C958BF1F-A2EA-4C23-CC1F-AE9548CA05C6}"/>
              </a:ext>
            </a:extLst>
          </p:cNvPr>
          <p:cNvCxnSpPr/>
          <p:nvPr/>
        </p:nvCxnSpPr>
        <p:spPr>
          <a:xfrm>
            <a:off x="3782291" y="1837608"/>
            <a:ext cx="1579418" cy="0"/>
          </a:xfrm>
          <a:prstGeom prst="straightConnector1">
            <a:avLst/>
          </a:prstGeom>
          <a:ln w="34925">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4555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3" name="Table 42">
            <a:extLst>
              <a:ext uri="{FF2B5EF4-FFF2-40B4-BE49-F238E27FC236}">
                <a16:creationId xmlns:a16="http://schemas.microsoft.com/office/drawing/2014/main" id="{B41E952B-849C-2E5F-1EE7-013A49AFF959}"/>
              </a:ext>
            </a:extLst>
          </p:cNvPr>
          <p:cNvGraphicFramePr>
            <a:graphicFrameLocks noGrp="1"/>
          </p:cNvGraphicFramePr>
          <p:nvPr/>
        </p:nvGraphicFramePr>
        <p:xfrm>
          <a:off x="5144513"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64</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54" name="TextBox 53">
            <a:extLst>
              <a:ext uri="{FF2B5EF4-FFF2-40B4-BE49-F238E27FC236}">
                <a16:creationId xmlns:a16="http://schemas.microsoft.com/office/drawing/2014/main" id="{35E3D315-BD14-049F-53DC-D1D332113010}"/>
              </a:ext>
            </a:extLst>
          </p:cNvPr>
          <p:cNvSpPr txBox="1"/>
          <p:nvPr/>
        </p:nvSpPr>
        <p:spPr>
          <a:xfrm>
            <a:off x="5283057" y="5772178"/>
            <a:ext cx="1642053" cy="461665"/>
          </a:xfrm>
          <a:prstGeom prst="rect">
            <a:avLst/>
          </a:prstGeom>
          <a:noFill/>
        </p:spPr>
        <p:txBody>
          <a:bodyPr wrap="none" rtlCol="0">
            <a:spAutoFit/>
          </a:bodyPr>
          <a:lstStyle/>
          <a:p>
            <a:r>
              <a:rPr lang="en-US" sz="2400" dirty="0"/>
              <a:t>Frag. Pkt #2</a:t>
            </a:r>
          </a:p>
        </p:txBody>
      </p:sp>
      <p:grpSp>
        <p:nvGrpSpPr>
          <p:cNvPr id="3" name="Group 2">
            <a:extLst>
              <a:ext uri="{FF2B5EF4-FFF2-40B4-BE49-F238E27FC236}">
                <a16:creationId xmlns:a16="http://schemas.microsoft.com/office/drawing/2014/main" id="{B79707A5-18AF-BFB8-E5B5-AC88B651BE3E}"/>
              </a:ext>
            </a:extLst>
          </p:cNvPr>
          <p:cNvGrpSpPr/>
          <p:nvPr/>
        </p:nvGrpSpPr>
        <p:grpSpPr>
          <a:xfrm>
            <a:off x="7018968" y="2811567"/>
            <a:ext cx="1990641" cy="646901"/>
            <a:chOff x="6560349" y="3557625"/>
            <a:chExt cx="1990641" cy="646901"/>
          </a:xfrm>
        </p:grpSpPr>
        <p:sp>
          <p:nvSpPr>
            <p:cNvPr id="4" name="Rectangular Callout 3">
              <a:extLst>
                <a:ext uri="{FF2B5EF4-FFF2-40B4-BE49-F238E27FC236}">
                  <a16:creationId xmlns:a16="http://schemas.microsoft.com/office/drawing/2014/main" id="{56A37E7A-6B11-8F89-D657-C03CC0AD9EBA}"/>
                </a:ext>
              </a:extLst>
            </p:cNvPr>
            <p:cNvSpPr/>
            <p:nvPr/>
          </p:nvSpPr>
          <p:spPr>
            <a:xfrm>
              <a:off x="6560349" y="3557625"/>
              <a:ext cx="1990641" cy="646113"/>
            </a:xfrm>
            <a:prstGeom prst="wedgeRectCallout">
              <a:avLst>
                <a:gd name="adj1" fmla="val -55119"/>
                <a:gd name="adj2" fmla="val 20751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DC76BBF-9E42-F662-D2C3-7C82A5FE0CFC}"/>
                </a:ext>
              </a:extLst>
            </p:cNvPr>
            <p:cNvSpPr txBox="1"/>
            <p:nvPr/>
          </p:nvSpPr>
          <p:spPr>
            <a:xfrm>
              <a:off x="6849580" y="3558195"/>
              <a:ext cx="1602811" cy="646331"/>
            </a:xfrm>
            <a:prstGeom prst="rect">
              <a:avLst/>
            </a:prstGeom>
            <a:noFill/>
          </p:spPr>
          <p:txBody>
            <a:bodyPr wrap="none" rtlCol="0">
              <a:spAutoFit/>
            </a:bodyPr>
            <a:lstStyle/>
            <a:p>
              <a:r>
                <a:rPr lang="en-US" dirty="0"/>
                <a:t>512 bytes/8 = </a:t>
              </a:r>
            </a:p>
            <a:p>
              <a:r>
                <a:rPr lang="en-US" dirty="0"/>
                <a:t>64 (in 8-octets)</a:t>
              </a:r>
            </a:p>
          </p:txBody>
        </p:sp>
      </p:grpSp>
      <p:sp>
        <p:nvSpPr>
          <p:cNvPr id="10" name="Rectangle 2">
            <a:extLst>
              <a:ext uri="{FF2B5EF4-FFF2-40B4-BE49-F238E27FC236}">
                <a16:creationId xmlns:a16="http://schemas.microsoft.com/office/drawing/2014/main" id="{A54463DF-F194-D24A-EA15-18306DA05159}"/>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185040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3" name="Table 42">
            <a:extLst>
              <a:ext uri="{FF2B5EF4-FFF2-40B4-BE49-F238E27FC236}">
                <a16:creationId xmlns:a16="http://schemas.microsoft.com/office/drawing/2014/main" id="{B41E952B-849C-2E5F-1EE7-013A49AFF959}"/>
              </a:ext>
            </a:extLst>
          </p:cNvPr>
          <p:cNvGraphicFramePr>
            <a:graphicFrameLocks noGrp="1"/>
          </p:cNvGraphicFramePr>
          <p:nvPr/>
        </p:nvGraphicFramePr>
        <p:xfrm>
          <a:off x="5144513"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64</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6" name="Table 45">
            <a:extLst>
              <a:ext uri="{FF2B5EF4-FFF2-40B4-BE49-F238E27FC236}">
                <a16:creationId xmlns:a16="http://schemas.microsoft.com/office/drawing/2014/main" id="{BF0DCF60-80B0-5215-3F2E-48622757209B}"/>
              </a:ext>
            </a:extLst>
          </p:cNvPr>
          <p:cNvGraphicFramePr>
            <a:graphicFrameLocks noGrp="1"/>
          </p:cNvGraphicFramePr>
          <p:nvPr/>
        </p:nvGraphicFramePr>
        <p:xfrm>
          <a:off x="6998489"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128</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376</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396</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54" name="TextBox 53">
            <a:extLst>
              <a:ext uri="{FF2B5EF4-FFF2-40B4-BE49-F238E27FC236}">
                <a16:creationId xmlns:a16="http://schemas.microsoft.com/office/drawing/2014/main" id="{35E3D315-BD14-049F-53DC-D1D332113010}"/>
              </a:ext>
            </a:extLst>
          </p:cNvPr>
          <p:cNvSpPr txBox="1"/>
          <p:nvPr/>
        </p:nvSpPr>
        <p:spPr>
          <a:xfrm>
            <a:off x="5283057" y="5772178"/>
            <a:ext cx="1642053" cy="461665"/>
          </a:xfrm>
          <a:prstGeom prst="rect">
            <a:avLst/>
          </a:prstGeom>
          <a:noFill/>
        </p:spPr>
        <p:txBody>
          <a:bodyPr wrap="none" rtlCol="0">
            <a:spAutoFit/>
          </a:bodyPr>
          <a:lstStyle/>
          <a:p>
            <a:r>
              <a:rPr lang="en-US" sz="2400" dirty="0"/>
              <a:t>Frag. Pkt #2</a:t>
            </a:r>
          </a:p>
        </p:txBody>
      </p:sp>
      <p:sp>
        <p:nvSpPr>
          <p:cNvPr id="55" name="TextBox 54">
            <a:extLst>
              <a:ext uri="{FF2B5EF4-FFF2-40B4-BE49-F238E27FC236}">
                <a16:creationId xmlns:a16="http://schemas.microsoft.com/office/drawing/2014/main" id="{6CA7B2C3-F881-5B21-9C25-44E3187D0BA7}"/>
              </a:ext>
            </a:extLst>
          </p:cNvPr>
          <p:cNvSpPr txBox="1"/>
          <p:nvPr/>
        </p:nvSpPr>
        <p:spPr>
          <a:xfrm>
            <a:off x="7049429" y="5772177"/>
            <a:ext cx="1642053" cy="461665"/>
          </a:xfrm>
          <a:prstGeom prst="rect">
            <a:avLst/>
          </a:prstGeom>
          <a:noFill/>
        </p:spPr>
        <p:txBody>
          <a:bodyPr wrap="none" rtlCol="0">
            <a:spAutoFit/>
          </a:bodyPr>
          <a:lstStyle/>
          <a:p>
            <a:r>
              <a:rPr lang="en-US" sz="2400" dirty="0"/>
              <a:t>Frag. Pkt #3</a:t>
            </a:r>
          </a:p>
        </p:txBody>
      </p:sp>
      <p:sp>
        <p:nvSpPr>
          <p:cNvPr id="3" name="Rectangle 2">
            <a:extLst>
              <a:ext uri="{FF2B5EF4-FFF2-40B4-BE49-F238E27FC236}">
                <a16:creationId xmlns:a16="http://schemas.microsoft.com/office/drawing/2014/main" id="{CB134DC1-7F38-177A-334F-79BB40988B53}"/>
              </a:ext>
            </a:extLst>
          </p:cNvPr>
          <p:cNvSpPr/>
          <p:nvPr/>
        </p:nvSpPr>
        <p:spPr>
          <a:xfrm>
            <a:off x="8063345" y="4338071"/>
            <a:ext cx="701516" cy="346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C82EEA-FE1F-43C3-1B86-9CCCE4763714}"/>
              </a:ext>
            </a:extLst>
          </p:cNvPr>
          <p:cNvSpPr/>
          <p:nvPr/>
        </p:nvSpPr>
        <p:spPr>
          <a:xfrm>
            <a:off x="8063345" y="3973201"/>
            <a:ext cx="701516" cy="346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EEB455-AFA9-9B19-EBC8-90167CAC2B38}"/>
              </a:ext>
            </a:extLst>
          </p:cNvPr>
          <p:cNvSpPr/>
          <p:nvPr/>
        </p:nvSpPr>
        <p:spPr>
          <a:xfrm>
            <a:off x="8063345" y="5079780"/>
            <a:ext cx="701516" cy="346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18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7D5C94-FCD6-F1F1-45CB-27B8EE7621ED}"/>
              </a:ext>
            </a:extLst>
          </p:cNvPr>
          <p:cNvGraphicFramePr>
            <a:graphicFrameLocks noGrp="1"/>
          </p:cNvGraphicFramePr>
          <p:nvPr/>
        </p:nvGraphicFramePr>
        <p:xfrm>
          <a:off x="124691"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3" name="Table 2">
            <a:extLst>
              <a:ext uri="{FF2B5EF4-FFF2-40B4-BE49-F238E27FC236}">
                <a16:creationId xmlns:a16="http://schemas.microsoft.com/office/drawing/2014/main" id="{3620E2AE-9944-A3CF-1F3B-57914CFC1CA9}"/>
              </a:ext>
            </a:extLst>
          </p:cNvPr>
          <p:cNvGraphicFramePr>
            <a:graphicFrameLocks noGrp="1"/>
          </p:cNvGraphicFramePr>
          <p:nvPr/>
        </p:nvGraphicFramePr>
        <p:xfrm>
          <a:off x="2168318"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64</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 name="Table 3">
            <a:extLst>
              <a:ext uri="{FF2B5EF4-FFF2-40B4-BE49-F238E27FC236}">
                <a16:creationId xmlns:a16="http://schemas.microsoft.com/office/drawing/2014/main" id="{AF79AE42-C35C-EE63-EB21-0665D9EEEE6D}"/>
              </a:ext>
            </a:extLst>
          </p:cNvPr>
          <p:cNvGraphicFramePr>
            <a:graphicFrameLocks noGrp="1"/>
          </p:cNvGraphicFramePr>
          <p:nvPr/>
        </p:nvGraphicFramePr>
        <p:xfrm>
          <a:off x="4211945"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128</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376</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396</a:t>
                      </a:r>
                    </a:p>
                  </a:txBody>
                  <a:tcPr/>
                </a:tc>
                <a:extLst>
                  <a:ext uri="{0D108BD9-81ED-4DB2-BD59-A6C34878D82A}">
                    <a16:rowId xmlns:a16="http://schemas.microsoft.com/office/drawing/2014/main" val="3955989612"/>
                  </a:ext>
                </a:extLst>
              </a:tr>
            </a:tbl>
          </a:graphicData>
        </a:graphic>
      </p:graphicFrame>
      <p:sp>
        <p:nvSpPr>
          <p:cNvPr id="22" name="Rectangle 2">
            <a:extLst>
              <a:ext uri="{FF2B5EF4-FFF2-40B4-BE49-F238E27FC236}">
                <a16:creationId xmlns:a16="http://schemas.microsoft.com/office/drawing/2014/main" id="{D1B3A6EB-E532-EF44-75C2-C79EFC5FEA11}"/>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Reassembly</a:t>
            </a:r>
            <a:endParaRPr lang="en-AU" altLang="en-US" sz="3600" u="sng" dirty="0"/>
          </a:p>
        </p:txBody>
      </p:sp>
      <p:sp>
        <p:nvSpPr>
          <p:cNvPr id="23" name="Rectangle 22">
            <a:extLst>
              <a:ext uri="{FF2B5EF4-FFF2-40B4-BE49-F238E27FC236}">
                <a16:creationId xmlns:a16="http://schemas.microsoft.com/office/drawing/2014/main" id="{4983C972-4255-B54C-EDF2-702B1D70BEA0}"/>
              </a:ext>
            </a:extLst>
          </p:cNvPr>
          <p:cNvSpPr/>
          <p:nvPr/>
        </p:nvSpPr>
        <p:spPr>
          <a:xfrm>
            <a:off x="7259782" y="3089565"/>
            <a:ext cx="1662545" cy="346786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101E604-A6C3-849D-05FB-3285A0E76042}"/>
              </a:ext>
            </a:extLst>
          </p:cNvPr>
          <p:cNvSpPr/>
          <p:nvPr/>
        </p:nvSpPr>
        <p:spPr>
          <a:xfrm>
            <a:off x="7259781" y="1057321"/>
            <a:ext cx="1662545" cy="1511347"/>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42343F0-037A-6923-B9D9-3A6D917BF9B0}"/>
              </a:ext>
            </a:extLst>
          </p:cNvPr>
          <p:cNvSpPr txBox="1"/>
          <p:nvPr/>
        </p:nvSpPr>
        <p:spPr>
          <a:xfrm>
            <a:off x="7488972" y="6529720"/>
            <a:ext cx="1245726" cy="369332"/>
          </a:xfrm>
          <a:prstGeom prst="rect">
            <a:avLst/>
          </a:prstGeom>
          <a:noFill/>
        </p:spPr>
        <p:txBody>
          <a:bodyPr wrap="none" rtlCol="0">
            <a:spAutoFit/>
          </a:bodyPr>
          <a:lstStyle/>
          <a:p>
            <a:r>
              <a:rPr lang="en-US" dirty="0"/>
              <a:t>Data buffer</a:t>
            </a:r>
          </a:p>
        </p:txBody>
      </p:sp>
      <p:sp>
        <p:nvSpPr>
          <p:cNvPr id="26" name="TextBox 25">
            <a:extLst>
              <a:ext uri="{FF2B5EF4-FFF2-40B4-BE49-F238E27FC236}">
                <a16:creationId xmlns:a16="http://schemas.microsoft.com/office/drawing/2014/main" id="{A6947920-13C5-5FEF-00D7-0F4316CC243D}"/>
              </a:ext>
            </a:extLst>
          </p:cNvPr>
          <p:cNvSpPr txBox="1"/>
          <p:nvPr/>
        </p:nvSpPr>
        <p:spPr>
          <a:xfrm>
            <a:off x="7363072" y="2554813"/>
            <a:ext cx="1497526" cy="369332"/>
          </a:xfrm>
          <a:prstGeom prst="rect">
            <a:avLst/>
          </a:prstGeom>
          <a:noFill/>
        </p:spPr>
        <p:txBody>
          <a:bodyPr wrap="none" rtlCol="0">
            <a:spAutoFit/>
          </a:bodyPr>
          <a:lstStyle/>
          <a:p>
            <a:r>
              <a:rPr lang="en-US" dirty="0"/>
              <a:t>Header buffer</a:t>
            </a:r>
          </a:p>
        </p:txBody>
      </p:sp>
    </p:spTree>
    <p:extLst>
      <p:ext uri="{BB962C8B-B14F-4D97-AF65-F5344CB8AC3E}">
        <p14:creationId xmlns:p14="http://schemas.microsoft.com/office/powerpoint/2010/main" val="10320249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7D5C94-FCD6-F1F1-45CB-27B8EE7621ED}"/>
              </a:ext>
            </a:extLst>
          </p:cNvPr>
          <p:cNvGraphicFramePr>
            <a:graphicFrameLocks noGrp="1"/>
          </p:cNvGraphicFramePr>
          <p:nvPr/>
        </p:nvGraphicFramePr>
        <p:xfrm>
          <a:off x="124691"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3" name="Table 2">
            <a:extLst>
              <a:ext uri="{FF2B5EF4-FFF2-40B4-BE49-F238E27FC236}">
                <a16:creationId xmlns:a16="http://schemas.microsoft.com/office/drawing/2014/main" id="{3620E2AE-9944-A3CF-1F3B-57914CFC1CA9}"/>
              </a:ext>
            </a:extLst>
          </p:cNvPr>
          <p:cNvGraphicFramePr>
            <a:graphicFrameLocks noGrp="1"/>
          </p:cNvGraphicFramePr>
          <p:nvPr/>
        </p:nvGraphicFramePr>
        <p:xfrm>
          <a:off x="2168318"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64</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 name="Table 3">
            <a:extLst>
              <a:ext uri="{FF2B5EF4-FFF2-40B4-BE49-F238E27FC236}">
                <a16:creationId xmlns:a16="http://schemas.microsoft.com/office/drawing/2014/main" id="{AF79AE42-C35C-EE63-EB21-0665D9EEEE6D}"/>
              </a:ext>
            </a:extLst>
          </p:cNvPr>
          <p:cNvGraphicFramePr>
            <a:graphicFrameLocks noGrp="1"/>
          </p:cNvGraphicFramePr>
          <p:nvPr/>
        </p:nvGraphicFramePr>
        <p:xfrm>
          <a:off x="4211945"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128</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376</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396</a:t>
                      </a:r>
                    </a:p>
                  </a:txBody>
                  <a:tcPr/>
                </a:tc>
                <a:extLst>
                  <a:ext uri="{0D108BD9-81ED-4DB2-BD59-A6C34878D82A}">
                    <a16:rowId xmlns:a16="http://schemas.microsoft.com/office/drawing/2014/main" val="3955989612"/>
                  </a:ext>
                </a:extLst>
              </a:tr>
            </a:tbl>
          </a:graphicData>
        </a:graphic>
      </p:graphicFrame>
      <p:sp>
        <p:nvSpPr>
          <p:cNvPr id="11" name="Rectangle 10">
            <a:extLst>
              <a:ext uri="{FF2B5EF4-FFF2-40B4-BE49-F238E27FC236}">
                <a16:creationId xmlns:a16="http://schemas.microsoft.com/office/drawing/2014/main" id="{02D6961B-00B0-0CB4-3C0D-386E09B38518}"/>
              </a:ext>
            </a:extLst>
          </p:cNvPr>
          <p:cNvSpPr/>
          <p:nvPr/>
        </p:nvSpPr>
        <p:spPr>
          <a:xfrm>
            <a:off x="7259782" y="3089565"/>
            <a:ext cx="1662545" cy="346786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0D314A-B735-8A4A-85A2-1149F8DCFED4}"/>
              </a:ext>
            </a:extLst>
          </p:cNvPr>
          <p:cNvSpPr/>
          <p:nvPr/>
        </p:nvSpPr>
        <p:spPr>
          <a:xfrm>
            <a:off x="7259781" y="1057321"/>
            <a:ext cx="1662545" cy="1511347"/>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145D11-32A9-F08F-4F2F-704A8293DBEF}"/>
              </a:ext>
            </a:extLst>
          </p:cNvPr>
          <p:cNvSpPr txBox="1"/>
          <p:nvPr/>
        </p:nvSpPr>
        <p:spPr>
          <a:xfrm>
            <a:off x="7488972" y="6529720"/>
            <a:ext cx="1245726" cy="369332"/>
          </a:xfrm>
          <a:prstGeom prst="rect">
            <a:avLst/>
          </a:prstGeom>
          <a:noFill/>
        </p:spPr>
        <p:txBody>
          <a:bodyPr wrap="none" rtlCol="0">
            <a:spAutoFit/>
          </a:bodyPr>
          <a:lstStyle/>
          <a:p>
            <a:r>
              <a:rPr lang="en-US" dirty="0"/>
              <a:t>Data buffer</a:t>
            </a:r>
          </a:p>
        </p:txBody>
      </p:sp>
      <p:sp>
        <p:nvSpPr>
          <p:cNvPr id="20" name="TextBox 19">
            <a:extLst>
              <a:ext uri="{FF2B5EF4-FFF2-40B4-BE49-F238E27FC236}">
                <a16:creationId xmlns:a16="http://schemas.microsoft.com/office/drawing/2014/main" id="{C97F6FF3-F7BD-11C9-2EEA-5D7FA5ADDDFE}"/>
              </a:ext>
            </a:extLst>
          </p:cNvPr>
          <p:cNvSpPr txBox="1"/>
          <p:nvPr/>
        </p:nvSpPr>
        <p:spPr>
          <a:xfrm>
            <a:off x="7363072" y="2554813"/>
            <a:ext cx="1497526" cy="369332"/>
          </a:xfrm>
          <a:prstGeom prst="rect">
            <a:avLst/>
          </a:prstGeom>
          <a:noFill/>
        </p:spPr>
        <p:txBody>
          <a:bodyPr wrap="none" rtlCol="0">
            <a:spAutoFit/>
          </a:bodyPr>
          <a:lstStyle/>
          <a:p>
            <a:r>
              <a:rPr lang="en-US" dirty="0"/>
              <a:t>Header buffer</a:t>
            </a:r>
          </a:p>
        </p:txBody>
      </p:sp>
      <p:sp>
        <p:nvSpPr>
          <p:cNvPr id="21" name="Rectangle 20">
            <a:extLst>
              <a:ext uri="{FF2B5EF4-FFF2-40B4-BE49-F238E27FC236}">
                <a16:creationId xmlns:a16="http://schemas.microsoft.com/office/drawing/2014/main" id="{181EE53F-0DA6-E56E-FED2-31B68E59AEC4}"/>
              </a:ext>
            </a:extLst>
          </p:cNvPr>
          <p:cNvSpPr/>
          <p:nvPr/>
        </p:nvSpPr>
        <p:spPr>
          <a:xfrm>
            <a:off x="7315198" y="1115140"/>
            <a:ext cx="1545399" cy="102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Header from</a:t>
            </a:r>
          </a:p>
          <a:p>
            <a:pPr algn="ctr"/>
            <a:r>
              <a:rPr lang="en-US" dirty="0" err="1"/>
              <a:t>fgmt</a:t>
            </a:r>
            <a:r>
              <a:rPr lang="en-US" dirty="0"/>
              <a:t> 1</a:t>
            </a:r>
          </a:p>
          <a:p>
            <a:pPr algn="ctr"/>
            <a:r>
              <a:rPr lang="en-US" dirty="0"/>
              <a:t>(updated later)</a:t>
            </a:r>
          </a:p>
        </p:txBody>
      </p:sp>
      <p:sp>
        <p:nvSpPr>
          <p:cNvPr id="22" name="Rectangle 2">
            <a:extLst>
              <a:ext uri="{FF2B5EF4-FFF2-40B4-BE49-F238E27FC236}">
                <a16:creationId xmlns:a16="http://schemas.microsoft.com/office/drawing/2014/main" id="{D1B3A6EB-E532-EF44-75C2-C79EFC5FEA11}"/>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Reassembly</a:t>
            </a:r>
            <a:endParaRPr lang="en-AU" altLang="en-US" sz="3600" u="sng" dirty="0"/>
          </a:p>
        </p:txBody>
      </p:sp>
      <p:sp>
        <p:nvSpPr>
          <p:cNvPr id="5" name="Freeform 4">
            <a:extLst>
              <a:ext uri="{FF2B5EF4-FFF2-40B4-BE49-F238E27FC236}">
                <a16:creationId xmlns:a16="http://schemas.microsoft.com/office/drawing/2014/main" id="{3EC25598-9D21-71A1-42AF-B4727C37BB7B}"/>
              </a:ext>
            </a:extLst>
          </p:cNvPr>
          <p:cNvSpPr/>
          <p:nvPr/>
        </p:nvSpPr>
        <p:spPr>
          <a:xfrm>
            <a:off x="997527" y="747474"/>
            <a:ext cx="6137564" cy="637981"/>
          </a:xfrm>
          <a:custGeom>
            <a:avLst/>
            <a:gdLst>
              <a:gd name="connsiteX0" fmla="*/ 0 w 6137564"/>
              <a:gd name="connsiteY0" fmla="*/ 540999 h 637981"/>
              <a:gd name="connsiteX1" fmla="*/ 4364182 w 6137564"/>
              <a:gd name="connsiteY1" fmla="*/ 671 h 637981"/>
              <a:gd name="connsiteX2" fmla="*/ 6137564 w 6137564"/>
              <a:gd name="connsiteY2" fmla="*/ 637981 h 637981"/>
            </a:gdLst>
            <a:ahLst/>
            <a:cxnLst>
              <a:cxn ang="0">
                <a:pos x="connsiteX0" y="connsiteY0"/>
              </a:cxn>
              <a:cxn ang="0">
                <a:pos x="connsiteX1" y="connsiteY1"/>
              </a:cxn>
              <a:cxn ang="0">
                <a:pos x="connsiteX2" y="connsiteY2"/>
              </a:cxn>
            </a:cxnLst>
            <a:rect l="l" t="t" r="r" b="b"/>
            <a:pathLst>
              <a:path w="6137564" h="637981">
                <a:moveTo>
                  <a:pt x="0" y="540999"/>
                </a:moveTo>
                <a:cubicBezTo>
                  <a:pt x="1670627" y="262753"/>
                  <a:pt x="3341255" y="-15493"/>
                  <a:pt x="4364182" y="671"/>
                </a:cubicBezTo>
                <a:cubicBezTo>
                  <a:pt x="5387109" y="16835"/>
                  <a:pt x="5762336" y="327408"/>
                  <a:pt x="6137564" y="637981"/>
                </a:cubicBezTo>
              </a:path>
            </a:pathLst>
          </a:custGeom>
          <a:noFill/>
          <a:ln w="349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1042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7D5C94-FCD6-F1F1-45CB-27B8EE7621ED}"/>
              </a:ext>
            </a:extLst>
          </p:cNvPr>
          <p:cNvGraphicFramePr>
            <a:graphicFrameLocks noGrp="1"/>
          </p:cNvGraphicFramePr>
          <p:nvPr/>
        </p:nvGraphicFramePr>
        <p:xfrm>
          <a:off x="124691"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3" name="Table 2">
            <a:extLst>
              <a:ext uri="{FF2B5EF4-FFF2-40B4-BE49-F238E27FC236}">
                <a16:creationId xmlns:a16="http://schemas.microsoft.com/office/drawing/2014/main" id="{3620E2AE-9944-A3CF-1F3B-57914CFC1CA9}"/>
              </a:ext>
            </a:extLst>
          </p:cNvPr>
          <p:cNvGraphicFramePr>
            <a:graphicFrameLocks noGrp="1"/>
          </p:cNvGraphicFramePr>
          <p:nvPr/>
        </p:nvGraphicFramePr>
        <p:xfrm>
          <a:off x="2168318"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64</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 name="Table 3">
            <a:extLst>
              <a:ext uri="{FF2B5EF4-FFF2-40B4-BE49-F238E27FC236}">
                <a16:creationId xmlns:a16="http://schemas.microsoft.com/office/drawing/2014/main" id="{AF79AE42-C35C-EE63-EB21-0665D9EEEE6D}"/>
              </a:ext>
            </a:extLst>
          </p:cNvPr>
          <p:cNvGraphicFramePr>
            <a:graphicFrameLocks noGrp="1"/>
          </p:cNvGraphicFramePr>
          <p:nvPr/>
        </p:nvGraphicFramePr>
        <p:xfrm>
          <a:off x="4211945"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128</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376</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396</a:t>
                      </a:r>
                    </a:p>
                  </a:txBody>
                  <a:tcPr/>
                </a:tc>
                <a:extLst>
                  <a:ext uri="{0D108BD9-81ED-4DB2-BD59-A6C34878D82A}">
                    <a16:rowId xmlns:a16="http://schemas.microsoft.com/office/drawing/2014/main" val="3955989612"/>
                  </a:ext>
                </a:extLst>
              </a:tr>
            </a:tbl>
          </a:graphicData>
        </a:graphic>
      </p:graphicFrame>
      <p:sp>
        <p:nvSpPr>
          <p:cNvPr id="11" name="Rectangle 10">
            <a:extLst>
              <a:ext uri="{FF2B5EF4-FFF2-40B4-BE49-F238E27FC236}">
                <a16:creationId xmlns:a16="http://schemas.microsoft.com/office/drawing/2014/main" id="{02D6961B-00B0-0CB4-3C0D-386E09B38518}"/>
              </a:ext>
            </a:extLst>
          </p:cNvPr>
          <p:cNvSpPr/>
          <p:nvPr/>
        </p:nvSpPr>
        <p:spPr>
          <a:xfrm>
            <a:off x="7259782" y="3089565"/>
            <a:ext cx="1662545" cy="346786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0D314A-B735-8A4A-85A2-1149F8DCFED4}"/>
              </a:ext>
            </a:extLst>
          </p:cNvPr>
          <p:cNvSpPr/>
          <p:nvPr/>
        </p:nvSpPr>
        <p:spPr>
          <a:xfrm>
            <a:off x="7259781" y="1057321"/>
            <a:ext cx="1662545" cy="1511347"/>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80D871-E537-F521-EAA7-AE808CA77E79}"/>
              </a:ext>
            </a:extLst>
          </p:cNvPr>
          <p:cNvSpPr/>
          <p:nvPr/>
        </p:nvSpPr>
        <p:spPr>
          <a:xfrm>
            <a:off x="7315199" y="3148664"/>
            <a:ext cx="1565562" cy="8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from </a:t>
            </a:r>
            <a:r>
              <a:rPr lang="en-US" dirty="0" err="1"/>
              <a:t>fgmt</a:t>
            </a:r>
            <a:r>
              <a:rPr lang="en-US" dirty="0"/>
              <a:t> 1</a:t>
            </a:r>
          </a:p>
        </p:txBody>
      </p:sp>
      <p:sp>
        <p:nvSpPr>
          <p:cNvPr id="14" name="TextBox 13">
            <a:extLst>
              <a:ext uri="{FF2B5EF4-FFF2-40B4-BE49-F238E27FC236}">
                <a16:creationId xmlns:a16="http://schemas.microsoft.com/office/drawing/2014/main" id="{F83CA27A-D753-2701-3B88-47E23BA1748F}"/>
              </a:ext>
            </a:extLst>
          </p:cNvPr>
          <p:cNvSpPr txBox="1"/>
          <p:nvPr/>
        </p:nvSpPr>
        <p:spPr>
          <a:xfrm>
            <a:off x="6916530" y="2963998"/>
            <a:ext cx="301686" cy="369332"/>
          </a:xfrm>
          <a:prstGeom prst="rect">
            <a:avLst/>
          </a:prstGeom>
          <a:noFill/>
        </p:spPr>
        <p:txBody>
          <a:bodyPr wrap="none" rtlCol="0">
            <a:spAutoFit/>
          </a:bodyPr>
          <a:lstStyle/>
          <a:p>
            <a:r>
              <a:rPr lang="en-US" dirty="0"/>
              <a:t>0</a:t>
            </a:r>
          </a:p>
        </p:txBody>
      </p:sp>
      <p:sp>
        <p:nvSpPr>
          <p:cNvPr id="15" name="TextBox 14">
            <a:extLst>
              <a:ext uri="{FF2B5EF4-FFF2-40B4-BE49-F238E27FC236}">
                <a16:creationId xmlns:a16="http://schemas.microsoft.com/office/drawing/2014/main" id="{F93B342A-A346-FD35-CF40-50B4C2532961}"/>
              </a:ext>
            </a:extLst>
          </p:cNvPr>
          <p:cNvSpPr txBox="1"/>
          <p:nvPr/>
        </p:nvSpPr>
        <p:spPr>
          <a:xfrm>
            <a:off x="6874963" y="3893820"/>
            <a:ext cx="418704" cy="369332"/>
          </a:xfrm>
          <a:prstGeom prst="rect">
            <a:avLst/>
          </a:prstGeom>
          <a:noFill/>
        </p:spPr>
        <p:txBody>
          <a:bodyPr wrap="none" rtlCol="0">
            <a:spAutoFit/>
          </a:bodyPr>
          <a:lstStyle/>
          <a:p>
            <a:r>
              <a:rPr lang="en-US" dirty="0"/>
              <a:t>64</a:t>
            </a:r>
          </a:p>
        </p:txBody>
      </p:sp>
      <p:sp>
        <p:nvSpPr>
          <p:cNvPr id="16" name="TextBox 15">
            <a:extLst>
              <a:ext uri="{FF2B5EF4-FFF2-40B4-BE49-F238E27FC236}">
                <a16:creationId xmlns:a16="http://schemas.microsoft.com/office/drawing/2014/main" id="{F3F2E410-506F-EA72-74F3-E1B6CCEB9444}"/>
              </a:ext>
            </a:extLst>
          </p:cNvPr>
          <p:cNvSpPr txBox="1"/>
          <p:nvPr/>
        </p:nvSpPr>
        <p:spPr>
          <a:xfrm>
            <a:off x="6791831" y="4823642"/>
            <a:ext cx="535724" cy="369332"/>
          </a:xfrm>
          <a:prstGeom prst="rect">
            <a:avLst/>
          </a:prstGeom>
          <a:noFill/>
        </p:spPr>
        <p:txBody>
          <a:bodyPr wrap="none" rtlCol="0">
            <a:spAutoFit/>
          </a:bodyPr>
          <a:lstStyle/>
          <a:p>
            <a:r>
              <a:rPr lang="en-US" dirty="0"/>
              <a:t>128</a:t>
            </a:r>
          </a:p>
        </p:txBody>
      </p:sp>
      <p:sp>
        <p:nvSpPr>
          <p:cNvPr id="17" name="Rectangle 16">
            <a:extLst>
              <a:ext uri="{FF2B5EF4-FFF2-40B4-BE49-F238E27FC236}">
                <a16:creationId xmlns:a16="http://schemas.microsoft.com/office/drawing/2014/main" id="{FF021C82-B2F1-BA8E-EEB4-FA644257150C}"/>
              </a:ext>
            </a:extLst>
          </p:cNvPr>
          <p:cNvSpPr/>
          <p:nvPr/>
        </p:nvSpPr>
        <p:spPr>
          <a:xfrm>
            <a:off x="7315199" y="4058689"/>
            <a:ext cx="1565562" cy="8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from </a:t>
            </a:r>
            <a:r>
              <a:rPr lang="en-US" dirty="0" err="1"/>
              <a:t>fgmt</a:t>
            </a:r>
            <a:r>
              <a:rPr lang="en-US" dirty="0"/>
              <a:t> 2</a:t>
            </a:r>
          </a:p>
        </p:txBody>
      </p:sp>
      <p:sp>
        <p:nvSpPr>
          <p:cNvPr id="18" name="Rectangle 17">
            <a:extLst>
              <a:ext uri="{FF2B5EF4-FFF2-40B4-BE49-F238E27FC236}">
                <a16:creationId xmlns:a16="http://schemas.microsoft.com/office/drawing/2014/main" id="{6369D4EA-F375-44AF-F7B7-64E6DD732B85}"/>
              </a:ext>
            </a:extLst>
          </p:cNvPr>
          <p:cNvSpPr/>
          <p:nvPr/>
        </p:nvSpPr>
        <p:spPr>
          <a:xfrm>
            <a:off x="7315199" y="4968714"/>
            <a:ext cx="1565562" cy="8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from </a:t>
            </a:r>
            <a:r>
              <a:rPr lang="en-US" dirty="0" err="1"/>
              <a:t>fgmt</a:t>
            </a:r>
            <a:r>
              <a:rPr lang="en-US" dirty="0"/>
              <a:t> 3</a:t>
            </a:r>
          </a:p>
        </p:txBody>
      </p:sp>
      <p:sp>
        <p:nvSpPr>
          <p:cNvPr id="19" name="TextBox 18">
            <a:extLst>
              <a:ext uri="{FF2B5EF4-FFF2-40B4-BE49-F238E27FC236}">
                <a16:creationId xmlns:a16="http://schemas.microsoft.com/office/drawing/2014/main" id="{6A145D11-32A9-F08F-4F2F-704A8293DBEF}"/>
              </a:ext>
            </a:extLst>
          </p:cNvPr>
          <p:cNvSpPr txBox="1"/>
          <p:nvPr/>
        </p:nvSpPr>
        <p:spPr>
          <a:xfrm>
            <a:off x="7488972" y="6529720"/>
            <a:ext cx="1245726" cy="369332"/>
          </a:xfrm>
          <a:prstGeom prst="rect">
            <a:avLst/>
          </a:prstGeom>
          <a:noFill/>
        </p:spPr>
        <p:txBody>
          <a:bodyPr wrap="none" rtlCol="0">
            <a:spAutoFit/>
          </a:bodyPr>
          <a:lstStyle/>
          <a:p>
            <a:r>
              <a:rPr lang="en-US" dirty="0"/>
              <a:t>Data buffer</a:t>
            </a:r>
          </a:p>
        </p:txBody>
      </p:sp>
      <p:sp>
        <p:nvSpPr>
          <p:cNvPr id="20" name="TextBox 19">
            <a:extLst>
              <a:ext uri="{FF2B5EF4-FFF2-40B4-BE49-F238E27FC236}">
                <a16:creationId xmlns:a16="http://schemas.microsoft.com/office/drawing/2014/main" id="{C97F6FF3-F7BD-11C9-2EEA-5D7FA5ADDDFE}"/>
              </a:ext>
            </a:extLst>
          </p:cNvPr>
          <p:cNvSpPr txBox="1"/>
          <p:nvPr/>
        </p:nvSpPr>
        <p:spPr>
          <a:xfrm>
            <a:off x="7363072" y="2554813"/>
            <a:ext cx="1497526" cy="369332"/>
          </a:xfrm>
          <a:prstGeom prst="rect">
            <a:avLst/>
          </a:prstGeom>
          <a:noFill/>
        </p:spPr>
        <p:txBody>
          <a:bodyPr wrap="none" rtlCol="0">
            <a:spAutoFit/>
          </a:bodyPr>
          <a:lstStyle/>
          <a:p>
            <a:r>
              <a:rPr lang="en-US" dirty="0"/>
              <a:t>Header buffer</a:t>
            </a:r>
          </a:p>
        </p:txBody>
      </p:sp>
      <p:sp>
        <p:nvSpPr>
          <p:cNvPr id="21" name="Rectangle 20">
            <a:extLst>
              <a:ext uri="{FF2B5EF4-FFF2-40B4-BE49-F238E27FC236}">
                <a16:creationId xmlns:a16="http://schemas.microsoft.com/office/drawing/2014/main" id="{181EE53F-0DA6-E56E-FED2-31B68E59AEC4}"/>
              </a:ext>
            </a:extLst>
          </p:cNvPr>
          <p:cNvSpPr/>
          <p:nvPr/>
        </p:nvSpPr>
        <p:spPr>
          <a:xfrm>
            <a:off x="7315198" y="1115140"/>
            <a:ext cx="1545399" cy="102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Header from</a:t>
            </a:r>
          </a:p>
          <a:p>
            <a:pPr algn="ctr"/>
            <a:r>
              <a:rPr lang="en-US" dirty="0" err="1"/>
              <a:t>fgmt</a:t>
            </a:r>
            <a:r>
              <a:rPr lang="en-US" dirty="0"/>
              <a:t> 1</a:t>
            </a:r>
          </a:p>
          <a:p>
            <a:pPr algn="ctr"/>
            <a:r>
              <a:rPr lang="en-US" dirty="0"/>
              <a:t>(updated later)</a:t>
            </a:r>
          </a:p>
        </p:txBody>
      </p:sp>
      <p:sp>
        <p:nvSpPr>
          <p:cNvPr id="22" name="Rectangle 2">
            <a:extLst>
              <a:ext uri="{FF2B5EF4-FFF2-40B4-BE49-F238E27FC236}">
                <a16:creationId xmlns:a16="http://schemas.microsoft.com/office/drawing/2014/main" id="{D1B3A6EB-E532-EF44-75C2-C79EFC5FEA11}"/>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Reassembly</a:t>
            </a:r>
            <a:endParaRPr lang="en-AU" altLang="en-US" sz="3600" u="sng" dirty="0"/>
          </a:p>
        </p:txBody>
      </p:sp>
      <p:sp>
        <p:nvSpPr>
          <p:cNvPr id="5" name="Freeform 4">
            <a:extLst>
              <a:ext uri="{FF2B5EF4-FFF2-40B4-BE49-F238E27FC236}">
                <a16:creationId xmlns:a16="http://schemas.microsoft.com/office/drawing/2014/main" id="{A8475496-026C-1CD6-D4DB-E59FD7698C76}"/>
              </a:ext>
            </a:extLst>
          </p:cNvPr>
          <p:cNvSpPr/>
          <p:nvPr/>
        </p:nvSpPr>
        <p:spPr>
          <a:xfrm>
            <a:off x="997527" y="747474"/>
            <a:ext cx="6137564" cy="637981"/>
          </a:xfrm>
          <a:custGeom>
            <a:avLst/>
            <a:gdLst>
              <a:gd name="connsiteX0" fmla="*/ 0 w 6137564"/>
              <a:gd name="connsiteY0" fmla="*/ 540999 h 637981"/>
              <a:gd name="connsiteX1" fmla="*/ 4364182 w 6137564"/>
              <a:gd name="connsiteY1" fmla="*/ 671 h 637981"/>
              <a:gd name="connsiteX2" fmla="*/ 6137564 w 6137564"/>
              <a:gd name="connsiteY2" fmla="*/ 637981 h 637981"/>
            </a:gdLst>
            <a:ahLst/>
            <a:cxnLst>
              <a:cxn ang="0">
                <a:pos x="connsiteX0" y="connsiteY0"/>
              </a:cxn>
              <a:cxn ang="0">
                <a:pos x="connsiteX1" y="connsiteY1"/>
              </a:cxn>
              <a:cxn ang="0">
                <a:pos x="connsiteX2" y="connsiteY2"/>
              </a:cxn>
            </a:cxnLst>
            <a:rect l="l" t="t" r="r" b="b"/>
            <a:pathLst>
              <a:path w="6137564" h="637981">
                <a:moveTo>
                  <a:pt x="0" y="540999"/>
                </a:moveTo>
                <a:cubicBezTo>
                  <a:pt x="1670627" y="262753"/>
                  <a:pt x="3341255" y="-15493"/>
                  <a:pt x="4364182" y="671"/>
                </a:cubicBezTo>
                <a:cubicBezTo>
                  <a:pt x="5387109" y="16835"/>
                  <a:pt x="5762336" y="327408"/>
                  <a:pt x="6137564" y="637981"/>
                </a:cubicBezTo>
              </a:path>
            </a:pathLst>
          </a:custGeom>
          <a:noFill/>
          <a:ln w="349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915A862E-9D15-CE19-442F-D7226EC53D84}"/>
              </a:ext>
            </a:extLst>
          </p:cNvPr>
          <p:cNvSpPr/>
          <p:nvPr/>
        </p:nvSpPr>
        <p:spPr>
          <a:xfrm>
            <a:off x="845127" y="3740727"/>
            <a:ext cx="6192982" cy="1400710"/>
          </a:xfrm>
          <a:custGeom>
            <a:avLst/>
            <a:gdLst>
              <a:gd name="connsiteX0" fmla="*/ 0 w 6192982"/>
              <a:gd name="connsiteY0" fmla="*/ 207818 h 1400710"/>
              <a:gd name="connsiteX1" fmla="*/ 2840182 w 6192982"/>
              <a:gd name="connsiteY1" fmla="*/ 1399309 h 1400710"/>
              <a:gd name="connsiteX2" fmla="*/ 6192982 w 6192982"/>
              <a:gd name="connsiteY2" fmla="*/ 0 h 1400710"/>
            </a:gdLst>
            <a:ahLst/>
            <a:cxnLst>
              <a:cxn ang="0">
                <a:pos x="connsiteX0" y="connsiteY0"/>
              </a:cxn>
              <a:cxn ang="0">
                <a:pos x="connsiteX1" y="connsiteY1"/>
              </a:cxn>
              <a:cxn ang="0">
                <a:pos x="connsiteX2" y="connsiteY2"/>
              </a:cxn>
            </a:cxnLst>
            <a:rect l="l" t="t" r="r" b="b"/>
            <a:pathLst>
              <a:path w="6192982" h="1400710">
                <a:moveTo>
                  <a:pt x="0" y="207818"/>
                </a:moveTo>
                <a:cubicBezTo>
                  <a:pt x="904009" y="820881"/>
                  <a:pt x="1808018" y="1433945"/>
                  <a:pt x="2840182" y="1399309"/>
                </a:cubicBezTo>
                <a:cubicBezTo>
                  <a:pt x="3872346" y="1364673"/>
                  <a:pt x="5032664" y="682336"/>
                  <a:pt x="6192982" y="0"/>
                </a:cubicBezTo>
              </a:path>
            </a:pathLst>
          </a:custGeom>
          <a:noFill/>
          <a:ln w="349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7057F1A5-4AB9-941D-3730-A0D358F47430}"/>
              </a:ext>
            </a:extLst>
          </p:cNvPr>
          <p:cNvSpPr/>
          <p:nvPr/>
        </p:nvSpPr>
        <p:spPr>
          <a:xfrm>
            <a:off x="3144982" y="3948545"/>
            <a:ext cx="3879273" cy="1728633"/>
          </a:xfrm>
          <a:custGeom>
            <a:avLst/>
            <a:gdLst>
              <a:gd name="connsiteX0" fmla="*/ 0 w 3879273"/>
              <a:gd name="connsiteY0" fmla="*/ 0 h 1728633"/>
              <a:gd name="connsiteX1" fmla="*/ 1413163 w 3879273"/>
              <a:gd name="connsiteY1" fmla="*/ 1717964 h 1728633"/>
              <a:gd name="connsiteX2" fmla="*/ 3879273 w 3879273"/>
              <a:gd name="connsiteY2" fmla="*/ 595746 h 1728633"/>
            </a:gdLst>
            <a:ahLst/>
            <a:cxnLst>
              <a:cxn ang="0">
                <a:pos x="connsiteX0" y="connsiteY0"/>
              </a:cxn>
              <a:cxn ang="0">
                <a:pos x="connsiteX1" y="connsiteY1"/>
              </a:cxn>
              <a:cxn ang="0">
                <a:pos x="connsiteX2" y="connsiteY2"/>
              </a:cxn>
            </a:cxnLst>
            <a:rect l="l" t="t" r="r" b="b"/>
            <a:pathLst>
              <a:path w="3879273" h="1728633">
                <a:moveTo>
                  <a:pt x="0" y="0"/>
                </a:moveTo>
                <a:cubicBezTo>
                  <a:pt x="383309" y="809336"/>
                  <a:pt x="766618" y="1618673"/>
                  <a:pt x="1413163" y="1717964"/>
                </a:cubicBezTo>
                <a:cubicBezTo>
                  <a:pt x="2059708" y="1817255"/>
                  <a:pt x="2969490" y="1206500"/>
                  <a:pt x="3879273" y="595746"/>
                </a:cubicBezTo>
              </a:path>
            </a:pathLst>
          </a:custGeom>
          <a:noFill/>
          <a:ln w="349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066C4630-405C-3DE1-340F-0EBFAFFA18FB}"/>
              </a:ext>
            </a:extLst>
          </p:cNvPr>
          <p:cNvSpPr/>
          <p:nvPr/>
        </p:nvSpPr>
        <p:spPr>
          <a:xfrm>
            <a:off x="4862945" y="4003964"/>
            <a:ext cx="2286000" cy="2073772"/>
          </a:xfrm>
          <a:custGeom>
            <a:avLst/>
            <a:gdLst>
              <a:gd name="connsiteX0" fmla="*/ 0 w 2286000"/>
              <a:gd name="connsiteY0" fmla="*/ 0 h 2073772"/>
              <a:gd name="connsiteX1" fmla="*/ 1039091 w 2286000"/>
              <a:gd name="connsiteY1" fmla="*/ 1995054 h 2073772"/>
              <a:gd name="connsiteX2" fmla="*/ 2286000 w 2286000"/>
              <a:gd name="connsiteY2" fmla="*/ 1482436 h 2073772"/>
            </a:gdLst>
            <a:ahLst/>
            <a:cxnLst>
              <a:cxn ang="0">
                <a:pos x="connsiteX0" y="connsiteY0"/>
              </a:cxn>
              <a:cxn ang="0">
                <a:pos x="connsiteX1" y="connsiteY1"/>
              </a:cxn>
              <a:cxn ang="0">
                <a:pos x="connsiteX2" y="connsiteY2"/>
              </a:cxn>
            </a:cxnLst>
            <a:rect l="l" t="t" r="r" b="b"/>
            <a:pathLst>
              <a:path w="2286000" h="2073772">
                <a:moveTo>
                  <a:pt x="0" y="0"/>
                </a:moveTo>
                <a:cubicBezTo>
                  <a:pt x="329045" y="873990"/>
                  <a:pt x="658091" y="1747981"/>
                  <a:pt x="1039091" y="1995054"/>
                </a:cubicBezTo>
                <a:cubicBezTo>
                  <a:pt x="1420091" y="2242127"/>
                  <a:pt x="1853045" y="1862281"/>
                  <a:pt x="2286000" y="1482436"/>
                </a:cubicBezTo>
              </a:path>
            </a:pathLst>
          </a:custGeom>
          <a:noFill/>
          <a:ln w="349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1E4651-4351-DAD2-6AAA-774542388040}"/>
              </a:ext>
            </a:extLst>
          </p:cNvPr>
          <p:cNvSpPr txBox="1"/>
          <p:nvPr/>
        </p:nvSpPr>
        <p:spPr>
          <a:xfrm>
            <a:off x="845127" y="6165093"/>
            <a:ext cx="5708037" cy="584775"/>
          </a:xfrm>
          <a:prstGeom prst="rect">
            <a:avLst/>
          </a:prstGeom>
          <a:noFill/>
        </p:spPr>
        <p:txBody>
          <a:bodyPr wrap="none" rtlCol="0">
            <a:spAutoFit/>
          </a:bodyPr>
          <a:lstStyle/>
          <a:p>
            <a:r>
              <a:rPr lang="en-US" sz="3200" dirty="0">
                <a:solidFill>
                  <a:srgbClr val="7030A0"/>
                </a:solidFill>
              </a:rPr>
              <a:t>What if assembly is not possible?</a:t>
            </a:r>
          </a:p>
        </p:txBody>
      </p:sp>
    </p:spTree>
    <p:extLst>
      <p:ext uri="{BB962C8B-B14F-4D97-AF65-F5344CB8AC3E}">
        <p14:creationId xmlns:p14="http://schemas.microsoft.com/office/powerpoint/2010/main" val="135950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58F47D-BBE5-69CA-A65E-F20CD4EFBA57}"/>
              </a:ext>
            </a:extLst>
          </p:cNvPr>
          <p:cNvSpPr txBox="1"/>
          <p:nvPr/>
        </p:nvSpPr>
        <p:spPr>
          <a:xfrm>
            <a:off x="3568700" y="3167390"/>
            <a:ext cx="1690463" cy="523220"/>
          </a:xfrm>
          <a:prstGeom prst="rect">
            <a:avLst/>
          </a:prstGeom>
          <a:noFill/>
        </p:spPr>
        <p:txBody>
          <a:bodyPr wrap="none" rtlCol="0">
            <a:spAutoFit/>
          </a:bodyPr>
          <a:lstStyle/>
          <a:p>
            <a:r>
              <a:rPr lang="en-US" sz="2800" dirty="0"/>
              <a:t>Thank you</a:t>
            </a:r>
          </a:p>
        </p:txBody>
      </p:sp>
    </p:spTree>
    <p:extLst>
      <p:ext uri="{BB962C8B-B14F-4D97-AF65-F5344CB8AC3E}">
        <p14:creationId xmlns:p14="http://schemas.microsoft.com/office/powerpoint/2010/main" val="307997196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10045</TotalTime>
  <Words>6121</Words>
  <Application>Microsoft Macintosh PowerPoint</Application>
  <PresentationFormat>On-screen Show (4:3)</PresentationFormat>
  <Paragraphs>1870</Paragraphs>
  <Slides>95</Slides>
  <Notes>33</Notes>
  <HiddenSlides>3</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95</vt:i4>
      </vt:variant>
    </vt:vector>
  </HeadingPairs>
  <TitlesOfParts>
    <vt:vector size="111" baseType="lpstr">
      <vt:lpstr>ＭＳ Ｐゴシック</vt:lpstr>
      <vt:lpstr>-apple-system</vt:lpstr>
      <vt:lpstr>aktiv-grotesk</vt:lpstr>
      <vt:lpstr>Apple Color Emoji</vt:lpstr>
      <vt:lpstr>Arial</vt:lpstr>
      <vt:lpstr>Calibri</vt:lpstr>
      <vt:lpstr>Calibri Light</vt:lpstr>
      <vt:lpstr>Courier New</vt:lpstr>
      <vt:lpstr>Google Sans</vt:lpstr>
      <vt:lpstr>inherit</vt:lpstr>
      <vt:lpstr>Linux Libertine</vt:lpstr>
      <vt:lpstr>Lucida Bright</vt:lpstr>
      <vt:lpstr>Symbol</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DV Implementation: Routing Information Protocol (RIP)</vt:lpstr>
      <vt:lpstr>PowerPoint Presentation</vt:lpstr>
      <vt:lpstr>PowerPoint Presentation</vt:lpstr>
      <vt:lpstr>PowerPoint Presentation</vt:lpstr>
      <vt:lpstr>Link State Routing</vt:lpstr>
      <vt:lpstr>Link State Routing</vt:lpstr>
      <vt:lpstr>Link State Routing</vt:lpstr>
      <vt:lpstr>PowerPoint Presentation</vt:lpstr>
      <vt:lpstr>PowerPoint Presentation</vt:lpstr>
      <vt:lpstr>PowerPoint Presentation</vt:lpstr>
      <vt:lpstr>Link State </vt:lpstr>
      <vt:lpstr>Link State </vt:lpstr>
      <vt:lpstr>PowerPoint Presentation</vt:lpstr>
      <vt:lpstr>PowerPoint Presentation</vt:lpstr>
      <vt:lpstr>PowerPoint Presentation</vt:lpstr>
      <vt:lpstr>PowerPoint Presentation</vt:lpstr>
      <vt:lpstr>PowerPoint Presentation</vt:lpstr>
      <vt:lpstr>PowerPoint Presentation</vt:lpstr>
      <vt:lpstr>Shortest Path Routing</vt:lpstr>
      <vt:lpstr>Shortest Path Routing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Shortest Path Routing</vt:lpstr>
      <vt:lpstr>Open Shortest Path First (OSPF)</vt:lpstr>
      <vt:lpstr>Comparison of LS and DV algorithms</vt:lpstr>
      <vt:lpstr>PowerPoint Presentation</vt:lpstr>
      <vt:lpstr>PowerPoint Presentation</vt:lpstr>
      <vt:lpstr>PowerPoint Presentation</vt:lpstr>
      <vt:lpstr>The Internet network layer</vt:lpstr>
      <vt:lpstr>Internetworking</vt:lpstr>
      <vt:lpstr>IP Service Model</vt:lpstr>
      <vt:lpstr>PowerPoint Presentation</vt:lpstr>
      <vt:lpstr>IP datagram format</vt:lpstr>
      <vt:lpstr>PowerPoint Presentation</vt:lpstr>
      <vt:lpstr>IP datagram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Nirupam Roy</dc:creator>
  <cp:lastModifiedBy>Nirupam Roy</cp:lastModifiedBy>
  <cp:revision>697</cp:revision>
  <dcterms:created xsi:type="dcterms:W3CDTF">2019-01-28T20:09:31Z</dcterms:created>
  <dcterms:modified xsi:type="dcterms:W3CDTF">2026-02-16T18:44:04Z</dcterms:modified>
</cp:coreProperties>
</file>