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</p:sldMasterIdLst>
  <p:notesMasterIdLst>
    <p:notesMasterId r:id="rId86"/>
  </p:notesMasterIdLst>
  <p:sldIdLst>
    <p:sldId id="1493" r:id="rId3"/>
    <p:sldId id="1791" r:id="rId4"/>
    <p:sldId id="1675" r:id="rId5"/>
    <p:sldId id="1681" r:id="rId6"/>
    <p:sldId id="1698" r:id="rId7"/>
    <p:sldId id="1699" r:id="rId8"/>
    <p:sldId id="1700" r:id="rId9"/>
    <p:sldId id="1701" r:id="rId10"/>
    <p:sldId id="1715" r:id="rId11"/>
    <p:sldId id="1716" r:id="rId12"/>
    <p:sldId id="1717" r:id="rId13"/>
    <p:sldId id="1718" r:id="rId14"/>
    <p:sldId id="1719" r:id="rId15"/>
    <p:sldId id="261" r:id="rId16"/>
    <p:sldId id="293" r:id="rId17"/>
    <p:sldId id="294" r:id="rId18"/>
    <p:sldId id="295" r:id="rId19"/>
    <p:sldId id="298" r:id="rId20"/>
    <p:sldId id="1631" r:id="rId21"/>
    <p:sldId id="301" r:id="rId22"/>
    <p:sldId id="1695" r:id="rId23"/>
    <p:sldId id="1703" r:id="rId24"/>
    <p:sldId id="1787" r:id="rId25"/>
    <p:sldId id="1598" r:id="rId26"/>
    <p:sldId id="1692" r:id="rId27"/>
    <p:sldId id="1693" r:id="rId28"/>
    <p:sldId id="610" r:id="rId29"/>
    <p:sldId id="1565" r:id="rId30"/>
    <p:sldId id="1566" r:id="rId31"/>
    <p:sldId id="1567" r:id="rId32"/>
    <p:sldId id="303" r:id="rId33"/>
    <p:sldId id="1599" r:id="rId34"/>
    <p:sldId id="1705" r:id="rId35"/>
    <p:sldId id="1706" r:id="rId36"/>
    <p:sldId id="1792" r:id="rId37"/>
    <p:sldId id="1600" r:id="rId38"/>
    <p:sldId id="1696" r:id="rId39"/>
    <p:sldId id="1642" r:id="rId40"/>
    <p:sldId id="1697" r:id="rId41"/>
    <p:sldId id="1645" r:id="rId42"/>
    <p:sldId id="1644" r:id="rId43"/>
    <p:sldId id="1793" r:id="rId44"/>
    <p:sldId id="1794" r:id="rId45"/>
    <p:sldId id="1795" r:id="rId46"/>
    <p:sldId id="1796" r:id="rId47"/>
    <p:sldId id="1702" r:id="rId48"/>
    <p:sldId id="1797" r:id="rId49"/>
    <p:sldId id="1624" r:id="rId50"/>
    <p:sldId id="1646" r:id="rId51"/>
    <p:sldId id="1647" r:id="rId52"/>
    <p:sldId id="1648" r:id="rId53"/>
    <p:sldId id="1649" r:id="rId54"/>
    <p:sldId id="1576" r:id="rId55"/>
    <p:sldId id="1580" r:id="rId56"/>
    <p:sldId id="1581" r:id="rId57"/>
    <p:sldId id="1582" r:id="rId58"/>
    <p:sldId id="1583" r:id="rId59"/>
    <p:sldId id="1650" r:id="rId60"/>
    <p:sldId id="1651" r:id="rId61"/>
    <p:sldId id="1653" r:id="rId62"/>
    <p:sldId id="1654" r:id="rId63"/>
    <p:sldId id="1655" r:id="rId64"/>
    <p:sldId id="678" r:id="rId65"/>
    <p:sldId id="1629" r:id="rId66"/>
    <p:sldId id="1656" r:id="rId67"/>
    <p:sldId id="1662" r:id="rId68"/>
    <p:sldId id="1664" r:id="rId69"/>
    <p:sldId id="1626" r:id="rId70"/>
    <p:sldId id="1665" r:id="rId71"/>
    <p:sldId id="1666" r:id="rId72"/>
    <p:sldId id="1569" r:id="rId73"/>
    <p:sldId id="304" r:id="rId74"/>
    <p:sldId id="319" r:id="rId75"/>
    <p:sldId id="323" r:id="rId76"/>
    <p:sldId id="1657" r:id="rId77"/>
    <p:sldId id="1660" r:id="rId78"/>
    <p:sldId id="1658" r:id="rId79"/>
    <p:sldId id="1659" r:id="rId80"/>
    <p:sldId id="1661" r:id="rId81"/>
    <p:sldId id="325" r:id="rId82"/>
    <p:sldId id="326" r:id="rId83"/>
    <p:sldId id="1630" r:id="rId84"/>
    <p:sldId id="1752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7551"/>
  </p:normalViewPr>
  <p:slideViewPr>
    <p:cSldViewPr snapToGrid="0" snapToObjects="1" showGuides="1">
      <p:cViewPr varScale="1">
        <p:scale>
          <a:sx n="93" d="100"/>
          <a:sy n="93" d="100"/>
        </p:scale>
        <p:origin x="164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 Fields (in order)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FieldSizePurpose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bitsIP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(4)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IHL (Internet Header Length)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bitsHeader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length in 32-bit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DSCP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/ECN (Type of Service)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bitsQoS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congestion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notification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Length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bitsEntire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packet length (header + data)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bitsFragmentation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reassembly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MF control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Offset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bitsFragment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(Time To Live)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bitsHop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bitsUpper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-layer protocol (TCP=6, UDP=17, ICMP=1)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 Checksum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bitsHeader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integrity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Address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bitsSender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Address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bitsReceiver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Padding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VariableOptional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information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Protocol version 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checksum: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the header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(not payload)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bits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recomputed at every router hop (because TTL changes)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detects bit errors in the header.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Step-by-Step Calculation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Set Checksum Field to Zero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computing, the checksum field is set to: 0x0000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Divide Header into 16-bit Words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Add Using One’s Complement Arithmetic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4: Take One’s Complement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One’s Complement?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hardware implementation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Detects all 1-bit errors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Detects most multi-bit errors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to compute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DA9A2A3-6D24-0340-9B1B-CE35BE0B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FDC03-9D98-C342-9FE7-FAF4E54FF94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CDD22C0-F242-3145-961C-D2871825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A10B65-3DC7-9244-9963-3C21F24F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56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1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04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97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45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7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F02606F-35EB-B545-9833-98BE7D43A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98A51-1EC7-5C4B-AA90-8A99D4974BC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603F4B1-B18F-D942-9E9B-0B17A298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9A4B31-D945-424D-BCE4-B3F81EFE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4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41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03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4640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6405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61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15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A can have  16 millions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16777214 = 2^24-2)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B can have 65K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65534 = 2^16 - 2)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C can have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254 (2^8-2)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8ABCF-8DBE-0B44-8881-1104B3E50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2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9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 February 2026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 length = 2^16</a:t>
            </a:r>
          </a:p>
          <a:p>
            <a:endParaRPr lang="en-US" dirty="0"/>
          </a:p>
          <a:p>
            <a:r>
              <a:rPr lang="en-US" dirty="0"/>
              <a:t>Fragment </a:t>
            </a:r>
            <a:r>
              <a:rPr lang="en-US" dirty="0" err="1"/>
              <a:t>offet</a:t>
            </a:r>
            <a:r>
              <a:rPr lang="en-US" dirty="0"/>
              <a:t> = 2^13 + 2^3 (because of 8 byte blocks, 8 = 2^3) = 16 bit of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</a:t>
            </a:r>
          </a:p>
          <a:p>
            <a:r>
              <a:rPr lang="en-US" dirty="0"/>
              <a:t>All newly created sub-fragments except the last one get MF = 1.</a:t>
            </a:r>
          </a:p>
          <a:p>
            <a:r>
              <a:rPr lang="en-US" dirty="0"/>
              <a:t>The last sub-fragment inherits the MF value of the original fragment being split.</a:t>
            </a:r>
            <a:endParaRPr lang="bn-IN" dirty="0"/>
          </a:p>
          <a:p>
            <a:endParaRPr lang="bn-IN" dirty="0"/>
          </a:p>
          <a:p>
            <a:r>
              <a:rPr lang="en-US" dirty="0"/>
              <a:t>2)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fragment offset = original fragment offset + (local byte shift ÷ 8)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D47087F-C970-9842-BD22-62886577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0775-5122-2443-8528-F6214F84FC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A58972-36A1-B94E-A05D-17856407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1B0274-9898-C54D-A177-0C412F65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7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38C2583-A09E-B641-8917-276A2676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B9D96-986D-174C-8C96-36963659065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D9B2298-2E64-4F4B-9416-D6D7954E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9B84EB-16C7-4C4B-B4B7-BD5B6E09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8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0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4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6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7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39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3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9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9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3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3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0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CMSC 417: 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980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90315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M-W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159475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6824478" y="20542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219" y="29040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B0A3-B559-11A4-4ACE-FA089752174D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Feb 23</a:t>
            </a:r>
            <a:r>
              <a:rPr lang="en-US" sz="2000" b="1" baseline="30000" dirty="0">
                <a:latin typeface="Lucida Bright" panose="02040602050505020304" pitchFamily="18" charset="77"/>
              </a:rPr>
              <a:t>rd</a:t>
            </a:r>
            <a:r>
              <a:rPr lang="en-US" sz="2000" b="1" dirty="0">
                <a:latin typeface="Lucida Bright" panose="02040602050505020304" pitchFamily="18" charset="77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2056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D3A8C-C43D-7121-6716-6C6ADA43B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4" b="42936"/>
          <a:stretch/>
        </p:blipFill>
        <p:spPr>
          <a:xfrm>
            <a:off x="309034" y="1540408"/>
            <a:ext cx="3368102" cy="2084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8ED2B-EFDB-3904-8A3A-4A7850805FB4}"/>
              </a:ext>
            </a:extLst>
          </p:cNvPr>
          <p:cNvSpPr/>
          <p:nvPr/>
        </p:nvSpPr>
        <p:spPr>
          <a:xfrm>
            <a:off x="389554" y="1985087"/>
            <a:ext cx="1562013" cy="4883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0446B-41D0-8847-0246-02181F6BC97B}"/>
              </a:ext>
            </a:extLst>
          </p:cNvPr>
          <p:cNvSpPr txBox="1"/>
          <p:nvPr/>
        </p:nvSpPr>
        <p:spPr>
          <a:xfrm>
            <a:off x="283898" y="602522"/>
            <a:ext cx="333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The packet “Identifier”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CF228-A55A-012E-1F4B-E437E3B4A8E5}"/>
              </a:ext>
            </a:extLst>
          </p:cNvPr>
          <p:cNvSpPr txBox="1"/>
          <p:nvPr/>
        </p:nvSpPr>
        <p:spPr>
          <a:xfrm>
            <a:off x="0" y="4598244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In IPv4, the Identification (ID) field is a 16-bit value that is unique for every datagram for a given source address, destination address, and protocol, such that it does not repeat within the maximum datagram lifetime (MDL) [RFC791] [RFC1122]. As currently specified, all datagrams between a source and destination of a given protocol must have unique IPv4 ID values over a period of this MDL, which is typically interpreted as two minutes and is related to the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recommended reassembly timeout [RFC1122]. This uniqueness is currently specified as for all datagrams, regardless of fragmentation settings.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10778-1AE7-45BF-B2DC-BF20C4A278A9}"/>
              </a:ext>
            </a:extLst>
          </p:cNvPr>
          <p:cNvSpPr txBox="1"/>
          <p:nvPr/>
        </p:nvSpPr>
        <p:spPr>
          <a:xfrm>
            <a:off x="4572000" y="1813747"/>
            <a:ext cx="3984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 violate the uniqueness of the “identifier”?</a:t>
            </a:r>
          </a:p>
        </p:txBody>
      </p:sp>
    </p:spTree>
    <p:extLst>
      <p:ext uri="{BB962C8B-B14F-4D97-AF65-F5344CB8AC3E}">
        <p14:creationId xmlns:p14="http://schemas.microsoft.com/office/powerpoint/2010/main" val="14698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780A7-30DE-0683-4FB7-1C2DA6C9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FC422-0E38-80C0-172E-EACBEF495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4" b="42936"/>
          <a:stretch/>
        </p:blipFill>
        <p:spPr>
          <a:xfrm>
            <a:off x="309034" y="1540408"/>
            <a:ext cx="3368102" cy="2084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6C0692-6D55-77AF-7326-7353EF890C39}"/>
              </a:ext>
            </a:extLst>
          </p:cNvPr>
          <p:cNvSpPr/>
          <p:nvPr/>
        </p:nvSpPr>
        <p:spPr>
          <a:xfrm>
            <a:off x="2307254" y="1972387"/>
            <a:ext cx="1562013" cy="4883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D4F9-9EDA-063A-0635-924F845BFC0F}"/>
              </a:ext>
            </a:extLst>
          </p:cNvPr>
          <p:cNvSpPr txBox="1"/>
          <p:nvPr/>
        </p:nvSpPr>
        <p:spPr>
          <a:xfrm>
            <a:off x="393700" y="330349"/>
            <a:ext cx="841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Does fragmentation and reassembly set a new limit on the total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size? Is it consistent with “packet length” header field?</a:t>
            </a:r>
          </a:p>
        </p:txBody>
      </p:sp>
    </p:spTree>
    <p:extLst>
      <p:ext uri="{BB962C8B-B14F-4D97-AF65-F5344CB8AC3E}">
        <p14:creationId xmlns:p14="http://schemas.microsoft.com/office/powerpoint/2010/main" val="24276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EF916-C00E-B067-3256-38AFEB55BABD}"/>
              </a:ext>
            </a:extLst>
          </p:cNvPr>
          <p:cNvSpPr txBox="1"/>
          <p:nvPr/>
        </p:nvSpPr>
        <p:spPr>
          <a:xfrm>
            <a:off x="241300" y="444500"/>
            <a:ext cx="449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Fragmentation of fragmentation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D910B-4ECA-B8EE-1F2C-EB376BD80165}"/>
              </a:ext>
            </a:extLst>
          </p:cNvPr>
          <p:cNvSpPr txBox="1"/>
          <p:nvPr/>
        </p:nvSpPr>
        <p:spPr>
          <a:xfrm>
            <a:off x="876300" y="191534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“More Fragments (MF)” flag is decided?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AF81-65A0-A931-2254-CBCEDE0CD69C}"/>
              </a:ext>
            </a:extLst>
          </p:cNvPr>
          <p:cNvSpPr txBox="1"/>
          <p:nvPr/>
        </p:nvSpPr>
        <p:spPr>
          <a:xfrm>
            <a:off x="876300" y="381492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“fragment offset” is calculated?</a:t>
            </a:r>
          </a:p>
        </p:txBody>
      </p:sp>
    </p:spTree>
    <p:extLst>
      <p:ext uri="{BB962C8B-B14F-4D97-AF65-F5344CB8AC3E}">
        <p14:creationId xmlns:p14="http://schemas.microsoft.com/office/powerpoint/2010/main" val="1620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A5504-5D46-E4C0-70E7-981B1A8EF961}"/>
              </a:ext>
            </a:extLst>
          </p:cNvPr>
          <p:cNvSpPr txBox="1"/>
          <p:nvPr/>
        </p:nvSpPr>
        <p:spPr>
          <a:xfrm>
            <a:off x="393700" y="317500"/>
            <a:ext cx="668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Assembly of mixed fragmentation of different size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(possibly from different paths)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D5B77-2BBF-5224-3FCB-D47963E4334F}"/>
              </a:ext>
            </a:extLst>
          </p:cNvPr>
          <p:cNvSpPr txBox="1"/>
          <p:nvPr/>
        </p:nvSpPr>
        <p:spPr>
          <a:xfrm>
            <a:off x="876300" y="1508947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“Fragment offsets” always represent the absolute position of a data-fragment relative to the original (unfragmented) packet.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0814-9E1A-637F-F1AD-81CD6D05A58D}"/>
              </a:ext>
            </a:extLst>
          </p:cNvPr>
          <p:cNvSpPr txBox="1"/>
          <p:nvPr/>
        </p:nvSpPr>
        <p:spPr>
          <a:xfrm>
            <a:off x="876300" y="3439347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last fragment decides the total data size in the reassembly process.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13B6D-75F3-6F61-7880-1E954E886376}"/>
              </a:ext>
            </a:extLst>
          </p:cNvPr>
          <p:cNvSpPr txBox="1"/>
          <p:nvPr/>
        </p:nvSpPr>
        <p:spPr>
          <a:xfrm>
            <a:off x="876300" y="4823647"/>
            <a:ext cx="826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Reassembly fails only if there are missing data before the timer goes off.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(Recommended initial value for the time is 15 seconds)</a:t>
            </a:r>
          </a:p>
        </p:txBody>
      </p:sp>
    </p:spTree>
    <p:extLst>
      <p:ext uri="{BB962C8B-B14F-4D97-AF65-F5344CB8AC3E}">
        <p14:creationId xmlns:p14="http://schemas.microsoft.com/office/powerpoint/2010/main" val="31504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2">
            <a:extLst>
              <a:ext uri="{FF2B5EF4-FFF2-40B4-BE49-F238E27FC236}">
                <a16:creationId xmlns:a16="http://schemas.microsoft.com/office/drawing/2014/main" id="{74FFB87B-56A1-2A40-BEED-6785A98D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4" name="Rectangle 33">
            <a:extLst>
              <a:ext uri="{FF2B5EF4-FFF2-40B4-BE49-F238E27FC236}">
                <a16:creationId xmlns:a16="http://schemas.microsoft.com/office/drawing/2014/main" id="{A79E26B8-CDEF-BB49-8ECC-B58B147E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inter-network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5D95CA12-B453-2B4E-BE0B-598A588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0C0A3-4065-4F46-84AD-238C059CB3F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A51F7992-A294-6F47-AC74-D5277B61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E290C74-267C-BB4A-96FA-23779FE38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6587C34-1BFF-334D-B52C-3F8370E2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7AFE484-5FDE-974D-B8A4-06570B2B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062A6AD-F79A-6140-93CE-FA1ECCF1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E2BA6A1-7289-B045-AA24-BA3756B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63BF20BC-2970-2B49-919C-BF3EEA3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F27C672E-1502-1E44-B61D-D25992E1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1290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8A577DB-AC72-F641-BCDB-6905C14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B33E764F-056B-7B44-9FBE-5832AC87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ED2B80C7-2D8F-954D-BD4E-EA7241403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F1481DD-0DCF-8F4A-9842-BEC287DFD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CB4FFD5-375B-8B45-A695-A1EC8478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096A0035-8D91-E94B-A3FE-8739584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F0ECDDDA-B9B0-6F49-9876-26B3EAA9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E082B24B-11BD-C44C-BBB7-3F9E4945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900B1C4-E9C0-4D4C-BEA8-E7B67C34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1148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FE201D9D-2B37-8C40-A855-6274C1E0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92AD3AAE-B584-CE47-92D4-6706E54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2542760C-45AF-BA48-BA93-E39AC4D0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1B7408F5-4737-9D4C-A038-B596B5EA6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208C0207-FC6B-8C4F-AB1B-BBEC03E0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8" name="Line 26">
            <a:extLst>
              <a:ext uri="{FF2B5EF4-FFF2-40B4-BE49-F238E27FC236}">
                <a16:creationId xmlns:a16="http://schemas.microsoft.com/office/drawing/2014/main" id="{91002382-3E88-1043-A422-83FC08F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9" name="Line 27">
            <a:extLst>
              <a:ext uri="{FF2B5EF4-FFF2-40B4-BE49-F238E27FC236}">
                <a16:creationId xmlns:a16="http://schemas.microsoft.com/office/drawing/2014/main" id="{88C2D984-9664-4349-8BD9-D475FF044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4923E83D-342C-B24C-83C4-030BFC38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653D549D-5BC8-2B4B-B15C-D6EEE028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7200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EC9B3B43-C460-AC49-823E-A11D66D5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7200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3" name="Text Box 34">
            <a:extLst>
              <a:ext uri="{FF2B5EF4-FFF2-40B4-BE49-F238E27FC236}">
                <a16:creationId xmlns:a16="http://schemas.microsoft.com/office/drawing/2014/main" id="{5FCAEEA2-8F97-3D4E-A5D6-7A97FAB8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392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= Local Area Network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 = 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202905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DC10310-2446-BB47-B19E-1F7E5B2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12A105F-41A5-0946-9F17-9F9CE65C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0D0077C-1AD7-0943-A0D4-083F56E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5779-F8A1-574F-8E60-55C6F421A7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8DF5E0F4-ECB1-9A45-AECC-5B63CE60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214F8F5-D9C8-FA47-8026-D4DAC734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5592CEB-4A29-9244-BF8F-CA6999F6F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DC5B3CA-E3F4-3B47-8A69-EB5C434E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1288FCA-72F4-9B4B-9ADD-CD3A14D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A4F9299-0F28-0743-B4BC-0BD3B09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F798BC4B-09E8-3A45-BCF4-EEBDEF18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2D2E4EC7-FF22-BC49-B2FD-2172354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00E10BA-6F4A-2C42-AB2A-2654577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915F6FC-C89C-9340-861E-DAC2D07F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2C203607-54F0-8143-BDFF-5FA46A812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BECCC7E1-4068-AE43-BA61-DE8094ACF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FCF9CA56-1E55-C14A-9020-93E0DCB4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0CC4A49D-AAC4-0A4E-9976-E8799EBE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26D19A9-D312-CF4E-A139-DF9574C2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5083F01-0A62-C146-927E-76235623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890D093-3692-7643-AED3-3D8C3A16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39782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76846CA-6526-5647-83CE-F41655D7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C05F9A08-D071-F444-AC63-8048C13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3" name="AutoShape 23">
            <a:extLst>
              <a:ext uri="{FF2B5EF4-FFF2-40B4-BE49-F238E27FC236}">
                <a16:creationId xmlns:a16="http://schemas.microsoft.com/office/drawing/2014/main" id="{0CC29A47-34A0-0A40-81F6-6700E04B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25FDC015-8845-0840-A994-5A871A8A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28F433BB-8BB8-6A44-9F0F-E3A83588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922E0A66-2E0F-D84B-8765-D6EFFE860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58DB0AB8-F9FF-E14B-B351-F10B1780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B6C6B8B-4234-DB49-A1EF-42E08663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BE0A2F4C-A6A6-8648-BC64-1A805385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8217BE27-504B-F14F-A097-29EF0C43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0418A26-81C4-564E-B762-A343EAC9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528E6AE-F330-0B41-BDCB-C2B75557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CAC2B83E-7810-CA4F-AAE5-831AA9E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2.4.6.8</a:t>
            </a:r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id="{01A646F6-9ED4-8144-BFA8-D3D8EA05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477EEA1D-DDEF-1443-9B35-41B7667F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9699DFE2-5E8C-884A-96FC-3E118BF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AF9E2550-2EEC-E94F-890C-BE02778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981575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737D083A-51C5-FB43-AE54-4119E68D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657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45476A8E-3FAB-774A-878E-40E73A3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387975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4FB1BF7F-4C9E-E543-9913-97153D45C5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04190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7B6A24F-77B2-2A4B-B327-09C648F4601D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810250"/>
            <a:ext cx="77788" cy="306388"/>
            <a:chOff x="2565" y="3828"/>
            <a:chExt cx="73" cy="267"/>
          </a:xfrm>
        </p:grpSpPr>
        <p:sp>
          <p:nvSpPr>
            <p:cNvPr id="41008" name="Oval 45">
              <a:extLst>
                <a:ext uri="{FF2B5EF4-FFF2-40B4-BE49-F238E27FC236}">
                  <a16:creationId xmlns:a16="http://schemas.microsoft.com/office/drawing/2014/main" id="{B6462A5A-2DD5-2546-8034-5E489010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9" name="Oval 46">
              <a:extLst>
                <a:ext uri="{FF2B5EF4-FFF2-40B4-BE49-F238E27FC236}">
                  <a16:creationId xmlns:a16="http://schemas.microsoft.com/office/drawing/2014/main" id="{03565585-3458-0443-AC04-B798B344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10" name="Oval 47">
              <a:extLst>
                <a:ext uri="{FF2B5EF4-FFF2-40B4-BE49-F238E27FC236}">
                  <a16:creationId xmlns:a16="http://schemas.microsoft.com/office/drawing/2014/main" id="{6F64D21F-8BF1-7741-8FD2-03853DD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AF560C26-AE5F-7140-8457-1C5C6D55509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926013"/>
            <a:ext cx="2227263" cy="1755775"/>
            <a:chOff x="969" y="3103"/>
            <a:chExt cx="1403" cy="1106"/>
          </a:xfrm>
        </p:grpSpPr>
        <p:sp>
          <p:nvSpPr>
            <p:cNvPr id="41003" name="Rectangle 41">
              <a:extLst>
                <a:ext uri="{FF2B5EF4-FFF2-40B4-BE49-F238E27FC236}">
                  <a16:creationId xmlns:a16="http://schemas.microsoft.com/office/drawing/2014/main" id="{762F4A9A-FA19-E644-8E08-A6034F32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4" name="Line 42">
              <a:extLst>
                <a:ext uri="{FF2B5EF4-FFF2-40B4-BE49-F238E27FC236}">
                  <a16:creationId xmlns:a16="http://schemas.microsoft.com/office/drawing/2014/main" id="{40E9A977-DFC2-C64B-87C0-8428D943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5" name="Line 43">
              <a:extLst>
                <a:ext uri="{FF2B5EF4-FFF2-40B4-BE49-F238E27FC236}">
                  <a16:creationId xmlns:a16="http://schemas.microsoft.com/office/drawing/2014/main" id="{D1578226-24C4-B048-974C-ADE06134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6" name="Line 44">
              <a:extLst>
                <a:ext uri="{FF2B5EF4-FFF2-40B4-BE49-F238E27FC236}">
                  <a16:creationId xmlns:a16="http://schemas.microsoft.com/office/drawing/2014/main" id="{36E4A5FF-7BAC-1449-A739-5E4404F66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7" name="Text Box 49">
              <a:extLst>
                <a:ext uri="{FF2B5EF4-FFF2-40B4-BE49-F238E27FC236}">
                  <a16:creationId xmlns:a16="http://schemas.microsoft.com/office/drawing/2014/main" id="{B92CE424-93D4-9B47-A468-6F712886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32-N bits)</a:t>
            </a: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7E36BCA-355E-6848-8217-2858C55F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 in U.S. Mail</a:t>
            </a: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27914295-8D4B-E94D-B628-048F9AFB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Addressing in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Zip code: 08540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Building: 35 Olden Street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Room in building: 306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 of occupant: Jennifer Rexford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Forwarding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Deliver to the post office in the zip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to mailman covering the building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letter into mailbox for building/room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 letter to the appropriate person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EC9C4CB-9415-9645-A994-5A4C0AB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9921-48E0-5247-B35D-47BE87A9837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308" name="Letter">
            <a:extLst>
              <a:ext uri="{FF2B5EF4-FFF2-40B4-BE49-F238E27FC236}">
                <a16:creationId xmlns:a16="http://schemas.microsoft.com/office/drawing/2014/main" id="{CF454B5A-95F1-9749-A51E-7630184023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62625" y="1700213"/>
            <a:ext cx="2919413" cy="1306512"/>
          </a:xfrm>
          <a:custGeom>
            <a:avLst/>
            <a:gdLst>
              <a:gd name="T0" fmla="*/ 0 w 21600"/>
              <a:gd name="T1" fmla="*/ 0 h 21600"/>
              <a:gd name="T2" fmla="*/ 1459707 w 21600"/>
              <a:gd name="T3" fmla="*/ 0 h 21600"/>
              <a:gd name="T4" fmla="*/ 2919413 w 21600"/>
              <a:gd name="T5" fmla="*/ 0 h 21600"/>
              <a:gd name="T6" fmla="*/ 2919413 w 21600"/>
              <a:gd name="T7" fmla="*/ 653256 h 21600"/>
              <a:gd name="T8" fmla="*/ 2919413 w 21600"/>
              <a:gd name="T9" fmla="*/ 1306512 h 21600"/>
              <a:gd name="T10" fmla="*/ 1459707 w 21600"/>
              <a:gd name="T11" fmla="*/ 1306512 h 21600"/>
              <a:gd name="T12" fmla="*/ 0 w 21600"/>
              <a:gd name="T13" fmla="*/ 1306512 h 21600"/>
              <a:gd name="T14" fmla="*/ 0 w 21600"/>
              <a:gd name="T15" fmla="*/ 6532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9235F06-AA42-844C-AC00-BA2C932E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354263"/>
            <a:ext cx="1271587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???</a:t>
            </a:r>
          </a:p>
        </p:txBody>
      </p:sp>
      <p:pic>
        <p:nvPicPr>
          <p:cNvPr id="866310" name="Picture 6" descr="MCj02156880000[1]">
            <a:extLst>
              <a:ext uri="{FF2B5EF4-FFF2-40B4-BE49-F238E27FC236}">
                <a16:creationId xmlns:a16="http://schemas.microsoft.com/office/drawing/2014/main" id="{E6624A21-0B63-E548-BD70-27C2EBF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967163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6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A2DA-28F7-C642-12EF-42208F0DE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72FE5C-F5C2-15D4-D05F-5592B3F8A38F}"/>
              </a:ext>
            </a:extLst>
          </p:cNvPr>
          <p:cNvSpPr txBox="1"/>
          <p:nvPr/>
        </p:nvSpPr>
        <p:spPr>
          <a:xfrm>
            <a:off x="0" y="6488668"/>
            <a:ext cx="465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 courtesy: https://</a:t>
            </a:r>
            <a:r>
              <a:rPr lang="en-US" dirty="0" err="1"/>
              <a:t>www.are.na</a:t>
            </a:r>
            <a:r>
              <a:rPr lang="en-US" dirty="0"/>
              <a:t>/block/881873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5A367D74-4FC7-D083-166B-152DB456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2" y="259530"/>
            <a:ext cx="5713356" cy="57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9A9EE9-91C8-68E5-C931-8C5D51F0AC5F}"/>
              </a:ext>
            </a:extLst>
          </p:cNvPr>
          <p:cNvSpPr/>
          <p:nvPr/>
        </p:nvSpPr>
        <p:spPr>
          <a:xfrm>
            <a:off x="1715322" y="2665053"/>
            <a:ext cx="7219703" cy="992547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4C890-27AF-B8DF-EBE8-1BB90103D015}"/>
              </a:ext>
            </a:extLst>
          </p:cNvPr>
          <p:cNvSpPr txBox="1"/>
          <p:nvPr/>
        </p:nvSpPr>
        <p:spPr>
          <a:xfrm>
            <a:off x="1715322" y="2879512"/>
            <a:ext cx="246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Routing protocols,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CF96E-E73A-43C7-7F7C-F4091A52CCC5}"/>
              </a:ext>
            </a:extLst>
          </p:cNvPr>
          <p:cNvSpPr txBox="1"/>
          <p:nvPr/>
        </p:nvSpPr>
        <p:spPr>
          <a:xfrm>
            <a:off x="5219129" y="2722557"/>
            <a:ext cx="3835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Address resolution protocols,</a:t>
            </a:r>
          </a:p>
          <a:p>
            <a:r>
              <a:rPr lang="en-US" sz="2400" dirty="0"/>
              <a:t>Error messaging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39C47-AD97-F81D-92B5-7F7F12CC3CE2}"/>
              </a:ext>
            </a:extLst>
          </p:cNvPr>
          <p:cNvSpPr txBox="1"/>
          <p:nvPr/>
        </p:nvSpPr>
        <p:spPr>
          <a:xfrm>
            <a:off x="89526" y="2759598"/>
            <a:ext cx="19885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Layer of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76378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require adding a new forwarding-table entry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6" name="Line 57">
            <a:extLst>
              <a:ext uri="{FF2B5EF4-FFF2-40B4-BE49-F238E27FC236}">
                <a16:creationId xmlns:a16="http://schemas.microsoft.com/office/drawing/2014/main" id="{36235D06-0941-7A47-90AA-A196992C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9" name="Rectangle 60">
            <a:extLst>
              <a:ext uri="{FF2B5EF4-FFF2-40B4-BE49-F238E27FC236}">
                <a16:creationId xmlns:a16="http://schemas.microsoft.com/office/drawing/2014/main" id="{4063B2A4-D5A4-1746-8AEB-4488E970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528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1" name="Text Box 62">
            <a:extLst>
              <a:ext uri="{FF2B5EF4-FFF2-40B4-BE49-F238E27FC236}">
                <a16:creationId xmlns:a16="http://schemas.microsoft.com/office/drawing/2014/main" id="{D78F4285-5284-1649-8080-110EE11B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6" name="Text Box 77">
            <a:extLst>
              <a:ext uri="{FF2B5EF4-FFF2-40B4-BE49-F238E27FC236}">
                <a16:creationId xmlns:a16="http://schemas.microsoft.com/office/drawing/2014/main" id="{03ED4617-842D-2F44-9EDC-6CEBD70F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017669D6-F015-FB42-A5BA-C7F142BA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0052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4FF98CBD-F8D6-7A44-8032-5B3BFC5B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3116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BD83C42-88F4-5143-99C1-3A37DA48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71328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4DF91D00-4116-E041-8B18-9F88FD58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197350"/>
            <a:ext cx="1612900" cy="1036638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32-N bits)</a:t>
            </a:r>
          </a:p>
        </p:txBody>
      </p:sp>
    </p:spTree>
    <p:extLst>
      <p:ext uri="{BB962C8B-B14F-4D97-AF65-F5344CB8AC3E}">
        <p14:creationId xmlns:p14="http://schemas.microsoft.com/office/powerpoint/2010/main" val="298733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32-N bits)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F1D11-38E8-D8D7-BF98-D5AFFFC0D9A5}"/>
              </a:ext>
            </a:extLst>
          </p:cNvPr>
          <p:cNvSpPr txBox="1"/>
          <p:nvPr/>
        </p:nvSpPr>
        <p:spPr>
          <a:xfrm>
            <a:off x="-41081" y="5653088"/>
            <a:ext cx="91721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?</a:t>
            </a:r>
          </a:p>
        </p:txBody>
      </p:sp>
    </p:spTree>
    <p:extLst>
      <p:ext uri="{BB962C8B-B14F-4D97-AF65-F5344CB8AC3E}">
        <p14:creationId xmlns:p14="http://schemas.microsoft.com/office/powerpoint/2010/main" val="376293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A20AEE-C148-107A-0FFD-A408BAC7719F}"/>
              </a:ext>
            </a:extLst>
          </p:cNvPr>
          <p:cNvSpPr/>
          <p:nvPr/>
        </p:nvSpPr>
        <p:spPr>
          <a:xfrm>
            <a:off x="5692278" y="2427107"/>
            <a:ext cx="2510390" cy="15927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94E789-E7FF-6AD8-D46E-CC7BCE2C4E44}"/>
              </a:ext>
            </a:extLst>
          </p:cNvPr>
          <p:cNvSpPr/>
          <p:nvPr/>
        </p:nvSpPr>
        <p:spPr>
          <a:xfrm>
            <a:off x="55414" y="1870364"/>
            <a:ext cx="4447309" cy="2565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“Classes” of networks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sizes of networks can be different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532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932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557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907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74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539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5B2A2-9A69-6756-D8E5-89E5A35F2476}"/>
              </a:ext>
            </a:extLst>
          </p:cNvPr>
          <p:cNvGrpSpPr/>
          <p:nvPr/>
        </p:nvGrpSpPr>
        <p:grpSpPr>
          <a:xfrm>
            <a:off x="103908" y="4017818"/>
            <a:ext cx="3161580" cy="1572633"/>
            <a:chOff x="103908" y="4017818"/>
            <a:chExt cx="3161580" cy="15726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DB4389-F113-997D-DE6D-3C52CD60A934}"/>
                </a:ext>
              </a:extLst>
            </p:cNvPr>
            <p:cNvSpPr txBox="1"/>
            <p:nvPr/>
          </p:nvSpPr>
          <p:spPr>
            <a:xfrm>
              <a:off x="103908" y="4882565"/>
              <a:ext cx="3161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Large networks (many hosts)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Fewer such networks exist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74B256-AE0D-3AAF-31DE-DB0ABF8EF673}"/>
                </a:ext>
              </a:extLst>
            </p:cNvPr>
            <p:cNvSpPr/>
            <p:nvPr/>
          </p:nvSpPr>
          <p:spPr>
            <a:xfrm>
              <a:off x="193964" y="4017818"/>
              <a:ext cx="249381" cy="900546"/>
            </a:xfrm>
            <a:custGeom>
              <a:avLst/>
              <a:gdLst>
                <a:gd name="connsiteX0" fmla="*/ 249381 w 249381"/>
                <a:gd name="connsiteY0" fmla="*/ 900546 h 900546"/>
                <a:gd name="connsiteX1" fmla="*/ 0 w 249381"/>
                <a:gd name="connsiteY1" fmla="*/ 374073 h 900546"/>
                <a:gd name="connsiteX2" fmla="*/ 249381 w 249381"/>
                <a:gd name="connsiteY2" fmla="*/ 0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900546">
                  <a:moveTo>
                    <a:pt x="249381" y="900546"/>
                  </a:moveTo>
                  <a:cubicBezTo>
                    <a:pt x="124690" y="712355"/>
                    <a:pt x="0" y="524164"/>
                    <a:pt x="0" y="374073"/>
                  </a:cubicBezTo>
                  <a:cubicBezTo>
                    <a:pt x="0" y="223982"/>
                    <a:pt x="124690" y="111991"/>
                    <a:pt x="249381" y="0"/>
                  </a:cubicBezTo>
                </a:path>
              </a:pathLst>
            </a:custGeom>
            <a:noFill/>
            <a:ln w="31750"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8B4FCF-B2D9-C26B-F5B2-7EA4B9DC2614}"/>
              </a:ext>
            </a:extLst>
          </p:cNvPr>
          <p:cNvGrpSpPr/>
          <p:nvPr/>
        </p:nvGrpSpPr>
        <p:grpSpPr>
          <a:xfrm>
            <a:off x="6063524" y="3852357"/>
            <a:ext cx="3301279" cy="1623513"/>
            <a:chOff x="6063524" y="3852357"/>
            <a:chExt cx="3301279" cy="16235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B7F9F6-0937-0F23-62DB-5F92C757EC21}"/>
                </a:ext>
              </a:extLst>
            </p:cNvPr>
            <p:cNvSpPr txBox="1"/>
            <p:nvPr/>
          </p:nvSpPr>
          <p:spPr>
            <a:xfrm>
              <a:off x="6063524" y="4767984"/>
              <a:ext cx="3301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Small networks (fewer hosts)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Many such networks exist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32F9B5-737E-C978-5945-B5451953E1EE}"/>
                </a:ext>
              </a:extLst>
            </p:cNvPr>
            <p:cNvSpPr/>
            <p:nvPr/>
          </p:nvSpPr>
          <p:spPr>
            <a:xfrm flipH="1">
              <a:off x="7798960" y="3852357"/>
              <a:ext cx="249381" cy="900546"/>
            </a:xfrm>
            <a:custGeom>
              <a:avLst/>
              <a:gdLst>
                <a:gd name="connsiteX0" fmla="*/ 249381 w 249381"/>
                <a:gd name="connsiteY0" fmla="*/ 900546 h 900546"/>
                <a:gd name="connsiteX1" fmla="*/ 0 w 249381"/>
                <a:gd name="connsiteY1" fmla="*/ 374073 h 900546"/>
                <a:gd name="connsiteX2" fmla="*/ 249381 w 249381"/>
                <a:gd name="connsiteY2" fmla="*/ 0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900546">
                  <a:moveTo>
                    <a:pt x="249381" y="900546"/>
                  </a:moveTo>
                  <a:cubicBezTo>
                    <a:pt x="124690" y="712355"/>
                    <a:pt x="0" y="524164"/>
                    <a:pt x="0" y="374073"/>
                  </a:cubicBezTo>
                  <a:cubicBezTo>
                    <a:pt x="0" y="223982"/>
                    <a:pt x="124690" y="111991"/>
                    <a:pt x="249381" y="0"/>
                  </a:cubicBez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6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Class-full addressing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6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574C-7BB0-A924-5B2B-5B077A33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AC3B7-B0E2-8F09-1CBA-2B64B60DACEB}"/>
              </a:ext>
            </a:extLst>
          </p:cNvPr>
          <p:cNvSpPr txBox="1"/>
          <p:nvPr/>
        </p:nvSpPr>
        <p:spPr>
          <a:xfrm>
            <a:off x="138545" y="6538912"/>
            <a:ext cx="5695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courtesy: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www.geeksforgeeks.org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/introduction-of-classful-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-addressing/</a:t>
            </a:r>
          </a:p>
        </p:txBody>
      </p:sp>
      <p:pic>
        <p:nvPicPr>
          <p:cNvPr id="1028" name="Picture 4" descr="Introduction of Classful IP Addressing - GeeksforGeeks">
            <a:extLst>
              <a:ext uri="{FF2B5EF4-FFF2-40B4-BE49-F238E27FC236}">
                <a16:creationId xmlns:a16="http://schemas.microsoft.com/office/drawing/2014/main" id="{BBADDAC4-3D6B-231F-2500-15F211CB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64228"/>
            <a:ext cx="8255000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598695-84EC-4226-539A-D6B78327BB0F}"/>
              </a:ext>
            </a:extLst>
          </p:cNvPr>
          <p:cNvSpPr txBox="1"/>
          <p:nvPr/>
        </p:nvSpPr>
        <p:spPr>
          <a:xfrm>
            <a:off x="296834" y="5771575"/>
            <a:ext cx="884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can you tell network class from the IP address?</a:t>
            </a:r>
          </a:p>
        </p:txBody>
      </p:sp>
    </p:spTree>
    <p:extLst>
      <p:ext uri="{BB962C8B-B14F-4D97-AF65-F5344CB8AC3E}">
        <p14:creationId xmlns:p14="http://schemas.microsoft.com/office/powerpoint/2010/main" val="2015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574C-7BB0-A924-5B2B-5B077A33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lassful addressing - ICTShore.com">
            <a:extLst>
              <a:ext uri="{FF2B5EF4-FFF2-40B4-BE49-F238E27FC236}">
                <a16:creationId xmlns:a16="http://schemas.microsoft.com/office/drawing/2014/main" id="{1EF72609-0F46-1274-EB60-D0AA9D53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AC3B7-B0E2-8F09-1CBA-2B64B60DACEB}"/>
              </a:ext>
            </a:extLst>
          </p:cNvPr>
          <p:cNvSpPr txBox="1"/>
          <p:nvPr/>
        </p:nvSpPr>
        <p:spPr>
          <a:xfrm>
            <a:off x="138545" y="6538912"/>
            <a:ext cx="864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courtesy: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www.ictshore.com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/free-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-course/network-layer-ipv4-addressing/attachment/1013-05-classful_addressing/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F87AA-1881-B582-3929-4A009FF8DEEF}"/>
              </a:ext>
            </a:extLst>
          </p:cNvPr>
          <p:cNvSpPr txBox="1"/>
          <p:nvPr/>
        </p:nvSpPr>
        <p:spPr>
          <a:xfrm>
            <a:off x="-1" y="560019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percentage of addresses and allocated to each class?</a:t>
            </a:r>
          </a:p>
        </p:txBody>
      </p:sp>
    </p:spTree>
    <p:extLst>
      <p:ext uri="{BB962C8B-B14F-4D97-AF65-F5344CB8AC3E}">
        <p14:creationId xmlns:p14="http://schemas.microsoft.com/office/powerpoint/2010/main" val="14941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1557648" y="667768"/>
            <a:ext cx="2499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1583406" y="719832"/>
            <a:ext cx="259277" cy="29487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>
            <a:off x="2653048" y="719832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E96388-A46E-B442-80D3-1E488429098B}"/>
              </a:ext>
            </a:extLst>
          </p:cNvPr>
          <p:cNvSpPr/>
          <p:nvPr/>
        </p:nvSpPr>
        <p:spPr>
          <a:xfrm>
            <a:off x="1583406" y="3720654"/>
            <a:ext cx="515850" cy="13922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8FF8A-3C17-134C-A5B0-5FBBEE4B47D0}"/>
              </a:ext>
            </a:extLst>
          </p:cNvPr>
          <p:cNvGrpSpPr/>
          <p:nvPr/>
        </p:nvGrpSpPr>
        <p:grpSpPr>
          <a:xfrm>
            <a:off x="2653048" y="3720653"/>
            <a:ext cx="4701108" cy="1392261"/>
            <a:chOff x="2653048" y="2276328"/>
            <a:chExt cx="4701108" cy="13922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E992E-D3AD-6F47-BBF9-88C8948E7D0B}"/>
                </a:ext>
              </a:extLst>
            </p:cNvPr>
            <p:cNvSpPr txBox="1"/>
            <p:nvPr/>
          </p:nvSpPr>
          <p:spPr>
            <a:xfrm>
              <a:off x="2973696" y="2740338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B (1/4 of all possible addresses)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E9C6DD4-5DB8-0447-912A-94BCF446DFF0}"/>
                </a:ext>
              </a:extLst>
            </p:cNvPr>
            <p:cNvSpPr/>
            <p:nvPr/>
          </p:nvSpPr>
          <p:spPr>
            <a:xfrm>
              <a:off x="2653048" y="2276328"/>
              <a:ext cx="320648" cy="139226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24824-0EDE-E74B-8AAF-0D8CBF8FBB6F}"/>
              </a:ext>
            </a:extLst>
          </p:cNvPr>
          <p:cNvSpPr/>
          <p:nvPr/>
        </p:nvSpPr>
        <p:spPr>
          <a:xfrm>
            <a:off x="1569898" y="5146652"/>
            <a:ext cx="735419" cy="6461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4E284-F987-7944-A53D-77A7C2CC7676}"/>
              </a:ext>
            </a:extLst>
          </p:cNvPr>
          <p:cNvGrpSpPr/>
          <p:nvPr/>
        </p:nvGrpSpPr>
        <p:grpSpPr>
          <a:xfrm>
            <a:off x="2653048" y="5178822"/>
            <a:ext cx="4689427" cy="626716"/>
            <a:chOff x="2653048" y="3041873"/>
            <a:chExt cx="4689427" cy="62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F040B-59E7-254A-B2D6-FE0947E8865D}"/>
                </a:ext>
              </a:extLst>
            </p:cNvPr>
            <p:cNvSpPr txBox="1"/>
            <p:nvPr/>
          </p:nvSpPr>
          <p:spPr>
            <a:xfrm>
              <a:off x="2962015" y="3143495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C (1/8 of all possible addresses)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BE98EEC-7A35-7049-AC53-7747E48FC0A4}"/>
                </a:ext>
              </a:extLst>
            </p:cNvPr>
            <p:cNvSpPr/>
            <p:nvPr/>
          </p:nvSpPr>
          <p:spPr>
            <a:xfrm>
              <a:off x="2653048" y="3041873"/>
              <a:ext cx="320648" cy="6267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5490655" y="911059"/>
            <a:ext cx="249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5504538" y="957774"/>
            <a:ext cx="259277" cy="2948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 flipH="1">
            <a:off x="321653" y="960175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47053F-EF21-2341-AFB2-48C27CA8E3BA}"/>
              </a:ext>
            </a:extLst>
          </p:cNvPr>
          <p:cNvGrpSpPr/>
          <p:nvPr/>
        </p:nvGrpSpPr>
        <p:grpSpPr>
          <a:xfrm>
            <a:off x="321653" y="944328"/>
            <a:ext cx="5715322" cy="3988234"/>
            <a:chOff x="321653" y="944328"/>
            <a:chExt cx="5715322" cy="3988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3622F-C08B-E044-BA5A-A4AC7304B513}"/>
                </a:ext>
              </a:extLst>
            </p:cNvPr>
            <p:cNvSpPr/>
            <p:nvPr/>
          </p:nvSpPr>
          <p:spPr>
            <a:xfrm>
              <a:off x="5777698" y="944328"/>
              <a:ext cx="259277" cy="3204946"/>
            </a:xfrm>
            <a:prstGeom prst="rect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A0CAD7-E9D8-1D46-82BD-952334CDBD7F}"/>
                </a:ext>
              </a:extLst>
            </p:cNvPr>
            <p:cNvSpPr txBox="1"/>
            <p:nvPr/>
          </p:nvSpPr>
          <p:spPr>
            <a:xfrm flipH="1">
              <a:off x="321653" y="4532452"/>
              <a:ext cx="5328170" cy="40011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1 bit for network part = 2 different networks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3F3568-ACB8-6D4C-8258-4EFFD022F0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5649823" y="4171409"/>
              <a:ext cx="273160" cy="561098"/>
            </a:xfrm>
            <a:prstGeom prst="curvedConnector2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BC418A-CA4A-F64B-B8C0-A3EFD7CD7218}"/>
              </a:ext>
            </a:extLst>
          </p:cNvPr>
          <p:cNvGrpSpPr/>
          <p:nvPr/>
        </p:nvGrpSpPr>
        <p:grpSpPr>
          <a:xfrm>
            <a:off x="594813" y="2434107"/>
            <a:ext cx="5910056" cy="3272869"/>
            <a:chOff x="313625" y="2434107"/>
            <a:chExt cx="5910056" cy="327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4CA47-5113-AE4C-8795-AB56134A3E0B}"/>
                </a:ext>
              </a:extLst>
            </p:cNvPr>
            <p:cNvSpPr/>
            <p:nvPr/>
          </p:nvSpPr>
          <p:spPr>
            <a:xfrm>
              <a:off x="5777698" y="2434107"/>
              <a:ext cx="445983" cy="1818200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65B649-757E-0046-AD9E-3CA7F74429CE}"/>
                </a:ext>
              </a:extLst>
            </p:cNvPr>
            <p:cNvSpPr txBox="1"/>
            <p:nvPr/>
          </p:nvSpPr>
          <p:spPr>
            <a:xfrm flipH="1">
              <a:off x="313625" y="5306866"/>
              <a:ext cx="4895842" cy="40011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2 bits for host part = 4 hosts per network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C819E2F-A8E1-534B-80CD-66856C42B8AE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V="1">
              <a:off x="5209467" y="4252307"/>
              <a:ext cx="791223" cy="1254614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-261938" y="661988"/>
            <a:ext cx="3532188" cy="989012"/>
            <a:chOff x="-165" y="417"/>
            <a:chExt cx="2225" cy="623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-165" y="417"/>
              <a:ext cx="195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IP protocol version number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(4 bits)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35763" y="1308893"/>
            <a:ext cx="3238505" cy="646113"/>
            <a:chOff x="275" y="886"/>
            <a:chExt cx="2040" cy="407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275" y="886"/>
              <a:ext cx="151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length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in # of 4-bytes (4 bits)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58813" y="2860676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 layer protocol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-244474" y="1760539"/>
            <a:ext cx="4567243" cy="823913"/>
            <a:chOff x="-154" y="1109"/>
            <a:chExt cx="2877" cy="519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-154" y="1221"/>
              <a:ext cx="2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”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 data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dirty="0">
                  <a:solidFill>
                    <a:prstClr val="black"/>
                  </a:solidFill>
                </a:rPr>
                <a:t>  (real-time, non-real-time etc.)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902" y="1109"/>
              <a:ext cx="821" cy="2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-109906" y="2657478"/>
            <a:ext cx="3527794" cy="646113"/>
            <a:chOff x="551" y="1674"/>
            <a:chExt cx="1602" cy="407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551" y="1674"/>
              <a:ext cx="146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max number remaining hops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 flipV="1">
              <a:off x="1949" y="1757"/>
              <a:ext cx="204" cy="1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70" y="3987800"/>
            <a:ext cx="2678115" cy="1754188"/>
            <a:chOff x="4115" y="2512"/>
            <a:chExt cx="1687" cy="1105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207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e.g. timestamp,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record route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taken, specify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list of routers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visit, Min-MTU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discovery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IP datagram format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E0DEAB-A256-88EB-5964-54325799EE46}"/>
              </a:ext>
            </a:extLst>
          </p:cNvPr>
          <p:cNvGrpSpPr/>
          <p:nvPr/>
        </p:nvGrpSpPr>
        <p:grpSpPr>
          <a:xfrm>
            <a:off x="3187700" y="1787525"/>
            <a:ext cx="5865813" cy="915988"/>
            <a:chOff x="3187700" y="1787525"/>
            <a:chExt cx="5865813" cy="915988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7408863" y="1787525"/>
              <a:ext cx="164465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reassembly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5F069D-7AB4-543B-F5E1-1741DB160231}"/>
                </a:ext>
              </a:extLst>
            </p:cNvPr>
            <p:cNvSpPr/>
            <p:nvPr/>
          </p:nvSpPr>
          <p:spPr>
            <a:xfrm>
              <a:off x="3187700" y="2008188"/>
              <a:ext cx="3846513" cy="49688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754520-C36A-5DFC-14FB-1E77B42B0663}"/>
                </a:ext>
              </a:extLst>
            </p:cNvPr>
            <p:cNvCxnSpPr>
              <a:stCxn id="11" idx="3"/>
              <a:endCxn id="76818" idx="1"/>
            </p:cNvCxnSpPr>
            <p:nvPr/>
          </p:nvCxnSpPr>
          <p:spPr>
            <a:xfrm flipV="1">
              <a:off x="7034213" y="2245519"/>
              <a:ext cx="374650" cy="1111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45CC76-2AC0-848F-3833-5345CED0337A}"/>
              </a:ext>
            </a:extLst>
          </p:cNvPr>
          <p:cNvGrpSpPr/>
          <p:nvPr/>
        </p:nvGrpSpPr>
        <p:grpSpPr>
          <a:xfrm>
            <a:off x="6775451" y="2789241"/>
            <a:ext cx="2134306" cy="776147"/>
            <a:chOff x="6775451" y="2789241"/>
            <a:chExt cx="2134306" cy="7761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C91F2-DCF5-4B98-2DD2-988D832D14E4}"/>
                </a:ext>
              </a:extLst>
            </p:cNvPr>
            <p:cNvSpPr txBox="1"/>
            <p:nvPr/>
          </p:nvSpPr>
          <p:spPr>
            <a:xfrm>
              <a:off x="7421564" y="2857502"/>
              <a:ext cx="1488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Why header only?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560BC9E-DC91-81C7-CF3F-2B5C5DA341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5451" y="2789241"/>
              <a:ext cx="724697" cy="23970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902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818DC3BF-0091-0D40-B2FC-32649510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1487A-6ECC-6245-BED8-147B1CE9269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8A99D-A0B7-3D43-BAD6-6DE3BCC1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45B73B-114F-9A4B-8002-5D2A86F9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13" y="969366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 can be 126 different class A networks (0 and 127 values are reserved) and (2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24</a:t>
            </a:r>
            <a:r>
              <a:rPr lang="en-US" altLang="en-US" sz="2000" dirty="0">
                <a:ea typeface="ＭＳ Ｐゴシック" panose="020B0600070205080204" pitchFamily="34" charset="-128"/>
              </a:rPr>
              <a:t>-2) different hosts (2 values are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 dirty="0">
                <a:ea typeface="ＭＳ Ｐゴシック" panose="020B0600070205080204" pitchFamily="34" charset="-128"/>
              </a:rPr>
              <a:t> blocks (</a:t>
            </a:r>
            <a:r>
              <a:rPr lang="en-US" altLang="en-US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dirty="0">
                <a:ea typeface="ＭＳ Ｐゴシック" panose="020B0600070205080204" pitchFamily="34" charset="-128"/>
              </a:rPr>
              <a:t>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Small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different networks possible, 254 hosts (255 is reserved for broadcast and 0 is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</p:spTree>
    <p:extLst>
      <p:ext uri="{BB962C8B-B14F-4D97-AF65-F5344CB8AC3E}">
        <p14:creationId xmlns:p14="http://schemas.microsoft.com/office/powerpoint/2010/main" val="234154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</p:spTree>
    <p:extLst>
      <p:ext uri="{BB962C8B-B14F-4D97-AF65-F5344CB8AC3E}">
        <p14:creationId xmlns:p14="http://schemas.microsoft.com/office/powerpoint/2010/main" val="346172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  <p:pic>
        <p:nvPicPr>
          <p:cNvPr id="3074" name="Picture 2" descr="Ip Header Format">
            <a:extLst>
              <a:ext uri="{FF2B5EF4-FFF2-40B4-BE49-F238E27FC236}">
                <a16:creationId xmlns:a16="http://schemas.microsoft.com/office/drawing/2014/main" id="{C5CDA458-C419-3766-E9AC-DD8CDCFD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52" y="3652775"/>
            <a:ext cx="5305727" cy="29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B1937-8508-B95C-8008-A007F1BFA257}"/>
              </a:ext>
            </a:extLst>
          </p:cNvPr>
          <p:cNvSpPr txBox="1"/>
          <p:nvPr/>
        </p:nvSpPr>
        <p:spPr>
          <a:xfrm>
            <a:off x="189821" y="3468109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data packet (datagram)</a:t>
            </a:r>
          </a:p>
        </p:txBody>
      </p:sp>
    </p:spTree>
    <p:extLst>
      <p:ext uri="{BB962C8B-B14F-4D97-AF65-F5344CB8AC3E}">
        <p14:creationId xmlns:p14="http://schemas.microsoft.com/office/powerpoint/2010/main" val="289934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183" y="284276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02CBF-D1C4-F4FC-D4BD-EAA1D7DFE904}"/>
              </a:ext>
            </a:extLst>
          </p:cNvPr>
          <p:cNvSpPr txBox="1"/>
          <p:nvPr/>
        </p:nvSpPr>
        <p:spPr>
          <a:xfrm>
            <a:off x="2260886" y="2885489"/>
            <a:ext cx="37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First: find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NetworkNum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How?</a:t>
            </a:r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</p:spTree>
    <p:extLst>
      <p:ext uri="{BB962C8B-B14F-4D97-AF65-F5344CB8AC3E}">
        <p14:creationId xmlns:p14="http://schemas.microsoft.com/office/powerpoint/2010/main" val="37213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02CBF-D1C4-F4FC-D4BD-EAA1D7DFE904}"/>
              </a:ext>
            </a:extLst>
          </p:cNvPr>
          <p:cNvSpPr txBox="1"/>
          <p:nvPr/>
        </p:nvSpPr>
        <p:spPr>
          <a:xfrm>
            <a:off x="2355272" y="1825625"/>
            <a:ext cx="37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First: find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NetworkNum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How?</a:t>
            </a:r>
          </a:p>
        </p:txBody>
      </p:sp>
    </p:spTree>
    <p:extLst>
      <p:ext uri="{BB962C8B-B14F-4D97-AF65-F5344CB8AC3E}">
        <p14:creationId xmlns:p14="http://schemas.microsoft.com/office/powerpoint/2010/main" val="24914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EFE09-E889-414E-C577-D5EAAF0F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9BAC5-26F4-A493-ACDE-5723A766DF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Obtaining a Block of Addresses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391D5-A81B-BC18-ABAD-41B205EAAFAD}"/>
              </a:ext>
            </a:extLst>
          </p:cNvPr>
          <p:cNvSpPr txBox="1"/>
          <p:nvPr/>
        </p:nvSpPr>
        <p:spPr>
          <a:xfrm>
            <a:off x="457200" y="1025237"/>
            <a:ext cx="7674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organization: XYZ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millions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class of IP address will you request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5C983-6F9A-D958-F2DA-B0715BE9868C}"/>
              </a:ext>
            </a:extLst>
          </p:cNvPr>
          <p:cNvSpPr txBox="1"/>
          <p:nvPr/>
        </p:nvSpPr>
        <p:spPr>
          <a:xfrm>
            <a:off x="457200" y="2905780"/>
            <a:ext cx="680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64K 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1FC65-779D-8F63-142D-58BF08CAFABB}"/>
              </a:ext>
            </a:extLst>
          </p:cNvPr>
          <p:cNvSpPr txBox="1"/>
          <p:nvPr/>
        </p:nvSpPr>
        <p:spPr>
          <a:xfrm>
            <a:off x="457199" y="356613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AA588-928D-8F99-58F3-2577B267323A}"/>
              </a:ext>
            </a:extLst>
          </p:cNvPr>
          <p:cNvSpPr txBox="1"/>
          <p:nvPr/>
        </p:nvSpPr>
        <p:spPr>
          <a:xfrm>
            <a:off x="457198" y="414655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6379C-9BA7-E616-705B-5AB95313B4DC}"/>
              </a:ext>
            </a:extLst>
          </p:cNvPr>
          <p:cNvSpPr txBox="1"/>
          <p:nvPr/>
        </p:nvSpPr>
        <p:spPr>
          <a:xfrm>
            <a:off x="457197" y="4726970"/>
            <a:ext cx="653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64272-1B1D-B68A-E693-2F5FDEC4EC33}"/>
              </a:ext>
            </a:extLst>
          </p:cNvPr>
          <p:cNvSpPr txBox="1"/>
          <p:nvPr/>
        </p:nvSpPr>
        <p:spPr>
          <a:xfrm>
            <a:off x="457196" y="530739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ED26-1257-E87A-C03D-AEB2C6D9AA34}"/>
              </a:ext>
            </a:extLst>
          </p:cNvPr>
          <p:cNvSpPr txBox="1"/>
          <p:nvPr/>
        </p:nvSpPr>
        <p:spPr>
          <a:xfrm>
            <a:off x="457195" y="5887810"/>
            <a:ext cx="672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66K?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0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9DAFF4-CAC7-77DF-756C-34894D96EE4A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1845681" y="2435683"/>
            <a:ext cx="1296607" cy="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CA4C12-417D-3AD0-011F-CBE02B090A66}"/>
              </a:ext>
            </a:extLst>
          </p:cNvPr>
          <p:cNvCxnSpPr>
            <a:cxnSpLocks/>
          </p:cNvCxnSpPr>
          <p:nvPr/>
        </p:nvCxnSpPr>
        <p:spPr>
          <a:xfrm>
            <a:off x="4128858" y="2435683"/>
            <a:ext cx="1296607" cy="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Network Router Icon #431529 - Free Icons Library">
            <a:extLst>
              <a:ext uri="{FF2B5EF4-FFF2-40B4-BE49-F238E27FC236}">
                <a16:creationId xmlns:a16="http://schemas.microsoft.com/office/drawing/2014/main" id="{EA4F5CE4-8511-1B61-40C4-D2141ECD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2288" y="2189605"/>
            <a:ext cx="1028903" cy="4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49D16-74B8-76B0-9ADB-C3468082C632}"/>
              </a:ext>
            </a:extLst>
          </p:cNvPr>
          <p:cNvSpPr txBox="1"/>
          <p:nvPr/>
        </p:nvSpPr>
        <p:spPr>
          <a:xfrm>
            <a:off x="1892453" y="2423730"/>
            <a:ext cx="122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MTU=1500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77D39-89FA-ECDA-FAC8-A73CBF7B32E3}"/>
              </a:ext>
            </a:extLst>
          </p:cNvPr>
          <p:cNvSpPr txBox="1"/>
          <p:nvPr/>
        </p:nvSpPr>
        <p:spPr>
          <a:xfrm>
            <a:off x="4216626" y="24237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MTU=532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5FCFB-990E-6211-BFF2-217E387860EF}"/>
              </a:ext>
            </a:extLst>
          </p:cNvPr>
          <p:cNvGrpSpPr/>
          <p:nvPr/>
        </p:nvGrpSpPr>
        <p:grpSpPr>
          <a:xfrm>
            <a:off x="1693985" y="1628867"/>
            <a:ext cx="2071336" cy="671824"/>
            <a:chOff x="1520765" y="4646458"/>
            <a:chExt cx="2071336" cy="67182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1AEAD3-D729-8B7B-B6C4-17863B6BE82B}"/>
                </a:ext>
              </a:extLst>
            </p:cNvPr>
            <p:cNvCxnSpPr>
              <a:cxnSpLocks/>
            </p:cNvCxnSpPr>
            <p:nvPr/>
          </p:nvCxnSpPr>
          <p:spPr>
            <a:xfrm>
              <a:off x="1765505" y="5318282"/>
              <a:ext cx="115812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DB48D9-7594-D0F9-F73B-EC620684ED6E}"/>
                </a:ext>
              </a:extLst>
            </p:cNvPr>
            <p:cNvGrpSpPr/>
            <p:nvPr/>
          </p:nvGrpSpPr>
          <p:grpSpPr>
            <a:xfrm>
              <a:off x="1520765" y="4646458"/>
              <a:ext cx="2071336" cy="406400"/>
              <a:chOff x="110155" y="3022600"/>
              <a:chExt cx="2071336" cy="4064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CABD83-D34E-486A-AF45-2F659260FDE9}"/>
                  </a:ext>
                </a:extLst>
              </p:cNvPr>
              <p:cNvSpPr/>
              <p:nvPr/>
            </p:nvSpPr>
            <p:spPr>
              <a:xfrm>
                <a:off x="118533" y="3022600"/>
                <a:ext cx="200377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4334C4-151E-BB43-8FE4-E7D5FFBA46B7}"/>
                  </a:ext>
                </a:extLst>
              </p:cNvPr>
              <p:cNvSpPr txBox="1"/>
              <p:nvPr/>
            </p:nvSpPr>
            <p:spPr>
              <a:xfrm>
                <a:off x="110155" y="3042561"/>
                <a:ext cx="2071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Datagram Len=1500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3E2BF4-8B18-97A1-29AA-60F330E89F67}"/>
              </a:ext>
            </a:extLst>
          </p:cNvPr>
          <p:cNvGrpSpPr/>
          <p:nvPr/>
        </p:nvGrpSpPr>
        <p:grpSpPr>
          <a:xfrm>
            <a:off x="3931084" y="925111"/>
            <a:ext cx="1865178" cy="406400"/>
            <a:chOff x="1415420" y="4646458"/>
            <a:chExt cx="1865178" cy="406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C31594-7213-68E7-D8EE-040DA9D3D576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47E090-4A1A-26EE-32D7-B6430017CDEE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3C5AC9-C0EF-7674-2281-11EC8E31CE0D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C257C2-25E5-FA54-0322-7D135F6E4C5B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641775-63F7-BB52-22E6-77DAB61895C7}"/>
              </a:ext>
            </a:extLst>
          </p:cNvPr>
          <p:cNvGrpSpPr/>
          <p:nvPr/>
        </p:nvGrpSpPr>
        <p:grpSpPr>
          <a:xfrm>
            <a:off x="3931084" y="1424308"/>
            <a:ext cx="1865178" cy="406400"/>
            <a:chOff x="1415420" y="4646458"/>
            <a:chExt cx="1865178" cy="40640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6293422-8AD3-4518-E70B-703C520B7A29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6D8F50-7AC5-61EF-9476-49F70F49EF8F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96F94D-F615-3390-E973-7FBF27B70751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3D16E3-9FF8-1615-689F-A3CF5D693721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E64EB0-9DDD-5DF4-C0B7-D09C555957C7}"/>
              </a:ext>
            </a:extLst>
          </p:cNvPr>
          <p:cNvGrpSpPr/>
          <p:nvPr/>
        </p:nvGrpSpPr>
        <p:grpSpPr>
          <a:xfrm>
            <a:off x="3931084" y="1923505"/>
            <a:ext cx="1865178" cy="406400"/>
            <a:chOff x="1415420" y="4646458"/>
            <a:chExt cx="1865178" cy="4064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89A896D-6994-8000-55E6-F691E603D56E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F2AB1F-B445-7943-7289-15AA3E2971B0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C716625-A0CE-A40B-8ED3-D50192806371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297D1B-2FDA-E984-A944-8DACB466E3D3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0ECC196-97E0-2116-7037-2F9A33A1B43C}"/>
              </a:ext>
            </a:extLst>
          </p:cNvPr>
          <p:cNvSpPr txBox="1"/>
          <p:nvPr/>
        </p:nvSpPr>
        <p:spPr>
          <a:xfrm>
            <a:off x="4060931" y="433781"/>
            <a:ext cx="149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Fragments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B8A2EC-0B03-45BB-FF71-607A5D3ED9CB}"/>
              </a:ext>
            </a:extLst>
          </p:cNvPr>
          <p:cNvSpPr txBox="1"/>
          <p:nvPr/>
        </p:nvSpPr>
        <p:spPr>
          <a:xfrm>
            <a:off x="3425882" y="2578394"/>
            <a:ext cx="506870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p:graphicFrame>
        <p:nvGraphicFramePr>
          <p:cNvPr id="39" name="Table 40">
            <a:extLst>
              <a:ext uri="{FF2B5EF4-FFF2-40B4-BE49-F238E27FC236}">
                <a16:creationId xmlns:a16="http://schemas.microsoft.com/office/drawing/2014/main" id="{B8311418-B312-5362-7481-951E4BED58C3}"/>
              </a:ext>
            </a:extLst>
          </p:cNvPr>
          <p:cNvGraphicFramePr>
            <a:graphicFrameLocks noGrp="1"/>
          </p:cNvGraphicFramePr>
          <p:nvPr/>
        </p:nvGraphicFramePr>
        <p:xfrm>
          <a:off x="158910" y="3213313"/>
          <a:ext cx="256292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66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884760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Header field/&lt;info&gt;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Frag.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Frag.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Header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&lt;Data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Packet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5B8E616-ECF9-4F65-5D6E-AE01BC0C1A95}"/>
              </a:ext>
            </a:extLst>
          </p:cNvPr>
          <p:cNvGraphicFramePr>
            <a:graphicFrameLocks noGrp="1"/>
          </p:cNvGraphicFramePr>
          <p:nvPr/>
        </p:nvGraphicFramePr>
        <p:xfrm>
          <a:off x="3290537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41E952B-849C-2E5F-1EE7-013A49AFF959}"/>
              </a:ext>
            </a:extLst>
          </p:cNvPr>
          <p:cNvGraphicFramePr>
            <a:graphicFrameLocks noGrp="1"/>
          </p:cNvGraphicFramePr>
          <p:nvPr/>
        </p:nvGraphicFramePr>
        <p:xfrm>
          <a:off x="5144513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A6DD617-3A74-3072-4AA3-2E30D9802B11}"/>
              </a:ext>
            </a:extLst>
          </p:cNvPr>
          <p:cNvSpPr txBox="1"/>
          <p:nvPr/>
        </p:nvSpPr>
        <p:spPr>
          <a:xfrm>
            <a:off x="418586" y="6347673"/>
            <a:ext cx="204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Packet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11CDD3-5793-C416-9DCC-8E6C7F4FA6D5}"/>
              </a:ext>
            </a:extLst>
          </p:cNvPr>
          <p:cNvSpPr txBox="1"/>
          <p:nvPr/>
        </p:nvSpPr>
        <p:spPr>
          <a:xfrm>
            <a:off x="3430219" y="5809193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E3D315-BD14-049F-53DC-D1D332113010}"/>
              </a:ext>
            </a:extLst>
          </p:cNvPr>
          <p:cNvSpPr txBox="1"/>
          <p:nvPr/>
        </p:nvSpPr>
        <p:spPr>
          <a:xfrm>
            <a:off x="5283057" y="5772178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707A5-18AF-BFB8-E5B5-AC88B651BE3E}"/>
              </a:ext>
            </a:extLst>
          </p:cNvPr>
          <p:cNvGrpSpPr/>
          <p:nvPr/>
        </p:nvGrpSpPr>
        <p:grpSpPr>
          <a:xfrm>
            <a:off x="7018968" y="2811567"/>
            <a:ext cx="1990641" cy="646901"/>
            <a:chOff x="6560349" y="3557625"/>
            <a:chExt cx="1990641" cy="646901"/>
          </a:xfrm>
        </p:grpSpPr>
        <p:sp>
          <p:nvSpPr>
            <p:cNvPr id="4" name="Rectangular Callout 3">
              <a:extLst>
                <a:ext uri="{FF2B5EF4-FFF2-40B4-BE49-F238E27FC236}">
                  <a16:creationId xmlns:a16="http://schemas.microsoft.com/office/drawing/2014/main" id="{56A37E7A-6B11-8F89-D657-C03CC0AD9EBA}"/>
                </a:ext>
              </a:extLst>
            </p:cNvPr>
            <p:cNvSpPr/>
            <p:nvPr/>
          </p:nvSpPr>
          <p:spPr>
            <a:xfrm>
              <a:off x="6560349" y="3557625"/>
              <a:ext cx="1990641" cy="646113"/>
            </a:xfrm>
            <a:prstGeom prst="wedgeRectCallout">
              <a:avLst>
                <a:gd name="adj1" fmla="val -55119"/>
                <a:gd name="adj2" fmla="val 20751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C76BBF-9E42-F662-D2C3-7C82A5FE0CFC}"/>
                </a:ext>
              </a:extLst>
            </p:cNvPr>
            <p:cNvSpPr txBox="1"/>
            <p:nvPr/>
          </p:nvSpPr>
          <p:spPr>
            <a:xfrm>
              <a:off x="6849580" y="3558195"/>
              <a:ext cx="16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512 bytes/8 = </a:t>
              </a:r>
            </a:p>
            <a:p>
              <a:r>
                <a:rPr lang="en-US" dirty="0"/>
                <a:t>64 (in 8-octets)</a:t>
              </a: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A54463DF-F194-D24A-EA15-18306DA0515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Fragmentation</a:t>
            </a:r>
            <a:endParaRPr lang="en-AU" alt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8504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Problems with the classes of addresses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Wastage of addresses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Bigger tables to look up at routers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1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32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1608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AB4CA-AF7C-3443-81ED-975BA2DAA51D}"/>
              </a:ext>
            </a:extLst>
          </p:cNvPr>
          <p:cNvCxnSpPr>
            <a:cxnSpLocks/>
          </p:cNvCxnSpPr>
          <p:nvPr/>
        </p:nvCxnSpPr>
        <p:spPr>
          <a:xfrm>
            <a:off x="7623063" y="1236605"/>
            <a:ext cx="0" cy="28196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00209-94FE-7146-B15B-EF0CADC538D5}"/>
              </a:ext>
            </a:extLst>
          </p:cNvPr>
          <p:cNvCxnSpPr>
            <a:cxnSpLocks/>
          </p:cNvCxnSpPr>
          <p:nvPr/>
        </p:nvCxnSpPr>
        <p:spPr>
          <a:xfrm>
            <a:off x="8475962" y="1243183"/>
            <a:ext cx="448045" cy="7811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CC016E-C7DB-5A44-9A61-855BB6989430}"/>
              </a:ext>
            </a:extLst>
          </p:cNvPr>
          <p:cNvSpPr txBox="1"/>
          <p:nvPr/>
        </p:nvSpPr>
        <p:spPr>
          <a:xfrm>
            <a:off x="7269888" y="1424149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223.1.2.X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14E80-2263-C145-9F4C-0CA107B935C6}"/>
              </a:ext>
            </a:extLst>
          </p:cNvPr>
          <p:cNvSpPr txBox="1"/>
          <p:nvPr/>
        </p:nvSpPr>
        <p:spPr>
          <a:xfrm>
            <a:off x="7889763" y="1936825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223.1.3.X</a:t>
            </a:r>
          </a:p>
        </p:txBody>
      </p:sp>
    </p:spTree>
    <p:extLst>
      <p:ext uri="{BB962C8B-B14F-4D97-AF65-F5344CB8AC3E}">
        <p14:creationId xmlns:p14="http://schemas.microsoft.com/office/powerpoint/2010/main" val="2290858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0447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488DAA-C7D3-224F-9D33-2F280140783C}"/>
              </a:ext>
            </a:extLst>
          </p:cNvPr>
          <p:cNvSpPr txBox="1"/>
          <p:nvPr/>
        </p:nvSpPr>
        <p:spPr>
          <a:xfrm>
            <a:off x="4962299" y="1565437"/>
            <a:ext cx="3942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separate networks are needed. How can we assign addresses to these “sub” networks?</a:t>
            </a:r>
          </a:p>
        </p:txBody>
      </p:sp>
    </p:spTree>
    <p:extLst>
      <p:ext uri="{BB962C8B-B14F-4D97-AF65-F5344CB8AC3E}">
        <p14:creationId xmlns:p14="http://schemas.microsoft.com/office/powerpoint/2010/main" val="2126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4134879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75C19-4018-9E4D-906B-614FABA85308}"/>
              </a:ext>
            </a:extLst>
          </p:cNvPr>
          <p:cNvSpPr txBox="1"/>
          <p:nvPr/>
        </p:nvSpPr>
        <p:spPr>
          <a:xfrm>
            <a:off x="0" y="234019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subnetting</a:t>
            </a:r>
          </a:p>
        </p:txBody>
      </p:sp>
    </p:spTree>
    <p:extLst>
      <p:ext uri="{BB962C8B-B14F-4D97-AF65-F5344CB8AC3E}">
        <p14:creationId xmlns:p14="http://schemas.microsoft.com/office/powerpoint/2010/main" val="41010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33BDB-1C13-E249-BA2A-963B540319AD}"/>
              </a:ext>
            </a:extLst>
          </p:cNvPr>
          <p:cNvSpPr txBox="1"/>
          <p:nvPr/>
        </p:nvSpPr>
        <p:spPr>
          <a:xfrm>
            <a:off x="30787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CAC36-188D-7746-A3F6-6EE04D278A17}"/>
              </a:ext>
            </a:extLst>
          </p:cNvPr>
          <p:cNvSpPr txBox="1"/>
          <p:nvPr/>
        </p:nvSpPr>
        <p:spPr>
          <a:xfrm>
            <a:off x="4605233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47E33-4D84-A548-AE81-DF747BA97A0F}"/>
              </a:ext>
            </a:extLst>
          </p:cNvPr>
          <p:cNvSpPr txBox="1"/>
          <p:nvPr/>
        </p:nvSpPr>
        <p:spPr>
          <a:xfrm>
            <a:off x="1024450" y="6193378"/>
            <a:ext cx="7396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mask = 11111111. 11111111. 11111111.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0000000</a:t>
            </a:r>
          </a:p>
        </p:txBody>
      </p:sp>
    </p:spTree>
    <p:extLst>
      <p:ext uri="{BB962C8B-B14F-4D97-AF65-F5344CB8AC3E}">
        <p14:creationId xmlns:p14="http://schemas.microsoft.com/office/powerpoint/2010/main" val="38994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Add another level to address/routing hierarchy: </a:t>
            </a:r>
            <a:r>
              <a:rPr lang="en-US" altLang="en-US" sz="2400" i="1" dirty="0"/>
              <a:t>subnet</a:t>
            </a:r>
          </a:p>
          <a:p>
            <a:r>
              <a:rPr lang="en-US" altLang="en-US" sz="2400" i="1" dirty="0"/>
              <a:t>Subnet masks </a:t>
            </a:r>
            <a:r>
              <a:rPr lang="en-US" altLang="en-US" sz="2400" dirty="0"/>
              <a:t>define variable partition of host part of class A and B addresses </a:t>
            </a:r>
          </a:p>
          <a:p>
            <a:r>
              <a:rPr lang="en-US" altLang="en-US" sz="2400" dirty="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28BACD-39F7-2496-59F2-494A3D4C6A23}"/>
              </a:ext>
            </a:extLst>
          </p:cNvPr>
          <p:cNvGrpSpPr/>
          <p:nvPr/>
        </p:nvGrpSpPr>
        <p:grpSpPr>
          <a:xfrm>
            <a:off x="239522" y="3429000"/>
            <a:ext cx="2656083" cy="2556164"/>
            <a:chOff x="239522" y="3429000"/>
            <a:chExt cx="2656083" cy="2556164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B1A71A92-AB30-546F-314C-BF2D40C30B3E}"/>
                </a:ext>
              </a:extLst>
            </p:cNvPr>
            <p:cNvSpPr/>
            <p:nvPr/>
          </p:nvSpPr>
          <p:spPr>
            <a:xfrm>
              <a:off x="1354345" y="4267200"/>
              <a:ext cx="1541260" cy="1717964"/>
            </a:xfrm>
            <a:custGeom>
              <a:avLst/>
              <a:gdLst>
                <a:gd name="connsiteX0" fmla="*/ 1208751 w 1541260"/>
                <a:gd name="connsiteY0" fmla="*/ 0 h 1717964"/>
                <a:gd name="connsiteX1" fmla="*/ 3405 w 1541260"/>
                <a:gd name="connsiteY1" fmla="*/ 900545 h 1717964"/>
                <a:gd name="connsiteX2" fmla="*/ 1541260 w 1541260"/>
                <a:gd name="connsiteY2" fmla="*/ 1717964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60" h="1717964">
                  <a:moveTo>
                    <a:pt x="1208751" y="0"/>
                  </a:moveTo>
                  <a:cubicBezTo>
                    <a:pt x="578369" y="307109"/>
                    <a:pt x="-52013" y="614218"/>
                    <a:pt x="3405" y="900545"/>
                  </a:cubicBezTo>
                  <a:cubicBezTo>
                    <a:pt x="58823" y="1186872"/>
                    <a:pt x="800041" y="1452418"/>
                    <a:pt x="1541260" y="171796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F7804D53-7EF4-9903-0B11-DC79A696B8EF}"/>
                </a:ext>
              </a:extLst>
            </p:cNvPr>
            <p:cNvSpPr/>
            <p:nvPr/>
          </p:nvSpPr>
          <p:spPr>
            <a:xfrm>
              <a:off x="2576945" y="3429000"/>
              <a:ext cx="276642" cy="1752600"/>
            </a:xfrm>
            <a:prstGeom prst="lef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604F1C-3C3C-FDAC-BAE6-05F6ED351306}"/>
                </a:ext>
              </a:extLst>
            </p:cNvPr>
            <p:cNvSpPr txBox="1"/>
            <p:nvPr/>
          </p:nvSpPr>
          <p:spPr>
            <a:xfrm>
              <a:off x="239522" y="4895349"/>
              <a:ext cx="1885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“Bitwise and”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12060B-AA07-49D0-1EC2-4FF202E056E9}"/>
              </a:ext>
            </a:extLst>
          </p:cNvPr>
          <p:cNvSpPr/>
          <p:nvPr/>
        </p:nvSpPr>
        <p:spPr>
          <a:xfrm>
            <a:off x="4851400" y="4559300"/>
            <a:ext cx="1079500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6B6C9-0EA9-54BD-D06F-7E5FD9B28989}"/>
              </a:ext>
            </a:extLst>
          </p:cNvPr>
          <p:cNvSpPr/>
          <p:nvPr/>
        </p:nvSpPr>
        <p:spPr>
          <a:xfrm>
            <a:off x="2853586" y="5681662"/>
            <a:ext cx="3242413" cy="630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9DAFF4-CAC7-77DF-756C-34894D96EE4A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1845681" y="2435683"/>
            <a:ext cx="1296607" cy="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CA4C12-417D-3AD0-011F-CBE02B090A66}"/>
              </a:ext>
            </a:extLst>
          </p:cNvPr>
          <p:cNvCxnSpPr>
            <a:cxnSpLocks/>
          </p:cNvCxnSpPr>
          <p:nvPr/>
        </p:nvCxnSpPr>
        <p:spPr>
          <a:xfrm>
            <a:off x="4128858" y="2435683"/>
            <a:ext cx="1296607" cy="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Network Router Icon #431529 - Free Icons Library">
            <a:extLst>
              <a:ext uri="{FF2B5EF4-FFF2-40B4-BE49-F238E27FC236}">
                <a16:creationId xmlns:a16="http://schemas.microsoft.com/office/drawing/2014/main" id="{EA4F5CE4-8511-1B61-40C4-D2141ECD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2288" y="2189605"/>
            <a:ext cx="1028903" cy="4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49D16-74B8-76B0-9ADB-C3468082C632}"/>
              </a:ext>
            </a:extLst>
          </p:cNvPr>
          <p:cNvSpPr txBox="1"/>
          <p:nvPr/>
        </p:nvSpPr>
        <p:spPr>
          <a:xfrm>
            <a:off x="1892453" y="2423730"/>
            <a:ext cx="122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MTU=1500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77D39-89FA-ECDA-FAC8-A73CBF7B32E3}"/>
              </a:ext>
            </a:extLst>
          </p:cNvPr>
          <p:cNvSpPr txBox="1"/>
          <p:nvPr/>
        </p:nvSpPr>
        <p:spPr>
          <a:xfrm>
            <a:off x="4216626" y="24237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MTU=532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5FCFB-990E-6211-BFF2-217E387860EF}"/>
              </a:ext>
            </a:extLst>
          </p:cNvPr>
          <p:cNvGrpSpPr/>
          <p:nvPr/>
        </p:nvGrpSpPr>
        <p:grpSpPr>
          <a:xfrm>
            <a:off x="1693985" y="1628867"/>
            <a:ext cx="2071336" cy="671824"/>
            <a:chOff x="1520765" y="4646458"/>
            <a:chExt cx="2071336" cy="67182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1AEAD3-D729-8B7B-B6C4-17863B6BE82B}"/>
                </a:ext>
              </a:extLst>
            </p:cNvPr>
            <p:cNvCxnSpPr>
              <a:cxnSpLocks/>
            </p:cNvCxnSpPr>
            <p:nvPr/>
          </p:nvCxnSpPr>
          <p:spPr>
            <a:xfrm>
              <a:off x="1765505" y="5318282"/>
              <a:ext cx="115812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DB48D9-7594-D0F9-F73B-EC620684ED6E}"/>
                </a:ext>
              </a:extLst>
            </p:cNvPr>
            <p:cNvGrpSpPr/>
            <p:nvPr/>
          </p:nvGrpSpPr>
          <p:grpSpPr>
            <a:xfrm>
              <a:off x="1520765" y="4646458"/>
              <a:ext cx="2071336" cy="406400"/>
              <a:chOff x="110155" y="3022600"/>
              <a:chExt cx="2071336" cy="4064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CABD83-D34E-486A-AF45-2F659260FDE9}"/>
                  </a:ext>
                </a:extLst>
              </p:cNvPr>
              <p:cNvSpPr/>
              <p:nvPr/>
            </p:nvSpPr>
            <p:spPr>
              <a:xfrm>
                <a:off x="118533" y="3022600"/>
                <a:ext cx="200377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4334C4-151E-BB43-8FE4-E7D5FFBA46B7}"/>
                  </a:ext>
                </a:extLst>
              </p:cNvPr>
              <p:cNvSpPr txBox="1"/>
              <p:nvPr/>
            </p:nvSpPr>
            <p:spPr>
              <a:xfrm>
                <a:off x="110155" y="3042561"/>
                <a:ext cx="2071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Datagram Len=1500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3E2BF4-8B18-97A1-29AA-60F330E89F67}"/>
              </a:ext>
            </a:extLst>
          </p:cNvPr>
          <p:cNvGrpSpPr/>
          <p:nvPr/>
        </p:nvGrpSpPr>
        <p:grpSpPr>
          <a:xfrm>
            <a:off x="3931084" y="925111"/>
            <a:ext cx="1865178" cy="406400"/>
            <a:chOff x="1415420" y="4646458"/>
            <a:chExt cx="1865178" cy="406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C31594-7213-68E7-D8EE-040DA9D3D576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47E090-4A1A-26EE-32D7-B6430017CDEE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3C5AC9-C0EF-7674-2281-11EC8E31CE0D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C257C2-25E5-FA54-0322-7D135F6E4C5B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641775-63F7-BB52-22E6-77DAB61895C7}"/>
              </a:ext>
            </a:extLst>
          </p:cNvPr>
          <p:cNvGrpSpPr/>
          <p:nvPr/>
        </p:nvGrpSpPr>
        <p:grpSpPr>
          <a:xfrm>
            <a:off x="3931084" y="1424308"/>
            <a:ext cx="1865178" cy="406400"/>
            <a:chOff x="1415420" y="4646458"/>
            <a:chExt cx="1865178" cy="40640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6293422-8AD3-4518-E70B-703C520B7A29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6D8F50-7AC5-61EF-9476-49F70F49EF8F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96F94D-F615-3390-E973-7FBF27B70751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3D16E3-9FF8-1615-689F-A3CF5D693721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E64EB0-9DDD-5DF4-C0B7-D09C555957C7}"/>
              </a:ext>
            </a:extLst>
          </p:cNvPr>
          <p:cNvGrpSpPr/>
          <p:nvPr/>
        </p:nvGrpSpPr>
        <p:grpSpPr>
          <a:xfrm>
            <a:off x="3931084" y="1923505"/>
            <a:ext cx="1865178" cy="406400"/>
            <a:chOff x="1415420" y="4646458"/>
            <a:chExt cx="1865178" cy="4064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89A896D-6994-8000-55E6-F691E603D56E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F2AB1F-B445-7943-7289-15AA3E2971B0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C716625-A0CE-A40B-8ED3-D50192806371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297D1B-2FDA-E984-A944-8DACB466E3D3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0ECC196-97E0-2116-7037-2F9A33A1B43C}"/>
              </a:ext>
            </a:extLst>
          </p:cNvPr>
          <p:cNvSpPr txBox="1"/>
          <p:nvPr/>
        </p:nvSpPr>
        <p:spPr>
          <a:xfrm>
            <a:off x="4060931" y="433781"/>
            <a:ext cx="149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Fragments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B8A2EC-0B03-45BB-FF71-607A5D3ED9CB}"/>
              </a:ext>
            </a:extLst>
          </p:cNvPr>
          <p:cNvSpPr txBox="1"/>
          <p:nvPr/>
        </p:nvSpPr>
        <p:spPr>
          <a:xfrm>
            <a:off x="3425882" y="2578394"/>
            <a:ext cx="506870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8123936D-C815-A124-C4FE-670F6BF0D5B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Fragmentation</a:t>
            </a:r>
            <a:endParaRPr lang="en-AU" altLang="en-US" sz="3600" u="sng" dirty="0"/>
          </a:p>
        </p:txBody>
      </p:sp>
      <p:graphicFrame>
        <p:nvGraphicFramePr>
          <p:cNvPr id="39" name="Table 40">
            <a:extLst>
              <a:ext uri="{FF2B5EF4-FFF2-40B4-BE49-F238E27FC236}">
                <a16:creationId xmlns:a16="http://schemas.microsoft.com/office/drawing/2014/main" id="{B8311418-B312-5362-7481-951E4BED58C3}"/>
              </a:ext>
            </a:extLst>
          </p:cNvPr>
          <p:cNvGraphicFramePr>
            <a:graphicFrameLocks noGrp="1"/>
          </p:cNvGraphicFramePr>
          <p:nvPr/>
        </p:nvGraphicFramePr>
        <p:xfrm>
          <a:off x="158910" y="3213313"/>
          <a:ext cx="256292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66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884760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Header field/&lt;info&gt;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Frag.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Frag.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Header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&lt;Data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Packet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5B8E616-ECF9-4F65-5D6E-AE01BC0C1A95}"/>
              </a:ext>
            </a:extLst>
          </p:cNvPr>
          <p:cNvGraphicFramePr>
            <a:graphicFrameLocks noGrp="1"/>
          </p:cNvGraphicFramePr>
          <p:nvPr/>
        </p:nvGraphicFramePr>
        <p:xfrm>
          <a:off x="3290537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41E952B-849C-2E5F-1EE7-013A49AFF959}"/>
              </a:ext>
            </a:extLst>
          </p:cNvPr>
          <p:cNvGraphicFramePr>
            <a:graphicFrameLocks noGrp="1"/>
          </p:cNvGraphicFramePr>
          <p:nvPr/>
        </p:nvGraphicFramePr>
        <p:xfrm>
          <a:off x="5144513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F0DCF60-80B0-5215-3F2E-48622757209B}"/>
              </a:ext>
            </a:extLst>
          </p:cNvPr>
          <p:cNvGraphicFramePr>
            <a:graphicFrameLocks noGrp="1"/>
          </p:cNvGraphicFramePr>
          <p:nvPr/>
        </p:nvGraphicFramePr>
        <p:xfrm>
          <a:off x="6998489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A6DD617-3A74-3072-4AA3-2E30D9802B11}"/>
              </a:ext>
            </a:extLst>
          </p:cNvPr>
          <p:cNvSpPr txBox="1"/>
          <p:nvPr/>
        </p:nvSpPr>
        <p:spPr>
          <a:xfrm>
            <a:off x="418586" y="6347673"/>
            <a:ext cx="204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Packet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11CDD3-5793-C416-9DCC-8E6C7F4FA6D5}"/>
              </a:ext>
            </a:extLst>
          </p:cNvPr>
          <p:cNvSpPr txBox="1"/>
          <p:nvPr/>
        </p:nvSpPr>
        <p:spPr>
          <a:xfrm>
            <a:off x="3430219" y="5809193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E3D315-BD14-049F-53DC-D1D332113010}"/>
              </a:ext>
            </a:extLst>
          </p:cNvPr>
          <p:cNvSpPr txBox="1"/>
          <p:nvPr/>
        </p:nvSpPr>
        <p:spPr>
          <a:xfrm>
            <a:off x="5283057" y="5772178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A7B2C3-F881-5B21-9C25-44E3187D0BA7}"/>
              </a:ext>
            </a:extLst>
          </p:cNvPr>
          <p:cNvSpPr txBox="1"/>
          <p:nvPr/>
        </p:nvSpPr>
        <p:spPr>
          <a:xfrm>
            <a:off x="7049429" y="5772177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134DC1-7F38-177A-334F-79BB40988B53}"/>
              </a:ext>
            </a:extLst>
          </p:cNvPr>
          <p:cNvSpPr/>
          <p:nvPr/>
        </p:nvSpPr>
        <p:spPr>
          <a:xfrm>
            <a:off x="8063345" y="4338071"/>
            <a:ext cx="701516" cy="346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82EEA-FE1F-43C3-1B86-9CCCE4763714}"/>
              </a:ext>
            </a:extLst>
          </p:cNvPr>
          <p:cNvSpPr/>
          <p:nvPr/>
        </p:nvSpPr>
        <p:spPr>
          <a:xfrm>
            <a:off x="8063345" y="3973201"/>
            <a:ext cx="701516" cy="346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EB455-AFA9-9B19-EBC8-90167CAC2B38}"/>
              </a:ext>
            </a:extLst>
          </p:cNvPr>
          <p:cNvSpPr/>
          <p:nvPr/>
        </p:nvSpPr>
        <p:spPr>
          <a:xfrm>
            <a:off x="8063345" y="5079780"/>
            <a:ext cx="701516" cy="346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524305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Algorithm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 = destination IP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 each entry &lt;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&amp; 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is an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directly to destination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else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to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(a router)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3095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048522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3079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C10A7-8301-BD90-E0D9-ACFDA96C0A01}"/>
              </a:ext>
            </a:extLst>
          </p:cNvPr>
          <p:cNvSpPr txBox="1"/>
          <p:nvPr/>
        </p:nvSpPr>
        <p:spPr>
          <a:xfrm>
            <a:off x="1917947" y="4399741"/>
            <a:ext cx="1272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hosts max.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75EF9-E7B0-AC05-BB67-17F90D09D0F0}"/>
              </a:ext>
            </a:extLst>
          </p:cNvPr>
          <p:cNvSpPr txBox="1"/>
          <p:nvPr/>
        </p:nvSpPr>
        <p:spPr>
          <a:xfrm>
            <a:off x="3550445" y="4359946"/>
            <a:ext cx="105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hosts max.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D2400-D3F5-06F5-8D4E-67C8FB618078}"/>
              </a:ext>
            </a:extLst>
          </p:cNvPr>
          <p:cNvSpPr txBox="1"/>
          <p:nvPr/>
        </p:nvSpPr>
        <p:spPr>
          <a:xfrm>
            <a:off x="5707358" y="4359946"/>
            <a:ext cx="105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hosts max.</a:t>
            </a:r>
          </a:p>
        </p:txBody>
      </p:sp>
    </p:spTree>
    <p:extLst>
      <p:ext uri="{BB962C8B-B14F-4D97-AF65-F5344CB8AC3E}">
        <p14:creationId xmlns:p14="http://schemas.microsoft.com/office/powerpoint/2010/main" val="12112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Interdomain Routing (CIDR)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A97F4-980D-B93A-1284-3336B94EDE6E}"/>
              </a:ext>
            </a:extLst>
          </p:cNvPr>
          <p:cNvGrpSpPr/>
          <p:nvPr/>
        </p:nvGrpSpPr>
        <p:grpSpPr>
          <a:xfrm>
            <a:off x="0" y="4541178"/>
            <a:ext cx="9144000" cy="1078786"/>
            <a:chOff x="0" y="4541178"/>
            <a:chExt cx="9144000" cy="1078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DC3754-B706-193F-51AB-8717F49FF9BB}"/>
                </a:ext>
              </a:extLst>
            </p:cNvPr>
            <p:cNvSpPr/>
            <p:nvPr/>
          </p:nvSpPr>
          <p:spPr>
            <a:xfrm>
              <a:off x="0" y="4541178"/>
              <a:ext cx="9144000" cy="10787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F9C615-0D87-B21F-DF5C-CAF5744A4377}"/>
                </a:ext>
              </a:extLst>
            </p:cNvPr>
            <p:cNvSpPr txBox="1"/>
            <p:nvPr/>
          </p:nvSpPr>
          <p:spPr>
            <a:xfrm>
              <a:off x="1196749" y="4757405"/>
              <a:ext cx="6750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Generalizes the ideas of subnetting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164C53-DF6E-D05A-199F-9952DE99EF98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76B740-E086-36BE-5CD0-18342F511EF1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43285A-92C7-CC23-0B36-C4D2D016F9C0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946D05-5166-4638-103E-3177E6B5743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D86B506-3FB1-3D4B-8D6A-3663ED1FC57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F7336-47A3-4D42-4C11-EC060D3BD58D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707BF7-18D1-0FAC-1DD8-77378B92C037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C69568-4CAF-DAB0-F5D7-8569BFFAC606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06E3F-A4F6-EE6C-08FA-A0EC1C545228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BA6A45-650C-EB41-B6F5-8568607A5C72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8055E7-3086-21FB-7883-47AD568BD3A7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8" name="Rectangular Callout 47">
              <a:extLst>
                <a:ext uri="{FF2B5EF4-FFF2-40B4-BE49-F238E27FC236}">
                  <a16:creationId xmlns:a16="http://schemas.microsoft.com/office/drawing/2014/main" id="{CB4DF3F5-A00B-1C2F-8723-295D0964BA0E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794E29-0304-06E4-9E24-4CBB0F07C776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688BBB-77C0-DA41-4F46-F52754CC4FA4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EB5A2-6B82-E0C2-35CD-EFF9D9A4990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34FD9-8EE5-6343-5D00-6E8416FF1D64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7010F-6FF0-BD84-ABAD-CA678EC71153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4" name="Picture 53" descr="Category:Network routers - Wikimedia Commons">
            <a:extLst>
              <a:ext uri="{FF2B5EF4-FFF2-40B4-BE49-F238E27FC236}">
                <a16:creationId xmlns:a16="http://schemas.microsoft.com/office/drawing/2014/main" id="{E2748A44-A0AB-817C-CC95-B4FD7481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/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/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/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83C972-4255-B54C-EDF2-702B1D70BEA0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01E604-A6C3-849D-05FB-3285A0E76042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2343F0-037A-6923-B9D9-3A6D917BF9B0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47920-13C5-5FEF-00D7-0F4316CC243D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</p:spTree>
    <p:extLst>
      <p:ext uri="{BB962C8B-B14F-4D97-AF65-F5344CB8AC3E}">
        <p14:creationId xmlns:p14="http://schemas.microsoft.com/office/powerpoint/2010/main" val="1032024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8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15" name="Picture 14" descr="Category:Network routers - Wikimedia Commons">
            <a:extLst>
              <a:ext uri="{FF2B5EF4-FFF2-40B4-BE49-F238E27FC236}">
                <a16:creationId xmlns:a16="http://schemas.microsoft.com/office/drawing/2014/main" id="{C1AC712C-9361-1F43-DAEA-40D75AD9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1BCD36-E26B-7BCF-2E6F-85D95475C8ED}"/>
              </a:ext>
            </a:extLst>
          </p:cNvPr>
          <p:cNvSpPr txBox="1"/>
          <p:nvPr/>
        </p:nvSpPr>
        <p:spPr>
          <a:xfrm>
            <a:off x="-6597" y="3742507"/>
            <a:ext cx="914181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classes are not needed. Mask can define the number of bits for the network part.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hierarchies can be hidden from the outside world.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addresses can be aggregated/summarized/combined</a:t>
            </a:r>
          </a:p>
        </p:txBody>
      </p:sp>
    </p:spTree>
    <p:extLst>
      <p:ext uri="{BB962C8B-B14F-4D97-AF65-F5344CB8AC3E}">
        <p14:creationId xmlns:p14="http://schemas.microsoft.com/office/powerpoint/2010/main" val="3379464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Classless address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7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EE6A1C-F9E1-81FB-1D01-CED330F797F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9E0CF-394E-7C26-BFA5-DA193743C38C}"/>
              </a:ext>
            </a:extLst>
          </p:cNvPr>
          <p:cNvSpPr txBox="1"/>
          <p:nvPr/>
        </p:nvSpPr>
        <p:spPr>
          <a:xfrm>
            <a:off x="0" y="5891025"/>
            <a:ext cx="91418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X bit network part is often called Prefix or Network-prefix</a:t>
            </a:r>
          </a:p>
        </p:txBody>
      </p:sp>
    </p:spTree>
    <p:extLst>
      <p:ext uri="{BB962C8B-B14F-4D97-AF65-F5344CB8AC3E}">
        <p14:creationId xmlns:p14="http://schemas.microsoft.com/office/powerpoint/2010/main" val="311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CIDR: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lassless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omain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subnet portion of address of arbitrary length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format: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a.b.c.d/x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where x is # bits in subnet portion of address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956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Super-netting/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Route aggregation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00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135495" y="1110526"/>
            <a:ext cx="1515158" cy="1025216"/>
            <a:chOff x="5059613" y="1185521"/>
            <a:chExt cx="1515158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059613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05961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059613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00DB1F-7896-AA64-82EB-5BA0B3C218A9}"/>
              </a:ext>
            </a:extLst>
          </p:cNvPr>
          <p:cNvSpPr txBox="1"/>
          <p:nvPr/>
        </p:nvSpPr>
        <p:spPr>
          <a:xfrm>
            <a:off x="7135495" y="11105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223.1.0.0/16</a:t>
            </a:r>
          </a:p>
        </p:txBody>
      </p: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112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/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/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/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2D6961B-00B0-0CB4-3C0D-386E09B38518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D314A-B735-8A4A-85A2-1149F8DCFED4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45D11-32A9-F08F-4F2F-704A8293DBEF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F6FF3-F7BD-11C9-2EEA-5D7FA5ADDDFE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EE53F-0DA6-E56E-FED2-31B68E59AEC4}"/>
              </a:ext>
            </a:extLst>
          </p:cNvPr>
          <p:cNvSpPr/>
          <p:nvPr/>
        </p:nvSpPr>
        <p:spPr>
          <a:xfrm>
            <a:off x="7315198" y="1115140"/>
            <a:ext cx="1545399" cy="10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from</a:t>
            </a:r>
          </a:p>
          <a:p>
            <a:pPr algn="ctr"/>
            <a:r>
              <a:rPr lang="en-US" dirty="0" err="1"/>
              <a:t>fgmt</a:t>
            </a:r>
            <a:r>
              <a:rPr lang="en-US" dirty="0"/>
              <a:t> 1</a:t>
            </a:r>
          </a:p>
          <a:p>
            <a:pPr algn="ctr"/>
            <a:r>
              <a:rPr lang="en-US" dirty="0"/>
              <a:t>(updated later)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C25598-9D21-71A1-42AF-B4727C37BB7B}"/>
              </a:ext>
            </a:extLst>
          </p:cNvPr>
          <p:cNvSpPr/>
          <p:nvPr/>
        </p:nvSpPr>
        <p:spPr>
          <a:xfrm>
            <a:off x="997527" y="747474"/>
            <a:ext cx="6137564" cy="637981"/>
          </a:xfrm>
          <a:custGeom>
            <a:avLst/>
            <a:gdLst>
              <a:gd name="connsiteX0" fmla="*/ 0 w 6137564"/>
              <a:gd name="connsiteY0" fmla="*/ 540999 h 637981"/>
              <a:gd name="connsiteX1" fmla="*/ 4364182 w 6137564"/>
              <a:gd name="connsiteY1" fmla="*/ 671 h 637981"/>
              <a:gd name="connsiteX2" fmla="*/ 6137564 w 6137564"/>
              <a:gd name="connsiteY2" fmla="*/ 637981 h 63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564" h="637981">
                <a:moveTo>
                  <a:pt x="0" y="540999"/>
                </a:moveTo>
                <a:cubicBezTo>
                  <a:pt x="1670627" y="262753"/>
                  <a:pt x="3341255" y="-15493"/>
                  <a:pt x="4364182" y="671"/>
                </a:cubicBezTo>
                <a:cubicBezTo>
                  <a:pt x="5387109" y="16835"/>
                  <a:pt x="5762336" y="327408"/>
                  <a:pt x="6137564" y="637981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04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1" y="1690608"/>
            <a:ext cx="6273578" cy="34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Today, the Internet has about 1,132,452 prefixes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534951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410332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9826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987513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411001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723738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034888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911857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322226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692238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472913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723738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934876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596863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096926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346163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408201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375283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310988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096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1E0B8-B7DE-D9F5-D7A2-413B86E9328F}"/>
              </a:ext>
            </a:extLst>
          </p:cNvPr>
          <p:cNvSpPr txBox="1"/>
          <p:nvPr/>
        </p:nvSpPr>
        <p:spPr>
          <a:xfrm>
            <a:off x="261019" y="2692687"/>
            <a:ext cx="944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(March 4, 2025. Source: https://ipv4.bgp.he.net/report/netstats)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51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2DBEE2E-8CE9-BBD6-8DB7-F0970EB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32654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EF44AEF7-467B-E67B-E116-BBE37C71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668240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84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04F55B-AFFA-390B-1402-7D7A30A1CFEA}"/>
              </a:ext>
            </a:extLst>
          </p:cNvPr>
          <p:cNvSpPr/>
          <p:nvPr/>
        </p:nvSpPr>
        <p:spPr>
          <a:xfrm>
            <a:off x="1388962" y="1970034"/>
            <a:ext cx="7639291" cy="1909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2BAD2-EC84-8011-6CF0-E6D8838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E244E-7777-0289-4F08-7C96E12DA14A}"/>
              </a:ext>
            </a:extLst>
          </p:cNvPr>
          <p:cNvSpPr txBox="1"/>
          <p:nvPr/>
        </p:nvSpPr>
        <p:spPr>
          <a:xfrm>
            <a:off x="3921476" y="264759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11001001.00001010.00000000.00000000/21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E93A-7C7D-07C1-3E33-D509E7919984}"/>
              </a:ext>
            </a:extLst>
          </p:cNvPr>
          <p:cNvSpPr txBox="1"/>
          <p:nvPr/>
        </p:nvSpPr>
        <p:spPr>
          <a:xfrm>
            <a:off x="3921476" y="322894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11001001.00001010.00000110.00000000/23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1DC1-DDD0-A7E0-BA52-6BD52D0D8324}"/>
              </a:ext>
            </a:extLst>
          </p:cNvPr>
          <p:cNvSpPr txBox="1"/>
          <p:nvPr/>
        </p:nvSpPr>
        <p:spPr>
          <a:xfrm>
            <a:off x="335666" y="5173164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11001001.00001010.00000110.00010001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1EC-1E0B-014D-DE64-53791D37240F}"/>
              </a:ext>
            </a:extLst>
          </p:cNvPr>
          <p:cNvSpPr txBox="1"/>
          <p:nvPr/>
        </p:nvSpPr>
        <p:spPr>
          <a:xfrm>
            <a:off x="335666" y="4651912"/>
            <a:ext cx="413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packet with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201.10.6.17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C50434-29AB-54FD-B0EE-8F4456EE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268099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DC40FFA-0DE1-E015-1972-28FD07A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3228945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ED3EFD-0C47-91A4-4BCF-2F34831003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11C1F7-2BD9-8CCC-982E-4FBC436E5FBD}"/>
              </a:ext>
            </a:extLst>
          </p:cNvPr>
          <p:cNvCxnSpPr>
            <a:cxnSpLocks/>
          </p:cNvCxnSpPr>
          <p:nvPr/>
        </p:nvCxnSpPr>
        <p:spPr>
          <a:xfrm>
            <a:off x="3231138" y="2864349"/>
            <a:ext cx="618641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99E29-C7E7-D716-1F38-B4CF395FC0D9}"/>
              </a:ext>
            </a:extLst>
          </p:cNvPr>
          <p:cNvCxnSpPr>
            <a:cxnSpLocks/>
          </p:cNvCxnSpPr>
          <p:nvPr/>
        </p:nvCxnSpPr>
        <p:spPr>
          <a:xfrm>
            <a:off x="3231137" y="3429000"/>
            <a:ext cx="618641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0F54AF-3A47-4ADF-9D73-4F2DD4BAE8FC}"/>
              </a:ext>
            </a:extLst>
          </p:cNvPr>
          <p:cNvSpPr txBox="1"/>
          <p:nvPr/>
        </p:nvSpPr>
        <p:spPr>
          <a:xfrm>
            <a:off x="3849778" y="1925011"/>
            <a:ext cx="22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6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/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/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/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2D6961B-00B0-0CB4-3C0D-386E09B38518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D314A-B735-8A4A-85A2-1149F8DCFED4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80D871-E537-F521-EAA7-AE808CA77E79}"/>
              </a:ext>
            </a:extLst>
          </p:cNvPr>
          <p:cNvSpPr/>
          <p:nvPr/>
        </p:nvSpPr>
        <p:spPr>
          <a:xfrm>
            <a:off x="7315199" y="3148664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CA27A-D753-2701-3B88-47E23BA1748F}"/>
              </a:ext>
            </a:extLst>
          </p:cNvPr>
          <p:cNvSpPr txBox="1"/>
          <p:nvPr/>
        </p:nvSpPr>
        <p:spPr>
          <a:xfrm>
            <a:off x="6916530" y="2963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B342A-A346-FD35-CF40-50B4C2532961}"/>
              </a:ext>
            </a:extLst>
          </p:cNvPr>
          <p:cNvSpPr txBox="1"/>
          <p:nvPr/>
        </p:nvSpPr>
        <p:spPr>
          <a:xfrm>
            <a:off x="6874963" y="3893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F2E410-506F-EA72-74F3-E1B6CCEB9444}"/>
              </a:ext>
            </a:extLst>
          </p:cNvPr>
          <p:cNvSpPr txBox="1"/>
          <p:nvPr/>
        </p:nvSpPr>
        <p:spPr>
          <a:xfrm>
            <a:off x="6791831" y="48236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21C82-B2F1-BA8E-EEB4-FA644257150C}"/>
              </a:ext>
            </a:extLst>
          </p:cNvPr>
          <p:cNvSpPr/>
          <p:nvPr/>
        </p:nvSpPr>
        <p:spPr>
          <a:xfrm>
            <a:off x="7315199" y="4058689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69D4EA-F375-44AF-F7B7-64E6DD732B85}"/>
              </a:ext>
            </a:extLst>
          </p:cNvPr>
          <p:cNvSpPr/>
          <p:nvPr/>
        </p:nvSpPr>
        <p:spPr>
          <a:xfrm>
            <a:off x="7315199" y="4968714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45D11-32A9-F08F-4F2F-704A8293DBEF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F6FF3-F7BD-11C9-2EEA-5D7FA5ADDDFE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EE53F-0DA6-E56E-FED2-31B68E59AEC4}"/>
              </a:ext>
            </a:extLst>
          </p:cNvPr>
          <p:cNvSpPr/>
          <p:nvPr/>
        </p:nvSpPr>
        <p:spPr>
          <a:xfrm>
            <a:off x="7315198" y="1115140"/>
            <a:ext cx="1545399" cy="10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from</a:t>
            </a:r>
          </a:p>
          <a:p>
            <a:pPr algn="ctr"/>
            <a:r>
              <a:rPr lang="en-US" dirty="0" err="1"/>
              <a:t>fgmt</a:t>
            </a:r>
            <a:r>
              <a:rPr lang="en-US" dirty="0"/>
              <a:t> 1</a:t>
            </a:r>
          </a:p>
          <a:p>
            <a:pPr algn="ctr"/>
            <a:r>
              <a:rPr lang="en-US" dirty="0"/>
              <a:t>(updated later)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8475496-026C-1CD6-D4DB-E59FD7698C76}"/>
              </a:ext>
            </a:extLst>
          </p:cNvPr>
          <p:cNvSpPr/>
          <p:nvPr/>
        </p:nvSpPr>
        <p:spPr>
          <a:xfrm>
            <a:off x="997527" y="747474"/>
            <a:ext cx="6137564" cy="637981"/>
          </a:xfrm>
          <a:custGeom>
            <a:avLst/>
            <a:gdLst>
              <a:gd name="connsiteX0" fmla="*/ 0 w 6137564"/>
              <a:gd name="connsiteY0" fmla="*/ 540999 h 637981"/>
              <a:gd name="connsiteX1" fmla="*/ 4364182 w 6137564"/>
              <a:gd name="connsiteY1" fmla="*/ 671 h 637981"/>
              <a:gd name="connsiteX2" fmla="*/ 6137564 w 6137564"/>
              <a:gd name="connsiteY2" fmla="*/ 637981 h 63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564" h="637981">
                <a:moveTo>
                  <a:pt x="0" y="540999"/>
                </a:moveTo>
                <a:cubicBezTo>
                  <a:pt x="1670627" y="262753"/>
                  <a:pt x="3341255" y="-15493"/>
                  <a:pt x="4364182" y="671"/>
                </a:cubicBezTo>
                <a:cubicBezTo>
                  <a:pt x="5387109" y="16835"/>
                  <a:pt x="5762336" y="327408"/>
                  <a:pt x="6137564" y="637981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15A862E-9D15-CE19-442F-D7226EC53D84}"/>
              </a:ext>
            </a:extLst>
          </p:cNvPr>
          <p:cNvSpPr/>
          <p:nvPr/>
        </p:nvSpPr>
        <p:spPr>
          <a:xfrm>
            <a:off x="845127" y="3740727"/>
            <a:ext cx="6192982" cy="1400710"/>
          </a:xfrm>
          <a:custGeom>
            <a:avLst/>
            <a:gdLst>
              <a:gd name="connsiteX0" fmla="*/ 0 w 6192982"/>
              <a:gd name="connsiteY0" fmla="*/ 207818 h 1400710"/>
              <a:gd name="connsiteX1" fmla="*/ 2840182 w 6192982"/>
              <a:gd name="connsiteY1" fmla="*/ 1399309 h 1400710"/>
              <a:gd name="connsiteX2" fmla="*/ 6192982 w 6192982"/>
              <a:gd name="connsiteY2" fmla="*/ 0 h 14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2982" h="1400710">
                <a:moveTo>
                  <a:pt x="0" y="207818"/>
                </a:moveTo>
                <a:cubicBezTo>
                  <a:pt x="904009" y="820881"/>
                  <a:pt x="1808018" y="1433945"/>
                  <a:pt x="2840182" y="1399309"/>
                </a:cubicBezTo>
                <a:cubicBezTo>
                  <a:pt x="3872346" y="1364673"/>
                  <a:pt x="5032664" y="682336"/>
                  <a:pt x="6192982" y="0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57F1A5-4AB9-941D-3730-A0D358F47430}"/>
              </a:ext>
            </a:extLst>
          </p:cNvPr>
          <p:cNvSpPr/>
          <p:nvPr/>
        </p:nvSpPr>
        <p:spPr>
          <a:xfrm>
            <a:off x="3144982" y="3948545"/>
            <a:ext cx="3879273" cy="1728633"/>
          </a:xfrm>
          <a:custGeom>
            <a:avLst/>
            <a:gdLst>
              <a:gd name="connsiteX0" fmla="*/ 0 w 3879273"/>
              <a:gd name="connsiteY0" fmla="*/ 0 h 1728633"/>
              <a:gd name="connsiteX1" fmla="*/ 1413163 w 3879273"/>
              <a:gd name="connsiteY1" fmla="*/ 1717964 h 1728633"/>
              <a:gd name="connsiteX2" fmla="*/ 3879273 w 3879273"/>
              <a:gd name="connsiteY2" fmla="*/ 595746 h 17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9273" h="1728633">
                <a:moveTo>
                  <a:pt x="0" y="0"/>
                </a:moveTo>
                <a:cubicBezTo>
                  <a:pt x="383309" y="809336"/>
                  <a:pt x="766618" y="1618673"/>
                  <a:pt x="1413163" y="1717964"/>
                </a:cubicBezTo>
                <a:cubicBezTo>
                  <a:pt x="2059708" y="1817255"/>
                  <a:pt x="2969490" y="1206500"/>
                  <a:pt x="3879273" y="595746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6C4630-405C-3DE1-340F-0EBFAFFA18FB}"/>
              </a:ext>
            </a:extLst>
          </p:cNvPr>
          <p:cNvSpPr/>
          <p:nvPr/>
        </p:nvSpPr>
        <p:spPr>
          <a:xfrm>
            <a:off x="4862945" y="4003964"/>
            <a:ext cx="2286000" cy="2073772"/>
          </a:xfrm>
          <a:custGeom>
            <a:avLst/>
            <a:gdLst>
              <a:gd name="connsiteX0" fmla="*/ 0 w 2286000"/>
              <a:gd name="connsiteY0" fmla="*/ 0 h 2073772"/>
              <a:gd name="connsiteX1" fmla="*/ 1039091 w 2286000"/>
              <a:gd name="connsiteY1" fmla="*/ 1995054 h 2073772"/>
              <a:gd name="connsiteX2" fmla="*/ 2286000 w 2286000"/>
              <a:gd name="connsiteY2" fmla="*/ 1482436 h 20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073772">
                <a:moveTo>
                  <a:pt x="0" y="0"/>
                </a:moveTo>
                <a:cubicBezTo>
                  <a:pt x="329045" y="873990"/>
                  <a:pt x="658091" y="1747981"/>
                  <a:pt x="1039091" y="1995054"/>
                </a:cubicBezTo>
                <a:cubicBezTo>
                  <a:pt x="1420091" y="2242127"/>
                  <a:pt x="1853045" y="1862281"/>
                  <a:pt x="2286000" y="1482436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E4651-4351-DAD2-6AAA-774542388040}"/>
              </a:ext>
            </a:extLst>
          </p:cNvPr>
          <p:cNvSpPr txBox="1"/>
          <p:nvPr/>
        </p:nvSpPr>
        <p:spPr>
          <a:xfrm>
            <a:off x="845127" y="6165093"/>
            <a:ext cx="570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What if assembly is not possible?</a:t>
            </a:r>
          </a:p>
        </p:txBody>
      </p:sp>
    </p:spTree>
    <p:extLst>
      <p:ext uri="{BB962C8B-B14F-4D97-AF65-F5344CB8AC3E}">
        <p14:creationId xmlns:p14="http://schemas.microsoft.com/office/powerpoint/2010/main" val="13595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128132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9240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Getting an IP address: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DHCP Protocol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4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DDE36-79DB-7B12-2CA2-6EC299E40C28}"/>
              </a:ext>
            </a:extLst>
          </p:cNvPr>
          <p:cNvSpPr txBox="1"/>
          <p:nvPr/>
        </p:nvSpPr>
        <p:spPr>
          <a:xfrm>
            <a:off x="3995303" y="3244334"/>
            <a:ext cx="169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048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72D92-E7B9-23E2-292F-5FD837CB910C}"/>
              </a:ext>
            </a:extLst>
          </p:cNvPr>
          <p:cNvSpPr txBox="1"/>
          <p:nvPr/>
        </p:nvSpPr>
        <p:spPr>
          <a:xfrm>
            <a:off x="393700" y="3327400"/>
            <a:ext cx="449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Fragmentation of fragmentation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816BB-2417-1282-E83D-52A5FF54BD9B}"/>
              </a:ext>
            </a:extLst>
          </p:cNvPr>
          <p:cNvSpPr txBox="1"/>
          <p:nvPr/>
        </p:nvSpPr>
        <p:spPr>
          <a:xfrm>
            <a:off x="393700" y="1892300"/>
            <a:ext cx="333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The packet “Identifier”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1C761-9DF7-F95C-AF32-6F0249098EAF}"/>
              </a:ext>
            </a:extLst>
          </p:cNvPr>
          <p:cNvSpPr txBox="1"/>
          <p:nvPr/>
        </p:nvSpPr>
        <p:spPr>
          <a:xfrm>
            <a:off x="393700" y="3962400"/>
            <a:ext cx="668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Assembly of mixed fragmentation of different size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(possibly from different paths)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65A1B6-8EF5-1048-ADFD-423B64859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700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34" charset="-128"/>
                <a:cs typeface="+mj-cs"/>
              </a:rPr>
              <a:t> IP Fragmentation-Reassembly: Q&amp;A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891DB-8E3D-CE6C-6EF1-CA6D15B3767B}"/>
              </a:ext>
            </a:extLst>
          </p:cNvPr>
          <p:cNvSpPr txBox="1"/>
          <p:nvPr/>
        </p:nvSpPr>
        <p:spPr>
          <a:xfrm>
            <a:off x="393700" y="2413149"/>
            <a:ext cx="841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Does fragmentation and reassembly set a new limit on the total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size? Is it consistent with “packet length” header field?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58DEB-B3C4-E245-281D-25ED2F33040F}"/>
              </a:ext>
            </a:extLst>
          </p:cNvPr>
          <p:cNvSpPr txBox="1"/>
          <p:nvPr/>
        </p:nvSpPr>
        <p:spPr>
          <a:xfrm>
            <a:off x="393700" y="5829300"/>
            <a:ext cx="714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RFC 791, page 24: https://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www.rfc-editor.org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/rfc791</a:t>
            </a:r>
          </a:p>
        </p:txBody>
      </p:sp>
    </p:spTree>
    <p:extLst>
      <p:ext uri="{BB962C8B-B14F-4D97-AF65-F5344CB8AC3E}">
        <p14:creationId xmlns:p14="http://schemas.microsoft.com/office/powerpoint/2010/main" val="646568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9008</TotalTime>
  <Words>4046</Words>
  <Application>Microsoft Macintosh PowerPoint</Application>
  <PresentationFormat>On-screen Show (4:3)</PresentationFormat>
  <Paragraphs>1277</Paragraphs>
  <Slides>83</Slides>
  <Notes>35</Notes>
  <HiddenSlides>8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ＭＳ Ｐゴシック</vt:lpstr>
      <vt:lpstr>-apple-system</vt:lpstr>
      <vt:lpstr>Arial</vt:lpstr>
      <vt:lpstr>Calibri</vt:lpstr>
      <vt:lpstr>Calibri Light</vt:lpstr>
      <vt:lpstr>Courier New</vt:lpstr>
      <vt:lpstr>Helvetica</vt:lpstr>
      <vt:lpstr>Lucida Bright</vt:lpstr>
      <vt:lpstr>Tahoma</vt:lpstr>
      <vt:lpstr>Times New Roman</vt:lpstr>
      <vt:lpstr>Verdana</vt:lpstr>
      <vt:lpstr>Wingdings</vt:lpstr>
      <vt:lpstr>1_Office Theme</vt:lpstr>
      <vt:lpstr>3_Office Theme</vt:lpstr>
      <vt:lpstr>PowerPoint Presentation</vt:lpstr>
      <vt:lpstr>PowerPoint Presentation</vt:lpstr>
      <vt:lpstr>IP datagram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Addresses</vt:lpstr>
      <vt:lpstr>IP Address (IPv4)</vt:lpstr>
      <vt:lpstr>Grouping Related Hosts</vt:lpstr>
      <vt:lpstr>Scalability Challenge</vt:lpstr>
      <vt:lpstr>Hierarchical Addressing: IP Prefixes</vt:lpstr>
      <vt:lpstr>Hierarchical Addressing in U.S. Mail</vt:lpstr>
      <vt:lpstr>Easy to Add New Hosts</vt:lpstr>
      <vt:lpstr>Hierarchical Addressing: IP Prefixes</vt:lpstr>
      <vt:lpstr>Hierarchical Addressing: IP Prefixes</vt:lpstr>
      <vt:lpstr>“Classes” of networks</vt:lpstr>
      <vt:lpstr>Class-full addressing</vt:lpstr>
      <vt:lpstr>PowerPoint Presentation</vt:lpstr>
      <vt:lpstr>PowerPoint Presentation</vt:lpstr>
      <vt:lpstr>Global Addresses</vt:lpstr>
      <vt:lpstr>PowerPoint Presentation</vt:lpstr>
      <vt:lpstr>PowerPoint Presentation</vt:lpstr>
      <vt:lpstr>Global Addresses</vt:lpstr>
      <vt:lpstr>Classful Addressing</vt:lpstr>
      <vt:lpstr>IP Datagram Forwarding</vt:lpstr>
      <vt:lpstr>IP Datagram Forwarding</vt:lpstr>
      <vt:lpstr>IP Datagram Forwarding</vt:lpstr>
      <vt:lpstr>IP Datagram Forwarding</vt:lpstr>
      <vt:lpstr>IP Datagram Forwarding</vt:lpstr>
      <vt:lpstr>IP Datagram Forwarding</vt:lpstr>
      <vt:lpstr>Obtaining a Block of Addresses</vt:lpstr>
      <vt:lpstr>PowerPoint Presentation</vt:lpstr>
      <vt:lpstr>PowerPoint Presentation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Subnetting</vt:lpstr>
      <vt:lpstr>Subnetting</vt:lpstr>
      <vt:lpstr>Subnetting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Class-less Interdomain Routing (CIDR)</vt:lpstr>
      <vt:lpstr>PowerPoint Presentation</vt:lpstr>
      <vt:lpstr>PowerPoint Presentation</vt:lpstr>
      <vt:lpstr>PowerPoint Presentation</vt:lpstr>
      <vt:lpstr>CIDR: Classless address</vt:lpstr>
      <vt:lpstr>PowerPoint Presentation</vt:lpstr>
      <vt:lpstr>PowerPoint Presentation</vt:lpstr>
      <vt:lpstr>CIDR: Super-netting/ Route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Classless Inter-Domain Routing (CIDR)</vt:lpstr>
      <vt:lpstr>Hierarchical Address Allocation</vt:lpstr>
      <vt:lpstr>Separate Forwarding Entry Per Prefix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CIDR Makes Packet Forwarding Harder</vt:lpstr>
      <vt:lpstr>Longest Prefix Match Forwarding</vt:lpstr>
      <vt:lpstr>Getting an IP address:  DHCP Protocol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698</cp:revision>
  <dcterms:created xsi:type="dcterms:W3CDTF">2019-01-28T20:09:31Z</dcterms:created>
  <dcterms:modified xsi:type="dcterms:W3CDTF">2026-02-23T18:55:20Z</dcterms:modified>
</cp:coreProperties>
</file>