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709" r:id="rId3"/>
  </p:sldMasterIdLst>
  <p:notesMasterIdLst>
    <p:notesMasterId r:id="rId96"/>
  </p:notesMasterIdLst>
  <p:sldIdLst>
    <p:sldId id="1493" r:id="rId4"/>
    <p:sldId id="1598" r:id="rId5"/>
    <p:sldId id="1692" r:id="rId6"/>
    <p:sldId id="1693" r:id="rId7"/>
    <p:sldId id="610" r:id="rId8"/>
    <p:sldId id="1565" r:id="rId9"/>
    <p:sldId id="1566" r:id="rId10"/>
    <p:sldId id="1567" r:id="rId11"/>
    <p:sldId id="1799" r:id="rId12"/>
    <p:sldId id="303" r:id="rId13"/>
    <p:sldId id="1599" r:id="rId14"/>
    <p:sldId id="1705" r:id="rId15"/>
    <p:sldId id="1706" r:id="rId16"/>
    <p:sldId id="1792" r:id="rId17"/>
    <p:sldId id="1642" r:id="rId18"/>
    <p:sldId id="1697" r:id="rId19"/>
    <p:sldId id="1645" r:id="rId20"/>
    <p:sldId id="1644" r:id="rId21"/>
    <p:sldId id="1793" r:id="rId22"/>
    <p:sldId id="1794" r:id="rId23"/>
    <p:sldId id="1795" r:id="rId24"/>
    <p:sldId id="1796" r:id="rId25"/>
    <p:sldId id="1702" r:id="rId26"/>
    <p:sldId id="1797" r:id="rId27"/>
    <p:sldId id="1624" r:id="rId28"/>
    <p:sldId id="1800" r:id="rId29"/>
    <p:sldId id="1646" r:id="rId30"/>
    <p:sldId id="1647" r:id="rId31"/>
    <p:sldId id="1648" r:id="rId32"/>
    <p:sldId id="1649" r:id="rId33"/>
    <p:sldId id="1576" r:id="rId34"/>
    <p:sldId id="1580" r:id="rId35"/>
    <p:sldId id="1581" r:id="rId36"/>
    <p:sldId id="1582" r:id="rId37"/>
    <p:sldId id="1583" r:id="rId38"/>
    <p:sldId id="1798" r:id="rId39"/>
    <p:sldId id="1650" r:id="rId40"/>
    <p:sldId id="1651" r:id="rId41"/>
    <p:sldId id="1653" r:id="rId42"/>
    <p:sldId id="1654" r:id="rId43"/>
    <p:sldId id="1655" r:id="rId44"/>
    <p:sldId id="678" r:id="rId45"/>
    <p:sldId id="1629" r:id="rId46"/>
    <p:sldId id="1656" r:id="rId47"/>
    <p:sldId id="1662" r:id="rId48"/>
    <p:sldId id="1664" r:id="rId49"/>
    <p:sldId id="1626" r:id="rId50"/>
    <p:sldId id="1665" r:id="rId51"/>
    <p:sldId id="1666" r:id="rId52"/>
    <p:sldId id="1569" r:id="rId53"/>
    <p:sldId id="304" r:id="rId54"/>
    <p:sldId id="319" r:id="rId55"/>
    <p:sldId id="323" r:id="rId56"/>
    <p:sldId id="1657" r:id="rId57"/>
    <p:sldId id="1660" r:id="rId58"/>
    <p:sldId id="1658" r:id="rId59"/>
    <p:sldId id="1659" r:id="rId60"/>
    <p:sldId id="1661" r:id="rId61"/>
    <p:sldId id="325" r:id="rId62"/>
    <p:sldId id="326" r:id="rId63"/>
    <p:sldId id="1630" r:id="rId64"/>
    <p:sldId id="1667" r:id="rId65"/>
    <p:sldId id="1632" r:id="rId66"/>
    <p:sldId id="1633" r:id="rId67"/>
    <p:sldId id="1634" r:id="rId68"/>
    <p:sldId id="1668" r:id="rId69"/>
    <p:sldId id="1669" r:id="rId70"/>
    <p:sldId id="1670" r:id="rId71"/>
    <p:sldId id="1675" r:id="rId72"/>
    <p:sldId id="1635" r:id="rId73"/>
    <p:sldId id="1719" r:id="rId74"/>
    <p:sldId id="1720" r:id="rId75"/>
    <p:sldId id="1721" r:id="rId76"/>
    <p:sldId id="1722" r:id="rId77"/>
    <p:sldId id="1723" r:id="rId78"/>
    <p:sldId id="1724" r:id="rId79"/>
    <p:sldId id="1725" r:id="rId80"/>
    <p:sldId id="1726" r:id="rId81"/>
    <p:sldId id="1727" r:id="rId82"/>
    <p:sldId id="1728" r:id="rId83"/>
    <p:sldId id="1729" r:id="rId84"/>
    <p:sldId id="1730" r:id="rId85"/>
    <p:sldId id="1731" r:id="rId86"/>
    <p:sldId id="1732" r:id="rId87"/>
    <p:sldId id="1733" r:id="rId88"/>
    <p:sldId id="1735" r:id="rId89"/>
    <p:sldId id="1677" r:id="rId90"/>
    <p:sldId id="1678" r:id="rId91"/>
    <p:sldId id="1679" r:id="rId92"/>
    <p:sldId id="1674" r:id="rId93"/>
    <p:sldId id="1584" r:id="rId94"/>
    <p:sldId id="1752"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551"/>
  </p:normalViewPr>
  <p:slideViewPr>
    <p:cSldViewPr snapToGrid="0" snapToObjects="1" showGuides="1">
      <p:cViewPr varScale="1">
        <p:scale>
          <a:sx n="93" d="100"/>
          <a:sy n="93" d="100"/>
        </p:scale>
        <p:origin x="44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2/25/26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BDEE6D0-E5CE-254B-887F-A7907C4F12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7635" name="Rectangle 3">
            <a:extLst>
              <a:ext uri="{FF2B5EF4-FFF2-40B4-BE49-F238E27FC236}">
                <a16:creationId xmlns:a16="http://schemas.microsoft.com/office/drawing/2014/main" id="{57E535EE-72B2-2748-AE39-638B1EDDCF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D8BB872-AE89-6943-BF3B-4F1273DDB5D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6" name="Rectangle 6">
            <a:extLst>
              <a:ext uri="{FF2B5EF4-FFF2-40B4-BE49-F238E27FC236}">
                <a16:creationId xmlns:a16="http://schemas.microsoft.com/office/drawing/2014/main" id="{B553E368-D398-E14D-B512-6DA2204E25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7637" name="Rectangle 7">
            <a:extLst>
              <a:ext uri="{FF2B5EF4-FFF2-40B4-BE49-F238E27FC236}">
                <a16:creationId xmlns:a16="http://schemas.microsoft.com/office/drawing/2014/main" id="{46FB4A99-1F61-BA48-AB99-256B86A6F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1DB11AD-66D2-4344-8DFF-00DB669AA0F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8" name="Rectangle 2">
            <a:extLst>
              <a:ext uri="{FF2B5EF4-FFF2-40B4-BE49-F238E27FC236}">
                <a16:creationId xmlns:a16="http://schemas.microsoft.com/office/drawing/2014/main" id="{9CA3A770-C2DA-9144-8A5E-D6B79350B181}"/>
              </a:ext>
            </a:extLst>
          </p:cNvPr>
          <p:cNvSpPr>
            <a:spLocks noGrp="1" noRot="1" noChangeAspect="1" noChangeArrowheads="1" noTextEdit="1"/>
          </p:cNvSpPr>
          <p:nvPr>
            <p:ph type="sldImg"/>
          </p:nvPr>
        </p:nvSpPr>
        <p:spPr>
          <a:ln/>
        </p:spPr>
      </p:sp>
      <p:sp>
        <p:nvSpPr>
          <p:cNvPr id="197639" name="Rectangle 3">
            <a:extLst>
              <a:ext uri="{FF2B5EF4-FFF2-40B4-BE49-F238E27FC236}">
                <a16:creationId xmlns:a16="http://schemas.microsoft.com/office/drawing/2014/main" id="{7114D25D-B837-8C49-B5BD-952EE90B2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37177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33B1A66A-0C60-8D48-B484-0868D2E53F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00707" name="Rectangle 3">
            <a:extLst>
              <a:ext uri="{FF2B5EF4-FFF2-40B4-BE49-F238E27FC236}">
                <a16:creationId xmlns:a16="http://schemas.microsoft.com/office/drawing/2014/main" id="{2C2C7619-6B76-E84E-A299-02CB471EF9E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3A9168A0-15FD-224E-87A8-ABDF3B500BAF}"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0708" name="Rectangle 6">
            <a:extLst>
              <a:ext uri="{FF2B5EF4-FFF2-40B4-BE49-F238E27FC236}">
                <a16:creationId xmlns:a16="http://schemas.microsoft.com/office/drawing/2014/main" id="{6A4C0792-E282-484F-9C19-63745157722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00709" name="Rectangle 7">
            <a:extLst>
              <a:ext uri="{FF2B5EF4-FFF2-40B4-BE49-F238E27FC236}">
                <a16:creationId xmlns:a16="http://schemas.microsoft.com/office/drawing/2014/main" id="{5FADCCC8-5424-ED4B-B073-1ED835F75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B7793F68-8309-A24F-90E3-0A1A23D1625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0710" name="Rectangle 2">
            <a:extLst>
              <a:ext uri="{FF2B5EF4-FFF2-40B4-BE49-F238E27FC236}">
                <a16:creationId xmlns:a16="http://schemas.microsoft.com/office/drawing/2014/main" id="{B42C0C32-3FD2-8C47-BDFD-29ED5F0FA9BC}"/>
              </a:ext>
            </a:extLst>
          </p:cNvPr>
          <p:cNvSpPr>
            <a:spLocks noGrp="1" noRot="1" noChangeAspect="1" noChangeArrowheads="1" noTextEdit="1"/>
          </p:cNvSpPr>
          <p:nvPr>
            <p:ph type="sldImg"/>
          </p:nvPr>
        </p:nvSpPr>
        <p:spPr>
          <a:ln/>
        </p:spPr>
      </p:sp>
      <p:sp>
        <p:nvSpPr>
          <p:cNvPr id="200711" name="Rectangle 3">
            <a:extLst>
              <a:ext uri="{FF2B5EF4-FFF2-40B4-BE49-F238E27FC236}">
                <a16:creationId xmlns:a16="http://schemas.microsoft.com/office/drawing/2014/main" id="{3F17FFE2-9D94-7343-954C-53431D3AF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p>
        </p:txBody>
      </p:sp>
    </p:spTree>
    <p:extLst>
      <p:ext uri="{BB962C8B-B14F-4D97-AF65-F5344CB8AC3E}">
        <p14:creationId xmlns:p14="http://schemas.microsoft.com/office/powerpoint/2010/main" val="372401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E080B931-FF1E-F64D-820C-505C5ECE8F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01731" name="Rectangle 3">
            <a:extLst>
              <a:ext uri="{FF2B5EF4-FFF2-40B4-BE49-F238E27FC236}">
                <a16:creationId xmlns:a16="http://schemas.microsoft.com/office/drawing/2014/main" id="{B340723B-E4CD-F040-9B1C-39557B6127D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DE4B8A5-E011-1540-9CC1-B53C17D345B0}"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732" name="Rectangle 6">
            <a:extLst>
              <a:ext uri="{FF2B5EF4-FFF2-40B4-BE49-F238E27FC236}">
                <a16:creationId xmlns:a16="http://schemas.microsoft.com/office/drawing/2014/main" id="{4CED2739-5694-764C-BE6F-56DA2C3F11A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01733" name="Rectangle 7">
            <a:extLst>
              <a:ext uri="{FF2B5EF4-FFF2-40B4-BE49-F238E27FC236}">
                <a16:creationId xmlns:a16="http://schemas.microsoft.com/office/drawing/2014/main" id="{BA90A5A6-D4F2-1F49-9D07-F78875C74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B5D10547-0A4C-CD4E-8AF7-42F33D5FCE3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28</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734" name="Rectangle 2">
            <a:extLst>
              <a:ext uri="{FF2B5EF4-FFF2-40B4-BE49-F238E27FC236}">
                <a16:creationId xmlns:a16="http://schemas.microsoft.com/office/drawing/2014/main" id="{E08FC5A7-3F32-E44B-ACCD-BB0000D0FE1D}"/>
              </a:ext>
            </a:extLst>
          </p:cNvPr>
          <p:cNvSpPr>
            <a:spLocks noGrp="1" noRot="1" noChangeAspect="1" noChangeArrowheads="1" noTextEdit="1"/>
          </p:cNvSpPr>
          <p:nvPr>
            <p:ph type="sldImg"/>
          </p:nvPr>
        </p:nvSpPr>
        <p:spPr>
          <a:ln/>
        </p:spPr>
      </p:sp>
      <p:sp>
        <p:nvSpPr>
          <p:cNvPr id="201735" name="Rectangle 3">
            <a:extLst>
              <a:ext uri="{FF2B5EF4-FFF2-40B4-BE49-F238E27FC236}">
                <a16:creationId xmlns:a16="http://schemas.microsoft.com/office/drawing/2014/main" id="{9F61E017-6A0E-8842-A2FD-4239CD1FA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03124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E080B931-FF1E-F64D-820C-505C5ECE8F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01731" name="Rectangle 3">
            <a:extLst>
              <a:ext uri="{FF2B5EF4-FFF2-40B4-BE49-F238E27FC236}">
                <a16:creationId xmlns:a16="http://schemas.microsoft.com/office/drawing/2014/main" id="{B340723B-E4CD-F040-9B1C-39557B6127D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DE4B8A5-E011-1540-9CC1-B53C17D345B0}"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732" name="Rectangle 6">
            <a:extLst>
              <a:ext uri="{FF2B5EF4-FFF2-40B4-BE49-F238E27FC236}">
                <a16:creationId xmlns:a16="http://schemas.microsoft.com/office/drawing/2014/main" id="{4CED2739-5694-764C-BE6F-56DA2C3F11A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01733" name="Rectangle 7">
            <a:extLst>
              <a:ext uri="{FF2B5EF4-FFF2-40B4-BE49-F238E27FC236}">
                <a16:creationId xmlns:a16="http://schemas.microsoft.com/office/drawing/2014/main" id="{BA90A5A6-D4F2-1F49-9D07-F78875C74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B5D10547-0A4C-CD4E-8AF7-42F33D5FCE3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734" name="Rectangle 2">
            <a:extLst>
              <a:ext uri="{FF2B5EF4-FFF2-40B4-BE49-F238E27FC236}">
                <a16:creationId xmlns:a16="http://schemas.microsoft.com/office/drawing/2014/main" id="{E08FC5A7-3F32-E44B-ACCD-BB0000D0FE1D}"/>
              </a:ext>
            </a:extLst>
          </p:cNvPr>
          <p:cNvSpPr>
            <a:spLocks noGrp="1" noRot="1" noChangeAspect="1" noChangeArrowheads="1" noTextEdit="1"/>
          </p:cNvSpPr>
          <p:nvPr>
            <p:ph type="sldImg"/>
          </p:nvPr>
        </p:nvSpPr>
        <p:spPr>
          <a:ln/>
        </p:spPr>
      </p:sp>
      <p:sp>
        <p:nvSpPr>
          <p:cNvPr id="201735" name="Rectangle 3">
            <a:extLst>
              <a:ext uri="{FF2B5EF4-FFF2-40B4-BE49-F238E27FC236}">
                <a16:creationId xmlns:a16="http://schemas.microsoft.com/office/drawing/2014/main" id="{9F61E017-6A0E-8842-A2FD-4239CD1FA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21855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6FD7F99C-7098-9143-9A31-F609D370775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03779" name="Rectangle 3">
            <a:extLst>
              <a:ext uri="{FF2B5EF4-FFF2-40B4-BE49-F238E27FC236}">
                <a16:creationId xmlns:a16="http://schemas.microsoft.com/office/drawing/2014/main" id="{880922BB-C268-B04E-81D9-9B232118909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92F4619E-E8AA-FD49-9621-6C1BAF456A6A}"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3780" name="Rectangle 6">
            <a:extLst>
              <a:ext uri="{FF2B5EF4-FFF2-40B4-BE49-F238E27FC236}">
                <a16:creationId xmlns:a16="http://schemas.microsoft.com/office/drawing/2014/main" id="{30723E85-2371-E144-92BA-D019D2840A0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03781" name="Rectangle 7">
            <a:extLst>
              <a:ext uri="{FF2B5EF4-FFF2-40B4-BE49-F238E27FC236}">
                <a16:creationId xmlns:a16="http://schemas.microsoft.com/office/drawing/2014/main" id="{F632C63C-D2AF-E84E-AA9B-321166FE2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38F02017-B1BA-F240-90DF-424B871840E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30</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3782" name="Rectangle 2">
            <a:extLst>
              <a:ext uri="{FF2B5EF4-FFF2-40B4-BE49-F238E27FC236}">
                <a16:creationId xmlns:a16="http://schemas.microsoft.com/office/drawing/2014/main" id="{C5214A82-5A96-8340-97C3-C5FB596FBBBF}"/>
              </a:ext>
            </a:extLst>
          </p:cNvPr>
          <p:cNvSpPr>
            <a:spLocks noGrp="1" noRot="1" noChangeAspect="1" noChangeArrowheads="1" noTextEdit="1"/>
          </p:cNvSpPr>
          <p:nvPr>
            <p:ph type="sldImg"/>
          </p:nvPr>
        </p:nvSpPr>
        <p:spPr>
          <a:ln/>
        </p:spPr>
      </p:sp>
      <p:sp>
        <p:nvSpPr>
          <p:cNvPr id="203783" name="Rectangle 3">
            <a:extLst>
              <a:ext uri="{FF2B5EF4-FFF2-40B4-BE49-F238E27FC236}">
                <a16:creationId xmlns:a16="http://schemas.microsoft.com/office/drawing/2014/main" id="{9B6ED5DD-5C77-CA40-B9F6-5951DDE98E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46026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Classful addressing is operationally dead</a:t>
            </a:r>
            <a:endParaRPr lang="en-US" dirty="0"/>
          </a:p>
          <a:p>
            <a:r>
              <a:rPr lang="en-US" dirty="0"/>
              <a:t>No routing protocol in active Internet use assumes class boundaries.</a:t>
            </a:r>
          </a:p>
          <a:p>
            <a:r>
              <a:rPr lang="en-US" dirty="0"/>
              <a:t>BGP is fully classless.</a:t>
            </a:r>
          </a:p>
          <a:p>
            <a:r>
              <a:rPr lang="en-US" dirty="0"/>
              <a:t>OSPF and RIP v2 carry explicit prefix lengths.</a:t>
            </a:r>
          </a:p>
          <a:p>
            <a:r>
              <a:rPr lang="en-US" dirty="0"/>
              <a:t>CIDR (RFC 4632) removed fixed /8, /16, /24 semantics.</a:t>
            </a:r>
          </a:p>
          <a:p>
            <a:endParaRPr lang="en-US" dirty="0"/>
          </a:p>
          <a:p>
            <a:r>
              <a:rPr lang="en-US" b="1" dirty="0"/>
              <a:t>Subnetting did not die — it evolved</a:t>
            </a:r>
            <a:endParaRPr lang="en-US" dirty="0"/>
          </a:p>
          <a:p>
            <a:r>
              <a:rPr lang="en-US" dirty="0"/>
              <a:t>Under CIDR, </a:t>
            </a:r>
            <a:r>
              <a:rPr lang="en-US" i="1" dirty="0"/>
              <a:t>all addressing is subnetting</a:t>
            </a:r>
            <a:r>
              <a:rPr lang="en-US" dirty="0"/>
              <a:t>.</a:t>
            </a:r>
          </a:p>
          <a:p>
            <a:r>
              <a:rPr lang="en-US" dirty="0"/>
              <a:t>Prefix allocation is hierarchical subdivision.</a:t>
            </a:r>
          </a:p>
          <a:p>
            <a:r>
              <a:rPr lang="en-US" dirty="0"/>
              <a:t>Route aggregation is simply reverse-subnetting (</a:t>
            </a:r>
            <a:r>
              <a:rPr lang="en-US" dirty="0" err="1"/>
              <a:t>supernetting</a:t>
            </a:r>
            <a:r>
              <a:rPr lang="en-US" dirty="0"/>
              <a:t>).</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36</a:t>
            </a:fld>
            <a:endParaRPr lang="en-US"/>
          </a:p>
        </p:txBody>
      </p:sp>
    </p:spTree>
    <p:extLst>
      <p:ext uri="{BB962C8B-B14F-4D97-AF65-F5344CB8AC3E}">
        <p14:creationId xmlns:p14="http://schemas.microsoft.com/office/powerpoint/2010/main" val="382168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OSPF includes the subnet mask in LSAs.</a:t>
            </a:r>
          </a:p>
          <a:p>
            <a:r>
              <a:rPr lang="en-US" dirty="0"/>
              <a:t>BGP advertises NLRI as prefix/length.</a:t>
            </a:r>
          </a:p>
          <a:p>
            <a:r>
              <a:rPr lang="en-US" dirty="0"/>
              <a:t>RIP v2 carries subnet mask fields (v1 did not).</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37</a:t>
            </a:fld>
            <a:endParaRPr lang="en-US"/>
          </a:p>
        </p:txBody>
      </p:sp>
    </p:spTree>
    <p:extLst>
      <p:ext uri="{BB962C8B-B14F-4D97-AF65-F5344CB8AC3E}">
        <p14:creationId xmlns:p14="http://schemas.microsoft.com/office/powerpoint/2010/main" val="208648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19EFD338-0F92-7448-B812-A4AF29A924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1971" name="Rectangle 3">
            <a:extLst>
              <a:ext uri="{FF2B5EF4-FFF2-40B4-BE49-F238E27FC236}">
                <a16:creationId xmlns:a16="http://schemas.microsoft.com/office/drawing/2014/main" id="{DB05549A-00A6-EE46-9E8B-D75894D3CB1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3B228536-2746-C440-9849-E58E3185D5EA}"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1972" name="Rectangle 6">
            <a:extLst>
              <a:ext uri="{FF2B5EF4-FFF2-40B4-BE49-F238E27FC236}">
                <a16:creationId xmlns:a16="http://schemas.microsoft.com/office/drawing/2014/main" id="{14A1198C-2E79-5C4E-8E74-647ED486C1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1973" name="Rectangle 7">
            <a:extLst>
              <a:ext uri="{FF2B5EF4-FFF2-40B4-BE49-F238E27FC236}">
                <a16:creationId xmlns:a16="http://schemas.microsoft.com/office/drawing/2014/main" id="{C8E579FB-C5EC-744B-9828-FA286F01C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A337CD4-2240-7946-9584-6BB6994E03C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50</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1974" name="Rectangle 2">
            <a:extLst>
              <a:ext uri="{FF2B5EF4-FFF2-40B4-BE49-F238E27FC236}">
                <a16:creationId xmlns:a16="http://schemas.microsoft.com/office/drawing/2014/main" id="{2E258790-D523-6047-86FF-62FBDD5E45EC}"/>
              </a:ext>
            </a:extLst>
          </p:cNvPr>
          <p:cNvSpPr>
            <a:spLocks noGrp="1" noRot="1" noChangeAspect="1" noChangeArrowheads="1" noTextEdit="1"/>
          </p:cNvSpPr>
          <p:nvPr>
            <p:ph type="sldImg"/>
          </p:nvPr>
        </p:nvSpPr>
        <p:spPr>
          <a:ln/>
        </p:spPr>
      </p:sp>
      <p:sp>
        <p:nvSpPr>
          <p:cNvPr id="211975" name="Rectangle 3">
            <a:extLst>
              <a:ext uri="{FF2B5EF4-FFF2-40B4-BE49-F238E27FC236}">
                <a16:creationId xmlns:a16="http://schemas.microsoft.com/office/drawing/2014/main" id="{75142E7B-9B77-0446-A790-52B068AAE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77501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087F5DF-D993-DB4F-A642-2F471AFDA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9B9D6C6B-F6DC-3A4E-A671-9C1FB195F12F}"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7346" name="Rectangle 2">
            <a:extLst>
              <a:ext uri="{FF2B5EF4-FFF2-40B4-BE49-F238E27FC236}">
                <a16:creationId xmlns:a16="http://schemas.microsoft.com/office/drawing/2014/main" id="{8A443F41-D3A8-D04F-A1A2-F72727384CAA}"/>
              </a:ext>
            </a:extLst>
          </p:cNvPr>
          <p:cNvSpPr>
            <a:spLocks noGrp="1" noRot="1" noChangeAspect="1" noChangeArrowheads="1" noTextEdit="1"/>
          </p:cNvSpPr>
          <p:nvPr>
            <p:ph type="sldImg"/>
          </p:nvPr>
        </p:nvSpPr>
        <p:spPr>
          <a:xfrm>
            <a:off x="1268413" y="727075"/>
            <a:ext cx="4781550" cy="3586163"/>
          </a:xfrm>
          <a:ln w="12700" cap="flat">
            <a:solidFill>
              <a:schemeClr val="tx1"/>
            </a:solidFill>
          </a:ln>
        </p:spPr>
      </p:sp>
      <p:sp>
        <p:nvSpPr>
          <p:cNvPr id="57347" name="Rectangle 3">
            <a:extLst>
              <a:ext uri="{FF2B5EF4-FFF2-40B4-BE49-F238E27FC236}">
                <a16:creationId xmlns:a16="http://schemas.microsoft.com/office/drawing/2014/main" id="{523D777B-D31A-154C-8EA3-8902F54E0E79}"/>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3198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5F99F05A-7A03-E14E-8ADE-BF39F55F7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auto" latinLnBrk="0" hangingPunct="1">
              <a:lnSpc>
                <a:spcPct val="100000"/>
              </a:lnSpc>
              <a:spcBef>
                <a:spcPts val="0"/>
              </a:spcBef>
              <a:spcAft>
                <a:spcPts val="0"/>
              </a:spcAft>
              <a:buClrTx/>
              <a:buSzTx/>
              <a:buFontTx/>
              <a:buNone/>
              <a:tabLst/>
              <a:defRPr/>
            </a:pPr>
            <a:fld id="{7A56B5BD-C342-0646-8ACB-706A1948581D}"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auto" latinLnBrk="0" hangingPunct="1">
                <a:lnSpc>
                  <a:spcPct val="100000"/>
                </a:lnSpc>
                <a:spcBef>
                  <a:spcPts val="0"/>
                </a:spcBef>
                <a:spcAft>
                  <a:spcPts val="0"/>
                </a:spcAft>
                <a:buClrTx/>
                <a:buSzTx/>
                <a:buFontTx/>
                <a:buNone/>
                <a:tabLst/>
                <a:defRPr/>
              </a:pPr>
              <a:t>53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77826" name="Rectangle 2">
            <a:extLst>
              <a:ext uri="{FF2B5EF4-FFF2-40B4-BE49-F238E27FC236}">
                <a16:creationId xmlns:a16="http://schemas.microsoft.com/office/drawing/2014/main" id="{00C4EC55-862E-834C-ADE5-04A99C4C9611}"/>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B0035260-C844-8A49-9614-8356B1057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4280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784D459B-C87A-3C48-B642-BB2BCFF3C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auto" latinLnBrk="0" hangingPunct="1">
              <a:lnSpc>
                <a:spcPct val="100000"/>
              </a:lnSpc>
              <a:spcBef>
                <a:spcPts val="0"/>
              </a:spcBef>
              <a:spcAft>
                <a:spcPts val="0"/>
              </a:spcAft>
              <a:buClrTx/>
              <a:buSzTx/>
              <a:buFontTx/>
              <a:buNone/>
              <a:tabLst/>
              <a:defRPr/>
            </a:pPr>
            <a:fld id="{5DC2B55D-9A94-1447-98BA-279E6FD3E8B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auto" latinLnBrk="0" hangingPunct="1">
                <a:lnSpc>
                  <a:spcPct val="100000"/>
                </a:lnSpc>
                <a:spcBef>
                  <a:spcPts val="0"/>
                </a:spcBef>
                <a:spcAft>
                  <a:spcPts val="0"/>
                </a:spcAft>
                <a:buClrTx/>
                <a:buSzTx/>
                <a:buFontTx/>
                <a:buNone/>
                <a:tabLst/>
                <a:defRPr/>
              </a:pPr>
              <a:t>59</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79874" name="Rectangle 2">
            <a:extLst>
              <a:ext uri="{FF2B5EF4-FFF2-40B4-BE49-F238E27FC236}">
                <a16:creationId xmlns:a16="http://schemas.microsoft.com/office/drawing/2014/main" id="{30BB9330-5E4D-D44F-B234-ABAAE7D17A1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CB784B97-7A78-4D49-AE4E-E127C985F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846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BDEE6D0-E5CE-254B-887F-A7907C4F12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7635" name="Rectangle 3">
            <a:extLst>
              <a:ext uri="{FF2B5EF4-FFF2-40B4-BE49-F238E27FC236}">
                <a16:creationId xmlns:a16="http://schemas.microsoft.com/office/drawing/2014/main" id="{57E535EE-72B2-2748-AE39-638B1EDDCF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D8BB872-AE89-6943-BF3B-4F1273DDB5D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6" name="Rectangle 6">
            <a:extLst>
              <a:ext uri="{FF2B5EF4-FFF2-40B4-BE49-F238E27FC236}">
                <a16:creationId xmlns:a16="http://schemas.microsoft.com/office/drawing/2014/main" id="{B553E368-D398-E14D-B512-6DA2204E25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7637" name="Rectangle 7">
            <a:extLst>
              <a:ext uri="{FF2B5EF4-FFF2-40B4-BE49-F238E27FC236}">
                <a16:creationId xmlns:a16="http://schemas.microsoft.com/office/drawing/2014/main" id="{46FB4A99-1F61-BA48-AB99-256B86A6F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1DB11AD-66D2-4344-8DFF-00DB669AA0F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8" name="Rectangle 2">
            <a:extLst>
              <a:ext uri="{FF2B5EF4-FFF2-40B4-BE49-F238E27FC236}">
                <a16:creationId xmlns:a16="http://schemas.microsoft.com/office/drawing/2014/main" id="{9CA3A770-C2DA-9144-8A5E-D6B79350B181}"/>
              </a:ext>
            </a:extLst>
          </p:cNvPr>
          <p:cNvSpPr>
            <a:spLocks noGrp="1" noRot="1" noChangeAspect="1" noChangeArrowheads="1" noTextEdit="1"/>
          </p:cNvSpPr>
          <p:nvPr>
            <p:ph type="sldImg"/>
          </p:nvPr>
        </p:nvSpPr>
        <p:spPr>
          <a:ln/>
        </p:spPr>
      </p:sp>
      <p:sp>
        <p:nvSpPr>
          <p:cNvPr id="197639" name="Rectangle 3">
            <a:extLst>
              <a:ext uri="{FF2B5EF4-FFF2-40B4-BE49-F238E27FC236}">
                <a16:creationId xmlns:a16="http://schemas.microsoft.com/office/drawing/2014/main" id="{7114D25D-B837-8C49-B5BD-952EE90B2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6377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E1F1CC94-0844-D841-A22A-B55B412B2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auto" latinLnBrk="0" hangingPunct="1">
              <a:lnSpc>
                <a:spcPct val="100000"/>
              </a:lnSpc>
              <a:spcBef>
                <a:spcPts val="0"/>
              </a:spcBef>
              <a:spcAft>
                <a:spcPts val="0"/>
              </a:spcAft>
              <a:buClrTx/>
              <a:buSzTx/>
              <a:buFontTx/>
              <a:buNone/>
              <a:tabLst/>
              <a:defRPr/>
            </a:pPr>
            <a:fld id="{43EC6393-105D-DC48-8E4B-25EAD0F6C588}"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auto" latinLnBrk="0" hangingPunct="1">
                <a:lnSpc>
                  <a:spcPct val="100000"/>
                </a:lnSpc>
                <a:spcBef>
                  <a:spcPts val="0"/>
                </a:spcBef>
                <a:spcAft>
                  <a:spcPts val="0"/>
                </a:spcAft>
                <a:buClrTx/>
                <a:buSzTx/>
                <a:buFontTx/>
                <a:buNone/>
                <a:tabLst/>
                <a:defRPr/>
              </a:pPr>
              <a:t>60</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22" name="Rectangle 2">
            <a:extLst>
              <a:ext uri="{FF2B5EF4-FFF2-40B4-BE49-F238E27FC236}">
                <a16:creationId xmlns:a16="http://schemas.microsoft.com/office/drawing/2014/main" id="{68D641AE-D253-D041-BE95-8001E5F887F8}"/>
              </a:ext>
            </a:extLst>
          </p:cNvPr>
          <p:cNvSpPr>
            <a:spLocks noGrp="1" noRot="1" noChangeAspect="1" noChangeArrowheads="1" noTextEdit="1"/>
          </p:cNvSpPr>
          <p:nvPr>
            <p:ph type="sldImg"/>
          </p:nvPr>
        </p:nvSpPr>
        <p:spPr>
          <a:xfrm>
            <a:off x="1250950" y="708025"/>
            <a:ext cx="4814888" cy="3611563"/>
          </a:xfrm>
          <a:ln/>
        </p:spPr>
      </p:sp>
      <p:sp>
        <p:nvSpPr>
          <p:cNvPr id="81923" name="Rectangle 3">
            <a:extLst>
              <a:ext uri="{FF2B5EF4-FFF2-40B4-BE49-F238E27FC236}">
                <a16:creationId xmlns:a16="http://schemas.microsoft.com/office/drawing/2014/main" id="{1B765CE2-0C4C-BA44-9492-67EBB7641A41}"/>
              </a:ext>
            </a:extLst>
          </p:cNvPr>
          <p:cNvSpPr>
            <a:spLocks noGrp="1" noChangeArrowheads="1"/>
          </p:cNvSpPr>
          <p:nvPr>
            <p:ph type="body" idx="1"/>
          </p:nvPr>
        </p:nvSpPr>
        <p:spPr>
          <a:xfrm>
            <a:off x="942975" y="4564063"/>
            <a:ext cx="54292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7733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B5928635-39B7-C647-BD4D-6948D2219A37}"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63</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8164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B5928635-39B7-C647-BD4D-6948D2219A37}"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64</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72228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D3297F59-FF30-F14F-8652-747B83E9B4D0}"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65</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89299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F1F1F"/>
                </a:solidFill>
                <a:effectLst/>
                <a:latin typeface="Google Sans"/>
              </a:rPr>
              <a:t>It operates on </a:t>
            </a:r>
            <a:r>
              <a:rPr lang="en-US" b="0" i="0" u="none" strike="noStrike" dirty="0">
                <a:solidFill>
                  <a:srgbClr val="040C28"/>
                </a:solidFill>
                <a:effectLst/>
                <a:latin typeface="Google Sans"/>
              </a:rPr>
              <a:t>UDP (User Datagram Protocol)</a:t>
            </a:r>
            <a:r>
              <a:rPr lang="en-US" b="0" i="0" u="none" strike="noStrike" dirty="0">
                <a:solidFill>
                  <a:srgbClr val="1F1F1F"/>
                </a:solidFill>
                <a:effectLst/>
                <a:latin typeface="Google Sans"/>
              </a:rPr>
              <a:t> and typically uses port 67 for DHCP servers and port 68 for DHCP clients.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3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broadcast so that other DHCP servers can get a notification. The behavior is different for first time </a:t>
            </a:r>
            <a:r>
              <a:rPr lang="en-US" dirty="0" err="1"/>
              <a:t>aquiring</a:t>
            </a:r>
            <a:r>
              <a:rPr lang="en-US" dirty="0"/>
              <a:t> address vs renewing the lease of the address.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657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FB21-887A-AA84-6BA2-A787B1DC3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7F1C5-91A1-F828-6A73-A6DCBF574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70EC0-6398-97FA-C336-1BB4FB639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47979A-7F3F-1C8A-CE52-D9C63A600D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0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E5938-D56C-EF62-A324-82F223262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ACB90-3213-4587-86D4-93C5375E7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57DEF-815F-5310-326F-05F382ED6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07C77-21B1-59B9-4FC7-9BB0D59B4D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2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B7DC-1249-B933-8AB0-2776F4457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17AC-2916-D5AA-2088-44AE28475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47667-D7F1-71B3-E1C9-A0F781A614C1}"/>
              </a:ext>
            </a:extLst>
          </p:cNvPr>
          <p:cNvSpPr>
            <a:spLocks noGrp="1"/>
          </p:cNvSpPr>
          <p:nvPr>
            <p:ph type="body" idx="1"/>
          </p:nvPr>
        </p:nvSpPr>
        <p:spPr/>
        <p:txBody>
          <a:bodyPr/>
          <a:lstStyle/>
          <a:p>
            <a:r>
              <a:rPr lang="en-US" dirty="0"/>
              <a:t>RFC 2131, Page [39]: The DHCP client broadcasts DHCPDISCOVER, DHCPREQUEST and DHCPINFORM messages, unless the client knows the address of a DHCP server. The client unicasts DHCPRELEASE messages to the server.</a:t>
            </a:r>
          </a:p>
          <a:p>
            <a:endParaRPr lang="en-US" dirty="0"/>
          </a:p>
          <a:p>
            <a:endParaRPr lang="en-US" dirty="0"/>
          </a:p>
          <a:p>
            <a:r>
              <a:rPr lang="en-US" dirty="0"/>
              <a:t>DHCP is not intended for use in configuring routers.</a:t>
            </a:r>
          </a:p>
        </p:txBody>
      </p:sp>
      <p:sp>
        <p:nvSpPr>
          <p:cNvPr id="4" name="Slide Number Placeholder 3">
            <a:extLst>
              <a:ext uri="{FF2B5EF4-FFF2-40B4-BE49-F238E27FC236}">
                <a16:creationId xmlns:a16="http://schemas.microsoft.com/office/drawing/2014/main" id="{1157B737-8A74-B032-D4ED-AADFF22227EF}"/>
              </a:ext>
            </a:extLst>
          </p:cNvPr>
          <p:cNvSpPr>
            <a:spLocks noGrp="1"/>
          </p:cNvSpPr>
          <p:nvPr>
            <p:ph type="sldNum" sz="quarter" idx="5"/>
          </p:nvPr>
        </p:nvSpPr>
        <p:spPr/>
        <p:txBody>
          <a:bodyPr/>
          <a:lstStyle/>
          <a:p>
            <a:fld id="{BE21CA67-5ABF-B441-9F5E-B32457E6BEA1}" type="slidenum">
              <a:rPr lang="en-US" smtClean="0"/>
              <a:t>85</a:t>
            </a:fld>
            <a:endParaRPr lang="en-US"/>
          </a:p>
        </p:txBody>
      </p:sp>
    </p:spTree>
    <p:extLst>
      <p:ext uri="{BB962C8B-B14F-4D97-AF65-F5344CB8AC3E}">
        <p14:creationId xmlns:p14="http://schemas.microsoft.com/office/powerpoint/2010/main" val="54251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AA71EF0A-46FB-7D4E-9E77-9773BC6C900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8115" name="Rectangle 3">
            <a:extLst>
              <a:ext uri="{FF2B5EF4-FFF2-40B4-BE49-F238E27FC236}">
                <a16:creationId xmlns:a16="http://schemas.microsoft.com/office/drawing/2014/main" id="{DA9FE336-A5D4-4242-83F3-2461EA56EB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19A4268-7406-FE4D-B758-94F373887227}"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8116" name="Rectangle 6">
            <a:extLst>
              <a:ext uri="{FF2B5EF4-FFF2-40B4-BE49-F238E27FC236}">
                <a16:creationId xmlns:a16="http://schemas.microsoft.com/office/drawing/2014/main" id="{9BB2BF1F-55B2-DD4D-AF5D-8B742AD6AC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8117" name="Rectangle 7">
            <a:extLst>
              <a:ext uri="{FF2B5EF4-FFF2-40B4-BE49-F238E27FC236}">
                <a16:creationId xmlns:a16="http://schemas.microsoft.com/office/drawing/2014/main" id="{9AC7DD57-672B-6242-B0CF-8F7B6E7E8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FA4F8CC2-C7EE-9E44-B5E8-944BBC49106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88</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8118" name="Rectangle 2">
            <a:extLst>
              <a:ext uri="{FF2B5EF4-FFF2-40B4-BE49-F238E27FC236}">
                <a16:creationId xmlns:a16="http://schemas.microsoft.com/office/drawing/2014/main" id="{6F422C3B-C3CB-634F-AF45-22EA73BE5CF8}"/>
              </a:ext>
            </a:extLst>
          </p:cNvPr>
          <p:cNvSpPr>
            <a:spLocks noGrp="1" noRot="1" noChangeAspect="1" noChangeArrowheads="1" noTextEdit="1"/>
          </p:cNvSpPr>
          <p:nvPr>
            <p:ph type="sldImg"/>
          </p:nvPr>
        </p:nvSpPr>
        <p:spPr>
          <a:ln/>
        </p:spPr>
      </p:sp>
      <p:sp>
        <p:nvSpPr>
          <p:cNvPr id="218119" name="Rectangle 3">
            <a:extLst>
              <a:ext uri="{FF2B5EF4-FFF2-40B4-BE49-F238E27FC236}">
                <a16:creationId xmlns:a16="http://schemas.microsoft.com/office/drawing/2014/main" id="{0220F1A6-41DD-5C45-8045-60DAC4CB9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32272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F02606F-35EB-B545-9833-98BE7D43A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BE498A51-1EC7-5C4B-AA90-8A99D4974BCA}"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98" name="Rectangle 2">
            <a:extLst>
              <a:ext uri="{FF2B5EF4-FFF2-40B4-BE49-F238E27FC236}">
                <a16:creationId xmlns:a16="http://schemas.microsoft.com/office/drawing/2014/main" id="{E603F4B1-B18F-D942-9E9B-0B17A29863C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69A4B31-D945-424D-BCE4-B3F81EFE4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99524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9C6BB1C4-799D-0145-A2DE-7ABDEE9D659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9139" name="Rectangle 3">
            <a:extLst>
              <a:ext uri="{FF2B5EF4-FFF2-40B4-BE49-F238E27FC236}">
                <a16:creationId xmlns:a16="http://schemas.microsoft.com/office/drawing/2014/main" id="{6F465E87-9616-2648-A093-D7BD1514CD9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6FEDC8E-E3A9-D746-9EBE-EABFF339495A}"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9140" name="Rectangle 6">
            <a:extLst>
              <a:ext uri="{FF2B5EF4-FFF2-40B4-BE49-F238E27FC236}">
                <a16:creationId xmlns:a16="http://schemas.microsoft.com/office/drawing/2014/main" id="{7ABA8166-7181-1F45-A4FF-683A7A18C07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9141" name="Rectangle 7">
            <a:extLst>
              <a:ext uri="{FF2B5EF4-FFF2-40B4-BE49-F238E27FC236}">
                <a16:creationId xmlns:a16="http://schemas.microsoft.com/office/drawing/2014/main" id="{D3B0A32E-39E4-B145-9B0D-F2E43D002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DF6BA39-F6DA-C14C-95FE-B5AA7FB5F5BB}"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89</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9142" name="Rectangle 2">
            <a:extLst>
              <a:ext uri="{FF2B5EF4-FFF2-40B4-BE49-F238E27FC236}">
                <a16:creationId xmlns:a16="http://schemas.microsoft.com/office/drawing/2014/main" id="{AC8D1C14-7F18-5341-BE86-6EFC30407489}"/>
              </a:ext>
            </a:extLst>
          </p:cNvPr>
          <p:cNvSpPr>
            <a:spLocks noGrp="1" noRot="1" noChangeAspect="1" noChangeArrowheads="1" noTextEdit="1"/>
          </p:cNvSpPr>
          <p:nvPr>
            <p:ph type="sldImg"/>
          </p:nvPr>
        </p:nvSpPr>
        <p:spPr>
          <a:ln/>
        </p:spPr>
      </p:sp>
      <p:sp>
        <p:nvSpPr>
          <p:cNvPr id="219143" name="Rectangle 3">
            <a:extLst>
              <a:ext uri="{FF2B5EF4-FFF2-40B4-BE49-F238E27FC236}">
                <a16:creationId xmlns:a16="http://schemas.microsoft.com/office/drawing/2014/main" id="{CF7FF5F9-3239-5043-B0DC-4518F37A9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58156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9F87D6FD-0834-564F-A6A7-F14463F97CA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8659" name="Rectangle 3">
            <a:extLst>
              <a:ext uri="{FF2B5EF4-FFF2-40B4-BE49-F238E27FC236}">
                <a16:creationId xmlns:a16="http://schemas.microsoft.com/office/drawing/2014/main" id="{F5400C09-0A10-4440-889F-EB3D49B12E9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B69C81-C109-4B45-9FBE-B61D25B709D8}"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8660" name="Rectangle 6">
            <a:extLst>
              <a:ext uri="{FF2B5EF4-FFF2-40B4-BE49-F238E27FC236}">
                <a16:creationId xmlns:a16="http://schemas.microsoft.com/office/drawing/2014/main" id="{B805544B-7A46-4D4D-A5F7-EE3FF3C72F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8661" name="Rectangle 7">
            <a:extLst>
              <a:ext uri="{FF2B5EF4-FFF2-40B4-BE49-F238E27FC236}">
                <a16:creationId xmlns:a16="http://schemas.microsoft.com/office/drawing/2014/main" id="{D7B925B7-B1BE-A042-94BB-6CB1BE3AC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3F48500-C356-5E40-9114-11EB74E50AE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8662" name="Rectangle 2">
            <a:extLst>
              <a:ext uri="{FF2B5EF4-FFF2-40B4-BE49-F238E27FC236}">
                <a16:creationId xmlns:a16="http://schemas.microsoft.com/office/drawing/2014/main" id="{2FFA191C-38F8-1F4E-AF4F-8C406E220C64}"/>
              </a:ext>
            </a:extLst>
          </p:cNvPr>
          <p:cNvSpPr>
            <a:spLocks noGrp="1" noRot="1" noChangeAspect="1" noChangeArrowheads="1" noTextEdit="1"/>
          </p:cNvSpPr>
          <p:nvPr>
            <p:ph type="sldImg"/>
          </p:nvPr>
        </p:nvSpPr>
        <p:spPr>
          <a:ln/>
        </p:spPr>
      </p:sp>
      <p:sp>
        <p:nvSpPr>
          <p:cNvPr id="198663" name="Rectangle 3">
            <a:extLst>
              <a:ext uri="{FF2B5EF4-FFF2-40B4-BE49-F238E27FC236}">
                <a16:creationId xmlns:a16="http://schemas.microsoft.com/office/drawing/2014/main" id="{2B21C798-8CDC-E245-82AA-9D03F7E6D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79899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F360012-1598-9848-A7C8-7601470BB7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9683" name="Rectangle 3">
            <a:extLst>
              <a:ext uri="{FF2B5EF4-FFF2-40B4-BE49-F238E27FC236}">
                <a16:creationId xmlns:a16="http://schemas.microsoft.com/office/drawing/2014/main" id="{D0D4EB0C-D082-A44B-828A-4DC76E2A6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9EF2B8-FF2A-634B-8F6D-9EEED02879C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4" name="Rectangle 6">
            <a:extLst>
              <a:ext uri="{FF2B5EF4-FFF2-40B4-BE49-F238E27FC236}">
                <a16:creationId xmlns:a16="http://schemas.microsoft.com/office/drawing/2014/main" id="{680E3B8A-D984-9243-A88D-E2B0B1D6E7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9685" name="Rectangle 7">
            <a:extLst>
              <a:ext uri="{FF2B5EF4-FFF2-40B4-BE49-F238E27FC236}">
                <a16:creationId xmlns:a16="http://schemas.microsoft.com/office/drawing/2014/main" id="{6850F222-420E-3847-8477-0FF1B463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B61FB35-C2BD-E847-8B28-ADC131F04BC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6" name="Rectangle 2">
            <a:extLst>
              <a:ext uri="{FF2B5EF4-FFF2-40B4-BE49-F238E27FC236}">
                <a16:creationId xmlns:a16="http://schemas.microsoft.com/office/drawing/2014/main" id="{789245CF-0D7F-CC4E-ABE7-8718722AEA44}"/>
              </a:ext>
            </a:extLst>
          </p:cNvPr>
          <p:cNvSpPr>
            <a:spLocks noGrp="1" noRot="1" noChangeAspect="1" noChangeArrowheads="1" noTextEdit="1"/>
          </p:cNvSpPr>
          <p:nvPr>
            <p:ph type="sldImg"/>
          </p:nvPr>
        </p:nvSpPr>
        <p:spPr>
          <a:ln/>
        </p:spPr>
      </p:sp>
      <p:sp>
        <p:nvSpPr>
          <p:cNvPr id="199687" name="Rectangle 3">
            <a:extLst>
              <a:ext uri="{FF2B5EF4-FFF2-40B4-BE49-F238E27FC236}">
                <a16:creationId xmlns:a16="http://schemas.microsoft.com/office/drawing/2014/main" id="{15C8A02C-F94A-A54E-9CD5-F2CEA6530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0803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F360012-1598-9848-A7C8-7601470BB7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9683" name="Rectangle 3">
            <a:extLst>
              <a:ext uri="{FF2B5EF4-FFF2-40B4-BE49-F238E27FC236}">
                <a16:creationId xmlns:a16="http://schemas.microsoft.com/office/drawing/2014/main" id="{D0D4EB0C-D082-A44B-828A-4DC76E2A6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9EF2B8-FF2A-634B-8F6D-9EEED02879C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4" name="Rectangle 6">
            <a:extLst>
              <a:ext uri="{FF2B5EF4-FFF2-40B4-BE49-F238E27FC236}">
                <a16:creationId xmlns:a16="http://schemas.microsoft.com/office/drawing/2014/main" id="{680E3B8A-D984-9243-A88D-E2B0B1D6E7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9685" name="Rectangle 7">
            <a:extLst>
              <a:ext uri="{FF2B5EF4-FFF2-40B4-BE49-F238E27FC236}">
                <a16:creationId xmlns:a16="http://schemas.microsoft.com/office/drawing/2014/main" id="{6850F222-420E-3847-8477-0FF1B463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B61FB35-C2BD-E847-8B28-ADC131F04BC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6" name="Rectangle 2">
            <a:extLst>
              <a:ext uri="{FF2B5EF4-FFF2-40B4-BE49-F238E27FC236}">
                <a16:creationId xmlns:a16="http://schemas.microsoft.com/office/drawing/2014/main" id="{789245CF-0D7F-CC4E-ABE7-8718722AEA44}"/>
              </a:ext>
            </a:extLst>
          </p:cNvPr>
          <p:cNvSpPr>
            <a:spLocks noGrp="1" noRot="1" noChangeAspect="1" noChangeArrowheads="1" noTextEdit="1"/>
          </p:cNvSpPr>
          <p:nvPr>
            <p:ph type="sldImg"/>
          </p:nvPr>
        </p:nvSpPr>
        <p:spPr>
          <a:ln/>
        </p:spPr>
      </p:sp>
      <p:sp>
        <p:nvSpPr>
          <p:cNvPr id="199687" name="Rectangle 3">
            <a:extLst>
              <a:ext uri="{FF2B5EF4-FFF2-40B4-BE49-F238E27FC236}">
                <a16:creationId xmlns:a16="http://schemas.microsoft.com/office/drawing/2014/main" id="{15C8A02C-F94A-A54E-9CD5-F2CEA6530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06464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F360012-1598-9848-A7C8-7601470BB7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9683" name="Rectangle 3">
            <a:extLst>
              <a:ext uri="{FF2B5EF4-FFF2-40B4-BE49-F238E27FC236}">
                <a16:creationId xmlns:a16="http://schemas.microsoft.com/office/drawing/2014/main" id="{D0D4EB0C-D082-A44B-828A-4DC76E2A6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9EF2B8-FF2A-634B-8F6D-9EEED02879C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4" name="Rectangle 6">
            <a:extLst>
              <a:ext uri="{FF2B5EF4-FFF2-40B4-BE49-F238E27FC236}">
                <a16:creationId xmlns:a16="http://schemas.microsoft.com/office/drawing/2014/main" id="{680E3B8A-D984-9243-A88D-E2B0B1D6E7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9685" name="Rectangle 7">
            <a:extLst>
              <a:ext uri="{FF2B5EF4-FFF2-40B4-BE49-F238E27FC236}">
                <a16:creationId xmlns:a16="http://schemas.microsoft.com/office/drawing/2014/main" id="{6850F222-420E-3847-8477-0FF1B463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B61FB35-C2BD-E847-8B28-ADC131F04BC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6" name="Rectangle 2">
            <a:extLst>
              <a:ext uri="{FF2B5EF4-FFF2-40B4-BE49-F238E27FC236}">
                <a16:creationId xmlns:a16="http://schemas.microsoft.com/office/drawing/2014/main" id="{789245CF-0D7F-CC4E-ABE7-8718722AEA44}"/>
              </a:ext>
            </a:extLst>
          </p:cNvPr>
          <p:cNvSpPr>
            <a:spLocks noGrp="1" noRot="1" noChangeAspect="1" noChangeArrowheads="1" noTextEdit="1"/>
          </p:cNvSpPr>
          <p:nvPr>
            <p:ph type="sldImg"/>
          </p:nvPr>
        </p:nvSpPr>
        <p:spPr>
          <a:ln/>
        </p:spPr>
      </p:sp>
      <p:sp>
        <p:nvSpPr>
          <p:cNvPr id="199687" name="Rectangle 3">
            <a:extLst>
              <a:ext uri="{FF2B5EF4-FFF2-40B4-BE49-F238E27FC236}">
                <a16:creationId xmlns:a16="http://schemas.microsoft.com/office/drawing/2014/main" id="{15C8A02C-F94A-A54E-9CD5-F2CEA6530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86405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8D35A56C-AC48-FD4B-8795-6B0154004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A339C827-7674-9646-80AB-833C6A41050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0418" name="Rectangle 2">
            <a:extLst>
              <a:ext uri="{FF2B5EF4-FFF2-40B4-BE49-F238E27FC236}">
                <a16:creationId xmlns:a16="http://schemas.microsoft.com/office/drawing/2014/main" id="{42A4CC11-513B-B147-9023-76C3695DE05C}"/>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F5FBE79-AFE5-8C42-BB31-922382D3F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6869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 can have  16 millions (</a:t>
            </a:r>
            <a:r>
              <a:rPr lang="en-US" b="0" i="0" u="none" strike="noStrike" dirty="0">
                <a:solidFill>
                  <a:srgbClr val="000000"/>
                </a:solidFill>
                <a:effectLst/>
                <a:latin typeface="Verdana" panose="020B0604030504040204" pitchFamily="34" charset="0"/>
              </a:rPr>
              <a:t>16777214 = 2^24-2)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B can have 65K (</a:t>
            </a:r>
            <a:r>
              <a:rPr lang="en-US" b="0" i="0" u="none" strike="noStrike" dirty="0">
                <a:solidFill>
                  <a:srgbClr val="000000"/>
                </a:solidFill>
                <a:effectLst/>
                <a:latin typeface="Verdana" panose="020B0604030504040204" pitchFamily="34" charset="0"/>
              </a:rPr>
              <a:t>65534 = 2^16 - 2)</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C can have </a:t>
            </a:r>
            <a:r>
              <a:rPr lang="en-US" b="0" i="0" u="none" strike="noStrike" dirty="0">
                <a:solidFill>
                  <a:srgbClr val="000000"/>
                </a:solidFill>
                <a:effectLst/>
                <a:latin typeface="Verdana" panose="020B0604030504040204" pitchFamily="34" charset="0"/>
              </a:rPr>
              <a:t>254 (2^8-2)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ABCF-8DBE-0B44-8881-1104B3E50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BCA7D7-BBB1-B74A-BB17-F363C777A6E5}"/>
              </a:ext>
            </a:extLst>
          </p:cNvPr>
          <p:cNvSpPr>
            <a:spLocks noGrp="1"/>
          </p:cNvSpPr>
          <p:nvPr>
            <p:ph type="dt" sz="half" idx="10"/>
          </p:nvPr>
        </p:nvSpPr>
        <p:spPr/>
        <p:txBody>
          <a:bodyPr/>
          <a:lstStyle>
            <a:lvl1pPr>
              <a:defRPr/>
            </a:lvl1pPr>
          </a:lstStyle>
          <a:p>
            <a:fld id="{7F49B70B-00C3-2D43-8041-2595C96F3F0E}" type="datetime1">
              <a:rPr lang="en-US" altLang="en-US"/>
              <a:pPr/>
              <a:t>2/25/26</a:t>
            </a:fld>
            <a:endParaRPr lang="en-US" altLang="en-US"/>
          </a:p>
        </p:txBody>
      </p:sp>
      <p:sp>
        <p:nvSpPr>
          <p:cNvPr id="5" name="Footer Placeholder 4">
            <a:extLst>
              <a:ext uri="{FF2B5EF4-FFF2-40B4-BE49-F238E27FC236}">
                <a16:creationId xmlns:a16="http://schemas.microsoft.com/office/drawing/2014/main" id="{3B381A75-8977-0045-AC3C-1C9FCDF574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950EE1-7364-3F4E-AFE2-04ABABA3AE1B}"/>
              </a:ext>
            </a:extLst>
          </p:cNvPr>
          <p:cNvSpPr>
            <a:spLocks noGrp="1"/>
          </p:cNvSpPr>
          <p:nvPr>
            <p:ph type="sldNum" sz="quarter" idx="12"/>
          </p:nvPr>
        </p:nvSpPr>
        <p:spPr/>
        <p:txBody>
          <a:bodyPr/>
          <a:lstStyle>
            <a:lvl1pPr>
              <a:defRPr/>
            </a:lvl1pPr>
          </a:lstStyle>
          <a:p>
            <a:fld id="{C169FDAC-467C-1147-B01F-B2A519E5AC68}" type="slidenum">
              <a:rPr lang="en-US" altLang="en-US"/>
              <a:pPr/>
              <a:t>‹#›</a:t>
            </a:fld>
            <a:endParaRPr lang="en-US" altLang="en-US"/>
          </a:p>
        </p:txBody>
      </p:sp>
    </p:spTree>
    <p:extLst>
      <p:ext uri="{BB962C8B-B14F-4D97-AF65-F5344CB8AC3E}">
        <p14:creationId xmlns:p14="http://schemas.microsoft.com/office/powerpoint/2010/main" val="240218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FD26-BEB7-5549-9CC1-A955541DB6BA}"/>
              </a:ext>
            </a:extLst>
          </p:cNvPr>
          <p:cNvSpPr>
            <a:spLocks noGrp="1"/>
          </p:cNvSpPr>
          <p:nvPr>
            <p:ph type="dt" sz="half" idx="10"/>
          </p:nvPr>
        </p:nvSpPr>
        <p:spPr/>
        <p:txBody>
          <a:bodyPr/>
          <a:lstStyle>
            <a:lvl1pPr>
              <a:defRPr/>
            </a:lvl1pPr>
          </a:lstStyle>
          <a:p>
            <a:fld id="{A4D13075-4A14-364C-B5F0-129F2EC6A288}" type="datetime1">
              <a:rPr lang="en-US" altLang="en-US"/>
              <a:pPr/>
              <a:t>2/25/26</a:t>
            </a:fld>
            <a:endParaRPr lang="en-US" altLang="en-US"/>
          </a:p>
        </p:txBody>
      </p:sp>
      <p:sp>
        <p:nvSpPr>
          <p:cNvPr id="5" name="Footer Placeholder 4">
            <a:extLst>
              <a:ext uri="{FF2B5EF4-FFF2-40B4-BE49-F238E27FC236}">
                <a16:creationId xmlns:a16="http://schemas.microsoft.com/office/drawing/2014/main" id="{B220030A-CA8F-B545-B6C6-C9B6DA4159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44886D-FF2D-074D-A840-F0DFF1C1AE38}"/>
              </a:ext>
            </a:extLst>
          </p:cNvPr>
          <p:cNvSpPr>
            <a:spLocks noGrp="1"/>
          </p:cNvSpPr>
          <p:nvPr>
            <p:ph type="sldNum" sz="quarter" idx="12"/>
          </p:nvPr>
        </p:nvSpPr>
        <p:spPr/>
        <p:txBody>
          <a:bodyPr/>
          <a:lstStyle>
            <a:lvl1pPr>
              <a:defRPr/>
            </a:lvl1pPr>
          </a:lstStyle>
          <a:p>
            <a:fld id="{85947B33-238E-EF43-BEFA-040B8492104D}" type="slidenum">
              <a:rPr lang="en-US" altLang="en-US"/>
              <a:pPr/>
              <a:t>‹#›</a:t>
            </a:fld>
            <a:endParaRPr lang="en-US" altLang="en-US"/>
          </a:p>
        </p:txBody>
      </p:sp>
    </p:spTree>
    <p:extLst>
      <p:ext uri="{BB962C8B-B14F-4D97-AF65-F5344CB8AC3E}">
        <p14:creationId xmlns:p14="http://schemas.microsoft.com/office/powerpoint/2010/main" val="37760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BF140-81D6-9547-8F22-1F1880D79886}"/>
              </a:ext>
            </a:extLst>
          </p:cNvPr>
          <p:cNvSpPr>
            <a:spLocks noGrp="1"/>
          </p:cNvSpPr>
          <p:nvPr>
            <p:ph type="dt" sz="half" idx="10"/>
          </p:nvPr>
        </p:nvSpPr>
        <p:spPr/>
        <p:txBody>
          <a:bodyPr/>
          <a:lstStyle>
            <a:lvl1pPr>
              <a:defRPr/>
            </a:lvl1pPr>
          </a:lstStyle>
          <a:p>
            <a:fld id="{F37121E1-28D8-504E-84B6-AAD314807155}" type="datetime1">
              <a:rPr lang="en-US" altLang="en-US"/>
              <a:pPr/>
              <a:t>2/25/26</a:t>
            </a:fld>
            <a:endParaRPr lang="en-US" altLang="en-US"/>
          </a:p>
        </p:txBody>
      </p:sp>
      <p:sp>
        <p:nvSpPr>
          <p:cNvPr id="5" name="Footer Placeholder 4">
            <a:extLst>
              <a:ext uri="{FF2B5EF4-FFF2-40B4-BE49-F238E27FC236}">
                <a16:creationId xmlns:a16="http://schemas.microsoft.com/office/drawing/2014/main" id="{6D838930-6233-1249-A9EC-30A6CA79E5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D0FC0D-0923-644D-B4C4-622A429E454A}"/>
              </a:ext>
            </a:extLst>
          </p:cNvPr>
          <p:cNvSpPr>
            <a:spLocks noGrp="1"/>
          </p:cNvSpPr>
          <p:nvPr>
            <p:ph type="sldNum" sz="quarter" idx="12"/>
          </p:nvPr>
        </p:nvSpPr>
        <p:spPr/>
        <p:txBody>
          <a:bodyPr/>
          <a:lstStyle>
            <a:lvl1pPr>
              <a:defRPr/>
            </a:lvl1pPr>
          </a:lstStyle>
          <a:p>
            <a:fld id="{67329DC2-BD2A-A546-AB01-3849988537C4}" type="slidenum">
              <a:rPr lang="en-US" altLang="en-US"/>
              <a:pPr/>
              <a:t>‹#›</a:t>
            </a:fld>
            <a:endParaRPr lang="en-US" altLang="en-US"/>
          </a:p>
        </p:txBody>
      </p:sp>
    </p:spTree>
    <p:extLst>
      <p:ext uri="{BB962C8B-B14F-4D97-AF65-F5344CB8AC3E}">
        <p14:creationId xmlns:p14="http://schemas.microsoft.com/office/powerpoint/2010/main" val="42634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A4E7009-47F3-564C-86CE-78E823E44002}"/>
              </a:ext>
            </a:extLst>
          </p:cNvPr>
          <p:cNvSpPr>
            <a:spLocks noGrp="1"/>
          </p:cNvSpPr>
          <p:nvPr>
            <p:ph type="dt" sz="half" idx="10"/>
          </p:nvPr>
        </p:nvSpPr>
        <p:spPr/>
        <p:txBody>
          <a:bodyPr/>
          <a:lstStyle>
            <a:lvl1pPr>
              <a:defRPr/>
            </a:lvl1pPr>
          </a:lstStyle>
          <a:p>
            <a:fld id="{66A26673-21CF-4945-9246-DE05571EC62C}" type="datetime1">
              <a:rPr lang="en-US" altLang="en-US"/>
              <a:pPr/>
              <a:t>2/25/26</a:t>
            </a:fld>
            <a:endParaRPr lang="en-US" altLang="en-US"/>
          </a:p>
        </p:txBody>
      </p:sp>
      <p:sp>
        <p:nvSpPr>
          <p:cNvPr id="6" name="Footer Placeholder 4">
            <a:extLst>
              <a:ext uri="{FF2B5EF4-FFF2-40B4-BE49-F238E27FC236}">
                <a16:creationId xmlns:a16="http://schemas.microsoft.com/office/drawing/2014/main" id="{14002F07-2EAA-6E4E-972C-F8EDCCB442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DBA414-6BEE-5E4F-8883-F9F3C2E9D949}"/>
              </a:ext>
            </a:extLst>
          </p:cNvPr>
          <p:cNvSpPr>
            <a:spLocks noGrp="1"/>
          </p:cNvSpPr>
          <p:nvPr>
            <p:ph type="sldNum" sz="quarter" idx="12"/>
          </p:nvPr>
        </p:nvSpPr>
        <p:spPr/>
        <p:txBody>
          <a:bodyPr/>
          <a:lstStyle>
            <a:lvl1pPr>
              <a:defRPr/>
            </a:lvl1pPr>
          </a:lstStyle>
          <a:p>
            <a:fld id="{E0098042-BFA2-0545-81ED-ADC611786585}" type="slidenum">
              <a:rPr lang="en-US" altLang="en-US"/>
              <a:pPr/>
              <a:t>‹#›</a:t>
            </a:fld>
            <a:endParaRPr lang="en-US" altLang="en-US"/>
          </a:p>
        </p:txBody>
      </p:sp>
    </p:spTree>
    <p:extLst>
      <p:ext uri="{BB962C8B-B14F-4D97-AF65-F5344CB8AC3E}">
        <p14:creationId xmlns:p14="http://schemas.microsoft.com/office/powerpoint/2010/main" val="94126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98F40A-846C-D34A-BDA5-8DE2B9AABAD1}"/>
              </a:ext>
            </a:extLst>
          </p:cNvPr>
          <p:cNvSpPr>
            <a:spLocks noGrp="1"/>
          </p:cNvSpPr>
          <p:nvPr>
            <p:ph type="dt" sz="half" idx="10"/>
          </p:nvPr>
        </p:nvSpPr>
        <p:spPr/>
        <p:txBody>
          <a:bodyPr/>
          <a:lstStyle>
            <a:lvl1pPr>
              <a:defRPr/>
            </a:lvl1pPr>
          </a:lstStyle>
          <a:p>
            <a:fld id="{33F8D49D-FFF7-294B-A188-D8DFC5180835}" type="datetime1">
              <a:rPr lang="en-US" altLang="en-US"/>
              <a:pPr/>
              <a:t>2/25/26</a:t>
            </a:fld>
            <a:endParaRPr lang="en-US" altLang="en-US"/>
          </a:p>
        </p:txBody>
      </p:sp>
      <p:sp>
        <p:nvSpPr>
          <p:cNvPr id="8" name="Footer Placeholder 4">
            <a:extLst>
              <a:ext uri="{FF2B5EF4-FFF2-40B4-BE49-F238E27FC236}">
                <a16:creationId xmlns:a16="http://schemas.microsoft.com/office/drawing/2014/main" id="{AC12CC66-6122-1D48-B780-4615DE4700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27A779-E27F-DD46-82B6-43846771AE37}"/>
              </a:ext>
            </a:extLst>
          </p:cNvPr>
          <p:cNvSpPr>
            <a:spLocks noGrp="1"/>
          </p:cNvSpPr>
          <p:nvPr>
            <p:ph type="sldNum" sz="quarter" idx="12"/>
          </p:nvPr>
        </p:nvSpPr>
        <p:spPr/>
        <p:txBody>
          <a:bodyPr/>
          <a:lstStyle>
            <a:lvl1pPr>
              <a:defRPr/>
            </a:lvl1pPr>
          </a:lstStyle>
          <a:p>
            <a:fld id="{26FCF1FF-FA83-4742-9D15-3299827B68E2}" type="slidenum">
              <a:rPr lang="en-US" altLang="en-US"/>
              <a:pPr/>
              <a:t>‹#›</a:t>
            </a:fld>
            <a:endParaRPr lang="en-US" altLang="en-US"/>
          </a:p>
        </p:txBody>
      </p:sp>
    </p:spTree>
    <p:extLst>
      <p:ext uri="{BB962C8B-B14F-4D97-AF65-F5344CB8AC3E}">
        <p14:creationId xmlns:p14="http://schemas.microsoft.com/office/powerpoint/2010/main" val="30894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3773D3-5A76-5440-8BFE-493862D494AF}"/>
              </a:ext>
            </a:extLst>
          </p:cNvPr>
          <p:cNvSpPr>
            <a:spLocks noGrp="1"/>
          </p:cNvSpPr>
          <p:nvPr>
            <p:ph type="dt" sz="half" idx="10"/>
          </p:nvPr>
        </p:nvSpPr>
        <p:spPr/>
        <p:txBody>
          <a:bodyPr/>
          <a:lstStyle>
            <a:lvl1pPr>
              <a:defRPr/>
            </a:lvl1pPr>
          </a:lstStyle>
          <a:p>
            <a:fld id="{89BC377D-5594-9A45-8F91-74B57E7AA402}" type="datetime1">
              <a:rPr lang="en-US" altLang="en-US"/>
              <a:pPr/>
              <a:t>2/25/26</a:t>
            </a:fld>
            <a:endParaRPr lang="en-US" altLang="en-US"/>
          </a:p>
        </p:txBody>
      </p:sp>
      <p:sp>
        <p:nvSpPr>
          <p:cNvPr id="4" name="Footer Placeholder 4">
            <a:extLst>
              <a:ext uri="{FF2B5EF4-FFF2-40B4-BE49-F238E27FC236}">
                <a16:creationId xmlns:a16="http://schemas.microsoft.com/office/drawing/2014/main" id="{588817AB-D798-724C-91FE-73D003C2A4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49D40A-2E76-684C-82B9-AEF76D8DE96C}"/>
              </a:ext>
            </a:extLst>
          </p:cNvPr>
          <p:cNvSpPr>
            <a:spLocks noGrp="1"/>
          </p:cNvSpPr>
          <p:nvPr>
            <p:ph type="sldNum" sz="quarter" idx="12"/>
          </p:nvPr>
        </p:nvSpPr>
        <p:spPr/>
        <p:txBody>
          <a:bodyPr/>
          <a:lstStyle>
            <a:lvl1pPr>
              <a:defRPr/>
            </a:lvl1pPr>
          </a:lstStyle>
          <a:p>
            <a:fld id="{AE0C13B2-F7F7-444D-BA06-1F2E0113BE27}" type="slidenum">
              <a:rPr lang="en-US" altLang="en-US"/>
              <a:pPr/>
              <a:t>‹#›</a:t>
            </a:fld>
            <a:endParaRPr lang="en-US" altLang="en-US"/>
          </a:p>
        </p:txBody>
      </p:sp>
    </p:spTree>
    <p:extLst>
      <p:ext uri="{BB962C8B-B14F-4D97-AF65-F5344CB8AC3E}">
        <p14:creationId xmlns:p14="http://schemas.microsoft.com/office/powerpoint/2010/main" val="1905576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049A7E-E9A5-E54B-8203-6FC70D94799A}"/>
              </a:ext>
            </a:extLst>
          </p:cNvPr>
          <p:cNvSpPr>
            <a:spLocks noGrp="1"/>
          </p:cNvSpPr>
          <p:nvPr>
            <p:ph type="dt" sz="half" idx="10"/>
          </p:nvPr>
        </p:nvSpPr>
        <p:spPr/>
        <p:txBody>
          <a:bodyPr/>
          <a:lstStyle>
            <a:lvl1pPr>
              <a:defRPr/>
            </a:lvl1pPr>
          </a:lstStyle>
          <a:p>
            <a:fld id="{73997EE1-135A-BC45-8C51-FCC067A86C69}" type="datetime1">
              <a:rPr lang="en-US" altLang="en-US"/>
              <a:pPr/>
              <a:t>2/25/26</a:t>
            </a:fld>
            <a:endParaRPr lang="en-US" altLang="en-US"/>
          </a:p>
        </p:txBody>
      </p:sp>
      <p:sp>
        <p:nvSpPr>
          <p:cNvPr id="3" name="Footer Placeholder 4">
            <a:extLst>
              <a:ext uri="{FF2B5EF4-FFF2-40B4-BE49-F238E27FC236}">
                <a16:creationId xmlns:a16="http://schemas.microsoft.com/office/drawing/2014/main" id="{CAF290CE-D023-F546-875A-0B25F57EE9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4CA520-AF0C-9B42-8897-9DD2473043E9}"/>
              </a:ext>
            </a:extLst>
          </p:cNvPr>
          <p:cNvSpPr>
            <a:spLocks noGrp="1"/>
          </p:cNvSpPr>
          <p:nvPr>
            <p:ph type="sldNum" sz="quarter" idx="12"/>
          </p:nvPr>
        </p:nvSpPr>
        <p:spPr/>
        <p:txBody>
          <a:bodyPr/>
          <a:lstStyle>
            <a:lvl1pPr>
              <a:defRPr/>
            </a:lvl1pPr>
          </a:lstStyle>
          <a:p>
            <a:fld id="{12297082-74DA-3F42-B9EE-B09F2F8D7DCB}" type="slidenum">
              <a:rPr lang="en-US" altLang="en-US"/>
              <a:pPr/>
              <a:t>‹#›</a:t>
            </a:fld>
            <a:endParaRPr lang="en-US" altLang="en-US"/>
          </a:p>
        </p:txBody>
      </p:sp>
    </p:spTree>
    <p:extLst>
      <p:ext uri="{BB962C8B-B14F-4D97-AF65-F5344CB8AC3E}">
        <p14:creationId xmlns:p14="http://schemas.microsoft.com/office/powerpoint/2010/main" val="321439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874251-3241-BB4B-8D67-D7438CA305D6}"/>
              </a:ext>
            </a:extLst>
          </p:cNvPr>
          <p:cNvSpPr>
            <a:spLocks noGrp="1"/>
          </p:cNvSpPr>
          <p:nvPr>
            <p:ph type="dt" sz="half" idx="10"/>
          </p:nvPr>
        </p:nvSpPr>
        <p:spPr/>
        <p:txBody>
          <a:bodyPr/>
          <a:lstStyle>
            <a:lvl1pPr>
              <a:defRPr/>
            </a:lvl1pPr>
          </a:lstStyle>
          <a:p>
            <a:fld id="{306F4290-4865-B743-BBFD-227E5F0AFFBE}" type="datetime1">
              <a:rPr lang="en-US" altLang="en-US"/>
              <a:pPr/>
              <a:t>2/25/26</a:t>
            </a:fld>
            <a:endParaRPr lang="en-US" altLang="en-US"/>
          </a:p>
        </p:txBody>
      </p:sp>
      <p:sp>
        <p:nvSpPr>
          <p:cNvPr id="6" name="Footer Placeholder 4">
            <a:extLst>
              <a:ext uri="{FF2B5EF4-FFF2-40B4-BE49-F238E27FC236}">
                <a16:creationId xmlns:a16="http://schemas.microsoft.com/office/drawing/2014/main" id="{E8BD4DF8-70D4-1F41-8AC4-721FFABB86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505AC4-1AA0-F146-A63C-C5ED52A4D2E8}"/>
              </a:ext>
            </a:extLst>
          </p:cNvPr>
          <p:cNvSpPr>
            <a:spLocks noGrp="1"/>
          </p:cNvSpPr>
          <p:nvPr>
            <p:ph type="sldNum" sz="quarter" idx="12"/>
          </p:nvPr>
        </p:nvSpPr>
        <p:spPr/>
        <p:txBody>
          <a:bodyPr/>
          <a:lstStyle>
            <a:lvl1pPr>
              <a:defRPr/>
            </a:lvl1pPr>
          </a:lstStyle>
          <a:p>
            <a:fld id="{01FBCE01-8A09-DB47-8DE1-9805B32814D9}" type="slidenum">
              <a:rPr lang="en-US" altLang="en-US"/>
              <a:pPr/>
              <a:t>‹#›</a:t>
            </a:fld>
            <a:endParaRPr lang="en-US" altLang="en-US"/>
          </a:p>
        </p:txBody>
      </p:sp>
    </p:spTree>
    <p:extLst>
      <p:ext uri="{BB962C8B-B14F-4D97-AF65-F5344CB8AC3E}">
        <p14:creationId xmlns:p14="http://schemas.microsoft.com/office/powerpoint/2010/main" val="334433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9BF9DB-2E72-4949-B582-04167725D48D}"/>
              </a:ext>
            </a:extLst>
          </p:cNvPr>
          <p:cNvSpPr>
            <a:spLocks noGrp="1"/>
          </p:cNvSpPr>
          <p:nvPr>
            <p:ph type="dt" sz="half" idx="10"/>
          </p:nvPr>
        </p:nvSpPr>
        <p:spPr/>
        <p:txBody>
          <a:bodyPr/>
          <a:lstStyle>
            <a:lvl1pPr>
              <a:defRPr/>
            </a:lvl1pPr>
          </a:lstStyle>
          <a:p>
            <a:fld id="{4063340A-8295-3047-8F1D-58FEB756F88B}" type="datetime1">
              <a:rPr lang="en-US" altLang="en-US"/>
              <a:pPr/>
              <a:t>2/25/26</a:t>
            </a:fld>
            <a:endParaRPr lang="en-US" altLang="en-US"/>
          </a:p>
        </p:txBody>
      </p:sp>
      <p:sp>
        <p:nvSpPr>
          <p:cNvPr id="6" name="Footer Placeholder 4">
            <a:extLst>
              <a:ext uri="{FF2B5EF4-FFF2-40B4-BE49-F238E27FC236}">
                <a16:creationId xmlns:a16="http://schemas.microsoft.com/office/drawing/2014/main" id="{687C0676-AF2F-FA45-8AA8-8355E9E9F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F60269-D1F9-9249-9FF2-B05E7FB363FC}"/>
              </a:ext>
            </a:extLst>
          </p:cNvPr>
          <p:cNvSpPr>
            <a:spLocks noGrp="1"/>
          </p:cNvSpPr>
          <p:nvPr>
            <p:ph type="sldNum" sz="quarter" idx="12"/>
          </p:nvPr>
        </p:nvSpPr>
        <p:spPr/>
        <p:txBody>
          <a:bodyPr/>
          <a:lstStyle>
            <a:lvl1pPr>
              <a:defRPr/>
            </a:lvl1pPr>
          </a:lstStyle>
          <a:p>
            <a:fld id="{72BDBB9A-B885-7B48-B0FE-CCDFBCA1A1EF}" type="slidenum">
              <a:rPr lang="en-US" altLang="en-US"/>
              <a:pPr/>
              <a:t>‹#›</a:t>
            </a:fld>
            <a:endParaRPr lang="en-US" altLang="en-US"/>
          </a:p>
        </p:txBody>
      </p:sp>
    </p:spTree>
    <p:extLst>
      <p:ext uri="{BB962C8B-B14F-4D97-AF65-F5344CB8AC3E}">
        <p14:creationId xmlns:p14="http://schemas.microsoft.com/office/powerpoint/2010/main" val="307209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5226D-AA2F-204D-B67D-422C3C87D718}"/>
              </a:ext>
            </a:extLst>
          </p:cNvPr>
          <p:cNvSpPr>
            <a:spLocks noGrp="1"/>
          </p:cNvSpPr>
          <p:nvPr>
            <p:ph type="dt" sz="half" idx="10"/>
          </p:nvPr>
        </p:nvSpPr>
        <p:spPr/>
        <p:txBody>
          <a:bodyPr/>
          <a:lstStyle>
            <a:lvl1pPr>
              <a:defRPr/>
            </a:lvl1pPr>
          </a:lstStyle>
          <a:p>
            <a:fld id="{854F5E79-E32A-994D-8CD8-625B3C531710}" type="datetime1">
              <a:rPr lang="en-US" altLang="en-US"/>
              <a:pPr/>
              <a:t>2/25/26</a:t>
            </a:fld>
            <a:endParaRPr lang="en-US" altLang="en-US"/>
          </a:p>
        </p:txBody>
      </p:sp>
      <p:sp>
        <p:nvSpPr>
          <p:cNvPr id="5" name="Footer Placeholder 4">
            <a:extLst>
              <a:ext uri="{FF2B5EF4-FFF2-40B4-BE49-F238E27FC236}">
                <a16:creationId xmlns:a16="http://schemas.microsoft.com/office/drawing/2014/main" id="{95F5650A-8D84-AC46-A365-BACB6BA780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84FAC1-BD08-C04E-984F-46543CA35E37}"/>
              </a:ext>
            </a:extLst>
          </p:cNvPr>
          <p:cNvSpPr>
            <a:spLocks noGrp="1"/>
          </p:cNvSpPr>
          <p:nvPr>
            <p:ph type="sldNum" sz="quarter" idx="12"/>
          </p:nvPr>
        </p:nvSpPr>
        <p:spPr/>
        <p:txBody>
          <a:bodyPr/>
          <a:lstStyle>
            <a:lvl1pPr>
              <a:defRPr/>
            </a:lvl1pPr>
          </a:lstStyle>
          <a:p>
            <a:fld id="{389A4174-0306-2948-AF0D-5B5A038F05EC}" type="slidenum">
              <a:rPr lang="en-US" altLang="en-US"/>
              <a:pPr/>
              <a:t>‹#›</a:t>
            </a:fld>
            <a:endParaRPr lang="en-US" altLang="en-US"/>
          </a:p>
        </p:txBody>
      </p:sp>
    </p:spTree>
    <p:extLst>
      <p:ext uri="{BB962C8B-B14F-4D97-AF65-F5344CB8AC3E}">
        <p14:creationId xmlns:p14="http://schemas.microsoft.com/office/powerpoint/2010/main" val="406969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A770F-E88B-9D45-B43F-E73BCE03EEA4}"/>
              </a:ext>
            </a:extLst>
          </p:cNvPr>
          <p:cNvSpPr>
            <a:spLocks noGrp="1"/>
          </p:cNvSpPr>
          <p:nvPr>
            <p:ph type="dt" sz="half" idx="10"/>
          </p:nvPr>
        </p:nvSpPr>
        <p:spPr/>
        <p:txBody>
          <a:bodyPr/>
          <a:lstStyle>
            <a:lvl1pPr>
              <a:defRPr/>
            </a:lvl1pPr>
          </a:lstStyle>
          <a:p>
            <a:fld id="{EA5C1740-6299-B947-9DA4-2613A529539D}" type="datetime1">
              <a:rPr lang="en-US" altLang="en-US"/>
              <a:pPr/>
              <a:t>2/25/26</a:t>
            </a:fld>
            <a:endParaRPr lang="en-US" altLang="en-US"/>
          </a:p>
        </p:txBody>
      </p:sp>
      <p:sp>
        <p:nvSpPr>
          <p:cNvPr id="5" name="Footer Placeholder 4">
            <a:extLst>
              <a:ext uri="{FF2B5EF4-FFF2-40B4-BE49-F238E27FC236}">
                <a16:creationId xmlns:a16="http://schemas.microsoft.com/office/drawing/2014/main" id="{574F4F8F-DC95-DC4A-B05F-0E2643E440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5A89EF-9A97-704A-ACFE-CAF8E06495C5}"/>
              </a:ext>
            </a:extLst>
          </p:cNvPr>
          <p:cNvSpPr>
            <a:spLocks noGrp="1"/>
          </p:cNvSpPr>
          <p:nvPr>
            <p:ph type="sldNum" sz="quarter" idx="12"/>
          </p:nvPr>
        </p:nvSpPr>
        <p:spPr/>
        <p:txBody>
          <a:bodyPr/>
          <a:lstStyle>
            <a:lvl1pPr>
              <a:defRPr/>
            </a:lvl1pPr>
          </a:lstStyle>
          <a:p>
            <a:fld id="{AF49301F-0678-3A4E-B51E-8FC96B1A5FA0}" type="slidenum">
              <a:rPr lang="en-US" altLang="en-US"/>
              <a:pPr/>
              <a:t>‹#›</a:t>
            </a:fld>
            <a:endParaRPr lang="en-US" altLang="en-US"/>
          </a:p>
        </p:txBody>
      </p:sp>
    </p:spTree>
    <p:extLst>
      <p:ext uri="{BB962C8B-B14F-4D97-AF65-F5344CB8AC3E}">
        <p14:creationId xmlns:p14="http://schemas.microsoft.com/office/powerpoint/2010/main" val="37703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69263"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386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2890520-FA77-094E-A4D3-871C0E353FCF}"/>
              </a:ext>
            </a:extLst>
          </p:cNvPr>
          <p:cNvSpPr>
            <a:spLocks noGrp="1"/>
          </p:cNvSpPr>
          <p:nvPr>
            <p:ph type="sldNum" sz="quarter" idx="10"/>
          </p:nvPr>
        </p:nvSpPr>
        <p:spPr>
          <a:xfrm>
            <a:off x="8001000" y="6324600"/>
            <a:ext cx="914400" cy="381000"/>
          </a:xfrm>
        </p:spPr>
        <p:txBody>
          <a:bodyPr/>
          <a:lstStyle>
            <a:lvl1pPr>
              <a:defRPr/>
            </a:lvl1pPr>
          </a:lstStyle>
          <a:p>
            <a:fld id="{E8AC7DC8-A464-634F-8353-D2E3BEF764CF}" type="slidenum">
              <a:rPr lang="en-US" altLang="en-US"/>
              <a:pPr/>
              <a:t>‹#›</a:t>
            </a:fld>
            <a:endParaRPr lang="en-US" altLang="en-US"/>
          </a:p>
        </p:txBody>
      </p:sp>
    </p:spTree>
    <p:extLst>
      <p:ext uri="{BB962C8B-B14F-4D97-AF65-F5344CB8AC3E}">
        <p14:creationId xmlns:p14="http://schemas.microsoft.com/office/powerpoint/2010/main" val="776347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34760-73D2-8741-94DE-E4983D6397C5}" type="datetime1">
              <a:rPr lang="en-US" smtClean="0"/>
              <a:t>2/25/26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30153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5646C-284E-F54C-A282-1834F2709BCC}" type="datetime1">
              <a:rPr lang="en-US" smtClean="0"/>
              <a:t>2/25/26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891655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141E3-64BF-3B4F-B66B-7556006A2BBC}" type="datetime1">
              <a:rPr lang="en-US" smtClean="0"/>
              <a:t>2/25/26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687196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AC134-91B0-6248-8C75-5B2DB5578706}" type="datetime1">
              <a:rPr lang="en-US" smtClean="0"/>
              <a:t>2/25/26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3937210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E0C6D-7C4F-9F4D-B60D-F88FF6981F22}" type="datetime1">
              <a:rPr lang="en-US" smtClean="0"/>
              <a:t>2/25/26</a:t>
            </a:fld>
            <a:endParaRPr lang="en-US"/>
          </a:p>
        </p:txBody>
      </p:sp>
      <p:sp>
        <p:nvSpPr>
          <p:cNvPr id="8" name="Footer Placeholder 7"/>
          <p:cNvSpPr>
            <a:spLocks noGrp="1"/>
          </p:cNvSpPr>
          <p:nvPr>
            <p:ph type="ftr" sz="quarter" idx="11"/>
          </p:nvPr>
        </p:nvSpPr>
        <p:spPr/>
        <p:txBody>
          <a:bodyPr/>
          <a:lstStyle/>
          <a:p>
            <a:r>
              <a:rPr lang="en-US"/>
              <a:t>Network Layer: Control Plane</a:t>
            </a:r>
          </a:p>
        </p:txBody>
      </p:sp>
      <p:sp>
        <p:nvSpPr>
          <p:cNvPr id="9" name="Slide Number Placeholder 8"/>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3303639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C34D0-ECF7-A849-8205-70B7FC43F626}" type="datetime1">
              <a:rPr lang="en-US" smtClean="0"/>
              <a:t>2/25/26</a:t>
            </a:fld>
            <a:endParaRPr lang="en-US"/>
          </a:p>
        </p:txBody>
      </p:sp>
      <p:sp>
        <p:nvSpPr>
          <p:cNvPr id="4" name="Footer Placeholder 3"/>
          <p:cNvSpPr>
            <a:spLocks noGrp="1"/>
          </p:cNvSpPr>
          <p:nvPr>
            <p:ph type="ftr" sz="quarter" idx="11"/>
          </p:nvPr>
        </p:nvSpPr>
        <p:spPr/>
        <p:txBody>
          <a:bodyPr/>
          <a:lstStyle/>
          <a:p>
            <a:r>
              <a:rPr lang="en-US"/>
              <a:t>Network Layer: Control Plane</a:t>
            </a:r>
          </a:p>
        </p:txBody>
      </p:sp>
      <p:sp>
        <p:nvSpPr>
          <p:cNvPr id="5" name="Slide Number Placeholder 4"/>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73872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66AB9-A8A0-444F-A3D8-45B7C21599BA}" type="datetime1">
              <a:rPr lang="en-US" smtClean="0"/>
              <a:t>2/25/26</a:t>
            </a:fld>
            <a:endParaRPr lang="en-US"/>
          </a:p>
        </p:txBody>
      </p:sp>
      <p:sp>
        <p:nvSpPr>
          <p:cNvPr id="3" name="Footer Placeholder 2"/>
          <p:cNvSpPr>
            <a:spLocks noGrp="1"/>
          </p:cNvSpPr>
          <p:nvPr>
            <p:ph type="ftr" sz="quarter" idx="11"/>
          </p:nvPr>
        </p:nvSpPr>
        <p:spPr/>
        <p:txBody>
          <a:bodyPr/>
          <a:lstStyle/>
          <a:p>
            <a:r>
              <a:rPr lang="en-US"/>
              <a:t>Network Layer: Control Plane</a:t>
            </a:r>
          </a:p>
        </p:txBody>
      </p:sp>
      <p:sp>
        <p:nvSpPr>
          <p:cNvPr id="4" name="Slide Number Placeholder 3"/>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34255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A0440E-8510-404D-B0F4-8D60A36ED8EB}" type="datetime1">
              <a:rPr lang="en-US" smtClean="0"/>
              <a:t>2/25/26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854515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0E827-D455-0644-8D1D-B3123DA4AB93}" type="datetime1">
              <a:rPr lang="en-US" smtClean="0"/>
              <a:t>2/25/26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80632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8DB47-2FE1-BF4E-92C6-9074639C8BB3}" type="datetime1">
              <a:rPr lang="en-US" smtClean="0"/>
              <a:t>2/25/26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729528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14D58-92C1-1945-A80E-E8BBD0CED6F4}" type="datetime1">
              <a:rPr lang="en-US" smtClean="0"/>
              <a:t>2/25/26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97804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2/25/26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2/25/26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2/25/26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2/25/26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864657-0151-CB46-BC3E-FDBE74F35A1B}"/>
              </a:ext>
            </a:extLst>
          </p:cNvPr>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35DB18-64B8-4840-8359-1136238FB539}"/>
              </a:ext>
            </a:extLst>
          </p:cNvPr>
          <p:cNvSpPr>
            <a:spLocks noGrp="1"/>
          </p:cNvSpPr>
          <p:nvPr>
            <p:ph type="body" idx="1"/>
          </p:nvPr>
        </p:nvSpPr>
        <p:spPr bwMode="auto">
          <a:xfrm>
            <a:off x="381000" y="1219200"/>
            <a:ext cx="8534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A5524D-B013-1448-8B42-013C07B73B7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2BFB7A35-7797-DF4D-8A15-193CBFBF1CB3}" type="datetime1">
              <a:rPr lang="en-US" altLang="en-US"/>
              <a:pPr/>
              <a:t>2/25/26</a:t>
            </a:fld>
            <a:endParaRPr lang="en-US" altLang="en-US"/>
          </a:p>
        </p:txBody>
      </p:sp>
      <p:sp>
        <p:nvSpPr>
          <p:cNvPr id="5" name="Footer Placeholder 4">
            <a:extLst>
              <a:ext uri="{FF2B5EF4-FFF2-40B4-BE49-F238E27FC236}">
                <a16:creationId xmlns:a16="http://schemas.microsoft.com/office/drawing/2014/main" id="{D6AD77BE-1A1F-5A4C-9338-E9789141365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urier New" pitchFamily="-105"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2DD10B4-648A-094D-9F4B-87B9DF8B32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77D9BD-9123-1A4F-AF90-C450F9BD20D4}" type="slidenum">
              <a:rPr lang="en-US" altLang="en-US"/>
              <a:pPr/>
              <a:t>‹#›</a:t>
            </a:fld>
            <a:endParaRPr lang="en-US" altLang="en-US"/>
          </a:p>
        </p:txBody>
      </p:sp>
    </p:spTree>
    <p:extLst>
      <p:ext uri="{BB962C8B-B14F-4D97-AF65-F5344CB8AC3E}">
        <p14:creationId xmlns:p14="http://schemas.microsoft.com/office/powerpoint/2010/main" val="524007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80000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51545-B6AC-AE40-B3A6-42E3B4C9151D}" type="datetime1">
              <a:rPr lang="en-US" smtClean="0"/>
              <a:t>2/25/26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Network Layer: Control Plane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624-D040-2E47-A508-03D46FE35CB6}" type="slidenum">
              <a:rPr lang="en-US" smtClean="0"/>
              <a:t>‹#›</a:t>
            </a:fld>
            <a:endParaRPr lang="en-US"/>
          </a:p>
        </p:txBody>
      </p:sp>
    </p:spTree>
    <p:extLst>
      <p:ext uri="{BB962C8B-B14F-4D97-AF65-F5344CB8AC3E}">
        <p14:creationId xmlns:p14="http://schemas.microsoft.com/office/powerpoint/2010/main" val="16446708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CMSC 417: 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9809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90315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M-W 2:00-3:15pm</a:t>
            </a:r>
          </a:p>
          <a:p>
            <a:pPr algn="ctr"/>
            <a:r>
              <a:rPr lang="en-US" sz="2000" b="1" dirty="0">
                <a:latin typeface="Lucida Bright" panose="02040602050505020304" pitchFamily="18" charset="77"/>
              </a:rPr>
              <a:t>CSI 2117</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159475"/>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6824478" y="2054204"/>
            <a:ext cx="2050561"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Spring 2026</a:t>
            </a:r>
          </a:p>
        </p:txBody>
      </p:sp>
      <p:sp>
        <p:nvSpPr>
          <p:cNvPr id="8" name="TextBox 7">
            <a:extLst>
              <a:ext uri="{FF2B5EF4-FFF2-40B4-BE49-F238E27FC236}">
                <a16:creationId xmlns:a16="http://schemas.microsoft.com/office/drawing/2014/main" id="{30B1F8B8-E72B-354F-8A70-396813EDC3E9}"/>
              </a:ext>
            </a:extLst>
          </p:cNvPr>
          <p:cNvSpPr txBox="1"/>
          <p:nvPr/>
        </p:nvSpPr>
        <p:spPr>
          <a:xfrm>
            <a:off x="219" y="2904032"/>
            <a:ext cx="9144000" cy="1200329"/>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a:t>
            </a:r>
          </a:p>
          <a:p>
            <a:pPr algn="ctr"/>
            <a:r>
              <a:rPr lang="en-US" sz="2400" b="1" dirty="0">
                <a:solidFill>
                  <a:schemeClr val="accent1">
                    <a:lumMod val="75000"/>
                  </a:schemeClr>
                </a:solidFill>
                <a:latin typeface="Lucida Bright" panose="02040602050505020304" pitchFamily="18" charset="77"/>
              </a:rPr>
              <a:t>(Textbook chapter 3)</a:t>
            </a:r>
          </a:p>
          <a:p>
            <a:pPr algn="ctr"/>
            <a:endParaRPr lang="en-US" sz="2400" b="1" dirty="0">
              <a:solidFill>
                <a:schemeClr val="accent1">
                  <a:lumMod val="75000"/>
                </a:schemeClr>
              </a:solidFill>
              <a:latin typeface="Lucida Bright" panose="02040602050505020304" pitchFamily="18" charset="77"/>
            </a:endParaRPr>
          </a:p>
        </p:txBody>
      </p:sp>
      <p:sp>
        <p:nvSpPr>
          <p:cNvPr id="9" name="TextBox 8">
            <a:extLst>
              <a:ext uri="{FF2B5EF4-FFF2-40B4-BE49-F238E27FC236}">
                <a16:creationId xmlns:a16="http://schemas.microsoft.com/office/drawing/2014/main" id="{7ED0B0A3-B559-11A4-4ACE-FA089752174D}"/>
              </a:ext>
            </a:extLst>
          </p:cNvPr>
          <p:cNvSpPr txBox="1"/>
          <p:nvPr/>
        </p:nvSpPr>
        <p:spPr>
          <a:xfrm>
            <a:off x="6354896" y="5023418"/>
            <a:ext cx="2789104" cy="400110"/>
          </a:xfrm>
          <a:prstGeom prst="rect">
            <a:avLst/>
          </a:prstGeom>
          <a:noFill/>
        </p:spPr>
        <p:txBody>
          <a:bodyPr wrap="square" rtlCol="0">
            <a:spAutoFit/>
          </a:bodyPr>
          <a:lstStyle/>
          <a:p>
            <a:pPr algn="ctr"/>
            <a:r>
              <a:rPr lang="en-US" sz="2000" b="1" dirty="0">
                <a:latin typeface="Lucida Bright" panose="02040602050505020304" pitchFamily="18" charset="77"/>
              </a:rPr>
              <a:t>Feb 25</a:t>
            </a:r>
            <a:r>
              <a:rPr lang="en-US" sz="2000" b="1" baseline="30000" dirty="0">
                <a:latin typeface="Lucida Bright" panose="02040602050505020304" pitchFamily="18" charset="77"/>
              </a:rPr>
              <a:t>th</a:t>
            </a:r>
            <a:r>
              <a:rPr lang="en-US" sz="2000" b="1" dirty="0">
                <a:latin typeface="Lucida Bright" panose="02040602050505020304" pitchFamily="18" charset="77"/>
              </a:rPr>
              <a:t>, 2026</a:t>
            </a:r>
          </a:p>
        </p:txBody>
      </p:sp>
    </p:spTree>
    <p:extLst>
      <p:ext uri="{BB962C8B-B14F-4D97-AF65-F5344CB8AC3E}">
        <p14:creationId xmlns:p14="http://schemas.microsoft.com/office/powerpoint/2010/main" val="12056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818DC3BF-0091-0D40-B2FC-3264951042D7}"/>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381487A-6ECC-6245-BED8-147B1CE92690}"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4274" name="Rectangle 2">
            <a:extLst>
              <a:ext uri="{FF2B5EF4-FFF2-40B4-BE49-F238E27FC236}">
                <a16:creationId xmlns:a16="http://schemas.microsoft.com/office/drawing/2014/main" id="{8D48A99D-A0B7-3D43-BAD6-6DE3BCC13BF4}"/>
              </a:ext>
            </a:extLst>
          </p:cNvPr>
          <p:cNvSpPr>
            <a:spLocks noGrp="1" noChangeArrowheads="1"/>
          </p:cNvSpPr>
          <p:nvPr>
            <p:ph type="title"/>
          </p:nvPr>
        </p:nvSpPr>
        <p:spPr/>
        <p:txBody>
          <a:bodyPr/>
          <a:lstStyle/>
          <a:p>
            <a:r>
              <a:rPr lang="en-US" altLang="en-US" dirty="0">
                <a:ea typeface="ＭＳ Ｐゴシック" panose="020B0600070205080204" pitchFamily="34" charset="-128"/>
              </a:rPr>
              <a:t>Classful Addressing</a:t>
            </a:r>
          </a:p>
        </p:txBody>
      </p:sp>
      <p:sp>
        <p:nvSpPr>
          <p:cNvPr id="54275" name="Rectangle 3">
            <a:extLst>
              <a:ext uri="{FF2B5EF4-FFF2-40B4-BE49-F238E27FC236}">
                <a16:creationId xmlns:a16="http://schemas.microsoft.com/office/drawing/2014/main" id="{9245B73B-114F-9A4B-8002-5D2A86F9BE82}"/>
              </a:ext>
            </a:extLst>
          </p:cNvPr>
          <p:cNvSpPr>
            <a:spLocks noGrp="1" noChangeArrowheads="1"/>
          </p:cNvSpPr>
          <p:nvPr>
            <p:ph type="body" idx="1"/>
          </p:nvPr>
        </p:nvSpPr>
        <p:spPr>
          <a:xfrm>
            <a:off x="323913" y="969366"/>
            <a:ext cx="8686800" cy="5486400"/>
          </a:xfrm>
        </p:spPr>
        <p:txBody>
          <a:bodyPr/>
          <a:lstStyle/>
          <a:p>
            <a:pPr>
              <a:lnSpc>
                <a:spcPct val="90000"/>
              </a:lnSpc>
            </a:pPr>
            <a:r>
              <a:rPr lang="en-US" altLang="en-US" dirty="0">
                <a:ea typeface="ＭＳ Ｐゴシック" panose="020B0600070205080204" pitchFamily="34" charset="-128"/>
              </a:rPr>
              <a:t>In the olden days, only fixed allocation sizes</a:t>
            </a:r>
          </a:p>
          <a:p>
            <a:pPr lvl="1">
              <a:lnSpc>
                <a:spcPct val="90000"/>
              </a:lnSpc>
            </a:pPr>
            <a:r>
              <a:rPr lang="en-US" altLang="en-US" dirty="0">
                <a:ea typeface="ＭＳ Ｐゴシック" panose="020B0600070205080204" pitchFamily="34" charset="-128"/>
              </a:rPr>
              <a:t>Class A: 0*</a:t>
            </a:r>
          </a:p>
          <a:p>
            <a:pPr lvl="2">
              <a:lnSpc>
                <a:spcPct val="90000"/>
              </a:lnSpc>
            </a:pPr>
            <a:r>
              <a:rPr lang="en-US" altLang="en-US" dirty="0">
                <a:ea typeface="ＭＳ Ｐゴシック" panose="020B0600070205080204" pitchFamily="34" charset="-128"/>
              </a:rPr>
              <a:t>Very large </a:t>
            </a:r>
            <a:r>
              <a:rPr lang="en-US" altLang="en-US" dirty="0">
                <a:solidFill>
                  <a:srgbClr val="FF3300"/>
                </a:solidFill>
                <a:ea typeface="ＭＳ Ｐゴシック" panose="020B0600070205080204" pitchFamily="34" charset="-128"/>
              </a:rPr>
              <a:t>/8</a:t>
            </a:r>
            <a:r>
              <a:rPr lang="en-US" altLang="en-US" dirty="0">
                <a:ea typeface="ＭＳ Ｐゴシック" panose="020B0600070205080204" pitchFamily="34" charset="-128"/>
              </a:rPr>
              <a:t> blocks (e.g., MIT has 18.0.0.0/8)</a:t>
            </a:r>
          </a:p>
          <a:p>
            <a:pPr lvl="2">
              <a:lnSpc>
                <a:spcPct val="90000"/>
              </a:lnSpc>
            </a:pPr>
            <a:r>
              <a:rPr lang="en-US" altLang="en-US" sz="2000" dirty="0">
                <a:ea typeface="ＭＳ Ｐゴシック" panose="020B0600070205080204" pitchFamily="34" charset="-128"/>
              </a:rPr>
              <a:t>There can be 126 different class A networks (0 and 127 values are reserved) and (2</a:t>
            </a:r>
            <a:r>
              <a:rPr lang="en-US" altLang="en-US" sz="2000" baseline="30000" dirty="0">
                <a:ea typeface="ＭＳ Ｐゴシック" panose="020B0600070205080204" pitchFamily="34" charset="-128"/>
              </a:rPr>
              <a:t>24</a:t>
            </a:r>
            <a:r>
              <a:rPr lang="en-US" altLang="en-US" sz="2000" dirty="0">
                <a:ea typeface="ＭＳ Ｐゴシック" panose="020B0600070205080204" pitchFamily="34" charset="-128"/>
              </a:rPr>
              <a:t>-2) different hosts (2 values are reserved)</a:t>
            </a:r>
          </a:p>
          <a:p>
            <a:pPr lvl="1">
              <a:lnSpc>
                <a:spcPct val="90000"/>
              </a:lnSpc>
            </a:pPr>
            <a:r>
              <a:rPr lang="en-US" altLang="en-US" dirty="0">
                <a:ea typeface="ＭＳ Ｐゴシック" panose="020B0600070205080204" pitchFamily="34" charset="-128"/>
              </a:rPr>
              <a:t>Class B: 10*</a:t>
            </a:r>
          </a:p>
          <a:p>
            <a:pPr lvl="2">
              <a:lnSpc>
                <a:spcPct val="90000"/>
              </a:lnSpc>
            </a:pPr>
            <a:r>
              <a:rPr lang="en-US" altLang="en-US" dirty="0">
                <a:ea typeface="ＭＳ Ｐゴシック" panose="020B0600070205080204" pitchFamily="34" charset="-128"/>
              </a:rPr>
              <a:t>Large </a:t>
            </a:r>
            <a:r>
              <a:rPr lang="en-US" altLang="en-US" dirty="0">
                <a:solidFill>
                  <a:srgbClr val="FF3300"/>
                </a:solidFill>
                <a:ea typeface="ＭＳ Ｐゴシック" panose="020B0600070205080204" pitchFamily="34" charset="-128"/>
              </a:rPr>
              <a:t>/16</a:t>
            </a:r>
            <a:r>
              <a:rPr lang="en-US" altLang="en-US" dirty="0">
                <a:ea typeface="ＭＳ Ｐゴシック" panose="020B0600070205080204" pitchFamily="34" charset="-128"/>
              </a:rPr>
              <a:t> blocks (</a:t>
            </a:r>
            <a:r>
              <a:rPr lang="en-US" altLang="en-US" dirty="0" err="1">
                <a:ea typeface="ＭＳ Ｐゴシック" panose="020B0600070205080204" pitchFamily="34" charset="-128"/>
              </a:rPr>
              <a:t>e.g</a:t>
            </a:r>
            <a:r>
              <a:rPr lang="en-US" altLang="en-US" dirty="0">
                <a:ea typeface="ＭＳ Ｐゴシック" panose="020B0600070205080204" pitchFamily="34" charset="-128"/>
              </a:rPr>
              <a:t>,. Princeton has 128.112.0.0/16)</a:t>
            </a:r>
          </a:p>
          <a:p>
            <a:pPr lvl="1">
              <a:lnSpc>
                <a:spcPct val="90000"/>
              </a:lnSpc>
            </a:pPr>
            <a:r>
              <a:rPr lang="en-US" altLang="en-US" dirty="0">
                <a:ea typeface="ＭＳ Ｐゴシック" panose="020B0600070205080204" pitchFamily="34" charset="-128"/>
              </a:rPr>
              <a:t>Class C: 110*</a:t>
            </a:r>
          </a:p>
          <a:p>
            <a:pPr lvl="2">
              <a:lnSpc>
                <a:spcPct val="90000"/>
              </a:lnSpc>
            </a:pPr>
            <a:r>
              <a:rPr lang="en-US" altLang="en-US" dirty="0">
                <a:ea typeface="ＭＳ Ｐゴシック" panose="020B0600070205080204" pitchFamily="34" charset="-128"/>
              </a:rPr>
              <a:t>Small </a:t>
            </a:r>
            <a:r>
              <a:rPr lang="en-US" altLang="en-US" dirty="0">
                <a:solidFill>
                  <a:srgbClr val="FF3300"/>
                </a:solidFill>
                <a:ea typeface="ＭＳ Ｐゴシック" panose="020B0600070205080204" pitchFamily="34" charset="-128"/>
              </a:rPr>
              <a:t>/24</a:t>
            </a:r>
            <a:r>
              <a:rPr lang="en-US" altLang="en-US" dirty="0">
                <a:ea typeface="ＭＳ Ｐゴシック" panose="020B0600070205080204" pitchFamily="34" charset="-128"/>
              </a:rPr>
              <a:t> blocks (e.g., AT&amp;T Labs has 192.20.225.0/24)</a:t>
            </a:r>
          </a:p>
          <a:p>
            <a:pPr lvl="2">
              <a:lnSpc>
                <a:spcPct val="90000"/>
              </a:lnSpc>
            </a:pPr>
            <a:r>
              <a:rPr lang="en-US" altLang="en-US" sz="2000" dirty="0">
                <a:ea typeface="ＭＳ Ｐゴシック" panose="020B0600070205080204" pitchFamily="34" charset="-128"/>
              </a:rPr>
              <a:t>2</a:t>
            </a:r>
            <a:r>
              <a:rPr lang="en-US" altLang="en-US" sz="2000" baseline="30000" dirty="0">
                <a:ea typeface="ＭＳ Ｐゴシック" panose="020B0600070205080204" pitchFamily="34" charset="-128"/>
              </a:rPr>
              <a:t>21</a:t>
            </a:r>
            <a:r>
              <a:rPr lang="en-US" altLang="en-US" sz="2000" dirty="0">
                <a:ea typeface="ＭＳ Ｐゴシック" panose="020B0600070205080204" pitchFamily="34" charset="-128"/>
              </a:rPr>
              <a:t> different networks possible, 254 hosts (255 is reserved for broadcast and 0 is reserved)</a:t>
            </a:r>
          </a:p>
          <a:p>
            <a:pPr lvl="1">
              <a:lnSpc>
                <a:spcPct val="90000"/>
              </a:lnSpc>
            </a:pPr>
            <a:r>
              <a:rPr lang="en-US" altLang="en-US" dirty="0">
                <a:solidFill>
                  <a:srgbClr val="7F7F7F"/>
                </a:solidFill>
                <a:ea typeface="ＭＳ Ｐゴシック" panose="020B0600070205080204" pitchFamily="34" charset="-128"/>
              </a:rPr>
              <a:t>Class D: 1110* for multicast groups</a:t>
            </a:r>
          </a:p>
          <a:p>
            <a:pPr lvl="1">
              <a:lnSpc>
                <a:spcPct val="90000"/>
              </a:lnSpc>
            </a:pPr>
            <a:r>
              <a:rPr lang="en-US" altLang="en-US" dirty="0">
                <a:solidFill>
                  <a:srgbClr val="7F7F7F"/>
                </a:solidFill>
                <a:ea typeface="ＭＳ Ｐゴシック" panose="020B0600070205080204" pitchFamily="34" charset="-128"/>
              </a:rPr>
              <a:t>Class E: 11110* reserved for future use</a:t>
            </a:r>
          </a:p>
          <a:p>
            <a:pPr>
              <a:lnSpc>
                <a:spcPct val="90000"/>
              </a:lnSpc>
            </a:pPr>
            <a:r>
              <a:rPr lang="en-US" altLang="en-US" dirty="0">
                <a:ea typeface="ＭＳ Ｐゴシック" panose="020B0600070205080204" pitchFamily="34" charset="-128"/>
              </a:rPr>
              <a:t>This is why folks use dotted-quad notation!</a:t>
            </a:r>
          </a:p>
        </p:txBody>
      </p:sp>
    </p:spTree>
    <p:extLst>
      <p:ext uri="{BB962C8B-B14F-4D97-AF65-F5344CB8AC3E}">
        <p14:creationId xmlns:p14="http://schemas.microsoft.com/office/powerpoint/2010/main" val="234154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191707A-159C-AE46-B5C3-0DC5505EE38C}"/>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sp>
        <p:nvSpPr>
          <p:cNvPr id="76803" name="Rectangle 3">
            <a:extLst>
              <a:ext uri="{FF2B5EF4-FFF2-40B4-BE49-F238E27FC236}">
                <a16:creationId xmlns:a16="http://schemas.microsoft.com/office/drawing/2014/main" id="{6E9C149F-C171-AA4F-8BA1-09BE175400FC}"/>
              </a:ext>
            </a:extLst>
          </p:cNvPr>
          <p:cNvSpPr>
            <a:spLocks noGrp="1" noChangeArrowheads="1"/>
          </p:cNvSpPr>
          <p:nvPr>
            <p:ph type="body" idx="1"/>
          </p:nvPr>
        </p:nvSpPr>
        <p:spPr>
          <a:xfrm>
            <a:off x="463550" y="843479"/>
            <a:ext cx="7886700" cy="4351338"/>
          </a:xfrm>
        </p:spPr>
        <p:txBody>
          <a:bodyPr/>
          <a:lstStyle/>
          <a:p>
            <a:pPr>
              <a:lnSpc>
                <a:spcPct val="85000"/>
              </a:lnSpc>
            </a:pPr>
            <a:r>
              <a:rPr lang="en-US" altLang="en-US" sz="2400" dirty="0"/>
              <a:t>Strategy</a:t>
            </a:r>
          </a:p>
          <a:p>
            <a:pPr lvl="1">
              <a:lnSpc>
                <a:spcPct val="85000"/>
              </a:lnSpc>
            </a:pPr>
            <a:r>
              <a:rPr lang="en-US" altLang="en-US" sz="2000" dirty="0"/>
              <a:t>every datagram contains destination's address</a:t>
            </a:r>
          </a:p>
          <a:p>
            <a:pPr lvl="1">
              <a:lnSpc>
                <a:spcPct val="85000"/>
              </a:lnSpc>
            </a:pPr>
            <a:r>
              <a:rPr lang="en-US" altLang="en-US" sz="2000" dirty="0"/>
              <a:t>if directly connected to destination network, then forward to host</a:t>
            </a:r>
          </a:p>
          <a:p>
            <a:pPr lvl="1">
              <a:lnSpc>
                <a:spcPct val="85000"/>
              </a:lnSpc>
            </a:pPr>
            <a:r>
              <a:rPr lang="en-US" altLang="en-US" sz="2000" dirty="0"/>
              <a:t>if not directly connected to destination network, then forward to some router</a:t>
            </a:r>
          </a:p>
          <a:p>
            <a:pPr lvl="1">
              <a:lnSpc>
                <a:spcPct val="85000"/>
              </a:lnSpc>
            </a:pPr>
            <a:r>
              <a:rPr lang="en-US" altLang="en-US" sz="2000" dirty="0"/>
              <a:t>forwarding table maps network number into next hop</a:t>
            </a:r>
          </a:p>
          <a:p>
            <a:pPr lvl="1">
              <a:lnSpc>
                <a:spcPct val="85000"/>
              </a:lnSpc>
            </a:pPr>
            <a:r>
              <a:rPr lang="en-US" altLang="en-US" sz="2000" dirty="0"/>
              <a:t>each host has a </a:t>
            </a:r>
            <a:r>
              <a:rPr lang="en-US" altLang="en-US" dirty="0">
                <a:solidFill>
                  <a:srgbClr val="C00000"/>
                </a:solidFill>
              </a:rPr>
              <a:t>default router</a:t>
            </a:r>
          </a:p>
          <a:p>
            <a:pPr lvl="1">
              <a:lnSpc>
                <a:spcPct val="85000"/>
              </a:lnSpc>
            </a:pPr>
            <a:r>
              <a:rPr lang="en-US" altLang="en-US" sz="2000" dirty="0"/>
              <a:t>each router maintains a forwarding table</a:t>
            </a:r>
          </a:p>
          <a:p>
            <a:pPr>
              <a:lnSpc>
                <a:spcPct val="85000"/>
              </a:lnSpc>
            </a:pPr>
            <a:r>
              <a:rPr lang="en-US" altLang="en-US" sz="2400" dirty="0"/>
              <a:t>Example (router R2)</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6804" name="Picture 7">
            <a:extLst>
              <a:ext uri="{FF2B5EF4-FFF2-40B4-BE49-F238E27FC236}">
                <a16:creationId xmlns:a16="http://schemas.microsoft.com/office/drawing/2014/main" id="{2A732A06-BACF-4740-A6C5-1158E752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4363761"/>
            <a:ext cx="36718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5" descr="f03-14-9780123850591 copy">
            <a:extLst>
              <a:ext uri="{FF2B5EF4-FFF2-40B4-BE49-F238E27FC236}">
                <a16:creationId xmlns:a16="http://schemas.microsoft.com/office/drawing/2014/main" id="{1D943DB1-318F-E347-AE28-667364A01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875861"/>
            <a:ext cx="3510868" cy="298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7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6CA961-64E4-B360-5D35-643320DF150A}"/>
              </a:ext>
            </a:extLst>
          </p:cNvPr>
          <p:cNvCxnSpPr>
            <a:cxnSpLocks/>
          </p:cNvCxnSpPr>
          <p:nvPr/>
        </p:nvCxnSpPr>
        <p:spPr>
          <a:xfrm>
            <a:off x="3808474" y="1210647"/>
            <a:ext cx="671059" cy="772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C911DE-8A1E-32E5-6FD8-27C27900F07C}"/>
              </a:ext>
            </a:extLst>
          </p:cNvPr>
          <p:cNvCxnSpPr/>
          <p:nvPr/>
        </p:nvCxnSpPr>
        <p:spPr>
          <a:xfrm flipH="1">
            <a:off x="3042720" y="1191802"/>
            <a:ext cx="532687" cy="7191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826" name="Rectangle 2">
            <a:extLst>
              <a:ext uri="{FF2B5EF4-FFF2-40B4-BE49-F238E27FC236}">
                <a16:creationId xmlns:a16="http://schemas.microsoft.com/office/drawing/2014/main" id="{0E238358-A64A-E34F-A925-FCCE89F8F6C8}"/>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pic>
        <p:nvPicPr>
          <p:cNvPr id="1026" name="Picture 2" descr="Router | Cisco Network Topology Icons 3015">
            <a:extLst>
              <a:ext uri="{FF2B5EF4-FFF2-40B4-BE49-F238E27FC236}">
                <a16:creationId xmlns:a16="http://schemas.microsoft.com/office/drawing/2014/main" id="{D6095067-5B13-4AB7-862C-B0486DE51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59707"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0A04AB41-9918-6F89-6C37-E202CF72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35424"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3FB0D9CB-4598-C5B0-5958-BFC371750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3990"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n - Free networking icons">
            <a:extLst>
              <a:ext uri="{FF2B5EF4-FFF2-40B4-BE49-F238E27FC236}">
                <a16:creationId xmlns:a16="http://schemas.microsoft.com/office/drawing/2014/main" id="{94FE12AB-182F-57E4-A15D-561D0323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6" y="1791662"/>
            <a:ext cx="895849" cy="89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n - Free networking icons">
            <a:extLst>
              <a:ext uri="{FF2B5EF4-FFF2-40B4-BE49-F238E27FC236}">
                <a16:creationId xmlns:a16="http://schemas.microsoft.com/office/drawing/2014/main" id="{A7330CB2-7960-6FDE-A199-5A406AEEB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950" y="1791662"/>
            <a:ext cx="895849" cy="8958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E961AEA1-7DDD-D1F0-67A6-2547524A560E}"/>
              </a:ext>
            </a:extLst>
          </p:cNvPr>
          <p:cNvCxnSpPr>
            <a:cxnSpLocks/>
            <a:stCxn id="1026" idx="1"/>
            <a:endCxn id="3" idx="3"/>
          </p:cNvCxnSpPr>
          <p:nvPr/>
        </p:nvCxnSpPr>
        <p:spPr>
          <a:xfrm>
            <a:off x="4036603"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92287-A8D5-76AD-691A-998150DCAF58}"/>
              </a:ext>
            </a:extLst>
          </p:cNvPr>
          <p:cNvCxnSpPr>
            <a:cxnSpLocks/>
          </p:cNvCxnSpPr>
          <p:nvPr/>
        </p:nvCxnSpPr>
        <p:spPr>
          <a:xfrm>
            <a:off x="2260886"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Picture 7">
            <a:extLst>
              <a:ext uri="{FF2B5EF4-FFF2-40B4-BE49-F238E27FC236}">
                <a16:creationId xmlns:a16="http://schemas.microsoft.com/office/drawing/2014/main" id="{EA2970FE-66C3-6B1B-26D3-A029E5CD4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829" y="598187"/>
            <a:ext cx="2758744" cy="152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Box 16">
            <a:extLst>
              <a:ext uri="{FF2B5EF4-FFF2-40B4-BE49-F238E27FC236}">
                <a16:creationId xmlns:a16="http://schemas.microsoft.com/office/drawing/2014/main" id="{F7CEF84D-08DD-8DF6-CE91-D3440E09328E}"/>
              </a:ext>
            </a:extLst>
          </p:cNvPr>
          <p:cNvSpPr txBox="1"/>
          <p:nvPr/>
        </p:nvSpPr>
        <p:spPr>
          <a:xfrm>
            <a:off x="1655048" y="1370802"/>
            <a:ext cx="426720" cy="369332"/>
          </a:xfrm>
          <a:prstGeom prst="rect">
            <a:avLst/>
          </a:prstGeom>
          <a:noFill/>
        </p:spPr>
        <p:txBody>
          <a:bodyPr wrap="none" rtlCol="0">
            <a:spAutoFit/>
          </a:bodyPr>
          <a:lstStyle/>
          <a:p>
            <a:r>
              <a:rPr lang="en-US" dirty="0"/>
              <a:t>R1</a:t>
            </a:r>
          </a:p>
        </p:txBody>
      </p:sp>
      <p:sp>
        <p:nvSpPr>
          <p:cNvPr id="18" name="TextBox 17">
            <a:extLst>
              <a:ext uri="{FF2B5EF4-FFF2-40B4-BE49-F238E27FC236}">
                <a16:creationId xmlns:a16="http://schemas.microsoft.com/office/drawing/2014/main" id="{EAFC4ADD-29E8-A0D0-1BFC-73B519E9319D}"/>
              </a:ext>
            </a:extLst>
          </p:cNvPr>
          <p:cNvSpPr txBox="1"/>
          <p:nvPr/>
        </p:nvSpPr>
        <p:spPr>
          <a:xfrm>
            <a:off x="2882343" y="659557"/>
            <a:ext cx="426720" cy="369332"/>
          </a:xfrm>
          <a:prstGeom prst="rect">
            <a:avLst/>
          </a:prstGeom>
          <a:noFill/>
        </p:spPr>
        <p:txBody>
          <a:bodyPr wrap="none" rtlCol="0">
            <a:spAutoFit/>
          </a:bodyPr>
          <a:lstStyle/>
          <a:p>
            <a:r>
              <a:rPr lang="en-US" dirty="0"/>
              <a:t>R2</a:t>
            </a:r>
          </a:p>
        </p:txBody>
      </p:sp>
      <p:sp>
        <p:nvSpPr>
          <p:cNvPr id="19" name="TextBox 18">
            <a:extLst>
              <a:ext uri="{FF2B5EF4-FFF2-40B4-BE49-F238E27FC236}">
                <a16:creationId xmlns:a16="http://schemas.microsoft.com/office/drawing/2014/main" id="{05D3357B-C01B-F4F9-13A3-8FC93858281E}"/>
              </a:ext>
            </a:extLst>
          </p:cNvPr>
          <p:cNvSpPr txBox="1"/>
          <p:nvPr/>
        </p:nvSpPr>
        <p:spPr>
          <a:xfrm>
            <a:off x="5219020" y="1308085"/>
            <a:ext cx="426720" cy="369332"/>
          </a:xfrm>
          <a:prstGeom prst="rect">
            <a:avLst/>
          </a:prstGeom>
          <a:noFill/>
        </p:spPr>
        <p:txBody>
          <a:bodyPr wrap="none" rtlCol="0">
            <a:spAutoFit/>
          </a:bodyPr>
          <a:lstStyle/>
          <a:p>
            <a:r>
              <a:rPr lang="en-US" dirty="0"/>
              <a:t>R3</a:t>
            </a:r>
          </a:p>
        </p:txBody>
      </p:sp>
      <p:sp>
        <p:nvSpPr>
          <p:cNvPr id="20" name="TextBox 19">
            <a:extLst>
              <a:ext uri="{FF2B5EF4-FFF2-40B4-BE49-F238E27FC236}">
                <a16:creationId xmlns:a16="http://schemas.microsoft.com/office/drawing/2014/main" id="{EE61DCDB-9239-7041-72EF-9113D28ECA8E}"/>
              </a:ext>
            </a:extLst>
          </p:cNvPr>
          <p:cNvSpPr txBox="1"/>
          <p:nvPr/>
        </p:nvSpPr>
        <p:spPr>
          <a:xfrm>
            <a:off x="2927435" y="1182065"/>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-0</a:t>
            </a:r>
          </a:p>
        </p:txBody>
      </p:sp>
      <p:sp>
        <p:nvSpPr>
          <p:cNvPr id="21" name="TextBox 20">
            <a:extLst>
              <a:ext uri="{FF2B5EF4-FFF2-40B4-BE49-F238E27FC236}">
                <a16:creationId xmlns:a16="http://schemas.microsoft.com/office/drawing/2014/main" id="{3B55F26D-1139-8271-3C79-9C0F47AF700D}"/>
              </a:ext>
            </a:extLst>
          </p:cNvPr>
          <p:cNvSpPr txBox="1"/>
          <p:nvPr/>
        </p:nvSpPr>
        <p:spPr>
          <a:xfrm>
            <a:off x="3966409" y="1173938"/>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-1</a:t>
            </a:r>
          </a:p>
        </p:txBody>
      </p:sp>
      <p:sp>
        <p:nvSpPr>
          <p:cNvPr id="22" name="TextBox 21">
            <a:extLst>
              <a:ext uri="{FF2B5EF4-FFF2-40B4-BE49-F238E27FC236}">
                <a16:creationId xmlns:a16="http://schemas.microsoft.com/office/drawing/2014/main" id="{040773C3-739B-4665-324A-BD2A63B8C66A}"/>
              </a:ext>
            </a:extLst>
          </p:cNvPr>
          <p:cNvSpPr txBox="1"/>
          <p:nvPr/>
        </p:nvSpPr>
        <p:spPr>
          <a:xfrm>
            <a:off x="6385227" y="209249"/>
            <a:ext cx="2307298" cy="369332"/>
          </a:xfrm>
          <a:prstGeom prst="rect">
            <a:avLst/>
          </a:prstGeom>
          <a:noFill/>
        </p:spPr>
        <p:txBody>
          <a:bodyPr wrap="none" rtlCol="0">
            <a:spAutoFit/>
          </a:bodyPr>
          <a:lstStyle/>
          <a:p>
            <a:r>
              <a:rPr lang="en-US" dirty="0"/>
              <a:t>Forwarding table at R2</a:t>
            </a:r>
          </a:p>
        </p:txBody>
      </p:sp>
    </p:spTree>
    <p:extLst>
      <p:ext uri="{BB962C8B-B14F-4D97-AF65-F5344CB8AC3E}">
        <p14:creationId xmlns:p14="http://schemas.microsoft.com/office/powerpoint/2010/main" val="346172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6CA961-64E4-B360-5D35-643320DF150A}"/>
              </a:ext>
            </a:extLst>
          </p:cNvPr>
          <p:cNvCxnSpPr>
            <a:cxnSpLocks/>
          </p:cNvCxnSpPr>
          <p:nvPr/>
        </p:nvCxnSpPr>
        <p:spPr>
          <a:xfrm>
            <a:off x="3808474" y="1210647"/>
            <a:ext cx="671059" cy="772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C911DE-8A1E-32E5-6FD8-27C27900F07C}"/>
              </a:ext>
            </a:extLst>
          </p:cNvPr>
          <p:cNvCxnSpPr/>
          <p:nvPr/>
        </p:nvCxnSpPr>
        <p:spPr>
          <a:xfrm flipH="1">
            <a:off x="3042720" y="1191802"/>
            <a:ext cx="532687" cy="7191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826" name="Rectangle 2">
            <a:extLst>
              <a:ext uri="{FF2B5EF4-FFF2-40B4-BE49-F238E27FC236}">
                <a16:creationId xmlns:a16="http://schemas.microsoft.com/office/drawing/2014/main" id="{0E238358-A64A-E34F-A925-FCCE89F8F6C8}"/>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pic>
        <p:nvPicPr>
          <p:cNvPr id="1026" name="Picture 2" descr="Router | Cisco Network Topology Icons 3015">
            <a:extLst>
              <a:ext uri="{FF2B5EF4-FFF2-40B4-BE49-F238E27FC236}">
                <a16:creationId xmlns:a16="http://schemas.microsoft.com/office/drawing/2014/main" id="{D6095067-5B13-4AB7-862C-B0486DE51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59707"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0A04AB41-9918-6F89-6C37-E202CF72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35424"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3FB0D9CB-4598-C5B0-5958-BFC371750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3990"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n - Free networking icons">
            <a:extLst>
              <a:ext uri="{FF2B5EF4-FFF2-40B4-BE49-F238E27FC236}">
                <a16:creationId xmlns:a16="http://schemas.microsoft.com/office/drawing/2014/main" id="{94FE12AB-182F-57E4-A15D-561D0323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6" y="1791662"/>
            <a:ext cx="895849" cy="89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n - Free networking icons">
            <a:extLst>
              <a:ext uri="{FF2B5EF4-FFF2-40B4-BE49-F238E27FC236}">
                <a16:creationId xmlns:a16="http://schemas.microsoft.com/office/drawing/2014/main" id="{A7330CB2-7960-6FDE-A199-5A406AEEB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950" y="1791662"/>
            <a:ext cx="895849" cy="8958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E961AEA1-7DDD-D1F0-67A6-2547524A560E}"/>
              </a:ext>
            </a:extLst>
          </p:cNvPr>
          <p:cNvCxnSpPr>
            <a:cxnSpLocks/>
            <a:stCxn id="1026" idx="1"/>
            <a:endCxn id="3" idx="3"/>
          </p:cNvCxnSpPr>
          <p:nvPr/>
        </p:nvCxnSpPr>
        <p:spPr>
          <a:xfrm>
            <a:off x="4036603"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92287-A8D5-76AD-691A-998150DCAF58}"/>
              </a:ext>
            </a:extLst>
          </p:cNvPr>
          <p:cNvCxnSpPr>
            <a:cxnSpLocks/>
          </p:cNvCxnSpPr>
          <p:nvPr/>
        </p:nvCxnSpPr>
        <p:spPr>
          <a:xfrm>
            <a:off x="2260886"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Picture 7">
            <a:extLst>
              <a:ext uri="{FF2B5EF4-FFF2-40B4-BE49-F238E27FC236}">
                <a16:creationId xmlns:a16="http://schemas.microsoft.com/office/drawing/2014/main" id="{EA2970FE-66C3-6B1B-26D3-A029E5CD4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829" y="598187"/>
            <a:ext cx="2758744" cy="152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Box 16">
            <a:extLst>
              <a:ext uri="{FF2B5EF4-FFF2-40B4-BE49-F238E27FC236}">
                <a16:creationId xmlns:a16="http://schemas.microsoft.com/office/drawing/2014/main" id="{F7CEF84D-08DD-8DF6-CE91-D3440E09328E}"/>
              </a:ext>
            </a:extLst>
          </p:cNvPr>
          <p:cNvSpPr txBox="1"/>
          <p:nvPr/>
        </p:nvSpPr>
        <p:spPr>
          <a:xfrm>
            <a:off x="1655048" y="1370802"/>
            <a:ext cx="426720" cy="369332"/>
          </a:xfrm>
          <a:prstGeom prst="rect">
            <a:avLst/>
          </a:prstGeom>
          <a:noFill/>
        </p:spPr>
        <p:txBody>
          <a:bodyPr wrap="none" rtlCol="0">
            <a:spAutoFit/>
          </a:bodyPr>
          <a:lstStyle/>
          <a:p>
            <a:r>
              <a:rPr lang="en-US" dirty="0"/>
              <a:t>R1</a:t>
            </a:r>
          </a:p>
        </p:txBody>
      </p:sp>
      <p:sp>
        <p:nvSpPr>
          <p:cNvPr id="18" name="TextBox 17">
            <a:extLst>
              <a:ext uri="{FF2B5EF4-FFF2-40B4-BE49-F238E27FC236}">
                <a16:creationId xmlns:a16="http://schemas.microsoft.com/office/drawing/2014/main" id="{EAFC4ADD-29E8-A0D0-1BFC-73B519E9319D}"/>
              </a:ext>
            </a:extLst>
          </p:cNvPr>
          <p:cNvSpPr txBox="1"/>
          <p:nvPr/>
        </p:nvSpPr>
        <p:spPr>
          <a:xfrm>
            <a:off x="2882343" y="659557"/>
            <a:ext cx="426720" cy="369332"/>
          </a:xfrm>
          <a:prstGeom prst="rect">
            <a:avLst/>
          </a:prstGeom>
          <a:noFill/>
        </p:spPr>
        <p:txBody>
          <a:bodyPr wrap="none" rtlCol="0">
            <a:spAutoFit/>
          </a:bodyPr>
          <a:lstStyle/>
          <a:p>
            <a:r>
              <a:rPr lang="en-US" dirty="0"/>
              <a:t>R2</a:t>
            </a:r>
          </a:p>
        </p:txBody>
      </p:sp>
      <p:sp>
        <p:nvSpPr>
          <p:cNvPr id="19" name="TextBox 18">
            <a:extLst>
              <a:ext uri="{FF2B5EF4-FFF2-40B4-BE49-F238E27FC236}">
                <a16:creationId xmlns:a16="http://schemas.microsoft.com/office/drawing/2014/main" id="{05D3357B-C01B-F4F9-13A3-8FC93858281E}"/>
              </a:ext>
            </a:extLst>
          </p:cNvPr>
          <p:cNvSpPr txBox="1"/>
          <p:nvPr/>
        </p:nvSpPr>
        <p:spPr>
          <a:xfrm>
            <a:off x="5219020" y="1308085"/>
            <a:ext cx="426720" cy="369332"/>
          </a:xfrm>
          <a:prstGeom prst="rect">
            <a:avLst/>
          </a:prstGeom>
          <a:noFill/>
        </p:spPr>
        <p:txBody>
          <a:bodyPr wrap="none" rtlCol="0">
            <a:spAutoFit/>
          </a:bodyPr>
          <a:lstStyle/>
          <a:p>
            <a:r>
              <a:rPr lang="en-US" dirty="0"/>
              <a:t>R3</a:t>
            </a:r>
          </a:p>
        </p:txBody>
      </p:sp>
      <p:sp>
        <p:nvSpPr>
          <p:cNvPr id="20" name="TextBox 19">
            <a:extLst>
              <a:ext uri="{FF2B5EF4-FFF2-40B4-BE49-F238E27FC236}">
                <a16:creationId xmlns:a16="http://schemas.microsoft.com/office/drawing/2014/main" id="{EE61DCDB-9239-7041-72EF-9113D28ECA8E}"/>
              </a:ext>
            </a:extLst>
          </p:cNvPr>
          <p:cNvSpPr txBox="1"/>
          <p:nvPr/>
        </p:nvSpPr>
        <p:spPr>
          <a:xfrm>
            <a:off x="2927435" y="1182065"/>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-0</a:t>
            </a:r>
          </a:p>
        </p:txBody>
      </p:sp>
      <p:sp>
        <p:nvSpPr>
          <p:cNvPr id="21" name="TextBox 20">
            <a:extLst>
              <a:ext uri="{FF2B5EF4-FFF2-40B4-BE49-F238E27FC236}">
                <a16:creationId xmlns:a16="http://schemas.microsoft.com/office/drawing/2014/main" id="{3B55F26D-1139-8271-3C79-9C0F47AF700D}"/>
              </a:ext>
            </a:extLst>
          </p:cNvPr>
          <p:cNvSpPr txBox="1"/>
          <p:nvPr/>
        </p:nvSpPr>
        <p:spPr>
          <a:xfrm>
            <a:off x="3966409" y="1173938"/>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-1</a:t>
            </a:r>
          </a:p>
        </p:txBody>
      </p:sp>
      <p:sp>
        <p:nvSpPr>
          <p:cNvPr id="22" name="TextBox 21">
            <a:extLst>
              <a:ext uri="{FF2B5EF4-FFF2-40B4-BE49-F238E27FC236}">
                <a16:creationId xmlns:a16="http://schemas.microsoft.com/office/drawing/2014/main" id="{040773C3-739B-4665-324A-BD2A63B8C66A}"/>
              </a:ext>
            </a:extLst>
          </p:cNvPr>
          <p:cNvSpPr txBox="1"/>
          <p:nvPr/>
        </p:nvSpPr>
        <p:spPr>
          <a:xfrm>
            <a:off x="6385227" y="209249"/>
            <a:ext cx="2307298" cy="369332"/>
          </a:xfrm>
          <a:prstGeom prst="rect">
            <a:avLst/>
          </a:prstGeom>
          <a:noFill/>
        </p:spPr>
        <p:txBody>
          <a:bodyPr wrap="none" rtlCol="0">
            <a:spAutoFit/>
          </a:bodyPr>
          <a:lstStyle/>
          <a:p>
            <a:r>
              <a:rPr lang="en-US" dirty="0"/>
              <a:t>Forwarding table at R2</a:t>
            </a:r>
          </a:p>
        </p:txBody>
      </p:sp>
      <p:pic>
        <p:nvPicPr>
          <p:cNvPr id="3074" name="Picture 2" descr="Ip Header Format">
            <a:extLst>
              <a:ext uri="{FF2B5EF4-FFF2-40B4-BE49-F238E27FC236}">
                <a16:creationId xmlns:a16="http://schemas.microsoft.com/office/drawing/2014/main" id="{C5CDA458-C419-3766-E9AC-DD8CDCFDA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9052" y="3652775"/>
            <a:ext cx="5305727" cy="2980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8B1937-8508-B95C-8008-A007F1BFA257}"/>
              </a:ext>
            </a:extLst>
          </p:cNvPr>
          <p:cNvSpPr txBox="1"/>
          <p:nvPr/>
        </p:nvSpPr>
        <p:spPr>
          <a:xfrm>
            <a:off x="189821" y="3468109"/>
            <a:ext cx="2588337" cy="369332"/>
          </a:xfrm>
          <a:prstGeom prst="rect">
            <a:avLst/>
          </a:prstGeom>
          <a:noFill/>
        </p:spPr>
        <p:txBody>
          <a:bodyPr wrap="none" rtlCol="0">
            <a:spAutoFit/>
          </a:bodyPr>
          <a:lstStyle/>
          <a:p>
            <a:r>
              <a:rPr lang="en-US" dirty="0"/>
              <a:t>IP data packet (datagram)</a:t>
            </a:r>
          </a:p>
        </p:txBody>
      </p:sp>
    </p:spTree>
    <p:extLst>
      <p:ext uri="{BB962C8B-B14F-4D97-AF65-F5344CB8AC3E}">
        <p14:creationId xmlns:p14="http://schemas.microsoft.com/office/powerpoint/2010/main" val="28993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6CA961-64E4-B360-5D35-643320DF150A}"/>
              </a:ext>
            </a:extLst>
          </p:cNvPr>
          <p:cNvCxnSpPr>
            <a:cxnSpLocks/>
          </p:cNvCxnSpPr>
          <p:nvPr/>
        </p:nvCxnSpPr>
        <p:spPr>
          <a:xfrm>
            <a:off x="3808474" y="1210647"/>
            <a:ext cx="671059" cy="772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C911DE-8A1E-32E5-6FD8-27C27900F07C}"/>
              </a:ext>
            </a:extLst>
          </p:cNvPr>
          <p:cNvCxnSpPr/>
          <p:nvPr/>
        </p:nvCxnSpPr>
        <p:spPr>
          <a:xfrm flipH="1">
            <a:off x="3042720" y="1191802"/>
            <a:ext cx="532687" cy="7191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826" name="Rectangle 2">
            <a:extLst>
              <a:ext uri="{FF2B5EF4-FFF2-40B4-BE49-F238E27FC236}">
                <a16:creationId xmlns:a16="http://schemas.microsoft.com/office/drawing/2014/main" id="{0E238358-A64A-E34F-A925-FCCE89F8F6C8}"/>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sp>
        <p:nvSpPr>
          <p:cNvPr id="76804" name="Rectangle 3">
            <a:extLst>
              <a:ext uri="{FF2B5EF4-FFF2-40B4-BE49-F238E27FC236}">
                <a16:creationId xmlns:a16="http://schemas.microsoft.com/office/drawing/2014/main" id="{C700AF6A-C37A-8047-84B9-54796AACAE34}"/>
              </a:ext>
            </a:extLst>
          </p:cNvPr>
          <p:cNvSpPr>
            <a:spLocks noGrp="1" noChangeArrowheads="1"/>
          </p:cNvSpPr>
          <p:nvPr>
            <p:ph type="body" idx="1"/>
          </p:nvPr>
        </p:nvSpPr>
        <p:spPr>
          <a:xfrm>
            <a:off x="536183" y="2842766"/>
            <a:ext cx="7886700" cy="4351338"/>
          </a:xfrm>
        </p:spPr>
        <p:txBody>
          <a:bodyPr>
            <a:normAutofit/>
          </a:bodyPr>
          <a:lstStyle/>
          <a:p>
            <a:pPr>
              <a:lnSpc>
                <a:spcPct val="85000"/>
              </a:lnSpc>
              <a:defRPr/>
            </a:pPr>
            <a:r>
              <a:rPr lang="en-US" sz="2400" dirty="0"/>
              <a:t>Algorithm</a:t>
            </a:r>
          </a:p>
          <a:p>
            <a:pPr>
              <a:lnSpc>
                <a:spcPct val="85000"/>
              </a:lnSpc>
              <a:buFontTx/>
              <a:buNone/>
              <a:defRPr/>
            </a:pP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 </a:t>
            </a:r>
            <a:r>
              <a:rPr lang="en-US" sz="1800" dirty="0" err="1">
                <a:latin typeface="Courier New" pitchFamily="49" charset="0"/>
              </a:rPr>
              <a:t>NetworkNum</a:t>
            </a:r>
            <a:r>
              <a:rPr lang="en-US" sz="1800" dirty="0">
                <a:latin typeface="Courier New" pitchFamily="49" charset="0"/>
              </a:rPr>
              <a:t> of one of my interfaces)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destination over that interface</a:t>
            </a:r>
          </a:p>
          <a:p>
            <a:pPr>
              <a:lnSpc>
                <a:spcPct val="85000"/>
              </a:lnSpc>
              <a:buFontTx/>
              <a:buNone/>
              <a:defRPr/>
            </a:pPr>
            <a:r>
              <a:rPr lang="en-US" sz="1800" b="1" dirty="0">
                <a:latin typeface="Courier New" pitchFamily="49" charset="0"/>
              </a:rPr>
              <a:t>else</a:t>
            </a:r>
          </a:p>
          <a:p>
            <a:pPr>
              <a:lnSpc>
                <a:spcPct val="85000"/>
              </a:lnSpc>
              <a:buFontTx/>
              <a:buNone/>
              <a:defRPr/>
            </a:pPr>
            <a:r>
              <a:rPr lang="en-US" sz="1800" dirty="0">
                <a:latin typeface="Courier New" pitchFamily="49" charset="0"/>
              </a:rPr>
              <a:t>	</a:t>
            </a: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is in my forwarding table)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a:t>
            </a:r>
            <a:r>
              <a:rPr lang="en-US" sz="1800" dirty="0" err="1">
                <a:latin typeface="Courier New" pitchFamily="49" charset="0"/>
              </a:rPr>
              <a:t>NextHop</a:t>
            </a:r>
            <a:r>
              <a:rPr lang="en-US" sz="1800" dirty="0">
                <a:latin typeface="Courier New" pitchFamily="49" charset="0"/>
              </a:rPr>
              <a:t> router</a:t>
            </a:r>
          </a:p>
          <a:p>
            <a:pPr>
              <a:lnSpc>
                <a:spcPct val="85000"/>
              </a:lnSpc>
              <a:buFontTx/>
              <a:buNone/>
              <a:defRPr/>
            </a:pPr>
            <a:r>
              <a:rPr lang="en-US" sz="1800" dirty="0">
                <a:latin typeface="Courier New" pitchFamily="49" charset="0"/>
              </a:rPr>
              <a:t>	</a:t>
            </a:r>
            <a:r>
              <a:rPr lang="en-US" sz="1800" b="1" dirty="0">
                <a:latin typeface="Courier New" pitchFamily="49" charset="0"/>
              </a:rPr>
              <a:t>else</a:t>
            </a:r>
          </a:p>
          <a:p>
            <a:pPr>
              <a:lnSpc>
                <a:spcPct val="85000"/>
              </a:lnSpc>
              <a:buFontTx/>
              <a:buNone/>
              <a:defRPr/>
            </a:pPr>
            <a:r>
              <a:rPr lang="en-US" sz="1800" dirty="0">
                <a:latin typeface="Courier New" pitchFamily="49" charset="0"/>
              </a:rPr>
              <a:t>		deliver packet to default router</a:t>
            </a:r>
          </a:p>
          <a:p>
            <a:pPr marL="0" indent="0">
              <a:lnSpc>
                <a:spcPct val="85000"/>
              </a:lnSpc>
              <a:buNone/>
              <a:defRPr/>
            </a:pPr>
            <a:endParaRPr lang="en-US" sz="18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p:txBody>
      </p:sp>
      <p:sp>
        <p:nvSpPr>
          <p:cNvPr id="2" name="TextBox 1">
            <a:extLst>
              <a:ext uri="{FF2B5EF4-FFF2-40B4-BE49-F238E27FC236}">
                <a16:creationId xmlns:a16="http://schemas.microsoft.com/office/drawing/2014/main" id="{55D02CBF-D1C4-F4FC-D4BD-EAA1D7DFE904}"/>
              </a:ext>
            </a:extLst>
          </p:cNvPr>
          <p:cNvSpPr txBox="1"/>
          <p:nvPr/>
        </p:nvSpPr>
        <p:spPr>
          <a:xfrm>
            <a:off x="2260886" y="2885489"/>
            <a:ext cx="375378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First: find the </a:t>
            </a:r>
            <a:r>
              <a:rPr kumimoji="0" lang="en-US" sz="2000" b="0" i="0" u="none" strike="noStrike" kern="1200" cap="none" spc="0" normalizeH="0" baseline="0" noProof="0" dirty="0" err="1">
                <a:ln>
                  <a:noFill/>
                </a:ln>
                <a:solidFill>
                  <a:srgbClr val="FF0000"/>
                </a:solidFill>
                <a:effectLst/>
                <a:uLnTx/>
                <a:uFillTx/>
                <a:latin typeface="Calibri" panose="020F0502020204030204"/>
                <a:ea typeface="+mn-ea"/>
                <a:cs typeface="+mn-cs"/>
              </a:rPr>
              <a:t>NetworkNum</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How?</a:t>
            </a:r>
          </a:p>
        </p:txBody>
      </p:sp>
      <p:pic>
        <p:nvPicPr>
          <p:cNvPr id="1026" name="Picture 2" descr="Router | Cisco Network Topology Icons 3015">
            <a:extLst>
              <a:ext uri="{FF2B5EF4-FFF2-40B4-BE49-F238E27FC236}">
                <a16:creationId xmlns:a16="http://schemas.microsoft.com/office/drawing/2014/main" id="{D6095067-5B13-4AB7-862C-B0486DE51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59707"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0A04AB41-9918-6F89-6C37-E202CF72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35424"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3FB0D9CB-4598-C5B0-5958-BFC371750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3990" y="817563"/>
            <a:ext cx="776896" cy="531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n - Free networking icons">
            <a:extLst>
              <a:ext uri="{FF2B5EF4-FFF2-40B4-BE49-F238E27FC236}">
                <a16:creationId xmlns:a16="http://schemas.microsoft.com/office/drawing/2014/main" id="{94FE12AB-182F-57E4-A15D-561D0323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6" y="1791662"/>
            <a:ext cx="895849" cy="89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n - Free networking icons">
            <a:extLst>
              <a:ext uri="{FF2B5EF4-FFF2-40B4-BE49-F238E27FC236}">
                <a16:creationId xmlns:a16="http://schemas.microsoft.com/office/drawing/2014/main" id="{A7330CB2-7960-6FDE-A199-5A406AEEB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950" y="1791662"/>
            <a:ext cx="895849" cy="8958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E961AEA1-7DDD-D1F0-67A6-2547524A560E}"/>
              </a:ext>
            </a:extLst>
          </p:cNvPr>
          <p:cNvCxnSpPr>
            <a:cxnSpLocks/>
            <a:stCxn id="1026" idx="1"/>
            <a:endCxn id="3" idx="3"/>
          </p:cNvCxnSpPr>
          <p:nvPr/>
        </p:nvCxnSpPr>
        <p:spPr>
          <a:xfrm>
            <a:off x="4036603"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92287-A8D5-76AD-691A-998150DCAF58}"/>
              </a:ext>
            </a:extLst>
          </p:cNvPr>
          <p:cNvCxnSpPr>
            <a:cxnSpLocks/>
          </p:cNvCxnSpPr>
          <p:nvPr/>
        </p:nvCxnSpPr>
        <p:spPr>
          <a:xfrm>
            <a:off x="2260886" y="1083193"/>
            <a:ext cx="99882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Picture 7">
            <a:extLst>
              <a:ext uri="{FF2B5EF4-FFF2-40B4-BE49-F238E27FC236}">
                <a16:creationId xmlns:a16="http://schemas.microsoft.com/office/drawing/2014/main" id="{EA2970FE-66C3-6B1B-26D3-A029E5CD4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829" y="598187"/>
            <a:ext cx="2758744" cy="152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Box 16">
            <a:extLst>
              <a:ext uri="{FF2B5EF4-FFF2-40B4-BE49-F238E27FC236}">
                <a16:creationId xmlns:a16="http://schemas.microsoft.com/office/drawing/2014/main" id="{F7CEF84D-08DD-8DF6-CE91-D3440E09328E}"/>
              </a:ext>
            </a:extLst>
          </p:cNvPr>
          <p:cNvSpPr txBox="1"/>
          <p:nvPr/>
        </p:nvSpPr>
        <p:spPr>
          <a:xfrm>
            <a:off x="1655048" y="1370802"/>
            <a:ext cx="426720" cy="369332"/>
          </a:xfrm>
          <a:prstGeom prst="rect">
            <a:avLst/>
          </a:prstGeom>
          <a:noFill/>
        </p:spPr>
        <p:txBody>
          <a:bodyPr wrap="none" rtlCol="0">
            <a:spAutoFit/>
          </a:bodyPr>
          <a:lstStyle/>
          <a:p>
            <a:r>
              <a:rPr lang="en-US" dirty="0"/>
              <a:t>R1</a:t>
            </a:r>
          </a:p>
        </p:txBody>
      </p:sp>
      <p:sp>
        <p:nvSpPr>
          <p:cNvPr id="18" name="TextBox 17">
            <a:extLst>
              <a:ext uri="{FF2B5EF4-FFF2-40B4-BE49-F238E27FC236}">
                <a16:creationId xmlns:a16="http://schemas.microsoft.com/office/drawing/2014/main" id="{EAFC4ADD-29E8-A0D0-1BFC-73B519E9319D}"/>
              </a:ext>
            </a:extLst>
          </p:cNvPr>
          <p:cNvSpPr txBox="1"/>
          <p:nvPr/>
        </p:nvSpPr>
        <p:spPr>
          <a:xfrm>
            <a:off x="2882343" y="659557"/>
            <a:ext cx="426720" cy="369332"/>
          </a:xfrm>
          <a:prstGeom prst="rect">
            <a:avLst/>
          </a:prstGeom>
          <a:noFill/>
        </p:spPr>
        <p:txBody>
          <a:bodyPr wrap="none" rtlCol="0">
            <a:spAutoFit/>
          </a:bodyPr>
          <a:lstStyle/>
          <a:p>
            <a:r>
              <a:rPr lang="en-US" dirty="0"/>
              <a:t>R2</a:t>
            </a:r>
          </a:p>
        </p:txBody>
      </p:sp>
      <p:sp>
        <p:nvSpPr>
          <p:cNvPr id="19" name="TextBox 18">
            <a:extLst>
              <a:ext uri="{FF2B5EF4-FFF2-40B4-BE49-F238E27FC236}">
                <a16:creationId xmlns:a16="http://schemas.microsoft.com/office/drawing/2014/main" id="{05D3357B-C01B-F4F9-13A3-8FC93858281E}"/>
              </a:ext>
            </a:extLst>
          </p:cNvPr>
          <p:cNvSpPr txBox="1"/>
          <p:nvPr/>
        </p:nvSpPr>
        <p:spPr>
          <a:xfrm>
            <a:off x="5219020" y="1308085"/>
            <a:ext cx="426720" cy="369332"/>
          </a:xfrm>
          <a:prstGeom prst="rect">
            <a:avLst/>
          </a:prstGeom>
          <a:noFill/>
        </p:spPr>
        <p:txBody>
          <a:bodyPr wrap="none" rtlCol="0">
            <a:spAutoFit/>
          </a:bodyPr>
          <a:lstStyle/>
          <a:p>
            <a:r>
              <a:rPr lang="en-US" dirty="0"/>
              <a:t>R3</a:t>
            </a:r>
          </a:p>
        </p:txBody>
      </p:sp>
      <p:sp>
        <p:nvSpPr>
          <p:cNvPr id="20" name="TextBox 19">
            <a:extLst>
              <a:ext uri="{FF2B5EF4-FFF2-40B4-BE49-F238E27FC236}">
                <a16:creationId xmlns:a16="http://schemas.microsoft.com/office/drawing/2014/main" id="{EE61DCDB-9239-7041-72EF-9113D28ECA8E}"/>
              </a:ext>
            </a:extLst>
          </p:cNvPr>
          <p:cNvSpPr txBox="1"/>
          <p:nvPr/>
        </p:nvSpPr>
        <p:spPr>
          <a:xfrm>
            <a:off x="2927435" y="1182065"/>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-0</a:t>
            </a:r>
          </a:p>
        </p:txBody>
      </p:sp>
      <p:sp>
        <p:nvSpPr>
          <p:cNvPr id="21" name="TextBox 20">
            <a:extLst>
              <a:ext uri="{FF2B5EF4-FFF2-40B4-BE49-F238E27FC236}">
                <a16:creationId xmlns:a16="http://schemas.microsoft.com/office/drawing/2014/main" id="{3B55F26D-1139-8271-3C79-9C0F47AF700D}"/>
              </a:ext>
            </a:extLst>
          </p:cNvPr>
          <p:cNvSpPr txBox="1"/>
          <p:nvPr/>
        </p:nvSpPr>
        <p:spPr>
          <a:xfrm>
            <a:off x="3966409" y="1173938"/>
            <a:ext cx="447558" cy="369332"/>
          </a:xfrm>
          <a:prstGeom prst="rect">
            <a:avLst/>
          </a:prstGeom>
          <a:noFill/>
        </p:spPr>
        <p:txBody>
          <a:bodyPr wrap="none" rtlCol="0">
            <a:spAutoFit/>
          </a:bodyPr>
          <a:lstStyle/>
          <a:p>
            <a:r>
              <a:rPr lang="en-US" dirty="0">
                <a:latin typeface="Lucida Bright" panose="02040602050505020304" pitchFamily="18" charset="77"/>
              </a:rPr>
              <a:t>I</a:t>
            </a:r>
            <a:r>
              <a:rPr lang="en-US" dirty="0"/>
              <a:t>-1</a:t>
            </a:r>
          </a:p>
        </p:txBody>
      </p:sp>
      <p:sp>
        <p:nvSpPr>
          <p:cNvPr id="22" name="TextBox 21">
            <a:extLst>
              <a:ext uri="{FF2B5EF4-FFF2-40B4-BE49-F238E27FC236}">
                <a16:creationId xmlns:a16="http://schemas.microsoft.com/office/drawing/2014/main" id="{040773C3-739B-4665-324A-BD2A63B8C66A}"/>
              </a:ext>
            </a:extLst>
          </p:cNvPr>
          <p:cNvSpPr txBox="1"/>
          <p:nvPr/>
        </p:nvSpPr>
        <p:spPr>
          <a:xfrm>
            <a:off x="6385227" y="209249"/>
            <a:ext cx="2307298" cy="369332"/>
          </a:xfrm>
          <a:prstGeom prst="rect">
            <a:avLst/>
          </a:prstGeom>
          <a:noFill/>
        </p:spPr>
        <p:txBody>
          <a:bodyPr wrap="none" rtlCol="0">
            <a:spAutoFit/>
          </a:bodyPr>
          <a:lstStyle/>
          <a:p>
            <a:r>
              <a:rPr lang="en-US" dirty="0"/>
              <a:t>Forwarding table at R2</a:t>
            </a:r>
          </a:p>
        </p:txBody>
      </p:sp>
    </p:spTree>
    <p:extLst>
      <p:ext uri="{BB962C8B-B14F-4D97-AF65-F5344CB8AC3E}">
        <p14:creationId xmlns:p14="http://schemas.microsoft.com/office/powerpoint/2010/main" val="37213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8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8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80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8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F8DB03-505E-4D44-9DA1-CAD29FD036EE}"/>
              </a:ext>
            </a:extLst>
          </p:cNvPr>
          <p:cNvSpPr>
            <a:spLocks noGrp="1" noChangeArrowheads="1"/>
          </p:cNvSpPr>
          <p:nvPr>
            <p:ph type="title"/>
          </p:nvPr>
        </p:nvSpPr>
        <p:spPr/>
        <p:txBody>
          <a:bodyPr/>
          <a:lstStyle/>
          <a:p>
            <a:r>
              <a:rPr lang="en-US" altLang="en-US" dirty="0">
                <a:ea typeface="ＭＳ Ｐゴシック" panose="020B0600070205080204" pitchFamily="34" charset="-128"/>
              </a:rPr>
              <a:t>Obtaining a Block of Addresses</a:t>
            </a:r>
          </a:p>
        </p:txBody>
      </p:sp>
      <p:sp>
        <p:nvSpPr>
          <p:cNvPr id="874499" name="Rectangle 3">
            <a:extLst>
              <a:ext uri="{FF2B5EF4-FFF2-40B4-BE49-F238E27FC236}">
                <a16:creationId xmlns:a16="http://schemas.microsoft.com/office/drawing/2014/main" id="{260D1E94-362D-4940-BF91-5FBB40C030E3}"/>
              </a:ext>
            </a:extLst>
          </p:cNvPr>
          <p:cNvSpPr>
            <a:spLocks noGrp="1" noChangeArrowheads="1"/>
          </p:cNvSpPr>
          <p:nvPr>
            <p:ph type="body" idx="1"/>
          </p:nvPr>
        </p:nvSpPr>
        <p:spPr/>
        <p:txBody>
          <a:bodyPr/>
          <a:lstStyle/>
          <a:p>
            <a:r>
              <a:rPr lang="en-US" altLang="en-US">
                <a:ea typeface="ＭＳ Ｐゴシック" panose="020B0600070205080204" pitchFamily="34" charset="-128"/>
              </a:rPr>
              <a:t>Internet Corporation for Assigned Names and Numbers (ICANN)</a:t>
            </a:r>
          </a:p>
          <a:p>
            <a:pPr lvl="1"/>
            <a:r>
              <a:rPr lang="en-US" altLang="en-US">
                <a:ea typeface="ＭＳ Ｐゴシック" panose="020B0600070205080204" pitchFamily="34" charset="-128"/>
              </a:rPr>
              <a:t>Allocates large blocks to Regional Internet Registries</a:t>
            </a:r>
          </a:p>
          <a:p>
            <a:r>
              <a:rPr lang="en-US" altLang="en-US">
                <a:ea typeface="ＭＳ Ｐゴシック" panose="020B0600070205080204" pitchFamily="34" charset="-128"/>
              </a:rPr>
              <a:t>Regional Internet Registries (RIRs)</a:t>
            </a:r>
          </a:p>
          <a:p>
            <a:pPr lvl="1"/>
            <a:r>
              <a:rPr lang="en-US" altLang="en-US">
                <a:ea typeface="ＭＳ Ｐゴシック" panose="020B0600070205080204" pitchFamily="34" charset="-128"/>
              </a:rPr>
              <a:t>E.g., ARIN (American Registry for Internet Numbers)</a:t>
            </a:r>
          </a:p>
          <a:p>
            <a:pPr lvl="1"/>
            <a:r>
              <a:rPr lang="en-US" altLang="en-US">
                <a:ea typeface="ＭＳ Ｐゴシック" panose="020B0600070205080204" pitchFamily="34" charset="-128"/>
              </a:rPr>
              <a:t>Allocates to ISPs and large institutions</a:t>
            </a:r>
          </a:p>
          <a:p>
            <a:r>
              <a:rPr lang="en-US" altLang="en-US">
                <a:ea typeface="ＭＳ Ｐゴシック" panose="020B0600070205080204" pitchFamily="34" charset="-128"/>
              </a:rPr>
              <a:t>Internet Service Providers (ISPs)</a:t>
            </a:r>
          </a:p>
          <a:p>
            <a:pPr lvl="1"/>
            <a:r>
              <a:rPr lang="en-US" altLang="en-US">
                <a:ea typeface="ＭＳ Ｐゴシック" panose="020B0600070205080204" pitchFamily="34" charset="-128"/>
              </a:rPr>
              <a:t>Allocate address blocks to their customers</a:t>
            </a:r>
          </a:p>
          <a:p>
            <a:pPr lvl="1"/>
            <a:r>
              <a:rPr lang="en-US" altLang="en-US">
                <a:ea typeface="ＭＳ Ｐゴシック" panose="020B0600070205080204" pitchFamily="34" charset="-128"/>
              </a:rPr>
              <a:t>Who may, in turn, allocate to their customers…</a:t>
            </a:r>
          </a:p>
        </p:txBody>
      </p:sp>
      <p:sp>
        <p:nvSpPr>
          <p:cNvPr id="59395" name="Slide Number Placeholder 3">
            <a:extLst>
              <a:ext uri="{FF2B5EF4-FFF2-40B4-BE49-F238E27FC236}">
                <a16:creationId xmlns:a16="http://schemas.microsoft.com/office/drawing/2014/main" id="{71ABAFFC-DD46-DE4A-95A2-872909A87033}"/>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E062706-4436-1A46-9F16-849EEE8D0FBE}"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2981800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44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744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44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44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449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449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4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EFE09-E889-414E-C577-D5EAAF0FD5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6F9BAC5-26F4-A493-ACDE-5723A766DF68}"/>
              </a:ext>
            </a:extLst>
          </p:cNvPr>
          <p:cNvSpPr txBox="1">
            <a:spLocks noChangeArrowheads="1"/>
          </p:cNvSpPr>
          <p:nvPr/>
        </p:nvSpPr>
        <p:spPr>
          <a:xfrm>
            <a:off x="457200" y="76200"/>
            <a:ext cx="82296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90"/>
                </a:solidFill>
                <a:effectLst/>
                <a:uLnTx/>
                <a:uFillTx/>
                <a:latin typeface="Calibri"/>
                <a:ea typeface="ＭＳ Ｐゴシック" panose="020B0600070205080204" pitchFamily="34" charset="-128"/>
              </a:rPr>
              <a:t>Obtaining a Block of Addresses</a:t>
            </a:r>
            <a:endPar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endParaRPr>
          </a:p>
        </p:txBody>
      </p:sp>
      <p:sp>
        <p:nvSpPr>
          <p:cNvPr id="4" name="TextBox 3">
            <a:extLst>
              <a:ext uri="{FF2B5EF4-FFF2-40B4-BE49-F238E27FC236}">
                <a16:creationId xmlns:a16="http://schemas.microsoft.com/office/drawing/2014/main" id="{625391D5-A81B-BC18-ABAD-41B205EAAFAD}"/>
              </a:ext>
            </a:extLst>
          </p:cNvPr>
          <p:cNvSpPr txBox="1"/>
          <p:nvPr/>
        </p:nvSpPr>
        <p:spPr>
          <a:xfrm>
            <a:off x="457200" y="1025237"/>
            <a:ext cx="7674217" cy="16004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Your organization: XYZ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 millions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BACC6">
                    <a:lumMod val="75000"/>
                  </a:srgbClr>
                </a:solidFill>
                <a:effectLst/>
                <a:uLnTx/>
                <a:uFillTx/>
                <a:latin typeface="Calibri"/>
                <a:ea typeface="+mn-ea"/>
                <a:cs typeface="+mn-cs"/>
              </a:rPr>
              <a:t>What class of IP address will you request for?</a:t>
            </a:r>
          </a:p>
        </p:txBody>
      </p:sp>
      <p:sp>
        <p:nvSpPr>
          <p:cNvPr id="5" name="TextBox 4">
            <a:extLst>
              <a:ext uri="{FF2B5EF4-FFF2-40B4-BE49-F238E27FC236}">
                <a16:creationId xmlns:a16="http://schemas.microsoft.com/office/drawing/2014/main" id="{28A5C983-6F9A-D958-F2DA-B0715BE9868C}"/>
              </a:ext>
            </a:extLst>
          </p:cNvPr>
          <p:cNvSpPr txBox="1"/>
          <p:nvPr/>
        </p:nvSpPr>
        <p:spPr>
          <a:xfrm>
            <a:off x="457200" y="2905780"/>
            <a:ext cx="680218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64K ?</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FAD1FC65-779D-8F63-142D-58BF08CAFABB}"/>
              </a:ext>
            </a:extLst>
          </p:cNvPr>
          <p:cNvSpPr txBox="1"/>
          <p:nvPr/>
        </p:nvSpPr>
        <p:spPr>
          <a:xfrm>
            <a:off x="457199" y="356613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250?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a:extLst>
              <a:ext uri="{FF2B5EF4-FFF2-40B4-BE49-F238E27FC236}">
                <a16:creationId xmlns:a16="http://schemas.microsoft.com/office/drawing/2014/main" id="{BD5AA588-928D-8F99-58F3-2577B267323A}"/>
              </a:ext>
            </a:extLst>
          </p:cNvPr>
          <p:cNvSpPr txBox="1"/>
          <p:nvPr/>
        </p:nvSpPr>
        <p:spPr>
          <a:xfrm>
            <a:off x="457198" y="414655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2D76379C-9BA7-E616-705B-5AB95313B4DC}"/>
              </a:ext>
            </a:extLst>
          </p:cNvPr>
          <p:cNvSpPr txBox="1"/>
          <p:nvPr/>
        </p:nvSpPr>
        <p:spPr>
          <a:xfrm>
            <a:off x="457197" y="4726970"/>
            <a:ext cx="653448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3F164272-1B1D-B68A-E693-2F5FDEC4EC33}"/>
              </a:ext>
            </a:extLst>
          </p:cNvPr>
          <p:cNvSpPr txBox="1"/>
          <p:nvPr/>
        </p:nvSpPr>
        <p:spPr>
          <a:xfrm>
            <a:off x="457196" y="530739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300?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TextBox 9">
            <a:extLst>
              <a:ext uri="{FF2B5EF4-FFF2-40B4-BE49-F238E27FC236}">
                <a16:creationId xmlns:a16="http://schemas.microsoft.com/office/drawing/2014/main" id="{CC8BED26-1257-E87A-C03D-AEB2C6D9AA34}"/>
              </a:ext>
            </a:extLst>
          </p:cNvPr>
          <p:cNvSpPr txBox="1"/>
          <p:nvPr/>
        </p:nvSpPr>
        <p:spPr>
          <a:xfrm>
            <a:off x="457195" y="5887810"/>
            <a:ext cx="67204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66K?</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0A5740CA-31AF-B23E-DA7F-9B732226DED9}"/>
              </a:ext>
            </a:extLst>
          </p:cNvPr>
          <p:cNvSpPr txBox="1"/>
          <p:nvPr/>
        </p:nvSpPr>
        <p:spPr>
          <a:xfrm>
            <a:off x="6991678" y="713629"/>
            <a:ext cx="1914307" cy="923330"/>
          </a:xfrm>
          <a:prstGeom prst="rect">
            <a:avLst/>
          </a:prstGeom>
          <a:noFill/>
        </p:spPr>
        <p:txBody>
          <a:bodyPr wrap="none" rtlCol="0">
            <a:spAutoFit/>
          </a:bodyPr>
          <a:lstStyle/>
          <a:p>
            <a:r>
              <a:rPr lang="en-US" dirty="0"/>
              <a:t>2^24 ~= 16 million</a:t>
            </a:r>
          </a:p>
          <a:p>
            <a:r>
              <a:rPr lang="en-US" dirty="0"/>
              <a:t>2^16 ~= 65K</a:t>
            </a:r>
          </a:p>
          <a:p>
            <a:r>
              <a:rPr lang="en-US" dirty="0"/>
              <a:t>2^8 = 256</a:t>
            </a:r>
          </a:p>
        </p:txBody>
      </p:sp>
    </p:spTree>
    <p:extLst>
      <p:ext uri="{BB962C8B-B14F-4D97-AF65-F5344CB8AC3E}">
        <p14:creationId xmlns:p14="http://schemas.microsoft.com/office/powerpoint/2010/main" val="15560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2070EE-C13A-F74A-8118-0E4D39ACE9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4C2FAEB-6953-4D4E-A69E-4AA8A0B0D332}"/>
              </a:ext>
            </a:extLst>
          </p:cNvPr>
          <p:cNvSpPr txBox="1">
            <a:spLocks noChangeArrowheads="1"/>
          </p:cNvSpPr>
          <p:nvPr/>
        </p:nvSpPr>
        <p:spPr>
          <a:xfrm>
            <a:off x="611188" y="171450"/>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a:ea typeface="ＭＳ Ｐゴシック" charset="-128"/>
              </a:rPr>
              <a:t>Problems with the classes of addresses</a:t>
            </a:r>
            <a:endParaRPr kumimoji="0" lang="en-AU" altLang="en-US" sz="3600" b="0" i="0" u="none" strike="noStrike" kern="1200" cap="none" spc="0" normalizeH="0" baseline="0" noProof="0" dirty="0">
              <a:ln>
                <a:noFill/>
              </a:ln>
              <a:solidFill>
                <a:prstClr val="black"/>
              </a:solidFill>
              <a:effectLst/>
              <a:uLnTx/>
              <a:uFillTx/>
              <a:latin typeface="Calibri"/>
              <a:ea typeface="ＭＳ Ｐゴシック" charset="-128"/>
            </a:endParaRPr>
          </a:p>
        </p:txBody>
      </p:sp>
      <p:sp>
        <p:nvSpPr>
          <p:cNvPr id="4" name="Rectangle 2">
            <a:extLst>
              <a:ext uri="{FF2B5EF4-FFF2-40B4-BE49-F238E27FC236}">
                <a16:creationId xmlns:a16="http://schemas.microsoft.com/office/drawing/2014/main" id="{76A550FB-DFBE-ED41-9452-132C8D408C24}"/>
              </a:ext>
            </a:extLst>
          </p:cNvPr>
          <p:cNvSpPr txBox="1">
            <a:spLocks noChangeArrowheads="1"/>
          </p:cNvSpPr>
          <p:nvPr/>
        </p:nvSpPr>
        <p:spPr>
          <a:xfrm>
            <a:off x="862014" y="1708150"/>
            <a:ext cx="8031162"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514350" marR="0" lvl="0" indent="-514350" algn="l" defTabSz="457200" rtl="0" eaLnBrk="1" fontAlgn="base" latinLnBrk="0" hangingPunct="1">
              <a:lnSpc>
                <a:spcPct val="100000"/>
              </a:lnSpc>
              <a:spcBef>
                <a:spcPct val="0"/>
              </a:spcBef>
              <a:spcAft>
                <a:spcPct val="0"/>
              </a:spcAft>
              <a:buClrTx/>
              <a:buSzTx/>
              <a:buFontTx/>
              <a:buAutoNum type="arabicParen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charset="-128"/>
              </a:rPr>
              <a:t>Wastage of addresses</a:t>
            </a:r>
          </a:p>
          <a:p>
            <a:pPr marL="514350" marR="0" lvl="0" indent="-514350" algn="l" defTabSz="457200" rtl="0" eaLnBrk="1" fontAlgn="base" latinLnBrk="0" hangingPunct="1">
              <a:lnSpc>
                <a:spcPct val="100000"/>
              </a:lnSpc>
              <a:spcBef>
                <a:spcPct val="0"/>
              </a:spcBef>
              <a:spcAft>
                <a:spcPct val="0"/>
              </a:spcAft>
              <a:buClrTx/>
              <a:buSzTx/>
              <a:buFontTx/>
              <a:buAutoNum type="arabicParen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charset="-128"/>
              </a:rPr>
              <a:t>Bigger tables to look up at routers</a:t>
            </a:r>
            <a:endParaRPr kumimoji="0" lang="en-AU" altLang="en-US" sz="2800" b="0" i="0" u="none" strike="noStrike" kern="1200" cap="none" spc="0" normalizeH="0" baseline="0" noProof="0" dirty="0">
              <a:ln>
                <a:noFill/>
              </a:ln>
              <a:solidFill>
                <a:prstClr val="black"/>
              </a:solidFill>
              <a:effectLst/>
              <a:uLnTx/>
              <a:uFillTx/>
              <a:latin typeface="Calibri"/>
              <a:ea typeface="ＭＳ Ｐゴシック" charset="-128"/>
            </a:endParaRPr>
          </a:p>
        </p:txBody>
      </p:sp>
    </p:spTree>
    <p:extLst>
      <p:ext uri="{BB962C8B-B14F-4D97-AF65-F5344CB8AC3E}">
        <p14:creationId xmlns:p14="http://schemas.microsoft.com/office/powerpoint/2010/main" val="28521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a:xfrm>
            <a:off x="685800" y="2693987"/>
            <a:ext cx="7772400" cy="1470025"/>
          </a:xfrm>
        </p:spPr>
        <p:txBody>
          <a:bodyPr/>
          <a:lstStyle/>
          <a:p>
            <a:r>
              <a:rPr lang="en-US" altLang="en-US" dirty="0">
                <a:ea typeface="ＭＳ Ｐゴシック" panose="020B0600070205080204" pitchFamily="34" charset="-128"/>
              </a:rPr>
              <a:t>Subnetting:</a:t>
            </a:r>
            <a:br>
              <a:rPr lang="en-US" altLang="en-US" dirty="0">
                <a:ea typeface="ＭＳ Ｐゴシック" panose="020B0600070205080204" pitchFamily="34" charset="-128"/>
              </a:rPr>
            </a:br>
            <a:r>
              <a:rPr lang="en-US" altLang="en-US" sz="3200" dirty="0">
                <a:ea typeface="ＭＳ Ｐゴシック" panose="020B0600070205080204" pitchFamily="34" charset="-128"/>
              </a:rPr>
              <a:t>Splitting the network-prefix for smaller sub-networks</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155983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72390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sp>
        <p:nvSpPr>
          <p:cNvPr id="34" name="TextBox 33">
            <a:extLst>
              <a:ext uri="{FF2B5EF4-FFF2-40B4-BE49-F238E27FC236}">
                <a16:creationId xmlns:a16="http://schemas.microsoft.com/office/drawing/2014/main" id="{7AE86D2F-4789-D040-BE9A-E0C236C8C4E1}"/>
              </a:ext>
            </a:extLst>
          </p:cNvPr>
          <p:cNvSpPr txBox="1"/>
          <p:nvPr/>
        </p:nvSpPr>
        <p:spPr>
          <a:xfrm>
            <a:off x="364303"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223.1.1.1</a:t>
            </a:r>
          </a:p>
        </p:txBody>
      </p:sp>
      <p:sp>
        <p:nvSpPr>
          <p:cNvPr id="35" name="TextBox 34">
            <a:extLst>
              <a:ext uri="{FF2B5EF4-FFF2-40B4-BE49-F238E27FC236}">
                <a16:creationId xmlns:a16="http://schemas.microsoft.com/office/drawing/2014/main" id="{5A29F02D-8A89-B24B-AD07-6F6686E8550B}"/>
              </a:ext>
            </a:extLst>
          </p:cNvPr>
          <p:cNvSpPr txBox="1"/>
          <p:nvPr/>
        </p:nvSpPr>
        <p:spPr>
          <a:xfrm>
            <a:off x="1773997"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223.1.1.2</a:t>
            </a:r>
          </a:p>
        </p:txBody>
      </p:sp>
      <p:sp>
        <p:nvSpPr>
          <p:cNvPr id="36" name="TextBox 35">
            <a:extLst>
              <a:ext uri="{FF2B5EF4-FFF2-40B4-BE49-F238E27FC236}">
                <a16:creationId xmlns:a16="http://schemas.microsoft.com/office/drawing/2014/main" id="{94E65A02-D407-994E-A51F-6FD27E9047A8}"/>
              </a:ext>
            </a:extLst>
          </p:cNvPr>
          <p:cNvSpPr txBox="1"/>
          <p:nvPr/>
        </p:nvSpPr>
        <p:spPr>
          <a:xfrm>
            <a:off x="3183691"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223.1.1.3</a:t>
            </a:r>
          </a:p>
        </p:txBody>
      </p:sp>
      <p:sp>
        <p:nvSpPr>
          <p:cNvPr id="38" name="TextBox 37">
            <a:extLst>
              <a:ext uri="{FF2B5EF4-FFF2-40B4-BE49-F238E27FC236}">
                <a16:creationId xmlns:a16="http://schemas.microsoft.com/office/drawing/2014/main" id="{01BD6E60-1538-9E44-AD06-F623674985BB}"/>
              </a:ext>
            </a:extLst>
          </p:cNvPr>
          <p:cNvSpPr txBox="1"/>
          <p:nvPr/>
        </p:nvSpPr>
        <p:spPr>
          <a:xfrm>
            <a:off x="4593385"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223.1.1.4</a:t>
            </a:r>
          </a:p>
        </p:txBody>
      </p:sp>
      <p:sp>
        <p:nvSpPr>
          <p:cNvPr id="39" name="TextBox 38">
            <a:extLst>
              <a:ext uri="{FF2B5EF4-FFF2-40B4-BE49-F238E27FC236}">
                <a16:creationId xmlns:a16="http://schemas.microsoft.com/office/drawing/2014/main" id="{D687E2D7-F39B-3E42-A936-A2B680CD854E}"/>
              </a:ext>
            </a:extLst>
          </p:cNvPr>
          <p:cNvSpPr txBox="1"/>
          <p:nvPr/>
        </p:nvSpPr>
        <p:spPr>
          <a:xfrm>
            <a:off x="6003079"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223.1.1.5</a:t>
            </a:r>
          </a:p>
        </p:txBody>
      </p:sp>
      <p:sp>
        <p:nvSpPr>
          <p:cNvPr id="41" name="TextBox 40">
            <a:extLst>
              <a:ext uri="{FF2B5EF4-FFF2-40B4-BE49-F238E27FC236}">
                <a16:creationId xmlns:a16="http://schemas.microsoft.com/office/drawing/2014/main" id="{D61FC514-1572-3C48-BA02-C40BBC158F1A}"/>
              </a:ext>
            </a:extLst>
          </p:cNvPr>
          <p:cNvSpPr txBox="1"/>
          <p:nvPr/>
        </p:nvSpPr>
        <p:spPr>
          <a:xfrm>
            <a:off x="7412773"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223.1.1.6</a:t>
            </a:r>
          </a:p>
        </p:txBody>
      </p:sp>
      <p:sp>
        <p:nvSpPr>
          <p:cNvPr id="2" name="Oval 1">
            <a:extLst>
              <a:ext uri="{FF2B5EF4-FFF2-40B4-BE49-F238E27FC236}">
                <a16:creationId xmlns:a16="http://schemas.microsoft.com/office/drawing/2014/main" id="{FCBB1544-802A-5E48-9BB0-000D5AB8FD31}"/>
              </a:ext>
            </a:extLst>
          </p:cNvPr>
          <p:cNvSpPr/>
          <p:nvPr/>
        </p:nvSpPr>
        <p:spPr>
          <a:xfrm>
            <a:off x="-99087" y="892981"/>
            <a:ext cx="8928100" cy="5943600"/>
          </a:xfrm>
          <a:prstGeom prst="ellipse">
            <a:avLst/>
          </a:prstGeom>
          <a:solidFill>
            <a:schemeClr val="accent2">
              <a:lumMod val="75000"/>
              <a:alpha val="378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787AA2A-8F1C-FB41-A43E-53A1F122EA63}"/>
              </a:ext>
            </a:extLst>
          </p:cNvPr>
          <p:cNvSpPr/>
          <p:nvPr/>
        </p:nvSpPr>
        <p:spPr>
          <a:xfrm>
            <a:off x="7011661" y="56943"/>
            <a:ext cx="2038275" cy="1266631"/>
          </a:xfrm>
          <a:prstGeom prst="ellipse">
            <a:avLst/>
          </a:prstGeom>
          <a:solidFill>
            <a:schemeClr val="accent2">
              <a:lumMod val="75000"/>
              <a:alpha val="378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ISP</a:t>
            </a:r>
          </a:p>
        </p:txBody>
      </p:sp>
      <p:cxnSp>
        <p:nvCxnSpPr>
          <p:cNvPr id="42" name="Straight Connector 41">
            <a:extLst>
              <a:ext uri="{FF2B5EF4-FFF2-40B4-BE49-F238E27FC236}">
                <a16:creationId xmlns:a16="http://schemas.microsoft.com/office/drawing/2014/main" id="{A8EFF017-98D6-4D45-B9F3-4F5617C57330}"/>
              </a:ext>
            </a:extLst>
          </p:cNvPr>
          <p:cNvCxnSpPr>
            <a:cxnSpLocks/>
          </p:cNvCxnSpPr>
          <p:nvPr/>
        </p:nvCxnSpPr>
        <p:spPr>
          <a:xfrm flipH="1">
            <a:off x="6299200" y="1021013"/>
            <a:ext cx="901700" cy="17458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E5CEA94-2E10-6E4D-B9BC-55E02B966EB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Tree>
    <p:extLst>
      <p:ext uri="{BB962C8B-B14F-4D97-AF65-F5344CB8AC3E}">
        <p14:creationId xmlns:p14="http://schemas.microsoft.com/office/powerpoint/2010/main" val="16085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Classful IP addressing</a:t>
            </a:r>
          </a:p>
        </p:txBody>
      </p:sp>
      <p:sp>
        <p:nvSpPr>
          <p:cNvPr id="6" name="Subtitle 5">
            <a:extLst>
              <a:ext uri="{FF2B5EF4-FFF2-40B4-BE49-F238E27FC236}">
                <a16:creationId xmlns:a16="http://schemas.microsoft.com/office/drawing/2014/main" id="{BD440DE3-3114-1842-9B8C-A2ECFB66DA89}"/>
              </a:ext>
            </a:extLst>
          </p:cNvPr>
          <p:cNvSpPr>
            <a:spLocks noGrp="1"/>
          </p:cNvSpPr>
          <p:nvPr>
            <p:ph type="subTitle" idx="1"/>
          </p:nvPr>
        </p:nvSpPr>
        <p:spPr/>
        <p:txBody>
          <a:bodyPr/>
          <a:lstStyle/>
          <a:p>
            <a:pPr>
              <a:buFont typeface="Arial" pitchFamily="1" charset="0"/>
              <a:buNone/>
              <a:defRPr/>
            </a:pPr>
            <a:endParaRPr lang="en-US"/>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169056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72390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sp>
        <p:nvSpPr>
          <p:cNvPr id="34" name="TextBox 33">
            <a:extLst>
              <a:ext uri="{FF2B5EF4-FFF2-40B4-BE49-F238E27FC236}">
                <a16:creationId xmlns:a16="http://schemas.microsoft.com/office/drawing/2014/main" id="{7AE86D2F-4789-D040-BE9A-E0C236C8C4E1}"/>
              </a:ext>
            </a:extLst>
          </p:cNvPr>
          <p:cNvSpPr txBox="1"/>
          <p:nvPr/>
        </p:nvSpPr>
        <p:spPr>
          <a:xfrm>
            <a:off x="364303"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223.1.1.1</a:t>
            </a:r>
          </a:p>
        </p:txBody>
      </p:sp>
      <p:sp>
        <p:nvSpPr>
          <p:cNvPr id="35" name="TextBox 34">
            <a:extLst>
              <a:ext uri="{FF2B5EF4-FFF2-40B4-BE49-F238E27FC236}">
                <a16:creationId xmlns:a16="http://schemas.microsoft.com/office/drawing/2014/main" id="{5A29F02D-8A89-B24B-AD07-6F6686E8550B}"/>
              </a:ext>
            </a:extLst>
          </p:cNvPr>
          <p:cNvSpPr txBox="1"/>
          <p:nvPr/>
        </p:nvSpPr>
        <p:spPr>
          <a:xfrm>
            <a:off x="1773997"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223.1.1.2</a:t>
            </a:r>
          </a:p>
        </p:txBody>
      </p:sp>
      <p:sp>
        <p:nvSpPr>
          <p:cNvPr id="36" name="TextBox 35">
            <a:extLst>
              <a:ext uri="{FF2B5EF4-FFF2-40B4-BE49-F238E27FC236}">
                <a16:creationId xmlns:a16="http://schemas.microsoft.com/office/drawing/2014/main" id="{94E65A02-D407-994E-A51F-6FD27E9047A8}"/>
              </a:ext>
            </a:extLst>
          </p:cNvPr>
          <p:cNvSpPr txBox="1"/>
          <p:nvPr/>
        </p:nvSpPr>
        <p:spPr>
          <a:xfrm>
            <a:off x="3183691"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223.1.1.3</a:t>
            </a:r>
          </a:p>
        </p:txBody>
      </p:sp>
      <p:sp>
        <p:nvSpPr>
          <p:cNvPr id="38" name="TextBox 37">
            <a:extLst>
              <a:ext uri="{FF2B5EF4-FFF2-40B4-BE49-F238E27FC236}">
                <a16:creationId xmlns:a16="http://schemas.microsoft.com/office/drawing/2014/main" id="{01BD6E60-1538-9E44-AD06-F623674985BB}"/>
              </a:ext>
            </a:extLst>
          </p:cNvPr>
          <p:cNvSpPr txBox="1"/>
          <p:nvPr/>
        </p:nvSpPr>
        <p:spPr>
          <a:xfrm>
            <a:off x="4593385"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223.1.1.4</a:t>
            </a:r>
          </a:p>
        </p:txBody>
      </p:sp>
      <p:sp>
        <p:nvSpPr>
          <p:cNvPr id="39" name="TextBox 38">
            <a:extLst>
              <a:ext uri="{FF2B5EF4-FFF2-40B4-BE49-F238E27FC236}">
                <a16:creationId xmlns:a16="http://schemas.microsoft.com/office/drawing/2014/main" id="{D687E2D7-F39B-3E42-A936-A2B680CD854E}"/>
              </a:ext>
            </a:extLst>
          </p:cNvPr>
          <p:cNvSpPr txBox="1"/>
          <p:nvPr/>
        </p:nvSpPr>
        <p:spPr>
          <a:xfrm>
            <a:off x="6003079"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223.1.1.5</a:t>
            </a:r>
          </a:p>
        </p:txBody>
      </p:sp>
      <p:sp>
        <p:nvSpPr>
          <p:cNvPr id="41" name="TextBox 40">
            <a:extLst>
              <a:ext uri="{FF2B5EF4-FFF2-40B4-BE49-F238E27FC236}">
                <a16:creationId xmlns:a16="http://schemas.microsoft.com/office/drawing/2014/main" id="{D61FC514-1572-3C48-BA02-C40BBC158F1A}"/>
              </a:ext>
            </a:extLst>
          </p:cNvPr>
          <p:cNvSpPr txBox="1"/>
          <p:nvPr/>
        </p:nvSpPr>
        <p:spPr>
          <a:xfrm>
            <a:off x="7412773" y="5595687"/>
            <a:ext cx="10631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223.1.1.6</a:t>
            </a:r>
          </a:p>
        </p:txBody>
      </p:sp>
      <p:sp>
        <p:nvSpPr>
          <p:cNvPr id="2" name="Oval 1">
            <a:extLst>
              <a:ext uri="{FF2B5EF4-FFF2-40B4-BE49-F238E27FC236}">
                <a16:creationId xmlns:a16="http://schemas.microsoft.com/office/drawing/2014/main" id="{FCBB1544-802A-5E48-9BB0-000D5AB8FD31}"/>
              </a:ext>
            </a:extLst>
          </p:cNvPr>
          <p:cNvSpPr/>
          <p:nvPr/>
        </p:nvSpPr>
        <p:spPr>
          <a:xfrm>
            <a:off x="-99087" y="892981"/>
            <a:ext cx="8928100" cy="5943600"/>
          </a:xfrm>
          <a:prstGeom prst="ellipse">
            <a:avLst/>
          </a:prstGeom>
          <a:solidFill>
            <a:schemeClr val="accent2">
              <a:lumMod val="75000"/>
              <a:alpha val="378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787AA2A-8F1C-FB41-A43E-53A1F122EA63}"/>
              </a:ext>
            </a:extLst>
          </p:cNvPr>
          <p:cNvSpPr/>
          <p:nvPr/>
        </p:nvSpPr>
        <p:spPr>
          <a:xfrm>
            <a:off x="7011661" y="56943"/>
            <a:ext cx="2038275" cy="1266631"/>
          </a:xfrm>
          <a:prstGeom prst="ellipse">
            <a:avLst/>
          </a:prstGeom>
          <a:solidFill>
            <a:schemeClr val="accent2">
              <a:lumMod val="75000"/>
              <a:alpha val="378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ISP</a:t>
            </a:r>
          </a:p>
        </p:txBody>
      </p:sp>
      <p:cxnSp>
        <p:nvCxnSpPr>
          <p:cNvPr id="42" name="Straight Connector 41">
            <a:extLst>
              <a:ext uri="{FF2B5EF4-FFF2-40B4-BE49-F238E27FC236}">
                <a16:creationId xmlns:a16="http://schemas.microsoft.com/office/drawing/2014/main" id="{A8EFF017-98D6-4D45-B9F3-4F5617C57330}"/>
              </a:ext>
            </a:extLst>
          </p:cNvPr>
          <p:cNvCxnSpPr>
            <a:cxnSpLocks/>
          </p:cNvCxnSpPr>
          <p:nvPr/>
        </p:nvCxnSpPr>
        <p:spPr>
          <a:xfrm flipH="1">
            <a:off x="6299200" y="1021013"/>
            <a:ext cx="901700" cy="17458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E5CEA94-2E10-6E4D-B9BC-55E02B966EB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cxnSp>
        <p:nvCxnSpPr>
          <p:cNvPr id="29" name="Straight Connector 28">
            <a:extLst>
              <a:ext uri="{FF2B5EF4-FFF2-40B4-BE49-F238E27FC236}">
                <a16:creationId xmlns:a16="http://schemas.microsoft.com/office/drawing/2014/main" id="{F6AAB4CA-AF7C-3443-81ED-975BA2DAA51D}"/>
              </a:ext>
            </a:extLst>
          </p:cNvPr>
          <p:cNvCxnSpPr>
            <a:cxnSpLocks/>
          </p:cNvCxnSpPr>
          <p:nvPr/>
        </p:nvCxnSpPr>
        <p:spPr>
          <a:xfrm>
            <a:off x="7623063" y="1236605"/>
            <a:ext cx="0" cy="281965"/>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700209-94FE-7146-B15B-EF0CADC538D5}"/>
              </a:ext>
            </a:extLst>
          </p:cNvPr>
          <p:cNvCxnSpPr>
            <a:cxnSpLocks/>
          </p:cNvCxnSpPr>
          <p:nvPr/>
        </p:nvCxnSpPr>
        <p:spPr>
          <a:xfrm>
            <a:off x="8475962" y="1243183"/>
            <a:ext cx="448045" cy="78113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4CC016E-C7DB-5A44-9A61-855BB6989430}"/>
              </a:ext>
            </a:extLst>
          </p:cNvPr>
          <p:cNvSpPr txBox="1"/>
          <p:nvPr/>
        </p:nvSpPr>
        <p:spPr>
          <a:xfrm>
            <a:off x="7269888" y="1424149"/>
            <a:ext cx="152182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223.1.2.X</a:t>
            </a:r>
          </a:p>
        </p:txBody>
      </p:sp>
      <p:sp>
        <p:nvSpPr>
          <p:cNvPr id="43" name="TextBox 42">
            <a:extLst>
              <a:ext uri="{FF2B5EF4-FFF2-40B4-BE49-F238E27FC236}">
                <a16:creationId xmlns:a16="http://schemas.microsoft.com/office/drawing/2014/main" id="{E7514E80-2263-C145-9F4C-0CA107B935C6}"/>
              </a:ext>
            </a:extLst>
          </p:cNvPr>
          <p:cNvSpPr txBox="1"/>
          <p:nvPr/>
        </p:nvSpPr>
        <p:spPr>
          <a:xfrm>
            <a:off x="7889763" y="1936825"/>
            <a:ext cx="152182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223.1.3.X</a:t>
            </a:r>
          </a:p>
        </p:txBody>
      </p:sp>
    </p:spTree>
    <p:extLst>
      <p:ext uri="{BB962C8B-B14F-4D97-AF65-F5344CB8AC3E}">
        <p14:creationId xmlns:p14="http://schemas.microsoft.com/office/powerpoint/2010/main" val="229085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0447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151EFD9E-6C4A-8B44-8C2B-9896BA924E43}"/>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B2E6F17-8644-714C-BEF5-A65240B50BD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49" name="TextBox 48">
            <a:extLst>
              <a:ext uri="{FF2B5EF4-FFF2-40B4-BE49-F238E27FC236}">
                <a16:creationId xmlns:a16="http://schemas.microsoft.com/office/drawing/2014/main" id="{84488DAA-C7D3-224F-9D33-2F280140783C}"/>
              </a:ext>
            </a:extLst>
          </p:cNvPr>
          <p:cNvSpPr txBox="1"/>
          <p:nvPr/>
        </p:nvSpPr>
        <p:spPr>
          <a:xfrm>
            <a:off x="4962299" y="1565437"/>
            <a:ext cx="3942068"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Two separate networks are needed. How can we assign addresses to these “sub” networks?</a:t>
            </a:r>
          </a:p>
        </p:txBody>
      </p:sp>
    </p:spTree>
    <p:extLst>
      <p:ext uri="{BB962C8B-B14F-4D97-AF65-F5344CB8AC3E}">
        <p14:creationId xmlns:p14="http://schemas.microsoft.com/office/powerpoint/2010/main" val="2126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C4504D6-2F67-074A-A0CF-D5A84CB601A3}"/>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151EFD9E-6C4A-8B44-8C2B-9896BA924E43}"/>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B2E6F17-8644-714C-BEF5-A65240B50BD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Tree>
    <p:extLst>
      <p:ext uri="{BB962C8B-B14F-4D97-AF65-F5344CB8AC3E}">
        <p14:creationId xmlns:p14="http://schemas.microsoft.com/office/powerpoint/2010/main" val="413487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C4504D6-2F67-074A-A0CF-D5A84CB601A3}"/>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151EFD9E-6C4A-8B44-8C2B-9896BA924E43}"/>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B2E6F17-8644-714C-BEF5-A65240B50BD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26" name="TextBox 25">
            <a:extLst>
              <a:ext uri="{FF2B5EF4-FFF2-40B4-BE49-F238E27FC236}">
                <a16:creationId xmlns:a16="http://schemas.microsoft.com/office/drawing/2014/main" id="{A0575C19-4018-9E4D-906B-614FABA85308}"/>
              </a:ext>
            </a:extLst>
          </p:cNvPr>
          <p:cNvSpPr txBox="1"/>
          <p:nvPr/>
        </p:nvSpPr>
        <p:spPr>
          <a:xfrm>
            <a:off x="0" y="2340197"/>
            <a:ext cx="9144000"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Use subnetting</a:t>
            </a:r>
          </a:p>
        </p:txBody>
      </p:sp>
    </p:spTree>
    <p:extLst>
      <p:ext uri="{BB962C8B-B14F-4D97-AF65-F5344CB8AC3E}">
        <p14:creationId xmlns:p14="http://schemas.microsoft.com/office/powerpoint/2010/main" val="41010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C4504D6-2F67-074A-A0CF-D5A84CB601A3}"/>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151EFD9E-6C4A-8B44-8C2B-9896BA924E43}"/>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B2E6F17-8644-714C-BEF5-A65240B50BD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27" name="TextBox 26">
            <a:extLst>
              <a:ext uri="{FF2B5EF4-FFF2-40B4-BE49-F238E27FC236}">
                <a16:creationId xmlns:a16="http://schemas.microsoft.com/office/drawing/2014/main" id="{319540C9-CEBD-E74E-AE2C-71FD909FCE58}"/>
              </a:ext>
            </a:extLst>
          </p:cNvPr>
          <p:cNvSpPr txBox="1"/>
          <p:nvPr/>
        </p:nvSpPr>
        <p:spPr>
          <a:xfrm>
            <a:off x="3653371" y="775370"/>
            <a:ext cx="574442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.XXXXXXX</a:t>
            </a:r>
          </a:p>
        </p:txBody>
      </p:sp>
      <p:sp>
        <p:nvSpPr>
          <p:cNvPr id="2" name="TextBox 1">
            <a:extLst>
              <a:ext uri="{FF2B5EF4-FFF2-40B4-BE49-F238E27FC236}">
                <a16:creationId xmlns:a16="http://schemas.microsoft.com/office/drawing/2014/main" id="{9E57BC58-3A89-DF46-B99A-6E934A82BB04}"/>
              </a:ext>
            </a:extLst>
          </p:cNvPr>
          <p:cNvSpPr txBox="1"/>
          <p:nvPr/>
        </p:nvSpPr>
        <p:spPr>
          <a:xfrm>
            <a:off x="5545895" y="1975699"/>
            <a:ext cx="325371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part of the host bits to identify separate subnets.</a:t>
            </a:r>
          </a:p>
        </p:txBody>
      </p:sp>
      <p:cxnSp>
        <p:nvCxnSpPr>
          <p:cNvPr id="10" name="Straight Arrow Connector 9">
            <a:extLst>
              <a:ext uri="{FF2B5EF4-FFF2-40B4-BE49-F238E27FC236}">
                <a16:creationId xmlns:a16="http://schemas.microsoft.com/office/drawing/2014/main" id="{192DA3F2-FEB6-3D45-89DF-81A275D8DBDD}"/>
              </a:ext>
            </a:extLst>
          </p:cNvPr>
          <p:cNvCxnSpPr>
            <a:cxnSpLocks/>
          </p:cNvCxnSpPr>
          <p:nvPr/>
        </p:nvCxnSpPr>
        <p:spPr>
          <a:xfrm flipV="1">
            <a:off x="7197879" y="1430784"/>
            <a:ext cx="1068066" cy="637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8DF9A11C-216B-4C42-9727-9BD20E75377C}"/>
              </a:ext>
            </a:extLst>
          </p:cNvPr>
          <p:cNvSpPr/>
          <p:nvPr/>
        </p:nvSpPr>
        <p:spPr>
          <a:xfrm rot="16200000">
            <a:off x="8201208" y="636993"/>
            <a:ext cx="232199" cy="117079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7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C4504D6-2F67-074A-A0CF-D5A84CB601A3}"/>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6A326E-8101-204A-BC53-A7F5B2072CF8}"/>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C4B409-1BEB-5A4F-A73F-A7AAA78B8DE9}"/>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5CD59-893C-A741-BFAE-80956C220355}"/>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152124-7167-F645-9E03-56D9B47E5326}"/>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DEC4DA-6BFD-C649-B4B0-9A4D96526CB5}"/>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94346-12C4-7C46-8754-6617A698EB0D}"/>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5B1F66-8253-E841-9CA3-58BBABBBA818}"/>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2A3F9295-CD8C-984B-B0FF-D01FBB33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AB2DCF37-F1D4-1045-B177-5CCE635F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32EA9D96-89FB-1D4B-9FC0-0B897AA0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D9ED9679-66CD-5F43-84D0-80E377E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3F36D223-B241-E844-9A5A-68550845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1B35209F-2CA6-1E49-B91F-94671136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F818C94F-DC86-E444-991A-19151CFF6A49}"/>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767E4B9A-2A44-1846-B347-3C64A2E8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101744-A43B-0740-A181-22405AC1959C}"/>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151EFD9E-6C4A-8B44-8C2B-9896BA924E43}"/>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B2E6F17-8644-714C-BEF5-A65240B50BD7}"/>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27" name="TextBox 26">
            <a:extLst>
              <a:ext uri="{FF2B5EF4-FFF2-40B4-BE49-F238E27FC236}">
                <a16:creationId xmlns:a16="http://schemas.microsoft.com/office/drawing/2014/main" id="{319540C9-CEBD-E74E-AE2C-71FD909FCE58}"/>
              </a:ext>
            </a:extLst>
          </p:cNvPr>
          <p:cNvSpPr txBox="1"/>
          <p:nvPr/>
        </p:nvSpPr>
        <p:spPr>
          <a:xfrm>
            <a:off x="3653371" y="775370"/>
            <a:ext cx="574442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.XXXXXXX</a:t>
            </a:r>
          </a:p>
        </p:txBody>
      </p:sp>
      <p:sp>
        <p:nvSpPr>
          <p:cNvPr id="2" name="TextBox 1">
            <a:extLst>
              <a:ext uri="{FF2B5EF4-FFF2-40B4-BE49-F238E27FC236}">
                <a16:creationId xmlns:a16="http://schemas.microsoft.com/office/drawing/2014/main" id="{9E57BC58-3A89-DF46-B99A-6E934A82BB04}"/>
              </a:ext>
            </a:extLst>
          </p:cNvPr>
          <p:cNvSpPr txBox="1"/>
          <p:nvPr/>
        </p:nvSpPr>
        <p:spPr>
          <a:xfrm>
            <a:off x="5545895" y="1975699"/>
            <a:ext cx="325371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part of the host bits to identify separate subnets.</a:t>
            </a:r>
          </a:p>
        </p:txBody>
      </p:sp>
      <p:cxnSp>
        <p:nvCxnSpPr>
          <p:cNvPr id="10" name="Straight Arrow Connector 9">
            <a:extLst>
              <a:ext uri="{FF2B5EF4-FFF2-40B4-BE49-F238E27FC236}">
                <a16:creationId xmlns:a16="http://schemas.microsoft.com/office/drawing/2014/main" id="{192DA3F2-FEB6-3D45-89DF-81A275D8DBDD}"/>
              </a:ext>
            </a:extLst>
          </p:cNvPr>
          <p:cNvCxnSpPr>
            <a:cxnSpLocks/>
          </p:cNvCxnSpPr>
          <p:nvPr/>
        </p:nvCxnSpPr>
        <p:spPr>
          <a:xfrm flipV="1">
            <a:off x="7197879" y="1430784"/>
            <a:ext cx="1068066" cy="637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8DF9A11C-216B-4C42-9727-9BD20E75377C}"/>
              </a:ext>
            </a:extLst>
          </p:cNvPr>
          <p:cNvSpPr/>
          <p:nvPr/>
        </p:nvSpPr>
        <p:spPr>
          <a:xfrm rot="16200000">
            <a:off x="8201208" y="636993"/>
            <a:ext cx="232199" cy="117079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9E33BDB-1C13-E249-BA2A-963B540319AD}"/>
              </a:ext>
            </a:extLst>
          </p:cNvPr>
          <p:cNvSpPr txBox="1"/>
          <p:nvPr/>
        </p:nvSpPr>
        <p:spPr>
          <a:xfrm>
            <a:off x="30787"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29" name="TextBox 28">
            <a:extLst>
              <a:ext uri="{FF2B5EF4-FFF2-40B4-BE49-F238E27FC236}">
                <a16:creationId xmlns:a16="http://schemas.microsoft.com/office/drawing/2014/main" id="{B3ACAC36-188D-7746-A3F6-6EE04D278A17}"/>
              </a:ext>
            </a:extLst>
          </p:cNvPr>
          <p:cNvSpPr txBox="1"/>
          <p:nvPr/>
        </p:nvSpPr>
        <p:spPr>
          <a:xfrm>
            <a:off x="4605233"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4" name="TextBox 3">
            <a:extLst>
              <a:ext uri="{FF2B5EF4-FFF2-40B4-BE49-F238E27FC236}">
                <a16:creationId xmlns:a16="http://schemas.microsoft.com/office/drawing/2014/main" id="{02362C61-4E09-30DB-11C6-C773DB68F144}"/>
              </a:ext>
            </a:extLst>
          </p:cNvPr>
          <p:cNvSpPr txBox="1"/>
          <p:nvPr/>
        </p:nvSpPr>
        <p:spPr>
          <a:xfrm>
            <a:off x="0" y="3186545"/>
            <a:ext cx="9144000" cy="523220"/>
          </a:xfrm>
          <a:prstGeom prst="rect">
            <a:avLst/>
          </a:prstGeom>
          <a:solidFill>
            <a:schemeClr val="accent2">
              <a:lumMod val="50000"/>
            </a:schemeClr>
          </a:solidFill>
        </p:spPr>
        <p:txBody>
          <a:bodyPr wrap="square" rtlCol="0">
            <a:spAutoFit/>
          </a:bodyPr>
          <a:lstStyle/>
          <a:p>
            <a:pPr algn="ctr"/>
            <a:r>
              <a:rPr lang="en-US" sz="2800" dirty="0">
                <a:solidFill>
                  <a:schemeClr val="bg1"/>
                </a:solidFill>
              </a:rPr>
              <a:t>How will the router know the “subnet prefix” for a packet?</a:t>
            </a:r>
          </a:p>
        </p:txBody>
      </p:sp>
    </p:spTree>
    <p:extLst>
      <p:ext uri="{BB962C8B-B14F-4D97-AF65-F5344CB8AC3E}">
        <p14:creationId xmlns:p14="http://schemas.microsoft.com/office/powerpoint/2010/main" val="3899476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AE41-DCC6-5C0E-3832-16DE29B6340B}"/>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8C8C4B-2167-CE35-08C6-7681471BF699}"/>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7C7B8D6-64DC-BCFF-DA4B-C600E5A20EE4}"/>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79F750-D92C-CB75-0E0E-E0B62B79A9FF}"/>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CB104A-900F-642E-9C42-256133D61C6D}"/>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475DF7-076C-DF7A-2F8D-59631D55898E}"/>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6EF338-F769-9FAE-127A-B28DBD4B2778}"/>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317377-4262-C930-523E-0E891348AAD6}"/>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AA82A8-2973-908C-5167-52A3921A8906}"/>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A621D73C-DF47-165A-30DA-62AAF3D1E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5D830349-B28C-B2A8-C183-4263211DD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D87261BC-399A-20BE-2F30-5D2FE4236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43EDA2A7-DD37-1762-2388-B66A6B111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71C181BA-BDA4-24A7-6FB3-0425EF6C3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F7C274C7-94A8-B889-6399-7E53AF411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8BF5CF1D-0E32-7B8C-F80B-0F7EBEBE70BC}"/>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9EA881C0-2EC1-BB6B-ECCC-D72CC9BB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84689C7D-EB74-8D85-0EDC-D0279D19026A}"/>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C52FD2AC-7AD4-31DF-D346-234C3A61A98B}"/>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277F24C-93AB-2AEB-FDB3-2E2506586F4D}"/>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27" name="TextBox 26">
            <a:extLst>
              <a:ext uri="{FF2B5EF4-FFF2-40B4-BE49-F238E27FC236}">
                <a16:creationId xmlns:a16="http://schemas.microsoft.com/office/drawing/2014/main" id="{1293DD9D-6F89-8560-1B2D-66001E74268C}"/>
              </a:ext>
            </a:extLst>
          </p:cNvPr>
          <p:cNvSpPr txBox="1"/>
          <p:nvPr/>
        </p:nvSpPr>
        <p:spPr>
          <a:xfrm>
            <a:off x="3653371" y="775370"/>
            <a:ext cx="574442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.XXXXXXX</a:t>
            </a:r>
          </a:p>
        </p:txBody>
      </p:sp>
      <p:sp>
        <p:nvSpPr>
          <p:cNvPr id="2" name="TextBox 1">
            <a:extLst>
              <a:ext uri="{FF2B5EF4-FFF2-40B4-BE49-F238E27FC236}">
                <a16:creationId xmlns:a16="http://schemas.microsoft.com/office/drawing/2014/main" id="{FADF1443-5BAA-99DD-4A3B-022E89F2F765}"/>
              </a:ext>
            </a:extLst>
          </p:cNvPr>
          <p:cNvSpPr txBox="1"/>
          <p:nvPr/>
        </p:nvSpPr>
        <p:spPr>
          <a:xfrm>
            <a:off x="5545895" y="1975699"/>
            <a:ext cx="325371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part of the host bits to identify separate subnets.</a:t>
            </a:r>
          </a:p>
        </p:txBody>
      </p:sp>
      <p:cxnSp>
        <p:nvCxnSpPr>
          <p:cNvPr id="10" name="Straight Arrow Connector 9">
            <a:extLst>
              <a:ext uri="{FF2B5EF4-FFF2-40B4-BE49-F238E27FC236}">
                <a16:creationId xmlns:a16="http://schemas.microsoft.com/office/drawing/2014/main" id="{12272FC1-B98E-6E05-BE46-1DDCD4470838}"/>
              </a:ext>
            </a:extLst>
          </p:cNvPr>
          <p:cNvCxnSpPr>
            <a:cxnSpLocks/>
          </p:cNvCxnSpPr>
          <p:nvPr/>
        </p:nvCxnSpPr>
        <p:spPr>
          <a:xfrm flipV="1">
            <a:off x="7197879" y="1430784"/>
            <a:ext cx="1068066" cy="637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C50E4D86-9088-ED38-4805-B729555352B7}"/>
              </a:ext>
            </a:extLst>
          </p:cNvPr>
          <p:cNvSpPr/>
          <p:nvPr/>
        </p:nvSpPr>
        <p:spPr>
          <a:xfrm rot="16200000">
            <a:off x="8201208" y="636993"/>
            <a:ext cx="232199" cy="117079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D213460-EA24-6DE9-BA39-945A3A9A3B2B}"/>
              </a:ext>
            </a:extLst>
          </p:cNvPr>
          <p:cNvSpPr txBox="1"/>
          <p:nvPr/>
        </p:nvSpPr>
        <p:spPr>
          <a:xfrm>
            <a:off x="30787"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29" name="TextBox 28">
            <a:extLst>
              <a:ext uri="{FF2B5EF4-FFF2-40B4-BE49-F238E27FC236}">
                <a16:creationId xmlns:a16="http://schemas.microsoft.com/office/drawing/2014/main" id="{D856B58B-8281-9C73-48F4-96F0C29AEE6C}"/>
              </a:ext>
            </a:extLst>
          </p:cNvPr>
          <p:cNvSpPr txBox="1"/>
          <p:nvPr/>
        </p:nvSpPr>
        <p:spPr>
          <a:xfrm>
            <a:off x="4605233"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30" name="TextBox 29">
            <a:extLst>
              <a:ext uri="{FF2B5EF4-FFF2-40B4-BE49-F238E27FC236}">
                <a16:creationId xmlns:a16="http://schemas.microsoft.com/office/drawing/2014/main" id="{E77E9C82-16F2-6E7D-EDC6-C306231F1EC8}"/>
              </a:ext>
            </a:extLst>
          </p:cNvPr>
          <p:cNvSpPr txBox="1"/>
          <p:nvPr/>
        </p:nvSpPr>
        <p:spPr>
          <a:xfrm>
            <a:off x="1024450" y="6193378"/>
            <a:ext cx="739691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Subnet mask = 11111111. 11111111. 11111111.</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0000000</a:t>
            </a:r>
          </a:p>
        </p:txBody>
      </p:sp>
    </p:spTree>
    <p:extLst>
      <p:ext uri="{BB962C8B-B14F-4D97-AF65-F5344CB8AC3E}">
        <p14:creationId xmlns:p14="http://schemas.microsoft.com/office/powerpoint/2010/main" val="80539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F4EEEE0-A31F-3943-8D69-F8F25A1789FC}"/>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Subnetting</a:t>
            </a:r>
            <a:endParaRPr lang="en-AU" altLang="en-US" sz="3600" dirty="0"/>
          </a:p>
        </p:txBody>
      </p:sp>
      <p:sp>
        <p:nvSpPr>
          <p:cNvPr id="78851" name="Rectangle 3">
            <a:extLst>
              <a:ext uri="{FF2B5EF4-FFF2-40B4-BE49-F238E27FC236}">
                <a16:creationId xmlns:a16="http://schemas.microsoft.com/office/drawing/2014/main" id="{0C64E16B-CB13-8440-A94A-D6520546116B}"/>
              </a:ext>
            </a:extLst>
          </p:cNvPr>
          <p:cNvSpPr>
            <a:spLocks noGrp="1" noChangeArrowheads="1"/>
          </p:cNvSpPr>
          <p:nvPr>
            <p:ph type="body" idx="1"/>
          </p:nvPr>
        </p:nvSpPr>
        <p:spPr/>
        <p:txBody>
          <a:bodyPr/>
          <a:lstStyle/>
          <a:p>
            <a:r>
              <a:rPr lang="en-US" altLang="en-US" sz="2400" dirty="0"/>
              <a:t>Add another level to address/routing hierarchy: </a:t>
            </a:r>
            <a:r>
              <a:rPr lang="en-US" altLang="en-US" sz="2400" i="1" dirty="0"/>
              <a:t>subnet</a:t>
            </a:r>
          </a:p>
          <a:p>
            <a:r>
              <a:rPr lang="en-US" altLang="en-US" sz="2400" i="1" dirty="0"/>
              <a:t>Subnet masks </a:t>
            </a:r>
            <a:r>
              <a:rPr lang="en-US" altLang="en-US" sz="2400" dirty="0"/>
              <a:t>define variable partition of host part of class A and B addresses </a:t>
            </a:r>
          </a:p>
          <a:p>
            <a:r>
              <a:rPr lang="en-US" altLang="en-US" sz="2400" dirty="0"/>
              <a:t>Subnets visible only within site</a:t>
            </a:r>
          </a:p>
          <a:p>
            <a:pPr>
              <a:lnSpc>
                <a:spcPct val="85000"/>
              </a:lnSpc>
            </a:pPr>
            <a:endParaRPr lang="en-US" altLang="en-US" sz="18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8852" name="Picture 5" descr="f03-20-9780123850591 copy">
            <a:extLst>
              <a:ext uri="{FF2B5EF4-FFF2-40B4-BE49-F238E27FC236}">
                <a16:creationId xmlns:a16="http://schemas.microsoft.com/office/drawing/2014/main" id="{A8B3EF37-E125-DB45-848F-59E5E15A6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587" y="3429000"/>
            <a:ext cx="43926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E828BACD-39F7-2496-59F2-494A3D4C6A23}"/>
              </a:ext>
            </a:extLst>
          </p:cNvPr>
          <p:cNvGrpSpPr/>
          <p:nvPr/>
        </p:nvGrpSpPr>
        <p:grpSpPr>
          <a:xfrm>
            <a:off x="239522" y="3429000"/>
            <a:ext cx="2656083" cy="2556164"/>
            <a:chOff x="239522" y="3429000"/>
            <a:chExt cx="2656083" cy="2556164"/>
          </a:xfrm>
        </p:grpSpPr>
        <p:sp>
          <p:nvSpPr>
            <p:cNvPr id="2" name="Freeform 1">
              <a:extLst>
                <a:ext uri="{FF2B5EF4-FFF2-40B4-BE49-F238E27FC236}">
                  <a16:creationId xmlns:a16="http://schemas.microsoft.com/office/drawing/2014/main" id="{B1A71A92-AB30-546F-314C-BF2D40C30B3E}"/>
                </a:ext>
              </a:extLst>
            </p:cNvPr>
            <p:cNvSpPr/>
            <p:nvPr/>
          </p:nvSpPr>
          <p:spPr>
            <a:xfrm>
              <a:off x="1354345" y="4267200"/>
              <a:ext cx="1541260" cy="1717964"/>
            </a:xfrm>
            <a:custGeom>
              <a:avLst/>
              <a:gdLst>
                <a:gd name="connsiteX0" fmla="*/ 1208751 w 1541260"/>
                <a:gd name="connsiteY0" fmla="*/ 0 h 1717964"/>
                <a:gd name="connsiteX1" fmla="*/ 3405 w 1541260"/>
                <a:gd name="connsiteY1" fmla="*/ 900545 h 1717964"/>
                <a:gd name="connsiteX2" fmla="*/ 1541260 w 1541260"/>
                <a:gd name="connsiteY2" fmla="*/ 1717964 h 1717964"/>
              </a:gdLst>
              <a:ahLst/>
              <a:cxnLst>
                <a:cxn ang="0">
                  <a:pos x="connsiteX0" y="connsiteY0"/>
                </a:cxn>
                <a:cxn ang="0">
                  <a:pos x="connsiteX1" y="connsiteY1"/>
                </a:cxn>
                <a:cxn ang="0">
                  <a:pos x="connsiteX2" y="connsiteY2"/>
                </a:cxn>
              </a:cxnLst>
              <a:rect l="l" t="t" r="r" b="b"/>
              <a:pathLst>
                <a:path w="1541260" h="1717964">
                  <a:moveTo>
                    <a:pt x="1208751" y="0"/>
                  </a:moveTo>
                  <a:cubicBezTo>
                    <a:pt x="578369" y="307109"/>
                    <a:pt x="-52013" y="614218"/>
                    <a:pt x="3405" y="900545"/>
                  </a:cubicBezTo>
                  <a:cubicBezTo>
                    <a:pt x="58823" y="1186872"/>
                    <a:pt x="800041" y="1452418"/>
                    <a:pt x="1541260" y="1717964"/>
                  </a:cubicBezTo>
                </a:path>
              </a:pathLst>
            </a:custGeom>
            <a:noFill/>
            <a:ln w="317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Left Bracket 2">
              <a:extLst>
                <a:ext uri="{FF2B5EF4-FFF2-40B4-BE49-F238E27FC236}">
                  <a16:creationId xmlns:a16="http://schemas.microsoft.com/office/drawing/2014/main" id="{F7804D53-7EF4-9903-0B11-DC79A696B8EF}"/>
                </a:ext>
              </a:extLst>
            </p:cNvPr>
            <p:cNvSpPr/>
            <p:nvPr/>
          </p:nvSpPr>
          <p:spPr>
            <a:xfrm>
              <a:off x="2576945" y="3429000"/>
              <a:ext cx="276642" cy="1752600"/>
            </a:xfrm>
            <a:prstGeom prst="lef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1604F1C-3C3C-FDAC-BAE6-05F6ED351306}"/>
                </a:ext>
              </a:extLst>
            </p:cNvPr>
            <p:cNvSpPr txBox="1"/>
            <p:nvPr/>
          </p:nvSpPr>
          <p:spPr>
            <a:xfrm>
              <a:off x="239522" y="4895349"/>
              <a:ext cx="1885453"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“Bitwise and”</a:t>
              </a:r>
            </a:p>
          </p:txBody>
        </p:sp>
      </p:grpSp>
      <p:sp>
        <p:nvSpPr>
          <p:cNvPr id="6" name="Rectangle 5">
            <a:extLst>
              <a:ext uri="{FF2B5EF4-FFF2-40B4-BE49-F238E27FC236}">
                <a16:creationId xmlns:a16="http://schemas.microsoft.com/office/drawing/2014/main" id="{9312060B-AA07-49D0-1EC2-4FF202E056E9}"/>
              </a:ext>
            </a:extLst>
          </p:cNvPr>
          <p:cNvSpPr/>
          <p:nvPr/>
        </p:nvSpPr>
        <p:spPr>
          <a:xfrm>
            <a:off x="4851400" y="4559300"/>
            <a:ext cx="10795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36B6C9-0EA9-54BD-D06F-7E5FD9B28989}"/>
              </a:ext>
            </a:extLst>
          </p:cNvPr>
          <p:cNvSpPr/>
          <p:nvPr/>
        </p:nvSpPr>
        <p:spPr>
          <a:xfrm>
            <a:off x="2853586" y="5681662"/>
            <a:ext cx="3242413" cy="630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3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2300E0A-487E-424E-A412-CE6005777EA3}"/>
              </a:ext>
            </a:extLst>
          </p:cNvPr>
          <p:cNvSpPr>
            <a:spLocks noGrp="1" noChangeArrowheads="1"/>
          </p:cNvSpPr>
          <p:nvPr>
            <p:ph type="title"/>
          </p:nvPr>
        </p:nvSpPr>
        <p:spPr>
          <a:xfrm>
            <a:off x="611188" y="171450"/>
            <a:ext cx="8281987" cy="646113"/>
          </a:xfrm>
        </p:spPr>
        <p:txBody>
          <a:bodyPr/>
          <a:lstStyle/>
          <a:p>
            <a:pPr eaLnBrk="1" hangingPunct="1"/>
            <a:r>
              <a:rPr lang="en-US" altLang="en-US" sz="3600"/>
              <a:t>Subnetting</a:t>
            </a:r>
            <a:endParaRPr lang="en-AU" altLang="en-US" sz="3600"/>
          </a:p>
        </p:txBody>
      </p:sp>
      <p:pic>
        <p:nvPicPr>
          <p:cNvPr id="79876" name="Picture 5" descr="f03-21-9780123850591 copy">
            <a:extLst>
              <a:ext uri="{FF2B5EF4-FFF2-40B4-BE49-F238E27FC236}">
                <a16:creationId xmlns:a16="http://schemas.microsoft.com/office/drawing/2014/main" id="{285CC705-B97A-1B4C-8BB3-65A2FA3B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42975"/>
            <a:ext cx="44640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8">
            <a:extLst>
              <a:ext uri="{FF2B5EF4-FFF2-40B4-BE49-F238E27FC236}">
                <a16:creationId xmlns:a16="http://schemas.microsoft.com/office/drawing/2014/main" id="{79AFFE0D-B414-964E-A872-083A3782B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1354137"/>
            <a:ext cx="3819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a:extLst>
              <a:ext uri="{FF2B5EF4-FFF2-40B4-BE49-F238E27FC236}">
                <a16:creationId xmlns:a16="http://schemas.microsoft.com/office/drawing/2014/main" id="{49AE6DB9-70CB-C64D-8D41-2BBB37D0E5EF}"/>
              </a:ext>
            </a:extLst>
          </p:cNvPr>
          <p:cNvSpPr txBox="1"/>
          <p:nvPr/>
        </p:nvSpPr>
        <p:spPr>
          <a:xfrm>
            <a:off x="5092700" y="901184"/>
            <a:ext cx="30142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Forwarding Table at Router R1</a:t>
            </a:r>
          </a:p>
        </p:txBody>
      </p:sp>
    </p:spTree>
    <p:extLst>
      <p:ext uri="{BB962C8B-B14F-4D97-AF65-F5344CB8AC3E}">
        <p14:creationId xmlns:p14="http://schemas.microsoft.com/office/powerpoint/2010/main" val="524305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2300E0A-487E-424E-A412-CE6005777EA3}"/>
              </a:ext>
            </a:extLst>
          </p:cNvPr>
          <p:cNvSpPr>
            <a:spLocks noGrp="1" noChangeArrowheads="1"/>
          </p:cNvSpPr>
          <p:nvPr>
            <p:ph type="title"/>
          </p:nvPr>
        </p:nvSpPr>
        <p:spPr>
          <a:xfrm>
            <a:off x="0" y="0"/>
            <a:ext cx="8281987" cy="646113"/>
          </a:xfrm>
        </p:spPr>
        <p:txBody>
          <a:bodyPr/>
          <a:lstStyle/>
          <a:p>
            <a:pPr eaLnBrk="1" hangingPunct="1"/>
            <a:r>
              <a:rPr lang="en-US" altLang="en-US" sz="3600" dirty="0"/>
              <a:t>Subnetting</a:t>
            </a:r>
            <a:endParaRPr lang="en-AU" altLang="en-US" sz="3600" dirty="0"/>
          </a:p>
        </p:txBody>
      </p:sp>
      <p:pic>
        <p:nvPicPr>
          <p:cNvPr id="79876" name="Picture 5" descr="f03-21-9780123850591 copy">
            <a:extLst>
              <a:ext uri="{FF2B5EF4-FFF2-40B4-BE49-F238E27FC236}">
                <a16:creationId xmlns:a16="http://schemas.microsoft.com/office/drawing/2014/main" id="{285CC705-B97A-1B4C-8BB3-65A2FA3B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646113"/>
            <a:ext cx="44640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8">
            <a:extLst>
              <a:ext uri="{FF2B5EF4-FFF2-40B4-BE49-F238E27FC236}">
                <a16:creationId xmlns:a16="http://schemas.microsoft.com/office/drawing/2014/main" id="{79AFFE0D-B414-964E-A872-083A3782B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1354137"/>
            <a:ext cx="3819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a:extLst>
              <a:ext uri="{FF2B5EF4-FFF2-40B4-BE49-F238E27FC236}">
                <a16:creationId xmlns:a16="http://schemas.microsoft.com/office/drawing/2014/main" id="{49AE6DB9-70CB-C64D-8D41-2BBB37D0E5EF}"/>
              </a:ext>
            </a:extLst>
          </p:cNvPr>
          <p:cNvSpPr txBox="1"/>
          <p:nvPr/>
        </p:nvSpPr>
        <p:spPr>
          <a:xfrm>
            <a:off x="5092700" y="901184"/>
            <a:ext cx="30142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Forwarding Table at Router R1</a:t>
            </a:r>
          </a:p>
        </p:txBody>
      </p:sp>
      <p:sp>
        <p:nvSpPr>
          <p:cNvPr id="6" name="Rectangle 3">
            <a:extLst>
              <a:ext uri="{FF2B5EF4-FFF2-40B4-BE49-F238E27FC236}">
                <a16:creationId xmlns:a16="http://schemas.microsoft.com/office/drawing/2014/main" id="{2EEE8666-053E-4449-AEFC-621F9E215D8E}"/>
              </a:ext>
            </a:extLst>
          </p:cNvPr>
          <p:cNvSpPr txBox="1">
            <a:spLocks noChangeArrowheads="1"/>
          </p:cNvSpPr>
          <p:nvPr/>
        </p:nvSpPr>
        <p:spPr>
          <a:xfrm>
            <a:off x="395287" y="413543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5000"/>
              </a:lnSpc>
              <a:spcBef>
                <a:spcPts val="1000"/>
              </a:spcBef>
              <a:spcAft>
                <a:spcPts val="0"/>
              </a:spcAft>
              <a:buClrTx/>
              <a:buSzTx/>
              <a:buFont typeface="Wingdings" pitchFamily="2" charset="2"/>
              <a:buNone/>
              <a:tabLst/>
              <a:defRPr/>
            </a:pPr>
            <a:r>
              <a:rPr kumimoji="0" lang="en-US" altLang="en-US" sz="2400" b="0" i="0" u="sng" strike="noStrike" kern="1200" cap="none" spc="0" normalizeH="0" baseline="0" noProof="0" dirty="0">
                <a:ln>
                  <a:noFill/>
                </a:ln>
                <a:solidFill>
                  <a:srgbClr val="C00000"/>
                </a:solidFill>
                <a:effectLst/>
                <a:uLnTx/>
                <a:uFillTx/>
                <a:latin typeface="Calibri" panose="020F0502020204030204"/>
                <a:ea typeface="+mn-ea"/>
                <a:cs typeface="+mn-cs"/>
              </a:rPr>
              <a:t>Forwarding Algorithm</a:t>
            </a:r>
          </a:p>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D = destination IP address</a:t>
            </a:r>
          </a:p>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for each entry &lt;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SubnetNum</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SubnetMask</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NextHop</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&gt;</a:t>
            </a:r>
          </a:p>
          <a:p>
            <a:pPr marL="685800" marR="0" lvl="1"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D1 =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SubnetMask</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&amp; D</a:t>
            </a:r>
          </a:p>
          <a:p>
            <a:pPr marL="685800" marR="0" lvl="1"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if D1 =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SubnetNum</a:t>
            </a:r>
            <a:endPar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endParaRPr>
          </a:p>
          <a:p>
            <a:pPr marL="1143000" marR="0" lvl="2"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if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NextHop</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is an interface</a:t>
            </a:r>
          </a:p>
          <a:p>
            <a:pPr marL="1143000" marR="0" lvl="2"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deliver datagram directly to destination</a:t>
            </a:r>
          </a:p>
          <a:p>
            <a:pPr marL="1143000" marR="0" lvl="2"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else</a:t>
            </a:r>
          </a:p>
          <a:p>
            <a:pPr marL="1143000" marR="0" lvl="2" indent="-228600" algn="l" defTabSz="9144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deliver datagram to </a:t>
            </a:r>
            <a:r>
              <a:rPr kumimoji="0" lang="en-US" alt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mn-cs"/>
              </a:rPr>
              <a:t>NextHop</a:t>
            </a: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mn-cs"/>
              </a:rPr>
              <a:t> (a router)</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D574C-7BB0-A924-5B2B-5B077A334C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6C5AC3B7-B0E2-8F09-1CBA-2B64B60DACEB}"/>
              </a:ext>
            </a:extLst>
          </p:cNvPr>
          <p:cNvSpPr txBox="1"/>
          <p:nvPr/>
        </p:nvSpPr>
        <p:spPr>
          <a:xfrm>
            <a:off x="138545" y="6538912"/>
            <a:ext cx="56955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Picture courtesy: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www.geeksforgeeks.org</a:t>
            </a:r>
            <a:r>
              <a:rPr kumimoji="0" lang="en-US" sz="1200" b="0" i="0" u="none" strike="noStrike" kern="1200" cap="none" spc="0" normalizeH="0" baseline="0" noProof="0" dirty="0">
                <a:ln>
                  <a:noFill/>
                </a:ln>
                <a:solidFill>
                  <a:prstClr val="black"/>
                </a:solidFill>
                <a:effectLst/>
                <a:uLnTx/>
                <a:uFillTx/>
                <a:latin typeface="Calibri"/>
                <a:ea typeface="+mn-ea"/>
                <a:cs typeface="+mn-cs"/>
              </a:rPr>
              <a:t>/introduction-of-classful-</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ip</a:t>
            </a:r>
            <a:r>
              <a:rPr kumimoji="0" lang="en-US" sz="1200" b="0" i="0" u="none" strike="noStrike" kern="1200" cap="none" spc="0" normalizeH="0" baseline="0" noProof="0" dirty="0">
                <a:ln>
                  <a:noFill/>
                </a:ln>
                <a:solidFill>
                  <a:prstClr val="black"/>
                </a:solidFill>
                <a:effectLst/>
                <a:uLnTx/>
                <a:uFillTx/>
                <a:latin typeface="Calibri"/>
                <a:ea typeface="+mn-ea"/>
                <a:cs typeface="+mn-cs"/>
              </a:rPr>
              <a:t>-addressing/</a:t>
            </a:r>
          </a:p>
        </p:txBody>
      </p:sp>
      <p:pic>
        <p:nvPicPr>
          <p:cNvPr id="1028" name="Picture 4" descr="Introduction of Classful IP Addressing - GeeksforGeeks">
            <a:extLst>
              <a:ext uri="{FF2B5EF4-FFF2-40B4-BE49-F238E27FC236}">
                <a16:creationId xmlns:a16="http://schemas.microsoft.com/office/drawing/2014/main" id="{BBADDAC4-3D6B-231F-2500-15F211CBE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264228"/>
            <a:ext cx="8255000" cy="4329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598695-84EC-4226-539A-D6B78327BB0F}"/>
              </a:ext>
            </a:extLst>
          </p:cNvPr>
          <p:cNvSpPr txBox="1"/>
          <p:nvPr/>
        </p:nvSpPr>
        <p:spPr>
          <a:xfrm>
            <a:off x="296834" y="5771575"/>
            <a:ext cx="884716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a:ea typeface="+mn-ea"/>
                <a:cs typeface="+mn-cs"/>
              </a:rPr>
              <a:t>How can you tell network class from the IP address?</a:t>
            </a:r>
          </a:p>
        </p:txBody>
      </p:sp>
    </p:spTree>
    <p:extLst>
      <p:ext uri="{BB962C8B-B14F-4D97-AF65-F5344CB8AC3E}">
        <p14:creationId xmlns:p14="http://schemas.microsoft.com/office/powerpoint/2010/main" val="2015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D1F80A4-302E-3146-8BB0-E85150353103}"/>
              </a:ext>
            </a:extLst>
          </p:cNvPr>
          <p:cNvSpPr>
            <a:spLocks noGrp="1" noChangeArrowheads="1"/>
          </p:cNvSpPr>
          <p:nvPr>
            <p:ph type="title"/>
          </p:nvPr>
        </p:nvSpPr>
        <p:spPr>
          <a:xfrm>
            <a:off x="611188" y="171450"/>
            <a:ext cx="8281987" cy="646113"/>
          </a:xfrm>
        </p:spPr>
        <p:txBody>
          <a:bodyPr/>
          <a:lstStyle/>
          <a:p>
            <a:pPr eaLnBrk="1" hangingPunct="1"/>
            <a:r>
              <a:rPr lang="en-US" altLang="en-US" sz="3600"/>
              <a:t>Subnetting</a:t>
            </a:r>
            <a:endParaRPr lang="en-AU" altLang="en-US" sz="3600"/>
          </a:p>
        </p:txBody>
      </p:sp>
      <p:sp>
        <p:nvSpPr>
          <p:cNvPr id="81923" name="Rectangle 3">
            <a:extLst>
              <a:ext uri="{FF2B5EF4-FFF2-40B4-BE49-F238E27FC236}">
                <a16:creationId xmlns:a16="http://schemas.microsoft.com/office/drawing/2014/main" id="{1DAD7753-BC3B-D14D-BC35-A5469B39EB67}"/>
              </a:ext>
            </a:extLst>
          </p:cNvPr>
          <p:cNvSpPr>
            <a:spLocks noGrp="1" noChangeArrowheads="1"/>
          </p:cNvSpPr>
          <p:nvPr>
            <p:ph type="body" idx="1"/>
          </p:nvPr>
        </p:nvSpPr>
        <p:spPr/>
        <p:txBody>
          <a:bodyPr/>
          <a:lstStyle/>
          <a:p>
            <a:pPr>
              <a:buFontTx/>
              <a:buNone/>
            </a:pPr>
            <a:r>
              <a:rPr lang="en-US" altLang="en-US" sz="2400" dirty="0"/>
              <a:t>Notes</a:t>
            </a:r>
          </a:p>
          <a:p>
            <a:r>
              <a:rPr lang="en-US" altLang="en-US" sz="2400" dirty="0">
                <a:solidFill>
                  <a:srgbClr val="C00000"/>
                </a:solidFill>
              </a:rPr>
              <a:t>Would use a default router if nothing matches</a:t>
            </a:r>
          </a:p>
          <a:p>
            <a:r>
              <a:rPr lang="en-US" altLang="en-US" sz="2400" dirty="0"/>
              <a:t>Not necessary for all ones in subnet mask to be contiguous</a:t>
            </a:r>
          </a:p>
          <a:p>
            <a:r>
              <a:rPr lang="en-US" altLang="en-US" sz="2400" dirty="0"/>
              <a:t>Can put multiple subnets on one physical network</a:t>
            </a:r>
          </a:p>
          <a:p>
            <a:r>
              <a:rPr lang="en-US" altLang="en-US" sz="2400" dirty="0"/>
              <a:t>Subnets not visible from the rest of the Internet</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1613095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826E4-7115-F54A-B9CF-8DC1FA2ED509}"/>
              </a:ext>
            </a:extLst>
          </p:cNvPr>
          <p:cNvSpPr txBox="1"/>
          <p:nvPr/>
        </p:nvSpPr>
        <p:spPr>
          <a:xfrm>
            <a:off x="0" y="2844225"/>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Subnets “toy” example</a:t>
            </a:r>
          </a:p>
        </p:txBody>
      </p:sp>
    </p:spTree>
    <p:extLst>
      <p:ext uri="{BB962C8B-B14F-4D97-AF65-F5344CB8AC3E}">
        <p14:creationId xmlns:p14="http://schemas.microsoft.com/office/powerpoint/2010/main" val="104852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B4014314-B6D6-1944-A8DA-932DBE99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5" y="1906671"/>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79A9DB13-6DAA-DF45-B521-E2B2961F2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7" y="789926"/>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9A8203D-1083-2B4E-AC50-8C427E93F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98" y="1337845"/>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4A5A1E8-6919-F244-B649-34C0BF9F3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25" y="1749142"/>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61B391EE-F928-F34B-803A-969E277CE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743" y="2552996"/>
            <a:ext cx="4617185" cy="3767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6A451A-D0C3-0F43-A9B6-B70612C471E7}"/>
              </a:ext>
            </a:extLst>
          </p:cNvPr>
          <p:cNvSpPr txBox="1"/>
          <p:nvPr/>
        </p:nvSpPr>
        <p:spPr>
          <a:xfrm>
            <a:off x="459025" y="368135"/>
            <a:ext cx="3262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Address space assigned to you:</a:t>
            </a:r>
          </a:p>
        </p:txBody>
      </p:sp>
    </p:spTree>
    <p:extLst>
      <p:ext uri="{BB962C8B-B14F-4D97-AF65-F5344CB8AC3E}">
        <p14:creationId xmlns:p14="http://schemas.microsoft.com/office/powerpoint/2010/main" val="30795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80F7E-B7B7-C445-B4CE-6BCB71B9B6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6DAF94D5-006A-6C49-8C87-0156FC36C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9" y="1116745"/>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41B6AEA9-33A4-A540-888F-E694BB1B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6AF6927-9B5B-2345-8F49-094A01B4C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2" y="547919"/>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44BBD50-6D91-064A-8406-1715484B2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9" y="959216"/>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A858ABCC-CAAD-4D47-889B-F5772283C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9" y="1920599"/>
            <a:ext cx="6664001" cy="9009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31EEA5-EEE5-4644-9FBB-9DC99F18450C}"/>
              </a:ext>
            </a:extLst>
          </p:cNvPr>
          <p:cNvSpPr/>
          <p:nvPr/>
        </p:nvSpPr>
        <p:spPr>
          <a:xfrm>
            <a:off x="4108289" y="1920599"/>
            <a:ext cx="1449363" cy="585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00" name="Picture 4">
            <a:extLst>
              <a:ext uri="{FF2B5EF4-FFF2-40B4-BE49-F238E27FC236}">
                <a16:creationId xmlns:a16="http://schemas.microsoft.com/office/drawing/2014/main" id="{A6D10A33-57D0-B040-97EC-93FEB2602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710" y="2821537"/>
            <a:ext cx="5532932" cy="4073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FC10A7-8301-BD90-E0D9-ACFDA96C0A01}"/>
              </a:ext>
            </a:extLst>
          </p:cNvPr>
          <p:cNvSpPr txBox="1"/>
          <p:nvPr/>
        </p:nvSpPr>
        <p:spPr>
          <a:xfrm>
            <a:off x="1917947" y="4399741"/>
            <a:ext cx="1272446"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30 hosts max.</a:t>
            </a:r>
          </a:p>
        </p:txBody>
      </p:sp>
      <p:sp>
        <p:nvSpPr>
          <p:cNvPr id="9" name="TextBox 8">
            <a:extLst>
              <a:ext uri="{FF2B5EF4-FFF2-40B4-BE49-F238E27FC236}">
                <a16:creationId xmlns:a16="http://schemas.microsoft.com/office/drawing/2014/main" id="{00D75EF9-E7B0-AC05-BB67-17F90D09D0F0}"/>
              </a:ext>
            </a:extLst>
          </p:cNvPr>
          <p:cNvSpPr txBox="1"/>
          <p:nvPr/>
        </p:nvSpPr>
        <p:spPr>
          <a:xfrm>
            <a:off x="3550445"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22 hosts max.</a:t>
            </a:r>
          </a:p>
        </p:txBody>
      </p:sp>
      <p:sp>
        <p:nvSpPr>
          <p:cNvPr id="10" name="TextBox 9">
            <a:extLst>
              <a:ext uri="{FF2B5EF4-FFF2-40B4-BE49-F238E27FC236}">
                <a16:creationId xmlns:a16="http://schemas.microsoft.com/office/drawing/2014/main" id="{C12D2400-D3F5-06F5-8D4E-67C8FB618078}"/>
              </a:ext>
            </a:extLst>
          </p:cNvPr>
          <p:cNvSpPr txBox="1"/>
          <p:nvPr/>
        </p:nvSpPr>
        <p:spPr>
          <a:xfrm>
            <a:off x="5707358"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18 hosts max.</a:t>
            </a:r>
          </a:p>
        </p:txBody>
      </p:sp>
    </p:spTree>
    <p:extLst>
      <p:ext uri="{BB962C8B-B14F-4D97-AF65-F5344CB8AC3E}">
        <p14:creationId xmlns:p14="http://schemas.microsoft.com/office/powerpoint/2010/main" val="12112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80F7E-B7B7-C445-B4CE-6BCB71B9B6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6DAF94D5-006A-6C49-8C87-0156FC36C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9" y="1116745"/>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41B6AEA9-33A4-A540-888F-E694BB1B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6AF6927-9B5B-2345-8F49-094A01B4C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2" y="547919"/>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44BBD50-6D91-064A-8406-1715484B2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9" y="959216"/>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A858ABCC-CAAD-4D47-889B-F5772283C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9" y="1920599"/>
            <a:ext cx="6664001" cy="900938"/>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id="{BCCEA9EB-910C-1844-B822-089A71DF2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731" y="2987827"/>
            <a:ext cx="6233116" cy="1106586"/>
          </a:xfrm>
          <a:prstGeom prst="rect">
            <a:avLst/>
          </a:prstGeom>
          <a:noFill/>
          <a:extLst>
            <a:ext uri="{909E8E84-426E-40DD-AFC4-6F175D3DCCD1}">
              <a14:hiddenFill xmlns:a14="http://schemas.microsoft.com/office/drawing/2010/main">
                <a:solidFill>
                  <a:srgbClr val="FFFFFF"/>
                </a:solidFill>
              </a14:hiddenFill>
            </a:ext>
          </a:extLst>
        </p:spPr>
      </p:pic>
      <p:sp>
        <p:nvSpPr>
          <p:cNvPr id="4" name="Up-Down Arrow 3">
            <a:extLst>
              <a:ext uri="{FF2B5EF4-FFF2-40B4-BE49-F238E27FC236}">
                <a16:creationId xmlns:a16="http://schemas.microsoft.com/office/drawing/2014/main" id="{E20A3AAA-49C4-A645-8C7F-38DBF8B83E28}"/>
              </a:ext>
            </a:extLst>
          </p:cNvPr>
          <p:cNvSpPr/>
          <p:nvPr/>
        </p:nvSpPr>
        <p:spPr>
          <a:xfrm>
            <a:off x="4038600" y="3621974"/>
            <a:ext cx="177140" cy="253686"/>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72ED19F6-69DB-B443-9881-ACF6E39C920C}"/>
              </a:ext>
            </a:extLst>
          </p:cNvPr>
          <p:cNvGrpSpPr/>
          <p:nvPr/>
        </p:nvGrpSpPr>
        <p:grpSpPr>
          <a:xfrm>
            <a:off x="935422" y="4180439"/>
            <a:ext cx="6899516" cy="1254947"/>
            <a:chOff x="935422" y="4180439"/>
            <a:chExt cx="6899516" cy="1254947"/>
          </a:xfrm>
        </p:grpSpPr>
        <p:pic>
          <p:nvPicPr>
            <p:cNvPr id="5122" name="Picture 2">
              <a:extLst>
                <a:ext uri="{FF2B5EF4-FFF2-40B4-BE49-F238E27FC236}">
                  <a16:creationId xmlns:a16="http://schemas.microsoft.com/office/drawing/2014/main" id="{1EF328CD-4724-8A47-8ED6-66722A6837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422" y="4180439"/>
              <a:ext cx="6899516" cy="1254947"/>
            </a:xfrm>
            <a:prstGeom prst="rect">
              <a:avLst/>
            </a:prstGeom>
            <a:noFill/>
            <a:extLst>
              <a:ext uri="{909E8E84-426E-40DD-AFC4-6F175D3DCCD1}">
                <a14:hiddenFill xmlns:a14="http://schemas.microsoft.com/office/drawing/2010/main">
                  <a:solidFill>
                    <a:srgbClr val="FFFFFF"/>
                  </a:solidFill>
                </a14:hiddenFill>
              </a:ext>
            </a:extLst>
          </p:spPr>
        </p:pic>
        <p:sp>
          <p:nvSpPr>
            <p:cNvPr id="15" name="Up-Down Arrow 14">
              <a:extLst>
                <a:ext uri="{FF2B5EF4-FFF2-40B4-BE49-F238E27FC236}">
                  <a16:creationId xmlns:a16="http://schemas.microsoft.com/office/drawing/2014/main" id="{8668E9FA-799D-154E-97FA-091DD737B118}"/>
                </a:ext>
              </a:extLst>
            </p:cNvPr>
            <p:cNvSpPr/>
            <p:nvPr/>
          </p:nvSpPr>
          <p:spPr>
            <a:xfrm>
              <a:off x="4019719" y="4949554"/>
              <a:ext cx="177140" cy="253686"/>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D70DFAE4-8FAB-B248-A946-08D4CF032E77}"/>
              </a:ext>
            </a:extLst>
          </p:cNvPr>
          <p:cNvGrpSpPr/>
          <p:nvPr/>
        </p:nvGrpSpPr>
        <p:grpSpPr>
          <a:xfrm>
            <a:off x="935422" y="5521413"/>
            <a:ext cx="6345734" cy="1233893"/>
            <a:chOff x="935422" y="5521413"/>
            <a:chExt cx="6345734" cy="1233893"/>
          </a:xfrm>
        </p:grpSpPr>
        <p:pic>
          <p:nvPicPr>
            <p:cNvPr id="5123" name="Picture 3">
              <a:extLst>
                <a:ext uri="{FF2B5EF4-FFF2-40B4-BE49-F238E27FC236}">
                  <a16:creationId xmlns:a16="http://schemas.microsoft.com/office/drawing/2014/main" id="{F47C9216-848E-7444-B90E-BE96D1C594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422" y="5521413"/>
              <a:ext cx="6345734" cy="1233893"/>
            </a:xfrm>
            <a:prstGeom prst="rect">
              <a:avLst/>
            </a:prstGeom>
            <a:noFill/>
            <a:extLst>
              <a:ext uri="{909E8E84-426E-40DD-AFC4-6F175D3DCCD1}">
                <a14:hiddenFill xmlns:a14="http://schemas.microsoft.com/office/drawing/2010/main">
                  <a:solidFill>
                    <a:srgbClr val="FFFFFF"/>
                  </a:solidFill>
                </a14:hiddenFill>
              </a:ext>
            </a:extLst>
          </p:spPr>
        </p:pic>
        <p:sp>
          <p:nvSpPr>
            <p:cNvPr id="16" name="Up-Down Arrow 15">
              <a:extLst>
                <a:ext uri="{FF2B5EF4-FFF2-40B4-BE49-F238E27FC236}">
                  <a16:creationId xmlns:a16="http://schemas.microsoft.com/office/drawing/2014/main" id="{F5C2773F-DD0B-2148-AE30-312DCE672CFD}"/>
                </a:ext>
              </a:extLst>
            </p:cNvPr>
            <p:cNvSpPr/>
            <p:nvPr/>
          </p:nvSpPr>
          <p:spPr>
            <a:xfrm>
              <a:off x="4000838" y="6277134"/>
              <a:ext cx="177140" cy="253686"/>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370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80F7E-B7B7-C445-B4CE-6BCB71B9B6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6DAF94D5-006A-6C49-8C87-0156FC36C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9" y="1116745"/>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41B6AEA9-33A4-A540-888F-E694BB1B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6AF6927-9B5B-2345-8F49-094A01B4C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2" y="547919"/>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44BBD50-6D91-064A-8406-1715484B2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9" y="959216"/>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A858ABCC-CAAD-4D47-889B-F5772283C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9" y="1920599"/>
            <a:ext cx="6664001" cy="900938"/>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id="{BCCEA9EB-910C-1844-B822-089A71DF2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731" y="2987827"/>
            <a:ext cx="6233116" cy="1106586"/>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a:extLst>
              <a:ext uri="{FF2B5EF4-FFF2-40B4-BE49-F238E27FC236}">
                <a16:creationId xmlns:a16="http://schemas.microsoft.com/office/drawing/2014/main" id="{F133BC87-C6AC-E94A-9350-0AAF97FD4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782" y="4132585"/>
            <a:ext cx="4974742" cy="8715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9DB2E74-19C5-3648-A49D-3757DBD1723B}"/>
              </a:ext>
            </a:extLst>
          </p:cNvPr>
          <p:cNvGrpSpPr/>
          <p:nvPr/>
        </p:nvGrpSpPr>
        <p:grpSpPr>
          <a:xfrm>
            <a:off x="1240957" y="5297883"/>
            <a:ext cx="6295668" cy="908950"/>
            <a:chOff x="1240957" y="5297883"/>
            <a:chExt cx="6295668" cy="908950"/>
          </a:xfrm>
        </p:grpSpPr>
        <p:pic>
          <p:nvPicPr>
            <p:cNvPr id="6146" name="Picture 2">
              <a:extLst>
                <a:ext uri="{FF2B5EF4-FFF2-40B4-BE49-F238E27FC236}">
                  <a16:creationId xmlns:a16="http://schemas.microsoft.com/office/drawing/2014/main" id="{A3330B85-66DB-2340-B038-8AA2ED05E5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1116" y="5297883"/>
              <a:ext cx="6285509" cy="38241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DD125341-7904-0247-82A0-DBB9FE19EE8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61996"/>
            <a:stretch/>
          </p:blipFill>
          <p:spPr bwMode="auto">
            <a:xfrm>
              <a:off x="1240957" y="5829810"/>
              <a:ext cx="2274139" cy="37702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Up-Down Arrow 14">
            <a:extLst>
              <a:ext uri="{FF2B5EF4-FFF2-40B4-BE49-F238E27FC236}">
                <a16:creationId xmlns:a16="http://schemas.microsoft.com/office/drawing/2014/main" id="{C837FD62-43F2-6742-BEF6-DE188E380BDD}"/>
              </a:ext>
            </a:extLst>
          </p:cNvPr>
          <p:cNvSpPr/>
          <p:nvPr/>
        </p:nvSpPr>
        <p:spPr>
          <a:xfrm>
            <a:off x="4038600" y="3621974"/>
            <a:ext cx="177140" cy="253686"/>
          </a:xfrm>
          <a:prstGeom prst="up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
            <a:extLst>
              <a:ext uri="{FF2B5EF4-FFF2-40B4-BE49-F238E27FC236}">
                <a16:creationId xmlns:a16="http://schemas.microsoft.com/office/drawing/2014/main" id="{B5EEA266-92A6-B546-91EB-3F5C278EB29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6353" t="-1" b="-1429"/>
          <a:stretch/>
        </p:blipFill>
        <p:spPr bwMode="auto">
          <a:xfrm>
            <a:off x="3416271" y="5806577"/>
            <a:ext cx="3808576" cy="38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3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F80A7-0C0A-00AA-9333-CDF7F50D1FDA}"/>
              </a:ext>
            </a:extLst>
          </p:cNvPr>
          <p:cNvSpPr>
            <a:spLocks noGrp="1"/>
          </p:cNvSpPr>
          <p:nvPr>
            <p:ph type="sldNum" sz="quarter" idx="12"/>
          </p:nvPr>
        </p:nvSpPr>
        <p:spPr/>
        <p:txBody>
          <a:bodyPr/>
          <a:lstStyle/>
          <a:p>
            <a:fld id="{12297082-74DA-3F42-B9EE-B09F2F8D7DCB}" type="slidenum">
              <a:rPr lang="en-US" altLang="en-US" smtClean="0"/>
              <a:pPr/>
              <a:t>36</a:t>
            </a:fld>
            <a:endParaRPr lang="en-US" altLang="en-US"/>
          </a:p>
        </p:txBody>
      </p:sp>
      <p:sp>
        <p:nvSpPr>
          <p:cNvPr id="4" name="TextBox 3">
            <a:extLst>
              <a:ext uri="{FF2B5EF4-FFF2-40B4-BE49-F238E27FC236}">
                <a16:creationId xmlns:a16="http://schemas.microsoft.com/office/drawing/2014/main" id="{8A3FA609-706E-FBB0-43ED-E3D2D2CE2DB6}"/>
              </a:ext>
            </a:extLst>
          </p:cNvPr>
          <p:cNvSpPr txBox="1"/>
          <p:nvPr/>
        </p:nvSpPr>
        <p:spPr>
          <a:xfrm>
            <a:off x="0" y="2767280"/>
            <a:ext cx="9144000" cy="1323439"/>
          </a:xfrm>
          <a:prstGeom prst="rect">
            <a:avLst/>
          </a:prstGeom>
          <a:solidFill>
            <a:schemeClr val="accent2">
              <a:lumMod val="50000"/>
            </a:schemeClr>
          </a:solidFill>
        </p:spPr>
        <p:txBody>
          <a:bodyPr wrap="square" rtlCol="0">
            <a:spAutoFit/>
          </a:bodyPr>
          <a:lstStyle/>
          <a:p>
            <a:pPr algn="ctr"/>
            <a:r>
              <a:rPr lang="en-US" sz="4000" dirty="0">
                <a:solidFill>
                  <a:schemeClr val="bg1"/>
                </a:solidFill>
              </a:rPr>
              <a:t>Classful address is dead.</a:t>
            </a:r>
          </a:p>
          <a:p>
            <a:pPr algn="ctr"/>
            <a:r>
              <a:rPr lang="en-US" sz="4000" dirty="0">
                <a:solidFill>
                  <a:schemeClr val="bg1"/>
                </a:solidFill>
              </a:rPr>
              <a:t>Long live subnetting &amp; prefix.</a:t>
            </a:r>
          </a:p>
        </p:txBody>
      </p:sp>
    </p:spTree>
    <p:extLst>
      <p:ext uri="{BB962C8B-B14F-4D97-AF65-F5344CB8AC3E}">
        <p14:creationId xmlns:p14="http://schemas.microsoft.com/office/powerpoint/2010/main" val="98280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Class-less Interdomain Routing (CIDR)</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A97A97F4-980D-B93A-1284-3336B94EDE6E}"/>
              </a:ext>
            </a:extLst>
          </p:cNvPr>
          <p:cNvGrpSpPr/>
          <p:nvPr/>
        </p:nvGrpSpPr>
        <p:grpSpPr>
          <a:xfrm>
            <a:off x="0" y="4541178"/>
            <a:ext cx="9144000" cy="1078786"/>
            <a:chOff x="0" y="4541178"/>
            <a:chExt cx="9144000" cy="1078786"/>
          </a:xfrm>
        </p:grpSpPr>
        <p:sp>
          <p:nvSpPr>
            <p:cNvPr id="3" name="Rectangle 2">
              <a:extLst>
                <a:ext uri="{FF2B5EF4-FFF2-40B4-BE49-F238E27FC236}">
                  <a16:creationId xmlns:a16="http://schemas.microsoft.com/office/drawing/2014/main" id="{A9DC3754-B706-193F-51AB-8717F49FF9BB}"/>
                </a:ext>
              </a:extLst>
            </p:cNvPr>
            <p:cNvSpPr/>
            <p:nvPr/>
          </p:nvSpPr>
          <p:spPr>
            <a:xfrm>
              <a:off x="0" y="4541178"/>
              <a:ext cx="9144000" cy="107878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51F9C615-0D87-B21F-DF5C-CAF5744A4377}"/>
                </a:ext>
              </a:extLst>
            </p:cNvPr>
            <p:cNvSpPr txBox="1"/>
            <p:nvPr/>
          </p:nvSpPr>
          <p:spPr>
            <a:xfrm>
              <a:off x="1196749" y="4757405"/>
              <a:ext cx="675050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Generalizes the ideas of subnetting</a:t>
              </a:r>
            </a:p>
          </p:txBody>
        </p:sp>
      </p:grpSp>
    </p:spTree>
    <p:extLst>
      <p:ext uri="{BB962C8B-B14F-4D97-AF65-F5344CB8AC3E}">
        <p14:creationId xmlns:p14="http://schemas.microsoft.com/office/powerpoint/2010/main" val="1982913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32164C53-DF6E-D05A-199F-9952DE99EF98}"/>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38" name="TextBox 37">
            <a:extLst>
              <a:ext uri="{FF2B5EF4-FFF2-40B4-BE49-F238E27FC236}">
                <a16:creationId xmlns:a16="http://schemas.microsoft.com/office/drawing/2014/main" id="{0176B740-E086-36BE-5CD0-18342F511EF1}"/>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39" name="TextBox 38">
            <a:extLst>
              <a:ext uri="{FF2B5EF4-FFF2-40B4-BE49-F238E27FC236}">
                <a16:creationId xmlns:a16="http://schemas.microsoft.com/office/drawing/2014/main" id="{7243285A-92C7-CC23-0B36-C4D2D016F9C0}"/>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2" name="Group 41">
            <a:extLst>
              <a:ext uri="{FF2B5EF4-FFF2-40B4-BE49-F238E27FC236}">
                <a16:creationId xmlns:a16="http://schemas.microsoft.com/office/drawing/2014/main" id="{D3946D05-5166-4638-103E-3177E6B57435}"/>
              </a:ext>
            </a:extLst>
          </p:cNvPr>
          <p:cNvGrpSpPr/>
          <p:nvPr/>
        </p:nvGrpSpPr>
        <p:grpSpPr>
          <a:xfrm>
            <a:off x="5054039" y="873544"/>
            <a:ext cx="1497782" cy="1704516"/>
            <a:chOff x="5054039" y="873544"/>
            <a:chExt cx="1497782" cy="1704516"/>
          </a:xfrm>
        </p:grpSpPr>
        <p:sp>
          <p:nvSpPr>
            <p:cNvPr id="40" name="Rectangular Callout 39">
              <a:extLst>
                <a:ext uri="{FF2B5EF4-FFF2-40B4-BE49-F238E27FC236}">
                  <a16:creationId xmlns:a16="http://schemas.microsoft.com/office/drawing/2014/main" id="{AD86B506-3FB1-3D4B-8D6A-3663ED1FC57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3FF7336-47A3-4D42-4C11-EC060D3BD58D}"/>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6" name="Group 45">
            <a:extLst>
              <a:ext uri="{FF2B5EF4-FFF2-40B4-BE49-F238E27FC236}">
                <a16:creationId xmlns:a16="http://schemas.microsoft.com/office/drawing/2014/main" id="{EF707BF7-18D1-0FAC-1DD8-77378B92C037}"/>
              </a:ext>
            </a:extLst>
          </p:cNvPr>
          <p:cNvGrpSpPr/>
          <p:nvPr/>
        </p:nvGrpSpPr>
        <p:grpSpPr>
          <a:xfrm>
            <a:off x="5233238" y="1185521"/>
            <a:ext cx="1156086" cy="1025216"/>
            <a:chOff x="5233238" y="1185521"/>
            <a:chExt cx="1156086" cy="1025216"/>
          </a:xfrm>
        </p:grpSpPr>
        <p:sp>
          <p:nvSpPr>
            <p:cNvPr id="43" name="TextBox 42">
              <a:extLst>
                <a:ext uri="{FF2B5EF4-FFF2-40B4-BE49-F238E27FC236}">
                  <a16:creationId xmlns:a16="http://schemas.microsoft.com/office/drawing/2014/main" id="{CAC69568-4CAF-DAB0-F5D7-8569BFFAC606}"/>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4" name="TextBox 43">
              <a:extLst>
                <a:ext uri="{FF2B5EF4-FFF2-40B4-BE49-F238E27FC236}">
                  <a16:creationId xmlns:a16="http://schemas.microsoft.com/office/drawing/2014/main" id="{D1F06E3F-A4F6-EE6C-08FA-A0EC1C545228}"/>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5" name="TextBox 44">
              <a:extLst>
                <a:ext uri="{FF2B5EF4-FFF2-40B4-BE49-F238E27FC236}">
                  <a16:creationId xmlns:a16="http://schemas.microsoft.com/office/drawing/2014/main" id="{34BA6A45-650C-EB41-B6F5-8568607A5C72}"/>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7" name="Group 46">
            <a:extLst>
              <a:ext uri="{FF2B5EF4-FFF2-40B4-BE49-F238E27FC236}">
                <a16:creationId xmlns:a16="http://schemas.microsoft.com/office/drawing/2014/main" id="{4B8055E7-3086-21FB-7883-47AD568BD3A7}"/>
              </a:ext>
            </a:extLst>
          </p:cNvPr>
          <p:cNvGrpSpPr/>
          <p:nvPr/>
        </p:nvGrpSpPr>
        <p:grpSpPr>
          <a:xfrm>
            <a:off x="7129921" y="798549"/>
            <a:ext cx="1497782" cy="1704516"/>
            <a:chOff x="5054039" y="873544"/>
            <a:chExt cx="1497782" cy="1704516"/>
          </a:xfrm>
        </p:grpSpPr>
        <p:sp>
          <p:nvSpPr>
            <p:cNvPr id="48" name="Rectangular Callout 47">
              <a:extLst>
                <a:ext uri="{FF2B5EF4-FFF2-40B4-BE49-F238E27FC236}">
                  <a16:creationId xmlns:a16="http://schemas.microsoft.com/office/drawing/2014/main" id="{CB4DF3F5-A00B-1C2F-8723-295D0964BA0E}"/>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8D794E29-0304-06E4-9E24-4CBB0F07C776}"/>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0" name="Group 49">
            <a:extLst>
              <a:ext uri="{FF2B5EF4-FFF2-40B4-BE49-F238E27FC236}">
                <a16:creationId xmlns:a16="http://schemas.microsoft.com/office/drawing/2014/main" id="{59688BBB-77C0-DA41-4F46-F52754CC4FA4}"/>
              </a:ext>
            </a:extLst>
          </p:cNvPr>
          <p:cNvGrpSpPr/>
          <p:nvPr/>
        </p:nvGrpSpPr>
        <p:grpSpPr>
          <a:xfrm>
            <a:off x="7309120" y="1110526"/>
            <a:ext cx="1156086" cy="1025216"/>
            <a:chOff x="5233238" y="1185521"/>
            <a:chExt cx="1156086" cy="1025216"/>
          </a:xfrm>
        </p:grpSpPr>
        <p:sp>
          <p:nvSpPr>
            <p:cNvPr id="51" name="TextBox 50">
              <a:extLst>
                <a:ext uri="{FF2B5EF4-FFF2-40B4-BE49-F238E27FC236}">
                  <a16:creationId xmlns:a16="http://schemas.microsoft.com/office/drawing/2014/main" id="{5F1EB5A2-6B82-E0C2-35CD-EFF9D9A4990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2" name="TextBox 51">
              <a:extLst>
                <a:ext uri="{FF2B5EF4-FFF2-40B4-BE49-F238E27FC236}">
                  <a16:creationId xmlns:a16="http://schemas.microsoft.com/office/drawing/2014/main" id="{EC434FD9-8EE5-6343-5D00-6E8416FF1D64}"/>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3" name="TextBox 52">
              <a:extLst>
                <a:ext uri="{FF2B5EF4-FFF2-40B4-BE49-F238E27FC236}">
                  <a16:creationId xmlns:a16="http://schemas.microsoft.com/office/drawing/2014/main" id="{4677010F-6FF0-BD84-ABAD-CA678EC71153}"/>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54" name="Picture 53" descr="Category:Network routers - Wikimedia Commons">
            <a:extLst>
              <a:ext uri="{FF2B5EF4-FFF2-40B4-BE49-F238E27FC236}">
                <a16:creationId xmlns:a16="http://schemas.microsoft.com/office/drawing/2014/main" id="{E2748A44-A0AB-817C-CC95-B4FD7481D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49AB17A-E8DE-34E2-E4BF-23B73BF16E6F}"/>
              </a:ext>
            </a:extLst>
          </p:cNvPr>
          <p:cNvCxnSpPr>
            <a:cxnSpLocks/>
          </p:cNvCxnSpPr>
          <p:nvPr/>
        </p:nvCxnSpPr>
        <p:spPr>
          <a:xfrm>
            <a:off x="2639181" y="2192855"/>
            <a:ext cx="988795" cy="17807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51436CEC-982E-3D30-C972-9593DD4FF9DC}"/>
              </a:ext>
            </a:extLst>
          </p:cNvPr>
          <p:cNvSpPr/>
          <p:nvPr/>
        </p:nvSpPr>
        <p:spPr>
          <a:xfrm rot="1312571">
            <a:off x="553644" y="1337257"/>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241ACDDA-0242-4348-BA83-33698603E543}"/>
              </a:ext>
            </a:extLst>
          </p:cNvPr>
          <p:cNvSpPr/>
          <p:nvPr/>
        </p:nvSpPr>
        <p:spPr>
          <a:xfrm rot="21026931">
            <a:off x="565384" y="2545411"/>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5B42F974-B73C-2EF5-529A-32F6BB34A104}"/>
              </a:ext>
            </a:extLst>
          </p:cNvPr>
          <p:cNvCxnSpPr>
            <a:cxnSpLocks/>
          </p:cNvCxnSpPr>
          <p:nvPr/>
        </p:nvCxnSpPr>
        <p:spPr>
          <a:xfrm flipV="1">
            <a:off x="2790615" y="2476510"/>
            <a:ext cx="896955" cy="3366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8" descr="Category:Network routers - Wikimedia Commons">
            <a:extLst>
              <a:ext uri="{FF2B5EF4-FFF2-40B4-BE49-F238E27FC236}">
                <a16:creationId xmlns:a16="http://schemas.microsoft.com/office/drawing/2014/main" id="{7CC4EFD5-5503-706C-3AB8-F8CBDC31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521" y="2578061"/>
            <a:ext cx="470188" cy="47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tegory:Network routers - Wikimedia Commons">
            <a:extLst>
              <a:ext uri="{FF2B5EF4-FFF2-40B4-BE49-F238E27FC236}">
                <a16:creationId xmlns:a16="http://schemas.microsoft.com/office/drawing/2014/main" id="{C0746182-6C37-6C21-FBAB-6DB5DAD3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12" y="1925770"/>
            <a:ext cx="470188" cy="4701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sp>
        <p:nvSpPr>
          <p:cNvPr id="29" name="TextBox 28">
            <a:extLst>
              <a:ext uri="{FF2B5EF4-FFF2-40B4-BE49-F238E27FC236}">
                <a16:creationId xmlns:a16="http://schemas.microsoft.com/office/drawing/2014/main" id="{99EDBE2D-557E-1D17-EBAF-6B899078DC15}"/>
              </a:ext>
            </a:extLst>
          </p:cNvPr>
          <p:cNvSpPr txBox="1"/>
          <p:nvPr/>
        </p:nvSpPr>
        <p:spPr>
          <a:xfrm>
            <a:off x="1789259" y="1596932"/>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223.1.1.128</a:t>
            </a:r>
          </a:p>
        </p:txBody>
      </p:sp>
      <p:sp>
        <p:nvSpPr>
          <p:cNvPr id="31" name="TextBox 30">
            <a:extLst>
              <a:ext uri="{FF2B5EF4-FFF2-40B4-BE49-F238E27FC236}">
                <a16:creationId xmlns:a16="http://schemas.microsoft.com/office/drawing/2014/main" id="{36268460-E3EC-A134-0CAB-A25D570E269A}"/>
              </a:ext>
            </a:extLst>
          </p:cNvPr>
          <p:cNvSpPr txBox="1"/>
          <p:nvPr/>
        </p:nvSpPr>
        <p:spPr>
          <a:xfrm>
            <a:off x="1811655" y="2337766"/>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223.1.1.192</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4039" y="873544"/>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233238" y="1185521"/>
            <a:ext cx="1156086" cy="1025216"/>
            <a:chOff x="5233238" y="1185521"/>
            <a:chExt cx="1156086"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309120" y="1110526"/>
            <a:ext cx="1156086" cy="1025216"/>
            <a:chOff x="5233238" y="1185521"/>
            <a:chExt cx="1156086"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7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D574C-7BB0-A924-5B2B-5B077A334C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1026" name="Picture 2" descr="Classful addressing - ICTShore.com">
            <a:extLst>
              <a:ext uri="{FF2B5EF4-FFF2-40B4-BE49-F238E27FC236}">
                <a16:creationId xmlns:a16="http://schemas.microsoft.com/office/drawing/2014/main" id="{1EF72609-0F46-1274-EB60-D0AA9D533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5AC3B7-B0E2-8F09-1CBA-2B64B60DACEB}"/>
              </a:ext>
            </a:extLst>
          </p:cNvPr>
          <p:cNvSpPr txBox="1"/>
          <p:nvPr/>
        </p:nvSpPr>
        <p:spPr>
          <a:xfrm>
            <a:off x="138545" y="6538912"/>
            <a:ext cx="8649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Picture courtesy: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www.ictshore.com</a:t>
            </a:r>
            <a:r>
              <a:rPr kumimoji="0" lang="en-US" sz="1200" b="0" i="0" u="none" strike="noStrike" kern="1200" cap="none" spc="0" normalizeH="0" baseline="0" noProof="0" dirty="0">
                <a:ln>
                  <a:noFill/>
                </a:ln>
                <a:solidFill>
                  <a:prstClr val="black"/>
                </a:solidFill>
                <a:effectLst/>
                <a:uLnTx/>
                <a:uFillTx/>
                <a:latin typeface="Calibri"/>
                <a:ea typeface="+mn-ea"/>
                <a:cs typeface="+mn-cs"/>
              </a:rPr>
              <a:t>/free-</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ccna</a:t>
            </a:r>
            <a:r>
              <a:rPr kumimoji="0" lang="en-US" sz="1200" b="0" i="0" u="none" strike="noStrike" kern="1200" cap="none" spc="0" normalizeH="0" baseline="0" noProof="0" dirty="0">
                <a:ln>
                  <a:noFill/>
                </a:ln>
                <a:solidFill>
                  <a:prstClr val="black"/>
                </a:solidFill>
                <a:effectLst/>
                <a:uLnTx/>
                <a:uFillTx/>
                <a:latin typeface="Calibri"/>
                <a:ea typeface="+mn-ea"/>
                <a:cs typeface="+mn-cs"/>
              </a:rPr>
              <a:t>-course/network-layer-ipv4-addressing/attachment/1013-05-classful_addressing/</a:t>
            </a:r>
          </a:p>
        </p:txBody>
      </p:sp>
      <p:sp>
        <p:nvSpPr>
          <p:cNvPr id="4" name="TextBox 3">
            <a:extLst>
              <a:ext uri="{FF2B5EF4-FFF2-40B4-BE49-F238E27FC236}">
                <a16:creationId xmlns:a16="http://schemas.microsoft.com/office/drawing/2014/main" id="{8F8F87AA-1881-B582-3929-4A009FF8DEEF}"/>
              </a:ext>
            </a:extLst>
          </p:cNvPr>
          <p:cNvSpPr txBox="1"/>
          <p:nvPr/>
        </p:nvSpPr>
        <p:spPr>
          <a:xfrm>
            <a:off x="-1" y="5600193"/>
            <a:ext cx="9143999"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a:ea typeface="+mn-ea"/>
                <a:cs typeface="+mn-cs"/>
              </a:rPr>
              <a:t>What percentage of addresses and allocated to each class?</a:t>
            </a:r>
          </a:p>
        </p:txBody>
      </p:sp>
    </p:spTree>
    <p:extLst>
      <p:ext uri="{BB962C8B-B14F-4D97-AF65-F5344CB8AC3E}">
        <p14:creationId xmlns:p14="http://schemas.microsoft.com/office/powerpoint/2010/main" val="14941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49AB17A-E8DE-34E2-E4BF-23B73BF16E6F}"/>
              </a:ext>
            </a:extLst>
          </p:cNvPr>
          <p:cNvCxnSpPr>
            <a:cxnSpLocks/>
          </p:cNvCxnSpPr>
          <p:nvPr/>
        </p:nvCxnSpPr>
        <p:spPr>
          <a:xfrm>
            <a:off x="2639181" y="2192855"/>
            <a:ext cx="988795" cy="17807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51436CEC-982E-3D30-C972-9593DD4FF9DC}"/>
              </a:ext>
            </a:extLst>
          </p:cNvPr>
          <p:cNvSpPr/>
          <p:nvPr/>
        </p:nvSpPr>
        <p:spPr>
          <a:xfrm rot="1312571">
            <a:off x="553644" y="1337257"/>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241ACDDA-0242-4348-BA83-33698603E543}"/>
              </a:ext>
            </a:extLst>
          </p:cNvPr>
          <p:cNvSpPr/>
          <p:nvPr/>
        </p:nvSpPr>
        <p:spPr>
          <a:xfrm rot="21026931">
            <a:off x="565384" y="2545411"/>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5B42F974-B73C-2EF5-529A-32F6BB34A104}"/>
              </a:ext>
            </a:extLst>
          </p:cNvPr>
          <p:cNvCxnSpPr>
            <a:cxnSpLocks/>
          </p:cNvCxnSpPr>
          <p:nvPr/>
        </p:nvCxnSpPr>
        <p:spPr>
          <a:xfrm flipV="1">
            <a:off x="2790615" y="2476510"/>
            <a:ext cx="896955" cy="3366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8" descr="Category:Network routers - Wikimedia Commons">
            <a:extLst>
              <a:ext uri="{FF2B5EF4-FFF2-40B4-BE49-F238E27FC236}">
                <a16:creationId xmlns:a16="http://schemas.microsoft.com/office/drawing/2014/main" id="{7CC4EFD5-5503-706C-3AB8-F8CBDC31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521" y="2578061"/>
            <a:ext cx="470188" cy="47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tegory:Network routers - Wikimedia Commons">
            <a:extLst>
              <a:ext uri="{FF2B5EF4-FFF2-40B4-BE49-F238E27FC236}">
                <a16:creationId xmlns:a16="http://schemas.microsoft.com/office/drawing/2014/main" id="{C0746182-6C37-6C21-FBAB-6DB5DAD3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12" y="1925770"/>
            <a:ext cx="470188" cy="4701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sp>
        <p:nvSpPr>
          <p:cNvPr id="29" name="TextBox 28">
            <a:extLst>
              <a:ext uri="{FF2B5EF4-FFF2-40B4-BE49-F238E27FC236}">
                <a16:creationId xmlns:a16="http://schemas.microsoft.com/office/drawing/2014/main" id="{99EDBE2D-557E-1D17-EBAF-6B899078DC15}"/>
              </a:ext>
            </a:extLst>
          </p:cNvPr>
          <p:cNvSpPr txBox="1"/>
          <p:nvPr/>
        </p:nvSpPr>
        <p:spPr>
          <a:xfrm>
            <a:off x="1789259" y="1596932"/>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223.1.1.128</a:t>
            </a:r>
          </a:p>
        </p:txBody>
      </p:sp>
      <p:sp>
        <p:nvSpPr>
          <p:cNvPr id="31" name="TextBox 30">
            <a:extLst>
              <a:ext uri="{FF2B5EF4-FFF2-40B4-BE49-F238E27FC236}">
                <a16:creationId xmlns:a16="http://schemas.microsoft.com/office/drawing/2014/main" id="{36268460-E3EC-A134-0CAB-A25D570E269A}"/>
              </a:ext>
            </a:extLst>
          </p:cNvPr>
          <p:cNvSpPr txBox="1"/>
          <p:nvPr/>
        </p:nvSpPr>
        <p:spPr>
          <a:xfrm>
            <a:off x="1811655" y="2337766"/>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223.1.1.192</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4039" y="873544"/>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233238" y="1185521"/>
            <a:ext cx="1156086" cy="1025216"/>
            <a:chOff x="5233238" y="1185521"/>
            <a:chExt cx="1156086"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309120" y="1110526"/>
            <a:ext cx="1156086" cy="1025216"/>
            <a:chOff x="5233238" y="1185521"/>
            <a:chExt cx="1156086"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15" name="Picture 14" descr="Category:Network routers - Wikimedia Commons">
            <a:extLst>
              <a:ext uri="{FF2B5EF4-FFF2-40B4-BE49-F238E27FC236}">
                <a16:creationId xmlns:a16="http://schemas.microsoft.com/office/drawing/2014/main" id="{C1AC712C-9361-1F43-DAEA-40D75AD9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BA1BCD36-E26B-7BCF-2E6F-85D95475C8ED}"/>
              </a:ext>
            </a:extLst>
          </p:cNvPr>
          <p:cNvSpPr txBox="1"/>
          <p:nvPr/>
        </p:nvSpPr>
        <p:spPr>
          <a:xfrm>
            <a:off x="-6597" y="3742507"/>
            <a:ext cx="9141817" cy="310854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Lesson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Address classes are not needed. Mask can define the number of bits for the network part.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Lesson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Network hierarchies can be hidden from the outside world.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Network addresses can be aggregated/summarized/combined</a:t>
            </a:r>
          </a:p>
        </p:txBody>
      </p:sp>
    </p:spTree>
    <p:extLst>
      <p:ext uri="{BB962C8B-B14F-4D97-AF65-F5344CB8AC3E}">
        <p14:creationId xmlns:p14="http://schemas.microsoft.com/office/powerpoint/2010/main" val="3379464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CIDR: Classless address</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3515887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3"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859873"/>
            <a:ext cx="50276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3"/>
          <p:cNvSpPr>
            <a:spLocks noGrp="1" noChangeArrowheads="1"/>
          </p:cNvSpPr>
          <p:nvPr>
            <p:ph type="body" idx="1"/>
          </p:nvPr>
        </p:nvSpPr>
        <p:spPr>
          <a:xfrm>
            <a:off x="565150" y="1528763"/>
            <a:ext cx="8107363" cy="3171825"/>
          </a:xfrm>
        </p:spPr>
        <p:txBody>
          <a:bodyPr/>
          <a:lstStyle/>
          <a:p>
            <a:pPr>
              <a:buFont typeface="Wingdings" charset="0"/>
              <a:buNone/>
              <a:defRPr/>
            </a:pPr>
            <a:r>
              <a:rPr lang="en-US" sz="3200" dirty="0">
                <a:solidFill>
                  <a:srgbClr val="CC0000"/>
                </a:solidFill>
                <a:cs typeface="+mn-cs"/>
              </a:rPr>
              <a:t>CIDR:</a:t>
            </a:r>
            <a:r>
              <a:rPr lang="en-US" sz="3200" dirty="0">
                <a:cs typeface="+mn-cs"/>
              </a:rPr>
              <a:t> </a:t>
            </a:r>
            <a:r>
              <a:rPr lang="en-US" sz="3200" dirty="0">
                <a:solidFill>
                  <a:srgbClr val="CC0000"/>
                </a:solidFill>
                <a:cs typeface="+mn-cs"/>
              </a:rPr>
              <a:t>C</a:t>
            </a:r>
            <a:r>
              <a:rPr lang="en-US" sz="3200" dirty="0">
                <a:cs typeface="+mn-cs"/>
              </a:rPr>
              <a:t>lassless </a:t>
            </a:r>
            <a:r>
              <a:rPr lang="en-US" sz="3200" dirty="0" err="1">
                <a:solidFill>
                  <a:srgbClr val="CC0000"/>
                </a:solidFill>
                <a:cs typeface="+mn-cs"/>
              </a:rPr>
              <a:t>I</a:t>
            </a:r>
            <a:r>
              <a:rPr lang="en-US" sz="3200" dirty="0" err="1">
                <a:cs typeface="+mn-cs"/>
              </a:rPr>
              <a:t>nter</a:t>
            </a:r>
            <a:r>
              <a:rPr lang="en-US" sz="3200" dirty="0" err="1">
                <a:solidFill>
                  <a:srgbClr val="CC0000"/>
                </a:solidFill>
                <a:cs typeface="+mn-cs"/>
              </a:rPr>
              <a:t>D</a:t>
            </a:r>
            <a:r>
              <a:rPr lang="en-US" sz="3200" dirty="0" err="1">
                <a:cs typeface="+mn-cs"/>
              </a:rPr>
              <a:t>omain</a:t>
            </a:r>
            <a:r>
              <a:rPr lang="en-US" sz="3200" dirty="0">
                <a:cs typeface="+mn-cs"/>
              </a:rPr>
              <a:t> </a:t>
            </a:r>
            <a:r>
              <a:rPr lang="en-US" sz="3200" dirty="0">
                <a:solidFill>
                  <a:srgbClr val="CC0000"/>
                </a:solidFill>
                <a:cs typeface="+mn-cs"/>
              </a:rPr>
              <a:t>R</a:t>
            </a:r>
            <a:r>
              <a:rPr lang="en-US" sz="3200" dirty="0">
                <a:cs typeface="+mn-cs"/>
              </a:rPr>
              <a:t>outing</a:t>
            </a:r>
          </a:p>
          <a:p>
            <a:pPr lvl="1">
              <a:buFont typeface="Arial"/>
              <a:buChar char="•"/>
              <a:defRPr/>
            </a:pPr>
            <a:r>
              <a:rPr lang="en-US" sz="2800" dirty="0"/>
              <a:t>Network portion of address of arbitrary length</a:t>
            </a:r>
          </a:p>
          <a:p>
            <a:pPr lvl="1">
              <a:buFont typeface="Arial"/>
              <a:buChar char="•"/>
              <a:defRPr/>
            </a:pPr>
            <a:r>
              <a:rPr lang="en-US" sz="2800" dirty="0"/>
              <a:t>address format: </a:t>
            </a:r>
            <a:r>
              <a:rPr lang="en-US" sz="2800" dirty="0" err="1">
                <a:solidFill>
                  <a:srgbClr val="CC0000"/>
                </a:solidFill>
              </a:rPr>
              <a:t>a.b.c.d</a:t>
            </a:r>
            <a:r>
              <a:rPr lang="en-US" sz="2800" dirty="0">
                <a:solidFill>
                  <a:srgbClr val="CC0000"/>
                </a:solidFill>
              </a:rPr>
              <a:t>/x</a:t>
            </a:r>
            <a:r>
              <a:rPr lang="en-US" sz="2800" dirty="0"/>
              <a:t>, where x is # bits in subnet portion of address</a:t>
            </a:r>
          </a:p>
        </p:txBody>
      </p:sp>
      <p:sp>
        <p:nvSpPr>
          <p:cNvPr id="86020" name="Text Box 5"/>
          <p:cNvSpPr txBox="1">
            <a:spLocks noChangeArrowheads="1"/>
          </p:cNvSpPr>
          <p:nvPr/>
        </p:nvSpPr>
        <p:spPr bwMode="auto">
          <a:xfrm>
            <a:off x="1323975" y="4459288"/>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Arial" charset="0"/>
                <a:ea typeface="ＭＳ Ｐゴシック" charset="-128"/>
                <a:cs typeface="+mn-cs"/>
              </a:rPr>
              <a:t>11001000  00010111  0001000</a:t>
            </a:r>
            <a:r>
              <a:rPr kumimoji="0" lang="en-US"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0  00000000</a:t>
            </a:r>
            <a:endParaRPr kumimoji="0" lang="en-US" altLang="en-US" sz="2400" b="0" i="0" u="none" strike="noStrike" kern="1200" cap="none" spc="0" normalizeH="0" baseline="0" noProof="0" dirty="0">
              <a:ln>
                <a:noFill/>
              </a:ln>
              <a:solidFill>
                <a:prstClr val="black"/>
              </a:solidFill>
              <a:effectLst/>
              <a:uLnTx/>
              <a:uFillTx/>
              <a:latin typeface="Times New Roman" charset="0"/>
              <a:ea typeface="ＭＳ Ｐゴシック" charset="-128"/>
              <a:cs typeface="+mn-cs"/>
            </a:endParaRPr>
          </a:p>
        </p:txBody>
      </p:sp>
      <p:sp>
        <p:nvSpPr>
          <p:cNvPr id="86021" name="Text Box 6"/>
          <p:cNvSpPr txBox="1">
            <a:spLocks noChangeArrowheads="1"/>
          </p:cNvSpPr>
          <p:nvPr/>
        </p:nvSpPr>
        <p:spPr bwMode="auto">
          <a:xfrm>
            <a:off x="2986088" y="3914775"/>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charset="0"/>
                <a:ea typeface="ＭＳ Ｐゴシック"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charset="0"/>
                <a:ea typeface="ＭＳ Ｐゴシック" charset="-128"/>
                <a:cs typeface="+mn-cs"/>
              </a:rPr>
              <a:t>part</a:t>
            </a:r>
          </a:p>
        </p:txBody>
      </p:sp>
      <p:sp>
        <p:nvSpPr>
          <p:cNvPr id="86022" name="Text Box 7"/>
          <p:cNvSpPr txBox="1">
            <a:spLocks noChangeArrowheads="1"/>
          </p:cNvSpPr>
          <p:nvPr/>
        </p:nvSpPr>
        <p:spPr bwMode="auto">
          <a:xfrm>
            <a:off x="6265863" y="3878263"/>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part</a:t>
            </a:r>
          </a:p>
        </p:txBody>
      </p:sp>
      <p:sp>
        <p:nvSpPr>
          <p:cNvPr id="86023" name="Line 8"/>
          <p:cNvSpPr>
            <a:spLocks noChangeShapeType="1"/>
          </p:cNvSpPr>
          <p:nvPr/>
        </p:nvSpPr>
        <p:spPr bwMode="auto">
          <a:xfrm>
            <a:off x="3992563" y="4224338"/>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24" name="Line 11"/>
          <p:cNvSpPr>
            <a:spLocks noChangeShapeType="1"/>
          </p:cNvSpPr>
          <p:nvPr/>
        </p:nvSpPr>
        <p:spPr bwMode="auto">
          <a:xfrm flipV="1">
            <a:off x="6783388" y="4213225"/>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25" name="Text Box 12"/>
          <p:cNvSpPr txBox="1">
            <a:spLocks noChangeArrowheads="1"/>
          </p:cNvSpPr>
          <p:nvPr/>
        </p:nvSpPr>
        <p:spPr bwMode="auto">
          <a:xfrm>
            <a:off x="3260725" y="5045075"/>
            <a:ext cx="30059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200.23.16.0/23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200.23.16.0–200.23.17.255</a:t>
            </a:r>
          </a:p>
        </p:txBody>
      </p:sp>
      <p:sp>
        <p:nvSpPr>
          <p:cNvPr id="86026" name="Line 14"/>
          <p:cNvSpPr>
            <a:spLocks noChangeShapeType="1"/>
          </p:cNvSpPr>
          <p:nvPr/>
        </p:nvSpPr>
        <p:spPr bwMode="auto">
          <a:xfrm flipH="1">
            <a:off x="1393825" y="4214813"/>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27" name="Line 15"/>
          <p:cNvSpPr>
            <a:spLocks noChangeShapeType="1"/>
          </p:cNvSpPr>
          <p:nvPr/>
        </p:nvSpPr>
        <p:spPr bwMode="auto">
          <a:xfrm flipH="1">
            <a:off x="5653088" y="4225925"/>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8EEE6A1C-F9E1-81FB-1D01-CED330F797F1}"/>
              </a:ext>
            </a:extLst>
          </p:cNvPr>
          <p:cNvSpPr txBox="1">
            <a:spLocks noChangeArrowheads="1"/>
          </p:cNvSpPr>
          <p:nvPr/>
        </p:nvSpPr>
        <p:spPr>
          <a:xfrm>
            <a:off x="500063" y="195263"/>
            <a:ext cx="7772400" cy="850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IP addressing: CIDR</a:t>
            </a:r>
          </a:p>
        </p:txBody>
      </p:sp>
      <p:sp>
        <p:nvSpPr>
          <p:cNvPr id="5" name="TextBox 4">
            <a:extLst>
              <a:ext uri="{FF2B5EF4-FFF2-40B4-BE49-F238E27FC236}">
                <a16:creationId xmlns:a16="http://schemas.microsoft.com/office/drawing/2014/main" id="{3269E0CF-394E-7C26-BFA5-DA193743C38C}"/>
              </a:ext>
            </a:extLst>
          </p:cNvPr>
          <p:cNvSpPr txBox="1"/>
          <p:nvPr/>
        </p:nvSpPr>
        <p:spPr>
          <a:xfrm>
            <a:off x="0" y="5891025"/>
            <a:ext cx="9141817" cy="523220"/>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This X bit network part is often called Prefix or Network-prefix</a:t>
            </a:r>
          </a:p>
        </p:txBody>
      </p:sp>
    </p:spTree>
    <p:extLst>
      <p:ext uri="{BB962C8B-B14F-4D97-AF65-F5344CB8AC3E}">
        <p14:creationId xmlns:p14="http://schemas.microsoft.com/office/powerpoint/2010/main" val="31164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4">
                                            <p:txEl>
                                              <p:pRg st="1" end="1"/>
                                            </p:txEl>
                                          </p:spTgt>
                                        </p:tgtEl>
                                        <p:attrNameLst>
                                          <p:attrName>style.visibility</p:attrName>
                                        </p:attrNameLst>
                                      </p:cBhvr>
                                      <p:to>
                                        <p:strVal val="visible"/>
                                      </p:to>
                                    </p:set>
                                    <p:animEffect transition="in" filter="fade">
                                      <p:cBhvr>
                                        <p:cTn id="7" dur="500"/>
                                        <p:tgtEl>
                                          <p:spTgt spid="430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4">
                                            <p:txEl>
                                              <p:pRg st="2" end="2"/>
                                            </p:txEl>
                                          </p:spTgt>
                                        </p:tgtEl>
                                        <p:attrNameLst>
                                          <p:attrName>style.visibility</p:attrName>
                                        </p:attrNameLst>
                                      </p:cBhvr>
                                      <p:to>
                                        <p:strVal val="visible"/>
                                      </p:to>
                                    </p:set>
                                    <p:animEffect transition="in" filter="fade">
                                      <p:cBhvr>
                                        <p:cTn id="12" dur="500"/>
                                        <p:tgtEl>
                                          <p:spTgt spid="430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025">
                                            <p:txEl>
                                              <p:pRg st="0" end="0"/>
                                            </p:txEl>
                                          </p:spTgt>
                                        </p:tgtEl>
                                        <p:attrNameLst>
                                          <p:attrName>style.visibility</p:attrName>
                                        </p:attrNameLst>
                                      </p:cBhvr>
                                      <p:to>
                                        <p:strVal val="visible"/>
                                      </p:to>
                                    </p:set>
                                    <p:animEffect transition="in" filter="fade">
                                      <p:cBhvr>
                                        <p:cTn id="17" dur="500"/>
                                        <p:tgtEl>
                                          <p:spTgt spid="8602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6025">
                                            <p:txEl>
                                              <p:pRg st="1" end="1"/>
                                            </p:txEl>
                                          </p:spTgt>
                                        </p:tgtEl>
                                        <p:attrNameLst>
                                          <p:attrName>style.visibility</p:attrName>
                                        </p:attrNameLst>
                                      </p:cBhvr>
                                      <p:to>
                                        <p:strVal val="visible"/>
                                      </p:to>
                                    </p:set>
                                    <p:animEffect transition="in" filter="fade">
                                      <p:cBhvr>
                                        <p:cTn id="20" dur="500"/>
                                        <p:tgtEl>
                                          <p:spTgt spid="860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6020"/>
                                        </p:tgtEl>
                                        <p:attrNameLst>
                                          <p:attrName>style.visibility</p:attrName>
                                        </p:attrNameLst>
                                      </p:cBhvr>
                                      <p:to>
                                        <p:strVal val="visible"/>
                                      </p:to>
                                    </p:set>
                                    <p:animEffect transition="in" filter="fade">
                                      <p:cBhvr>
                                        <p:cTn id="25" dur="500"/>
                                        <p:tgtEl>
                                          <p:spTgt spid="860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6021"/>
                                        </p:tgtEl>
                                        <p:attrNameLst>
                                          <p:attrName>style.visibility</p:attrName>
                                        </p:attrNameLst>
                                      </p:cBhvr>
                                      <p:to>
                                        <p:strVal val="visible"/>
                                      </p:to>
                                    </p:set>
                                    <p:animEffect transition="in" filter="fade">
                                      <p:cBhvr>
                                        <p:cTn id="28" dur="500"/>
                                        <p:tgtEl>
                                          <p:spTgt spid="860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022"/>
                                        </p:tgtEl>
                                        <p:attrNameLst>
                                          <p:attrName>style.visibility</p:attrName>
                                        </p:attrNameLst>
                                      </p:cBhvr>
                                      <p:to>
                                        <p:strVal val="visible"/>
                                      </p:to>
                                    </p:set>
                                    <p:animEffect transition="in" filter="fade">
                                      <p:cBhvr>
                                        <p:cTn id="31" dur="500"/>
                                        <p:tgtEl>
                                          <p:spTgt spid="860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023"/>
                                        </p:tgtEl>
                                        <p:attrNameLst>
                                          <p:attrName>style.visibility</p:attrName>
                                        </p:attrNameLst>
                                      </p:cBhvr>
                                      <p:to>
                                        <p:strVal val="visible"/>
                                      </p:to>
                                    </p:set>
                                    <p:animEffect transition="in" filter="fade">
                                      <p:cBhvr>
                                        <p:cTn id="34" dur="500"/>
                                        <p:tgtEl>
                                          <p:spTgt spid="860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6024"/>
                                        </p:tgtEl>
                                        <p:attrNameLst>
                                          <p:attrName>style.visibility</p:attrName>
                                        </p:attrNameLst>
                                      </p:cBhvr>
                                      <p:to>
                                        <p:strVal val="visible"/>
                                      </p:to>
                                    </p:set>
                                    <p:animEffect transition="in" filter="fade">
                                      <p:cBhvr>
                                        <p:cTn id="37" dur="500"/>
                                        <p:tgtEl>
                                          <p:spTgt spid="860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026"/>
                                        </p:tgtEl>
                                        <p:attrNameLst>
                                          <p:attrName>style.visibility</p:attrName>
                                        </p:attrNameLst>
                                      </p:cBhvr>
                                      <p:to>
                                        <p:strVal val="visible"/>
                                      </p:to>
                                    </p:set>
                                    <p:animEffect transition="in" filter="fade">
                                      <p:cBhvr>
                                        <p:cTn id="40" dur="500"/>
                                        <p:tgtEl>
                                          <p:spTgt spid="860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027"/>
                                        </p:tgtEl>
                                        <p:attrNameLst>
                                          <p:attrName>style.visibility</p:attrName>
                                        </p:attrNameLst>
                                      </p:cBhvr>
                                      <p:to>
                                        <p:strVal val="visible"/>
                                      </p:to>
                                    </p:set>
                                    <p:animEffect transition="in" filter="fade">
                                      <p:cBhvr>
                                        <p:cTn id="43" dur="500"/>
                                        <p:tgtEl>
                                          <p:spTgt spid="860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1" grpId="0"/>
      <p:bldP spid="86022" grpId="0"/>
      <p:bldP spid="86023" grpId="0" animBg="1"/>
      <p:bldP spid="86024" grpId="0" animBg="1"/>
      <p:bldP spid="86026" grpId="0" animBg="1"/>
      <p:bldP spid="86027"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C6835-C76D-0B4B-B4A6-579CD62060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13" descr="underline_base">
            <a:extLst>
              <a:ext uri="{FF2B5EF4-FFF2-40B4-BE49-F238E27FC236}">
                <a16:creationId xmlns:a16="http://schemas.microsoft.com/office/drawing/2014/main" id="{21AA2AA2-4B00-9441-B6DF-80FF658707C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859873"/>
            <a:ext cx="50276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784F64F5-719F-774C-8D7E-40F101287A3D}"/>
              </a:ext>
            </a:extLst>
          </p:cNvPr>
          <p:cNvSpPr txBox="1">
            <a:spLocks noChangeArrowheads="1"/>
          </p:cNvSpPr>
          <p:nvPr/>
        </p:nvSpPr>
        <p:spPr>
          <a:xfrm>
            <a:off x="500063" y="195263"/>
            <a:ext cx="7772400" cy="850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IP addressing: CIDR</a:t>
            </a:r>
          </a:p>
        </p:txBody>
      </p:sp>
      <p:sp>
        <p:nvSpPr>
          <p:cNvPr id="5" name="Text Box 4">
            <a:extLst>
              <a:ext uri="{FF2B5EF4-FFF2-40B4-BE49-F238E27FC236}">
                <a16:creationId xmlns:a16="http://schemas.microsoft.com/office/drawing/2014/main" id="{065060E5-6147-DC41-A64E-6B2FB803E442}"/>
              </a:ext>
            </a:extLst>
          </p:cNvPr>
          <p:cNvSpPr txBox="1">
            <a:spLocks noChangeArrowheads="1"/>
          </p:cNvSpPr>
          <p:nvPr/>
        </p:nvSpPr>
        <p:spPr bwMode="auto">
          <a:xfrm>
            <a:off x="3048000" y="4095751"/>
            <a:ext cx="2520950" cy="1625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4.0.0.0/8</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4.83.128.0/17</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201.10.0.0/21</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201.10.6.0/23</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126.255.103.0/24</a:t>
            </a:r>
          </a:p>
        </p:txBody>
      </p:sp>
      <p:sp>
        <p:nvSpPr>
          <p:cNvPr id="6" name="Text Box 8">
            <a:extLst>
              <a:ext uri="{FF2B5EF4-FFF2-40B4-BE49-F238E27FC236}">
                <a16:creationId xmlns:a16="http://schemas.microsoft.com/office/drawing/2014/main" id="{C453E433-CDCB-1749-AA2B-AD198FAA6A46}"/>
              </a:ext>
            </a:extLst>
          </p:cNvPr>
          <p:cNvSpPr txBox="1">
            <a:spLocks noChangeArrowheads="1"/>
          </p:cNvSpPr>
          <p:nvPr/>
        </p:nvSpPr>
        <p:spPr bwMode="auto">
          <a:xfrm>
            <a:off x="3317875" y="3603626"/>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forwarding table</a:t>
            </a:r>
          </a:p>
        </p:txBody>
      </p:sp>
      <p:sp>
        <p:nvSpPr>
          <p:cNvPr id="7" name="Rectangle 3">
            <a:extLst>
              <a:ext uri="{FF2B5EF4-FFF2-40B4-BE49-F238E27FC236}">
                <a16:creationId xmlns:a16="http://schemas.microsoft.com/office/drawing/2014/main" id="{D9EFE5D8-4B17-6E4F-BEAA-53085D2DA5FA}"/>
              </a:ext>
            </a:extLst>
          </p:cNvPr>
          <p:cNvSpPr txBox="1">
            <a:spLocks noChangeArrowheads="1"/>
          </p:cNvSpPr>
          <p:nvPr/>
        </p:nvSpPr>
        <p:spPr>
          <a:xfrm>
            <a:off x="565150" y="1528763"/>
            <a:ext cx="8107363" cy="3171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charset="0"/>
              <a:buNone/>
              <a:tabLst/>
              <a:defRPr/>
            </a:pPr>
            <a:r>
              <a:rPr kumimoji="0" lang="en-US" sz="3200" b="0" i="0" u="none" strike="noStrike" kern="1200" cap="none" spc="0" normalizeH="0" baseline="0" noProof="0">
                <a:ln>
                  <a:noFill/>
                </a:ln>
                <a:solidFill>
                  <a:srgbClr val="CC0000"/>
                </a:solidFill>
                <a:effectLst/>
                <a:uLnTx/>
                <a:uFillTx/>
                <a:latin typeface="Calibri"/>
                <a:ea typeface="+mn-ea"/>
                <a:cs typeface="+mn-cs"/>
              </a:rPr>
              <a:t>CIDR:</a:t>
            </a:r>
            <a:r>
              <a:rPr kumimoji="0" lang="en-US" sz="3200" b="0" i="0" u="none" strike="noStrike" kern="1200" cap="none" spc="0" normalizeH="0" baseline="0" noProof="0">
                <a:ln>
                  <a:noFill/>
                </a:ln>
                <a:solidFill>
                  <a:prstClr val="black"/>
                </a:solidFill>
                <a:effectLst/>
                <a:uLnTx/>
                <a:uFillTx/>
                <a:latin typeface="Calibri"/>
                <a:ea typeface="+mn-ea"/>
                <a:cs typeface="+mn-cs"/>
              </a:rPr>
              <a:t> </a:t>
            </a:r>
            <a:r>
              <a:rPr kumimoji="0" lang="en-US" sz="3200" b="0" i="0" u="none" strike="noStrike" kern="1200" cap="none" spc="0" normalizeH="0" baseline="0" noProof="0">
                <a:ln>
                  <a:noFill/>
                </a:ln>
                <a:solidFill>
                  <a:srgbClr val="CC0000"/>
                </a:solidFill>
                <a:effectLst/>
                <a:uLnTx/>
                <a:uFillTx/>
                <a:latin typeface="Calibri"/>
                <a:ea typeface="+mn-ea"/>
                <a:cs typeface="+mn-cs"/>
              </a:rPr>
              <a:t>C</a:t>
            </a:r>
            <a:r>
              <a:rPr kumimoji="0" lang="en-US" sz="3200" b="0" i="0" u="none" strike="noStrike" kern="1200" cap="none" spc="0" normalizeH="0" baseline="0" noProof="0">
                <a:ln>
                  <a:noFill/>
                </a:ln>
                <a:solidFill>
                  <a:prstClr val="black"/>
                </a:solidFill>
                <a:effectLst/>
                <a:uLnTx/>
                <a:uFillTx/>
                <a:latin typeface="Calibri"/>
                <a:ea typeface="+mn-ea"/>
                <a:cs typeface="+mn-cs"/>
              </a:rPr>
              <a:t>lassless </a:t>
            </a:r>
            <a:r>
              <a:rPr kumimoji="0" lang="en-US" sz="3200" b="0" i="0" u="none" strike="noStrike" kern="1200" cap="none" spc="0" normalizeH="0" baseline="0" noProof="0">
                <a:ln>
                  <a:noFill/>
                </a:ln>
                <a:solidFill>
                  <a:srgbClr val="CC0000"/>
                </a:solidFill>
                <a:effectLst/>
                <a:uLnTx/>
                <a:uFillTx/>
                <a:latin typeface="Calibri"/>
                <a:ea typeface="+mn-ea"/>
                <a:cs typeface="+mn-cs"/>
              </a:rPr>
              <a:t>I</a:t>
            </a:r>
            <a:r>
              <a:rPr kumimoji="0" lang="en-US" sz="3200" b="0" i="0" u="none" strike="noStrike" kern="1200" cap="none" spc="0" normalizeH="0" baseline="0" noProof="0">
                <a:ln>
                  <a:noFill/>
                </a:ln>
                <a:solidFill>
                  <a:prstClr val="black"/>
                </a:solidFill>
                <a:effectLst/>
                <a:uLnTx/>
                <a:uFillTx/>
                <a:latin typeface="Calibri"/>
                <a:ea typeface="+mn-ea"/>
                <a:cs typeface="+mn-cs"/>
              </a:rPr>
              <a:t>nter</a:t>
            </a:r>
            <a:r>
              <a:rPr kumimoji="0" lang="en-US" sz="3200" b="0" i="0" u="none" strike="noStrike" kern="1200" cap="none" spc="0" normalizeH="0" baseline="0" noProof="0">
                <a:ln>
                  <a:noFill/>
                </a:ln>
                <a:solidFill>
                  <a:srgbClr val="CC0000"/>
                </a:solidFill>
                <a:effectLst/>
                <a:uLnTx/>
                <a:uFillTx/>
                <a:latin typeface="Calibri"/>
                <a:ea typeface="+mn-ea"/>
                <a:cs typeface="+mn-cs"/>
              </a:rPr>
              <a:t>D</a:t>
            </a:r>
            <a:r>
              <a:rPr kumimoji="0" lang="en-US" sz="3200" b="0" i="0" u="none" strike="noStrike" kern="1200" cap="none" spc="0" normalizeH="0" baseline="0" noProof="0">
                <a:ln>
                  <a:noFill/>
                </a:ln>
                <a:solidFill>
                  <a:prstClr val="black"/>
                </a:solidFill>
                <a:effectLst/>
                <a:uLnTx/>
                <a:uFillTx/>
                <a:latin typeface="Calibri"/>
                <a:ea typeface="+mn-ea"/>
                <a:cs typeface="+mn-cs"/>
              </a:rPr>
              <a:t>omain </a:t>
            </a:r>
            <a:r>
              <a:rPr kumimoji="0" lang="en-US" sz="3200" b="0" i="0" u="none" strike="noStrike" kern="1200" cap="none" spc="0" normalizeH="0" baseline="0" noProof="0">
                <a:ln>
                  <a:noFill/>
                </a:ln>
                <a:solidFill>
                  <a:srgbClr val="CC0000"/>
                </a:solidFill>
                <a:effectLst/>
                <a:uLnTx/>
                <a:uFillTx/>
                <a:latin typeface="Calibri"/>
                <a:ea typeface="+mn-ea"/>
                <a:cs typeface="+mn-cs"/>
              </a:rPr>
              <a:t>R</a:t>
            </a:r>
            <a:r>
              <a:rPr kumimoji="0" lang="en-US" sz="3200" b="0" i="0" u="none" strike="noStrike" kern="1200" cap="none" spc="0" normalizeH="0" baseline="0" noProof="0">
                <a:ln>
                  <a:noFill/>
                </a:ln>
                <a:solidFill>
                  <a:prstClr val="black"/>
                </a:solidFill>
                <a:effectLst/>
                <a:uLnTx/>
                <a:uFillTx/>
                <a:latin typeface="Calibri"/>
                <a:ea typeface="+mn-ea"/>
                <a:cs typeface="+mn-cs"/>
              </a:rPr>
              <a:t>outing</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subnet portion of address of arbitrary length</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address format: </a:t>
            </a:r>
            <a:r>
              <a:rPr kumimoji="0" lang="en-US" sz="2800" b="0" i="0" u="none" strike="noStrike" kern="1200" cap="none" spc="0" normalizeH="0" baseline="0" noProof="0">
                <a:ln>
                  <a:noFill/>
                </a:ln>
                <a:solidFill>
                  <a:srgbClr val="CC0000"/>
                </a:solidFill>
                <a:effectLst/>
                <a:uLnTx/>
                <a:uFillTx/>
                <a:latin typeface="Calibri"/>
                <a:ea typeface="+mn-ea"/>
                <a:cs typeface="+mn-cs"/>
              </a:rPr>
              <a:t>a.b.c.d/x</a:t>
            </a:r>
            <a:r>
              <a:rPr kumimoji="0" lang="en-US" sz="2800" b="0" i="0" u="none" strike="noStrike" kern="1200" cap="none" spc="0" normalizeH="0" baseline="0" noProof="0">
                <a:ln>
                  <a:noFill/>
                </a:ln>
                <a:solidFill>
                  <a:prstClr val="black"/>
                </a:solidFill>
                <a:effectLst/>
                <a:uLnTx/>
                <a:uFillTx/>
                <a:latin typeface="Calibri"/>
                <a:ea typeface="+mn-ea"/>
                <a:cs typeface="+mn-cs"/>
              </a:rPr>
              <a:t>, where x is # bits in subnet portion of address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969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a:xfrm>
            <a:off x="0" y="2130425"/>
            <a:ext cx="9144000" cy="1470025"/>
          </a:xfrm>
        </p:spPr>
        <p:txBody>
          <a:bodyPr/>
          <a:lstStyle/>
          <a:p>
            <a:r>
              <a:rPr lang="en-US" altLang="en-US" dirty="0">
                <a:ea typeface="ＭＳ Ｐゴシック" panose="020B0600070205080204" pitchFamily="34" charset="-128"/>
              </a:rPr>
              <a:t>CIDR: Super-netting/</a:t>
            </a:r>
            <a:br>
              <a:rPr lang="en-US" altLang="en-US" dirty="0">
                <a:ea typeface="ＭＳ Ｐゴシック" panose="020B0600070205080204" pitchFamily="34" charset="-128"/>
              </a:rPr>
            </a:br>
            <a:r>
              <a:rPr lang="en-US" altLang="en-US" dirty="0">
                <a:ea typeface="ＭＳ Ｐゴシック" panose="020B0600070205080204" pitchFamily="34" charset="-128"/>
              </a:rPr>
              <a:t>Route aggregation</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3456150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1669" y="920781"/>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036467" y="1185521"/>
            <a:ext cx="1526734" cy="1025216"/>
            <a:chOff x="5036467" y="1185521"/>
            <a:chExt cx="1526734"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036467"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04804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048041"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135495" y="1110526"/>
            <a:ext cx="1515158" cy="1025216"/>
            <a:chOff x="5059613" y="1185521"/>
            <a:chExt cx="1515158"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059613"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05961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059613"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D98233FA-C405-1675-0889-258021B19D6D}"/>
              </a:ext>
            </a:extLst>
          </p:cNvPr>
          <p:cNvGrpSpPr/>
          <p:nvPr/>
        </p:nvGrpSpPr>
        <p:grpSpPr>
          <a:xfrm>
            <a:off x="5253381" y="3705937"/>
            <a:ext cx="1515158" cy="401786"/>
            <a:chOff x="5253381" y="3705937"/>
            <a:chExt cx="1515158" cy="401786"/>
          </a:xfrm>
        </p:grpSpPr>
        <p:sp>
          <p:nvSpPr>
            <p:cNvPr id="15" name="TextBox 14">
              <a:extLst>
                <a:ext uri="{FF2B5EF4-FFF2-40B4-BE49-F238E27FC236}">
                  <a16:creationId xmlns:a16="http://schemas.microsoft.com/office/drawing/2014/main" id="{E6330E39-3AD6-4F67-BF3B-CA644CA2CBF9}"/>
                </a:ext>
              </a:extLst>
            </p:cNvPr>
            <p:cNvSpPr txBox="1"/>
            <p:nvPr/>
          </p:nvSpPr>
          <p:spPr>
            <a:xfrm>
              <a:off x="5253381" y="370593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cxnSp>
          <p:nvCxnSpPr>
            <p:cNvPr id="18" name="Straight Arrow Connector 17">
              <a:extLst>
                <a:ext uri="{FF2B5EF4-FFF2-40B4-BE49-F238E27FC236}">
                  <a16:creationId xmlns:a16="http://schemas.microsoft.com/office/drawing/2014/main" id="{8134ED43-ACCE-FB9E-47BC-55CFBA72D896}"/>
                </a:ext>
              </a:extLst>
            </p:cNvPr>
            <p:cNvCxnSpPr/>
            <p:nvPr/>
          </p:nvCxnSpPr>
          <p:spPr>
            <a:xfrm>
              <a:off x="5794632" y="4107723"/>
              <a:ext cx="970454" cy="0"/>
            </a:xfrm>
            <a:prstGeom prst="straightConnector1">
              <a:avLst/>
            </a:prstGeom>
            <a:ln w="34925">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9692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1669" y="920781"/>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036467" y="1185521"/>
            <a:ext cx="1526734" cy="1025216"/>
            <a:chOff x="5036467" y="1185521"/>
            <a:chExt cx="1526734"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036467"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04804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048041"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52" name="TextBox 51">
            <a:extLst>
              <a:ext uri="{FF2B5EF4-FFF2-40B4-BE49-F238E27FC236}">
                <a16:creationId xmlns:a16="http://schemas.microsoft.com/office/drawing/2014/main" id="{3400DB1F-7896-AA64-82EB-5BA0B3C218A9}"/>
              </a:ext>
            </a:extLst>
          </p:cNvPr>
          <p:cNvSpPr txBox="1"/>
          <p:nvPr/>
        </p:nvSpPr>
        <p:spPr>
          <a:xfrm>
            <a:off x="7135495" y="1110526"/>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D98233FA-C405-1675-0889-258021B19D6D}"/>
              </a:ext>
            </a:extLst>
          </p:cNvPr>
          <p:cNvGrpSpPr/>
          <p:nvPr/>
        </p:nvGrpSpPr>
        <p:grpSpPr>
          <a:xfrm>
            <a:off x="5253381" y="3705937"/>
            <a:ext cx="1515158" cy="401786"/>
            <a:chOff x="5253381" y="3705937"/>
            <a:chExt cx="1515158" cy="401786"/>
          </a:xfrm>
        </p:grpSpPr>
        <p:sp>
          <p:nvSpPr>
            <p:cNvPr id="15" name="TextBox 14">
              <a:extLst>
                <a:ext uri="{FF2B5EF4-FFF2-40B4-BE49-F238E27FC236}">
                  <a16:creationId xmlns:a16="http://schemas.microsoft.com/office/drawing/2014/main" id="{E6330E39-3AD6-4F67-BF3B-CA644CA2CBF9}"/>
                </a:ext>
              </a:extLst>
            </p:cNvPr>
            <p:cNvSpPr txBox="1"/>
            <p:nvPr/>
          </p:nvSpPr>
          <p:spPr>
            <a:xfrm>
              <a:off x="5253381" y="370593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cxnSp>
          <p:nvCxnSpPr>
            <p:cNvPr id="18" name="Straight Arrow Connector 17">
              <a:extLst>
                <a:ext uri="{FF2B5EF4-FFF2-40B4-BE49-F238E27FC236}">
                  <a16:creationId xmlns:a16="http://schemas.microsoft.com/office/drawing/2014/main" id="{8134ED43-ACCE-FB9E-47BC-55CFBA72D896}"/>
                </a:ext>
              </a:extLst>
            </p:cNvPr>
            <p:cNvCxnSpPr/>
            <p:nvPr/>
          </p:nvCxnSpPr>
          <p:spPr>
            <a:xfrm>
              <a:off x="5794632" y="4107723"/>
              <a:ext cx="970454" cy="0"/>
            </a:xfrm>
            <a:prstGeom prst="straightConnector1">
              <a:avLst/>
            </a:prstGeom>
            <a:ln w="34925">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0112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4CC757B-BC00-5544-BD21-558B2EB1EB65}"/>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spTree>
    <p:extLst>
      <p:ext uri="{BB962C8B-B14F-4D97-AF65-F5344CB8AC3E}">
        <p14:creationId xmlns:p14="http://schemas.microsoft.com/office/powerpoint/2010/main" val="301558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22C876B-7CDA-A941-B375-3E3BA03302D1}"/>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pic>
        <p:nvPicPr>
          <p:cNvPr id="16" name="Picture 2" descr="A brief overview of Supernetting – Computer Networking Demystified">
            <a:extLst>
              <a:ext uri="{FF2B5EF4-FFF2-40B4-BE49-F238E27FC236}">
                <a16:creationId xmlns:a16="http://schemas.microsoft.com/office/drawing/2014/main" id="{3771BD5B-1550-AE41-A16E-CC59672B70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16"/>
          <a:stretch/>
        </p:blipFill>
        <p:spPr bwMode="auto">
          <a:xfrm>
            <a:off x="1391442" y="4389565"/>
            <a:ext cx="6844470" cy="233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7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BEA8E39-F963-1C4D-8DEB-596E850E37E7}"/>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pic>
        <p:nvPicPr>
          <p:cNvPr id="16" name="Picture 2" descr="A brief overview of Supernetting – Computer Networking Demystified">
            <a:extLst>
              <a:ext uri="{FF2B5EF4-FFF2-40B4-BE49-F238E27FC236}">
                <a16:creationId xmlns:a16="http://schemas.microsoft.com/office/drawing/2014/main" id="{3771BD5B-1550-AE41-A16E-CC59672B70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16"/>
          <a:stretch/>
        </p:blipFill>
        <p:spPr bwMode="auto">
          <a:xfrm>
            <a:off x="1391442" y="4389565"/>
            <a:ext cx="6844470" cy="23337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 brief overview of Supernetting – Computer Networking Demystified">
            <a:extLst>
              <a:ext uri="{FF2B5EF4-FFF2-40B4-BE49-F238E27FC236}">
                <a16:creationId xmlns:a16="http://schemas.microsoft.com/office/drawing/2014/main" id="{EE54F99E-6CA0-B348-BA23-820B74FE79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767"/>
          <a:stretch/>
        </p:blipFill>
        <p:spPr bwMode="auto">
          <a:xfrm>
            <a:off x="1918079" y="2461784"/>
            <a:ext cx="6222245" cy="1135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C3659F-7B8B-E24C-ADD8-756947278E04}"/>
              </a:ext>
            </a:extLst>
          </p:cNvPr>
          <p:cNvSpPr txBox="1"/>
          <p:nvPr/>
        </p:nvSpPr>
        <p:spPr>
          <a:xfrm>
            <a:off x="4572000" y="435713"/>
            <a:ext cx="47879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Route aggregation</a:t>
            </a:r>
          </a:p>
        </p:txBody>
      </p:sp>
    </p:spTree>
    <p:extLst>
      <p:ext uri="{BB962C8B-B14F-4D97-AF65-F5344CB8AC3E}">
        <p14:creationId xmlns:p14="http://schemas.microsoft.com/office/powerpoint/2010/main" val="239403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D72B3AD-649D-3941-BE49-149AFAF759F8}"/>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Global Addresses</a:t>
            </a:r>
            <a:endParaRPr lang="en-AU" altLang="en-US" sz="3600" dirty="0"/>
          </a:p>
        </p:txBody>
      </p:sp>
      <p:sp>
        <p:nvSpPr>
          <p:cNvPr id="75779" name="Rectangle 3">
            <a:extLst>
              <a:ext uri="{FF2B5EF4-FFF2-40B4-BE49-F238E27FC236}">
                <a16:creationId xmlns:a16="http://schemas.microsoft.com/office/drawing/2014/main" id="{26244D05-393E-B040-A6C1-26B3AA671435}"/>
              </a:ext>
            </a:extLst>
          </p:cNvPr>
          <p:cNvSpPr>
            <a:spLocks noGrp="1" noChangeArrowheads="1"/>
          </p:cNvSpPr>
          <p:nvPr>
            <p:ph type="body" idx="1"/>
          </p:nvPr>
        </p:nvSpPr>
        <p:spPr>
          <a:xfrm>
            <a:off x="628650" y="1084521"/>
            <a:ext cx="7886700" cy="5092442"/>
          </a:xfrm>
        </p:spPr>
        <p:txBody>
          <a:bodyPr>
            <a:normAutofit/>
          </a:bodyPr>
          <a:lstStyle/>
          <a:p>
            <a:r>
              <a:rPr lang="en-US" altLang="en-US" sz="2400" dirty="0"/>
              <a:t>Properties</a:t>
            </a:r>
          </a:p>
          <a:p>
            <a:pPr lvl="1"/>
            <a:r>
              <a:rPr lang="en-US" altLang="en-US" sz="2000" dirty="0"/>
              <a:t>globally unique</a:t>
            </a:r>
          </a:p>
          <a:p>
            <a:pPr lvl="1"/>
            <a:r>
              <a:rPr lang="en-US" altLang="en-US" sz="2000" dirty="0"/>
              <a:t>hierarchical: network + host</a:t>
            </a:r>
          </a:p>
          <a:p>
            <a:pPr lvl="1"/>
            <a:r>
              <a:rPr lang="en-US" altLang="en-US" sz="2000" dirty="0"/>
              <a:t>4 Billion IP address, half are A type, ¼ is B type, and 1/8 is C type</a:t>
            </a:r>
          </a:p>
          <a:p>
            <a:r>
              <a:rPr lang="en-US" altLang="en-US" sz="2400" dirty="0"/>
              <a:t>Format</a:t>
            </a:r>
          </a:p>
          <a:p>
            <a:pPr>
              <a:buFontTx/>
              <a:buNone/>
            </a:pPr>
            <a:endParaRPr lang="en-US" altLang="en-US" sz="2400" dirty="0"/>
          </a:p>
          <a:p>
            <a:pPr>
              <a:buFontTx/>
              <a:buNone/>
            </a:pPr>
            <a:endParaRPr lang="en-US" altLang="en-US" sz="2400" dirty="0"/>
          </a:p>
          <a:p>
            <a:pPr>
              <a:buFontTx/>
              <a:buNone/>
            </a:pPr>
            <a:endParaRPr lang="en-US" altLang="en-US" sz="2400" dirty="0"/>
          </a:p>
          <a:p>
            <a:r>
              <a:rPr lang="en-US" altLang="en-US" sz="2400" dirty="0"/>
              <a:t>Dot notation</a:t>
            </a:r>
          </a:p>
          <a:p>
            <a:pPr lvl="1"/>
            <a:r>
              <a:rPr lang="en-US" altLang="en-US" sz="2000" dirty="0"/>
              <a:t>10.3.2.4</a:t>
            </a:r>
          </a:p>
          <a:p>
            <a:pPr lvl="1"/>
            <a:r>
              <a:rPr lang="en-US" altLang="en-US" sz="2000" dirty="0"/>
              <a:t>128.96.33.81</a:t>
            </a:r>
          </a:p>
          <a:p>
            <a:pPr lvl="1"/>
            <a:r>
              <a:rPr lang="en-US" altLang="en-US" sz="2000" dirty="0"/>
              <a:t>192.12.69.77</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5780" name="Picture 5" descr="f03-19-9780123850591 copy">
            <a:extLst>
              <a:ext uri="{FF2B5EF4-FFF2-40B4-BE49-F238E27FC236}">
                <a16:creationId xmlns:a16="http://schemas.microsoft.com/office/drawing/2014/main" id="{14E8D2D9-9466-794D-B0E7-3EF9210D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74" y="2710120"/>
            <a:ext cx="3889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477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4982BB59-8A64-8849-BE8A-DD53A2C2E3C8}"/>
              </a:ext>
            </a:extLst>
          </p:cNvPr>
          <p:cNvSpPr>
            <a:spLocks noGrp="1" noChangeArrowheads="1"/>
          </p:cNvSpPr>
          <p:nvPr>
            <p:ph type="body" idx="1"/>
          </p:nvPr>
        </p:nvSpPr>
        <p:spPr/>
        <p:txBody>
          <a:bodyPr>
            <a:normAutofit/>
          </a:bodyPr>
          <a:lstStyle/>
          <a:p>
            <a:pPr>
              <a:buFontTx/>
              <a:buNone/>
            </a:pPr>
            <a:endParaRPr lang="en-US" altLang="en-US"/>
          </a:p>
          <a:p>
            <a:endParaRPr lang="en-US" altLang="en-US" sz="2800"/>
          </a:p>
          <a:p>
            <a:endParaRPr lang="en-US" altLang="en-US" sz="2800"/>
          </a:p>
          <a:p>
            <a:endParaRPr lang="en-US" altLang="en-US" sz="2800"/>
          </a:p>
          <a:p>
            <a:endParaRPr lang="en-US" altLang="en-US" sz="2800"/>
          </a:p>
          <a:p>
            <a:endParaRPr lang="en-US" altLang="en-US" sz="2800"/>
          </a:p>
          <a:p>
            <a:endParaRPr lang="en-US" altLang="en-US" sz="2800"/>
          </a:p>
          <a:p>
            <a:endParaRPr lang="en-US" altLang="en-US" sz="2800"/>
          </a:p>
          <a:p>
            <a:pPr>
              <a:buFont typeface="Wingdings" pitchFamily="2" charset="2"/>
              <a:buNone/>
            </a:pPr>
            <a:r>
              <a:rPr lang="en-US" altLang="en-US" sz="2800"/>
              <a:t>			Route aggregation with CIDR</a:t>
            </a: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p:txBody>
      </p:sp>
      <p:pic>
        <p:nvPicPr>
          <p:cNvPr id="90116" name="Picture 5" descr="f03-22-9780123850591 copy">
            <a:extLst>
              <a:ext uri="{FF2B5EF4-FFF2-40B4-BE49-F238E27FC236}">
                <a16:creationId xmlns:a16="http://schemas.microsoft.com/office/drawing/2014/main" id="{D9CC933F-14C8-B140-86E4-8A9ADF63A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211" y="1690608"/>
            <a:ext cx="6273578" cy="34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939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F07A611-D46B-C74C-9D96-34C15FAFFD57}"/>
              </a:ext>
            </a:extLst>
          </p:cNvPr>
          <p:cNvSpPr>
            <a:spLocks noGrp="1" noChangeArrowheads="1"/>
          </p:cNvSpPr>
          <p:nvPr>
            <p:ph type="title"/>
          </p:nvPr>
        </p:nvSpPr>
        <p:spPr/>
        <p:txBody>
          <a:bodyPr/>
          <a:lstStyle/>
          <a:p>
            <a:r>
              <a:rPr lang="en-US" altLang="en-US" sz="4000">
                <a:ea typeface="ＭＳ Ｐゴシック" panose="020B0600070205080204" pitchFamily="34" charset="-128"/>
              </a:rPr>
              <a:t>Classless Inter-Domain Routing (CIDR)</a:t>
            </a:r>
          </a:p>
        </p:txBody>
      </p:sp>
      <p:sp>
        <p:nvSpPr>
          <p:cNvPr id="56322" name="Slide Number Placeholder 3">
            <a:extLst>
              <a:ext uri="{FF2B5EF4-FFF2-40B4-BE49-F238E27FC236}">
                <a16:creationId xmlns:a16="http://schemas.microsoft.com/office/drawing/2014/main" id="{0B5A695D-44BA-9243-8978-AD4483BA67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99ACCB-6ED3-504A-BC39-50752D03D44E}"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6323" name="Rectangle 3">
            <a:extLst>
              <a:ext uri="{FF2B5EF4-FFF2-40B4-BE49-F238E27FC236}">
                <a16:creationId xmlns:a16="http://schemas.microsoft.com/office/drawing/2014/main" id="{E14E6E16-D7FF-C840-B6CC-8D4798C8A5EA}"/>
              </a:ext>
            </a:extLst>
          </p:cNvPr>
          <p:cNvSpPr>
            <a:spLocks noChangeArrowheads="1"/>
          </p:cNvSpPr>
          <p:nvPr/>
        </p:nvSpPr>
        <p:spPr bwMode="auto">
          <a:xfrm>
            <a:off x="457200" y="1981200"/>
            <a:ext cx="7859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IP Address : 12.4.0.0       IP  Mask: 255.254.0.0</a:t>
            </a:r>
          </a:p>
        </p:txBody>
      </p:sp>
      <p:sp>
        <p:nvSpPr>
          <p:cNvPr id="56324" name="Rectangle 4">
            <a:extLst>
              <a:ext uri="{FF2B5EF4-FFF2-40B4-BE49-F238E27FC236}">
                <a16:creationId xmlns:a16="http://schemas.microsoft.com/office/drawing/2014/main" id="{9AFD7404-77D0-174F-BD17-A78271474C76}"/>
              </a:ext>
            </a:extLst>
          </p:cNvPr>
          <p:cNvSpPr>
            <a:spLocks noChangeArrowheads="1"/>
          </p:cNvSpPr>
          <p:nvPr/>
        </p:nvSpPr>
        <p:spPr bwMode="auto">
          <a:xfrm>
            <a:off x="1447800" y="2660650"/>
            <a:ext cx="3505200" cy="2292350"/>
          </a:xfrm>
          <a:prstGeom prst="rect">
            <a:avLst/>
          </a:prstGeom>
          <a:solidFill>
            <a:srgbClr val="CCFFFF"/>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nvGrpSpPr>
          <p:cNvPr id="56325" name="Group 5">
            <a:extLst>
              <a:ext uri="{FF2B5EF4-FFF2-40B4-BE49-F238E27FC236}">
                <a16:creationId xmlns:a16="http://schemas.microsoft.com/office/drawing/2014/main" id="{C93AFA52-3D99-2F42-AF34-36453637E84F}"/>
              </a:ext>
            </a:extLst>
          </p:cNvPr>
          <p:cNvGrpSpPr>
            <a:grpSpLocks/>
          </p:cNvGrpSpPr>
          <p:nvPr/>
        </p:nvGrpSpPr>
        <p:grpSpPr bwMode="auto">
          <a:xfrm>
            <a:off x="1577975" y="2868613"/>
            <a:ext cx="7327900" cy="592137"/>
            <a:chOff x="994" y="1571"/>
            <a:chExt cx="4616" cy="373"/>
          </a:xfrm>
        </p:grpSpPr>
        <p:grpSp>
          <p:nvGrpSpPr>
            <p:cNvPr id="56349" name="Group 6">
              <a:extLst>
                <a:ext uri="{FF2B5EF4-FFF2-40B4-BE49-F238E27FC236}">
                  <a16:creationId xmlns:a16="http://schemas.microsoft.com/office/drawing/2014/main" id="{3051C62B-19B1-4640-83FB-1E6CDA2D8336}"/>
                </a:ext>
              </a:extLst>
            </p:cNvPr>
            <p:cNvGrpSpPr>
              <a:grpSpLocks/>
            </p:cNvGrpSpPr>
            <p:nvPr/>
          </p:nvGrpSpPr>
          <p:grpSpPr bwMode="auto">
            <a:xfrm>
              <a:off x="994" y="1582"/>
              <a:ext cx="4616" cy="328"/>
              <a:chOff x="994" y="1582"/>
              <a:chExt cx="4616" cy="328"/>
            </a:xfrm>
          </p:grpSpPr>
          <p:sp>
            <p:nvSpPr>
              <p:cNvPr id="849927" name="Rectangle 7">
                <a:extLst>
                  <a:ext uri="{FF2B5EF4-FFF2-40B4-BE49-F238E27FC236}">
                    <a16:creationId xmlns:a16="http://schemas.microsoft.com/office/drawing/2014/main" id="{E54B80C5-B692-1547-9032-6D6E92A18A10}"/>
                  </a:ext>
                </a:extLst>
              </p:cNvPr>
              <p:cNvSpPr>
                <a:spLocks noChangeArrowheads="1"/>
              </p:cNvSpPr>
              <p:nvPr/>
            </p:nvSpPr>
            <p:spPr bwMode="auto">
              <a:xfrm>
                <a:off x="994" y="1586"/>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56355" name="Line 8">
                <a:extLst>
                  <a:ext uri="{FF2B5EF4-FFF2-40B4-BE49-F238E27FC236}">
                    <a16:creationId xmlns:a16="http://schemas.microsoft.com/office/drawing/2014/main" id="{4BBE32D7-F183-F649-A731-20F02A79150E}"/>
                  </a:ext>
                </a:extLst>
              </p:cNvPr>
              <p:cNvSpPr>
                <a:spLocks noChangeShapeType="1"/>
              </p:cNvSpPr>
              <p:nvPr/>
            </p:nvSpPr>
            <p:spPr bwMode="auto">
              <a:xfrm>
                <a:off x="3294" y="1582"/>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56" name="Line 9">
                <a:extLst>
                  <a:ext uri="{FF2B5EF4-FFF2-40B4-BE49-F238E27FC236}">
                    <a16:creationId xmlns:a16="http://schemas.microsoft.com/office/drawing/2014/main" id="{A091952F-CE66-5741-BDC8-0895297F2578}"/>
                  </a:ext>
                </a:extLst>
              </p:cNvPr>
              <p:cNvSpPr>
                <a:spLocks noChangeShapeType="1"/>
              </p:cNvSpPr>
              <p:nvPr/>
            </p:nvSpPr>
            <p:spPr bwMode="auto">
              <a:xfrm>
                <a:off x="2158" y="1582"/>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57" name="Line 10">
                <a:extLst>
                  <a:ext uri="{FF2B5EF4-FFF2-40B4-BE49-F238E27FC236}">
                    <a16:creationId xmlns:a16="http://schemas.microsoft.com/office/drawing/2014/main" id="{73EDA752-6D56-0A4C-89F6-D59A23F8A5AA}"/>
                  </a:ext>
                </a:extLst>
              </p:cNvPr>
              <p:cNvSpPr>
                <a:spLocks noChangeShapeType="1"/>
              </p:cNvSpPr>
              <p:nvPr/>
            </p:nvSpPr>
            <p:spPr bwMode="auto">
              <a:xfrm>
                <a:off x="4462" y="1590"/>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56350" name="Rectangle 11">
              <a:extLst>
                <a:ext uri="{FF2B5EF4-FFF2-40B4-BE49-F238E27FC236}">
                  <a16:creationId xmlns:a16="http://schemas.microsoft.com/office/drawing/2014/main" id="{A0F80B4F-A638-764C-AF7F-8D1D2ECEF528}"/>
                </a:ext>
              </a:extLst>
            </p:cNvPr>
            <p:cNvSpPr>
              <a:spLocks noChangeArrowheads="1"/>
            </p:cNvSpPr>
            <p:nvPr/>
          </p:nvSpPr>
          <p:spPr bwMode="auto">
            <a:xfrm>
              <a:off x="1004" y="157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00001100</a:t>
              </a:r>
            </a:p>
          </p:txBody>
        </p:sp>
        <p:sp>
          <p:nvSpPr>
            <p:cNvPr id="56351" name="Rectangle 12">
              <a:extLst>
                <a:ext uri="{FF2B5EF4-FFF2-40B4-BE49-F238E27FC236}">
                  <a16:creationId xmlns:a16="http://schemas.microsoft.com/office/drawing/2014/main" id="{030AA7E7-4BDA-CC40-9525-CB1F3C85FB67}"/>
                </a:ext>
              </a:extLst>
            </p:cNvPr>
            <p:cNvSpPr>
              <a:spLocks noChangeArrowheads="1"/>
            </p:cNvSpPr>
            <p:nvPr/>
          </p:nvSpPr>
          <p:spPr bwMode="auto">
            <a:xfrm>
              <a:off x="2172" y="157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00000100</a:t>
              </a:r>
            </a:p>
          </p:txBody>
        </p:sp>
        <p:sp>
          <p:nvSpPr>
            <p:cNvPr id="56352" name="Rectangle 13">
              <a:extLst>
                <a:ext uri="{FF2B5EF4-FFF2-40B4-BE49-F238E27FC236}">
                  <a16:creationId xmlns:a16="http://schemas.microsoft.com/office/drawing/2014/main" id="{F451DF0B-8BE6-7741-B1A4-5709D65BD253}"/>
                </a:ext>
              </a:extLst>
            </p:cNvPr>
            <p:cNvSpPr>
              <a:spLocks noChangeArrowheads="1"/>
            </p:cNvSpPr>
            <p:nvPr/>
          </p:nvSpPr>
          <p:spPr bwMode="auto">
            <a:xfrm>
              <a:off x="3324" y="1579"/>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00000000</a:t>
              </a:r>
            </a:p>
          </p:txBody>
        </p:sp>
        <p:sp>
          <p:nvSpPr>
            <p:cNvPr id="56353" name="Rectangle 14">
              <a:extLst>
                <a:ext uri="{FF2B5EF4-FFF2-40B4-BE49-F238E27FC236}">
                  <a16:creationId xmlns:a16="http://schemas.microsoft.com/office/drawing/2014/main" id="{32398EAD-7AE8-2843-90BF-161CC8324698}"/>
                </a:ext>
              </a:extLst>
            </p:cNvPr>
            <p:cNvSpPr>
              <a:spLocks noChangeArrowheads="1"/>
            </p:cNvSpPr>
            <p:nvPr/>
          </p:nvSpPr>
          <p:spPr bwMode="auto">
            <a:xfrm>
              <a:off x="4460" y="1579"/>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00000000</a:t>
              </a:r>
            </a:p>
          </p:txBody>
        </p:sp>
      </p:grpSp>
      <p:grpSp>
        <p:nvGrpSpPr>
          <p:cNvPr id="56326" name="Group 15">
            <a:extLst>
              <a:ext uri="{FF2B5EF4-FFF2-40B4-BE49-F238E27FC236}">
                <a16:creationId xmlns:a16="http://schemas.microsoft.com/office/drawing/2014/main" id="{7E7B7C71-8825-7E49-95BE-9FD71B1488D3}"/>
              </a:ext>
            </a:extLst>
          </p:cNvPr>
          <p:cNvGrpSpPr>
            <a:grpSpLocks/>
          </p:cNvGrpSpPr>
          <p:nvPr/>
        </p:nvGrpSpPr>
        <p:grpSpPr bwMode="auto">
          <a:xfrm>
            <a:off x="1573213" y="3697288"/>
            <a:ext cx="7327900" cy="592137"/>
            <a:chOff x="991" y="2302"/>
            <a:chExt cx="4616" cy="373"/>
          </a:xfrm>
        </p:grpSpPr>
        <p:grpSp>
          <p:nvGrpSpPr>
            <p:cNvPr id="56340" name="Group 16">
              <a:extLst>
                <a:ext uri="{FF2B5EF4-FFF2-40B4-BE49-F238E27FC236}">
                  <a16:creationId xmlns:a16="http://schemas.microsoft.com/office/drawing/2014/main" id="{B4A29275-7F91-2141-859B-A7324E812F27}"/>
                </a:ext>
              </a:extLst>
            </p:cNvPr>
            <p:cNvGrpSpPr>
              <a:grpSpLocks/>
            </p:cNvGrpSpPr>
            <p:nvPr/>
          </p:nvGrpSpPr>
          <p:grpSpPr bwMode="auto">
            <a:xfrm>
              <a:off x="991" y="2313"/>
              <a:ext cx="4616" cy="328"/>
              <a:chOff x="991" y="2313"/>
              <a:chExt cx="4616" cy="328"/>
            </a:xfrm>
          </p:grpSpPr>
          <p:sp>
            <p:nvSpPr>
              <p:cNvPr id="849937" name="Rectangle 17">
                <a:extLst>
                  <a:ext uri="{FF2B5EF4-FFF2-40B4-BE49-F238E27FC236}">
                    <a16:creationId xmlns:a16="http://schemas.microsoft.com/office/drawing/2014/main" id="{94585378-1B21-D34F-89B1-EABE6438B63B}"/>
                  </a:ext>
                </a:extLst>
              </p:cNvPr>
              <p:cNvSpPr>
                <a:spLocks noChangeArrowheads="1"/>
              </p:cNvSpPr>
              <p:nvPr/>
            </p:nvSpPr>
            <p:spPr bwMode="auto">
              <a:xfrm>
                <a:off x="991" y="2317"/>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56346" name="Line 18">
                <a:extLst>
                  <a:ext uri="{FF2B5EF4-FFF2-40B4-BE49-F238E27FC236}">
                    <a16:creationId xmlns:a16="http://schemas.microsoft.com/office/drawing/2014/main" id="{99044148-6DAF-DF49-AD68-163AECB84415}"/>
                  </a:ext>
                </a:extLst>
              </p:cNvPr>
              <p:cNvSpPr>
                <a:spLocks noChangeShapeType="1"/>
              </p:cNvSpPr>
              <p:nvPr/>
            </p:nvSpPr>
            <p:spPr bwMode="auto">
              <a:xfrm>
                <a:off x="3291" y="2313"/>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47" name="Line 19">
                <a:extLst>
                  <a:ext uri="{FF2B5EF4-FFF2-40B4-BE49-F238E27FC236}">
                    <a16:creationId xmlns:a16="http://schemas.microsoft.com/office/drawing/2014/main" id="{FD4DC690-8411-B14F-B7C1-902DA33D8FF8}"/>
                  </a:ext>
                </a:extLst>
              </p:cNvPr>
              <p:cNvSpPr>
                <a:spLocks noChangeShapeType="1"/>
              </p:cNvSpPr>
              <p:nvPr/>
            </p:nvSpPr>
            <p:spPr bwMode="auto">
              <a:xfrm>
                <a:off x="2155" y="2313"/>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48" name="Line 20">
                <a:extLst>
                  <a:ext uri="{FF2B5EF4-FFF2-40B4-BE49-F238E27FC236}">
                    <a16:creationId xmlns:a16="http://schemas.microsoft.com/office/drawing/2014/main" id="{80FD9A98-9567-CD4D-B90E-CDC958576E15}"/>
                  </a:ext>
                </a:extLst>
              </p:cNvPr>
              <p:cNvSpPr>
                <a:spLocks noChangeShapeType="1"/>
              </p:cNvSpPr>
              <p:nvPr/>
            </p:nvSpPr>
            <p:spPr bwMode="auto">
              <a:xfrm>
                <a:off x="4459" y="2321"/>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56341" name="Rectangle 21">
              <a:extLst>
                <a:ext uri="{FF2B5EF4-FFF2-40B4-BE49-F238E27FC236}">
                  <a16:creationId xmlns:a16="http://schemas.microsoft.com/office/drawing/2014/main" id="{0DFCC389-7F8B-FB45-9A09-CB40BC5D5CBC}"/>
                </a:ext>
              </a:extLst>
            </p:cNvPr>
            <p:cNvSpPr>
              <a:spLocks noChangeArrowheads="1"/>
            </p:cNvSpPr>
            <p:nvPr/>
          </p:nvSpPr>
          <p:spPr bwMode="auto">
            <a:xfrm>
              <a:off x="1001" y="2302"/>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11111111</a:t>
              </a:r>
            </a:p>
          </p:txBody>
        </p:sp>
        <p:sp>
          <p:nvSpPr>
            <p:cNvPr id="56342" name="Rectangle 22">
              <a:extLst>
                <a:ext uri="{FF2B5EF4-FFF2-40B4-BE49-F238E27FC236}">
                  <a16:creationId xmlns:a16="http://schemas.microsoft.com/office/drawing/2014/main" id="{89DEB1BE-E577-EE43-9693-BD707C8BF606}"/>
                </a:ext>
              </a:extLst>
            </p:cNvPr>
            <p:cNvSpPr>
              <a:spLocks noChangeArrowheads="1"/>
            </p:cNvSpPr>
            <p:nvPr/>
          </p:nvSpPr>
          <p:spPr bwMode="auto">
            <a:xfrm>
              <a:off x="2169" y="2302"/>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11111110</a:t>
              </a:r>
            </a:p>
          </p:txBody>
        </p:sp>
        <p:sp>
          <p:nvSpPr>
            <p:cNvPr id="56343" name="Rectangle 23">
              <a:extLst>
                <a:ext uri="{FF2B5EF4-FFF2-40B4-BE49-F238E27FC236}">
                  <a16:creationId xmlns:a16="http://schemas.microsoft.com/office/drawing/2014/main" id="{0AD31AAF-9BA8-C449-BD34-46139D6A4978}"/>
                </a:ext>
              </a:extLst>
            </p:cNvPr>
            <p:cNvSpPr>
              <a:spLocks noChangeArrowheads="1"/>
            </p:cNvSpPr>
            <p:nvPr/>
          </p:nvSpPr>
          <p:spPr bwMode="auto">
            <a:xfrm>
              <a:off x="3321" y="2310"/>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00000000</a:t>
              </a:r>
            </a:p>
          </p:txBody>
        </p:sp>
        <p:sp>
          <p:nvSpPr>
            <p:cNvPr id="56344" name="Rectangle 24">
              <a:extLst>
                <a:ext uri="{FF2B5EF4-FFF2-40B4-BE49-F238E27FC236}">
                  <a16:creationId xmlns:a16="http://schemas.microsoft.com/office/drawing/2014/main" id="{EAAA0E00-652C-CE4B-8541-4E73F7D43033}"/>
                </a:ext>
              </a:extLst>
            </p:cNvPr>
            <p:cNvSpPr>
              <a:spLocks noChangeArrowheads="1"/>
            </p:cNvSpPr>
            <p:nvPr/>
          </p:nvSpPr>
          <p:spPr bwMode="auto">
            <a:xfrm>
              <a:off x="4457" y="2310"/>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00000000</a:t>
              </a:r>
            </a:p>
          </p:txBody>
        </p:sp>
      </p:grpSp>
      <p:sp>
        <p:nvSpPr>
          <p:cNvPr id="56327" name="Rectangle 25">
            <a:extLst>
              <a:ext uri="{FF2B5EF4-FFF2-40B4-BE49-F238E27FC236}">
                <a16:creationId xmlns:a16="http://schemas.microsoft.com/office/drawing/2014/main" id="{3590B06C-119B-C948-AE99-A012CE10E59E}"/>
              </a:ext>
            </a:extLst>
          </p:cNvPr>
          <p:cNvSpPr>
            <a:spLocks noChangeArrowheads="1"/>
          </p:cNvSpPr>
          <p:nvPr/>
        </p:nvSpPr>
        <p:spPr bwMode="auto">
          <a:xfrm>
            <a:off x="0" y="2889250"/>
            <a:ext cx="1489075"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Address </a:t>
            </a:r>
          </a:p>
        </p:txBody>
      </p:sp>
      <p:sp>
        <p:nvSpPr>
          <p:cNvPr id="56328" name="Rectangle 26">
            <a:extLst>
              <a:ext uri="{FF2B5EF4-FFF2-40B4-BE49-F238E27FC236}">
                <a16:creationId xmlns:a16="http://schemas.microsoft.com/office/drawing/2014/main" id="{1EC909BB-ED41-F248-A323-FA931B1D3960}"/>
              </a:ext>
            </a:extLst>
          </p:cNvPr>
          <p:cNvSpPr>
            <a:spLocks noChangeArrowheads="1"/>
          </p:cNvSpPr>
          <p:nvPr/>
        </p:nvSpPr>
        <p:spPr bwMode="auto">
          <a:xfrm>
            <a:off x="560388" y="3765550"/>
            <a:ext cx="9461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Mask</a:t>
            </a:r>
          </a:p>
        </p:txBody>
      </p:sp>
      <p:sp>
        <p:nvSpPr>
          <p:cNvPr id="56329" name="Line 27">
            <a:extLst>
              <a:ext uri="{FF2B5EF4-FFF2-40B4-BE49-F238E27FC236}">
                <a16:creationId xmlns:a16="http://schemas.microsoft.com/office/drawing/2014/main" id="{4B165A0D-BCF7-324B-8288-7DAEF117C048}"/>
              </a:ext>
            </a:extLst>
          </p:cNvPr>
          <p:cNvSpPr>
            <a:spLocks noChangeShapeType="1"/>
          </p:cNvSpPr>
          <p:nvPr/>
        </p:nvSpPr>
        <p:spPr bwMode="auto">
          <a:xfrm>
            <a:off x="8932863" y="4343400"/>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0" name="Line 28">
            <a:extLst>
              <a:ext uri="{FF2B5EF4-FFF2-40B4-BE49-F238E27FC236}">
                <a16:creationId xmlns:a16="http://schemas.microsoft.com/office/drawing/2014/main" id="{C1DF11D1-7CAC-464E-94A3-B7BF59901B60}"/>
              </a:ext>
            </a:extLst>
          </p:cNvPr>
          <p:cNvSpPr>
            <a:spLocks noChangeShapeType="1"/>
          </p:cNvSpPr>
          <p:nvPr/>
        </p:nvSpPr>
        <p:spPr bwMode="auto">
          <a:xfrm>
            <a:off x="4953000" y="4316413"/>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1" name="Rectangle 29">
            <a:extLst>
              <a:ext uri="{FF2B5EF4-FFF2-40B4-BE49-F238E27FC236}">
                <a16:creationId xmlns:a16="http://schemas.microsoft.com/office/drawing/2014/main" id="{82AA7B3F-E596-3146-87F9-ED131EFBDF3F}"/>
              </a:ext>
            </a:extLst>
          </p:cNvPr>
          <p:cNvSpPr>
            <a:spLocks noChangeArrowheads="1"/>
          </p:cNvSpPr>
          <p:nvPr/>
        </p:nvSpPr>
        <p:spPr bwMode="auto">
          <a:xfrm>
            <a:off x="6248400" y="4392613"/>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for hosts </a:t>
            </a:r>
          </a:p>
        </p:txBody>
      </p:sp>
      <p:sp>
        <p:nvSpPr>
          <p:cNvPr id="56332" name="Line 30">
            <a:extLst>
              <a:ext uri="{FF2B5EF4-FFF2-40B4-BE49-F238E27FC236}">
                <a16:creationId xmlns:a16="http://schemas.microsoft.com/office/drawing/2014/main" id="{6ADD8771-8AD0-0F40-8436-24933343E322}"/>
              </a:ext>
            </a:extLst>
          </p:cNvPr>
          <p:cNvSpPr>
            <a:spLocks noChangeShapeType="1"/>
          </p:cNvSpPr>
          <p:nvPr/>
        </p:nvSpPr>
        <p:spPr bwMode="auto">
          <a:xfrm>
            <a:off x="5029200" y="4621213"/>
            <a:ext cx="990600" cy="0"/>
          </a:xfrm>
          <a:prstGeom prst="line">
            <a:avLst/>
          </a:prstGeom>
          <a:noFill/>
          <a:ln w="508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3" name="Line 31">
            <a:extLst>
              <a:ext uri="{FF2B5EF4-FFF2-40B4-BE49-F238E27FC236}">
                <a16:creationId xmlns:a16="http://schemas.microsoft.com/office/drawing/2014/main" id="{EB70763E-1053-9F42-BAC5-9504C672A7DE}"/>
              </a:ext>
            </a:extLst>
          </p:cNvPr>
          <p:cNvSpPr>
            <a:spLocks noChangeShapeType="1"/>
          </p:cNvSpPr>
          <p:nvPr/>
        </p:nvSpPr>
        <p:spPr bwMode="auto">
          <a:xfrm>
            <a:off x="8153400" y="4621213"/>
            <a:ext cx="754063" cy="14287"/>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4" name="Line 32">
            <a:extLst>
              <a:ext uri="{FF2B5EF4-FFF2-40B4-BE49-F238E27FC236}">
                <a16:creationId xmlns:a16="http://schemas.microsoft.com/office/drawing/2014/main" id="{3E0A69AF-7DFC-C84E-BB33-E98F24F2C9F2}"/>
              </a:ext>
            </a:extLst>
          </p:cNvPr>
          <p:cNvSpPr>
            <a:spLocks noChangeShapeType="1"/>
          </p:cNvSpPr>
          <p:nvPr/>
        </p:nvSpPr>
        <p:spPr bwMode="auto">
          <a:xfrm flipH="1" flipV="1">
            <a:off x="4572000" y="4621213"/>
            <a:ext cx="342900" cy="0"/>
          </a:xfrm>
          <a:prstGeom prst="line">
            <a:avLst/>
          </a:prstGeom>
          <a:noFill/>
          <a:ln w="508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5" name="Line 33">
            <a:extLst>
              <a:ext uri="{FF2B5EF4-FFF2-40B4-BE49-F238E27FC236}">
                <a16:creationId xmlns:a16="http://schemas.microsoft.com/office/drawing/2014/main" id="{030EA2AA-79D7-2D43-AEEE-94158C0AC3B5}"/>
              </a:ext>
            </a:extLst>
          </p:cNvPr>
          <p:cNvSpPr>
            <a:spLocks noChangeShapeType="1"/>
          </p:cNvSpPr>
          <p:nvPr/>
        </p:nvSpPr>
        <p:spPr bwMode="auto">
          <a:xfrm>
            <a:off x="1566863" y="4343400"/>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6" name="Rectangle 34">
            <a:extLst>
              <a:ext uri="{FF2B5EF4-FFF2-40B4-BE49-F238E27FC236}">
                <a16:creationId xmlns:a16="http://schemas.microsoft.com/office/drawing/2014/main" id="{6F4E7CF9-08A6-6C49-87CD-66DF06070EAF}"/>
              </a:ext>
            </a:extLst>
          </p:cNvPr>
          <p:cNvSpPr>
            <a:spLocks noChangeArrowheads="1"/>
          </p:cNvSpPr>
          <p:nvPr/>
        </p:nvSpPr>
        <p:spPr bwMode="auto">
          <a:xfrm>
            <a:off x="2133600" y="4392613"/>
            <a:ext cx="240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Network Prefix </a:t>
            </a:r>
          </a:p>
        </p:txBody>
      </p:sp>
      <p:sp>
        <p:nvSpPr>
          <p:cNvPr id="56337" name="Line 35">
            <a:extLst>
              <a:ext uri="{FF2B5EF4-FFF2-40B4-BE49-F238E27FC236}">
                <a16:creationId xmlns:a16="http://schemas.microsoft.com/office/drawing/2014/main" id="{CEDD2BC9-3079-0D43-8D11-3EE231598D78}"/>
              </a:ext>
            </a:extLst>
          </p:cNvPr>
          <p:cNvSpPr>
            <a:spLocks noChangeShapeType="1"/>
          </p:cNvSpPr>
          <p:nvPr/>
        </p:nvSpPr>
        <p:spPr bwMode="auto">
          <a:xfrm>
            <a:off x="1566863" y="4618038"/>
            <a:ext cx="490537" cy="3175"/>
          </a:xfrm>
          <a:prstGeom prst="line">
            <a:avLst/>
          </a:prstGeom>
          <a:noFill/>
          <a:ln w="508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6338" name="Text Box 36">
            <a:extLst>
              <a:ext uri="{FF2B5EF4-FFF2-40B4-BE49-F238E27FC236}">
                <a16:creationId xmlns:a16="http://schemas.microsoft.com/office/drawing/2014/main" id="{6F9E2C67-F1FF-B24E-B631-C6A8C606581E}"/>
              </a:ext>
            </a:extLst>
          </p:cNvPr>
          <p:cNvSpPr txBox="1">
            <a:spLocks noChangeArrowheads="1"/>
          </p:cNvSpPr>
          <p:nvPr/>
        </p:nvSpPr>
        <p:spPr bwMode="auto">
          <a:xfrm>
            <a:off x="1381125" y="1109663"/>
            <a:ext cx="5976938" cy="7016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Use two 32-bit numbers to represent a network.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Network number = IP address + Mask  </a:t>
            </a:r>
          </a:p>
        </p:txBody>
      </p:sp>
      <p:sp>
        <p:nvSpPr>
          <p:cNvPr id="56339" name="Text Box 37">
            <a:extLst>
              <a:ext uri="{FF2B5EF4-FFF2-40B4-BE49-F238E27FC236}">
                <a16:creationId xmlns:a16="http://schemas.microsoft.com/office/drawing/2014/main" id="{DA03E63B-A8B3-9D40-8FE8-083968B7034F}"/>
              </a:ext>
            </a:extLst>
          </p:cNvPr>
          <p:cNvSpPr txBox="1">
            <a:spLocks noChangeArrowheads="1"/>
          </p:cNvSpPr>
          <p:nvPr/>
        </p:nvSpPr>
        <p:spPr bwMode="auto">
          <a:xfrm>
            <a:off x="3048000" y="5257800"/>
            <a:ext cx="3305175"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Written as 12.4.0.0/15</a:t>
            </a:r>
          </a:p>
        </p:txBody>
      </p:sp>
    </p:spTree>
    <p:extLst>
      <p:ext uri="{BB962C8B-B14F-4D97-AF65-F5344CB8AC3E}">
        <p14:creationId xmlns:p14="http://schemas.microsoft.com/office/powerpoint/2010/main" val="1463619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2E796D6A-2A13-814D-8D76-A0F8ABA4084C}"/>
              </a:ext>
            </a:extLst>
          </p:cNvPr>
          <p:cNvSpPr>
            <a:spLocks noGrp="1"/>
          </p:cNvSpPr>
          <p:nvPr>
            <p:ph type="title"/>
          </p:nvPr>
        </p:nvSpPr>
        <p:spPr/>
        <p:txBody>
          <a:bodyPr/>
          <a:lstStyle/>
          <a:p>
            <a:r>
              <a:rPr lang="en-US" altLang="en-US">
                <a:ea typeface="ＭＳ Ｐゴシック" panose="020B0600070205080204" pitchFamily="34" charset="-128"/>
              </a:rPr>
              <a:t>Hierarchical Address Allocation</a:t>
            </a:r>
          </a:p>
        </p:txBody>
      </p:sp>
      <p:sp>
        <p:nvSpPr>
          <p:cNvPr id="58370" name="Content Placeholder 2">
            <a:extLst>
              <a:ext uri="{FF2B5EF4-FFF2-40B4-BE49-F238E27FC236}">
                <a16:creationId xmlns:a16="http://schemas.microsoft.com/office/drawing/2014/main" id="{DBAD0842-26BF-064E-8DD2-708CF7DAE2D6}"/>
              </a:ext>
            </a:extLst>
          </p:cNvPr>
          <p:cNvSpPr>
            <a:spLocks noGrp="1"/>
          </p:cNvSpPr>
          <p:nvPr>
            <p:ph idx="1"/>
          </p:nvPr>
        </p:nvSpPr>
        <p:spPr/>
        <p:txBody>
          <a:bodyPr/>
          <a:lstStyle/>
          <a:p>
            <a:r>
              <a:rPr lang="en-US" altLang="en-US" dirty="0">
                <a:ea typeface="ＭＳ Ｐゴシック" panose="020B0600070205080204" pitchFamily="34" charset="-128"/>
              </a:rPr>
              <a:t>Hierarchy is key to scalability</a:t>
            </a:r>
          </a:p>
          <a:p>
            <a:pPr lvl="1"/>
            <a:r>
              <a:rPr lang="en-US" altLang="en-US" dirty="0">
                <a:ea typeface="ＭＳ Ｐゴシック" panose="020B0600070205080204" pitchFamily="34" charset="-128"/>
              </a:rPr>
              <a:t>Address allocated in contiguous chunks (prefixes)</a:t>
            </a:r>
          </a:p>
          <a:p>
            <a:pPr lvl="1"/>
            <a:r>
              <a:rPr lang="en-US" altLang="en-US" dirty="0">
                <a:ea typeface="ＭＳ Ｐゴシック" panose="020B0600070205080204" pitchFamily="34" charset="-128"/>
              </a:rPr>
              <a:t>Today, the Internet has about 1,132,452 prefixes</a:t>
            </a:r>
          </a:p>
          <a:p>
            <a:endParaRPr lang="en-US" altLang="en-US" dirty="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6FDDA6F0-486A-4F4A-B2DB-34CB059A0A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E1760-C882-F84A-88F2-B4EFEDD57516}"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8372" name="Rectangle 3">
            <a:extLst>
              <a:ext uri="{FF2B5EF4-FFF2-40B4-BE49-F238E27FC236}">
                <a16:creationId xmlns:a16="http://schemas.microsoft.com/office/drawing/2014/main" id="{97ED7C56-8848-2645-9C86-86076C43C241}"/>
              </a:ext>
            </a:extLst>
          </p:cNvPr>
          <p:cNvSpPr>
            <a:spLocks noChangeArrowheads="1"/>
          </p:cNvSpPr>
          <p:nvPr/>
        </p:nvSpPr>
        <p:spPr bwMode="auto">
          <a:xfrm>
            <a:off x="877888" y="4534951"/>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12.0.0.0/8</a:t>
            </a:r>
          </a:p>
        </p:txBody>
      </p:sp>
      <p:sp>
        <p:nvSpPr>
          <p:cNvPr id="58373" name="AutoShape 4">
            <a:extLst>
              <a:ext uri="{FF2B5EF4-FFF2-40B4-BE49-F238E27FC236}">
                <a16:creationId xmlns:a16="http://schemas.microsoft.com/office/drawing/2014/main" id="{3ABE2354-26F1-CC4C-95F8-5AD3646ABA12}"/>
              </a:ext>
            </a:extLst>
          </p:cNvPr>
          <p:cNvSpPr>
            <a:spLocks noChangeArrowheads="1"/>
          </p:cNvSpPr>
          <p:nvPr/>
        </p:nvSpPr>
        <p:spPr bwMode="auto">
          <a:xfrm rot="-5400000">
            <a:off x="961231" y="4410332"/>
            <a:ext cx="2925763" cy="511175"/>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74" name="Rectangle 5">
            <a:extLst>
              <a:ext uri="{FF2B5EF4-FFF2-40B4-BE49-F238E27FC236}">
                <a16:creationId xmlns:a16="http://schemas.microsoft.com/office/drawing/2014/main" id="{9D8859C4-A10D-084C-BE7B-0FF948C65423}"/>
              </a:ext>
            </a:extLst>
          </p:cNvPr>
          <p:cNvSpPr>
            <a:spLocks noChangeArrowheads="1"/>
          </p:cNvSpPr>
          <p:nvPr/>
        </p:nvSpPr>
        <p:spPr bwMode="auto">
          <a:xfrm>
            <a:off x="2670175" y="3098263"/>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12.0.0.0/16</a:t>
            </a:r>
          </a:p>
        </p:txBody>
      </p:sp>
      <p:sp>
        <p:nvSpPr>
          <p:cNvPr id="58375" name="Rectangle 6">
            <a:extLst>
              <a:ext uri="{FF2B5EF4-FFF2-40B4-BE49-F238E27FC236}">
                <a16:creationId xmlns:a16="http://schemas.microsoft.com/office/drawing/2014/main" id="{91395172-945F-5540-A230-FC9AFD19A405}"/>
              </a:ext>
            </a:extLst>
          </p:cNvPr>
          <p:cNvSpPr>
            <a:spLocks noChangeArrowheads="1"/>
          </p:cNvSpPr>
          <p:nvPr/>
        </p:nvSpPr>
        <p:spPr bwMode="auto">
          <a:xfrm>
            <a:off x="2744788" y="5987513"/>
            <a:ext cx="173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12.254.0.0/16</a:t>
            </a:r>
          </a:p>
        </p:txBody>
      </p:sp>
      <p:sp>
        <p:nvSpPr>
          <p:cNvPr id="58376" name="Rectangle 7">
            <a:extLst>
              <a:ext uri="{FF2B5EF4-FFF2-40B4-BE49-F238E27FC236}">
                <a16:creationId xmlns:a16="http://schemas.microsoft.com/office/drawing/2014/main" id="{02FDFF4B-A31E-684E-9919-978E14A52662}"/>
              </a:ext>
            </a:extLst>
          </p:cNvPr>
          <p:cNvSpPr>
            <a:spLocks noChangeArrowheads="1"/>
          </p:cNvSpPr>
          <p:nvPr/>
        </p:nvSpPr>
        <p:spPr bwMode="auto">
          <a:xfrm>
            <a:off x="2670175" y="3411001"/>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12.1.0.0/16</a:t>
            </a:r>
          </a:p>
        </p:txBody>
      </p:sp>
      <p:sp>
        <p:nvSpPr>
          <p:cNvPr id="58377" name="Rectangle 8">
            <a:extLst>
              <a:ext uri="{FF2B5EF4-FFF2-40B4-BE49-F238E27FC236}">
                <a16:creationId xmlns:a16="http://schemas.microsoft.com/office/drawing/2014/main" id="{5A5B198E-DAC7-0B4C-A089-8B2C2C80EF82}"/>
              </a:ext>
            </a:extLst>
          </p:cNvPr>
          <p:cNvSpPr>
            <a:spLocks noChangeArrowheads="1"/>
          </p:cNvSpPr>
          <p:nvPr/>
        </p:nvSpPr>
        <p:spPr bwMode="auto">
          <a:xfrm>
            <a:off x="2670175" y="3723738"/>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12.2.0.0/16</a:t>
            </a:r>
          </a:p>
        </p:txBody>
      </p:sp>
      <p:sp>
        <p:nvSpPr>
          <p:cNvPr id="58378" name="Rectangle 9">
            <a:extLst>
              <a:ext uri="{FF2B5EF4-FFF2-40B4-BE49-F238E27FC236}">
                <a16:creationId xmlns:a16="http://schemas.microsoft.com/office/drawing/2014/main" id="{D8D5B2B1-D7CE-B042-9F0C-42EDA218E984}"/>
              </a:ext>
            </a:extLst>
          </p:cNvPr>
          <p:cNvSpPr>
            <a:spLocks noChangeArrowheads="1"/>
          </p:cNvSpPr>
          <p:nvPr/>
        </p:nvSpPr>
        <p:spPr bwMode="auto">
          <a:xfrm>
            <a:off x="2670175" y="4034888"/>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12.3.0.0/16</a:t>
            </a:r>
          </a:p>
        </p:txBody>
      </p:sp>
      <p:sp>
        <p:nvSpPr>
          <p:cNvPr id="58379" name="AutoShape 10">
            <a:extLst>
              <a:ext uri="{FF2B5EF4-FFF2-40B4-BE49-F238E27FC236}">
                <a16:creationId xmlns:a16="http://schemas.microsoft.com/office/drawing/2014/main" id="{13D0A4C1-62AF-D844-9FFD-AD901D2D9F61}"/>
              </a:ext>
            </a:extLst>
          </p:cNvPr>
          <p:cNvSpPr>
            <a:spLocks noChangeArrowheads="1"/>
          </p:cNvSpPr>
          <p:nvPr/>
        </p:nvSpPr>
        <p:spPr bwMode="auto">
          <a:xfrm rot="-5400000">
            <a:off x="3653631" y="3911857"/>
            <a:ext cx="1425575" cy="509588"/>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80" name="Rectangle 11">
            <a:extLst>
              <a:ext uri="{FF2B5EF4-FFF2-40B4-BE49-F238E27FC236}">
                <a16:creationId xmlns:a16="http://schemas.microsoft.com/office/drawing/2014/main" id="{2146EAF5-CA8E-C540-A531-D73CCEA0C470}"/>
              </a:ext>
            </a:extLst>
          </p:cNvPr>
          <p:cNvSpPr>
            <a:spLocks noChangeArrowheads="1"/>
          </p:cNvSpPr>
          <p:nvPr/>
        </p:nvSpPr>
        <p:spPr bwMode="auto">
          <a:xfrm>
            <a:off x="3192463" y="4322226"/>
            <a:ext cx="336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81" name="AutoShape 12">
            <a:extLst>
              <a:ext uri="{FF2B5EF4-FFF2-40B4-BE49-F238E27FC236}">
                <a16:creationId xmlns:a16="http://schemas.microsoft.com/office/drawing/2014/main" id="{4A2040A7-6B02-9D44-84F0-E123991B2935}"/>
              </a:ext>
            </a:extLst>
          </p:cNvPr>
          <p:cNvSpPr>
            <a:spLocks noChangeArrowheads="1"/>
          </p:cNvSpPr>
          <p:nvPr/>
        </p:nvSpPr>
        <p:spPr bwMode="auto">
          <a:xfrm rot="-5400000">
            <a:off x="3795713" y="5692238"/>
            <a:ext cx="1738312" cy="509588"/>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82" name="Rectangle 13">
            <a:extLst>
              <a:ext uri="{FF2B5EF4-FFF2-40B4-BE49-F238E27FC236}">
                <a16:creationId xmlns:a16="http://schemas.microsoft.com/office/drawing/2014/main" id="{13A7B79B-A6E6-F14D-B66A-1333C6B469B0}"/>
              </a:ext>
            </a:extLst>
          </p:cNvPr>
          <p:cNvSpPr>
            <a:spLocks noChangeArrowheads="1"/>
          </p:cNvSpPr>
          <p:nvPr/>
        </p:nvSpPr>
        <p:spPr bwMode="auto">
          <a:xfrm>
            <a:off x="4611688" y="3472913"/>
            <a:ext cx="1452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12.3.0.0/24</a:t>
            </a:r>
          </a:p>
        </p:txBody>
      </p:sp>
      <p:sp>
        <p:nvSpPr>
          <p:cNvPr id="58383" name="Rectangle 14">
            <a:extLst>
              <a:ext uri="{FF2B5EF4-FFF2-40B4-BE49-F238E27FC236}">
                <a16:creationId xmlns:a16="http://schemas.microsoft.com/office/drawing/2014/main" id="{5C2D0F15-8F3D-A24F-AB5F-9A5774FA9295}"/>
              </a:ext>
            </a:extLst>
          </p:cNvPr>
          <p:cNvSpPr>
            <a:spLocks noChangeArrowheads="1"/>
          </p:cNvSpPr>
          <p:nvPr/>
        </p:nvSpPr>
        <p:spPr bwMode="auto">
          <a:xfrm>
            <a:off x="4611688" y="3723738"/>
            <a:ext cx="1452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12.3.1.0/24</a:t>
            </a:r>
          </a:p>
        </p:txBody>
      </p:sp>
      <p:sp>
        <p:nvSpPr>
          <p:cNvPr id="58384" name="Rectangle 15">
            <a:extLst>
              <a:ext uri="{FF2B5EF4-FFF2-40B4-BE49-F238E27FC236}">
                <a16:creationId xmlns:a16="http://schemas.microsoft.com/office/drawing/2014/main" id="{6DF3A305-7ED4-C14B-8634-2E1686CF9182}"/>
              </a:ext>
            </a:extLst>
          </p:cNvPr>
          <p:cNvSpPr>
            <a:spLocks noChangeArrowheads="1"/>
          </p:cNvSpPr>
          <p:nvPr/>
        </p:nvSpPr>
        <p:spPr bwMode="auto">
          <a:xfrm>
            <a:off x="5210175" y="3934876"/>
            <a:ext cx="28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85" name="Rectangle 16">
            <a:extLst>
              <a:ext uri="{FF2B5EF4-FFF2-40B4-BE49-F238E27FC236}">
                <a16:creationId xmlns:a16="http://schemas.microsoft.com/office/drawing/2014/main" id="{546EEDAF-351F-2243-901E-983B73A3B9A2}"/>
              </a:ext>
            </a:extLst>
          </p:cNvPr>
          <p:cNvSpPr>
            <a:spLocks noChangeArrowheads="1"/>
          </p:cNvSpPr>
          <p:nvPr/>
        </p:nvSpPr>
        <p:spPr bwMode="auto">
          <a:xfrm>
            <a:off x="4686300" y="4596863"/>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12.3.254.0/24</a:t>
            </a:r>
          </a:p>
        </p:txBody>
      </p:sp>
      <p:sp>
        <p:nvSpPr>
          <p:cNvPr id="58386" name="Rectangle 17">
            <a:extLst>
              <a:ext uri="{FF2B5EF4-FFF2-40B4-BE49-F238E27FC236}">
                <a16:creationId xmlns:a16="http://schemas.microsoft.com/office/drawing/2014/main" id="{25114B01-C75A-4743-8700-EC14D2D01AE3}"/>
              </a:ext>
            </a:extLst>
          </p:cNvPr>
          <p:cNvSpPr>
            <a:spLocks noChangeArrowheads="1"/>
          </p:cNvSpPr>
          <p:nvPr/>
        </p:nvSpPr>
        <p:spPr bwMode="auto">
          <a:xfrm>
            <a:off x="4984750" y="5096926"/>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12.253.0.0/19</a:t>
            </a:r>
          </a:p>
        </p:txBody>
      </p:sp>
      <p:sp>
        <p:nvSpPr>
          <p:cNvPr id="58387" name="Rectangle 18">
            <a:extLst>
              <a:ext uri="{FF2B5EF4-FFF2-40B4-BE49-F238E27FC236}">
                <a16:creationId xmlns:a16="http://schemas.microsoft.com/office/drawing/2014/main" id="{6C830994-2591-FE4F-84C7-AF7C87901B24}"/>
              </a:ext>
            </a:extLst>
          </p:cNvPr>
          <p:cNvSpPr>
            <a:spLocks noChangeArrowheads="1"/>
          </p:cNvSpPr>
          <p:nvPr/>
        </p:nvSpPr>
        <p:spPr bwMode="auto">
          <a:xfrm>
            <a:off x="4984750" y="5346163"/>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12.253.32.0/19</a:t>
            </a:r>
          </a:p>
        </p:txBody>
      </p:sp>
      <p:sp>
        <p:nvSpPr>
          <p:cNvPr id="58388" name="Rectangle 22">
            <a:extLst>
              <a:ext uri="{FF2B5EF4-FFF2-40B4-BE49-F238E27FC236}">
                <a16:creationId xmlns:a16="http://schemas.microsoft.com/office/drawing/2014/main" id="{D9067B99-97E1-A44B-8438-8E79F182550F}"/>
              </a:ext>
            </a:extLst>
          </p:cNvPr>
          <p:cNvSpPr>
            <a:spLocks noChangeArrowheads="1"/>
          </p:cNvSpPr>
          <p:nvPr/>
        </p:nvSpPr>
        <p:spPr bwMode="auto">
          <a:xfrm>
            <a:off x="4984750" y="6408201"/>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12.253.160.0/19</a:t>
            </a:r>
          </a:p>
        </p:txBody>
      </p:sp>
      <p:sp>
        <p:nvSpPr>
          <p:cNvPr id="58389" name="AutoShape 23">
            <a:extLst>
              <a:ext uri="{FF2B5EF4-FFF2-40B4-BE49-F238E27FC236}">
                <a16:creationId xmlns:a16="http://schemas.microsoft.com/office/drawing/2014/main" id="{D71DFA13-AE92-0C4B-AED6-C9131A4AFFDF}"/>
              </a:ext>
            </a:extLst>
          </p:cNvPr>
          <p:cNvSpPr>
            <a:spLocks noChangeArrowheads="1"/>
          </p:cNvSpPr>
          <p:nvPr/>
        </p:nvSpPr>
        <p:spPr bwMode="auto">
          <a:xfrm rot="-5400000">
            <a:off x="6006306" y="3375283"/>
            <a:ext cx="1050925" cy="957262"/>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90" name="Rectangle 24">
            <a:extLst>
              <a:ext uri="{FF2B5EF4-FFF2-40B4-BE49-F238E27FC236}">
                <a16:creationId xmlns:a16="http://schemas.microsoft.com/office/drawing/2014/main" id="{F2E94038-28F0-D048-B51F-B5E304C90A1C}"/>
              </a:ext>
            </a:extLst>
          </p:cNvPr>
          <p:cNvSpPr>
            <a:spLocks noChangeArrowheads="1"/>
          </p:cNvSpPr>
          <p:nvPr/>
        </p:nvSpPr>
        <p:spPr bwMode="auto">
          <a:xfrm>
            <a:off x="7226300" y="3310988"/>
            <a:ext cx="28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91" name="Rectangle 15">
            <a:extLst>
              <a:ext uri="{FF2B5EF4-FFF2-40B4-BE49-F238E27FC236}">
                <a16:creationId xmlns:a16="http://schemas.microsoft.com/office/drawing/2014/main" id="{61E68BEE-DF2A-314F-AFD4-DDFC3E739071}"/>
              </a:ext>
            </a:extLst>
          </p:cNvPr>
          <p:cNvSpPr>
            <a:spLocks noChangeArrowheads="1"/>
          </p:cNvSpPr>
          <p:nvPr/>
        </p:nvSpPr>
        <p:spPr bwMode="auto">
          <a:xfrm>
            <a:off x="5410200" y="5609688"/>
            <a:ext cx="28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3" name="TextBox 2">
            <a:extLst>
              <a:ext uri="{FF2B5EF4-FFF2-40B4-BE49-F238E27FC236}">
                <a16:creationId xmlns:a16="http://schemas.microsoft.com/office/drawing/2014/main" id="{08C1E0B8-B7DE-D9F5-D7A2-413B86E9328F}"/>
              </a:ext>
            </a:extLst>
          </p:cNvPr>
          <p:cNvSpPr txBox="1"/>
          <p:nvPr/>
        </p:nvSpPr>
        <p:spPr>
          <a:xfrm>
            <a:off x="261019" y="2692687"/>
            <a:ext cx="9447462" cy="369332"/>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(March 4, 2025. Source: https://ipv4.bgp.he.net/report/netstats)</a:t>
            </a:r>
          </a:p>
        </p:txBody>
      </p:sp>
    </p:spTree>
    <p:extLst>
      <p:ext uri="{BB962C8B-B14F-4D97-AF65-F5344CB8AC3E}">
        <p14:creationId xmlns:p14="http://schemas.microsoft.com/office/powerpoint/2010/main" val="1636477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F88DEBF5-4A25-2944-9DE9-CBC9EA69697C}"/>
              </a:ext>
            </a:extLst>
          </p:cNvPr>
          <p:cNvSpPr>
            <a:spLocks noGrp="1" noChangeArrowheads="1"/>
          </p:cNvSpPr>
          <p:nvPr>
            <p:ph type="title"/>
          </p:nvPr>
        </p:nvSpPr>
        <p:spPr>
          <a:xfrm>
            <a:off x="76200" y="76200"/>
            <a:ext cx="8915400" cy="1143000"/>
          </a:xfrm>
        </p:spPr>
        <p:txBody>
          <a:bodyPr/>
          <a:lstStyle/>
          <a:p>
            <a:r>
              <a:rPr lang="en-US" altLang="en-US">
                <a:ea typeface="ＭＳ Ｐゴシック" panose="020B0600070205080204" pitchFamily="34" charset="-128"/>
              </a:rPr>
              <a:t>Separate Forwarding Entry Per Prefix</a:t>
            </a:r>
          </a:p>
        </p:txBody>
      </p:sp>
      <p:sp>
        <p:nvSpPr>
          <p:cNvPr id="76802" name="Rectangle 3">
            <a:extLst>
              <a:ext uri="{FF2B5EF4-FFF2-40B4-BE49-F238E27FC236}">
                <a16:creationId xmlns:a16="http://schemas.microsoft.com/office/drawing/2014/main" id="{9128D1F1-3A7F-364D-A925-351321C9BAA0}"/>
              </a:ext>
            </a:extLst>
          </p:cNvPr>
          <p:cNvSpPr>
            <a:spLocks noGrp="1" noChangeArrowheads="1"/>
          </p:cNvSpPr>
          <p:nvPr>
            <p:ph type="body" idx="1"/>
          </p:nvPr>
        </p:nvSpPr>
        <p:spPr/>
        <p:txBody>
          <a:bodyPr/>
          <a:lstStyle/>
          <a:p>
            <a:r>
              <a:rPr lang="en-US" altLang="en-US">
                <a:ea typeface="ＭＳ Ｐゴシック" panose="020B0600070205080204" pitchFamily="34" charset="-128"/>
              </a:rPr>
              <a:t>Prefix-based forwarding</a:t>
            </a:r>
          </a:p>
          <a:p>
            <a:pPr lvl="1"/>
            <a:r>
              <a:rPr lang="en-US" altLang="en-US">
                <a:ea typeface="ＭＳ Ｐゴシック" panose="020B0600070205080204" pitchFamily="34" charset="-128"/>
              </a:rPr>
              <a:t>Map the destination address to matching prefix</a:t>
            </a:r>
          </a:p>
          <a:p>
            <a:pPr lvl="1"/>
            <a:r>
              <a:rPr lang="en-US" altLang="en-US">
                <a:ea typeface="ＭＳ Ｐゴシック" panose="020B0600070205080204" pitchFamily="34" charset="-128"/>
              </a:rPr>
              <a:t>Forward to the outgoing interface</a:t>
            </a:r>
          </a:p>
        </p:txBody>
      </p:sp>
      <p:sp>
        <p:nvSpPr>
          <p:cNvPr id="76803" name="Slide Number Placeholder 3">
            <a:extLst>
              <a:ext uri="{FF2B5EF4-FFF2-40B4-BE49-F238E27FC236}">
                <a16:creationId xmlns:a16="http://schemas.microsoft.com/office/drawing/2014/main" id="{66551469-D026-6947-B04F-7818128CB0A6}"/>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F68B0CC-3D12-CE40-AAF0-7D9D1AAD0B77}" type="slidenum">
              <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76804" name="Line 4">
            <a:extLst>
              <a:ext uri="{FF2B5EF4-FFF2-40B4-BE49-F238E27FC236}">
                <a16:creationId xmlns:a16="http://schemas.microsoft.com/office/drawing/2014/main" id="{39326513-4EDC-6244-835B-8B556C7441A2}"/>
              </a:ext>
            </a:extLst>
          </p:cNvPr>
          <p:cNvSpPr>
            <a:spLocks noChangeShapeType="1"/>
          </p:cNvSpPr>
          <p:nvPr/>
        </p:nvSpPr>
        <p:spPr bwMode="auto">
          <a:xfrm>
            <a:off x="9969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05" name="Line 5">
            <a:extLst>
              <a:ext uri="{FF2B5EF4-FFF2-40B4-BE49-F238E27FC236}">
                <a16:creationId xmlns:a16="http://schemas.microsoft.com/office/drawing/2014/main" id="{41A12412-C981-164A-A801-37BC151DA4FF}"/>
              </a:ext>
            </a:extLst>
          </p:cNvPr>
          <p:cNvSpPr>
            <a:spLocks noChangeShapeType="1"/>
          </p:cNvSpPr>
          <p:nvPr/>
        </p:nvSpPr>
        <p:spPr bwMode="auto">
          <a:xfrm>
            <a:off x="13017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06" name="Line 6">
            <a:extLst>
              <a:ext uri="{FF2B5EF4-FFF2-40B4-BE49-F238E27FC236}">
                <a16:creationId xmlns:a16="http://schemas.microsoft.com/office/drawing/2014/main" id="{4981D977-4215-794F-808F-8B1BB5C35C1A}"/>
              </a:ext>
            </a:extLst>
          </p:cNvPr>
          <p:cNvSpPr>
            <a:spLocks noChangeShapeType="1"/>
          </p:cNvSpPr>
          <p:nvPr/>
        </p:nvSpPr>
        <p:spPr bwMode="auto">
          <a:xfrm>
            <a:off x="2216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07" name="Line 7">
            <a:extLst>
              <a:ext uri="{FF2B5EF4-FFF2-40B4-BE49-F238E27FC236}">
                <a16:creationId xmlns:a16="http://schemas.microsoft.com/office/drawing/2014/main" id="{3FCA5C2C-8579-4E44-A560-60E68F1B6389}"/>
              </a:ext>
            </a:extLst>
          </p:cNvPr>
          <p:cNvSpPr>
            <a:spLocks noChangeShapeType="1"/>
          </p:cNvSpPr>
          <p:nvPr/>
        </p:nvSpPr>
        <p:spPr bwMode="auto">
          <a:xfrm>
            <a:off x="3282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08" name="Rectangle 8">
            <a:extLst>
              <a:ext uri="{FF2B5EF4-FFF2-40B4-BE49-F238E27FC236}">
                <a16:creationId xmlns:a16="http://schemas.microsoft.com/office/drawing/2014/main" id="{51059250-9A5A-CA42-A293-A0E5AF02D84E}"/>
              </a:ext>
            </a:extLst>
          </p:cNvPr>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09" name="Rectangle 9">
            <a:extLst>
              <a:ext uri="{FF2B5EF4-FFF2-40B4-BE49-F238E27FC236}">
                <a16:creationId xmlns:a16="http://schemas.microsoft.com/office/drawing/2014/main" id="{F0C54D42-6DE0-F94E-B777-9B3FF2C10D70}"/>
              </a:ext>
            </a:extLst>
          </p:cNvPr>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10" name="Rectangle 10">
            <a:extLst>
              <a:ext uri="{FF2B5EF4-FFF2-40B4-BE49-F238E27FC236}">
                <a16:creationId xmlns:a16="http://schemas.microsoft.com/office/drawing/2014/main" id="{EF9B48B1-AC10-8D43-BAC7-832ABF5A3206}"/>
              </a:ext>
            </a:extLst>
          </p:cNvPr>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11" name="Text Box 11">
            <a:extLst>
              <a:ext uri="{FF2B5EF4-FFF2-40B4-BE49-F238E27FC236}">
                <a16:creationId xmlns:a16="http://schemas.microsoft.com/office/drawing/2014/main" id="{41A8A6AB-2CBD-8045-85E6-A2977E74D3CE}"/>
              </a:ext>
            </a:extLst>
          </p:cNvPr>
          <p:cNvSpPr txBox="1">
            <a:spLocks noChangeArrowheads="1"/>
          </p:cNvSpPr>
          <p:nvPr/>
        </p:nvSpPr>
        <p:spPr bwMode="auto">
          <a:xfrm>
            <a:off x="1125538" y="3992563"/>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1</a:t>
            </a:r>
          </a:p>
        </p:txBody>
      </p:sp>
      <p:sp>
        <p:nvSpPr>
          <p:cNvPr id="76812" name="Text Box 12">
            <a:extLst>
              <a:ext uri="{FF2B5EF4-FFF2-40B4-BE49-F238E27FC236}">
                <a16:creationId xmlns:a16="http://schemas.microsoft.com/office/drawing/2014/main" id="{50F53A47-AB8C-E342-BFDE-F73333677866}"/>
              </a:ext>
            </a:extLst>
          </p:cNvPr>
          <p:cNvSpPr txBox="1">
            <a:spLocks noChangeArrowheads="1"/>
          </p:cNvSpPr>
          <p:nvPr/>
        </p:nvSpPr>
        <p:spPr bwMode="auto">
          <a:xfrm>
            <a:off x="25209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76813" name="Line 13">
            <a:extLst>
              <a:ext uri="{FF2B5EF4-FFF2-40B4-BE49-F238E27FC236}">
                <a16:creationId xmlns:a16="http://schemas.microsoft.com/office/drawing/2014/main" id="{F977BB7F-2B34-B741-A96B-E6508E4BC547}"/>
              </a:ext>
            </a:extLst>
          </p:cNvPr>
          <p:cNvSpPr>
            <a:spLocks noChangeShapeType="1"/>
          </p:cNvSpPr>
          <p:nvPr/>
        </p:nvSpPr>
        <p:spPr bwMode="auto">
          <a:xfrm>
            <a:off x="56451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14" name="Line 14">
            <a:extLst>
              <a:ext uri="{FF2B5EF4-FFF2-40B4-BE49-F238E27FC236}">
                <a16:creationId xmlns:a16="http://schemas.microsoft.com/office/drawing/2014/main" id="{38B6E3AC-4250-5746-B159-76AA1D0C9FAD}"/>
              </a:ext>
            </a:extLst>
          </p:cNvPr>
          <p:cNvSpPr>
            <a:spLocks noChangeShapeType="1"/>
          </p:cNvSpPr>
          <p:nvPr/>
        </p:nvSpPr>
        <p:spPr bwMode="auto">
          <a:xfrm>
            <a:off x="5949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15" name="Line 15">
            <a:extLst>
              <a:ext uri="{FF2B5EF4-FFF2-40B4-BE49-F238E27FC236}">
                <a16:creationId xmlns:a16="http://schemas.microsoft.com/office/drawing/2014/main" id="{5555626B-A264-ED4A-A4D7-C5514828B9E4}"/>
              </a:ext>
            </a:extLst>
          </p:cNvPr>
          <p:cNvSpPr>
            <a:spLocks noChangeShapeType="1"/>
          </p:cNvSpPr>
          <p:nvPr/>
        </p:nvSpPr>
        <p:spPr bwMode="auto">
          <a:xfrm>
            <a:off x="68643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16" name="Line 16">
            <a:extLst>
              <a:ext uri="{FF2B5EF4-FFF2-40B4-BE49-F238E27FC236}">
                <a16:creationId xmlns:a16="http://schemas.microsoft.com/office/drawing/2014/main" id="{2220A8E4-1681-9F4E-B1F1-FB9734EF78BC}"/>
              </a:ext>
            </a:extLst>
          </p:cNvPr>
          <p:cNvSpPr>
            <a:spLocks noChangeShapeType="1"/>
          </p:cNvSpPr>
          <p:nvPr/>
        </p:nvSpPr>
        <p:spPr bwMode="auto">
          <a:xfrm>
            <a:off x="7931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17" name="Rectangle 17">
            <a:extLst>
              <a:ext uri="{FF2B5EF4-FFF2-40B4-BE49-F238E27FC236}">
                <a16:creationId xmlns:a16="http://schemas.microsoft.com/office/drawing/2014/main" id="{E1D7F440-B89A-514D-BE98-7F5E35AED73E}"/>
              </a:ext>
            </a:extLst>
          </p:cNvPr>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18" name="Rectangle 18">
            <a:extLst>
              <a:ext uri="{FF2B5EF4-FFF2-40B4-BE49-F238E27FC236}">
                <a16:creationId xmlns:a16="http://schemas.microsoft.com/office/drawing/2014/main" id="{0AE2231A-05A0-1D4D-946C-FA25C9060B5E}"/>
              </a:ext>
            </a:extLst>
          </p:cNvPr>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19" name="Rectangle 19">
            <a:extLst>
              <a:ext uri="{FF2B5EF4-FFF2-40B4-BE49-F238E27FC236}">
                <a16:creationId xmlns:a16="http://schemas.microsoft.com/office/drawing/2014/main" id="{0243E0DC-BC42-4741-948F-3AD6B3779B6A}"/>
              </a:ext>
            </a:extLst>
          </p:cNvPr>
          <p:cNvSpPr>
            <a:spLocks noChangeArrowheads="1"/>
          </p:cNvSpPr>
          <p:nvPr/>
        </p:nvSpPr>
        <p:spPr bwMode="auto">
          <a:xfrm>
            <a:off x="7604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76820" name="Text Box 20">
            <a:extLst>
              <a:ext uri="{FF2B5EF4-FFF2-40B4-BE49-F238E27FC236}">
                <a16:creationId xmlns:a16="http://schemas.microsoft.com/office/drawing/2014/main" id="{951BEA97-0E9A-C24C-B55D-FE5F80898954}"/>
              </a:ext>
            </a:extLst>
          </p:cNvPr>
          <p:cNvSpPr txBox="1">
            <a:spLocks noChangeArrowheads="1"/>
          </p:cNvSpPr>
          <p:nvPr/>
        </p:nvSpPr>
        <p:spPr bwMode="auto">
          <a:xfrm>
            <a:off x="7378700" y="3978275"/>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a:t>
            </a:r>
          </a:p>
        </p:txBody>
      </p:sp>
      <p:sp>
        <p:nvSpPr>
          <p:cNvPr id="76821" name="Text Box 21">
            <a:extLst>
              <a:ext uri="{FF2B5EF4-FFF2-40B4-BE49-F238E27FC236}">
                <a16:creationId xmlns:a16="http://schemas.microsoft.com/office/drawing/2014/main" id="{F84CEB62-65A2-2042-96C7-B2E90CDAB580}"/>
              </a:ext>
            </a:extLst>
          </p:cNvPr>
          <p:cNvSpPr txBox="1">
            <a:spLocks noChangeArrowheads="1"/>
          </p:cNvSpPr>
          <p:nvPr/>
        </p:nvSpPr>
        <p:spPr bwMode="auto">
          <a:xfrm>
            <a:off x="71691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76822" name="AutoShape 22">
            <a:extLst>
              <a:ext uri="{FF2B5EF4-FFF2-40B4-BE49-F238E27FC236}">
                <a16:creationId xmlns:a16="http://schemas.microsoft.com/office/drawing/2014/main" id="{F83A2EA2-63BD-5845-96F7-CB8A910525A8}"/>
              </a:ext>
            </a:extLst>
          </p:cNvPr>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76823" name="AutoShape 23">
            <a:extLst>
              <a:ext uri="{FF2B5EF4-FFF2-40B4-BE49-F238E27FC236}">
                <a16:creationId xmlns:a16="http://schemas.microsoft.com/office/drawing/2014/main" id="{3B833F75-69E3-0A43-8D21-DDBCED6406F5}"/>
              </a:ext>
            </a:extLst>
          </p:cNvPr>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76824" name="AutoShape 25">
            <a:extLst>
              <a:ext uri="{FF2B5EF4-FFF2-40B4-BE49-F238E27FC236}">
                <a16:creationId xmlns:a16="http://schemas.microsoft.com/office/drawing/2014/main" id="{E9A42F0C-E73D-934C-B106-3CCAF437DAEA}"/>
              </a:ext>
            </a:extLst>
          </p:cNvPr>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76825" name="Line 26">
            <a:extLst>
              <a:ext uri="{FF2B5EF4-FFF2-40B4-BE49-F238E27FC236}">
                <a16:creationId xmlns:a16="http://schemas.microsoft.com/office/drawing/2014/main" id="{541CBA28-F59B-2145-8635-4087DA357633}"/>
              </a:ext>
            </a:extLst>
          </p:cNvPr>
          <p:cNvSpPr>
            <a:spLocks noChangeShapeType="1"/>
          </p:cNvSpPr>
          <p:nvPr/>
        </p:nvSpPr>
        <p:spPr bwMode="auto">
          <a:xfrm>
            <a:off x="64833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26" name="Line 28">
            <a:extLst>
              <a:ext uri="{FF2B5EF4-FFF2-40B4-BE49-F238E27FC236}">
                <a16:creationId xmlns:a16="http://schemas.microsoft.com/office/drawing/2014/main" id="{21037D92-ABA7-F54A-89C6-9CBA1F4504C4}"/>
              </a:ext>
            </a:extLst>
          </p:cNvPr>
          <p:cNvSpPr>
            <a:spLocks noChangeShapeType="1"/>
          </p:cNvSpPr>
          <p:nvPr/>
        </p:nvSpPr>
        <p:spPr bwMode="auto">
          <a:xfrm>
            <a:off x="49593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27" name="Text Box 29">
            <a:extLst>
              <a:ext uri="{FF2B5EF4-FFF2-40B4-BE49-F238E27FC236}">
                <a16:creationId xmlns:a16="http://schemas.microsoft.com/office/drawing/2014/main" id="{474876A1-8D91-334F-BD4A-64F8606CCF2E}"/>
              </a:ext>
            </a:extLst>
          </p:cNvPr>
          <p:cNvSpPr txBox="1">
            <a:spLocks noChangeArrowheads="1"/>
          </p:cNvSpPr>
          <p:nvPr/>
        </p:nvSpPr>
        <p:spPr bwMode="auto">
          <a:xfrm>
            <a:off x="3408363" y="4435475"/>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76828" name="Text Box 30">
            <a:extLst>
              <a:ext uri="{FF2B5EF4-FFF2-40B4-BE49-F238E27FC236}">
                <a16:creationId xmlns:a16="http://schemas.microsoft.com/office/drawing/2014/main" id="{01209B12-A51F-8B49-824B-005B6161F7D1}"/>
              </a:ext>
            </a:extLst>
          </p:cNvPr>
          <p:cNvSpPr txBox="1">
            <a:spLocks noChangeArrowheads="1"/>
          </p:cNvSpPr>
          <p:nvPr/>
        </p:nvSpPr>
        <p:spPr bwMode="auto">
          <a:xfrm>
            <a:off x="5235575" y="4435475"/>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76829" name="Text Box 31">
            <a:extLst>
              <a:ext uri="{FF2B5EF4-FFF2-40B4-BE49-F238E27FC236}">
                <a16:creationId xmlns:a16="http://schemas.microsoft.com/office/drawing/2014/main" id="{5D4A3C03-3AB3-5B46-9BB3-008533E32FF9}"/>
              </a:ext>
            </a:extLst>
          </p:cNvPr>
          <p:cNvSpPr txBox="1">
            <a:spLocks noChangeArrowheads="1"/>
          </p:cNvSpPr>
          <p:nvPr/>
        </p:nvSpPr>
        <p:spPr bwMode="auto">
          <a:xfrm>
            <a:off x="50165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1.2.3.4</a:t>
            </a:r>
          </a:p>
        </p:txBody>
      </p:sp>
      <p:sp>
        <p:nvSpPr>
          <p:cNvPr id="76830" name="Text Box 32">
            <a:extLst>
              <a:ext uri="{FF2B5EF4-FFF2-40B4-BE49-F238E27FC236}">
                <a16:creationId xmlns:a16="http://schemas.microsoft.com/office/drawing/2014/main" id="{90F2C5D6-17E9-BE45-99B2-F7FA2FF7A740}"/>
              </a:ext>
            </a:extLst>
          </p:cNvPr>
          <p:cNvSpPr txBox="1">
            <a:spLocks noChangeArrowheads="1"/>
          </p:cNvSpPr>
          <p:nvPr/>
        </p:nvSpPr>
        <p:spPr bwMode="auto">
          <a:xfrm>
            <a:off x="1692275"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1.2.3.7</a:t>
            </a:r>
          </a:p>
        </p:txBody>
      </p:sp>
      <p:sp>
        <p:nvSpPr>
          <p:cNvPr id="76831" name="Text Box 33">
            <a:extLst>
              <a:ext uri="{FF2B5EF4-FFF2-40B4-BE49-F238E27FC236}">
                <a16:creationId xmlns:a16="http://schemas.microsoft.com/office/drawing/2014/main" id="{860F4BDE-65AF-7F4F-96F8-C52AEC7501FB}"/>
              </a:ext>
            </a:extLst>
          </p:cNvPr>
          <p:cNvSpPr txBox="1">
            <a:spLocks noChangeArrowheads="1"/>
          </p:cNvSpPr>
          <p:nvPr/>
        </p:nvSpPr>
        <p:spPr bwMode="auto">
          <a:xfrm>
            <a:off x="2835275" y="296703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1.2.3.156</a:t>
            </a:r>
          </a:p>
        </p:txBody>
      </p:sp>
      <p:sp>
        <p:nvSpPr>
          <p:cNvPr id="76832" name="Text Box 34">
            <a:extLst>
              <a:ext uri="{FF2B5EF4-FFF2-40B4-BE49-F238E27FC236}">
                <a16:creationId xmlns:a16="http://schemas.microsoft.com/office/drawing/2014/main" id="{3772743E-0740-2243-9B67-85C52B8BE2B2}"/>
              </a:ext>
            </a:extLst>
          </p:cNvPr>
          <p:cNvSpPr txBox="1">
            <a:spLocks noChangeArrowheads="1"/>
          </p:cNvSpPr>
          <p:nvPr/>
        </p:nvSpPr>
        <p:spPr bwMode="auto">
          <a:xfrm>
            <a:off x="5110163"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5.6.7.8</a:t>
            </a:r>
          </a:p>
        </p:txBody>
      </p:sp>
      <p:sp>
        <p:nvSpPr>
          <p:cNvPr id="76833" name="Text Box 35">
            <a:extLst>
              <a:ext uri="{FF2B5EF4-FFF2-40B4-BE49-F238E27FC236}">
                <a16:creationId xmlns:a16="http://schemas.microsoft.com/office/drawing/2014/main" id="{24130DD4-E3BF-AB47-A398-E630272AB17A}"/>
              </a:ext>
            </a:extLst>
          </p:cNvPr>
          <p:cNvSpPr txBox="1">
            <a:spLocks noChangeArrowheads="1"/>
          </p:cNvSpPr>
          <p:nvPr/>
        </p:nvSpPr>
        <p:spPr bwMode="auto">
          <a:xfrm>
            <a:off x="626110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5.6.7.9</a:t>
            </a:r>
          </a:p>
        </p:txBody>
      </p:sp>
      <p:sp>
        <p:nvSpPr>
          <p:cNvPr id="76834" name="Text Box 36">
            <a:extLst>
              <a:ext uri="{FF2B5EF4-FFF2-40B4-BE49-F238E27FC236}">
                <a16:creationId xmlns:a16="http://schemas.microsoft.com/office/drawing/2014/main" id="{5769A18C-8FFA-2643-8BEA-C3BC656CAC91}"/>
              </a:ext>
            </a:extLst>
          </p:cNvPr>
          <p:cNvSpPr txBox="1">
            <a:spLocks noChangeArrowheads="1"/>
          </p:cNvSpPr>
          <p:nvPr/>
        </p:nvSpPr>
        <p:spPr bwMode="auto">
          <a:xfrm>
            <a:off x="7443788" y="296703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5.6.7.212</a:t>
            </a:r>
          </a:p>
        </p:txBody>
      </p:sp>
      <p:sp>
        <p:nvSpPr>
          <p:cNvPr id="76835" name="Line 62">
            <a:extLst>
              <a:ext uri="{FF2B5EF4-FFF2-40B4-BE49-F238E27FC236}">
                <a16:creationId xmlns:a16="http://schemas.microsoft.com/office/drawing/2014/main" id="{7AA5CD33-E4D8-6A4C-B3AD-41C6D902448F}"/>
              </a:ext>
            </a:extLst>
          </p:cNvPr>
          <p:cNvSpPr>
            <a:spLocks noChangeShapeType="1"/>
          </p:cNvSpPr>
          <p:nvPr/>
        </p:nvSpPr>
        <p:spPr bwMode="auto">
          <a:xfrm>
            <a:off x="2825750" y="3967163"/>
            <a:ext cx="0" cy="304800"/>
          </a:xfrm>
          <a:prstGeom prst="line">
            <a:avLst/>
          </a:prstGeom>
          <a:noFill/>
          <a:ln w="38100">
            <a:solidFill>
              <a:srgbClr val="0000FF"/>
            </a:solidFill>
            <a:round/>
            <a:headEnd type="arrow" w="lg" len="lg"/>
            <a:tailEnd type="none" w="lg" len="lg"/>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36" name="Line 63">
            <a:extLst>
              <a:ext uri="{FF2B5EF4-FFF2-40B4-BE49-F238E27FC236}">
                <a16:creationId xmlns:a16="http://schemas.microsoft.com/office/drawing/2014/main" id="{A9172EB7-6CE5-3A45-A824-2B64E11497C0}"/>
              </a:ext>
            </a:extLst>
          </p:cNvPr>
          <p:cNvSpPr>
            <a:spLocks noChangeShapeType="1"/>
          </p:cNvSpPr>
          <p:nvPr/>
        </p:nvSpPr>
        <p:spPr bwMode="auto">
          <a:xfrm>
            <a:off x="3113088" y="4416425"/>
            <a:ext cx="1219200" cy="0"/>
          </a:xfrm>
          <a:prstGeom prst="line">
            <a:avLst/>
          </a:prstGeom>
          <a:noFill/>
          <a:ln w="76200">
            <a:solidFill>
              <a:srgbClr val="FF3300"/>
            </a:solidFill>
            <a:round/>
            <a:headEnd/>
            <a:tailEnd type="arrow" w="sm"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37" name="Text Box 64">
            <a:extLst>
              <a:ext uri="{FF2B5EF4-FFF2-40B4-BE49-F238E27FC236}">
                <a16:creationId xmlns:a16="http://schemas.microsoft.com/office/drawing/2014/main" id="{277A6377-8C52-B645-A246-F49F4F1CD963}"/>
              </a:ext>
            </a:extLst>
          </p:cNvPr>
          <p:cNvSpPr txBox="1">
            <a:spLocks noChangeArrowheads="1"/>
          </p:cNvSpPr>
          <p:nvPr/>
        </p:nvSpPr>
        <p:spPr bwMode="auto">
          <a:xfrm>
            <a:off x="1785938" y="5046663"/>
            <a:ext cx="154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1.2.3.0/24</a:t>
            </a:r>
          </a:p>
        </p:txBody>
      </p:sp>
      <p:sp>
        <p:nvSpPr>
          <p:cNvPr id="76838" name="Text Box 65">
            <a:extLst>
              <a:ext uri="{FF2B5EF4-FFF2-40B4-BE49-F238E27FC236}">
                <a16:creationId xmlns:a16="http://schemas.microsoft.com/office/drawing/2014/main" id="{6042A9D2-62CC-3446-A408-B3DC9650CBB6}"/>
              </a:ext>
            </a:extLst>
          </p:cNvPr>
          <p:cNvSpPr txBox="1">
            <a:spLocks noChangeArrowheads="1"/>
          </p:cNvSpPr>
          <p:nvPr/>
        </p:nvSpPr>
        <p:spPr bwMode="auto">
          <a:xfrm>
            <a:off x="1798638" y="5607050"/>
            <a:ext cx="154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5.6.7.0/24</a:t>
            </a:r>
          </a:p>
        </p:txBody>
      </p:sp>
      <p:sp>
        <p:nvSpPr>
          <p:cNvPr id="76839" name="AutoShape 66">
            <a:extLst>
              <a:ext uri="{FF2B5EF4-FFF2-40B4-BE49-F238E27FC236}">
                <a16:creationId xmlns:a16="http://schemas.microsoft.com/office/drawing/2014/main" id="{2C27E179-F566-9948-A02F-84774E89FD7A}"/>
              </a:ext>
            </a:extLst>
          </p:cNvPr>
          <p:cNvSpPr>
            <a:spLocks noChangeArrowheads="1"/>
          </p:cNvSpPr>
          <p:nvPr/>
        </p:nvSpPr>
        <p:spPr bwMode="auto">
          <a:xfrm>
            <a:off x="3575050" y="5683250"/>
            <a:ext cx="728663" cy="230188"/>
          </a:xfrm>
          <a:prstGeom prst="rightArrow">
            <a:avLst>
              <a:gd name="adj1" fmla="val 50000"/>
              <a:gd name="adj2" fmla="val 79138"/>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76840" name="Rectangle 67">
            <a:extLst>
              <a:ext uri="{FF2B5EF4-FFF2-40B4-BE49-F238E27FC236}">
                <a16:creationId xmlns:a16="http://schemas.microsoft.com/office/drawing/2014/main" id="{627C20FA-224D-2542-BC99-89BE98596C91}"/>
              </a:ext>
            </a:extLst>
          </p:cNvPr>
          <p:cNvSpPr>
            <a:spLocks noChangeArrowheads="1"/>
          </p:cNvSpPr>
          <p:nvPr/>
        </p:nvSpPr>
        <p:spPr bwMode="auto">
          <a:xfrm>
            <a:off x="1762125" y="4914900"/>
            <a:ext cx="2655888" cy="111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76841" name="Line 68">
            <a:extLst>
              <a:ext uri="{FF2B5EF4-FFF2-40B4-BE49-F238E27FC236}">
                <a16:creationId xmlns:a16="http://schemas.microsoft.com/office/drawing/2014/main" id="{150C1621-9D01-C743-910B-3380E648EA1B}"/>
              </a:ext>
            </a:extLst>
          </p:cNvPr>
          <p:cNvSpPr>
            <a:spLocks noChangeShapeType="1"/>
          </p:cNvSpPr>
          <p:nvPr/>
        </p:nvSpPr>
        <p:spPr bwMode="auto">
          <a:xfrm>
            <a:off x="3457575" y="4914900"/>
            <a:ext cx="0" cy="1114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42" name="Line 69">
            <a:extLst>
              <a:ext uri="{FF2B5EF4-FFF2-40B4-BE49-F238E27FC236}">
                <a16:creationId xmlns:a16="http://schemas.microsoft.com/office/drawing/2014/main" id="{4CF13826-BEF6-FB4D-8A06-28DF85B56D13}"/>
              </a:ext>
            </a:extLst>
          </p:cNvPr>
          <p:cNvSpPr>
            <a:spLocks noChangeShapeType="1"/>
          </p:cNvSpPr>
          <p:nvPr/>
        </p:nvSpPr>
        <p:spPr bwMode="auto">
          <a:xfrm>
            <a:off x="1762125" y="5529263"/>
            <a:ext cx="2655888"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43" name="Text Box 70">
            <a:extLst>
              <a:ext uri="{FF2B5EF4-FFF2-40B4-BE49-F238E27FC236}">
                <a16:creationId xmlns:a16="http://schemas.microsoft.com/office/drawing/2014/main" id="{6F79F1BC-FAEA-FA4C-BC93-B56AA62F786E}"/>
              </a:ext>
            </a:extLst>
          </p:cNvPr>
          <p:cNvSpPr txBox="1">
            <a:spLocks noChangeArrowheads="1"/>
          </p:cNvSpPr>
          <p:nvPr/>
        </p:nvSpPr>
        <p:spPr bwMode="auto">
          <a:xfrm>
            <a:off x="1838325" y="6054725"/>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forwarding table</a:t>
            </a:r>
          </a:p>
        </p:txBody>
      </p:sp>
      <p:sp>
        <p:nvSpPr>
          <p:cNvPr id="76844" name="Line 71">
            <a:extLst>
              <a:ext uri="{FF2B5EF4-FFF2-40B4-BE49-F238E27FC236}">
                <a16:creationId xmlns:a16="http://schemas.microsoft.com/office/drawing/2014/main" id="{CBA4ED86-0503-9141-BA4C-1C48CBBEC0A3}"/>
              </a:ext>
            </a:extLst>
          </p:cNvPr>
          <p:cNvSpPr>
            <a:spLocks noChangeShapeType="1"/>
          </p:cNvSpPr>
          <p:nvPr/>
        </p:nvSpPr>
        <p:spPr bwMode="auto">
          <a:xfrm flipV="1">
            <a:off x="685800" y="5535613"/>
            <a:ext cx="998538"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6845" name="Group 72">
            <a:extLst>
              <a:ext uri="{FF2B5EF4-FFF2-40B4-BE49-F238E27FC236}">
                <a16:creationId xmlns:a16="http://schemas.microsoft.com/office/drawing/2014/main" id="{57A23808-B41E-0748-87DC-8674D7CAA1C6}"/>
              </a:ext>
            </a:extLst>
          </p:cNvPr>
          <p:cNvGrpSpPr>
            <a:grpSpLocks/>
          </p:cNvGrpSpPr>
          <p:nvPr/>
        </p:nvGrpSpPr>
        <p:grpSpPr bwMode="auto">
          <a:xfrm>
            <a:off x="1060450" y="4992688"/>
            <a:ext cx="327025" cy="457200"/>
            <a:chOff x="4505" y="1615"/>
            <a:chExt cx="206" cy="288"/>
          </a:xfrm>
        </p:grpSpPr>
        <p:sp>
          <p:nvSpPr>
            <p:cNvPr id="895049" name="Rectangle 73">
              <a:extLst>
                <a:ext uri="{FF2B5EF4-FFF2-40B4-BE49-F238E27FC236}">
                  <a16:creationId xmlns:a16="http://schemas.microsoft.com/office/drawing/2014/main" id="{BE3D570F-B290-E54B-BDFC-E5036EC32ADB}"/>
                </a:ext>
              </a:extLst>
            </p:cNvPr>
            <p:cNvSpPr>
              <a:spLocks noChangeArrowheads="1"/>
            </p:cNvSpPr>
            <p:nvPr/>
          </p:nvSpPr>
          <p:spPr bwMode="auto">
            <a:xfrm>
              <a:off x="4506" y="1615"/>
              <a:ext cx="205" cy="288"/>
            </a:xfrm>
            <a:prstGeom prst="rect">
              <a:avLst/>
            </a:prstGeom>
            <a:solidFill>
              <a:schemeClr val="accent6">
                <a:lumMod val="60000"/>
                <a:lumOff val="40000"/>
              </a:schemeClr>
            </a:solidFill>
            <a:ln w="38100">
              <a:solidFill>
                <a:schemeClr val="bg2"/>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urier New" pitchFamily="1" charset="0"/>
                <a:ea typeface="+mn-ea"/>
                <a:cs typeface="+mn-cs"/>
              </a:endParaRPr>
            </a:p>
          </p:txBody>
        </p:sp>
        <p:sp>
          <p:nvSpPr>
            <p:cNvPr id="76849" name="Rectangle 74">
              <a:extLst>
                <a:ext uri="{FF2B5EF4-FFF2-40B4-BE49-F238E27FC236}">
                  <a16:creationId xmlns:a16="http://schemas.microsoft.com/office/drawing/2014/main" id="{1C30D78D-CC42-AA43-98D0-3ACB740BDC16}"/>
                </a:ext>
              </a:extLst>
            </p:cNvPr>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76846" name="Line 75">
            <a:extLst>
              <a:ext uri="{FF2B5EF4-FFF2-40B4-BE49-F238E27FC236}">
                <a16:creationId xmlns:a16="http://schemas.microsoft.com/office/drawing/2014/main" id="{56E70EF8-9283-7E45-B899-E157BE861099}"/>
              </a:ext>
            </a:extLst>
          </p:cNvPr>
          <p:cNvSpPr>
            <a:spLocks noChangeShapeType="1"/>
          </p:cNvSpPr>
          <p:nvPr/>
        </p:nvSpPr>
        <p:spPr bwMode="auto">
          <a:xfrm>
            <a:off x="1614488" y="4416425"/>
            <a:ext cx="912812" cy="0"/>
          </a:xfrm>
          <a:prstGeom prst="line">
            <a:avLst/>
          </a:prstGeom>
          <a:noFill/>
          <a:ln w="76200">
            <a:solidFill>
              <a:schemeClr val="tx1"/>
            </a:solidFill>
            <a:round/>
            <a:headEnd/>
            <a:tailEnd type="arrow" w="sm"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847" name="AutoShape 76">
            <a:extLst>
              <a:ext uri="{FF2B5EF4-FFF2-40B4-BE49-F238E27FC236}">
                <a16:creationId xmlns:a16="http://schemas.microsoft.com/office/drawing/2014/main" id="{312950FF-866D-9443-9EFC-29566EFD4F26}"/>
              </a:ext>
            </a:extLst>
          </p:cNvPr>
          <p:cNvSpPr>
            <a:spLocks noChangeArrowheads="1"/>
          </p:cNvSpPr>
          <p:nvPr/>
        </p:nvSpPr>
        <p:spPr bwMode="auto">
          <a:xfrm>
            <a:off x="3727450" y="4953000"/>
            <a:ext cx="422275" cy="422275"/>
          </a:xfrm>
          <a:custGeom>
            <a:avLst/>
            <a:gdLst>
              <a:gd name="T0" fmla="*/ 115282150 w 21600"/>
              <a:gd name="T1" fmla="*/ 0 h 21600"/>
              <a:gd name="T2" fmla="*/ 69166319 w 21600"/>
              <a:gd name="T3" fmla="*/ 53796779 h 21600"/>
              <a:gd name="T4" fmla="*/ 0 w 21600"/>
              <a:gd name="T5" fmla="*/ 134499612 h 21600"/>
              <a:gd name="T6" fmla="*/ 69166319 w 21600"/>
              <a:gd name="T7" fmla="*/ 161390748 h 21600"/>
              <a:gd name="T8" fmla="*/ 138332618 w 21600"/>
              <a:gd name="T9" fmla="*/ 112077083 h 21600"/>
              <a:gd name="T10" fmla="*/ 161390748 w 21600"/>
              <a:gd name="T11" fmla="*/ 53796779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147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600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2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grpSp>
        <p:nvGrpSpPr>
          <p:cNvPr id="32" name="Group 31">
            <a:extLst>
              <a:ext uri="{FF2B5EF4-FFF2-40B4-BE49-F238E27FC236}">
                <a16:creationId xmlns:a16="http://schemas.microsoft.com/office/drawing/2014/main" id="{469C078D-7DF5-4835-C7A4-4CD9BFF9692B}"/>
              </a:ext>
            </a:extLst>
          </p:cNvPr>
          <p:cNvGrpSpPr/>
          <p:nvPr/>
        </p:nvGrpSpPr>
        <p:grpSpPr>
          <a:xfrm>
            <a:off x="6092824" y="932944"/>
            <a:ext cx="1673787" cy="1704516"/>
            <a:chOff x="6092825" y="932944"/>
            <a:chExt cx="1497782" cy="1704516"/>
          </a:xfrm>
        </p:grpSpPr>
        <p:sp>
          <p:nvSpPr>
            <p:cNvPr id="28" name="Rectangular Callout 27">
              <a:extLst>
                <a:ext uri="{FF2B5EF4-FFF2-40B4-BE49-F238E27FC236}">
                  <a16:creationId xmlns:a16="http://schemas.microsoft.com/office/drawing/2014/main" id="{AAE63111-A1E9-AFCD-B2D1-0E8B28E36BE5}"/>
                </a:ext>
              </a:extLst>
            </p:cNvPr>
            <p:cNvSpPr/>
            <p:nvPr/>
          </p:nvSpPr>
          <p:spPr>
            <a:xfrm>
              <a:off x="6150004" y="947483"/>
              <a:ext cx="1371569" cy="1689977"/>
            </a:xfrm>
            <a:prstGeom prst="wedgeRectCallout">
              <a:avLst>
                <a:gd name="adj1" fmla="val -138696"/>
                <a:gd name="adj2" fmla="val -400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3159D41-B407-79E0-D986-4163943C2632}"/>
                </a:ext>
              </a:extLst>
            </p:cNvPr>
            <p:cNvSpPr txBox="1"/>
            <p:nvPr/>
          </p:nvSpPr>
          <p:spPr>
            <a:xfrm>
              <a:off x="6092825" y="9329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06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grpSp>
        <p:nvGrpSpPr>
          <p:cNvPr id="32" name="Group 31">
            <a:extLst>
              <a:ext uri="{FF2B5EF4-FFF2-40B4-BE49-F238E27FC236}">
                <a16:creationId xmlns:a16="http://schemas.microsoft.com/office/drawing/2014/main" id="{469C078D-7DF5-4835-C7A4-4CD9BFF9692B}"/>
              </a:ext>
            </a:extLst>
          </p:cNvPr>
          <p:cNvGrpSpPr/>
          <p:nvPr/>
        </p:nvGrpSpPr>
        <p:grpSpPr>
          <a:xfrm>
            <a:off x="6092824" y="932944"/>
            <a:ext cx="1673787" cy="1704516"/>
            <a:chOff x="6092825" y="932944"/>
            <a:chExt cx="1497782" cy="1704516"/>
          </a:xfrm>
        </p:grpSpPr>
        <p:sp>
          <p:nvSpPr>
            <p:cNvPr id="28" name="Rectangular Callout 27">
              <a:extLst>
                <a:ext uri="{FF2B5EF4-FFF2-40B4-BE49-F238E27FC236}">
                  <a16:creationId xmlns:a16="http://schemas.microsoft.com/office/drawing/2014/main" id="{AAE63111-A1E9-AFCD-B2D1-0E8B28E36BE5}"/>
                </a:ext>
              </a:extLst>
            </p:cNvPr>
            <p:cNvSpPr/>
            <p:nvPr/>
          </p:nvSpPr>
          <p:spPr>
            <a:xfrm>
              <a:off x="6150004" y="947483"/>
              <a:ext cx="1371569" cy="1689977"/>
            </a:xfrm>
            <a:prstGeom prst="wedgeRectCallout">
              <a:avLst>
                <a:gd name="adj1" fmla="val -138696"/>
                <a:gd name="adj2" fmla="val -400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3159D41-B407-79E0-D986-4163943C2632}"/>
                </a:ext>
              </a:extLst>
            </p:cNvPr>
            <p:cNvSpPr txBox="1"/>
            <p:nvPr/>
          </p:nvSpPr>
          <p:spPr>
            <a:xfrm>
              <a:off x="6092825" y="9329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33" name="Text Box 5">
            <a:extLst>
              <a:ext uri="{FF2B5EF4-FFF2-40B4-BE49-F238E27FC236}">
                <a16:creationId xmlns:a16="http://schemas.microsoft.com/office/drawing/2014/main" id="{12DBEE2E-8CE9-BBD6-8DB7-F0970EB528F4}"/>
              </a:ext>
            </a:extLst>
          </p:cNvPr>
          <p:cNvSpPr txBox="1">
            <a:spLocks noChangeArrowheads="1"/>
          </p:cNvSpPr>
          <p:nvPr/>
        </p:nvSpPr>
        <p:spPr bwMode="auto">
          <a:xfrm>
            <a:off x="6173850" y="1326546"/>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34" name="Text Box 9">
            <a:extLst>
              <a:ext uri="{FF2B5EF4-FFF2-40B4-BE49-F238E27FC236}">
                <a16:creationId xmlns:a16="http://schemas.microsoft.com/office/drawing/2014/main" id="{EF44AEF7-467B-E67B-E116-BBE37C716B11}"/>
              </a:ext>
            </a:extLst>
          </p:cNvPr>
          <p:cNvSpPr txBox="1">
            <a:spLocks noChangeArrowheads="1"/>
          </p:cNvSpPr>
          <p:nvPr/>
        </p:nvSpPr>
        <p:spPr bwMode="auto">
          <a:xfrm>
            <a:off x="6173850" y="1668240"/>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798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204F55B-AFFA-390B-1402-7D7A30A1CFEA}"/>
              </a:ext>
            </a:extLst>
          </p:cNvPr>
          <p:cNvSpPr/>
          <p:nvPr/>
        </p:nvSpPr>
        <p:spPr>
          <a:xfrm>
            <a:off x="1388962" y="1970034"/>
            <a:ext cx="7639291" cy="19098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AB2BAD2-EC84-8011-6CF0-E6D88385C6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3CDE244E-7777-0289-4F08-7C96E12DA14A}"/>
              </a:ext>
            </a:extLst>
          </p:cNvPr>
          <p:cNvSpPr txBox="1"/>
          <p:nvPr/>
        </p:nvSpPr>
        <p:spPr>
          <a:xfrm>
            <a:off x="3921476" y="2647595"/>
            <a:ext cx="489108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11001001.00001010.00000000.00000000/21</a:t>
            </a:r>
          </a:p>
        </p:txBody>
      </p:sp>
      <p:sp>
        <p:nvSpPr>
          <p:cNvPr id="5" name="TextBox 4">
            <a:extLst>
              <a:ext uri="{FF2B5EF4-FFF2-40B4-BE49-F238E27FC236}">
                <a16:creationId xmlns:a16="http://schemas.microsoft.com/office/drawing/2014/main" id="{85D9E93A-7C7D-07C1-3E33-D509E7919984}"/>
              </a:ext>
            </a:extLst>
          </p:cNvPr>
          <p:cNvSpPr txBox="1"/>
          <p:nvPr/>
        </p:nvSpPr>
        <p:spPr>
          <a:xfrm>
            <a:off x="3921476" y="3228945"/>
            <a:ext cx="4891083" cy="400110"/>
          </a:xfrm>
          <a:prstGeom prst="rect">
            <a:avLst/>
          </a:prstGeom>
          <a:noFill/>
        </p:spPr>
        <p:txBody>
          <a:bodyPr wrap="none" rtlCol="0">
            <a:spAutoFit/>
          </a:bodyPr>
          <a:lstStyle>
            <a:defPPr>
              <a:defRPr lang="en-US"/>
            </a:defPPr>
            <a:lvl1pPr>
              <a:defRPr sz="2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11001001.00001010.00000110.00000000/23</a:t>
            </a:r>
          </a:p>
        </p:txBody>
      </p:sp>
      <p:sp>
        <p:nvSpPr>
          <p:cNvPr id="6" name="TextBox 5">
            <a:extLst>
              <a:ext uri="{FF2B5EF4-FFF2-40B4-BE49-F238E27FC236}">
                <a16:creationId xmlns:a16="http://schemas.microsoft.com/office/drawing/2014/main" id="{DE471DC1-DDD0-A7E0-BA52-6BD52D0D8324}"/>
              </a:ext>
            </a:extLst>
          </p:cNvPr>
          <p:cNvSpPr txBox="1"/>
          <p:nvPr/>
        </p:nvSpPr>
        <p:spPr>
          <a:xfrm>
            <a:off x="335666" y="5173164"/>
            <a:ext cx="45320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11001001.00001010.00000110.00010001</a:t>
            </a:r>
          </a:p>
        </p:txBody>
      </p:sp>
      <p:sp>
        <p:nvSpPr>
          <p:cNvPr id="7" name="TextBox 6">
            <a:extLst>
              <a:ext uri="{FF2B5EF4-FFF2-40B4-BE49-F238E27FC236}">
                <a16:creationId xmlns:a16="http://schemas.microsoft.com/office/drawing/2014/main" id="{603F21EC-1E0B-014D-DE64-53791D37240F}"/>
              </a:ext>
            </a:extLst>
          </p:cNvPr>
          <p:cNvSpPr txBox="1"/>
          <p:nvPr/>
        </p:nvSpPr>
        <p:spPr>
          <a:xfrm>
            <a:off x="335666" y="4651912"/>
            <a:ext cx="41330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packet with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dest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Addr</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201.10.6.17</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Box 5">
            <a:extLst>
              <a:ext uri="{FF2B5EF4-FFF2-40B4-BE49-F238E27FC236}">
                <a16:creationId xmlns:a16="http://schemas.microsoft.com/office/drawing/2014/main" id="{FDC50434-29AB-54FD-B0EE-8F4456EEEF5F}"/>
              </a:ext>
            </a:extLst>
          </p:cNvPr>
          <p:cNvSpPr txBox="1">
            <a:spLocks noChangeArrowheads="1"/>
          </p:cNvSpPr>
          <p:nvPr/>
        </p:nvSpPr>
        <p:spPr bwMode="auto">
          <a:xfrm>
            <a:off x="1611618" y="268099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9" name="Text Box 9">
            <a:extLst>
              <a:ext uri="{FF2B5EF4-FFF2-40B4-BE49-F238E27FC236}">
                <a16:creationId xmlns:a16="http://schemas.microsoft.com/office/drawing/2014/main" id="{ADC40FFA-0DE1-E015-1972-28FD07AD327C}"/>
              </a:ext>
            </a:extLst>
          </p:cNvPr>
          <p:cNvSpPr txBox="1">
            <a:spLocks noChangeArrowheads="1"/>
          </p:cNvSpPr>
          <p:nvPr/>
        </p:nvSpPr>
        <p:spPr bwMode="auto">
          <a:xfrm>
            <a:off x="1611618" y="3228945"/>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0" name="Rectangle 2">
            <a:extLst>
              <a:ext uri="{FF2B5EF4-FFF2-40B4-BE49-F238E27FC236}">
                <a16:creationId xmlns:a16="http://schemas.microsoft.com/office/drawing/2014/main" id="{C3ED3EFD-0C47-91A4-4BCF-2F3483100304}"/>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cxnSp>
        <p:nvCxnSpPr>
          <p:cNvPr id="12" name="Straight Arrow Connector 11">
            <a:extLst>
              <a:ext uri="{FF2B5EF4-FFF2-40B4-BE49-F238E27FC236}">
                <a16:creationId xmlns:a16="http://schemas.microsoft.com/office/drawing/2014/main" id="{9F11C1F7-2BD9-8CCC-982E-4FBC436E5FBD}"/>
              </a:ext>
            </a:extLst>
          </p:cNvPr>
          <p:cNvCxnSpPr>
            <a:cxnSpLocks/>
          </p:cNvCxnSpPr>
          <p:nvPr/>
        </p:nvCxnSpPr>
        <p:spPr>
          <a:xfrm>
            <a:off x="3231138" y="2864349"/>
            <a:ext cx="618641" cy="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B899E29-C7E7-D716-1F38-B4CF395FC0D9}"/>
              </a:ext>
            </a:extLst>
          </p:cNvPr>
          <p:cNvCxnSpPr>
            <a:cxnSpLocks/>
          </p:cNvCxnSpPr>
          <p:nvPr/>
        </p:nvCxnSpPr>
        <p:spPr>
          <a:xfrm>
            <a:off x="3231137" y="3429000"/>
            <a:ext cx="618641" cy="0"/>
          </a:xfrm>
          <a:prstGeom prst="straightConnector1">
            <a:avLst/>
          </a:prstGeom>
          <a:ln w="4445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00F54AF-3A47-4ADF-9D73-4F2DD4BAE8FC}"/>
              </a:ext>
            </a:extLst>
          </p:cNvPr>
          <p:cNvSpPr txBox="1"/>
          <p:nvPr/>
        </p:nvSpPr>
        <p:spPr>
          <a:xfrm>
            <a:off x="3849778" y="1925011"/>
            <a:ext cx="22994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Forwarding table</a:t>
            </a:r>
          </a:p>
        </p:txBody>
      </p:sp>
    </p:spTree>
    <p:extLst>
      <p:ext uri="{BB962C8B-B14F-4D97-AF65-F5344CB8AC3E}">
        <p14:creationId xmlns:p14="http://schemas.microsoft.com/office/powerpoint/2010/main" val="33649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D1D8FB74-F2CB-1B4A-B6FB-D85490B4997B}"/>
              </a:ext>
            </a:extLst>
          </p:cNvPr>
          <p:cNvSpPr>
            <a:spLocks noGrp="1" noChangeArrowheads="1"/>
          </p:cNvSpPr>
          <p:nvPr>
            <p:ph type="title"/>
          </p:nvPr>
        </p:nvSpPr>
        <p:spPr>
          <a:xfrm>
            <a:off x="0" y="76200"/>
            <a:ext cx="9144000" cy="1143000"/>
          </a:xfrm>
        </p:spPr>
        <p:txBody>
          <a:bodyPr/>
          <a:lstStyle/>
          <a:p>
            <a:r>
              <a:rPr lang="en-US" altLang="en-US" dirty="0">
                <a:ea typeface="ＭＳ Ｐゴシック" panose="020B0600070205080204" pitchFamily="34" charset="-128"/>
              </a:rPr>
              <a:t>CIDR Makes Packet Forwarding Harder</a:t>
            </a:r>
          </a:p>
        </p:txBody>
      </p:sp>
      <p:sp>
        <p:nvSpPr>
          <p:cNvPr id="78850" name="Rectangle 3">
            <a:extLst>
              <a:ext uri="{FF2B5EF4-FFF2-40B4-BE49-F238E27FC236}">
                <a16:creationId xmlns:a16="http://schemas.microsoft.com/office/drawing/2014/main" id="{306A6746-C8C0-6B42-B157-91785FACADF8}"/>
              </a:ext>
            </a:extLst>
          </p:cNvPr>
          <p:cNvSpPr>
            <a:spLocks noGrp="1" noChangeArrowheads="1"/>
          </p:cNvSpPr>
          <p:nvPr>
            <p:ph type="body" idx="1"/>
          </p:nvPr>
        </p:nvSpPr>
        <p:spPr/>
        <p:txBody>
          <a:bodyPr/>
          <a:lstStyle/>
          <a:p>
            <a:r>
              <a:rPr lang="en-US" altLang="en-US" dirty="0">
                <a:ea typeface="ＭＳ Ｐゴシック" panose="020B0600070205080204" pitchFamily="34" charset="-128"/>
              </a:rPr>
              <a:t>Forwarding table may have many matches</a:t>
            </a:r>
          </a:p>
          <a:p>
            <a:pPr lvl="1"/>
            <a:r>
              <a:rPr lang="en-US" altLang="en-US" dirty="0">
                <a:ea typeface="ＭＳ Ｐゴシック" panose="020B0600070205080204" pitchFamily="34" charset="-128"/>
              </a:rPr>
              <a:t>E.g., entries for 201.10.0.0/21 and 201.10.6.0/23</a:t>
            </a:r>
          </a:p>
          <a:p>
            <a:pPr lvl="1"/>
            <a:r>
              <a:rPr lang="en-US" altLang="en-US" dirty="0">
                <a:ea typeface="ＭＳ Ｐゴシック" panose="020B0600070205080204" pitchFamily="34" charset="-128"/>
              </a:rPr>
              <a:t>The IP address 201.10.6.17 would match both!</a:t>
            </a:r>
          </a:p>
          <a:p>
            <a:pPr lvl="1"/>
            <a:endParaRPr lang="en-US" altLang="en-US" dirty="0">
              <a:ea typeface="ＭＳ Ｐゴシック" panose="020B0600070205080204" pitchFamily="34" charset="-128"/>
            </a:endParaRPr>
          </a:p>
        </p:txBody>
      </p:sp>
      <p:sp>
        <p:nvSpPr>
          <p:cNvPr id="78851" name="Slide Number Placeholder 3">
            <a:extLst>
              <a:ext uri="{FF2B5EF4-FFF2-40B4-BE49-F238E27FC236}">
                <a16:creationId xmlns:a16="http://schemas.microsoft.com/office/drawing/2014/main" id="{FC0EF295-0A95-E047-A9A5-CB5228EC0101}"/>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FD219F6D-D975-C649-9E52-3CACCAA3730B}" type="slidenum">
              <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901124" name="Rectangle 4">
            <a:extLst>
              <a:ext uri="{FF2B5EF4-FFF2-40B4-BE49-F238E27FC236}">
                <a16:creationId xmlns:a16="http://schemas.microsoft.com/office/drawing/2014/main" id="{A0DAB80C-3F5F-2645-B180-EA0DCF3BDFD1}"/>
              </a:ext>
            </a:extLst>
          </p:cNvPr>
          <p:cNvSpPr>
            <a:spLocks noChangeArrowheads="1"/>
          </p:cNvSpPr>
          <p:nvPr/>
        </p:nvSpPr>
        <p:spPr bwMode="auto">
          <a:xfrm>
            <a:off x="457200" y="3124200"/>
            <a:ext cx="8305800" cy="2919413"/>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urier New" pitchFamily="1" charset="0"/>
              <a:ea typeface="+mn-ea"/>
              <a:cs typeface="+mn-cs"/>
            </a:endParaRPr>
          </a:p>
        </p:txBody>
      </p:sp>
      <p:sp>
        <p:nvSpPr>
          <p:cNvPr id="78853" name="Text Box 5">
            <a:extLst>
              <a:ext uri="{FF2B5EF4-FFF2-40B4-BE49-F238E27FC236}">
                <a16:creationId xmlns:a16="http://schemas.microsoft.com/office/drawing/2014/main" id="{4707E346-5A9C-364C-A9BB-7E46D3B3226B}"/>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8854" name="Text Box 6">
            <a:extLst>
              <a:ext uri="{FF2B5EF4-FFF2-40B4-BE49-F238E27FC236}">
                <a16:creationId xmlns:a16="http://schemas.microsoft.com/office/drawing/2014/main" id="{A1B10668-3A1A-0542-91F9-395CCAC0A942}"/>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78855" name="Text Box 7">
            <a:extLst>
              <a:ext uri="{FF2B5EF4-FFF2-40B4-BE49-F238E27FC236}">
                <a16:creationId xmlns:a16="http://schemas.microsoft.com/office/drawing/2014/main" id="{0E518CAA-2BFD-E04B-9F0F-8B5060FD5632}"/>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78856" name="Text Box 8">
            <a:extLst>
              <a:ext uri="{FF2B5EF4-FFF2-40B4-BE49-F238E27FC236}">
                <a16:creationId xmlns:a16="http://schemas.microsoft.com/office/drawing/2014/main" id="{B7AEBE7F-3955-634C-AA56-4A7493F3B0EA}"/>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78857" name="Text Box 9">
            <a:extLst>
              <a:ext uri="{FF2B5EF4-FFF2-40B4-BE49-F238E27FC236}">
                <a16:creationId xmlns:a16="http://schemas.microsoft.com/office/drawing/2014/main" id="{85F664E9-0B90-8A4D-AE48-2685208E54F5}"/>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78858" name="Oval 10">
            <a:extLst>
              <a:ext uri="{FF2B5EF4-FFF2-40B4-BE49-F238E27FC236}">
                <a16:creationId xmlns:a16="http://schemas.microsoft.com/office/drawing/2014/main" id="{AFA8C6B2-DFAE-AA47-A2F0-384811BB9C43}"/>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78859" name="Oval 11">
            <a:extLst>
              <a:ext uri="{FF2B5EF4-FFF2-40B4-BE49-F238E27FC236}">
                <a16:creationId xmlns:a16="http://schemas.microsoft.com/office/drawing/2014/main" id="{4476E03B-05DC-2D46-8165-BB77065818CF}"/>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78860" name="Oval 12">
            <a:extLst>
              <a:ext uri="{FF2B5EF4-FFF2-40B4-BE49-F238E27FC236}">
                <a16:creationId xmlns:a16="http://schemas.microsoft.com/office/drawing/2014/main" id="{56D82144-14B9-9044-8A58-2AA37442FDAB}"/>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78861" name="Oval 13">
            <a:extLst>
              <a:ext uri="{FF2B5EF4-FFF2-40B4-BE49-F238E27FC236}">
                <a16:creationId xmlns:a16="http://schemas.microsoft.com/office/drawing/2014/main" id="{06CF0D24-916D-0443-8E00-98AB5215FD5A}"/>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78862" name="Oval 14">
            <a:extLst>
              <a:ext uri="{FF2B5EF4-FFF2-40B4-BE49-F238E27FC236}">
                <a16:creationId xmlns:a16="http://schemas.microsoft.com/office/drawing/2014/main" id="{4CB1815F-3ABE-9641-8EC3-DB183D3B0D64}"/>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78863" name="AutoShape 15">
            <a:extLst>
              <a:ext uri="{FF2B5EF4-FFF2-40B4-BE49-F238E27FC236}">
                <a16:creationId xmlns:a16="http://schemas.microsoft.com/office/drawing/2014/main" id="{46FFAD29-41E1-C84D-9C7F-DDE4E03E4279}"/>
              </a:ext>
            </a:extLst>
          </p:cNvPr>
          <p:cNvCxnSpPr>
            <a:cxnSpLocks noChangeShapeType="1"/>
            <a:stCxn id="78858" idx="2"/>
            <a:endCxn id="78860"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78864" name="AutoShape 16">
            <a:extLst>
              <a:ext uri="{FF2B5EF4-FFF2-40B4-BE49-F238E27FC236}">
                <a16:creationId xmlns:a16="http://schemas.microsoft.com/office/drawing/2014/main" id="{8D6BCAAB-E092-0940-81EF-68F2BE2262C5}"/>
              </a:ext>
            </a:extLst>
          </p:cNvPr>
          <p:cNvCxnSpPr>
            <a:cxnSpLocks noChangeShapeType="1"/>
            <a:stCxn id="78858"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78865" name="AutoShape 17">
            <a:extLst>
              <a:ext uri="{FF2B5EF4-FFF2-40B4-BE49-F238E27FC236}">
                <a16:creationId xmlns:a16="http://schemas.microsoft.com/office/drawing/2014/main" id="{CCCC2C6D-E596-C043-B871-60C7410C4AFD}"/>
              </a:ext>
            </a:extLst>
          </p:cNvPr>
          <p:cNvCxnSpPr>
            <a:cxnSpLocks noChangeShapeType="1"/>
            <a:stCxn id="78858"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78866" name="AutoShape 18">
            <a:extLst>
              <a:ext uri="{FF2B5EF4-FFF2-40B4-BE49-F238E27FC236}">
                <a16:creationId xmlns:a16="http://schemas.microsoft.com/office/drawing/2014/main" id="{F2EA93CC-63C4-0540-93B3-BC950EFFD50F}"/>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78867" name="AutoShape 19">
            <a:extLst>
              <a:ext uri="{FF2B5EF4-FFF2-40B4-BE49-F238E27FC236}">
                <a16:creationId xmlns:a16="http://schemas.microsoft.com/office/drawing/2014/main" id="{9CFA14FB-59DC-B34B-813C-29E2F463DB9F}"/>
              </a:ext>
            </a:extLst>
          </p:cNvPr>
          <p:cNvCxnSpPr>
            <a:cxnSpLocks noChangeShapeType="1"/>
            <a:endCxn id="78862"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78868" name="Line 20">
            <a:extLst>
              <a:ext uri="{FF2B5EF4-FFF2-40B4-BE49-F238E27FC236}">
                <a16:creationId xmlns:a16="http://schemas.microsoft.com/office/drawing/2014/main" id="{4D116DD1-0F9A-D646-AD7A-F8D3314EBE8B}"/>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869" name="Line 21">
            <a:extLst>
              <a:ext uri="{FF2B5EF4-FFF2-40B4-BE49-F238E27FC236}">
                <a16:creationId xmlns:a16="http://schemas.microsoft.com/office/drawing/2014/main" id="{C2EDB80A-C9FA-F445-922B-16CDFAA3C378}"/>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870" name="Oval 22">
            <a:extLst>
              <a:ext uri="{FF2B5EF4-FFF2-40B4-BE49-F238E27FC236}">
                <a16:creationId xmlns:a16="http://schemas.microsoft.com/office/drawing/2014/main" id="{97068EE9-3407-CA4F-B4C1-081F4585555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spTree>
    <p:extLst>
      <p:ext uri="{BB962C8B-B14F-4D97-AF65-F5344CB8AC3E}">
        <p14:creationId xmlns:p14="http://schemas.microsoft.com/office/powerpoint/2010/main" val="160885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B818E-4358-9443-8B7D-6385C47B48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CFE207-8B1E-D549-B25C-25910A1BC18F}"/>
              </a:ext>
            </a:extLst>
          </p:cNvPr>
          <p:cNvSpPr txBox="1"/>
          <p:nvPr/>
        </p:nvSpPr>
        <p:spPr>
          <a:xfrm>
            <a:off x="1557648" y="667768"/>
            <a:ext cx="249919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1111</a:t>
            </a:r>
          </a:p>
        </p:txBody>
      </p:sp>
      <p:sp>
        <p:nvSpPr>
          <p:cNvPr id="5" name="Rectangle 2">
            <a:extLst>
              <a:ext uri="{FF2B5EF4-FFF2-40B4-BE49-F238E27FC236}">
                <a16:creationId xmlns:a16="http://schemas.microsoft.com/office/drawing/2014/main" id="{2BC4249C-5FDA-724D-9D05-A2C2CE09CAE0}"/>
              </a:ext>
            </a:extLst>
          </p:cNvPr>
          <p:cNvSpPr txBox="1">
            <a:spLocks noChangeArrowheads="1"/>
          </p:cNvSpPr>
          <p:nvPr/>
        </p:nvSpPr>
        <p:spPr>
          <a:xfrm>
            <a:off x="136175" y="73719"/>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90"/>
                </a:solidFill>
                <a:effectLst/>
                <a:uLnTx/>
                <a:uFillTx/>
                <a:latin typeface="Calibri"/>
                <a:ea typeface="ＭＳ Ｐゴシック" charset="-128"/>
              </a:rPr>
              <a:t>Let’s assume we have 4-bit address (instead of 32 bit)</a:t>
            </a:r>
            <a:endParaRPr kumimoji="0" lang="en-AU" altLang="en-US" sz="2800" b="0" i="0" u="none" strike="noStrike" kern="1200" cap="none" spc="0" normalizeH="0" baseline="0" noProof="0" dirty="0">
              <a:ln>
                <a:noFill/>
              </a:ln>
              <a:solidFill>
                <a:srgbClr val="000090"/>
              </a:solidFill>
              <a:effectLst/>
              <a:uLnTx/>
              <a:uFillTx/>
              <a:latin typeface="Calibri"/>
              <a:ea typeface="ＭＳ Ｐゴシック" charset="-128"/>
            </a:endParaRPr>
          </a:p>
        </p:txBody>
      </p:sp>
      <p:sp>
        <p:nvSpPr>
          <p:cNvPr id="6" name="Rectangle 5">
            <a:extLst>
              <a:ext uri="{FF2B5EF4-FFF2-40B4-BE49-F238E27FC236}">
                <a16:creationId xmlns:a16="http://schemas.microsoft.com/office/drawing/2014/main" id="{D5C70E79-B7CF-9B43-A9F2-613E5B6860EF}"/>
              </a:ext>
            </a:extLst>
          </p:cNvPr>
          <p:cNvSpPr/>
          <p:nvPr/>
        </p:nvSpPr>
        <p:spPr>
          <a:xfrm>
            <a:off x="1583406" y="719832"/>
            <a:ext cx="259277" cy="2948757"/>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6DBC37BC-0D0A-D14E-A32F-BA5C00392F28}"/>
              </a:ext>
            </a:extLst>
          </p:cNvPr>
          <p:cNvGrpSpPr/>
          <p:nvPr/>
        </p:nvGrpSpPr>
        <p:grpSpPr>
          <a:xfrm>
            <a:off x="2653048" y="719832"/>
            <a:ext cx="4701108" cy="2948757"/>
            <a:chOff x="2653048" y="719832"/>
            <a:chExt cx="4701108" cy="2948757"/>
          </a:xfrm>
        </p:grpSpPr>
        <p:sp>
          <p:nvSpPr>
            <p:cNvPr id="7" name="TextBox 6">
              <a:extLst>
                <a:ext uri="{FF2B5EF4-FFF2-40B4-BE49-F238E27FC236}">
                  <a16:creationId xmlns:a16="http://schemas.microsoft.com/office/drawing/2014/main" id="{0CF50EE5-3BC1-E940-910F-CFFE0B46F686}"/>
                </a:ext>
              </a:extLst>
            </p:cNvPr>
            <p:cNvSpPr txBox="1"/>
            <p:nvPr/>
          </p:nvSpPr>
          <p:spPr>
            <a:xfrm>
              <a:off x="2973696" y="2012976"/>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A (Half of all possible addresses)</a:t>
              </a:r>
            </a:p>
          </p:txBody>
        </p:sp>
        <p:sp>
          <p:nvSpPr>
            <p:cNvPr id="8" name="Right Brace 7">
              <a:extLst>
                <a:ext uri="{FF2B5EF4-FFF2-40B4-BE49-F238E27FC236}">
                  <a16:creationId xmlns:a16="http://schemas.microsoft.com/office/drawing/2014/main" id="{3317BF2B-A60B-AA44-947A-5792C5DCD470}"/>
                </a:ext>
              </a:extLst>
            </p:cNvPr>
            <p:cNvSpPr/>
            <p:nvPr/>
          </p:nvSpPr>
          <p:spPr>
            <a:xfrm>
              <a:off x="2653048" y="719832"/>
              <a:ext cx="320648" cy="29487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35E96388-A46E-B442-80D3-1E488429098B}"/>
              </a:ext>
            </a:extLst>
          </p:cNvPr>
          <p:cNvSpPr/>
          <p:nvPr/>
        </p:nvSpPr>
        <p:spPr>
          <a:xfrm>
            <a:off x="1583406" y="3720654"/>
            <a:ext cx="515850" cy="1392260"/>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8E28FF8A-3C17-134C-A5B0-5FBBEE4B47D0}"/>
              </a:ext>
            </a:extLst>
          </p:cNvPr>
          <p:cNvGrpSpPr/>
          <p:nvPr/>
        </p:nvGrpSpPr>
        <p:grpSpPr>
          <a:xfrm>
            <a:off x="2653048" y="3720653"/>
            <a:ext cx="4701108" cy="1392261"/>
            <a:chOff x="2653048" y="2276328"/>
            <a:chExt cx="4701108" cy="1392261"/>
          </a:xfrm>
        </p:grpSpPr>
        <p:sp>
          <p:nvSpPr>
            <p:cNvPr id="12" name="TextBox 11">
              <a:extLst>
                <a:ext uri="{FF2B5EF4-FFF2-40B4-BE49-F238E27FC236}">
                  <a16:creationId xmlns:a16="http://schemas.microsoft.com/office/drawing/2014/main" id="{503E992E-D3AD-6F47-BBF9-88C8948E7D0B}"/>
                </a:ext>
              </a:extLst>
            </p:cNvPr>
            <p:cNvSpPr txBox="1"/>
            <p:nvPr/>
          </p:nvSpPr>
          <p:spPr>
            <a:xfrm>
              <a:off x="2973696" y="2740338"/>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B (1/4 of all possible addresses)</a:t>
              </a:r>
            </a:p>
          </p:txBody>
        </p:sp>
        <p:sp>
          <p:nvSpPr>
            <p:cNvPr id="13" name="Right Brace 12">
              <a:extLst>
                <a:ext uri="{FF2B5EF4-FFF2-40B4-BE49-F238E27FC236}">
                  <a16:creationId xmlns:a16="http://schemas.microsoft.com/office/drawing/2014/main" id="{6E9C6DD4-5DB8-0447-912A-94BCF446DFF0}"/>
                </a:ext>
              </a:extLst>
            </p:cNvPr>
            <p:cNvSpPr/>
            <p:nvPr/>
          </p:nvSpPr>
          <p:spPr>
            <a:xfrm>
              <a:off x="2653048" y="2276328"/>
              <a:ext cx="320648" cy="13922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5D424824-0EDE-E74B-8AAF-0D8CBF8FBB6F}"/>
              </a:ext>
            </a:extLst>
          </p:cNvPr>
          <p:cNvSpPr/>
          <p:nvPr/>
        </p:nvSpPr>
        <p:spPr>
          <a:xfrm>
            <a:off x="1569898" y="5146652"/>
            <a:ext cx="735419" cy="646113"/>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9804E284-F987-7944-A53D-77A7C2CC7676}"/>
              </a:ext>
            </a:extLst>
          </p:cNvPr>
          <p:cNvGrpSpPr/>
          <p:nvPr/>
        </p:nvGrpSpPr>
        <p:grpSpPr>
          <a:xfrm>
            <a:off x="2653048" y="5178822"/>
            <a:ext cx="4689427" cy="626716"/>
            <a:chOff x="2653048" y="3041873"/>
            <a:chExt cx="4689427" cy="626716"/>
          </a:xfrm>
        </p:grpSpPr>
        <p:sp>
          <p:nvSpPr>
            <p:cNvPr id="16" name="TextBox 15">
              <a:extLst>
                <a:ext uri="{FF2B5EF4-FFF2-40B4-BE49-F238E27FC236}">
                  <a16:creationId xmlns:a16="http://schemas.microsoft.com/office/drawing/2014/main" id="{BF3F040B-59E7-254A-B2D6-FE0947E8865D}"/>
                </a:ext>
              </a:extLst>
            </p:cNvPr>
            <p:cNvSpPr txBox="1"/>
            <p:nvPr/>
          </p:nvSpPr>
          <p:spPr>
            <a:xfrm>
              <a:off x="2962015" y="3143495"/>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C (1/8 of all possible addresses)</a:t>
              </a:r>
            </a:p>
          </p:txBody>
        </p:sp>
        <p:sp>
          <p:nvSpPr>
            <p:cNvPr id="17" name="Right Brace 16">
              <a:extLst>
                <a:ext uri="{FF2B5EF4-FFF2-40B4-BE49-F238E27FC236}">
                  <a16:creationId xmlns:a16="http://schemas.microsoft.com/office/drawing/2014/main" id="{1BE98EEC-7A35-7049-AC53-7747E48FC0A4}"/>
                </a:ext>
              </a:extLst>
            </p:cNvPr>
            <p:cNvSpPr/>
            <p:nvPr/>
          </p:nvSpPr>
          <p:spPr>
            <a:xfrm>
              <a:off x="2653048" y="3041873"/>
              <a:ext cx="320648" cy="6267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74325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6CC7DB0-01E0-A640-B791-0B4A00092093}"/>
              </a:ext>
            </a:extLst>
          </p:cNvPr>
          <p:cNvSpPr>
            <a:spLocks noGrp="1" noChangeArrowheads="1"/>
          </p:cNvSpPr>
          <p:nvPr>
            <p:ph type="title"/>
          </p:nvPr>
        </p:nvSpPr>
        <p:spPr/>
        <p:txBody>
          <a:bodyPr/>
          <a:lstStyle/>
          <a:p>
            <a:r>
              <a:rPr lang="en-US" altLang="en-US">
                <a:ea typeface="ＭＳ Ｐゴシック" panose="020B0600070205080204" pitchFamily="34" charset="-128"/>
              </a:rPr>
              <a:t>Longest Prefix Match Forwarding</a:t>
            </a:r>
          </a:p>
        </p:txBody>
      </p:sp>
      <p:sp>
        <p:nvSpPr>
          <p:cNvPr id="80898" name="Rectangle 3">
            <a:extLst>
              <a:ext uri="{FF2B5EF4-FFF2-40B4-BE49-F238E27FC236}">
                <a16:creationId xmlns:a16="http://schemas.microsoft.com/office/drawing/2014/main" id="{BEDDC025-64BC-7E45-AD2A-FF8EC34481FB}"/>
              </a:ext>
            </a:extLst>
          </p:cNvPr>
          <p:cNvSpPr>
            <a:spLocks noGrp="1" noChangeArrowheads="1"/>
          </p:cNvSpPr>
          <p:nvPr>
            <p:ph type="body" idx="1"/>
          </p:nvPr>
        </p:nvSpPr>
        <p:spPr/>
        <p:txBody>
          <a:bodyPr/>
          <a:lstStyle/>
          <a:p>
            <a:r>
              <a:rPr lang="en-US" altLang="en-US">
                <a:ea typeface="ＭＳ Ｐゴシック" panose="020B0600070205080204" pitchFamily="34" charset="-128"/>
              </a:rPr>
              <a:t>Destination-based forwarding</a:t>
            </a:r>
          </a:p>
          <a:p>
            <a:pPr lvl="1"/>
            <a:r>
              <a:rPr lang="en-US" altLang="en-US">
                <a:ea typeface="ＭＳ Ｐゴシック" panose="020B0600070205080204" pitchFamily="34" charset="-128"/>
              </a:rPr>
              <a:t>Packet has a destination address</a:t>
            </a:r>
          </a:p>
          <a:p>
            <a:pPr lvl="1"/>
            <a:r>
              <a:rPr lang="en-US" altLang="en-US">
                <a:ea typeface="ＭＳ Ｐゴシック" panose="020B0600070205080204" pitchFamily="34" charset="-128"/>
              </a:rPr>
              <a:t>Router identifies longest-matching prefix</a:t>
            </a:r>
          </a:p>
          <a:p>
            <a:pPr lvl="1"/>
            <a:r>
              <a:rPr lang="en-US" altLang="en-US">
                <a:ea typeface="ＭＳ Ｐゴシック" panose="020B0600070205080204" pitchFamily="34" charset="-128"/>
              </a:rPr>
              <a:t>Cute algorithmic problem: very fast lookups</a:t>
            </a:r>
          </a:p>
        </p:txBody>
      </p:sp>
      <p:sp>
        <p:nvSpPr>
          <p:cNvPr id="80899" name="Slide Number Placeholder 3">
            <a:extLst>
              <a:ext uri="{FF2B5EF4-FFF2-40B4-BE49-F238E27FC236}">
                <a16:creationId xmlns:a16="http://schemas.microsoft.com/office/drawing/2014/main" id="{222D3AE4-F83B-CE4C-A319-573B38DC631B}"/>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B69A566-60EE-AF47-9AF2-7392216DE2BF}" type="slidenum">
              <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60</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80900" name="Text Box 4">
            <a:extLst>
              <a:ext uri="{FF2B5EF4-FFF2-40B4-BE49-F238E27FC236}">
                <a16:creationId xmlns:a16="http://schemas.microsoft.com/office/drawing/2014/main" id="{12805D0A-42EA-7F4F-8CAA-E7E8568F031F}"/>
              </a:ext>
            </a:extLst>
          </p:cNvPr>
          <p:cNvSpPr txBox="1">
            <a:spLocks noChangeArrowheads="1"/>
          </p:cNvSpPr>
          <p:nvPr/>
        </p:nvSpPr>
        <p:spPr bwMode="auto">
          <a:xfrm>
            <a:off x="3459163" y="4225925"/>
            <a:ext cx="2520950" cy="1625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4.0.0.0/8</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4.83.128.0/17</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201.10.0.0/21</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66FF"/>
                </a:solidFill>
                <a:effectLst/>
                <a:uLnTx/>
                <a:uFillTx/>
                <a:latin typeface="Tahoma" panose="020B0604030504040204" pitchFamily="34" charset="0"/>
                <a:ea typeface="ＭＳ Ｐゴシック" panose="020B0600070205080204" pitchFamily="34" charset="-128"/>
                <a:cs typeface="+mn-cs"/>
              </a:rPr>
              <a:t>201.10.6.0/23</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126.255.103.0/24</a:t>
            </a:r>
          </a:p>
        </p:txBody>
      </p:sp>
      <p:sp>
        <p:nvSpPr>
          <p:cNvPr id="80901" name="Line 5">
            <a:extLst>
              <a:ext uri="{FF2B5EF4-FFF2-40B4-BE49-F238E27FC236}">
                <a16:creationId xmlns:a16="http://schemas.microsoft.com/office/drawing/2014/main" id="{672F135A-3765-FC44-8739-E11F451A564A}"/>
              </a:ext>
            </a:extLst>
          </p:cNvPr>
          <p:cNvSpPr>
            <a:spLocks noChangeShapeType="1"/>
          </p:cNvSpPr>
          <p:nvPr/>
        </p:nvSpPr>
        <p:spPr bwMode="auto">
          <a:xfrm>
            <a:off x="2389188" y="4940300"/>
            <a:ext cx="1069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902" name="Text Box 6">
            <a:extLst>
              <a:ext uri="{FF2B5EF4-FFF2-40B4-BE49-F238E27FC236}">
                <a16:creationId xmlns:a16="http://schemas.microsoft.com/office/drawing/2014/main" id="{A9A3A65B-81AA-DC44-9BB2-9712701CFB66}"/>
              </a:ext>
            </a:extLst>
          </p:cNvPr>
          <p:cNvSpPr txBox="1">
            <a:spLocks noChangeArrowheads="1"/>
          </p:cNvSpPr>
          <p:nvPr/>
        </p:nvSpPr>
        <p:spPr bwMode="auto">
          <a:xfrm>
            <a:off x="671513" y="4741863"/>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66FF"/>
                </a:solidFill>
                <a:effectLst/>
                <a:uLnTx/>
                <a:uFillTx/>
                <a:latin typeface="Tahoma" panose="020B0604030504040204" pitchFamily="34" charset="0"/>
                <a:ea typeface="ＭＳ Ｐゴシック" panose="020B0600070205080204" pitchFamily="34" charset="-128"/>
                <a:cs typeface="+mn-cs"/>
              </a:rPr>
              <a:t>201.10.6.17</a:t>
            </a:r>
          </a:p>
        </p:txBody>
      </p:sp>
      <p:sp>
        <p:nvSpPr>
          <p:cNvPr id="80903" name="Text Box 7">
            <a:extLst>
              <a:ext uri="{FF2B5EF4-FFF2-40B4-BE49-F238E27FC236}">
                <a16:creationId xmlns:a16="http://schemas.microsoft.com/office/drawing/2014/main" id="{8E2A3B0B-7C76-4C49-A808-C59D78148305}"/>
              </a:ext>
            </a:extLst>
          </p:cNvPr>
          <p:cNvSpPr txBox="1">
            <a:spLocks noChangeArrowheads="1"/>
          </p:cNvSpPr>
          <p:nvPr/>
        </p:nvSpPr>
        <p:spPr bwMode="auto">
          <a:xfrm>
            <a:off x="819150" y="4378325"/>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destination</a:t>
            </a:r>
          </a:p>
        </p:txBody>
      </p:sp>
      <p:sp>
        <p:nvSpPr>
          <p:cNvPr id="80904" name="Text Box 8">
            <a:extLst>
              <a:ext uri="{FF2B5EF4-FFF2-40B4-BE49-F238E27FC236}">
                <a16:creationId xmlns:a16="http://schemas.microsoft.com/office/drawing/2014/main" id="{86AC41DD-CE0B-E54D-AEEF-F86957CE1904}"/>
              </a:ext>
            </a:extLst>
          </p:cNvPr>
          <p:cNvSpPr txBox="1">
            <a:spLocks noChangeArrowheads="1"/>
          </p:cNvSpPr>
          <p:nvPr/>
        </p:nvSpPr>
        <p:spPr bwMode="auto">
          <a:xfrm>
            <a:off x="3729038" y="3733800"/>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forwarding table</a:t>
            </a:r>
          </a:p>
        </p:txBody>
      </p:sp>
      <p:sp>
        <p:nvSpPr>
          <p:cNvPr id="80905" name="Line 9">
            <a:extLst>
              <a:ext uri="{FF2B5EF4-FFF2-40B4-BE49-F238E27FC236}">
                <a16:creationId xmlns:a16="http://schemas.microsoft.com/office/drawing/2014/main" id="{0A5D45CE-6D6A-1740-ADFE-E68DCF8A10FB}"/>
              </a:ext>
            </a:extLst>
          </p:cNvPr>
          <p:cNvSpPr>
            <a:spLocks noChangeShapeType="1"/>
          </p:cNvSpPr>
          <p:nvPr/>
        </p:nvSpPr>
        <p:spPr bwMode="auto">
          <a:xfrm>
            <a:off x="5734050" y="5362575"/>
            <a:ext cx="1069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907" name="Text Box 11">
            <a:extLst>
              <a:ext uri="{FF2B5EF4-FFF2-40B4-BE49-F238E27FC236}">
                <a16:creationId xmlns:a16="http://schemas.microsoft.com/office/drawing/2014/main" id="{0F9E83F8-838B-DD47-A507-B7AE397D59B5}"/>
              </a:ext>
            </a:extLst>
          </p:cNvPr>
          <p:cNvSpPr txBox="1">
            <a:spLocks noChangeArrowheads="1"/>
          </p:cNvSpPr>
          <p:nvPr/>
        </p:nvSpPr>
        <p:spPr bwMode="auto">
          <a:xfrm>
            <a:off x="6799263" y="5128132"/>
            <a:ext cx="163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outgoing link</a:t>
            </a:r>
          </a:p>
        </p:txBody>
      </p:sp>
    </p:spTree>
    <p:extLst>
      <p:ext uri="{BB962C8B-B14F-4D97-AF65-F5344CB8AC3E}">
        <p14:creationId xmlns:p14="http://schemas.microsoft.com/office/powerpoint/2010/main" val="850186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a:xfrm>
            <a:off x="685800" y="2489240"/>
            <a:ext cx="7772400" cy="1470025"/>
          </a:xfrm>
          <a:solidFill>
            <a:schemeClr val="accent6">
              <a:lumMod val="50000"/>
            </a:schemeClr>
          </a:solidFill>
        </p:spPr>
        <p:txBody>
          <a:bodyPr/>
          <a:lstStyle/>
          <a:p>
            <a:r>
              <a:rPr lang="en-US" altLang="en-US" dirty="0">
                <a:solidFill>
                  <a:schemeClr val="bg1"/>
                </a:solidFill>
                <a:ea typeface="ＭＳ Ｐゴシック" panose="020B0600070205080204" pitchFamily="34" charset="-128"/>
              </a:rPr>
              <a:t>Getting an IP address: </a:t>
            </a:r>
            <a:br>
              <a:rPr lang="en-US" altLang="en-US" dirty="0">
                <a:solidFill>
                  <a:schemeClr val="bg1"/>
                </a:solidFill>
                <a:ea typeface="ＭＳ Ｐゴシック" panose="020B0600070205080204" pitchFamily="34" charset="-128"/>
              </a:rPr>
            </a:br>
            <a:r>
              <a:rPr lang="en-US" altLang="en-US" dirty="0">
                <a:solidFill>
                  <a:schemeClr val="bg1"/>
                </a:solidFill>
                <a:ea typeface="ＭＳ Ｐゴシック" panose="020B0600070205080204" pitchFamily="34" charset="-128"/>
              </a:rPr>
              <a:t>DHCP Protocol</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1877344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9" y="1193522"/>
            <a:ext cx="6856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p:txBody>
          <a:bodyPr/>
          <a:lstStyle/>
          <a:p>
            <a:r>
              <a:rPr lang="en-US" altLang="en-US">
                <a:ea typeface="ＭＳ Ｐゴシック" charset="-128"/>
              </a:rPr>
              <a:t>IP addresses: how to get one?</a:t>
            </a:r>
            <a:endParaRPr lang="en-US" altLang="en-US" sz="4800">
              <a:ea typeface="ＭＳ Ｐゴシック" charset="-128"/>
            </a:endParaRPr>
          </a:p>
        </p:txBody>
      </p:sp>
      <p:sp>
        <p:nvSpPr>
          <p:cNvPr id="87043" name="Rectangle 3"/>
          <p:cNvSpPr>
            <a:spLocks noGrp="1" noChangeArrowheads="1"/>
          </p:cNvSpPr>
          <p:nvPr>
            <p:ph type="body" idx="1"/>
          </p:nvPr>
        </p:nvSpPr>
        <p:spPr>
          <a:xfrm>
            <a:off x="511175" y="1508125"/>
            <a:ext cx="8034338" cy="4304846"/>
          </a:xfrm>
        </p:spPr>
        <p:txBody>
          <a:bodyPr>
            <a:noAutofit/>
          </a:bodyPr>
          <a:lstStyle/>
          <a:p>
            <a:pPr>
              <a:buFont typeface="Wingdings" charset="2"/>
              <a:buNone/>
            </a:pPr>
            <a:r>
              <a:rPr lang="en-US" altLang="en-US" dirty="0">
                <a:solidFill>
                  <a:srgbClr val="CC0000"/>
                </a:solidFill>
                <a:ea typeface="ＭＳ Ｐゴシック" charset="-128"/>
                <a:cs typeface="ＭＳ Ｐゴシック" charset="-128"/>
              </a:rPr>
              <a:t>Q:</a:t>
            </a:r>
            <a:r>
              <a:rPr lang="en-US" altLang="en-US" dirty="0">
                <a:ea typeface="ＭＳ Ｐゴシック" charset="-128"/>
                <a:cs typeface="ＭＳ Ｐゴシック" charset="-128"/>
              </a:rPr>
              <a:t> How does a </a:t>
            </a:r>
            <a:r>
              <a:rPr lang="en-US" altLang="en-US" i="1" dirty="0">
                <a:ea typeface="ＭＳ Ｐゴシック" charset="-128"/>
                <a:cs typeface="ＭＳ Ｐゴシック" charset="-128"/>
              </a:rPr>
              <a:t>host</a:t>
            </a:r>
            <a:r>
              <a:rPr lang="en-US" altLang="en-US" dirty="0">
                <a:ea typeface="ＭＳ Ｐゴシック" charset="-128"/>
                <a:cs typeface="ＭＳ Ｐゴシック" charset="-128"/>
              </a:rPr>
              <a:t> get its IP address?</a:t>
            </a:r>
          </a:p>
          <a:p>
            <a:pPr>
              <a:buFont typeface="Wingdings" charset="2"/>
              <a:buNone/>
            </a:pPr>
            <a:endParaRPr lang="en-US" altLang="en-US" dirty="0">
              <a:ea typeface="ＭＳ Ｐゴシック" charset="-128"/>
              <a:cs typeface="ＭＳ Ｐゴシック" charset="-128"/>
            </a:endParaRPr>
          </a:p>
          <a:p>
            <a:r>
              <a:rPr lang="en-US" altLang="en-US" dirty="0">
                <a:ea typeface="ＭＳ Ｐゴシック" charset="-128"/>
                <a:cs typeface="ＭＳ Ｐゴシック" charset="-128"/>
              </a:rPr>
              <a:t>hard-coded by system admin in a file</a:t>
            </a:r>
          </a:p>
          <a:p>
            <a:pPr lvl="1"/>
            <a:r>
              <a:rPr lang="en-US" altLang="en-US" dirty="0">
                <a:ea typeface="ＭＳ Ｐゴシック" charset="-128"/>
              </a:rPr>
              <a:t>Windows: control-panel-&gt;network-&gt;configuration-&gt;</a:t>
            </a:r>
            <a:r>
              <a:rPr lang="en-US" altLang="en-US" dirty="0" err="1">
                <a:ea typeface="ＭＳ Ｐゴシック" charset="-128"/>
              </a:rPr>
              <a:t>tcp</a:t>
            </a:r>
            <a:r>
              <a:rPr lang="en-US" altLang="en-US" dirty="0">
                <a:ea typeface="ＭＳ Ｐゴシック" charset="-128"/>
              </a:rPr>
              <a:t>/</a:t>
            </a:r>
            <a:r>
              <a:rPr lang="en-US" altLang="en-US" dirty="0" err="1">
                <a:ea typeface="ＭＳ Ｐゴシック" charset="-128"/>
              </a:rPr>
              <a:t>ip</a:t>
            </a:r>
            <a:r>
              <a:rPr lang="en-US" altLang="en-US" dirty="0">
                <a:ea typeface="ＭＳ Ｐゴシック" charset="-128"/>
              </a:rPr>
              <a:t>-&gt;properties</a:t>
            </a:r>
          </a:p>
          <a:p>
            <a:pPr lvl="1"/>
            <a:r>
              <a:rPr lang="en-US" altLang="en-US" dirty="0">
                <a:ea typeface="ＭＳ Ｐゴシック" charset="-128"/>
              </a:rPr>
              <a:t>UNIX: /</a:t>
            </a:r>
            <a:r>
              <a:rPr lang="en-US" altLang="en-US" dirty="0" err="1">
                <a:ea typeface="ＭＳ Ｐゴシック" charset="-128"/>
              </a:rPr>
              <a:t>etc</a:t>
            </a:r>
            <a:r>
              <a:rPr lang="en-US" altLang="en-US" dirty="0">
                <a:ea typeface="ＭＳ Ｐゴシック" charset="-128"/>
              </a:rPr>
              <a:t>/</a:t>
            </a:r>
            <a:r>
              <a:rPr lang="mr-IN" altLang="en-US" dirty="0">
                <a:ea typeface="ＭＳ Ｐゴシック" charset="-128"/>
              </a:rPr>
              <a:t>…</a:t>
            </a:r>
            <a:endParaRPr lang="en-US" altLang="en-US" dirty="0">
              <a:ea typeface="ＭＳ Ｐゴシック" charset="-128"/>
            </a:endParaRPr>
          </a:p>
          <a:p>
            <a:r>
              <a:rPr lang="en-US" altLang="en-US" dirty="0">
                <a:solidFill>
                  <a:srgbClr val="CC0000"/>
                </a:solidFill>
                <a:ea typeface="ＭＳ Ｐゴシック" charset="-128"/>
                <a:cs typeface="ＭＳ Ｐゴシック" charset="-128"/>
              </a:rPr>
              <a:t>DHCP:</a:t>
            </a:r>
            <a:r>
              <a:rPr lang="en-US" altLang="en-US" dirty="0">
                <a:ea typeface="ＭＳ Ｐゴシック" charset="-128"/>
                <a:cs typeface="ＭＳ Ｐゴシック" charset="-128"/>
              </a:rPr>
              <a:t> </a:t>
            </a:r>
            <a:r>
              <a:rPr lang="en-US" altLang="en-US" dirty="0">
                <a:solidFill>
                  <a:srgbClr val="CC0000"/>
                </a:solidFill>
                <a:ea typeface="ＭＳ Ｐゴシック" charset="-128"/>
                <a:cs typeface="ＭＳ Ｐゴシック" charset="-128"/>
              </a:rPr>
              <a:t>D</a:t>
            </a:r>
            <a:r>
              <a:rPr lang="en-US" altLang="en-US" dirty="0">
                <a:ea typeface="ＭＳ Ｐゴシック" charset="-128"/>
                <a:cs typeface="ＭＳ Ｐゴシック" charset="-128"/>
              </a:rPr>
              <a:t>ynamic </a:t>
            </a:r>
            <a:r>
              <a:rPr lang="en-US" altLang="en-US" dirty="0">
                <a:solidFill>
                  <a:srgbClr val="CC0000"/>
                </a:solidFill>
                <a:ea typeface="ＭＳ Ｐゴシック" charset="-128"/>
                <a:cs typeface="ＭＳ Ｐゴシック" charset="-128"/>
              </a:rPr>
              <a:t>H</a:t>
            </a:r>
            <a:r>
              <a:rPr lang="en-US" altLang="en-US" dirty="0">
                <a:ea typeface="ＭＳ Ｐゴシック" charset="-128"/>
                <a:cs typeface="ＭＳ Ｐゴシック" charset="-128"/>
              </a:rPr>
              <a:t>ost </a:t>
            </a:r>
            <a:r>
              <a:rPr lang="en-US" altLang="en-US" dirty="0">
                <a:solidFill>
                  <a:srgbClr val="CC0000"/>
                </a:solidFill>
                <a:ea typeface="ＭＳ Ｐゴシック" charset="-128"/>
                <a:cs typeface="ＭＳ Ｐゴシック" charset="-128"/>
              </a:rPr>
              <a:t>C</a:t>
            </a:r>
            <a:r>
              <a:rPr lang="en-US" altLang="en-US" dirty="0">
                <a:ea typeface="ＭＳ Ｐゴシック" charset="-128"/>
                <a:cs typeface="ＭＳ Ｐゴシック" charset="-128"/>
              </a:rPr>
              <a:t>onfiguration </a:t>
            </a:r>
            <a:r>
              <a:rPr lang="en-US" altLang="en-US" dirty="0">
                <a:solidFill>
                  <a:srgbClr val="CC0000"/>
                </a:solidFill>
                <a:ea typeface="ＭＳ Ｐゴシック" charset="-128"/>
                <a:cs typeface="ＭＳ Ｐゴシック" charset="-128"/>
              </a:rPr>
              <a:t>P</a:t>
            </a:r>
            <a:r>
              <a:rPr lang="en-US" altLang="en-US" dirty="0">
                <a:ea typeface="ＭＳ Ｐゴシック" charset="-128"/>
                <a:cs typeface="ＭＳ Ｐゴシック" charset="-128"/>
              </a:rPr>
              <a:t>rotocol: dynamically get address from a server</a:t>
            </a:r>
          </a:p>
          <a:p>
            <a:pPr lvl="1"/>
            <a:r>
              <a:rPr lang="ja-JP" altLang="en-US" dirty="0">
                <a:ea typeface="ＭＳ Ｐゴシック" charset="-128"/>
              </a:rPr>
              <a:t>“</a:t>
            </a:r>
            <a:r>
              <a:rPr lang="en-US" altLang="ja-JP" dirty="0">
                <a:ea typeface="ＭＳ Ｐゴシック" charset="-128"/>
              </a:rPr>
              <a:t>plug-and-play</a:t>
            </a:r>
            <a:r>
              <a:rPr lang="ja-JP" altLang="en-US" sz="2800" dirty="0">
                <a:ea typeface="ＭＳ Ｐゴシック" charset="-128"/>
              </a:rPr>
              <a:t>”</a:t>
            </a:r>
            <a:r>
              <a:rPr lang="en-US" altLang="ja-JP" sz="2800" dirty="0">
                <a:ea typeface="ＭＳ Ｐゴシック" charset="-128"/>
              </a:rPr>
              <a:t> </a:t>
            </a:r>
          </a:p>
          <a:p>
            <a:pPr>
              <a:buFont typeface="Wingdings" charset="2"/>
              <a:buNone/>
            </a:pPr>
            <a:endParaRPr lang="en-US" altLang="en-US" dirty="0">
              <a:ea typeface="ＭＳ Ｐゴシック" charset="-128"/>
              <a:cs typeface="ＭＳ Ｐゴシック" charset="-128"/>
            </a:endParaRPr>
          </a:p>
          <a:p>
            <a:endParaRPr lang="en-US" altLang="en-US" sz="2400" dirty="0">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327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Effect transition="in" filter="fade">
                                      <p:cBhvr>
                                        <p:cTn id="7" dur="500"/>
                                        <p:tgtEl>
                                          <p:spTgt spid="8704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3" end="3"/>
                                            </p:txEl>
                                          </p:spTgt>
                                        </p:tgtEl>
                                        <p:attrNameLst>
                                          <p:attrName>style.visibility</p:attrName>
                                        </p:attrNameLst>
                                      </p:cBhvr>
                                      <p:to>
                                        <p:strVal val="visible"/>
                                      </p:to>
                                    </p:set>
                                    <p:animEffect transition="in" filter="fade">
                                      <p:cBhvr>
                                        <p:cTn id="10" dur="500"/>
                                        <p:tgtEl>
                                          <p:spTgt spid="8704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4" end="4"/>
                                            </p:txEl>
                                          </p:spTgt>
                                        </p:tgtEl>
                                        <p:attrNameLst>
                                          <p:attrName>style.visibility</p:attrName>
                                        </p:attrNameLst>
                                      </p:cBhvr>
                                      <p:to>
                                        <p:strVal val="visible"/>
                                      </p:to>
                                    </p:set>
                                    <p:animEffect transition="in" filter="fade">
                                      <p:cBhvr>
                                        <p:cTn id="13" dur="500"/>
                                        <p:tgtEl>
                                          <p:spTgt spid="8704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7043">
                                            <p:txEl>
                                              <p:pRg st="5" end="5"/>
                                            </p:txEl>
                                          </p:spTgt>
                                        </p:tgtEl>
                                        <p:attrNameLst>
                                          <p:attrName>style.visibility</p:attrName>
                                        </p:attrNameLst>
                                      </p:cBhvr>
                                      <p:to>
                                        <p:strVal val="visible"/>
                                      </p:to>
                                    </p:set>
                                    <p:animEffect transition="in" filter="fade">
                                      <p:cBhvr>
                                        <p:cTn id="18" dur="500"/>
                                        <p:tgtEl>
                                          <p:spTgt spid="8704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7043">
                                            <p:txEl>
                                              <p:pRg st="6" end="6"/>
                                            </p:txEl>
                                          </p:spTgt>
                                        </p:tgtEl>
                                        <p:attrNameLst>
                                          <p:attrName>style.visibility</p:attrName>
                                        </p:attrNameLst>
                                      </p:cBhvr>
                                      <p:to>
                                        <p:strVal val="visible"/>
                                      </p:to>
                                    </p:set>
                                    <p:animEffect transition="in" filter="fade">
                                      <p:cBhvr>
                                        <p:cTn id="21"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25525"/>
            <a:ext cx="8228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Grp="1" noChangeArrowheads="1"/>
          </p:cNvSpPr>
          <p:nvPr>
            <p:ph type="title"/>
          </p:nvPr>
        </p:nvSpPr>
        <p:spPr>
          <a:xfrm>
            <a:off x="177800" y="268288"/>
            <a:ext cx="8826500" cy="1143000"/>
          </a:xfrm>
        </p:spPr>
        <p:txBody>
          <a:bodyPr/>
          <a:lstStyle/>
          <a:p>
            <a:pPr>
              <a:defRPr/>
            </a:pPr>
            <a:r>
              <a:rPr lang="en-US" sz="3600">
                <a:cs typeface="+mj-cs"/>
              </a:rPr>
              <a:t>DHCP: </a:t>
            </a:r>
            <a:r>
              <a:rPr lang="en-US" sz="3400">
                <a:cs typeface="+mj-cs"/>
              </a:rPr>
              <a:t>Dynamic Host Configuration Protocol</a:t>
            </a:r>
          </a:p>
        </p:txBody>
      </p:sp>
      <p:sp>
        <p:nvSpPr>
          <p:cNvPr id="88067" name="Rectangle 3"/>
          <p:cNvSpPr>
            <a:spLocks noGrp="1" noChangeArrowheads="1"/>
          </p:cNvSpPr>
          <p:nvPr>
            <p:ph type="body" idx="1"/>
          </p:nvPr>
        </p:nvSpPr>
        <p:spPr>
          <a:xfrm>
            <a:off x="511176" y="1587499"/>
            <a:ext cx="7924800" cy="4768851"/>
          </a:xfrm>
        </p:spPr>
        <p:txBody>
          <a:bodyPr>
            <a:noAutofit/>
          </a:bodyPr>
          <a:lstStyle/>
          <a:p>
            <a:pPr>
              <a:buFont typeface="Wingdings" charset="2"/>
              <a:buNone/>
            </a:pPr>
            <a:r>
              <a:rPr lang="en-US" altLang="en-US" i="1" dirty="0">
                <a:solidFill>
                  <a:srgbClr val="CC0000"/>
                </a:solidFill>
                <a:ea typeface="ＭＳ Ｐゴシック" charset="-128"/>
                <a:cs typeface="ＭＳ Ｐゴシック" charset="-128"/>
              </a:rPr>
              <a:t>goal:</a:t>
            </a:r>
            <a:r>
              <a:rPr lang="en-US" altLang="en-US" sz="2400" dirty="0">
                <a:ea typeface="ＭＳ Ｐゴシック" charset="-128"/>
                <a:cs typeface="ＭＳ Ｐゴシック" charset="-128"/>
              </a:rPr>
              <a:t> allow host to </a:t>
            </a:r>
            <a:r>
              <a:rPr lang="en-US" altLang="en-US" sz="2400" i="1" dirty="0">
                <a:ea typeface="ＭＳ Ｐゴシック" charset="-128"/>
                <a:cs typeface="ＭＳ Ｐゴシック" charset="-128"/>
              </a:rPr>
              <a:t>dynamically </a:t>
            </a:r>
            <a:r>
              <a:rPr lang="en-US" altLang="en-US" sz="2400" dirty="0">
                <a:ea typeface="ＭＳ Ｐゴシック" charset="-128"/>
                <a:cs typeface="ＭＳ Ｐゴシック" charset="-128"/>
              </a:rPr>
              <a:t>obtain its IP address from network server when it joins network</a:t>
            </a:r>
          </a:p>
          <a:p>
            <a:pPr lvl="1"/>
            <a:r>
              <a:rPr lang="en-US" altLang="en-US" dirty="0">
                <a:ea typeface="ＭＳ Ｐゴシック" charset="-128"/>
              </a:rPr>
              <a:t>can renew its lease on address in use</a:t>
            </a:r>
          </a:p>
          <a:p>
            <a:pPr lvl="1"/>
            <a:r>
              <a:rPr lang="en-US" altLang="en-US" dirty="0">
                <a:ea typeface="ＭＳ Ｐゴシック" charset="-128"/>
              </a:rPr>
              <a:t>allows reuse of addresses (only hold address while connected/</a:t>
            </a:r>
            <a:r>
              <a:rPr lang="ja-JP" altLang="en-US" dirty="0">
                <a:ea typeface="ＭＳ Ｐゴシック" charset="-128"/>
              </a:rPr>
              <a:t>“</a:t>
            </a:r>
            <a:r>
              <a:rPr lang="en-US" altLang="ja-JP" dirty="0">
                <a:ea typeface="ＭＳ Ｐゴシック" charset="-128"/>
              </a:rPr>
              <a:t>on</a:t>
            </a:r>
            <a:r>
              <a:rPr lang="ja-JP" altLang="en-US" dirty="0">
                <a:ea typeface="ＭＳ Ｐゴシック" charset="-128"/>
              </a:rPr>
              <a:t>”</a:t>
            </a:r>
            <a:r>
              <a:rPr lang="en-US" altLang="ja-JP" dirty="0">
                <a:ea typeface="ＭＳ Ｐゴシック" charset="-128"/>
              </a:rPr>
              <a:t>)</a:t>
            </a:r>
          </a:p>
          <a:p>
            <a:pPr lvl="1"/>
            <a:r>
              <a:rPr lang="en-US" altLang="en-US" dirty="0">
                <a:ea typeface="ＭＳ Ｐゴシック" charset="-128"/>
              </a:rPr>
              <a:t>support for mobile users who want to join network</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994417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5" name="Picture 4"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25525"/>
            <a:ext cx="8228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Grp="1" noChangeArrowheads="1"/>
          </p:cNvSpPr>
          <p:nvPr>
            <p:ph type="title"/>
          </p:nvPr>
        </p:nvSpPr>
        <p:spPr>
          <a:xfrm>
            <a:off x="177800" y="268288"/>
            <a:ext cx="8826500" cy="1143000"/>
          </a:xfrm>
        </p:spPr>
        <p:txBody>
          <a:bodyPr/>
          <a:lstStyle/>
          <a:p>
            <a:pPr>
              <a:defRPr/>
            </a:pPr>
            <a:r>
              <a:rPr lang="en-US" sz="3600">
                <a:cs typeface="+mj-cs"/>
              </a:rPr>
              <a:t>DHCP: </a:t>
            </a:r>
            <a:r>
              <a:rPr lang="en-US" sz="3400">
                <a:cs typeface="+mj-cs"/>
              </a:rPr>
              <a:t>Dynamic Host Configuration Protocol</a:t>
            </a:r>
          </a:p>
        </p:txBody>
      </p:sp>
      <p:sp>
        <p:nvSpPr>
          <p:cNvPr id="88067" name="Rectangle 3"/>
          <p:cNvSpPr>
            <a:spLocks noGrp="1" noChangeArrowheads="1"/>
          </p:cNvSpPr>
          <p:nvPr>
            <p:ph type="body" idx="1"/>
          </p:nvPr>
        </p:nvSpPr>
        <p:spPr>
          <a:xfrm>
            <a:off x="511176" y="1587499"/>
            <a:ext cx="7924800" cy="4768851"/>
          </a:xfrm>
        </p:spPr>
        <p:txBody>
          <a:bodyPr>
            <a:noAutofit/>
          </a:bodyPr>
          <a:lstStyle/>
          <a:p>
            <a:pPr>
              <a:buFont typeface="Wingdings" charset="2"/>
              <a:buNone/>
            </a:pPr>
            <a:r>
              <a:rPr lang="en-US" altLang="en-US" i="1" dirty="0">
                <a:solidFill>
                  <a:srgbClr val="CC0000"/>
                </a:solidFill>
                <a:ea typeface="ＭＳ Ｐゴシック" charset="-128"/>
                <a:cs typeface="ＭＳ Ｐゴシック" charset="-128"/>
              </a:rPr>
              <a:t>DHCP overview:</a:t>
            </a:r>
          </a:p>
          <a:p>
            <a:pPr lvl="1"/>
            <a:r>
              <a:rPr lang="en-US" altLang="en-US" dirty="0">
                <a:ea typeface="ＭＳ Ｐゴシック" charset="-128"/>
              </a:rPr>
              <a:t>host broadcasts </a:t>
            </a:r>
            <a:r>
              <a:rPr lang="ja-JP" altLang="en-US" dirty="0">
                <a:solidFill>
                  <a:srgbClr val="CC0000"/>
                </a:solidFill>
                <a:ea typeface="ＭＳ Ｐゴシック" charset="-128"/>
              </a:rPr>
              <a:t>“</a:t>
            </a:r>
            <a:r>
              <a:rPr lang="en-US" altLang="ja-JP" dirty="0">
                <a:solidFill>
                  <a:srgbClr val="CC0000"/>
                </a:solidFill>
                <a:ea typeface="ＭＳ Ｐゴシック" charset="-128"/>
              </a:rPr>
              <a:t>DHCP discover</a:t>
            </a:r>
            <a:r>
              <a:rPr lang="ja-JP" altLang="en-US">
                <a:solidFill>
                  <a:srgbClr val="CC0000"/>
                </a:solidFill>
                <a:ea typeface="ＭＳ Ｐゴシック" charset="-128"/>
              </a:rPr>
              <a:t>”</a:t>
            </a:r>
            <a:r>
              <a:rPr lang="en-US" altLang="ja-JP" dirty="0">
                <a:ea typeface="ＭＳ Ｐゴシック" charset="-128"/>
              </a:rPr>
              <a:t> msg</a:t>
            </a:r>
          </a:p>
          <a:p>
            <a:pPr lvl="1"/>
            <a:r>
              <a:rPr lang="en-US" altLang="en-US" dirty="0">
                <a:ea typeface="ＭＳ Ｐゴシック" charset="-128"/>
              </a:rPr>
              <a:t>DHCP server responds with </a:t>
            </a:r>
            <a:r>
              <a:rPr lang="ja-JP" altLang="en-US" dirty="0">
                <a:solidFill>
                  <a:srgbClr val="CC0000"/>
                </a:solidFill>
                <a:ea typeface="ＭＳ Ｐゴシック" charset="-128"/>
              </a:rPr>
              <a:t>“</a:t>
            </a:r>
            <a:r>
              <a:rPr lang="en-US" altLang="ja-JP" dirty="0">
                <a:solidFill>
                  <a:srgbClr val="CC0000"/>
                </a:solidFill>
                <a:ea typeface="ＭＳ Ｐゴシック" charset="-128"/>
              </a:rPr>
              <a:t>DHCP offer</a:t>
            </a:r>
            <a:r>
              <a:rPr lang="ja-JP" altLang="en-US">
                <a:solidFill>
                  <a:srgbClr val="CC0000"/>
                </a:solidFill>
                <a:ea typeface="ＭＳ Ｐゴシック" charset="-128"/>
              </a:rPr>
              <a:t>”</a:t>
            </a:r>
            <a:r>
              <a:rPr lang="en-US" altLang="ja-JP" dirty="0">
                <a:ea typeface="ＭＳ Ｐゴシック" charset="-128"/>
              </a:rPr>
              <a:t> msg</a:t>
            </a:r>
          </a:p>
          <a:p>
            <a:pPr lvl="1"/>
            <a:r>
              <a:rPr lang="en-US" altLang="en-US" dirty="0">
                <a:ea typeface="ＭＳ Ｐゴシック" charset="-128"/>
              </a:rPr>
              <a:t>host requests IP address: </a:t>
            </a:r>
            <a:r>
              <a:rPr lang="ja-JP" altLang="en-US" dirty="0">
                <a:solidFill>
                  <a:srgbClr val="CC0000"/>
                </a:solidFill>
                <a:ea typeface="ＭＳ Ｐゴシック" charset="-128"/>
              </a:rPr>
              <a:t>“</a:t>
            </a:r>
            <a:r>
              <a:rPr lang="en-US" altLang="ja-JP" dirty="0">
                <a:solidFill>
                  <a:srgbClr val="CC0000"/>
                </a:solidFill>
                <a:ea typeface="ＭＳ Ｐゴシック" charset="-128"/>
              </a:rPr>
              <a:t>DHCP request</a:t>
            </a:r>
            <a:r>
              <a:rPr lang="ja-JP" altLang="en-US" dirty="0">
                <a:solidFill>
                  <a:srgbClr val="CC0000"/>
                </a:solidFill>
                <a:ea typeface="ＭＳ Ｐゴシック" charset="-128"/>
              </a:rPr>
              <a:t>”</a:t>
            </a:r>
            <a:r>
              <a:rPr lang="en-US" altLang="ja-JP" dirty="0">
                <a:ea typeface="ＭＳ Ｐゴシック" charset="-128"/>
              </a:rPr>
              <a:t> </a:t>
            </a:r>
            <a:r>
              <a:rPr lang="en-US" altLang="ja-JP" dirty="0" err="1">
                <a:ea typeface="ＭＳ Ｐゴシック" charset="-128"/>
              </a:rPr>
              <a:t>msg</a:t>
            </a:r>
            <a:endParaRPr lang="en-US" altLang="ja-JP" dirty="0">
              <a:ea typeface="ＭＳ Ｐゴシック" charset="-128"/>
            </a:endParaRPr>
          </a:p>
          <a:p>
            <a:pPr lvl="1"/>
            <a:r>
              <a:rPr lang="en-US" altLang="en-US" dirty="0">
                <a:ea typeface="ＭＳ Ｐゴシック" charset="-128"/>
              </a:rPr>
              <a:t>DHCP server sends address: </a:t>
            </a:r>
            <a:r>
              <a:rPr lang="ja-JP" altLang="en-US" dirty="0">
                <a:solidFill>
                  <a:srgbClr val="CC0000"/>
                </a:solidFill>
                <a:ea typeface="ＭＳ Ｐゴシック" charset="-128"/>
              </a:rPr>
              <a:t>“</a:t>
            </a:r>
            <a:r>
              <a:rPr lang="en-US" altLang="ja-JP" dirty="0">
                <a:solidFill>
                  <a:srgbClr val="CC0000"/>
                </a:solidFill>
                <a:ea typeface="ＭＳ Ｐゴシック" charset="-128"/>
              </a:rPr>
              <a:t>DHCP ack</a:t>
            </a:r>
            <a:r>
              <a:rPr lang="ja-JP" altLang="en-US" dirty="0">
                <a:solidFill>
                  <a:srgbClr val="CC0000"/>
                </a:solidFill>
                <a:ea typeface="ＭＳ Ｐゴシック" charset="-128"/>
              </a:rPr>
              <a:t>”</a:t>
            </a:r>
            <a:r>
              <a:rPr lang="en-US" altLang="ja-JP" dirty="0">
                <a:ea typeface="ＭＳ Ｐゴシック" charset="-128"/>
              </a:rPr>
              <a:t> </a:t>
            </a:r>
            <a:r>
              <a:rPr lang="en-US" altLang="ja-JP" dirty="0" err="1">
                <a:ea typeface="ＭＳ Ｐゴシック" charset="-128"/>
              </a:rPr>
              <a:t>msg</a:t>
            </a:r>
            <a:r>
              <a:rPr lang="en-US" altLang="ja-JP" dirty="0">
                <a:ea typeface="ＭＳ Ｐゴシック" charset="-128"/>
              </a:rPr>
              <a:t> </a:t>
            </a:r>
          </a:p>
          <a:p>
            <a:endParaRPr lang="en-US" altLang="en-US" dirty="0">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878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Effect transition="in" filter="fade">
                                      <p:cBhvr>
                                        <p:cTn id="19"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38150" y="255588"/>
            <a:ext cx="6824663" cy="898525"/>
          </a:xfrm>
        </p:spPr>
        <p:txBody>
          <a:bodyPr/>
          <a:lstStyle/>
          <a:p>
            <a:pPr>
              <a:defRPr/>
            </a:pPr>
            <a:r>
              <a:rPr lang="en-US" sz="4000">
                <a:cs typeface="+mj-cs"/>
              </a:rPr>
              <a:t>DHCP client-server scenario</a:t>
            </a:r>
          </a:p>
        </p:txBody>
      </p:sp>
      <p:sp>
        <p:nvSpPr>
          <p:cNvPr id="90114" name="Rectangle 3"/>
          <p:cNvSpPr>
            <a:spLocks noChangeArrowheads="1"/>
          </p:cNvSpPr>
          <p:nvPr/>
        </p:nvSpPr>
        <p:spPr bwMode="auto">
          <a:xfrm>
            <a:off x="2408238" y="6037263"/>
            <a:ext cx="4978400" cy="319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15" name="Text Box 97"/>
          <p:cNvSpPr txBox="1">
            <a:spLocks noChangeArrowheads="1"/>
          </p:cNvSpPr>
          <p:nvPr/>
        </p:nvSpPr>
        <p:spPr bwMode="auto">
          <a:xfrm>
            <a:off x="869950" y="19034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223.1.1.0/24</a:t>
            </a:r>
          </a:p>
        </p:txBody>
      </p:sp>
      <p:sp>
        <p:nvSpPr>
          <p:cNvPr id="90116" name="Text Box 98"/>
          <p:cNvSpPr txBox="1">
            <a:spLocks noChangeArrowheads="1"/>
          </p:cNvSpPr>
          <p:nvPr/>
        </p:nvSpPr>
        <p:spPr bwMode="auto">
          <a:xfrm>
            <a:off x="4348163" y="439896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223.1.2.0/24</a:t>
            </a:r>
          </a:p>
        </p:txBody>
      </p:sp>
      <p:sp>
        <p:nvSpPr>
          <p:cNvPr id="90117" name="Text Box 99"/>
          <p:cNvSpPr txBox="1">
            <a:spLocks noChangeArrowheads="1"/>
          </p:cNvSpPr>
          <p:nvPr/>
        </p:nvSpPr>
        <p:spPr bwMode="auto">
          <a:xfrm>
            <a:off x="2651125" y="59928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223.1.3.0/24</a:t>
            </a:r>
          </a:p>
        </p:txBody>
      </p:sp>
      <p:sp>
        <p:nvSpPr>
          <p:cNvPr id="90118" name="Rectangle 100"/>
          <p:cNvSpPr>
            <a:spLocks noChangeArrowheads="1"/>
          </p:cNvSpPr>
          <p:nvPr/>
        </p:nvSpPr>
        <p:spPr bwMode="auto">
          <a:xfrm>
            <a:off x="1663700" y="4233863"/>
            <a:ext cx="8477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19" name="Freeform 101"/>
          <p:cNvSpPr>
            <a:spLocks/>
          </p:cNvSpPr>
          <p:nvPr/>
        </p:nvSpPr>
        <p:spPr bwMode="auto">
          <a:xfrm>
            <a:off x="1076325" y="2173288"/>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0" name="Freeform 102"/>
          <p:cNvSpPr>
            <a:spLocks/>
          </p:cNvSpPr>
          <p:nvPr/>
        </p:nvSpPr>
        <p:spPr bwMode="auto">
          <a:xfrm>
            <a:off x="3603625" y="2482850"/>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1" name="Freeform 103"/>
          <p:cNvSpPr>
            <a:spLocks/>
          </p:cNvSpPr>
          <p:nvPr/>
        </p:nvSpPr>
        <p:spPr bwMode="auto">
          <a:xfrm>
            <a:off x="2276475" y="3916363"/>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2" name="Line 104"/>
          <p:cNvSpPr>
            <a:spLocks noChangeShapeType="1"/>
          </p:cNvSpPr>
          <p:nvPr/>
        </p:nvSpPr>
        <p:spPr bwMode="auto">
          <a:xfrm>
            <a:off x="1625600" y="2695575"/>
            <a:ext cx="2778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3" name="Line 106"/>
          <p:cNvSpPr>
            <a:spLocks noChangeShapeType="1"/>
          </p:cNvSpPr>
          <p:nvPr/>
        </p:nvSpPr>
        <p:spPr bwMode="auto">
          <a:xfrm flipV="1">
            <a:off x="1674813" y="3416300"/>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4" name="Line 107"/>
          <p:cNvSpPr>
            <a:spLocks noChangeShapeType="1"/>
          </p:cNvSpPr>
          <p:nvPr/>
        </p:nvSpPr>
        <p:spPr bwMode="auto">
          <a:xfrm>
            <a:off x="1635125" y="3967163"/>
            <a:ext cx="2730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5" name="Line 108"/>
          <p:cNvSpPr>
            <a:spLocks noChangeShapeType="1"/>
          </p:cNvSpPr>
          <p:nvPr/>
        </p:nvSpPr>
        <p:spPr bwMode="auto">
          <a:xfrm flipV="1">
            <a:off x="2478088" y="3544888"/>
            <a:ext cx="561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6" name="Text Box 109"/>
          <p:cNvSpPr txBox="1">
            <a:spLocks noChangeArrowheads="1"/>
          </p:cNvSpPr>
          <p:nvPr/>
        </p:nvSpPr>
        <p:spPr bwMode="auto">
          <a:xfrm>
            <a:off x="1673225" y="23701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7" name="Text Box 111"/>
          <p:cNvSpPr txBox="1">
            <a:spLocks noChangeArrowheads="1"/>
          </p:cNvSpPr>
          <p:nvPr/>
        </p:nvSpPr>
        <p:spPr bwMode="auto">
          <a:xfrm>
            <a:off x="1558925" y="39957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223.1.1.3</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8" name="Text Box 112"/>
          <p:cNvSpPr txBox="1">
            <a:spLocks noChangeArrowheads="1"/>
          </p:cNvSpPr>
          <p:nvPr/>
        </p:nvSpPr>
        <p:spPr bwMode="auto">
          <a:xfrm>
            <a:off x="2305050" y="32353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223.1.1.4</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9" name="Line 113"/>
          <p:cNvSpPr>
            <a:spLocks noChangeShapeType="1"/>
          </p:cNvSpPr>
          <p:nvPr/>
        </p:nvSpPr>
        <p:spPr bwMode="auto">
          <a:xfrm flipV="1">
            <a:off x="3552825" y="3546475"/>
            <a:ext cx="53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0" name="Text Box 114"/>
          <p:cNvSpPr txBox="1">
            <a:spLocks noChangeArrowheads="1"/>
          </p:cNvSpPr>
          <p:nvPr/>
        </p:nvSpPr>
        <p:spPr bwMode="auto">
          <a:xfrm>
            <a:off x="3425825" y="32369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223.1.2.9</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31" name="Line 116"/>
          <p:cNvSpPr>
            <a:spLocks noChangeShapeType="1"/>
          </p:cNvSpPr>
          <p:nvPr/>
        </p:nvSpPr>
        <p:spPr bwMode="auto">
          <a:xfrm>
            <a:off x="4745038" y="285750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2" name="Line 117"/>
          <p:cNvSpPr>
            <a:spLocks noChangeShapeType="1"/>
          </p:cNvSpPr>
          <p:nvPr/>
        </p:nvSpPr>
        <p:spPr bwMode="auto">
          <a:xfrm>
            <a:off x="4799013" y="413385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3" name="Line 120"/>
          <p:cNvSpPr>
            <a:spLocks noChangeShapeType="1"/>
          </p:cNvSpPr>
          <p:nvPr/>
        </p:nvSpPr>
        <p:spPr bwMode="auto">
          <a:xfrm flipH="1">
            <a:off x="3311525" y="3886200"/>
            <a:ext cx="317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4" name="Line 122"/>
          <p:cNvSpPr>
            <a:spLocks noChangeShapeType="1"/>
          </p:cNvSpPr>
          <p:nvPr/>
        </p:nvSpPr>
        <p:spPr bwMode="auto">
          <a:xfrm flipH="1" flipV="1">
            <a:off x="2736850" y="523081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5" name="Line 123"/>
          <p:cNvSpPr>
            <a:spLocks noChangeShapeType="1"/>
          </p:cNvSpPr>
          <p:nvPr/>
        </p:nvSpPr>
        <p:spPr bwMode="auto">
          <a:xfrm flipH="1" flipV="1">
            <a:off x="3878263" y="5164138"/>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6" name="Text Box 124"/>
          <p:cNvSpPr txBox="1">
            <a:spLocks noChangeArrowheads="1"/>
          </p:cNvSpPr>
          <p:nvPr/>
        </p:nvSpPr>
        <p:spPr bwMode="auto">
          <a:xfrm>
            <a:off x="3849688" y="5041900"/>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37" name="Text Box 127"/>
          <p:cNvSpPr txBox="1">
            <a:spLocks noChangeArrowheads="1"/>
          </p:cNvSpPr>
          <p:nvPr/>
        </p:nvSpPr>
        <p:spPr bwMode="auto">
          <a:xfrm>
            <a:off x="1701800" y="50530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grpSp>
        <p:nvGrpSpPr>
          <p:cNvPr id="90138" name="Group 129"/>
          <p:cNvGrpSpPr>
            <a:grpSpLocks/>
          </p:cNvGrpSpPr>
          <p:nvPr/>
        </p:nvGrpSpPr>
        <p:grpSpPr bwMode="auto">
          <a:xfrm>
            <a:off x="1071563" y="2397125"/>
            <a:ext cx="641350" cy="558800"/>
            <a:chOff x="-44" y="1473"/>
            <a:chExt cx="981" cy="1105"/>
          </a:xfrm>
        </p:grpSpPr>
        <p:pic>
          <p:nvPicPr>
            <p:cNvPr id="90238" name="Picture 13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9" name="Freeform 131"/>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39" name="Group 132"/>
          <p:cNvGrpSpPr>
            <a:grpSpLocks/>
          </p:cNvGrpSpPr>
          <p:nvPr/>
        </p:nvGrpSpPr>
        <p:grpSpPr bwMode="auto">
          <a:xfrm>
            <a:off x="1066800" y="3006725"/>
            <a:ext cx="641350" cy="558800"/>
            <a:chOff x="-44" y="1473"/>
            <a:chExt cx="981" cy="1105"/>
          </a:xfrm>
        </p:grpSpPr>
        <p:pic>
          <p:nvPicPr>
            <p:cNvPr id="90236" name="Picture 133"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7" name="Freeform 134"/>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0" name="Group 135"/>
          <p:cNvGrpSpPr>
            <a:grpSpLocks/>
          </p:cNvGrpSpPr>
          <p:nvPr/>
        </p:nvGrpSpPr>
        <p:grpSpPr bwMode="auto">
          <a:xfrm>
            <a:off x="1095375" y="3616325"/>
            <a:ext cx="641350" cy="558800"/>
            <a:chOff x="-44" y="1473"/>
            <a:chExt cx="981" cy="1105"/>
          </a:xfrm>
        </p:grpSpPr>
        <p:pic>
          <p:nvPicPr>
            <p:cNvPr id="90234" name="Picture 136"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5" name="Freeform 137"/>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1" name="Group 138"/>
          <p:cNvGrpSpPr>
            <a:grpSpLocks/>
          </p:cNvGrpSpPr>
          <p:nvPr/>
        </p:nvGrpSpPr>
        <p:grpSpPr bwMode="auto">
          <a:xfrm flipH="1">
            <a:off x="4803775" y="2565400"/>
            <a:ext cx="641350" cy="558800"/>
            <a:chOff x="-44" y="1473"/>
            <a:chExt cx="981" cy="1105"/>
          </a:xfrm>
        </p:grpSpPr>
        <p:pic>
          <p:nvPicPr>
            <p:cNvPr id="90232" name="Picture 13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3" name="Freeform 140"/>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2" name="Group 141"/>
          <p:cNvGrpSpPr>
            <a:grpSpLocks/>
          </p:cNvGrpSpPr>
          <p:nvPr/>
        </p:nvGrpSpPr>
        <p:grpSpPr bwMode="auto">
          <a:xfrm flipH="1">
            <a:off x="4878388" y="3844925"/>
            <a:ext cx="641350" cy="558800"/>
            <a:chOff x="-44" y="1473"/>
            <a:chExt cx="981" cy="1105"/>
          </a:xfrm>
        </p:grpSpPr>
        <p:pic>
          <p:nvPicPr>
            <p:cNvPr id="90230" name="Picture 14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1" name="Freeform 143"/>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3" name="Group 144"/>
          <p:cNvGrpSpPr>
            <a:grpSpLocks/>
          </p:cNvGrpSpPr>
          <p:nvPr/>
        </p:nvGrpSpPr>
        <p:grpSpPr bwMode="auto">
          <a:xfrm flipH="1">
            <a:off x="3670300" y="5368925"/>
            <a:ext cx="641350" cy="558800"/>
            <a:chOff x="-44" y="1473"/>
            <a:chExt cx="981" cy="1105"/>
          </a:xfrm>
        </p:grpSpPr>
        <p:pic>
          <p:nvPicPr>
            <p:cNvPr id="90228" name="Picture 1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9" name="Freeform 146"/>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4" name="Group 147"/>
          <p:cNvGrpSpPr>
            <a:grpSpLocks/>
          </p:cNvGrpSpPr>
          <p:nvPr/>
        </p:nvGrpSpPr>
        <p:grpSpPr bwMode="auto">
          <a:xfrm flipH="1">
            <a:off x="2506663" y="5410200"/>
            <a:ext cx="641350" cy="558800"/>
            <a:chOff x="-44" y="1473"/>
            <a:chExt cx="981" cy="1105"/>
          </a:xfrm>
        </p:grpSpPr>
        <p:pic>
          <p:nvPicPr>
            <p:cNvPr id="90226" name="Picture 14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7" name="Freeform 149"/>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5" name="Group 150"/>
          <p:cNvGrpSpPr>
            <a:grpSpLocks/>
          </p:cNvGrpSpPr>
          <p:nvPr/>
        </p:nvGrpSpPr>
        <p:grpSpPr bwMode="auto">
          <a:xfrm>
            <a:off x="2935288" y="3503613"/>
            <a:ext cx="698500" cy="355600"/>
            <a:chOff x="4396" y="1245"/>
            <a:chExt cx="672" cy="248"/>
          </a:xfrm>
        </p:grpSpPr>
        <p:sp>
          <p:nvSpPr>
            <p:cNvPr id="9021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021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022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grpSp>
          <p:nvGrpSpPr>
            <p:cNvPr id="90221" name="Group 154"/>
            <p:cNvGrpSpPr>
              <a:grpSpLocks/>
            </p:cNvGrpSpPr>
            <p:nvPr/>
          </p:nvGrpSpPr>
          <p:grpSpPr bwMode="auto">
            <a:xfrm>
              <a:off x="4530" y="1287"/>
              <a:ext cx="377" cy="75"/>
              <a:chOff x="2468" y="1332"/>
              <a:chExt cx="310" cy="60"/>
            </a:xfrm>
          </p:grpSpPr>
          <p:sp>
            <p:nvSpPr>
              <p:cNvPr id="90224" name="Freeform 15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25" name="Freeform 15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222" name="Line 15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23" name="Line 158"/>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46" name="Rectangle 162"/>
          <p:cNvSpPr>
            <a:spLocks noChangeArrowheads="1"/>
          </p:cNvSpPr>
          <p:nvPr/>
        </p:nvSpPr>
        <p:spPr bwMode="auto">
          <a:xfrm>
            <a:off x="1789113" y="311943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47" name="Text Box 110"/>
          <p:cNvSpPr txBox="1">
            <a:spLocks noChangeArrowheads="1"/>
          </p:cNvSpPr>
          <p:nvPr/>
        </p:nvSpPr>
        <p:spPr bwMode="auto">
          <a:xfrm>
            <a:off x="1624013" y="30257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48" name="Rectangle 165"/>
          <p:cNvSpPr>
            <a:spLocks noChangeArrowheads="1"/>
          </p:cNvSpPr>
          <p:nvPr/>
        </p:nvSpPr>
        <p:spPr bwMode="auto">
          <a:xfrm>
            <a:off x="4530725" y="3829050"/>
            <a:ext cx="288925" cy="2333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49" name="Rectangle 166"/>
          <p:cNvSpPr>
            <a:spLocks noChangeArrowheads="1"/>
          </p:cNvSpPr>
          <p:nvPr/>
        </p:nvSpPr>
        <p:spPr bwMode="auto">
          <a:xfrm>
            <a:off x="3178175" y="401478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50" name="Text Box 128"/>
          <p:cNvSpPr txBox="1">
            <a:spLocks noChangeArrowheads="1"/>
          </p:cNvSpPr>
          <p:nvPr/>
        </p:nvSpPr>
        <p:spPr bwMode="auto">
          <a:xfrm>
            <a:off x="2801938" y="3976688"/>
            <a:ext cx="103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223.1.3.27</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1" name="Text Box 118"/>
          <p:cNvSpPr txBox="1">
            <a:spLocks noChangeArrowheads="1"/>
          </p:cNvSpPr>
          <p:nvPr/>
        </p:nvSpPr>
        <p:spPr bwMode="auto">
          <a:xfrm>
            <a:off x="3900488" y="38433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2" name="Text Box 119"/>
          <p:cNvSpPr txBox="1">
            <a:spLocks noChangeArrowheads="1"/>
          </p:cNvSpPr>
          <p:nvPr/>
        </p:nvSpPr>
        <p:spPr bwMode="auto">
          <a:xfrm>
            <a:off x="4730750" y="23272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3" name="Text Box 168"/>
          <p:cNvSpPr txBox="1">
            <a:spLocks noChangeArrowheads="1"/>
          </p:cNvSpPr>
          <p:nvPr/>
        </p:nvSpPr>
        <p:spPr bwMode="auto">
          <a:xfrm>
            <a:off x="3465513" y="1760538"/>
            <a:ext cx="906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DHCP</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server</a:t>
            </a:r>
          </a:p>
        </p:txBody>
      </p:sp>
      <p:sp>
        <p:nvSpPr>
          <p:cNvPr id="90154" name="Text Box 170"/>
          <p:cNvSpPr txBox="1">
            <a:spLocks noChangeArrowheads="1"/>
          </p:cNvSpPr>
          <p:nvPr/>
        </p:nvSpPr>
        <p:spPr bwMode="auto">
          <a:xfrm>
            <a:off x="6627813" y="3059113"/>
            <a:ext cx="18208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arriving </a:t>
            </a: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DHCP</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client</a:t>
            </a: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 needs </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address in this</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network</a:t>
            </a:r>
          </a:p>
        </p:txBody>
      </p:sp>
      <p:grpSp>
        <p:nvGrpSpPr>
          <p:cNvPr id="90155" name="Group 195"/>
          <p:cNvGrpSpPr>
            <a:grpSpLocks/>
          </p:cNvGrpSpPr>
          <p:nvPr/>
        </p:nvGrpSpPr>
        <p:grpSpPr bwMode="auto">
          <a:xfrm>
            <a:off x="3873500" y="2395538"/>
            <a:ext cx="401638" cy="681037"/>
            <a:chOff x="4140" y="429"/>
            <a:chExt cx="1425" cy="2396"/>
          </a:xfrm>
        </p:grpSpPr>
        <p:sp>
          <p:nvSpPr>
            <p:cNvPr id="90186" name="Freeform 196"/>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7" name="Rectangle 197"/>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88" name="Freeform 198"/>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9" name="Freeform 199"/>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90" name="Rectangle 200"/>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1" name="Group 201"/>
            <p:cNvGrpSpPr>
              <a:grpSpLocks/>
            </p:cNvGrpSpPr>
            <p:nvPr/>
          </p:nvGrpSpPr>
          <p:grpSpPr bwMode="auto">
            <a:xfrm>
              <a:off x="4749" y="668"/>
              <a:ext cx="581" cy="145"/>
              <a:chOff x="614" y="2568"/>
              <a:chExt cx="725" cy="139"/>
            </a:xfrm>
          </p:grpSpPr>
          <p:sp>
            <p:nvSpPr>
              <p:cNvPr id="90216" name="AutoShape 202"/>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7" name="AutoShape 203"/>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2" name="Rectangle 204"/>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3" name="Group 205"/>
            <p:cNvGrpSpPr>
              <a:grpSpLocks/>
            </p:cNvGrpSpPr>
            <p:nvPr/>
          </p:nvGrpSpPr>
          <p:grpSpPr bwMode="auto">
            <a:xfrm>
              <a:off x="4747" y="994"/>
              <a:ext cx="581" cy="134"/>
              <a:chOff x="614" y="2568"/>
              <a:chExt cx="725" cy="139"/>
            </a:xfrm>
          </p:grpSpPr>
          <p:sp>
            <p:nvSpPr>
              <p:cNvPr id="90214" name="AutoShape 206"/>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5" name="AutoShape 207"/>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4" name="Rectangle 208"/>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95" name="Rectangle 209"/>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6" name="Group 210"/>
            <p:cNvGrpSpPr>
              <a:grpSpLocks/>
            </p:cNvGrpSpPr>
            <p:nvPr/>
          </p:nvGrpSpPr>
          <p:grpSpPr bwMode="auto">
            <a:xfrm>
              <a:off x="4735" y="1627"/>
              <a:ext cx="582" cy="151"/>
              <a:chOff x="614" y="2568"/>
              <a:chExt cx="725" cy="139"/>
            </a:xfrm>
          </p:grpSpPr>
          <p:sp>
            <p:nvSpPr>
              <p:cNvPr id="90212" name="AutoShape 211"/>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3" name="AutoShape 212"/>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7" name="Freeform 213"/>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198" name="Group 214"/>
            <p:cNvGrpSpPr>
              <a:grpSpLocks/>
            </p:cNvGrpSpPr>
            <p:nvPr/>
          </p:nvGrpSpPr>
          <p:grpSpPr bwMode="auto">
            <a:xfrm>
              <a:off x="4739" y="1327"/>
              <a:ext cx="582" cy="139"/>
              <a:chOff x="614" y="2568"/>
              <a:chExt cx="725" cy="139"/>
            </a:xfrm>
          </p:grpSpPr>
          <p:sp>
            <p:nvSpPr>
              <p:cNvPr id="90210" name="AutoShape 215"/>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1" name="AutoShape 216"/>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9" name="Rectangle 217"/>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0" name="Freeform 218"/>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1" name="Freeform 219"/>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2" name="Oval 220"/>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3" name="Freeform 221"/>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4" name="AutoShape 222"/>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5" name="AutoShape 223"/>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6" name="Oval 224"/>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7" name="Oval 225"/>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
          <p:nvSpPr>
            <p:cNvPr id="90208" name="Oval 226"/>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9" name="Rectangle 227"/>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grpSp>
        <p:nvGrpSpPr>
          <p:cNvPr id="90156" name="Group 231"/>
          <p:cNvGrpSpPr>
            <a:grpSpLocks/>
          </p:cNvGrpSpPr>
          <p:nvPr/>
        </p:nvGrpSpPr>
        <p:grpSpPr bwMode="auto">
          <a:xfrm>
            <a:off x="5486400" y="3141663"/>
            <a:ext cx="1101725" cy="549275"/>
            <a:chOff x="3428" y="1798"/>
            <a:chExt cx="694" cy="346"/>
          </a:xfrm>
        </p:grpSpPr>
        <p:grpSp>
          <p:nvGrpSpPr>
            <p:cNvPr id="90162" name="Group 229"/>
            <p:cNvGrpSpPr>
              <a:grpSpLocks/>
            </p:cNvGrpSpPr>
            <p:nvPr/>
          </p:nvGrpSpPr>
          <p:grpSpPr bwMode="auto">
            <a:xfrm>
              <a:off x="3628" y="1798"/>
              <a:ext cx="494" cy="346"/>
              <a:chOff x="4420" y="878"/>
              <a:chExt cx="614" cy="458"/>
            </a:xfrm>
          </p:grpSpPr>
          <p:pic>
            <p:nvPicPr>
              <p:cNvPr id="90164" name="Picture 173"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5" name="Freeform 174"/>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0166" name="Picture 175"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7" name="Freeform 176"/>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68" name="Freeform 177"/>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69" name="Freeform 178"/>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0" name="Freeform 179"/>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1" name="Freeform 180"/>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2" name="Freeform 181"/>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173" name="Group 182"/>
              <p:cNvGrpSpPr>
                <a:grpSpLocks/>
              </p:cNvGrpSpPr>
              <p:nvPr/>
            </p:nvGrpSpPr>
            <p:grpSpPr bwMode="auto">
              <a:xfrm>
                <a:off x="4584" y="1203"/>
                <a:ext cx="119" cy="53"/>
                <a:chOff x="1740" y="2642"/>
                <a:chExt cx="752" cy="327"/>
              </a:xfrm>
            </p:grpSpPr>
            <p:sp>
              <p:nvSpPr>
                <p:cNvPr id="90180" name="Freeform 18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1" name="Freeform 18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2" name="Freeform 18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3" name="Freeform 18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4" name="Freeform 18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5" name="Freeform 18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74" name="Freeform 189"/>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5" name="Freeform 190"/>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6" name="Freeform 191"/>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7" name="Freeform 192"/>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8" name="Freeform 193"/>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9" name="Freeform 194"/>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63" name="Line 230"/>
            <p:cNvSpPr>
              <a:spLocks noChangeShapeType="1"/>
            </p:cNvSpPr>
            <p:nvPr/>
          </p:nvSpPr>
          <p:spPr bwMode="auto">
            <a:xfrm flipH="1">
              <a:off x="3428" y="2002"/>
              <a:ext cx="2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57" name="AutoShape 232"/>
          <p:cNvSpPr>
            <a:spLocks noChangeArrowheads="1"/>
          </p:cNvSpPr>
          <p:nvPr/>
        </p:nvSpPr>
        <p:spPr bwMode="auto">
          <a:xfrm>
            <a:off x="5754688" y="3698875"/>
            <a:ext cx="976312" cy="374650"/>
          </a:xfrm>
          <a:prstGeom prst="leftArrow">
            <a:avLst>
              <a:gd name="adj1" fmla="val 50000"/>
              <a:gd name="adj2" fmla="val 65148"/>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58" name="Line 233"/>
          <p:cNvSpPr>
            <a:spLocks noChangeShapeType="1"/>
          </p:cNvSpPr>
          <p:nvPr/>
        </p:nvSpPr>
        <p:spPr bwMode="auto">
          <a:xfrm flipH="1">
            <a:off x="4268788" y="2954338"/>
            <a:ext cx="3143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0159" name="Picture 235"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931863"/>
            <a:ext cx="63992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048041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2"/>
          <a:stretch>
            <a:fillRect/>
          </a:stretch>
        </p:blipFill>
        <p:spPr>
          <a:xfrm>
            <a:off x="1939583" y="0"/>
            <a:ext cx="5264834" cy="6858000"/>
          </a:xfrm>
          <a:prstGeom prst="rect">
            <a:avLst/>
          </a:prstGeom>
        </p:spPr>
      </p:pic>
      <p:sp>
        <p:nvSpPr>
          <p:cNvPr id="5" name="TextBox 1">
            <a:extLst>
              <a:ext uri="{FF2B5EF4-FFF2-40B4-BE49-F238E27FC236}">
                <a16:creationId xmlns:a16="http://schemas.microsoft.com/office/drawing/2014/main" id="{378BACEE-0E2E-063B-1D71-946444E9B638}"/>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6" name="Freeform 5">
            <a:extLst>
              <a:ext uri="{FF2B5EF4-FFF2-40B4-BE49-F238E27FC236}">
                <a16:creationId xmlns:a16="http://schemas.microsoft.com/office/drawing/2014/main" id="{1D807142-41D1-87EC-2331-AA7831C6D45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08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57BABA-559C-B04E-902F-1D5587CCE0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2CA530B-32B6-8E4C-9A1E-71463CA6FB0F}"/>
              </a:ext>
            </a:extLst>
          </p:cNvPr>
          <p:cNvPicPr>
            <a:picLocks noChangeAspect="1"/>
          </p:cNvPicPr>
          <p:nvPr/>
        </p:nvPicPr>
        <p:blipFill>
          <a:blip r:embed="rId2"/>
          <a:stretch>
            <a:fillRect/>
          </a:stretch>
        </p:blipFill>
        <p:spPr>
          <a:xfrm>
            <a:off x="205680" y="1822449"/>
            <a:ext cx="8732639" cy="1606551"/>
          </a:xfrm>
          <a:prstGeom prst="rect">
            <a:avLst/>
          </a:prstGeom>
        </p:spPr>
      </p:pic>
      <p:sp>
        <p:nvSpPr>
          <p:cNvPr id="6" name="Rectangle 5">
            <a:extLst>
              <a:ext uri="{FF2B5EF4-FFF2-40B4-BE49-F238E27FC236}">
                <a16:creationId xmlns:a16="http://schemas.microsoft.com/office/drawing/2014/main" id="{DB4D8D35-0685-954C-BD02-6D408D5C8820}"/>
              </a:ext>
            </a:extLst>
          </p:cNvPr>
          <p:cNvSpPr/>
          <p:nvPr/>
        </p:nvSpPr>
        <p:spPr>
          <a:xfrm>
            <a:off x="1076968" y="2483730"/>
            <a:ext cx="7329738" cy="2762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4C1DB037-E660-9540-B53A-72DEBC5AFF8A}"/>
              </a:ext>
            </a:extLst>
          </p:cNvPr>
          <p:cNvSpPr txBox="1">
            <a:spLocks noChangeArrowheads="1"/>
          </p:cNvSpPr>
          <p:nvPr/>
        </p:nvSpPr>
        <p:spPr>
          <a:xfrm>
            <a:off x="0" y="0"/>
            <a:ext cx="9144000"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A note on the “broadcast address”</a:t>
            </a:r>
            <a:endParaRPr kumimoji="0" lang="en-AU" altLang="en-US" sz="36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p:txBody>
      </p:sp>
    </p:spTree>
    <p:extLst>
      <p:ext uri="{BB962C8B-B14F-4D97-AF65-F5344CB8AC3E}">
        <p14:creationId xmlns:p14="http://schemas.microsoft.com/office/powerpoint/2010/main" val="316862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57BABA-559C-B04E-902F-1D5587CCE0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D6AD75D7-EA19-B04A-B6B9-254DEDBED85A}"/>
              </a:ext>
            </a:extLst>
          </p:cNvPr>
          <p:cNvSpPr txBox="1">
            <a:spLocks noChangeArrowheads="1"/>
          </p:cNvSpPr>
          <p:nvPr/>
        </p:nvSpPr>
        <p:spPr>
          <a:xfrm>
            <a:off x="314324" y="2404355"/>
            <a:ext cx="8077200" cy="1476654"/>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90"/>
                </a:solidFill>
                <a:effectLst/>
                <a:uLnTx/>
                <a:uFillTx/>
                <a:latin typeface="Calibri Light" panose="020F0302020204030204"/>
                <a:ea typeface="ＭＳ Ｐゴシック" charset="-128"/>
              </a:rPr>
              <a:t>inet</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 10.104.216.101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00001010.01101000.11011000.01100101</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netmask ff:ff:f0:00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11111111.11111111.11110000.00000000</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broadcast 10.104.223.255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00001010.01101000.11011111.11111111</a:t>
            </a:r>
          </a:p>
        </p:txBody>
      </p:sp>
      <p:pic>
        <p:nvPicPr>
          <p:cNvPr id="5" name="Picture 4">
            <a:extLst>
              <a:ext uri="{FF2B5EF4-FFF2-40B4-BE49-F238E27FC236}">
                <a16:creationId xmlns:a16="http://schemas.microsoft.com/office/drawing/2014/main" id="{82CA530B-32B6-8E4C-9A1E-71463CA6FB0F}"/>
              </a:ext>
            </a:extLst>
          </p:cNvPr>
          <p:cNvPicPr>
            <a:picLocks noChangeAspect="1"/>
          </p:cNvPicPr>
          <p:nvPr/>
        </p:nvPicPr>
        <p:blipFill>
          <a:blip r:embed="rId2"/>
          <a:stretch>
            <a:fillRect/>
          </a:stretch>
        </p:blipFill>
        <p:spPr>
          <a:xfrm>
            <a:off x="314324" y="136523"/>
            <a:ext cx="8732639" cy="1606551"/>
          </a:xfrm>
          <a:prstGeom prst="rect">
            <a:avLst/>
          </a:prstGeom>
        </p:spPr>
      </p:pic>
      <p:sp>
        <p:nvSpPr>
          <p:cNvPr id="6" name="Rectangle 5">
            <a:extLst>
              <a:ext uri="{FF2B5EF4-FFF2-40B4-BE49-F238E27FC236}">
                <a16:creationId xmlns:a16="http://schemas.microsoft.com/office/drawing/2014/main" id="{DB4D8D35-0685-954C-BD02-6D408D5C8820}"/>
              </a:ext>
            </a:extLst>
          </p:cNvPr>
          <p:cNvSpPr/>
          <p:nvPr/>
        </p:nvSpPr>
        <p:spPr>
          <a:xfrm>
            <a:off x="1185612" y="797804"/>
            <a:ext cx="7329738" cy="2762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4EBD195-B389-7842-81D0-C71C2ADFF196}"/>
              </a:ext>
            </a:extLst>
          </p:cNvPr>
          <p:cNvSpPr/>
          <p:nvPr/>
        </p:nvSpPr>
        <p:spPr>
          <a:xfrm>
            <a:off x="314324" y="4161264"/>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1D2EBE8-23FC-7947-8C6B-4BDBB7BC34C6}"/>
              </a:ext>
            </a:extLst>
          </p:cNvPr>
          <p:cNvSpPr/>
          <p:nvPr/>
        </p:nvSpPr>
        <p:spPr>
          <a:xfrm>
            <a:off x="314324" y="2901596"/>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B3DFA38-7656-6B4D-A9F2-FDCBA81C9B18}"/>
              </a:ext>
            </a:extLst>
          </p:cNvPr>
          <p:cNvSpPr/>
          <p:nvPr/>
        </p:nvSpPr>
        <p:spPr>
          <a:xfrm>
            <a:off x="314323" y="5399541"/>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79A6A3-1879-D74A-9E5B-58AD152CC83C}"/>
              </a:ext>
            </a:extLst>
          </p:cNvPr>
          <p:cNvSpPr/>
          <p:nvPr/>
        </p:nvSpPr>
        <p:spPr>
          <a:xfrm>
            <a:off x="4214813" y="5399541"/>
            <a:ext cx="2371726" cy="482172"/>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3"/>
          <a:stretch>
            <a:fillRect/>
          </a:stretch>
        </p:blipFill>
        <p:spPr>
          <a:xfrm>
            <a:off x="1939583" y="0"/>
            <a:ext cx="5264834" cy="6858000"/>
          </a:xfrm>
          <a:prstGeom prst="rect">
            <a:avLst/>
          </a:prstGeom>
        </p:spPr>
      </p:pic>
      <p:sp>
        <p:nvSpPr>
          <p:cNvPr id="5" name="TextBox 4">
            <a:extLst>
              <a:ext uri="{FF2B5EF4-FFF2-40B4-BE49-F238E27FC236}">
                <a16:creationId xmlns:a16="http://schemas.microsoft.com/office/drawing/2014/main" id="{E4DE1EF7-389C-0B33-15DF-EBD44683BDEA}"/>
              </a:ext>
            </a:extLst>
          </p:cNvPr>
          <p:cNvSpPr txBox="1"/>
          <p:nvPr/>
        </p:nvSpPr>
        <p:spPr>
          <a:xfrm>
            <a:off x="0" y="5876818"/>
            <a:ext cx="9144000" cy="43088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Which protocol would you use to exchange these DHCP protocol messages?</a:t>
            </a:r>
          </a:p>
        </p:txBody>
      </p:sp>
      <p:sp>
        <p:nvSpPr>
          <p:cNvPr id="6" name="TextBox 1">
            <a:extLst>
              <a:ext uri="{FF2B5EF4-FFF2-40B4-BE49-F238E27FC236}">
                <a16:creationId xmlns:a16="http://schemas.microsoft.com/office/drawing/2014/main" id="{8135B176-D16A-1103-23DF-4D51E0E7F42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7" name="Freeform 6">
            <a:extLst>
              <a:ext uri="{FF2B5EF4-FFF2-40B4-BE49-F238E27FC236}">
                <a16:creationId xmlns:a16="http://schemas.microsoft.com/office/drawing/2014/main" id="{528F3728-80EF-61DB-6A63-A8D0D22339F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968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B818E-4358-9443-8B7D-6385C47B48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CFE207-8B1E-D549-B25C-25910A1BC18F}"/>
              </a:ext>
            </a:extLst>
          </p:cNvPr>
          <p:cNvSpPr txBox="1"/>
          <p:nvPr/>
        </p:nvSpPr>
        <p:spPr>
          <a:xfrm>
            <a:off x="5490655" y="911059"/>
            <a:ext cx="249919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0111</a:t>
            </a:r>
          </a:p>
        </p:txBody>
      </p:sp>
      <p:sp>
        <p:nvSpPr>
          <p:cNvPr id="5" name="Rectangle 2">
            <a:extLst>
              <a:ext uri="{FF2B5EF4-FFF2-40B4-BE49-F238E27FC236}">
                <a16:creationId xmlns:a16="http://schemas.microsoft.com/office/drawing/2014/main" id="{2BC4249C-5FDA-724D-9D05-A2C2CE09CAE0}"/>
              </a:ext>
            </a:extLst>
          </p:cNvPr>
          <p:cNvSpPr txBox="1">
            <a:spLocks noChangeArrowheads="1"/>
          </p:cNvSpPr>
          <p:nvPr/>
        </p:nvSpPr>
        <p:spPr>
          <a:xfrm>
            <a:off x="136175" y="73719"/>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90"/>
                </a:solidFill>
                <a:effectLst/>
                <a:uLnTx/>
                <a:uFillTx/>
                <a:latin typeface="Calibri"/>
                <a:ea typeface="ＭＳ Ｐゴシック" charset="-128"/>
              </a:rPr>
              <a:t>Let’s assume we have 4-bit address (instead of 32 bit)</a:t>
            </a:r>
            <a:endParaRPr kumimoji="0" lang="en-AU" altLang="en-US" sz="2800" b="0" i="0" u="none" strike="noStrike" kern="1200" cap="none" spc="0" normalizeH="0" baseline="0" noProof="0" dirty="0">
              <a:ln>
                <a:noFill/>
              </a:ln>
              <a:solidFill>
                <a:srgbClr val="000090"/>
              </a:solidFill>
              <a:effectLst/>
              <a:uLnTx/>
              <a:uFillTx/>
              <a:latin typeface="Calibri"/>
              <a:ea typeface="ＭＳ Ｐゴシック" charset="-128"/>
            </a:endParaRPr>
          </a:p>
        </p:txBody>
      </p:sp>
      <p:sp>
        <p:nvSpPr>
          <p:cNvPr id="6" name="Rectangle 5">
            <a:extLst>
              <a:ext uri="{FF2B5EF4-FFF2-40B4-BE49-F238E27FC236}">
                <a16:creationId xmlns:a16="http://schemas.microsoft.com/office/drawing/2014/main" id="{D5C70E79-B7CF-9B43-A9F2-613E5B6860EF}"/>
              </a:ext>
            </a:extLst>
          </p:cNvPr>
          <p:cNvSpPr/>
          <p:nvPr/>
        </p:nvSpPr>
        <p:spPr>
          <a:xfrm>
            <a:off x="5504538" y="957774"/>
            <a:ext cx="259277" cy="294875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6DBC37BC-0D0A-D14E-A32F-BA5C00392F28}"/>
              </a:ext>
            </a:extLst>
          </p:cNvPr>
          <p:cNvGrpSpPr/>
          <p:nvPr/>
        </p:nvGrpSpPr>
        <p:grpSpPr>
          <a:xfrm flipH="1">
            <a:off x="321653" y="960175"/>
            <a:ext cx="4701108" cy="2948757"/>
            <a:chOff x="2653048" y="719832"/>
            <a:chExt cx="4701108" cy="2948757"/>
          </a:xfrm>
        </p:grpSpPr>
        <p:sp>
          <p:nvSpPr>
            <p:cNvPr id="7" name="TextBox 6">
              <a:extLst>
                <a:ext uri="{FF2B5EF4-FFF2-40B4-BE49-F238E27FC236}">
                  <a16:creationId xmlns:a16="http://schemas.microsoft.com/office/drawing/2014/main" id="{0CF50EE5-3BC1-E940-910F-CFFE0B46F686}"/>
                </a:ext>
              </a:extLst>
            </p:cNvPr>
            <p:cNvSpPr txBox="1"/>
            <p:nvPr/>
          </p:nvSpPr>
          <p:spPr>
            <a:xfrm>
              <a:off x="2973696" y="2012976"/>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A (Half of all possible addresses)</a:t>
              </a:r>
            </a:p>
          </p:txBody>
        </p:sp>
        <p:sp>
          <p:nvSpPr>
            <p:cNvPr id="8" name="Right Brace 7">
              <a:extLst>
                <a:ext uri="{FF2B5EF4-FFF2-40B4-BE49-F238E27FC236}">
                  <a16:creationId xmlns:a16="http://schemas.microsoft.com/office/drawing/2014/main" id="{3317BF2B-A60B-AA44-947A-5792C5DCD470}"/>
                </a:ext>
              </a:extLst>
            </p:cNvPr>
            <p:cNvSpPr/>
            <p:nvPr/>
          </p:nvSpPr>
          <p:spPr>
            <a:xfrm>
              <a:off x="2653048" y="719832"/>
              <a:ext cx="320648" cy="29487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8747053F-EF21-2341-AFB2-48C27CA8E3BA}"/>
              </a:ext>
            </a:extLst>
          </p:cNvPr>
          <p:cNvGrpSpPr/>
          <p:nvPr/>
        </p:nvGrpSpPr>
        <p:grpSpPr>
          <a:xfrm>
            <a:off x="321653" y="944328"/>
            <a:ext cx="5715322" cy="3988234"/>
            <a:chOff x="321653" y="944328"/>
            <a:chExt cx="5715322" cy="3988234"/>
          </a:xfrm>
        </p:grpSpPr>
        <p:sp>
          <p:nvSpPr>
            <p:cNvPr id="18" name="Rectangle 17">
              <a:extLst>
                <a:ext uri="{FF2B5EF4-FFF2-40B4-BE49-F238E27FC236}">
                  <a16:creationId xmlns:a16="http://schemas.microsoft.com/office/drawing/2014/main" id="{4AD3622F-C08B-E044-BA5A-A4AC7304B513}"/>
                </a:ext>
              </a:extLst>
            </p:cNvPr>
            <p:cNvSpPr/>
            <p:nvPr/>
          </p:nvSpPr>
          <p:spPr>
            <a:xfrm>
              <a:off x="5777698" y="944328"/>
              <a:ext cx="259277" cy="3204946"/>
            </a:xfrm>
            <a:prstGeom prst="rect">
              <a:avLst/>
            </a:prstGeom>
            <a:noFill/>
            <a:ln w="22225">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A8A0CAD7-E9D8-1D46-82BD-952334CDBD7F}"/>
                </a:ext>
              </a:extLst>
            </p:cNvPr>
            <p:cNvSpPr txBox="1"/>
            <p:nvPr/>
          </p:nvSpPr>
          <p:spPr>
            <a:xfrm flipH="1">
              <a:off x="321653" y="4532452"/>
              <a:ext cx="5328170" cy="400110"/>
            </a:xfrm>
            <a:prstGeom prst="rect">
              <a:avLst/>
            </a:prstGeom>
            <a:noFill/>
            <a:ln>
              <a:solidFill>
                <a:schemeClr val="accent3">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BB59">
                      <a:lumMod val="75000"/>
                    </a:srgbClr>
                  </a:solidFill>
                  <a:effectLst/>
                  <a:uLnTx/>
                  <a:uFillTx/>
                  <a:latin typeface="Calibri"/>
                  <a:ea typeface="+mn-ea"/>
                  <a:cs typeface="+mn-cs"/>
                </a:rPr>
                <a:t>Say, 1 bit for network part = 2 different networks</a:t>
              </a:r>
            </a:p>
          </p:txBody>
        </p:sp>
        <p:cxnSp>
          <p:nvCxnSpPr>
            <p:cNvPr id="20" name="Curved Connector 19">
              <a:extLst>
                <a:ext uri="{FF2B5EF4-FFF2-40B4-BE49-F238E27FC236}">
                  <a16:creationId xmlns:a16="http://schemas.microsoft.com/office/drawing/2014/main" id="{323F3568-ACB8-6D4C-8258-4EFFD022F04F}"/>
                </a:ext>
              </a:extLst>
            </p:cNvPr>
            <p:cNvCxnSpPr>
              <a:cxnSpLocks/>
              <a:stCxn id="19" idx="1"/>
            </p:cNvCxnSpPr>
            <p:nvPr/>
          </p:nvCxnSpPr>
          <p:spPr>
            <a:xfrm flipV="1">
              <a:off x="5649823" y="4171409"/>
              <a:ext cx="273160" cy="561098"/>
            </a:xfrm>
            <a:prstGeom prst="curved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92BC418A-CA4A-F64B-B8C0-A3EFD7CD7218}"/>
              </a:ext>
            </a:extLst>
          </p:cNvPr>
          <p:cNvGrpSpPr/>
          <p:nvPr/>
        </p:nvGrpSpPr>
        <p:grpSpPr>
          <a:xfrm>
            <a:off x="594813" y="2434107"/>
            <a:ext cx="5910056" cy="3272869"/>
            <a:chOff x="313625" y="2434107"/>
            <a:chExt cx="5910056" cy="3272869"/>
          </a:xfrm>
        </p:grpSpPr>
        <p:sp>
          <p:nvSpPr>
            <p:cNvPr id="28" name="Rectangle 27">
              <a:extLst>
                <a:ext uri="{FF2B5EF4-FFF2-40B4-BE49-F238E27FC236}">
                  <a16:creationId xmlns:a16="http://schemas.microsoft.com/office/drawing/2014/main" id="{36B4CA47-5113-AE4C-8795-AB56134A3E0B}"/>
                </a:ext>
              </a:extLst>
            </p:cNvPr>
            <p:cNvSpPr/>
            <p:nvPr/>
          </p:nvSpPr>
          <p:spPr>
            <a:xfrm>
              <a:off x="5777698" y="2434107"/>
              <a:ext cx="445983" cy="1818200"/>
            </a:xfrm>
            <a:prstGeom prst="rect">
              <a:avLst/>
            </a:prstGeom>
            <a:noFill/>
            <a:ln w="2222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965B649-757E-0046-AD9E-3CA7F74429CE}"/>
                </a:ext>
              </a:extLst>
            </p:cNvPr>
            <p:cNvSpPr txBox="1"/>
            <p:nvPr/>
          </p:nvSpPr>
          <p:spPr>
            <a:xfrm flipH="1">
              <a:off x="313625" y="5306866"/>
              <a:ext cx="4895842" cy="400110"/>
            </a:xfrm>
            <a:prstGeom prst="rect">
              <a:avLst/>
            </a:prstGeom>
            <a:noFill/>
            <a:ln>
              <a:solidFill>
                <a:schemeClr val="accent5">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BACC6">
                      <a:lumMod val="75000"/>
                    </a:srgbClr>
                  </a:solidFill>
                  <a:effectLst/>
                  <a:uLnTx/>
                  <a:uFillTx/>
                  <a:latin typeface="Calibri"/>
                  <a:ea typeface="+mn-ea"/>
                  <a:cs typeface="+mn-cs"/>
                </a:rPr>
                <a:t>Say, 2 bits for host part = 4 hosts per network</a:t>
              </a:r>
            </a:p>
          </p:txBody>
        </p:sp>
        <p:cxnSp>
          <p:nvCxnSpPr>
            <p:cNvPr id="30" name="Curved Connector 29">
              <a:extLst>
                <a:ext uri="{FF2B5EF4-FFF2-40B4-BE49-F238E27FC236}">
                  <a16:creationId xmlns:a16="http://schemas.microsoft.com/office/drawing/2014/main" id="{1C819E2F-A8E1-534B-80CD-66856C42B8AE}"/>
                </a:ext>
              </a:extLst>
            </p:cNvPr>
            <p:cNvCxnSpPr>
              <a:cxnSpLocks/>
              <a:stCxn id="29" idx="1"/>
              <a:endCxn id="28" idx="2"/>
            </p:cNvCxnSpPr>
            <p:nvPr/>
          </p:nvCxnSpPr>
          <p:spPr>
            <a:xfrm flipV="1">
              <a:off x="5209467" y="4252307"/>
              <a:ext cx="791223" cy="1254614"/>
            </a:xfrm>
            <a:prstGeom prst="curvedConnector2">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119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48ABF549-DB37-7040-8200-BFB74484348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D2C2913-F02D-B81A-0FA0-B1C7D6C00E3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64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54E4F-F321-4002-28EB-77AAF21244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4B49E-8461-2F44-D698-8D2C504794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F0F78E8-3D78-CDAA-C5FD-F19B91FF93D6}"/>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109C7E6-CA29-5D1F-BAA2-F1EE5713B672}"/>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E775C1E-09F8-8D6E-542E-0E7401A442D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861046-0D9F-7DB6-F52E-690999C0896B}"/>
              </a:ext>
            </a:extLst>
          </p:cNvPr>
          <p:cNvSpPr/>
          <p:nvPr/>
        </p:nvSpPr>
        <p:spPr>
          <a:xfrm>
            <a:off x="2888514" y="1411100"/>
            <a:ext cx="1520491" cy="27622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181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3410-43B1-C3FF-8C55-C960F151CB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AE173-D77B-D5DD-1F2E-F54F734763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E407503-3CC9-9615-92E4-AB13CBF84BFD}"/>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579E023-E94B-019B-307A-0AD6E7839B84}"/>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ADF2E1B9-2FE8-D6B0-EBBB-46FB4E2E57E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7ABCCB6-6697-3978-A686-3A57C6792010}"/>
              </a:ext>
            </a:extLst>
          </p:cNvPr>
          <p:cNvSpPr/>
          <p:nvPr/>
        </p:nvSpPr>
        <p:spPr>
          <a:xfrm>
            <a:off x="2862010" y="1583376"/>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7968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1F54-DA0C-94DF-61CC-8EA2ABDC18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368AD-109A-C35C-A323-48E36218D9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E93E7D5-6184-30E8-C3D5-3D69D38BF273}"/>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DDE2B9D-E8E6-ED2C-642B-4F93B28CF7CE}"/>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FCD67BB-29AB-2BEC-4738-7833C37BF40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C7A9E29-7CBA-A673-8D0B-77AEA649268A}"/>
              </a:ext>
            </a:extLst>
          </p:cNvPr>
          <p:cNvSpPr/>
          <p:nvPr/>
        </p:nvSpPr>
        <p:spPr>
          <a:xfrm>
            <a:off x="2862010" y="1742400"/>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8264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B634-21C9-F15D-C2DA-6D7E606EF1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78896-4DAF-4E71-B0CB-F41F9239A7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E55FD24-4DA1-80F5-FB41-0840D612D150}"/>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69BB4A15-AA18-2B06-440F-B976B1A04E0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4FB2B181-1E7B-8537-790B-C63C3A83E62C}"/>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DC93723-1DC5-2F4F-607D-1C48CC2A6018}"/>
              </a:ext>
            </a:extLst>
          </p:cNvPr>
          <p:cNvSpPr/>
          <p:nvPr/>
        </p:nvSpPr>
        <p:spPr>
          <a:xfrm>
            <a:off x="2862010" y="1901424"/>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DD3818FD-46AD-0845-C177-096D8C8A500D}"/>
              </a:ext>
            </a:extLst>
          </p:cNvPr>
          <p:cNvSpPr txBox="1"/>
          <p:nvPr/>
        </p:nvSpPr>
        <p:spPr>
          <a:xfrm>
            <a:off x="0" y="1799270"/>
            <a:ext cx="275645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yiaddr</a:t>
            </a: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 (“your” IP address)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Used by the server.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456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E18F-B7CB-02D5-246C-932794F0D0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68E59-91B5-C272-0B73-3386AF6226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E11FA7E-D396-2F79-2652-3A82F55E769D}"/>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DFACD6FC-CD90-5844-855C-884382059C1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1A26F6A4-F2B6-EB6A-2620-2AF05F64DED0}"/>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733680B-3447-EEB6-FD3C-302ACB9580E8}"/>
              </a:ext>
            </a:extLst>
          </p:cNvPr>
          <p:cNvSpPr/>
          <p:nvPr/>
        </p:nvSpPr>
        <p:spPr>
          <a:xfrm>
            <a:off x="2862010" y="2073700"/>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98507D-C3EC-5C84-79BB-95678498BB0E}"/>
              </a:ext>
            </a:extLst>
          </p:cNvPr>
          <p:cNvSpPr txBox="1"/>
          <p:nvPr/>
        </p:nvSpPr>
        <p:spPr>
          <a:xfrm>
            <a:off x="0" y="1799270"/>
            <a:ext cx="275645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XId</a:t>
            </a: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 (transaction 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A random ID set by the client to keep track of the “question-answer” pair.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674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2090-2D4F-D5C0-1676-96CAE1D129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8F6C4-BAB7-7F8B-E093-031414CC57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F6980D9-0498-22A1-E4BE-25A1414D0A1C}"/>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9F8A8C4F-D951-EE28-7C02-96EC85922ED8}"/>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0CDF77C4-F91C-E48B-59D9-1B09ADE8369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B0680494-004D-CDC7-86D5-E4A63E7156DD}"/>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71A8635-C565-EC40-3474-9306B8DD0CB7}"/>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51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AD3D-5FDE-6B32-24F0-673CC1AA5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05FEF-0A3C-CBEC-2EC0-292945D7A6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3E1ABF5-2CC8-3607-8161-ABE1D14A96C7}"/>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3D917BA1-8227-9925-49E6-19A188A5496D}"/>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22B7726-D5B7-D01D-FA82-B80459080D29}"/>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AD21F1DA-4C47-5EDE-EA62-54E014A2928A}"/>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25994D7-4D61-B199-75C9-8914ECA2CFC4}"/>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79CA54-F348-0770-C499-F5947FE815D1}"/>
              </a:ext>
            </a:extLst>
          </p:cNvPr>
          <p:cNvSpPr/>
          <p:nvPr/>
        </p:nvSpPr>
        <p:spPr>
          <a:xfrm>
            <a:off x="4737212" y="2283541"/>
            <a:ext cx="1656982" cy="34375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9465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9E31-D405-3F81-4F0D-47EDDDCBF6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BB770-60E3-598F-5F21-68A22EB3D9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8CEE38B-4269-F22D-A6D6-D79DA6855036}"/>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DBF47255-36DB-98A6-EF11-5777FB415B2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7465E460-374E-8932-264F-66DE15BA485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3BE2399C-4065-0C21-30B4-9E5F336431D0}"/>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A16A64BC-84CB-2580-15D9-65C63266CB93}"/>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1C9CF1-C4CF-7381-64F4-E59D3EEBA29C}"/>
              </a:ext>
            </a:extLst>
          </p:cNvPr>
          <p:cNvSpPr/>
          <p:nvPr/>
        </p:nvSpPr>
        <p:spPr>
          <a:xfrm>
            <a:off x="4737212" y="2641349"/>
            <a:ext cx="1656982" cy="34375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1065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82A1-4179-5E7E-AF33-D3FC9FCA37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B087B-B3E8-5C0F-9C0C-A3B825BF789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0CC22CB-C47D-4EF6-4A44-056D5F6E905F}"/>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32861001-5B17-717C-DFB3-F77D3CC25E4E}"/>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0903909-B460-DA4F-DA8D-7598F7E4C9AA}"/>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D0AE24C1-71EE-5108-4C9E-E3B9E107FC18}"/>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CEAA26EB-C102-510E-ACDD-1070E4165B4C}"/>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5314288-45CA-24B6-8C1D-1C10902D0325}"/>
              </a:ext>
            </a:extLst>
          </p:cNvPr>
          <p:cNvSpPr/>
          <p:nvPr/>
        </p:nvSpPr>
        <p:spPr>
          <a:xfrm>
            <a:off x="4737212" y="2941982"/>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734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D72B3AD-649D-3941-BE49-149AFAF759F8}"/>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Global Addresses</a:t>
            </a:r>
            <a:endParaRPr lang="en-AU" altLang="en-US" sz="3600" dirty="0"/>
          </a:p>
        </p:txBody>
      </p:sp>
      <p:sp>
        <p:nvSpPr>
          <p:cNvPr id="75779" name="Rectangle 3">
            <a:extLst>
              <a:ext uri="{FF2B5EF4-FFF2-40B4-BE49-F238E27FC236}">
                <a16:creationId xmlns:a16="http://schemas.microsoft.com/office/drawing/2014/main" id="{26244D05-393E-B040-A6C1-26B3AA671435}"/>
              </a:ext>
            </a:extLst>
          </p:cNvPr>
          <p:cNvSpPr>
            <a:spLocks noGrp="1" noChangeArrowheads="1"/>
          </p:cNvSpPr>
          <p:nvPr>
            <p:ph type="body" idx="1"/>
          </p:nvPr>
        </p:nvSpPr>
        <p:spPr>
          <a:xfrm>
            <a:off x="628650" y="1084521"/>
            <a:ext cx="7886700" cy="5092442"/>
          </a:xfrm>
        </p:spPr>
        <p:txBody>
          <a:bodyPr>
            <a:normAutofit/>
          </a:bodyPr>
          <a:lstStyle/>
          <a:p>
            <a:r>
              <a:rPr lang="en-US" altLang="en-US" sz="2400" dirty="0"/>
              <a:t>Properties</a:t>
            </a:r>
          </a:p>
          <a:p>
            <a:pPr lvl="1"/>
            <a:r>
              <a:rPr lang="en-US" altLang="en-US" sz="2000" dirty="0"/>
              <a:t>globally unique</a:t>
            </a:r>
          </a:p>
          <a:p>
            <a:pPr lvl="1"/>
            <a:r>
              <a:rPr lang="en-US" altLang="en-US" sz="2000" dirty="0"/>
              <a:t>hierarchical: network + host</a:t>
            </a:r>
          </a:p>
          <a:p>
            <a:pPr lvl="1"/>
            <a:r>
              <a:rPr lang="en-US" altLang="en-US" sz="2000" dirty="0"/>
              <a:t>4 Billion IP address, half are A type, ¼ is B type, and 1/8 is C type</a:t>
            </a:r>
          </a:p>
          <a:p>
            <a:r>
              <a:rPr lang="en-US" altLang="en-US" sz="2400" dirty="0"/>
              <a:t>Format</a:t>
            </a:r>
          </a:p>
          <a:p>
            <a:pPr>
              <a:buFontTx/>
              <a:buNone/>
            </a:pPr>
            <a:endParaRPr lang="en-US" altLang="en-US" sz="2400" dirty="0"/>
          </a:p>
          <a:p>
            <a:pPr>
              <a:buFontTx/>
              <a:buNone/>
            </a:pPr>
            <a:endParaRPr lang="en-US" altLang="en-US" sz="2400" dirty="0"/>
          </a:p>
          <a:p>
            <a:pPr>
              <a:buFontTx/>
              <a:buNone/>
            </a:pPr>
            <a:endParaRPr lang="en-US" altLang="en-US" sz="2400" dirty="0"/>
          </a:p>
          <a:p>
            <a:r>
              <a:rPr lang="en-US" altLang="en-US" sz="2400" dirty="0"/>
              <a:t>Dot notation</a:t>
            </a:r>
          </a:p>
          <a:p>
            <a:pPr lvl="1"/>
            <a:r>
              <a:rPr lang="en-US" altLang="en-US" sz="2000" dirty="0"/>
              <a:t>10.3.2.4</a:t>
            </a:r>
          </a:p>
          <a:p>
            <a:pPr lvl="1"/>
            <a:r>
              <a:rPr lang="en-US" altLang="en-US" sz="2000" dirty="0"/>
              <a:t>128.96.33.81</a:t>
            </a:r>
          </a:p>
          <a:p>
            <a:pPr lvl="1"/>
            <a:r>
              <a:rPr lang="en-US" altLang="en-US" sz="2000" dirty="0"/>
              <a:t>192.12.69.77</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5780" name="Picture 5" descr="f03-19-9780123850591 copy">
            <a:extLst>
              <a:ext uri="{FF2B5EF4-FFF2-40B4-BE49-F238E27FC236}">
                <a16:creationId xmlns:a16="http://schemas.microsoft.com/office/drawing/2014/main" id="{14E8D2D9-9466-794D-B0E7-3EF9210D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74" y="2710120"/>
            <a:ext cx="3889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194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5F57-AAF6-AD66-58F6-785215B716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EB2BF-7A6A-EFEA-596B-E84519C8FE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14241B9-CEF2-F6EA-CD35-C27AE28EAA44}"/>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B3C8C91D-89F7-D5F3-88B9-250544AC7693}"/>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531C8FE6-266F-3FB1-5D62-A7C1F422498A}"/>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475E331B-7E1F-B8E6-86DA-4AEBA1274D2B}"/>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5680EACB-70D3-C9DF-4478-F21F4E7FC94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8F2F607-5C2E-88B3-A141-4EFF666AEC71}"/>
              </a:ext>
            </a:extLst>
          </p:cNvPr>
          <p:cNvSpPr/>
          <p:nvPr/>
        </p:nvSpPr>
        <p:spPr>
          <a:xfrm>
            <a:off x="4750464" y="3273284"/>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3619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FF0CE-D414-7C84-2843-12A5B2C8E8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BCA74-9051-A0FA-70AC-C62DC3767C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371F4BD-B2D0-E00E-851A-D033877EC802}"/>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2DF44C1A-4296-11CD-4FF9-3C55ACA2907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18506D64-FD66-F923-0E6E-AB23FC91D223}"/>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DD8F9C35-3A13-0E7A-1311-633CF9E25C6A}"/>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85D70579-ED53-E276-038E-EB0ABD2BEDA0}"/>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6A19DF42-F2CE-819D-AB6A-66AC28DEB5F0}"/>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50107739-1870-B602-6492-1F3A963ABEA8}"/>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2486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F4F8-DA6A-7CC1-0FD6-27CF7707AD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5FCDB-062B-AC4F-6FD2-A063A0EC1E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B59275B-8EE9-9F68-FB66-3F35B773BD69}"/>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F5ABD69-E6ED-9C65-3964-4A4FA3AB15DC}"/>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69AF48C6-EEA5-A3D3-60C5-1B2CC0C0FA71}"/>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A8E82204-014E-C99D-578A-F0A4283F4F04}"/>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1C128C92-AD4C-1EE4-E5CC-EE2F9FF41F2B}"/>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C3E373CD-A097-0862-AB65-CB33227241DD}"/>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788D9D6A-54B1-81AB-B019-159ABC6DEB5F}"/>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7C1CC18-7412-6171-2190-530FEDB0875B}"/>
              </a:ext>
            </a:extLst>
          </p:cNvPr>
          <p:cNvSpPr/>
          <p:nvPr/>
        </p:nvSpPr>
        <p:spPr>
          <a:xfrm>
            <a:off x="2910465" y="3591286"/>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9515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7E76-9FDB-20BD-B783-DB27DA24C3F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466A8-B5B9-5F08-75C2-AFFC55C97D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6FCA7C8-EE33-8692-25F7-08DCA0051760}"/>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8D5A2890-CB34-4839-E458-4970F9F37972}"/>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377763A-8422-F552-6CAD-6BF63EFF12A2}"/>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3B97A3E0-99BA-2735-BFBD-48F7E29483A8}"/>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BC6E70E4-2CB0-F1E2-0B0E-0EEDF499568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F973E8A7-D031-2675-8BB8-3EAF827B46ED}"/>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FC101DD4-FCA8-6EE1-B583-935D688E43A5}"/>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973300-CB2F-A5B1-8FDD-8F36B0DBE94C}"/>
              </a:ext>
            </a:extLst>
          </p:cNvPr>
          <p:cNvSpPr/>
          <p:nvPr/>
        </p:nvSpPr>
        <p:spPr>
          <a:xfrm>
            <a:off x="2910465" y="4081615"/>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64277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7B753-CADC-3908-5784-28091035CA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7A39F-E1E6-1DDB-5E87-07D65596E2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8247A02-C353-D365-A8B5-5DF11732AED0}"/>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3578D87-DF9B-49BC-4627-71D899E7653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C5C181F2-4C51-D952-0B7B-A8A90ACB1B91}"/>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FD62D775-C129-FB99-6684-19FED1F63C09}"/>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137469A-3BCC-C25C-1F04-DDC705D5AB9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2EFD03D5-AE06-08A7-B117-4EDEC387E485}"/>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80F61D58-AEB5-351C-4DE2-B79124503948}"/>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92">
            <a:extLst>
              <a:ext uri="{FF2B5EF4-FFF2-40B4-BE49-F238E27FC236}">
                <a16:creationId xmlns:a16="http://schemas.microsoft.com/office/drawing/2014/main" id="{7146B050-D1EC-5E82-B0AB-67A678121F2C}"/>
              </a:ext>
            </a:extLst>
          </p:cNvPr>
          <p:cNvSpPr txBox="1">
            <a:spLocks noChangeArrowheads="1"/>
          </p:cNvSpPr>
          <p:nvPr/>
        </p:nvSpPr>
        <p:spPr bwMode="auto">
          <a:xfrm>
            <a:off x="242660" y="5038358"/>
            <a:ext cx="252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&lt;Ack&gt;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You’ve got that IP address!</a:t>
            </a:r>
          </a:p>
        </p:txBody>
      </p:sp>
      <p:sp>
        <p:nvSpPr>
          <p:cNvPr id="12" name="Freeform 11">
            <a:extLst>
              <a:ext uri="{FF2B5EF4-FFF2-40B4-BE49-F238E27FC236}">
                <a16:creationId xmlns:a16="http://schemas.microsoft.com/office/drawing/2014/main" id="{6109D1A0-E48D-1503-E2E9-2DDC4AEC55D1}"/>
              </a:ext>
            </a:extLst>
          </p:cNvPr>
          <p:cNvSpPr/>
          <p:nvPr/>
        </p:nvSpPr>
        <p:spPr>
          <a:xfrm flipH="1">
            <a:off x="2574903" y="5428896"/>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7493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B96FC-C4D4-C996-02C6-A90E2E3259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120CFA-6F7D-4F71-4283-546F697860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1A3A9A4-12D8-C099-85E7-DCB531C3D94B}"/>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1DE0525-3297-1E1F-1EAC-54C660A3DD41}"/>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BF00CFCE-1B9D-3FA6-1663-B47A30CFB8B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88">
            <a:extLst>
              <a:ext uri="{FF2B5EF4-FFF2-40B4-BE49-F238E27FC236}">
                <a16:creationId xmlns:a16="http://schemas.microsoft.com/office/drawing/2014/main" id="{8ECA5870-5B80-E289-233D-A03709F7FA15}"/>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17E2FCA8-1057-2B15-EEAA-08981BD1EC45}"/>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90">
            <a:extLst>
              <a:ext uri="{FF2B5EF4-FFF2-40B4-BE49-F238E27FC236}">
                <a16:creationId xmlns:a16="http://schemas.microsoft.com/office/drawing/2014/main" id="{FCD7360F-6A43-6D33-4663-0798057CE76F}"/>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309EDA59-275F-EBCD-C21C-43B40C8B4AA5}"/>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2">
            <a:extLst>
              <a:ext uri="{FF2B5EF4-FFF2-40B4-BE49-F238E27FC236}">
                <a16:creationId xmlns:a16="http://schemas.microsoft.com/office/drawing/2014/main" id="{0AAA9785-2AB5-92E9-E2E7-B1EBACF213A3}"/>
              </a:ext>
            </a:extLst>
          </p:cNvPr>
          <p:cNvSpPr txBox="1">
            <a:spLocks noChangeArrowheads="1"/>
          </p:cNvSpPr>
          <p:nvPr/>
        </p:nvSpPr>
        <p:spPr bwMode="auto">
          <a:xfrm>
            <a:off x="242660" y="5038358"/>
            <a:ext cx="252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&lt;Ack&gt;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You’ve got that IP address!</a:t>
            </a:r>
          </a:p>
        </p:txBody>
      </p:sp>
      <p:sp>
        <p:nvSpPr>
          <p:cNvPr id="12" name="Freeform 11">
            <a:extLst>
              <a:ext uri="{FF2B5EF4-FFF2-40B4-BE49-F238E27FC236}">
                <a16:creationId xmlns:a16="http://schemas.microsoft.com/office/drawing/2014/main" id="{872B9E82-6EB2-4FDF-9F0E-EFE098C96718}"/>
              </a:ext>
            </a:extLst>
          </p:cNvPr>
          <p:cNvSpPr/>
          <p:nvPr/>
        </p:nvSpPr>
        <p:spPr>
          <a:xfrm flipH="1">
            <a:off x="2574903" y="5428896"/>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ADE9CA-23CF-D6D0-D692-21EA0D98D550}"/>
              </a:ext>
            </a:extLst>
          </p:cNvPr>
          <p:cNvSpPr/>
          <p:nvPr/>
        </p:nvSpPr>
        <p:spPr>
          <a:xfrm>
            <a:off x="0" y="5656429"/>
            <a:ext cx="9144000" cy="328773"/>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alibri"/>
                <a:ea typeface="+mn-ea"/>
                <a:cs typeface="+mn-cs"/>
              </a:rPr>
              <a:t>	Discussion Point 1: The transaction ID (</a:t>
            </a:r>
            <a:r>
              <a:rPr kumimoji="0" lang="en-US" sz="2200" b="0" i="0" u="none" strike="noStrike" kern="0" cap="none" spc="0" normalizeH="0" baseline="0" noProof="0" dirty="0" err="1">
                <a:ln>
                  <a:noFill/>
                </a:ln>
                <a:solidFill>
                  <a:prstClr val="white"/>
                </a:solidFill>
                <a:effectLst/>
                <a:uLnTx/>
                <a:uFillTx/>
                <a:latin typeface="Calibri"/>
                <a:ea typeface="+mn-ea"/>
                <a:cs typeface="+mn-cs"/>
              </a:rPr>
              <a:t>xid</a:t>
            </a:r>
            <a:r>
              <a:rPr kumimoji="0" lang="en-US" sz="2200" b="0" i="0" u="none" strike="noStrike" kern="0" cap="none" spc="0" normalizeH="0" baseline="0" noProof="0" dirty="0">
                <a:ln>
                  <a:noFill/>
                </a:ln>
                <a:solidFill>
                  <a:prstClr val="white"/>
                </a:solidFill>
                <a:effectLst/>
                <a:uLnTx/>
                <a:uFillTx/>
                <a:latin typeface="Calibri"/>
                <a:ea typeface="+mn-ea"/>
                <a:cs typeface="+mn-cs"/>
              </a:rPr>
              <a:t>). RFC 2131</a:t>
            </a:r>
          </a:p>
        </p:txBody>
      </p:sp>
      <p:sp>
        <p:nvSpPr>
          <p:cNvPr id="17" name="Rectangle 16">
            <a:extLst>
              <a:ext uri="{FF2B5EF4-FFF2-40B4-BE49-F238E27FC236}">
                <a16:creationId xmlns:a16="http://schemas.microsoft.com/office/drawing/2014/main" id="{6B430B83-5BDB-A7D8-1A39-50D110D15CA3}"/>
              </a:ext>
            </a:extLst>
          </p:cNvPr>
          <p:cNvSpPr/>
          <p:nvPr/>
        </p:nvSpPr>
        <p:spPr>
          <a:xfrm>
            <a:off x="12700" y="6101856"/>
            <a:ext cx="9144000" cy="328773"/>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alibri"/>
                <a:ea typeface="+mn-ea"/>
                <a:cs typeface="+mn-cs"/>
              </a:rPr>
              <a:t>	Discussion Point 2: Broadcast address. (Limited/Directed broadcast)</a:t>
            </a:r>
          </a:p>
        </p:txBody>
      </p:sp>
    </p:spTree>
    <p:extLst>
      <p:ext uri="{BB962C8B-B14F-4D97-AF65-F5344CB8AC3E}">
        <p14:creationId xmlns:p14="http://schemas.microsoft.com/office/powerpoint/2010/main" val="3631535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0E119-EFFB-4C2D-61BD-EBFB1D4CDDED}"/>
              </a:ext>
            </a:extLst>
          </p:cNvPr>
          <p:cNvSpPr>
            <a:spLocks noGrp="1"/>
          </p:cNvSpPr>
          <p:nvPr>
            <p:ph type="sldNum" sz="quarter" idx="12"/>
          </p:nvPr>
        </p:nvSpPr>
        <p:spPr/>
        <p:txBody>
          <a:bodyPr/>
          <a:lstStyle/>
          <a:p>
            <a:fld id="{F784D624-D040-2E47-A508-03D46FE35CB6}" type="slidenum">
              <a:rPr lang="en-US" smtClean="0"/>
              <a:t>86</a:t>
            </a:fld>
            <a:endParaRPr lang="en-US"/>
          </a:p>
        </p:txBody>
      </p:sp>
      <p:sp>
        <p:nvSpPr>
          <p:cNvPr id="4" name="TextBox 3">
            <a:extLst>
              <a:ext uri="{FF2B5EF4-FFF2-40B4-BE49-F238E27FC236}">
                <a16:creationId xmlns:a16="http://schemas.microsoft.com/office/drawing/2014/main" id="{FE6263A6-946E-7E1D-0471-85702F042E6D}"/>
              </a:ext>
            </a:extLst>
          </p:cNvPr>
          <p:cNvSpPr txBox="1"/>
          <p:nvPr/>
        </p:nvSpPr>
        <p:spPr>
          <a:xfrm>
            <a:off x="347041" y="1073431"/>
            <a:ext cx="7803045" cy="5232202"/>
          </a:xfrm>
          <a:prstGeom prst="rect">
            <a:avLst/>
          </a:prstGeom>
          <a:noFill/>
        </p:spPr>
        <p:txBody>
          <a:bodyPr wrap="square">
            <a:spAutoFit/>
          </a:bodyPr>
          <a:lstStyle/>
          <a:p>
            <a:pPr algn="l"/>
            <a:r>
              <a:rPr lang="en-US" sz="2800" b="0" i="1" u="none" strike="noStrike" dirty="0">
                <a:solidFill>
                  <a:srgbClr val="1F1F1F"/>
                </a:solidFill>
                <a:effectLst/>
                <a:latin typeface="ElsevierGulliver"/>
              </a:rPr>
              <a:t>Broadcast</a:t>
            </a:r>
            <a:r>
              <a:rPr lang="en-US" sz="2800" b="0" i="0" u="none" strike="noStrike" dirty="0">
                <a:solidFill>
                  <a:srgbClr val="1F1F1F"/>
                </a:solidFill>
                <a:effectLst/>
                <a:latin typeface="ElsevierGulliver"/>
              </a:rPr>
              <a:t> traffic is sent to all stations on a LAN. </a:t>
            </a:r>
          </a:p>
          <a:p>
            <a:pPr algn="l"/>
            <a:endParaRPr lang="en-US" dirty="0">
              <a:solidFill>
                <a:srgbClr val="1F1F1F"/>
              </a:solidFill>
              <a:latin typeface="ElsevierGulliver"/>
            </a:endParaRPr>
          </a:p>
          <a:p>
            <a:pPr algn="l"/>
            <a:r>
              <a:rPr lang="en-US" sz="2400" b="0" i="0" u="none" strike="noStrike" dirty="0">
                <a:solidFill>
                  <a:srgbClr val="1F1F1F"/>
                </a:solidFill>
                <a:effectLst/>
                <a:latin typeface="ElsevierGulliver"/>
              </a:rPr>
              <a:t>There are two types of IPv4 broadcast addresses: </a:t>
            </a:r>
          </a:p>
          <a:p>
            <a:pPr algn="l"/>
            <a:endParaRPr lang="en-US" sz="2400" b="0" i="0" u="none" strike="noStrike" dirty="0">
              <a:solidFill>
                <a:srgbClr val="1F1F1F"/>
              </a:solidFill>
              <a:effectLst/>
              <a:latin typeface="ElsevierGulliver"/>
            </a:endParaRPr>
          </a:p>
          <a:p>
            <a:pPr marL="342900" indent="-342900" algn="l">
              <a:buAutoNum type="alphaLcParenBoth"/>
            </a:pPr>
            <a:r>
              <a:rPr lang="en-US" sz="2400" b="0" i="0" u="none" strike="noStrike" dirty="0">
                <a:solidFill>
                  <a:schemeClr val="accent1">
                    <a:lumMod val="75000"/>
                  </a:schemeClr>
                </a:solidFill>
                <a:effectLst/>
                <a:latin typeface="ElsevierGulliver"/>
              </a:rPr>
              <a:t> Limited broadcast: The limited broadcast address is</a:t>
            </a:r>
          </a:p>
          <a:p>
            <a:pPr algn="l"/>
            <a:r>
              <a:rPr lang="en-US" sz="2400" b="0" i="0" u="none" strike="noStrike" dirty="0">
                <a:solidFill>
                  <a:schemeClr val="accent1">
                    <a:lumMod val="75000"/>
                  </a:schemeClr>
                </a:solidFill>
                <a:effectLst/>
                <a:latin typeface="ElsevierGulliver"/>
              </a:rPr>
              <a:t>255.255.255.255. It is “limited” because it is never forwarded across a router.</a:t>
            </a:r>
          </a:p>
          <a:p>
            <a:pPr algn="l"/>
            <a:endParaRPr lang="en-US" sz="2400" dirty="0">
              <a:solidFill>
                <a:srgbClr val="1F1F1F"/>
              </a:solidFill>
              <a:latin typeface="ElsevierGulliver"/>
            </a:endParaRPr>
          </a:p>
          <a:p>
            <a:pPr algn="l"/>
            <a:r>
              <a:rPr lang="en-US" sz="2400" b="0" i="0" u="none" strike="noStrike" dirty="0">
                <a:solidFill>
                  <a:schemeClr val="accent2">
                    <a:lumMod val="75000"/>
                  </a:schemeClr>
                </a:solidFill>
                <a:effectLst/>
                <a:latin typeface="ElsevierGulliver"/>
              </a:rPr>
              <a:t>(b) Directed broadcast: The directed (also called net-directed) broadcast address of the 192.0.2.0/24 network is 192.0.2.255 (the host portion of the address is all “1”s in binary, or 255). It is called “directed” broadcast, because traffic to these addresses may be sent from remote networks (it may be “directed”).</a:t>
            </a:r>
          </a:p>
        </p:txBody>
      </p:sp>
      <p:sp>
        <p:nvSpPr>
          <p:cNvPr id="5" name="Rectangle 4">
            <a:extLst>
              <a:ext uri="{FF2B5EF4-FFF2-40B4-BE49-F238E27FC236}">
                <a16:creationId xmlns:a16="http://schemas.microsoft.com/office/drawing/2014/main" id="{7B042199-DD43-0C47-E1CB-C0842ED63B74}"/>
              </a:ext>
            </a:extLst>
          </p:cNvPr>
          <p:cNvSpPr/>
          <p:nvPr/>
        </p:nvSpPr>
        <p:spPr>
          <a:xfrm>
            <a:off x="0" y="43759"/>
            <a:ext cx="9144000" cy="658608"/>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Broadcast addresses: Limited and Directed broadcast</a:t>
            </a:r>
          </a:p>
        </p:txBody>
      </p:sp>
    </p:spTree>
    <p:extLst>
      <p:ext uri="{BB962C8B-B14F-4D97-AF65-F5344CB8AC3E}">
        <p14:creationId xmlns:p14="http://schemas.microsoft.com/office/powerpoint/2010/main" val="1004441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a:defRPr/>
            </a:pPr>
            <a:r>
              <a:rPr lang="en-US">
                <a:cs typeface="+mj-cs"/>
              </a:rPr>
              <a:t>DHCP: more than IP addresses</a:t>
            </a:r>
          </a:p>
        </p:txBody>
      </p:sp>
      <p:sp>
        <p:nvSpPr>
          <p:cNvPr id="48133" name="Rectangle 3"/>
          <p:cNvSpPr>
            <a:spLocks noGrp="1" noChangeArrowheads="1"/>
          </p:cNvSpPr>
          <p:nvPr>
            <p:ph type="body" idx="1"/>
          </p:nvPr>
        </p:nvSpPr>
        <p:spPr/>
        <p:txBody>
          <a:bodyPr/>
          <a:lstStyle/>
          <a:p>
            <a:pPr>
              <a:buFont typeface="Wingdings" charset="0"/>
              <a:buNone/>
              <a:defRPr/>
            </a:pPr>
            <a:r>
              <a:rPr lang="en-US">
                <a:cs typeface="+mn-cs"/>
              </a:rPr>
              <a:t>DHCP can return more than just allocated IP address on subnet:</a:t>
            </a:r>
          </a:p>
          <a:p>
            <a:pPr lvl="1">
              <a:buFont typeface="Arial"/>
              <a:buChar char="•"/>
              <a:defRPr/>
            </a:pPr>
            <a:r>
              <a:rPr lang="en-US"/>
              <a:t>address of first-hop router for client</a:t>
            </a:r>
          </a:p>
          <a:p>
            <a:pPr lvl="1">
              <a:buFont typeface="Arial"/>
              <a:buChar char="•"/>
              <a:defRPr/>
            </a:pPr>
            <a:r>
              <a:rPr lang="en-US"/>
              <a:t>name and IP address of DNS sever</a:t>
            </a:r>
          </a:p>
          <a:p>
            <a:pPr lvl="1">
              <a:buFont typeface="Arial"/>
              <a:buChar char="•"/>
              <a:defRPr/>
            </a:pPr>
            <a:r>
              <a:rPr lang="en-US"/>
              <a:t>network mask (indicating network versus host portion of address)</a:t>
            </a:r>
          </a:p>
        </p:txBody>
      </p:sp>
      <p:pic>
        <p:nvPicPr>
          <p:cNvPr id="94211" name="Picture 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79" y="1206775"/>
            <a:ext cx="68564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1986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9447E6B-7F50-5D4E-904E-AF92A7B280A1}"/>
              </a:ext>
            </a:extLst>
          </p:cNvPr>
          <p:cNvSpPr>
            <a:spLocks noGrp="1" noChangeArrowheads="1"/>
          </p:cNvSpPr>
          <p:nvPr>
            <p:ph type="title"/>
          </p:nvPr>
        </p:nvSpPr>
        <p:spPr>
          <a:xfrm>
            <a:off x="611188" y="293688"/>
            <a:ext cx="8281987" cy="523875"/>
          </a:xfrm>
        </p:spPr>
        <p:txBody>
          <a:bodyPr/>
          <a:lstStyle/>
          <a:p>
            <a:pPr eaLnBrk="1" hangingPunct="1"/>
            <a:r>
              <a:rPr lang="en-US" altLang="en-US" sz="2800"/>
              <a:t>Dynamic Host Configuration Protocol (DHCP)</a:t>
            </a:r>
            <a:endParaRPr lang="en-AU" altLang="en-US" sz="2800"/>
          </a:p>
        </p:txBody>
      </p:sp>
      <p:sp>
        <p:nvSpPr>
          <p:cNvPr id="96259" name="Rectangle 3">
            <a:extLst>
              <a:ext uri="{FF2B5EF4-FFF2-40B4-BE49-F238E27FC236}">
                <a16:creationId xmlns:a16="http://schemas.microsoft.com/office/drawing/2014/main" id="{57F26A4C-45A2-2948-ADDE-8C0DBD663B1C}"/>
              </a:ext>
            </a:extLst>
          </p:cNvPr>
          <p:cNvSpPr>
            <a:spLocks noGrp="1" noChangeArrowheads="1"/>
          </p:cNvSpPr>
          <p:nvPr>
            <p:ph type="body" idx="1"/>
          </p:nvPr>
        </p:nvSpPr>
        <p:spPr/>
        <p:txBody>
          <a:bodyPr/>
          <a:lstStyle/>
          <a:p>
            <a:r>
              <a:rPr lang="en-US" altLang="en-US" sz="2800" dirty="0"/>
              <a:t>DHCP server is responsible for providing configuration information to hosts</a:t>
            </a:r>
          </a:p>
          <a:p>
            <a:r>
              <a:rPr lang="en-US" altLang="en-US" dirty="0"/>
              <a:t>DHCP server maintains a pool of available addresses</a:t>
            </a:r>
            <a:endParaRPr lang="en-US" altLang="en-US" sz="2800" dirty="0"/>
          </a:p>
          <a:p>
            <a:r>
              <a:rPr lang="en-US" altLang="en-US" sz="2800" dirty="0">
                <a:solidFill>
                  <a:srgbClr val="FF0000"/>
                </a:solidFill>
              </a:rPr>
              <a:t>There is at least one DHCP server for an administrative domain (a server or a relay agent per subnet)</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681337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4D7746E-05B2-604D-A834-B0303A9E77B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DHCP relay</a:t>
            </a:r>
            <a:endParaRPr lang="en-AU" altLang="en-US" sz="3600" dirty="0"/>
          </a:p>
        </p:txBody>
      </p:sp>
      <p:sp>
        <p:nvSpPr>
          <p:cNvPr id="97283" name="Rectangle 3">
            <a:extLst>
              <a:ext uri="{FF2B5EF4-FFF2-40B4-BE49-F238E27FC236}">
                <a16:creationId xmlns:a16="http://schemas.microsoft.com/office/drawing/2014/main" id="{694298AB-FE25-6845-B3CE-540EF189711D}"/>
              </a:ext>
            </a:extLst>
          </p:cNvPr>
          <p:cNvSpPr>
            <a:spLocks noGrp="1" noChangeArrowheads="1"/>
          </p:cNvSpPr>
          <p:nvPr>
            <p:ph type="body" idx="1"/>
          </p:nvPr>
        </p:nvSpPr>
        <p:spPr>
          <a:xfrm>
            <a:off x="457200" y="1125538"/>
            <a:ext cx="4043363" cy="5111750"/>
          </a:xfrm>
        </p:spPr>
        <p:txBody>
          <a:bodyPr/>
          <a:lstStyle/>
          <a:p>
            <a:r>
              <a:rPr lang="en-US" altLang="en-US" sz="2400" dirty="0"/>
              <a:t>Newly booted or attached host sends DHCPDISCOVER message to a special IP address (255.255.255.255)</a:t>
            </a:r>
          </a:p>
          <a:p>
            <a:r>
              <a:rPr lang="en-US" altLang="en-US" dirty="0">
                <a:solidFill>
                  <a:srgbClr val="C00000"/>
                </a:solidFill>
              </a:rPr>
              <a:t>DHCP relay agent </a:t>
            </a:r>
            <a:r>
              <a:rPr lang="en-US" altLang="en-US" sz="2400" dirty="0"/>
              <a:t>unicasts the message to DHCP server and waits for the response</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97284" name="Picture 5" descr="f03-24-9780123850591 copy">
            <a:extLst>
              <a:ext uri="{FF2B5EF4-FFF2-40B4-BE49-F238E27FC236}">
                <a16:creationId xmlns:a16="http://schemas.microsoft.com/office/drawing/2014/main" id="{C635F432-2E46-8343-AF09-7FE0449F0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060575"/>
            <a:ext cx="46101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40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775E7-AD9E-E4B2-0BB0-93F865BD3396}"/>
              </a:ext>
            </a:extLst>
          </p:cNvPr>
          <p:cNvSpPr>
            <a:spLocks noGrp="1"/>
          </p:cNvSpPr>
          <p:nvPr>
            <p:ph type="sldNum" sz="quarter" idx="12"/>
          </p:nvPr>
        </p:nvSpPr>
        <p:spPr/>
        <p:txBody>
          <a:bodyPr/>
          <a:lstStyle/>
          <a:p>
            <a:fld id="{12297082-74DA-3F42-B9EE-B09F2F8D7DCB}" type="slidenum">
              <a:rPr lang="en-US" altLang="en-US" smtClean="0"/>
              <a:pPr/>
              <a:t>9</a:t>
            </a:fld>
            <a:endParaRPr lang="en-US" altLang="en-US"/>
          </a:p>
        </p:txBody>
      </p:sp>
      <p:sp>
        <p:nvSpPr>
          <p:cNvPr id="3" name="Rectangle 2">
            <a:extLst>
              <a:ext uri="{FF2B5EF4-FFF2-40B4-BE49-F238E27FC236}">
                <a16:creationId xmlns:a16="http://schemas.microsoft.com/office/drawing/2014/main" id="{010E6D50-6CF9-A312-110B-DA809C964714}"/>
              </a:ext>
            </a:extLst>
          </p:cNvPr>
          <p:cNvSpPr txBox="1">
            <a:spLocks noChangeArrowheads="1"/>
          </p:cNvSpPr>
          <p:nvPr/>
        </p:nvSpPr>
        <p:spPr>
          <a:xfrm>
            <a:off x="457200" y="76200"/>
            <a:ext cx="82296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r>
              <a:rPr lang="en-US" altLang="en-US" dirty="0">
                <a:ea typeface="ＭＳ Ｐゴシック" panose="020B0600070205080204" pitchFamily="34" charset="-128"/>
              </a:rPr>
              <a:t>The “/X” notation</a:t>
            </a:r>
          </a:p>
        </p:txBody>
      </p:sp>
      <p:sp>
        <p:nvSpPr>
          <p:cNvPr id="7" name="TextBox 6">
            <a:extLst>
              <a:ext uri="{FF2B5EF4-FFF2-40B4-BE49-F238E27FC236}">
                <a16:creationId xmlns:a16="http://schemas.microsoft.com/office/drawing/2014/main" id="{34C753E6-4997-B907-E2FB-98AFAFE3BE74}"/>
              </a:ext>
            </a:extLst>
          </p:cNvPr>
          <p:cNvSpPr txBox="1"/>
          <p:nvPr/>
        </p:nvSpPr>
        <p:spPr>
          <a:xfrm>
            <a:off x="457200" y="2833667"/>
            <a:ext cx="9144000" cy="954107"/>
          </a:xfrm>
          <a:prstGeom prst="rect">
            <a:avLst/>
          </a:prstGeom>
          <a:noFill/>
        </p:spPr>
        <p:txBody>
          <a:bodyPr wrap="square">
            <a:spAutoFit/>
          </a:bodyPr>
          <a:lstStyle/>
          <a:p>
            <a:r>
              <a:rPr lang="en-US" sz="2800" dirty="0"/>
              <a:t>128.8.12.34</a:t>
            </a:r>
            <a:r>
              <a:rPr lang="en-US" sz="2800" dirty="0">
                <a:solidFill>
                  <a:srgbClr val="FF0000"/>
                </a:solidFill>
              </a:rPr>
              <a:t>/X</a:t>
            </a:r>
            <a:r>
              <a:rPr lang="en-US" sz="2800" dirty="0"/>
              <a:t>  means </a:t>
            </a:r>
          </a:p>
          <a:p>
            <a:r>
              <a:rPr lang="en-US" sz="2800" dirty="0"/>
              <a:t>the first </a:t>
            </a:r>
            <a:r>
              <a:rPr lang="en-US" sz="2800" dirty="0">
                <a:solidFill>
                  <a:srgbClr val="FF0000"/>
                </a:solidFill>
              </a:rPr>
              <a:t>X</a:t>
            </a:r>
            <a:r>
              <a:rPr lang="en-US" sz="2800" dirty="0"/>
              <a:t> bits are the “Network part” or “Network prefix”</a:t>
            </a:r>
          </a:p>
        </p:txBody>
      </p:sp>
    </p:spTree>
    <p:extLst>
      <p:ext uri="{BB962C8B-B14F-4D97-AF65-F5344CB8AC3E}">
        <p14:creationId xmlns:p14="http://schemas.microsoft.com/office/powerpoint/2010/main" val="20563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C92EBA-742C-D544-B7EF-C305A1D609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A3B13FD-0BD0-0C4A-B547-0D7DB748861B}"/>
              </a:ext>
            </a:extLst>
          </p:cNvPr>
          <p:cNvPicPr>
            <a:picLocks noChangeAspect="1"/>
          </p:cNvPicPr>
          <p:nvPr/>
        </p:nvPicPr>
        <p:blipFill>
          <a:blip r:embed="rId2"/>
          <a:stretch>
            <a:fillRect/>
          </a:stretch>
        </p:blipFill>
        <p:spPr>
          <a:xfrm>
            <a:off x="16002" y="4002662"/>
            <a:ext cx="9127998" cy="1757985"/>
          </a:xfrm>
          <a:prstGeom prst="rect">
            <a:avLst/>
          </a:prstGeom>
        </p:spPr>
      </p:pic>
      <p:sp>
        <p:nvSpPr>
          <p:cNvPr id="5" name="TextBox 4">
            <a:extLst>
              <a:ext uri="{FF2B5EF4-FFF2-40B4-BE49-F238E27FC236}">
                <a16:creationId xmlns:a16="http://schemas.microsoft.com/office/drawing/2014/main" id="{222899B7-D626-2BB6-D40B-A710240DE0D7}"/>
              </a:ext>
            </a:extLst>
          </p:cNvPr>
          <p:cNvSpPr txBox="1"/>
          <p:nvPr/>
        </p:nvSpPr>
        <p:spPr>
          <a:xfrm>
            <a:off x="0" y="2268187"/>
            <a:ext cx="914400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Check your IP addresses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ifconfig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linux</a:t>
            </a:r>
            <a:r>
              <a:rPr kumimoji="0" lang="en-US" sz="3200" b="0" i="0" u="none" strike="noStrike" kern="1200" cap="none" spc="0" normalizeH="0" baseline="0" noProof="0" dirty="0">
                <a:ln>
                  <a:noFill/>
                </a:ln>
                <a:solidFill>
                  <a:prstClr val="black"/>
                </a:solidFill>
                <a:effectLst/>
                <a:uLnTx/>
                <a:uFillTx/>
                <a:latin typeface="Calibri"/>
                <a:ea typeface="+mn-ea"/>
                <a:cs typeface="+mn-cs"/>
              </a:rPr>
              <a:t>/mac) / ipconfig (windows)</a:t>
            </a:r>
          </a:p>
        </p:txBody>
      </p:sp>
    </p:spTree>
    <p:extLst>
      <p:ext uri="{BB962C8B-B14F-4D97-AF65-F5344CB8AC3E}">
        <p14:creationId xmlns:p14="http://schemas.microsoft.com/office/powerpoint/2010/main" val="584827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C92EBA-742C-D544-B7EF-C305A1D609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00E6A8C9-D540-514B-8617-0F9676AFB8C3}"/>
              </a:ext>
            </a:extLst>
          </p:cNvPr>
          <p:cNvSpPr txBox="1"/>
          <p:nvPr/>
        </p:nvSpPr>
        <p:spPr>
          <a:xfrm>
            <a:off x="0" y="2268187"/>
            <a:ext cx="914400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Check your IP addresses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(ifconfig/ipconfig)</a:t>
            </a:r>
          </a:p>
        </p:txBody>
      </p:sp>
      <p:pic>
        <p:nvPicPr>
          <p:cNvPr id="4" name="Picture 3">
            <a:extLst>
              <a:ext uri="{FF2B5EF4-FFF2-40B4-BE49-F238E27FC236}">
                <a16:creationId xmlns:a16="http://schemas.microsoft.com/office/drawing/2014/main" id="{7A3B13FD-0BD0-0C4A-B547-0D7DB748861B}"/>
              </a:ext>
            </a:extLst>
          </p:cNvPr>
          <p:cNvPicPr>
            <a:picLocks noChangeAspect="1"/>
          </p:cNvPicPr>
          <p:nvPr/>
        </p:nvPicPr>
        <p:blipFill>
          <a:blip r:embed="rId2"/>
          <a:stretch>
            <a:fillRect/>
          </a:stretch>
        </p:blipFill>
        <p:spPr>
          <a:xfrm>
            <a:off x="16002" y="4002662"/>
            <a:ext cx="9127998" cy="1757985"/>
          </a:xfrm>
          <a:prstGeom prst="rect">
            <a:avLst/>
          </a:prstGeom>
        </p:spPr>
      </p:pic>
      <p:sp>
        <p:nvSpPr>
          <p:cNvPr id="5" name="Rectangle 4">
            <a:extLst>
              <a:ext uri="{FF2B5EF4-FFF2-40B4-BE49-F238E27FC236}">
                <a16:creationId xmlns:a16="http://schemas.microsoft.com/office/drawing/2014/main" id="{F836E862-1E0F-D440-BE33-F084960DC62F}"/>
              </a:ext>
            </a:extLst>
          </p:cNvPr>
          <p:cNvSpPr/>
          <p:nvPr/>
        </p:nvSpPr>
        <p:spPr>
          <a:xfrm>
            <a:off x="1546217" y="4743541"/>
            <a:ext cx="1697046" cy="29994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171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DDE36-79DB-7B12-2CA2-6EC299E40C28}"/>
              </a:ext>
            </a:extLst>
          </p:cNvPr>
          <p:cNvSpPr txBox="1"/>
          <p:nvPr/>
        </p:nvSpPr>
        <p:spPr>
          <a:xfrm>
            <a:off x="3995303" y="3244334"/>
            <a:ext cx="1690463" cy="523220"/>
          </a:xfrm>
          <a:prstGeom prst="rect">
            <a:avLst/>
          </a:prstGeom>
          <a:noFill/>
        </p:spPr>
        <p:txBody>
          <a:bodyPr wrap="none" rtlCol="0">
            <a:spAutoFit/>
          </a:bodyPr>
          <a:lstStyle/>
          <a:p>
            <a:r>
              <a:rPr lang="en-US" sz="2800" dirty="0"/>
              <a:t>Thank you</a:t>
            </a:r>
          </a:p>
        </p:txBody>
      </p:sp>
    </p:spTree>
    <p:extLst>
      <p:ext uri="{BB962C8B-B14F-4D97-AF65-F5344CB8AC3E}">
        <p14:creationId xmlns:p14="http://schemas.microsoft.com/office/powerpoint/2010/main" val="196048998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9069</TotalTime>
  <Words>3428</Words>
  <Application>Microsoft Macintosh PowerPoint</Application>
  <PresentationFormat>On-screen Show (4:3)</PresentationFormat>
  <Paragraphs>881</Paragraphs>
  <Slides>92</Slides>
  <Notes>30</Notes>
  <HiddenSlides>7</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92</vt:i4>
      </vt:variant>
    </vt:vector>
  </HeadingPairs>
  <TitlesOfParts>
    <vt:vector size="110" baseType="lpstr">
      <vt:lpstr>ＭＳ Ｐゴシック</vt:lpstr>
      <vt:lpstr>Arial</vt:lpstr>
      <vt:lpstr>Calibri</vt:lpstr>
      <vt:lpstr>Calibri Light</vt:lpstr>
      <vt:lpstr>Comic Sans MS</vt:lpstr>
      <vt:lpstr>Courier New</vt:lpstr>
      <vt:lpstr>ElsevierGulliver</vt:lpstr>
      <vt:lpstr>Google Sans</vt:lpstr>
      <vt:lpstr>Helvetica</vt:lpstr>
      <vt:lpstr>Lato</vt:lpstr>
      <vt:lpstr>Lucida Bright</vt:lpstr>
      <vt:lpstr>Tahoma</vt:lpstr>
      <vt:lpstr>Times New Roman</vt:lpstr>
      <vt:lpstr>Verdana</vt:lpstr>
      <vt:lpstr>Wingdings</vt:lpstr>
      <vt:lpstr>1_Office Theme</vt:lpstr>
      <vt:lpstr>3_Office Theme</vt:lpstr>
      <vt:lpstr>2_Office Theme</vt:lpstr>
      <vt:lpstr>PowerPoint Presentation</vt:lpstr>
      <vt:lpstr>Classful IP addressing</vt:lpstr>
      <vt:lpstr>PowerPoint Presentation</vt:lpstr>
      <vt:lpstr>PowerPoint Presentation</vt:lpstr>
      <vt:lpstr>Global Addresses</vt:lpstr>
      <vt:lpstr>PowerPoint Presentation</vt:lpstr>
      <vt:lpstr>PowerPoint Presentation</vt:lpstr>
      <vt:lpstr>Global Addresses</vt:lpstr>
      <vt:lpstr>PowerPoint Presentation</vt:lpstr>
      <vt:lpstr>Classful Addressing</vt:lpstr>
      <vt:lpstr>IP Datagram Forwarding</vt:lpstr>
      <vt:lpstr>IP Datagram Forwarding</vt:lpstr>
      <vt:lpstr>IP Datagram Forwarding</vt:lpstr>
      <vt:lpstr>IP Datagram Forwarding</vt:lpstr>
      <vt:lpstr>Obtaining a Block of Addresses</vt:lpstr>
      <vt:lpstr>PowerPoint Presentation</vt:lpstr>
      <vt:lpstr>PowerPoint Presentation</vt:lpstr>
      <vt:lpstr>Subnetting: Splitting the network-prefix for smaller sub-networks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Subnetting</vt:lpstr>
      <vt:lpstr>Subnetting</vt:lpstr>
      <vt:lpstr>Subnetting</vt:lpstr>
      <vt:lpstr>Subnetting</vt:lpstr>
      <vt:lpstr>PowerPoint Presentation</vt:lpstr>
      <vt:lpstr>PowerPoint Presentation</vt:lpstr>
      <vt:lpstr>PowerPoint Presentation</vt:lpstr>
      <vt:lpstr>PowerPoint Presentation</vt:lpstr>
      <vt:lpstr>PowerPoint Presentation</vt:lpstr>
      <vt:lpstr>PowerPoint Presentation</vt:lpstr>
      <vt:lpstr>Class-less Interdomain Routing (CIDR)</vt:lpstr>
      <vt:lpstr>PowerPoint Presentation</vt:lpstr>
      <vt:lpstr>PowerPoint Presentation</vt:lpstr>
      <vt:lpstr>PowerPoint Presentation</vt:lpstr>
      <vt:lpstr>CIDR: Classless address</vt:lpstr>
      <vt:lpstr>PowerPoint Presentation</vt:lpstr>
      <vt:lpstr>PowerPoint Presentation</vt:lpstr>
      <vt:lpstr>CIDR: Super-netting/ Route aggregation</vt:lpstr>
      <vt:lpstr>PowerPoint Presentation</vt:lpstr>
      <vt:lpstr>PowerPoint Presentation</vt:lpstr>
      <vt:lpstr>PowerPoint Presentation</vt:lpstr>
      <vt:lpstr>PowerPoint Presentation</vt:lpstr>
      <vt:lpstr>PowerPoint Presentation</vt:lpstr>
      <vt:lpstr>PowerPoint Presentation</vt:lpstr>
      <vt:lpstr>Classless Inter-Domain Routing (CIDR)</vt:lpstr>
      <vt:lpstr>Hierarchical Address Allocation</vt:lpstr>
      <vt:lpstr>Separate Forwarding Entry Per Prefix</vt:lpstr>
      <vt:lpstr>PowerPoint Presentation</vt:lpstr>
      <vt:lpstr>PowerPoint Presentation</vt:lpstr>
      <vt:lpstr>PowerPoint Presentation</vt:lpstr>
      <vt:lpstr>PowerPoint Presentation</vt:lpstr>
      <vt:lpstr>PowerPoint Presentation</vt:lpstr>
      <vt:lpstr>CIDR Makes Packet Forwarding Harder</vt:lpstr>
      <vt:lpstr>Longest Prefix Match Forwarding</vt:lpstr>
      <vt:lpstr>Getting an IP address:  DHCP Protocol</vt:lpstr>
      <vt:lpstr>IP addresses: how to get one?</vt:lpstr>
      <vt:lpstr>DHCP: Dynamic Host Configuration Protocol</vt:lpstr>
      <vt:lpstr>DHCP: Dynamic Host Configuration Protocol</vt:lpstr>
      <vt:lpstr>DHCP client-server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DHCP: more than IP addresses</vt:lpstr>
      <vt:lpstr>Dynamic Host Configuration Protocol (DHCP)</vt:lpstr>
      <vt:lpstr>DHCP relay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729</cp:revision>
  <dcterms:created xsi:type="dcterms:W3CDTF">2019-01-28T20:09:31Z</dcterms:created>
  <dcterms:modified xsi:type="dcterms:W3CDTF">2026-02-25T18:52:32Z</dcterms:modified>
</cp:coreProperties>
</file>