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embeddings/oleObject1.bin" ContentType="application/vnd.openxmlformats-officedocument.oleObject"/>
  <Override PartName="/ppt/notesSlides/notesSlide7.xml" ContentType="application/vnd.openxmlformats-officedocument.presentationml.notesSlide+xml"/>
  <Override PartName="/ppt/embeddings/oleObject2.bin" ContentType="application/vnd.openxmlformats-officedocument.oleObject"/>
  <Override PartName="/ppt/notesSlides/notesSlide8.xml" ContentType="application/vnd.openxmlformats-officedocument.presentationml.notesSlide+xml"/>
  <Override PartName="/ppt/embeddings/oleObject3.bin" ContentType="application/vnd.openxmlformats-officedocument.oleObject"/>
  <Override PartName="/ppt/notesSlides/notesSlide9.xml" ContentType="application/vnd.openxmlformats-officedocument.presentationml.notesSlide+xml"/>
  <Override PartName="/ppt/embeddings/oleObject4.bin" ContentType="application/vnd.openxmlformats-officedocument.oleObject"/>
  <Override PartName="/ppt/notesSlides/notesSlide10.xml" ContentType="application/vnd.openxmlformats-officedocument.presentationml.notesSlide+xml"/>
  <Override PartName="/ppt/embeddings/oleObject5.bin" ContentType="application/vnd.openxmlformats-officedocument.oleObject"/>
  <Override PartName="/ppt/notesSlides/notesSlide11.xml" ContentType="application/vnd.openxmlformats-officedocument.presentationml.notesSlide+xml"/>
  <Override PartName="/ppt/embeddings/oleObject6.bin" ContentType="application/vnd.openxmlformats-officedocument.oleObject"/>
  <Override PartName="/ppt/notesSlides/notesSlide12.xml" ContentType="application/vnd.openxmlformats-officedocument.presentationml.notesSlide+xml"/>
  <Override PartName="/ppt/embeddings/oleObject7.bin" ContentType="application/vnd.openxmlformats-officedocument.oleObject"/>
  <Override PartName="/ppt/notesSlides/notesSlide13.xml" ContentType="application/vnd.openxmlformats-officedocument.presentationml.notesSlide+xml"/>
  <Override PartName="/ppt/embeddings/oleObject8.bin" ContentType="application/vnd.openxmlformats-officedocument.oleObject"/>
  <Override PartName="/ppt/notesSlides/notesSlide14.xml" ContentType="application/vnd.openxmlformats-officedocument.presentationml.notesSlide+xml"/>
  <Override PartName="/ppt/embeddings/oleObject9.bin" ContentType="application/vnd.openxmlformats-officedocument.oleObject"/>
  <Override PartName="/ppt/notesSlides/notesSlide15.xml" ContentType="application/vnd.openxmlformats-officedocument.presentationml.notesSlide+xml"/>
  <Override PartName="/ppt/embeddings/oleObject10.bin" ContentType="application/vnd.openxmlformats-officedocument.oleObject"/>
  <Override PartName="/ppt/notesSlides/notesSlide16.xml" ContentType="application/vnd.openxmlformats-officedocument.presentationml.notesSlide+xml"/>
  <Override PartName="/ppt/embeddings/oleObject11.bin" ContentType="application/vnd.openxmlformats-officedocument.oleObject"/>
  <Override PartName="/ppt/notesSlides/notesSlide17.xml" ContentType="application/vnd.openxmlformats-officedocument.presentationml.notesSlide+xml"/>
  <Override PartName="/ppt/embeddings/oleObject12.bin" ContentType="application/vnd.openxmlformats-officedocument.oleObject"/>
  <Override PartName="/ppt/notesSlides/notesSlide18.xml" ContentType="application/vnd.openxmlformats-officedocument.presentationml.notesSlide+xml"/>
  <Override PartName="/ppt/embeddings/oleObject13.bin" ContentType="application/vnd.openxmlformats-officedocument.oleObject"/>
  <Override PartName="/ppt/notesSlides/notesSlide19.xml" ContentType="application/vnd.openxmlformats-officedocument.presentationml.notesSlide+xml"/>
  <Override PartName="/ppt/embeddings/oleObject14.bin" ContentType="application/vnd.openxmlformats-officedocument.oleObject"/>
  <Override PartName="/ppt/notesSlides/notesSlide20.xml" ContentType="application/vnd.openxmlformats-officedocument.presentationml.notesSlide+xml"/>
  <Override PartName="/ppt/embeddings/oleObject15.bin" ContentType="application/vnd.openxmlformats-officedocument.oleObject"/>
  <Override PartName="/ppt/notesSlides/notesSlide21.xml" ContentType="application/vnd.openxmlformats-officedocument.presentationml.notesSlide+xml"/>
  <Override PartName="/ppt/embeddings/oleObject16.bin" ContentType="application/vnd.openxmlformats-officedocument.oleObject"/>
  <Override PartName="/ppt/notesSlides/notesSlide22.xml" ContentType="application/vnd.openxmlformats-officedocument.presentationml.notesSlide+xml"/>
  <Override PartName="/ppt/embeddings/oleObject17.bin" ContentType="application/vnd.openxmlformats-officedocument.oleObject"/>
  <Override PartName="/ppt/notesSlides/notesSlide23.xml" ContentType="application/vnd.openxmlformats-officedocument.presentationml.notesSlide+xml"/>
  <Override PartName="/ppt/embeddings/oleObject18.bin" ContentType="application/vnd.openxmlformats-officedocument.oleObject"/>
  <Override PartName="/ppt/notesSlides/notesSlide24.xml" ContentType="application/vnd.openxmlformats-officedocument.presentationml.notesSlide+xml"/>
  <Override PartName="/ppt/embeddings/oleObject19.bin" ContentType="application/vnd.openxmlformats-officedocument.oleObject"/>
  <Override PartName="/ppt/notesSlides/notesSlide25.xml" ContentType="application/vnd.openxmlformats-officedocument.presentationml.notesSlide+xml"/>
  <Override PartName="/ppt/embeddings/oleObject20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1"/>
  </p:sldMasterIdLst>
  <p:notesMasterIdLst>
    <p:notesMasterId r:id="rId174"/>
  </p:notesMasterIdLst>
  <p:handoutMasterIdLst>
    <p:handoutMasterId r:id="rId175"/>
  </p:handoutMasterIdLst>
  <p:sldIdLst>
    <p:sldId id="522" r:id="rId2"/>
    <p:sldId id="705" r:id="rId3"/>
    <p:sldId id="706" r:id="rId4"/>
    <p:sldId id="707" r:id="rId5"/>
    <p:sldId id="708" r:id="rId6"/>
    <p:sldId id="709" r:id="rId7"/>
    <p:sldId id="710" r:id="rId8"/>
    <p:sldId id="711" r:id="rId9"/>
    <p:sldId id="712" r:id="rId10"/>
    <p:sldId id="713" r:id="rId11"/>
    <p:sldId id="714" r:id="rId12"/>
    <p:sldId id="715" r:id="rId13"/>
    <p:sldId id="716" r:id="rId14"/>
    <p:sldId id="717" r:id="rId15"/>
    <p:sldId id="718" r:id="rId16"/>
    <p:sldId id="719" r:id="rId17"/>
    <p:sldId id="720" r:id="rId18"/>
    <p:sldId id="721" r:id="rId19"/>
    <p:sldId id="722" r:id="rId20"/>
    <p:sldId id="723" r:id="rId21"/>
    <p:sldId id="724" r:id="rId22"/>
    <p:sldId id="725" r:id="rId23"/>
    <p:sldId id="726" r:id="rId24"/>
    <p:sldId id="727" r:id="rId25"/>
    <p:sldId id="728" r:id="rId26"/>
    <p:sldId id="729" r:id="rId27"/>
    <p:sldId id="730" r:id="rId28"/>
    <p:sldId id="731" r:id="rId29"/>
    <p:sldId id="732" r:id="rId30"/>
    <p:sldId id="733" r:id="rId31"/>
    <p:sldId id="734" r:id="rId32"/>
    <p:sldId id="735" r:id="rId33"/>
    <p:sldId id="736" r:id="rId34"/>
    <p:sldId id="737" r:id="rId35"/>
    <p:sldId id="738" r:id="rId36"/>
    <p:sldId id="740" r:id="rId37"/>
    <p:sldId id="546" r:id="rId38"/>
    <p:sldId id="276" r:id="rId39"/>
    <p:sldId id="547" r:id="rId40"/>
    <p:sldId id="549" r:id="rId41"/>
    <p:sldId id="550" r:id="rId42"/>
    <p:sldId id="551" r:id="rId43"/>
    <p:sldId id="552" r:id="rId44"/>
    <p:sldId id="553" r:id="rId45"/>
    <p:sldId id="554" r:id="rId46"/>
    <p:sldId id="555" r:id="rId47"/>
    <p:sldId id="556" r:id="rId48"/>
    <p:sldId id="557" r:id="rId49"/>
    <p:sldId id="558" r:id="rId50"/>
    <p:sldId id="559" r:id="rId51"/>
    <p:sldId id="560" r:id="rId52"/>
    <p:sldId id="561" r:id="rId53"/>
    <p:sldId id="562" r:id="rId54"/>
    <p:sldId id="563" r:id="rId55"/>
    <p:sldId id="564" r:id="rId56"/>
    <p:sldId id="565" r:id="rId57"/>
    <p:sldId id="566" r:id="rId58"/>
    <p:sldId id="567" r:id="rId59"/>
    <p:sldId id="568" r:id="rId60"/>
    <p:sldId id="569" r:id="rId61"/>
    <p:sldId id="570" r:id="rId62"/>
    <p:sldId id="571" r:id="rId63"/>
    <p:sldId id="572" r:id="rId64"/>
    <p:sldId id="573" r:id="rId65"/>
    <p:sldId id="574" r:id="rId66"/>
    <p:sldId id="575" r:id="rId67"/>
    <p:sldId id="576" r:id="rId68"/>
    <p:sldId id="577" r:id="rId69"/>
    <p:sldId id="578" r:id="rId70"/>
    <p:sldId id="617" r:id="rId71"/>
    <p:sldId id="579" r:id="rId72"/>
    <p:sldId id="580" r:id="rId73"/>
    <p:sldId id="581" r:id="rId74"/>
    <p:sldId id="582" r:id="rId75"/>
    <p:sldId id="583" r:id="rId76"/>
    <p:sldId id="584" r:id="rId77"/>
    <p:sldId id="585" r:id="rId78"/>
    <p:sldId id="586" r:id="rId79"/>
    <p:sldId id="587" r:id="rId80"/>
    <p:sldId id="588" r:id="rId81"/>
    <p:sldId id="589" r:id="rId82"/>
    <p:sldId id="590" r:id="rId83"/>
    <p:sldId id="591" r:id="rId84"/>
    <p:sldId id="592" r:id="rId85"/>
    <p:sldId id="593" r:id="rId86"/>
    <p:sldId id="594" r:id="rId87"/>
    <p:sldId id="595" r:id="rId88"/>
    <p:sldId id="596" r:id="rId89"/>
    <p:sldId id="597" r:id="rId90"/>
    <p:sldId id="598" r:id="rId91"/>
    <p:sldId id="599" r:id="rId92"/>
    <p:sldId id="600" r:id="rId93"/>
    <p:sldId id="601" r:id="rId94"/>
    <p:sldId id="602" r:id="rId95"/>
    <p:sldId id="603" r:id="rId96"/>
    <p:sldId id="604" r:id="rId97"/>
    <p:sldId id="605" r:id="rId98"/>
    <p:sldId id="606" r:id="rId99"/>
    <p:sldId id="607" r:id="rId100"/>
    <p:sldId id="608" r:id="rId101"/>
    <p:sldId id="609" r:id="rId102"/>
    <p:sldId id="610" r:id="rId103"/>
    <p:sldId id="611" r:id="rId104"/>
    <p:sldId id="612" r:id="rId105"/>
    <p:sldId id="613" r:id="rId106"/>
    <p:sldId id="614" r:id="rId107"/>
    <p:sldId id="615" r:id="rId108"/>
    <p:sldId id="616" r:id="rId109"/>
    <p:sldId id="618" r:id="rId110"/>
    <p:sldId id="277" r:id="rId111"/>
    <p:sldId id="620" r:id="rId112"/>
    <p:sldId id="622" r:id="rId113"/>
    <p:sldId id="278" r:id="rId114"/>
    <p:sldId id="623" r:id="rId115"/>
    <p:sldId id="624" r:id="rId116"/>
    <p:sldId id="698" r:id="rId117"/>
    <p:sldId id="626" r:id="rId118"/>
    <p:sldId id="625" r:id="rId119"/>
    <p:sldId id="627" r:id="rId120"/>
    <p:sldId id="628" r:id="rId121"/>
    <p:sldId id="629" r:id="rId122"/>
    <p:sldId id="640" r:id="rId123"/>
    <p:sldId id="630" r:id="rId124"/>
    <p:sldId id="631" r:id="rId125"/>
    <p:sldId id="639" r:id="rId126"/>
    <p:sldId id="632" r:id="rId127"/>
    <p:sldId id="633" r:id="rId128"/>
    <p:sldId id="634" r:id="rId129"/>
    <p:sldId id="635" r:id="rId130"/>
    <p:sldId id="636" r:id="rId131"/>
    <p:sldId id="637" r:id="rId132"/>
    <p:sldId id="641" r:id="rId133"/>
    <p:sldId id="642" r:id="rId134"/>
    <p:sldId id="643" r:id="rId135"/>
    <p:sldId id="644" r:id="rId136"/>
    <p:sldId id="645" r:id="rId137"/>
    <p:sldId id="646" r:id="rId138"/>
    <p:sldId id="647" r:id="rId139"/>
    <p:sldId id="650" r:id="rId140"/>
    <p:sldId id="651" r:id="rId141"/>
    <p:sldId id="671" r:id="rId142"/>
    <p:sldId id="672" r:id="rId143"/>
    <p:sldId id="652" r:id="rId144"/>
    <p:sldId id="653" r:id="rId145"/>
    <p:sldId id="655" r:id="rId146"/>
    <p:sldId id="656" r:id="rId147"/>
    <p:sldId id="657" r:id="rId148"/>
    <p:sldId id="658" r:id="rId149"/>
    <p:sldId id="659" r:id="rId150"/>
    <p:sldId id="660" r:id="rId151"/>
    <p:sldId id="661" r:id="rId152"/>
    <p:sldId id="662" r:id="rId153"/>
    <p:sldId id="663" r:id="rId154"/>
    <p:sldId id="666" r:id="rId155"/>
    <p:sldId id="664" r:id="rId156"/>
    <p:sldId id="667" r:id="rId157"/>
    <p:sldId id="668" r:id="rId158"/>
    <p:sldId id="669" r:id="rId159"/>
    <p:sldId id="670" r:id="rId160"/>
    <p:sldId id="649" r:id="rId161"/>
    <p:sldId id="673" r:id="rId162"/>
    <p:sldId id="284" r:id="rId163"/>
    <p:sldId id="675" r:id="rId164"/>
    <p:sldId id="676" r:id="rId165"/>
    <p:sldId id="677" r:id="rId166"/>
    <p:sldId id="678" r:id="rId167"/>
    <p:sldId id="679" r:id="rId168"/>
    <p:sldId id="680" r:id="rId169"/>
    <p:sldId id="681" r:id="rId170"/>
    <p:sldId id="682" r:id="rId171"/>
    <p:sldId id="703" r:id="rId172"/>
    <p:sldId id="741" r:id="rId17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3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12" d="100"/>
          <a:sy n="112" d="100"/>
        </p:scale>
        <p:origin x="-80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slide" Target="slides/slide147.xml"/><Relationship Id="rId149" Type="http://schemas.openxmlformats.org/officeDocument/2006/relationships/slide" Target="slides/slide148.xml"/><Relationship Id="rId180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50" Type="http://schemas.openxmlformats.org/officeDocument/2006/relationships/slide" Target="slides/slide149.xml"/><Relationship Id="rId151" Type="http://schemas.openxmlformats.org/officeDocument/2006/relationships/slide" Target="slides/slide150.xml"/><Relationship Id="rId152" Type="http://schemas.openxmlformats.org/officeDocument/2006/relationships/slide" Target="slides/slide15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53" Type="http://schemas.openxmlformats.org/officeDocument/2006/relationships/slide" Target="slides/slide152.xml"/><Relationship Id="rId154" Type="http://schemas.openxmlformats.org/officeDocument/2006/relationships/slide" Target="slides/slide153.xml"/><Relationship Id="rId155" Type="http://schemas.openxmlformats.org/officeDocument/2006/relationships/slide" Target="slides/slide154.xml"/><Relationship Id="rId156" Type="http://schemas.openxmlformats.org/officeDocument/2006/relationships/slide" Target="slides/slide155.xml"/><Relationship Id="rId157" Type="http://schemas.openxmlformats.org/officeDocument/2006/relationships/slide" Target="slides/slide156.xml"/><Relationship Id="rId158" Type="http://schemas.openxmlformats.org/officeDocument/2006/relationships/slide" Target="slides/slide157.xml"/><Relationship Id="rId159" Type="http://schemas.openxmlformats.org/officeDocument/2006/relationships/slide" Target="slides/slide15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160" Type="http://schemas.openxmlformats.org/officeDocument/2006/relationships/slide" Target="slides/slide159.xml"/><Relationship Id="rId161" Type="http://schemas.openxmlformats.org/officeDocument/2006/relationships/slide" Target="slides/slide160.xml"/><Relationship Id="rId162" Type="http://schemas.openxmlformats.org/officeDocument/2006/relationships/slide" Target="slides/slide16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63" Type="http://schemas.openxmlformats.org/officeDocument/2006/relationships/slide" Target="slides/slide162.xml"/><Relationship Id="rId164" Type="http://schemas.openxmlformats.org/officeDocument/2006/relationships/slide" Target="slides/slide163.xml"/><Relationship Id="rId165" Type="http://schemas.openxmlformats.org/officeDocument/2006/relationships/slide" Target="slides/slide164.xml"/><Relationship Id="rId166" Type="http://schemas.openxmlformats.org/officeDocument/2006/relationships/slide" Target="slides/slide165.xml"/><Relationship Id="rId167" Type="http://schemas.openxmlformats.org/officeDocument/2006/relationships/slide" Target="slides/slide166.xml"/><Relationship Id="rId168" Type="http://schemas.openxmlformats.org/officeDocument/2006/relationships/slide" Target="slides/slide167.xml"/><Relationship Id="rId169" Type="http://schemas.openxmlformats.org/officeDocument/2006/relationships/slide" Target="slides/slide16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70" Type="http://schemas.openxmlformats.org/officeDocument/2006/relationships/slide" Target="slides/slide169.xml"/><Relationship Id="rId171" Type="http://schemas.openxmlformats.org/officeDocument/2006/relationships/slide" Target="slides/slide170.xml"/><Relationship Id="rId172" Type="http://schemas.openxmlformats.org/officeDocument/2006/relationships/slide" Target="slides/slide171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173" Type="http://schemas.openxmlformats.org/officeDocument/2006/relationships/slide" Target="slides/slide172.xml"/><Relationship Id="rId174" Type="http://schemas.openxmlformats.org/officeDocument/2006/relationships/notesMaster" Target="notesMasters/notesMaster1.xml"/><Relationship Id="rId175" Type="http://schemas.openxmlformats.org/officeDocument/2006/relationships/handoutMaster" Target="handoutMasters/handoutMaster1.xml"/><Relationship Id="rId176" Type="http://schemas.openxmlformats.org/officeDocument/2006/relationships/printerSettings" Target="printerSettings/printerSettings1.bin"/><Relationship Id="rId177" Type="http://schemas.openxmlformats.org/officeDocument/2006/relationships/presProps" Target="presProps.xml"/><Relationship Id="rId178" Type="http://schemas.openxmlformats.org/officeDocument/2006/relationships/viewProps" Target="viewProps.xml"/><Relationship Id="rId179" Type="http://schemas.openxmlformats.org/officeDocument/2006/relationships/theme" Target="theme/theme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33C3C23-05CE-4616-8DA4-BE0B4BB18D3F}" type="datetimeFigureOut">
              <a:rPr lang="en-US"/>
              <a:pPr>
                <a:defRPr/>
              </a:pPr>
              <a:t>7/28/15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E7B066D3-6D99-4E57-A336-03043D5B44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681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BC67CC6-021F-4620-ACB2-4806D7A7AB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530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AU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89A4D4E-920E-CA49-B09F-E9080E266083}" type="slidenum">
              <a:rPr lang="en-CA" sz="1200"/>
              <a:pPr eaLnBrk="1" hangingPunct="1"/>
              <a:t>16</a:t>
            </a:fld>
            <a:endParaRPr lang="en-CA" sz="120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BD28124-3D6A-1A42-B020-56FCAB77B45F}" type="slidenum">
              <a:rPr lang="en-CA" sz="1200"/>
              <a:pPr eaLnBrk="1" hangingPunct="1"/>
              <a:t>17</a:t>
            </a:fld>
            <a:endParaRPr lang="en-CA" sz="120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EAF2417-937B-8241-A5ED-0E8E4A4AD039}" type="slidenum">
              <a:rPr lang="en-CA" sz="1200"/>
              <a:pPr eaLnBrk="1" hangingPunct="1"/>
              <a:t>18</a:t>
            </a:fld>
            <a:endParaRPr lang="en-CA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6FF1E8A-6FE2-AC4F-9A3D-7C96F5EA372B}" type="slidenum">
              <a:rPr lang="en-CA" sz="1200"/>
              <a:pPr eaLnBrk="1" hangingPunct="1"/>
              <a:t>19</a:t>
            </a:fld>
            <a:endParaRPr lang="en-CA" sz="120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BE3A3F1-77DA-8148-9615-3B2538460EB0}" type="slidenum">
              <a:rPr lang="en-CA" sz="1200"/>
              <a:pPr eaLnBrk="1" hangingPunct="1"/>
              <a:t>20</a:t>
            </a:fld>
            <a:endParaRPr lang="en-CA" sz="120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A9932D9-7712-4944-BC98-998C18458423}" type="slidenum">
              <a:rPr lang="en-CA" sz="1200"/>
              <a:pPr eaLnBrk="1" hangingPunct="1"/>
              <a:t>21</a:t>
            </a:fld>
            <a:endParaRPr lang="en-CA" sz="1200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77BFFE56-4580-6347-9AB4-3A31E19769CB}" type="slidenum">
              <a:rPr lang="en-CA" sz="1200"/>
              <a:pPr eaLnBrk="1" hangingPunct="1"/>
              <a:t>22</a:t>
            </a:fld>
            <a:endParaRPr lang="en-CA" sz="1200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70B84DC8-852C-984D-B7EC-15A86EC4AF57}" type="slidenum">
              <a:rPr lang="en-CA" sz="1200"/>
              <a:pPr eaLnBrk="1" hangingPunct="1"/>
              <a:t>23</a:t>
            </a:fld>
            <a:endParaRPr lang="en-CA" sz="120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5909613-0335-6940-98A5-F54244C8F149}" type="slidenum">
              <a:rPr lang="en-CA" sz="1200"/>
              <a:pPr eaLnBrk="1" hangingPunct="1"/>
              <a:t>24</a:t>
            </a:fld>
            <a:endParaRPr lang="en-CA" sz="120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EFF18E6-D883-854A-B7EC-E5B6ABE06866}" type="slidenum">
              <a:rPr lang="en-CA" sz="1200"/>
              <a:pPr eaLnBrk="1" hangingPunct="1"/>
              <a:t>25</a:t>
            </a:fld>
            <a:endParaRPr lang="en-CA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>
                <a:latin typeface="Calibri" charset="0"/>
              </a:rPr>
              <a:t>Divide</a:t>
            </a:r>
            <a:r>
              <a:rPr lang="en-US">
                <a:latin typeface="Calibri" charset="0"/>
              </a:rPr>
              <a:t>: if </a:t>
            </a:r>
            <a:r>
              <a:rPr lang="en-GB">
                <a:latin typeface="Calibri" charset="0"/>
              </a:rPr>
              <a:t>the initial array </a:t>
            </a:r>
            <a:r>
              <a:rPr lang="en-US">
                <a:latin typeface="Calibri" charset="0"/>
              </a:rPr>
              <a:t>A</a:t>
            </a:r>
            <a:r>
              <a:rPr lang="en-US" i="1">
                <a:latin typeface="Calibri" charset="0"/>
              </a:rPr>
              <a:t> </a:t>
            </a:r>
            <a:r>
              <a:rPr lang="en-US">
                <a:latin typeface="Calibri" charset="0"/>
              </a:rPr>
              <a:t>has at leas</a:t>
            </a:r>
            <a:r>
              <a:rPr lang="da-DK">
                <a:latin typeface="Calibri" charset="0"/>
              </a:rPr>
              <a:t>t</a:t>
            </a:r>
            <a:r>
              <a:rPr lang="en-US">
                <a:latin typeface="Calibri" charset="0"/>
              </a:rPr>
              <a:t> two elements (nothing needs to be done if </a:t>
            </a:r>
            <a:r>
              <a:rPr lang="en-US" i="1">
                <a:latin typeface="Calibri" charset="0"/>
              </a:rPr>
              <a:t>A </a:t>
            </a:r>
            <a:r>
              <a:rPr lang="en-US">
                <a:latin typeface="Calibri" charset="0"/>
              </a:rPr>
              <a:t>has zero or one elements), divide A into two subarrays each containing about half of the elements of A. </a:t>
            </a:r>
          </a:p>
          <a:p>
            <a:pPr eaLnBrk="1" hangingPunct="1"/>
            <a:r>
              <a:rPr lang="en-US" b="1">
                <a:latin typeface="Calibri" charset="0"/>
              </a:rPr>
              <a:t>Conquer</a:t>
            </a:r>
            <a:r>
              <a:rPr lang="en-US">
                <a:latin typeface="Calibri" charset="0"/>
              </a:rPr>
              <a:t>: sort the two subarrays using Merge Sort.</a:t>
            </a:r>
          </a:p>
          <a:p>
            <a:pPr eaLnBrk="1" hangingPunct="1"/>
            <a:r>
              <a:rPr lang="en-US" b="1">
                <a:latin typeface="Calibri" charset="0"/>
              </a:rPr>
              <a:t>Combine</a:t>
            </a:r>
            <a:r>
              <a:rPr lang="en-US">
                <a:latin typeface="Calibri" charset="0"/>
              </a:rPr>
              <a:t>: merging the two sorted subarray into  one sorted array</a:t>
            </a:r>
          </a:p>
          <a:p>
            <a:pPr eaLnBrk="1" hangingPunct="1"/>
            <a:endParaRPr lang="en-AU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6C5424E-D320-C546-ACC2-C4E84335511A}" type="slidenum">
              <a:rPr lang="en-CA" sz="1200"/>
              <a:pPr eaLnBrk="1" hangingPunct="1"/>
              <a:t>26</a:t>
            </a:fld>
            <a:endParaRPr lang="en-CA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8D6CDC7-308A-214C-B833-6C8AB38C6031}" type="slidenum">
              <a:rPr lang="en-CA" sz="1200"/>
              <a:pPr eaLnBrk="1" hangingPunct="1"/>
              <a:t>27</a:t>
            </a:fld>
            <a:endParaRPr lang="en-CA" sz="120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6B989CB-41A1-164D-967A-E89D4CC814D6}" type="slidenum">
              <a:rPr lang="en-CA" sz="1200"/>
              <a:pPr eaLnBrk="1" hangingPunct="1"/>
              <a:t>28</a:t>
            </a:fld>
            <a:endParaRPr lang="en-CA" sz="120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2FD4367-F9DC-1F4C-835A-6EBBA19D5B2D}" type="slidenum">
              <a:rPr lang="en-CA" sz="1200"/>
              <a:pPr eaLnBrk="1" hangingPunct="1"/>
              <a:t>29</a:t>
            </a:fld>
            <a:endParaRPr lang="en-CA" sz="120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32D96A8-9853-4D44-AEE9-291479A8ED2F}" type="slidenum">
              <a:rPr lang="en-CA" sz="1200"/>
              <a:pPr eaLnBrk="1" hangingPunct="1"/>
              <a:t>30</a:t>
            </a:fld>
            <a:endParaRPr lang="en-CA" sz="120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7552925-37D5-A946-A787-4E92184F5080}" type="slidenum">
              <a:rPr lang="en-CA" sz="1200"/>
              <a:pPr eaLnBrk="1" hangingPunct="1"/>
              <a:t>31</a:t>
            </a:fld>
            <a:endParaRPr lang="en-CA" sz="1200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AU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AU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AU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D480E16-6898-4A4E-9D63-7FF6C6911609}" type="slidenum">
              <a:rPr lang="en-CA" sz="1200"/>
              <a:pPr eaLnBrk="1" hangingPunct="1"/>
              <a:t>12</a:t>
            </a:fld>
            <a:endParaRPr lang="en-CA" sz="120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20E2F0C1-628C-F94F-BDA3-7245264928D5}" type="slidenum">
              <a:rPr lang="en-CA" sz="1200"/>
              <a:pPr eaLnBrk="1" hangingPunct="1"/>
              <a:t>13</a:t>
            </a:fld>
            <a:endParaRPr lang="en-CA" sz="120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A75A503-5305-994D-BE13-D870A1746D10}" type="slidenum">
              <a:rPr lang="en-CA" sz="1200"/>
              <a:pPr eaLnBrk="1" hangingPunct="1"/>
              <a:t>14</a:t>
            </a:fld>
            <a:endParaRPr lang="en-CA" sz="120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164ED3C-9691-8B4F-9934-355254F7D020}" type="slidenum">
              <a:rPr lang="en-CA" sz="1200"/>
              <a:pPr eaLnBrk="1" hangingPunct="1"/>
              <a:t>15</a:t>
            </a:fld>
            <a:endParaRPr lang="en-CA" sz="120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FE5EA94-03B3-44B8-A7F8-1F1218ECAE5A}" type="datetimeFigureOut">
              <a:rPr lang="en-US"/>
              <a:pPr>
                <a:defRPr/>
              </a:pPr>
              <a:t>7/28/15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D1ADE6A-9E24-47B0-B3D8-270CB0A4FB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Chapter 10: Sorting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26659-4ACE-4B5A-A40E-4CF41DBF59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Chapter 10: Sorting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702DB-DB9C-4A1E-A0A5-E4DE67556E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A90CB-B533-4A78-A1AE-DBA53F4C480F}" type="datetimeFigureOut">
              <a:rPr lang="en-US"/>
              <a:pPr>
                <a:defRPr/>
              </a:pPr>
              <a:t>7/28/15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9C605-94C0-449B-8BD9-0BA81EE957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8A2E3-A452-44ED-BF2D-2D7910242EEF}" type="datetimeFigureOut">
              <a:rPr lang="en-US"/>
              <a:pPr>
                <a:defRPr/>
              </a:pPr>
              <a:t>7/28/15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96FEB8F-2940-4EF3-AB08-DD1C77D04B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EBD724E-EAAA-4F1F-808F-3A7D8758B274}" type="datetimeFigureOut">
              <a:rPr lang="en-US"/>
              <a:pPr>
                <a:defRPr/>
              </a:pPr>
              <a:t>7/28/15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9DAE90A-A029-4AAA-8C98-0A10559126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DAF6429-6368-4BC4-AFFB-425111D88D77}" type="datetimeFigureOut">
              <a:rPr lang="en-US"/>
              <a:pPr>
                <a:defRPr/>
              </a:pPr>
              <a:t>7/28/15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5AAFA0F-0D48-4E5C-8EBE-FCA85E6F4C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212CD-EFA3-4803-B4D7-2BC17B24374C}" type="datetimeFigureOut">
              <a:rPr lang="en-US"/>
              <a:pPr>
                <a:defRPr/>
              </a:pPr>
              <a:t>7/28/15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5EBAB-01B2-44A2-A17F-6AD9C0B1AF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Chapter 10: Sorting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7F8305D-CD28-4CCE-98E9-233563C573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Chapter 10: Sorting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62B98A9-15AA-4D26-AF6C-FD2C8A43C4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/>
            </a:lvl1pPr>
          </a:lstStyle>
          <a:p>
            <a:pPr>
              <a:defRPr/>
            </a:pPr>
            <a:fld id="{7DC95708-C9B7-49A8-BE16-AF4BED31E4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Chapter 10: Sorting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6C64110-F73F-4277-830C-0F8CA503480A}" type="datetimeFigureOut">
              <a:rPr lang="en-US"/>
              <a:pPr>
                <a:defRPr/>
              </a:pPr>
              <a:t>7/28/15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766143C-823B-4F35-8D72-CC280B94B7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6" r:id="rId2"/>
    <p:sldLayoutId id="2147483698" r:id="rId3"/>
    <p:sldLayoutId id="2147483699" r:id="rId4"/>
    <p:sldLayoutId id="2147483700" r:id="rId5"/>
    <p:sldLayoutId id="2147483695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fontAlgn="base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>
        <a:spcBef>
          <a:spcPts val="400"/>
        </a:spcBef>
        <a:spcAft>
          <a:spcPct val="0"/>
        </a:spcAft>
        <a:buClr>
          <a:srgbClr val="A04DA3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>
        <a:spcBef>
          <a:spcPts val="400"/>
        </a:spcBef>
        <a:spcAft>
          <a:spcPct val="0"/>
        </a:spcAft>
        <a:buClr>
          <a:srgbClr val="C4652D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5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6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7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8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oleObject" Target="../embeddings/oleObject7.bin"/><Relationship Id="rId5" Type="http://schemas.openxmlformats.org/officeDocument/2006/relationships/image" Target="../media/image9.pn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10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oleObject" Target="../embeddings/oleObject9.bin"/><Relationship Id="rId5" Type="http://schemas.openxmlformats.org/officeDocument/2006/relationships/image" Target="../media/image11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2.png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oleObject" Target="../embeddings/oleObject11.bin"/><Relationship Id="rId5" Type="http://schemas.openxmlformats.org/officeDocument/2006/relationships/image" Target="../media/image13.png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oleObject" Target="../embeddings/oleObject12.bin"/><Relationship Id="rId5" Type="http://schemas.openxmlformats.org/officeDocument/2006/relationships/image" Target="../media/image14.png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4" Type="http://schemas.openxmlformats.org/officeDocument/2006/relationships/oleObject" Target="../embeddings/oleObject13.bin"/><Relationship Id="rId5" Type="http://schemas.openxmlformats.org/officeDocument/2006/relationships/image" Target="../media/image15.png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oleObject" Target="../embeddings/oleObject14.bin"/><Relationship Id="rId5" Type="http://schemas.openxmlformats.org/officeDocument/2006/relationships/image" Target="../media/image16.png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oleObject" Target="../embeddings/oleObject15.bin"/><Relationship Id="rId5" Type="http://schemas.openxmlformats.org/officeDocument/2006/relationships/image" Target="../media/image17.png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oleObject" Target="../embeddings/oleObject16.bin"/><Relationship Id="rId5" Type="http://schemas.openxmlformats.org/officeDocument/2006/relationships/image" Target="../media/image18.png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oleObject" Target="../embeddings/oleObject17.bin"/><Relationship Id="rId5" Type="http://schemas.openxmlformats.org/officeDocument/2006/relationships/image" Target="../media/image19.png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oleObject" Target="../embeddings/oleObject18.bin"/><Relationship Id="rId5" Type="http://schemas.openxmlformats.org/officeDocument/2006/relationships/image" Target="../media/image20.png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4" Type="http://schemas.openxmlformats.org/officeDocument/2006/relationships/oleObject" Target="../embeddings/oleObject19.bin"/><Relationship Id="rId5" Type="http://schemas.openxmlformats.org/officeDocument/2006/relationships/image" Target="../media/image21.png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oleObject" Target="../embeddings/oleObject20.bin"/><Relationship Id="rId5" Type="http://schemas.openxmlformats.org/officeDocument/2006/relationships/image" Target="../media/image22.png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Merge Sort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Example cont.</a:t>
            </a:r>
            <a:endParaRPr lang="en-AU" sz="4400" b="1">
              <a:latin typeface="Corbe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32A0A23-1E78-7341-AE00-775060EBE528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347139" name="Text Box 3"/>
          <p:cNvSpPr txBox="1">
            <a:spLocks noChangeArrowheads="1"/>
          </p:cNvSpPr>
          <p:nvPr/>
        </p:nvSpPr>
        <p:spPr bwMode="auto">
          <a:xfrm>
            <a:off x="1441450" y="2632075"/>
            <a:ext cx="609600" cy="436563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47140" name="Text Box 4"/>
          <p:cNvSpPr txBox="1">
            <a:spLocks noChangeArrowheads="1"/>
          </p:cNvSpPr>
          <p:nvPr/>
        </p:nvSpPr>
        <p:spPr bwMode="auto">
          <a:xfrm>
            <a:off x="2051050" y="2632075"/>
            <a:ext cx="609600" cy="436563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47141" name="Text Box 5"/>
          <p:cNvSpPr txBox="1">
            <a:spLocks noChangeArrowheads="1"/>
          </p:cNvSpPr>
          <p:nvPr/>
        </p:nvSpPr>
        <p:spPr bwMode="auto">
          <a:xfrm>
            <a:off x="2660650" y="2632075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47142" name="Text Box 6"/>
          <p:cNvSpPr txBox="1">
            <a:spLocks noChangeArrowheads="1"/>
          </p:cNvSpPr>
          <p:nvPr/>
        </p:nvSpPr>
        <p:spPr bwMode="auto">
          <a:xfrm>
            <a:off x="3270250" y="2632075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47143" name="Text Box 7"/>
          <p:cNvSpPr txBox="1">
            <a:spLocks noChangeArrowheads="1"/>
          </p:cNvSpPr>
          <p:nvPr/>
        </p:nvSpPr>
        <p:spPr bwMode="auto">
          <a:xfrm>
            <a:off x="3879850" y="2632075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47145" name="Text Box 9"/>
          <p:cNvSpPr txBox="1">
            <a:spLocks noChangeArrowheads="1"/>
          </p:cNvSpPr>
          <p:nvPr/>
        </p:nvSpPr>
        <p:spPr bwMode="auto">
          <a:xfrm>
            <a:off x="4489450" y="2632075"/>
            <a:ext cx="609600" cy="436563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347146" name="Text Box 10"/>
          <p:cNvSpPr txBox="1">
            <a:spLocks noChangeArrowheads="1"/>
          </p:cNvSpPr>
          <p:nvPr/>
        </p:nvSpPr>
        <p:spPr bwMode="auto">
          <a:xfrm>
            <a:off x="5099050" y="2632075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347147" name="Text Box 11"/>
          <p:cNvSpPr txBox="1">
            <a:spLocks noChangeArrowheads="1"/>
          </p:cNvSpPr>
          <p:nvPr/>
        </p:nvSpPr>
        <p:spPr bwMode="auto">
          <a:xfrm>
            <a:off x="5708650" y="2632075"/>
            <a:ext cx="609600" cy="436563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347151" name="Rectangle 15"/>
          <p:cNvSpPr>
            <a:spLocks noChangeArrowheads="1"/>
          </p:cNvSpPr>
          <p:nvPr/>
        </p:nvSpPr>
        <p:spPr bwMode="auto">
          <a:xfrm>
            <a:off x="590550" y="4365625"/>
            <a:ext cx="427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46038" rIns="0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L:</a:t>
            </a:r>
          </a:p>
        </p:txBody>
      </p:sp>
      <p:sp>
        <p:nvSpPr>
          <p:cNvPr id="347152" name="Rectangle 16"/>
          <p:cNvSpPr>
            <a:spLocks noChangeArrowheads="1"/>
          </p:cNvSpPr>
          <p:nvPr/>
        </p:nvSpPr>
        <p:spPr bwMode="auto">
          <a:xfrm>
            <a:off x="984250" y="2147888"/>
            <a:ext cx="63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A:</a:t>
            </a:r>
          </a:p>
        </p:txBody>
      </p:sp>
      <p:sp>
        <p:nvSpPr>
          <p:cNvPr id="347154" name="Text Box 18"/>
          <p:cNvSpPr txBox="1">
            <a:spLocks noChangeArrowheads="1"/>
          </p:cNvSpPr>
          <p:nvPr/>
        </p:nvSpPr>
        <p:spPr bwMode="auto">
          <a:xfrm>
            <a:off x="914400" y="4875213"/>
            <a:ext cx="609600" cy="436562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47155" name="Text Box 19"/>
          <p:cNvSpPr txBox="1">
            <a:spLocks noChangeArrowheads="1"/>
          </p:cNvSpPr>
          <p:nvPr/>
        </p:nvSpPr>
        <p:spPr bwMode="auto">
          <a:xfrm>
            <a:off x="1524000" y="4875213"/>
            <a:ext cx="609600" cy="436562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47156" name="Text Box 20"/>
          <p:cNvSpPr txBox="1">
            <a:spLocks noChangeArrowheads="1"/>
          </p:cNvSpPr>
          <p:nvPr/>
        </p:nvSpPr>
        <p:spPr bwMode="auto">
          <a:xfrm>
            <a:off x="2133600" y="4875213"/>
            <a:ext cx="609600" cy="436562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347157" name="Text Box 21"/>
          <p:cNvSpPr txBox="1">
            <a:spLocks noChangeArrowheads="1"/>
          </p:cNvSpPr>
          <p:nvPr/>
        </p:nvSpPr>
        <p:spPr bwMode="auto">
          <a:xfrm>
            <a:off x="2743200" y="4875213"/>
            <a:ext cx="609600" cy="436562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28</a:t>
            </a:r>
          </a:p>
        </p:txBody>
      </p:sp>
      <p:sp>
        <p:nvSpPr>
          <p:cNvPr id="347160" name="Text Box 24"/>
          <p:cNvSpPr txBox="1">
            <a:spLocks noChangeArrowheads="1"/>
          </p:cNvSpPr>
          <p:nvPr/>
        </p:nvSpPr>
        <p:spPr bwMode="auto">
          <a:xfrm>
            <a:off x="5014913" y="4889500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347161" name="Text Box 25"/>
          <p:cNvSpPr txBox="1">
            <a:spLocks noChangeArrowheads="1"/>
          </p:cNvSpPr>
          <p:nvPr/>
        </p:nvSpPr>
        <p:spPr bwMode="auto">
          <a:xfrm>
            <a:off x="5624513" y="4889500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347162" name="Text Box 26"/>
          <p:cNvSpPr txBox="1">
            <a:spLocks noChangeArrowheads="1"/>
          </p:cNvSpPr>
          <p:nvPr/>
        </p:nvSpPr>
        <p:spPr bwMode="auto">
          <a:xfrm>
            <a:off x="6234113" y="4889500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347163" name="Text Box 27"/>
          <p:cNvSpPr txBox="1">
            <a:spLocks noChangeArrowheads="1"/>
          </p:cNvSpPr>
          <p:nvPr/>
        </p:nvSpPr>
        <p:spPr bwMode="auto">
          <a:xfrm>
            <a:off x="6843713" y="4889500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22</a:t>
            </a:r>
          </a:p>
        </p:txBody>
      </p:sp>
      <p:sp>
        <p:nvSpPr>
          <p:cNvPr id="347166" name="Rectangle 30"/>
          <p:cNvSpPr>
            <a:spLocks noChangeArrowheads="1"/>
          </p:cNvSpPr>
          <p:nvPr/>
        </p:nvSpPr>
        <p:spPr bwMode="auto">
          <a:xfrm>
            <a:off x="4832350" y="4343400"/>
            <a:ext cx="427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46038" rIns="0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R:</a:t>
            </a:r>
          </a:p>
        </p:txBody>
      </p:sp>
      <p:sp>
        <p:nvSpPr>
          <p:cNvPr id="347177" name="Text Box 41"/>
          <p:cNvSpPr txBox="1">
            <a:spLocks noChangeArrowheads="1"/>
          </p:cNvSpPr>
          <p:nvPr/>
        </p:nvSpPr>
        <p:spPr bwMode="auto">
          <a:xfrm>
            <a:off x="914400" y="4875213"/>
            <a:ext cx="609600" cy="436562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47178" name="Text Box 42"/>
          <p:cNvSpPr txBox="1">
            <a:spLocks noChangeArrowheads="1"/>
          </p:cNvSpPr>
          <p:nvPr/>
        </p:nvSpPr>
        <p:spPr bwMode="auto">
          <a:xfrm>
            <a:off x="1524000" y="4875213"/>
            <a:ext cx="609600" cy="436562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47179" name="Text Box 43"/>
          <p:cNvSpPr txBox="1">
            <a:spLocks noChangeArrowheads="1"/>
          </p:cNvSpPr>
          <p:nvPr/>
        </p:nvSpPr>
        <p:spPr bwMode="auto">
          <a:xfrm>
            <a:off x="2133600" y="4875213"/>
            <a:ext cx="609600" cy="436562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347180" name="Text Box 44"/>
          <p:cNvSpPr txBox="1">
            <a:spLocks noChangeArrowheads="1"/>
          </p:cNvSpPr>
          <p:nvPr/>
        </p:nvSpPr>
        <p:spPr bwMode="auto">
          <a:xfrm>
            <a:off x="2743200" y="4875213"/>
            <a:ext cx="609600" cy="436562"/>
          </a:xfrm>
          <a:prstGeom prst="rect">
            <a:avLst/>
          </a:prstGeom>
          <a:solidFill>
            <a:srgbClr val="0099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347183" name="Text Box 47"/>
          <p:cNvSpPr txBox="1">
            <a:spLocks noChangeArrowheads="1"/>
          </p:cNvSpPr>
          <p:nvPr/>
        </p:nvSpPr>
        <p:spPr bwMode="auto">
          <a:xfrm>
            <a:off x="5014913" y="4889500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47184" name="Text Box 48"/>
          <p:cNvSpPr txBox="1">
            <a:spLocks noChangeArrowheads="1"/>
          </p:cNvSpPr>
          <p:nvPr/>
        </p:nvSpPr>
        <p:spPr bwMode="auto">
          <a:xfrm>
            <a:off x="5624513" y="4889500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47185" name="Text Box 49"/>
          <p:cNvSpPr txBox="1">
            <a:spLocks noChangeArrowheads="1"/>
          </p:cNvSpPr>
          <p:nvPr/>
        </p:nvSpPr>
        <p:spPr bwMode="auto">
          <a:xfrm>
            <a:off x="6234113" y="4889500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47186" name="Text Box 50"/>
          <p:cNvSpPr txBox="1">
            <a:spLocks noChangeArrowheads="1"/>
          </p:cNvSpPr>
          <p:nvPr/>
        </p:nvSpPr>
        <p:spPr bwMode="auto">
          <a:xfrm>
            <a:off x="6843713" y="4889500"/>
            <a:ext cx="609600" cy="436563"/>
          </a:xfrm>
          <a:prstGeom prst="rect">
            <a:avLst/>
          </a:prstGeom>
          <a:solidFill>
            <a:srgbClr val="FF0000"/>
          </a:solidFill>
          <a:ln w="254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AU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347191" name="Text Box 55"/>
          <p:cNvSpPr txBox="1">
            <a:spLocks noChangeArrowheads="1"/>
          </p:cNvSpPr>
          <p:nvPr/>
        </p:nvSpPr>
        <p:spPr bwMode="auto">
          <a:xfrm>
            <a:off x="3500438" y="5842000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000">
                <a:solidFill>
                  <a:srgbClr val="009900"/>
                </a:solidFill>
              </a:rPr>
              <a:t>i=4</a:t>
            </a:r>
          </a:p>
        </p:txBody>
      </p:sp>
      <p:sp>
        <p:nvSpPr>
          <p:cNvPr id="347192" name="Text Box 56"/>
          <p:cNvSpPr txBox="1">
            <a:spLocks noChangeArrowheads="1"/>
          </p:cNvSpPr>
          <p:nvPr/>
        </p:nvSpPr>
        <p:spPr bwMode="auto">
          <a:xfrm>
            <a:off x="7524750" y="5772150"/>
            <a:ext cx="6842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000">
                <a:solidFill>
                  <a:srgbClr val="FF0000"/>
                </a:solidFill>
              </a:rPr>
              <a:t>j=4</a:t>
            </a:r>
          </a:p>
        </p:txBody>
      </p:sp>
      <p:sp>
        <p:nvSpPr>
          <p:cNvPr id="347193" name="Text Box 57"/>
          <p:cNvSpPr txBox="1">
            <a:spLocks noChangeArrowheads="1"/>
          </p:cNvSpPr>
          <p:nvPr/>
        </p:nvSpPr>
        <p:spPr bwMode="auto">
          <a:xfrm>
            <a:off x="6315075" y="3430588"/>
            <a:ext cx="742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000">
                <a:solidFill>
                  <a:srgbClr val="0000FF"/>
                </a:solidFill>
              </a:rPr>
              <a:t>k=8</a:t>
            </a:r>
          </a:p>
        </p:txBody>
      </p:sp>
      <p:sp>
        <p:nvSpPr>
          <p:cNvPr id="347194" name="AutoShape 58"/>
          <p:cNvSpPr>
            <a:spLocks noChangeArrowheads="1"/>
          </p:cNvSpPr>
          <p:nvPr/>
        </p:nvSpPr>
        <p:spPr bwMode="auto">
          <a:xfrm>
            <a:off x="3584575" y="5370513"/>
            <a:ext cx="233363" cy="449262"/>
          </a:xfrm>
          <a:prstGeom prst="upArrow">
            <a:avLst>
              <a:gd name="adj1" fmla="val 50000"/>
              <a:gd name="adj2" fmla="val 48129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7195" name="AutoShape 59"/>
          <p:cNvSpPr>
            <a:spLocks noChangeArrowheads="1"/>
          </p:cNvSpPr>
          <p:nvPr/>
        </p:nvSpPr>
        <p:spPr bwMode="auto">
          <a:xfrm>
            <a:off x="7735888" y="5354638"/>
            <a:ext cx="231775" cy="420687"/>
          </a:xfrm>
          <a:prstGeom prst="upArrow">
            <a:avLst>
              <a:gd name="adj1" fmla="val 50000"/>
              <a:gd name="adj2" fmla="val 4537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7196" name="AutoShape 60"/>
          <p:cNvSpPr>
            <a:spLocks noChangeArrowheads="1"/>
          </p:cNvSpPr>
          <p:nvPr/>
        </p:nvSpPr>
        <p:spPr bwMode="auto">
          <a:xfrm>
            <a:off x="6545263" y="3106738"/>
            <a:ext cx="188912" cy="347662"/>
          </a:xfrm>
          <a:prstGeom prst="upArrow">
            <a:avLst>
              <a:gd name="adj1" fmla="val 50000"/>
              <a:gd name="adj2" fmla="val 46008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91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4816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20</a:t>
              </a:r>
            </a:p>
          </p:txBody>
        </p:sp>
        <p:grpSp>
          <p:nvGrpSpPr>
            <p:cNvPr id="34816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4816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4818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4816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4817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4818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4818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4918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20</a:t>
              </a:r>
            </a:p>
          </p:txBody>
        </p:sp>
        <p:grpSp>
          <p:nvGrpSpPr>
            <p:cNvPr id="34918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4918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4921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4919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4920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4920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4920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0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5021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20</a:t>
              </a:r>
            </a:p>
          </p:txBody>
        </p:sp>
        <p:grpSp>
          <p:nvGrpSpPr>
            <p:cNvPr id="35021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5021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5023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5021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5022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5022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5022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5123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18</a:t>
              </a:r>
            </a:p>
          </p:txBody>
        </p:sp>
        <p:grpSp>
          <p:nvGrpSpPr>
            <p:cNvPr id="35123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</p:grpSp>
        <p:grpSp>
          <p:nvGrpSpPr>
            <p:cNvPr id="35123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5126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5123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5125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5125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5125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5225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18</a:t>
              </a:r>
            </a:p>
          </p:txBody>
        </p:sp>
        <p:grpSp>
          <p:nvGrpSpPr>
            <p:cNvPr id="35226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</p:grpSp>
        <p:grpSp>
          <p:nvGrpSpPr>
            <p:cNvPr id="35226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5228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5226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5227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5227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5227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5328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18</a:t>
              </a:r>
            </a:p>
          </p:txBody>
        </p:sp>
        <p:grpSp>
          <p:nvGrpSpPr>
            <p:cNvPr id="35328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</p:grpSp>
        <p:grpSp>
          <p:nvGrpSpPr>
            <p:cNvPr id="35328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5330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5328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5329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5330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5330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5430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18</a:t>
              </a:r>
            </a:p>
          </p:txBody>
        </p:sp>
        <p:grpSp>
          <p:nvGrpSpPr>
            <p:cNvPr id="35430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</p:grpSp>
        <p:grpSp>
          <p:nvGrpSpPr>
            <p:cNvPr id="35430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5433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5431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5432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5432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5432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2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5533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</a:t>
              </a:r>
            </a:p>
          </p:txBody>
        </p:sp>
        <p:grpSp>
          <p:nvGrpSpPr>
            <p:cNvPr id="35533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</p:grpSp>
        <p:grpSp>
          <p:nvGrpSpPr>
            <p:cNvPr id="35533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5535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5533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5534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5534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5534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5635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</a:t>
              </a:r>
            </a:p>
          </p:txBody>
        </p:sp>
        <p:grpSp>
          <p:nvGrpSpPr>
            <p:cNvPr id="35635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</p:grpSp>
        <p:grpSp>
          <p:nvGrpSpPr>
            <p:cNvPr id="35635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5638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5635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5637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5637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5637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Revising the  Heapsort Algorithm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200400" cy="4525963"/>
          </a:xfrm>
        </p:spPr>
        <p:txBody>
          <a:bodyPr>
            <a:normAutofit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If we implement the heap as an array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en-US" dirty="0" smtClean="0"/>
              <a:t>each element removed will be placed at the end of the array, and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en-US" dirty="0" smtClean="0"/>
              <a:t>the heap part of the array decreases by one element</a:t>
            </a:r>
          </a:p>
        </p:txBody>
      </p:sp>
      <p:pic>
        <p:nvPicPr>
          <p:cNvPr id="357379" name="Picture 2" descr="C:\Documents and Settings\Administrator\My Documents\Koffman\PPTs\JPEGS\JWCL233_Koffman JPG files\ch08\w0203-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8700" y="2362200"/>
            <a:ext cx="557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7380" name="Picture 3" descr="C:\Documents and Settings\Administrator\My Documents\Koffman\PPTs\JPEGS\JWCL233_Koffman JPG files\ch08\w0204-n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505200"/>
            <a:ext cx="5232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5638800" cy="990600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algorithm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2EF783-AF41-4740-9B3B-E66A181FB609}" type="slidenum">
              <a:rPr lang="en-US"/>
              <a:pPr>
                <a:defRPr/>
              </a:pPr>
              <a:t>11</a:t>
            </a:fld>
            <a:endParaRPr lang="en-US"/>
          </a:p>
        </p:txBody>
      </p:sp>
      <p:grpSp>
        <p:nvGrpSpPr>
          <p:cNvPr id="33795" name="Group 14"/>
          <p:cNvGrpSpPr>
            <a:grpSpLocks/>
          </p:cNvGrpSpPr>
          <p:nvPr/>
        </p:nvGrpSpPr>
        <p:grpSpPr bwMode="auto">
          <a:xfrm>
            <a:off x="1444625" y="1930400"/>
            <a:ext cx="6253163" cy="2522538"/>
            <a:chOff x="672" y="1048"/>
            <a:chExt cx="3939" cy="1589"/>
          </a:xfrm>
        </p:grpSpPr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672" y="1048"/>
              <a:ext cx="393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tabLst>
                  <a:tab pos="3084513" algn="l"/>
                </a:tabLst>
                <a:defRPr/>
              </a:pPr>
              <a:r>
                <a:rPr lang="en-US" b="1"/>
                <a:t>MERGE-SORT</a:t>
              </a:r>
              <a:r>
                <a:rPr lang="en-US"/>
                <a:t>  </a:t>
              </a:r>
              <a:r>
                <a:rPr lang="en-US" i="1">
                  <a:solidFill>
                    <a:srgbClr val="009999"/>
                  </a:solidFill>
                  <a:cs typeface="Arial Unicode MS" charset="0"/>
                </a:rPr>
                <a:t>A</a:t>
              </a:r>
              <a:r>
                <a:rPr lang="en-US">
                  <a:solidFill>
                    <a:srgbClr val="009999"/>
                  </a:solidFill>
                  <a:cs typeface="Arial Unicode MS" charset="0"/>
                </a:rPr>
                <a:t>[1 . . </a:t>
              </a:r>
              <a:r>
                <a:rPr lang="en-US" i="1">
                  <a:solidFill>
                    <a:srgbClr val="009999"/>
                  </a:solidFill>
                  <a:cs typeface="Arial Unicode MS" charset="0"/>
                </a:rPr>
                <a:t>n</a:t>
              </a:r>
              <a:r>
                <a:rPr lang="en-US">
                  <a:solidFill>
                    <a:srgbClr val="009999"/>
                  </a:solidFill>
                  <a:cs typeface="Arial Unicode MS" charset="0"/>
                </a:rPr>
                <a:t>]</a:t>
              </a:r>
            </a:p>
          </p:txBody>
        </p:sp>
        <p:sp>
          <p:nvSpPr>
            <p:cNvPr id="22534" name="Text Box 6"/>
            <p:cNvSpPr txBox="1">
              <a:spLocks noChangeArrowheads="1"/>
            </p:cNvSpPr>
            <p:nvPr/>
          </p:nvSpPr>
          <p:spPr bwMode="auto">
            <a:xfrm>
              <a:off x="1008" y="1392"/>
              <a:ext cx="3552" cy="1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algn="l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914400" indent="-457200" algn="l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371600" indent="-457200" algn="l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828800" indent="-457200" algn="l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286000" indent="-457200" algn="l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7432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32004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6576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41148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>
                <a:lnSpc>
                  <a:spcPct val="85000"/>
                </a:lnSpc>
                <a:spcBef>
                  <a:spcPct val="20000"/>
                </a:spcBef>
                <a:buClr>
                  <a:schemeClr val="accent2"/>
                </a:buClr>
                <a:buFontTx/>
                <a:buAutoNum type="arabicPeriod"/>
                <a:defRPr/>
              </a:pPr>
              <a:r>
                <a:rPr lang="en-US" sz="3200" dirty="0" smtClean="0"/>
                <a:t>If </a:t>
              </a:r>
              <a:r>
                <a:rPr lang="en-US" sz="3200" i="1" dirty="0" smtClean="0">
                  <a:solidFill>
                    <a:srgbClr val="009999"/>
                  </a:solidFill>
                </a:rPr>
                <a:t>n</a:t>
              </a:r>
              <a:r>
                <a:rPr lang="en-US" sz="3200" dirty="0" smtClean="0">
                  <a:solidFill>
                    <a:srgbClr val="009999"/>
                  </a:solidFill>
                </a:rPr>
                <a:t> = 1</a:t>
              </a:r>
              <a:r>
                <a:rPr lang="en-US" sz="3200" dirty="0" smtClean="0"/>
                <a:t>, done.</a:t>
              </a:r>
            </a:p>
            <a:p>
              <a:pPr>
                <a:lnSpc>
                  <a:spcPct val="85000"/>
                </a:lnSpc>
                <a:spcBef>
                  <a:spcPct val="20000"/>
                </a:spcBef>
                <a:buClr>
                  <a:schemeClr val="accent2"/>
                </a:buClr>
                <a:buFontTx/>
                <a:buAutoNum type="arabicPeriod"/>
                <a:defRPr/>
              </a:pPr>
              <a:r>
                <a:rPr lang="en-US" sz="3200" dirty="0" smtClean="0"/>
                <a:t>Recursively sort </a:t>
              </a:r>
              <a:r>
                <a:rPr lang="en-US" sz="3200" i="1" dirty="0" smtClean="0">
                  <a:solidFill>
                    <a:srgbClr val="009999"/>
                  </a:solidFill>
                </a:rPr>
                <a:t>A</a:t>
              </a:r>
              <a:r>
                <a:rPr lang="en-US" sz="3200" dirty="0" smtClean="0">
                  <a:solidFill>
                    <a:srgbClr val="009999"/>
                  </a:solidFill>
                </a:rPr>
                <a:t>[ 1 . . </a:t>
              </a:r>
              <a:r>
                <a:rPr lang="en-US" dirty="0" smtClean="0">
                  <a:solidFill>
                    <a:srgbClr val="009999"/>
                  </a:solidFill>
                  <a:sym typeface="Symbol" charset="0"/>
                </a:rPr>
                <a:t></a:t>
              </a:r>
              <a:r>
                <a:rPr lang="en-US" sz="3200" i="1" dirty="0" smtClean="0">
                  <a:solidFill>
                    <a:srgbClr val="009999"/>
                  </a:solidFill>
                  <a:sym typeface="Symbol" charset="0"/>
                </a:rPr>
                <a:t>n</a:t>
              </a:r>
              <a:r>
                <a:rPr lang="en-US" sz="3200" dirty="0" smtClean="0">
                  <a:solidFill>
                    <a:srgbClr val="009999"/>
                  </a:solidFill>
                  <a:sym typeface="Symbol" charset="0"/>
                </a:rPr>
                <a:t>/2</a:t>
              </a:r>
              <a:r>
                <a:rPr lang="en-US" dirty="0" smtClean="0">
                  <a:solidFill>
                    <a:srgbClr val="009999"/>
                  </a:solidFill>
                  <a:sym typeface="Symbol" charset="0"/>
                </a:rPr>
                <a:t></a:t>
              </a:r>
              <a:r>
                <a:rPr lang="en-US" sz="3200" dirty="0" smtClean="0">
                  <a:solidFill>
                    <a:srgbClr val="009999"/>
                  </a:solidFill>
                  <a:sym typeface="Symbol" charset="0"/>
                </a:rPr>
                <a:t> ]</a:t>
              </a:r>
              <a:r>
                <a:rPr lang="en-US" sz="3200" dirty="0" smtClean="0">
                  <a:sym typeface="Symbol" charset="0"/>
                </a:rPr>
                <a:t> and </a:t>
              </a:r>
              <a:r>
                <a:rPr lang="en-US" sz="3200" i="1" dirty="0" smtClean="0">
                  <a:solidFill>
                    <a:srgbClr val="009999"/>
                  </a:solidFill>
                  <a:sym typeface="Symbol" charset="0"/>
                </a:rPr>
                <a:t>A</a:t>
              </a:r>
              <a:r>
                <a:rPr lang="en-US" sz="3200" dirty="0" smtClean="0">
                  <a:solidFill>
                    <a:srgbClr val="009999"/>
                  </a:solidFill>
                  <a:sym typeface="Symbol" charset="0"/>
                </a:rPr>
                <a:t>[ </a:t>
              </a:r>
              <a:r>
                <a:rPr lang="en-US" dirty="0" smtClean="0">
                  <a:solidFill>
                    <a:srgbClr val="009999"/>
                  </a:solidFill>
                  <a:sym typeface="Symbol" charset="0"/>
                </a:rPr>
                <a:t></a:t>
              </a:r>
              <a:r>
                <a:rPr lang="en-US" sz="3200" i="1" dirty="0" smtClean="0">
                  <a:solidFill>
                    <a:srgbClr val="009999"/>
                  </a:solidFill>
                  <a:sym typeface="Symbol" charset="0"/>
                </a:rPr>
                <a:t>n</a:t>
              </a:r>
              <a:r>
                <a:rPr lang="en-US" sz="3200" dirty="0" smtClean="0">
                  <a:solidFill>
                    <a:srgbClr val="009999"/>
                  </a:solidFill>
                  <a:sym typeface="Symbol" charset="0"/>
                </a:rPr>
                <a:t>/2</a:t>
              </a:r>
              <a:r>
                <a:rPr lang="en-US" dirty="0" smtClean="0">
                  <a:solidFill>
                    <a:srgbClr val="009999"/>
                  </a:solidFill>
                  <a:sym typeface="Symbol" charset="0"/>
                </a:rPr>
                <a:t></a:t>
              </a:r>
              <a:r>
                <a:rPr lang="en-US" sz="3200" dirty="0" smtClean="0">
                  <a:solidFill>
                    <a:srgbClr val="009999"/>
                  </a:solidFill>
                  <a:sym typeface="Symbol" charset="0"/>
                </a:rPr>
                <a:t>+1 . . </a:t>
              </a:r>
              <a:r>
                <a:rPr lang="en-US" sz="3200" i="1" dirty="0" smtClean="0">
                  <a:solidFill>
                    <a:srgbClr val="009999"/>
                  </a:solidFill>
                  <a:sym typeface="Symbol" charset="0"/>
                </a:rPr>
                <a:t>n </a:t>
              </a:r>
              <a:r>
                <a:rPr lang="en-US" sz="3200" dirty="0" smtClean="0">
                  <a:solidFill>
                    <a:srgbClr val="009999"/>
                  </a:solidFill>
                  <a:sym typeface="Symbol" charset="0"/>
                </a:rPr>
                <a:t>] </a:t>
              </a:r>
              <a:r>
                <a:rPr lang="en-US" sz="3200" dirty="0" smtClean="0">
                  <a:sym typeface="Symbol" charset="0"/>
                </a:rPr>
                <a:t>.</a:t>
              </a:r>
            </a:p>
            <a:p>
              <a:pPr>
                <a:lnSpc>
                  <a:spcPct val="85000"/>
                </a:lnSpc>
                <a:spcBef>
                  <a:spcPct val="20000"/>
                </a:spcBef>
                <a:buClr>
                  <a:schemeClr val="accent2"/>
                </a:buClr>
                <a:buFontTx/>
                <a:buAutoNum type="arabicPeriod"/>
                <a:defRPr/>
              </a:pPr>
              <a:r>
                <a:rPr lang="ja-JP" altLang="en-US" sz="3200" dirty="0" smtClean="0">
                  <a:solidFill>
                    <a:srgbClr val="FF0000"/>
                  </a:solidFill>
                  <a:latin typeface="Arial"/>
                  <a:sym typeface="Symbol" charset="0"/>
                </a:rPr>
                <a:t>“</a:t>
              </a:r>
              <a:r>
                <a:rPr lang="en-US" sz="3200" b="1" i="1" dirty="0" smtClean="0">
                  <a:solidFill>
                    <a:srgbClr val="FF0000"/>
                  </a:solidFill>
                  <a:sym typeface="Symbol" charset="0"/>
                </a:rPr>
                <a:t>Merge</a:t>
              </a:r>
              <a:r>
                <a:rPr lang="ja-JP" altLang="en-US" sz="3200" dirty="0" smtClean="0">
                  <a:solidFill>
                    <a:srgbClr val="FF0000"/>
                  </a:solidFill>
                  <a:latin typeface="Arial"/>
                  <a:sym typeface="Symbol" charset="0"/>
                </a:rPr>
                <a:t>”</a:t>
              </a:r>
              <a:r>
                <a:rPr lang="en-US" sz="3200" dirty="0" smtClean="0">
                  <a:sym typeface="Symbol" charset="0"/>
                </a:rPr>
                <a:t> the </a:t>
              </a:r>
              <a:r>
                <a:rPr lang="en-US" sz="3200" dirty="0" smtClean="0">
                  <a:solidFill>
                    <a:srgbClr val="009999"/>
                  </a:solidFill>
                  <a:sym typeface="Symbol" charset="0"/>
                </a:rPr>
                <a:t>2</a:t>
              </a:r>
              <a:r>
                <a:rPr lang="en-US" sz="3200" dirty="0" smtClean="0">
                  <a:sym typeface="Symbol" charset="0"/>
                </a:rPr>
                <a:t> sorted lists.</a:t>
              </a:r>
            </a:p>
          </p:txBody>
        </p:sp>
      </p:grp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2466975" y="4800600"/>
            <a:ext cx="34734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rgbClr val="FF0000"/>
                </a:solidFill>
              </a:rPr>
              <a:t>Key subroutine:</a:t>
            </a:r>
            <a:r>
              <a:rPr lang="en-US" dirty="0"/>
              <a:t> </a:t>
            </a:r>
            <a:r>
              <a:rPr lang="en-US" b="1" dirty="0"/>
              <a:t>MERGE</a:t>
            </a:r>
          </a:p>
        </p:txBody>
      </p:sp>
    </p:spTree>
    <p:extLst>
      <p:ext uri="{BB962C8B-B14F-4D97-AF65-F5344CB8AC3E}">
        <p14:creationId xmlns:p14="http://schemas.microsoft.com/office/powerpoint/2010/main" val="47919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Algorithm for In-Place Heapsort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209800"/>
            <a:ext cx="8305800" cy="22542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406F8D"/>
                </a:solidFill>
              </a:rPr>
              <a:t>Algorithm for In-Place Heapsort</a:t>
            </a:r>
          </a:p>
          <a:p>
            <a:endParaRPr lang="en-US" sz="1400" b="1">
              <a:solidFill>
                <a:srgbClr val="406F8D"/>
              </a:solidFill>
            </a:endParaRPr>
          </a:p>
          <a:p>
            <a:r>
              <a:rPr lang="en-US" b="1">
                <a:solidFill>
                  <a:srgbClr val="406F8D"/>
                </a:solidFill>
              </a:rPr>
              <a:t>1.     </a:t>
            </a:r>
            <a:r>
              <a:rPr lang="en-US" sz="2000" b="1"/>
              <a:t>Build a heap by rearranging the elements in an unsorted array</a:t>
            </a:r>
          </a:p>
          <a:p>
            <a:endParaRPr lang="en-US" sz="1400" b="1">
              <a:solidFill>
                <a:srgbClr val="406F8D"/>
              </a:solidFill>
            </a:endParaRPr>
          </a:p>
          <a:p>
            <a:r>
              <a:rPr lang="en-US" b="1">
                <a:solidFill>
                  <a:srgbClr val="406F8D"/>
                </a:solidFill>
              </a:rPr>
              <a:t>2.     </a:t>
            </a:r>
            <a:r>
              <a:rPr lang="en-US" sz="2000" b="1"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sz="2000" b="1"/>
              <a:t> the heap is not empty</a:t>
            </a:r>
          </a:p>
          <a:p>
            <a:endParaRPr lang="en-US" sz="1400" b="1">
              <a:solidFill>
                <a:srgbClr val="406F8D"/>
              </a:solidFill>
            </a:endParaRPr>
          </a:p>
          <a:p>
            <a:r>
              <a:rPr lang="en-US" b="1">
                <a:solidFill>
                  <a:srgbClr val="406F8D"/>
                </a:solidFill>
              </a:rPr>
              <a:t>3. </a:t>
            </a:r>
            <a:r>
              <a:rPr lang="en-US" sz="1400" b="1">
                <a:solidFill>
                  <a:srgbClr val="406F8D"/>
                </a:solidFill>
              </a:rPr>
              <a:t>	</a:t>
            </a:r>
            <a:r>
              <a:rPr lang="en-US" sz="2000" b="1"/>
              <a:t>Remove the first item from the heap by swapping it with the 	last item in the heap and restoring the heap property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Analysis of Heapsort</a:t>
            </a:r>
          </a:p>
        </p:txBody>
      </p:sp>
      <p:sp>
        <p:nvSpPr>
          <p:cNvPr id="361474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Because a heap is a complete binary tree, it has log </a:t>
            </a:r>
            <a:r>
              <a:rPr lang="en-US" i="1" dirty="0" smtClean="0"/>
              <a:t>n </a:t>
            </a:r>
            <a:r>
              <a:rPr lang="en-US" dirty="0" smtClean="0"/>
              <a:t>levels</a:t>
            </a:r>
          </a:p>
          <a:p>
            <a:r>
              <a:rPr lang="en-US" dirty="0" smtClean="0"/>
              <a:t>Building a heap of size </a:t>
            </a:r>
            <a:r>
              <a:rPr lang="en-US" i="1" dirty="0" smtClean="0"/>
              <a:t>n</a:t>
            </a:r>
            <a:r>
              <a:rPr lang="en-US" dirty="0" smtClean="0"/>
              <a:t> requires finding the correct location for an item in a heap with log </a:t>
            </a:r>
            <a:r>
              <a:rPr lang="en-US" i="1" dirty="0" smtClean="0"/>
              <a:t>n</a:t>
            </a:r>
            <a:r>
              <a:rPr lang="en-US" dirty="0" smtClean="0"/>
              <a:t> levels</a:t>
            </a:r>
          </a:p>
          <a:p>
            <a:r>
              <a:rPr lang="en-US" dirty="0" smtClean="0"/>
              <a:t>Each insert (or remove) is O(log </a:t>
            </a:r>
            <a:r>
              <a:rPr lang="en-US" i="1" dirty="0" smtClean="0"/>
              <a:t>n</a:t>
            </a:r>
            <a:r>
              <a:rPr lang="en-US" dirty="0" smtClean="0"/>
              <a:t>)</a:t>
            </a:r>
          </a:p>
          <a:p>
            <a:r>
              <a:rPr lang="en-US" dirty="0" smtClean="0"/>
              <a:t>With </a:t>
            </a:r>
            <a:r>
              <a:rPr lang="en-US" i="1" dirty="0" smtClean="0"/>
              <a:t>n</a:t>
            </a:r>
            <a:r>
              <a:rPr lang="en-US" dirty="0" smtClean="0"/>
              <a:t> items, building a heap is O(</a:t>
            </a:r>
            <a:r>
              <a:rPr lang="en-US" i="1" dirty="0" smtClean="0"/>
              <a:t>n</a:t>
            </a:r>
            <a:r>
              <a:rPr lang="en-US" dirty="0" smtClean="0"/>
              <a:t> log </a:t>
            </a:r>
            <a:r>
              <a:rPr lang="en-US" i="1" dirty="0" smtClean="0"/>
              <a:t>n</a:t>
            </a:r>
            <a:r>
              <a:rPr lang="en-US" dirty="0" smtClean="0"/>
              <a:t>)</a:t>
            </a:r>
          </a:p>
          <a:p>
            <a:r>
              <a:rPr lang="en-US" dirty="0" smtClean="0"/>
              <a:t>No extra storage is needed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Quicksort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Quicksort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Developed in 1962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Quicksort selects a specific value called a pivot and rearranges the array into two parts (called </a:t>
            </a:r>
            <a:r>
              <a:rPr lang="en-US" i="1" dirty="0" smtClean="0"/>
              <a:t>partioning</a:t>
            </a:r>
            <a:r>
              <a:rPr lang="en-US" dirty="0" smtClean="0"/>
              <a:t>)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en-US" dirty="0" smtClean="0"/>
              <a:t>all the elements in the left subarray are less than or equal to the pivot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en-US" dirty="0" smtClean="0"/>
              <a:t>all the elements in the right subarray are larger than the pivot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en-US" dirty="0" smtClean="0"/>
              <a:t>The pivot is placed between the two subarrays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The process is repeated until the array is sorted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6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</a:t>
            </a:r>
          </a:p>
        </p:txBody>
      </p:sp>
      <p:grpSp>
        <p:nvGrpSpPr>
          <p:cNvPr id="365570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65571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365572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66594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66596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366597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  <p:sp>
        <p:nvSpPr>
          <p:cNvPr id="4" name="Line Callout 1 3"/>
          <p:cNvSpPr/>
          <p:nvPr/>
        </p:nvSpPr>
        <p:spPr>
          <a:xfrm>
            <a:off x="1447800" y="4191000"/>
            <a:ext cx="2000250" cy="1066800"/>
          </a:xfrm>
          <a:prstGeom prst="borderCallout1">
            <a:avLst>
              <a:gd name="adj1" fmla="val -9419"/>
              <a:gd name="adj2" fmla="val 44484"/>
              <a:gd name="adj3" fmla="val -84683"/>
              <a:gd name="adj4" fmla="val 590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Arbitrarily select the first element as the pivot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67618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67620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67621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  <p:sp>
        <p:nvSpPr>
          <p:cNvPr id="16" name="Line Callout 1 15"/>
          <p:cNvSpPr/>
          <p:nvPr/>
        </p:nvSpPr>
        <p:spPr>
          <a:xfrm>
            <a:off x="3433763" y="4208463"/>
            <a:ext cx="2586037" cy="1582737"/>
          </a:xfrm>
          <a:prstGeom prst="borderCallout1">
            <a:avLst>
              <a:gd name="adj1" fmla="val -9419"/>
              <a:gd name="adj2" fmla="val 44484"/>
              <a:gd name="adj3" fmla="val -52147"/>
              <a:gd name="adj4" fmla="val 45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Swap the pivot with the element  in the middle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68642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68644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68645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  <p:sp>
        <p:nvSpPr>
          <p:cNvPr id="16" name="Line Callout 1 15"/>
          <p:cNvSpPr/>
          <p:nvPr/>
        </p:nvSpPr>
        <p:spPr>
          <a:xfrm>
            <a:off x="3433763" y="4208463"/>
            <a:ext cx="2586037" cy="1582737"/>
          </a:xfrm>
          <a:prstGeom prst="borderCallout1">
            <a:avLst>
              <a:gd name="adj1" fmla="val -9419"/>
              <a:gd name="adj2" fmla="val 44484"/>
              <a:gd name="adj3" fmla="val -52147"/>
              <a:gd name="adj4" fmla="val 45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Partition the elements so that all values less than or equal to the pivot are to the left, and all values greater than the pivot are to the right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69666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69668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69669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4" name="Line Callout 1 3"/>
          <p:cNvSpPr/>
          <p:nvPr/>
        </p:nvSpPr>
        <p:spPr>
          <a:xfrm>
            <a:off x="3433763" y="4208463"/>
            <a:ext cx="2586037" cy="1582737"/>
          </a:xfrm>
          <a:prstGeom prst="borderCallout1">
            <a:avLst>
              <a:gd name="adj1" fmla="val -9419"/>
              <a:gd name="adj2" fmla="val 44484"/>
              <a:gd name="adj3" fmla="val -52147"/>
              <a:gd name="adj4" fmla="val 45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Partition the elements so that all values less than or equal to the pivot are to the left, and all values greater than the pivot are to the right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8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Quicksort  Example</a:t>
            </a:r>
            <a:r>
              <a:rPr lang="en-US" smtClean="0"/>
              <a:t>(cont.)</a:t>
            </a:r>
          </a:p>
        </p:txBody>
      </p:sp>
      <p:grpSp>
        <p:nvGrpSpPr>
          <p:cNvPr id="370690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70692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70693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4" name="Line Callout 1 3"/>
          <p:cNvSpPr/>
          <p:nvPr/>
        </p:nvSpPr>
        <p:spPr>
          <a:xfrm>
            <a:off x="3889375" y="1665288"/>
            <a:ext cx="2263775" cy="544512"/>
          </a:xfrm>
          <a:prstGeom prst="borderCallout1">
            <a:avLst>
              <a:gd name="adj1" fmla="val 113610"/>
              <a:gd name="adj2" fmla="val 45622"/>
              <a:gd name="adj3" fmla="val 186813"/>
              <a:gd name="adj4" fmla="val 321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44 is now in its correct position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5715000" cy="609600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130104B-ACEA-D24C-B698-F71C2175B10C}" type="slidenum">
              <a:rPr lang="en-US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1628775" y="1965325"/>
          <a:ext cx="6175375" cy="359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Photo Editor Photo" r:id="rId4" imgW="4723810" imgH="2752381" progId="MSPhotoEd.3">
                  <p:embed/>
                </p:oleObj>
              </mc:Choice>
              <mc:Fallback>
                <p:oleObj name="Photo Editor Photo" r:id="rId4" imgW="4723810" imgH="275238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775" y="1965325"/>
                        <a:ext cx="6175375" cy="359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9058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71714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71717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71718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4" name="Line Callout 1 3"/>
          <p:cNvSpPr/>
          <p:nvPr/>
        </p:nvSpPr>
        <p:spPr>
          <a:xfrm>
            <a:off x="3444875" y="4259263"/>
            <a:ext cx="2263775" cy="914400"/>
          </a:xfrm>
          <a:prstGeom prst="borderCallout1">
            <a:avLst>
              <a:gd name="adj1" fmla="val -13360"/>
              <a:gd name="adj2" fmla="val 45623"/>
              <a:gd name="adj3" fmla="val -96752"/>
              <a:gd name="adj4" fmla="val 48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Now apply quicksort recursively to the two subarrays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724400" y="3352800"/>
            <a:ext cx="742950" cy="762000"/>
          </a:xfrm>
          <a:prstGeom prst="lin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72738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72740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72741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14300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12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73762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73764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73765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14300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12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74786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74788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74789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14300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33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0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75810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75812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75813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14300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33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76834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76836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76837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14300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33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77858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77862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77863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14300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33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2825750" y="4343400"/>
            <a:ext cx="2263775" cy="1066800"/>
          </a:xfrm>
          <a:prstGeom prst="borderCallout1">
            <a:avLst>
              <a:gd name="adj1" fmla="val -13360"/>
              <a:gd name="adj2" fmla="val 45623"/>
              <a:gd name="adj3" fmla="val -95344"/>
              <a:gd name="adj4" fmla="val 196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Left and right subarrays have single values; they are sorted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957638" y="3436938"/>
            <a:ext cx="161925" cy="762000"/>
          </a:xfrm>
          <a:prstGeom prst="lin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78882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78886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78887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14300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33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2825750" y="4343400"/>
            <a:ext cx="2263775" cy="1066800"/>
          </a:xfrm>
          <a:prstGeom prst="borderCallout1">
            <a:avLst>
              <a:gd name="adj1" fmla="val -13360"/>
              <a:gd name="adj2" fmla="val 45623"/>
              <a:gd name="adj3" fmla="val -95344"/>
              <a:gd name="adj4" fmla="val 196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Left and right subarrays have single values; they are sorted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957638" y="3436938"/>
            <a:ext cx="161925" cy="762000"/>
          </a:xfrm>
          <a:prstGeom prst="lin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79906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79908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79909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592455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55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2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sp>
        <p:nvSpPr>
          <p:cNvPr id="2" name="Rectangle 1"/>
          <p:cNvSpPr/>
          <p:nvPr/>
        </p:nvSpPr>
        <p:spPr>
          <a:xfrm>
            <a:off x="592455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64</a:t>
            </a:r>
          </a:p>
        </p:txBody>
      </p:sp>
      <p:grpSp>
        <p:nvGrpSpPr>
          <p:cNvPr id="380931" name="Group 15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80932" name="Group 16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80933" name="Group 17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5" name="Object 2"/>
          <p:cNvGraphicFramePr>
            <a:graphicFrameLocks noChangeAspect="1"/>
          </p:cNvGraphicFramePr>
          <p:nvPr/>
        </p:nvGraphicFramePr>
        <p:xfrm>
          <a:off x="1643063" y="1971675"/>
          <a:ext cx="6200775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name="Photo Editor Photo" r:id="rId4" imgW="4723810" imgH="2742857" progId="MSPhotoEd.3">
                  <p:embed/>
                </p:oleObj>
              </mc:Choice>
              <mc:Fallback>
                <p:oleObj name="Photo Editor Photo" r:id="rId4" imgW="4723810" imgH="27428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1971675"/>
                        <a:ext cx="6200775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6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8477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2A45993-149A-2448-B486-AE05CBF12151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75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81954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81956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81957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592455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77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82978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82980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82981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592455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77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84002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84004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84005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5924550" y="1524000"/>
            <a:ext cx="2062163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Pivot value = 77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85026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85028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85029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</p:grpSp>
      </p:grpSp>
      <p:sp>
        <p:nvSpPr>
          <p:cNvPr id="16" name="Line Callout 1 15"/>
          <p:cNvSpPr/>
          <p:nvPr/>
        </p:nvSpPr>
        <p:spPr>
          <a:xfrm>
            <a:off x="5021263" y="4268788"/>
            <a:ext cx="1935162" cy="1066800"/>
          </a:xfrm>
          <a:prstGeom prst="borderCallout1">
            <a:avLst>
              <a:gd name="adj1" fmla="val -13360"/>
              <a:gd name="adj2" fmla="val 45623"/>
              <a:gd name="adj3" fmla="val -90515"/>
              <a:gd name="adj4" fmla="val 454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Left subarray has single value; it is sorted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4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Quicksort </a:t>
            </a:r>
            <a:r>
              <a:rPr lang="en-US" smtClean="0"/>
              <a:t>(cont.)</a:t>
            </a:r>
          </a:p>
        </p:txBody>
      </p:sp>
      <p:grpSp>
        <p:nvGrpSpPr>
          <p:cNvPr id="386050" name="Group 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86051" name="Group 3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386052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Algorithm for Quicksort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1905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700" smtClean="0"/>
              <a:t>We describe how to do the partitioning later</a:t>
            </a:r>
          </a:p>
          <a:p>
            <a:pPr>
              <a:lnSpc>
                <a:spcPct val="90000"/>
              </a:lnSpc>
            </a:pPr>
            <a:r>
              <a:rPr lang="en-US" sz="2700" smtClean="0"/>
              <a:t>The indexes </a:t>
            </a:r>
            <a:r>
              <a:rPr lang="en-US" sz="2200" smtClean="0">
                <a:latin typeface="Courier New" pitchFamily="49" charset="0"/>
                <a:cs typeface="Courier New" pitchFamily="49" charset="0"/>
              </a:rPr>
              <a:t>first</a:t>
            </a:r>
            <a:r>
              <a:rPr lang="en-US" sz="2700" smtClean="0"/>
              <a:t> and </a:t>
            </a:r>
            <a:r>
              <a:rPr lang="en-US" sz="2200" smtClean="0">
                <a:latin typeface="Courier New" pitchFamily="49" charset="0"/>
                <a:cs typeface="Courier New" pitchFamily="49" charset="0"/>
              </a:rPr>
              <a:t>last</a:t>
            </a:r>
            <a:r>
              <a:rPr lang="en-US" sz="2700" smtClean="0"/>
              <a:t> are the end points of the array being sorted</a:t>
            </a:r>
          </a:p>
          <a:p>
            <a:pPr>
              <a:lnSpc>
                <a:spcPct val="90000"/>
              </a:lnSpc>
            </a:pPr>
            <a:r>
              <a:rPr lang="en-US" sz="2700" smtClean="0"/>
              <a:t>The index of the pivot after partitioning is </a:t>
            </a:r>
            <a:r>
              <a:rPr lang="en-US" sz="2200" smtClean="0">
                <a:latin typeface="Courier New" pitchFamily="49" charset="0"/>
                <a:cs typeface="Courier New" pitchFamily="49" charset="0"/>
              </a:rPr>
              <a:t>pivIndex</a:t>
            </a:r>
          </a:p>
          <a:p>
            <a:pPr>
              <a:lnSpc>
                <a:spcPct val="90000"/>
              </a:lnSpc>
            </a:pPr>
            <a:endParaRPr lang="en-US" sz="2700" smtClean="0"/>
          </a:p>
        </p:txBody>
      </p:sp>
      <p:sp>
        <p:nvSpPr>
          <p:cNvPr id="387075" name="Rectangle 5"/>
          <p:cNvSpPr>
            <a:spLocks noChangeArrowheads="1"/>
          </p:cNvSpPr>
          <p:nvPr/>
        </p:nvSpPr>
        <p:spPr bwMode="auto">
          <a:xfrm>
            <a:off x="228600" y="3810000"/>
            <a:ext cx="87630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Algorithm for Quicksort</a:t>
            </a:r>
          </a:p>
          <a:p>
            <a:endParaRPr lang="en-US" sz="1400" b="1">
              <a:solidFill>
                <a:schemeClr val="accent2"/>
              </a:solidFill>
            </a:endParaRPr>
          </a:p>
          <a:p>
            <a:r>
              <a:rPr lang="en-US" sz="1400" b="1">
                <a:solidFill>
                  <a:schemeClr val="accent2"/>
                </a:solidFill>
              </a:rPr>
              <a:t>1.     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if first &lt; last </a:t>
            </a:r>
            <a:r>
              <a:rPr lang="en-US" b="1"/>
              <a:t>then</a:t>
            </a:r>
          </a:p>
          <a:p>
            <a:endParaRPr lang="en-US" sz="1400" b="1">
              <a:solidFill>
                <a:schemeClr val="accent2"/>
              </a:solidFill>
            </a:endParaRPr>
          </a:p>
          <a:p>
            <a:r>
              <a:rPr lang="en-US" sz="1400" b="1">
                <a:solidFill>
                  <a:schemeClr val="accent2"/>
                </a:solidFill>
              </a:rPr>
              <a:t>2. </a:t>
            </a:r>
            <a:r>
              <a:rPr lang="en-US" b="1"/>
              <a:t>	Partition the elements in the subarray 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first . . . last </a:t>
            </a:r>
            <a:r>
              <a:rPr lang="en-US" b="1"/>
              <a:t>so that the pivot 	value is in its correct place (subscript 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pivIndex</a:t>
            </a:r>
            <a:r>
              <a:rPr lang="en-US" b="1"/>
              <a:t>)</a:t>
            </a:r>
          </a:p>
          <a:p>
            <a:endParaRPr lang="en-US" sz="1400" b="1">
              <a:solidFill>
                <a:schemeClr val="accent2"/>
              </a:solidFill>
            </a:endParaRPr>
          </a:p>
          <a:p>
            <a:r>
              <a:rPr lang="en-US" sz="1400" b="1">
                <a:solidFill>
                  <a:schemeClr val="accent2"/>
                </a:solidFill>
              </a:rPr>
              <a:t>3. </a:t>
            </a:r>
            <a:r>
              <a:rPr lang="en-US" b="1"/>
              <a:t>	Recursively apply quicksort to the subarray 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first . . . pivIndex - 1</a:t>
            </a:r>
          </a:p>
          <a:p>
            <a:endParaRPr lang="en-US" sz="1400" b="1">
              <a:solidFill>
                <a:schemeClr val="accent2"/>
              </a:solidFill>
            </a:endParaRPr>
          </a:p>
          <a:p>
            <a:r>
              <a:rPr lang="en-US" sz="1400" b="1">
                <a:solidFill>
                  <a:schemeClr val="accent2"/>
                </a:solidFill>
              </a:rPr>
              <a:t>4. </a:t>
            </a:r>
            <a:r>
              <a:rPr lang="en-US" b="1"/>
              <a:t>	Recursively apply quicksort to the subarray 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pivIndex + 1 . . . last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7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Analysis of Quicksort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92500"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If the pivot value is a random value selected from the current subarray,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en-US" dirty="0" smtClean="0"/>
              <a:t>then statistically half of the items in the subarray will be less than the pivot and half will be greater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If both subarrays have the same number of elements (best case), there will be log </a:t>
            </a:r>
            <a:r>
              <a:rPr lang="en-US" i="1" dirty="0" smtClean="0"/>
              <a:t>n</a:t>
            </a:r>
            <a:r>
              <a:rPr lang="en-US" dirty="0" smtClean="0"/>
              <a:t> levels of recursion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At each recursion level, the partitioning process involves moving every element to its correct position—</a:t>
            </a:r>
            <a:r>
              <a:rPr lang="en-US" i="1" dirty="0" smtClean="0"/>
              <a:t>n</a:t>
            </a:r>
            <a:r>
              <a:rPr lang="en-US" dirty="0" smtClean="0"/>
              <a:t> moves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Quicksort is O(</a:t>
            </a:r>
            <a:r>
              <a:rPr lang="en-US" i="1" dirty="0" smtClean="0"/>
              <a:t>n</a:t>
            </a:r>
            <a:r>
              <a:rPr lang="en-US" dirty="0" smtClean="0"/>
              <a:t> log </a:t>
            </a:r>
            <a:r>
              <a:rPr lang="en-US" i="1" dirty="0" smtClean="0"/>
              <a:t>n</a:t>
            </a:r>
            <a:r>
              <a:rPr lang="en-US" dirty="0" smtClean="0"/>
              <a:t>), just like merge sort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Analysis of Quicksort </a:t>
            </a:r>
            <a:r>
              <a:rPr lang="en-US" smtClean="0"/>
              <a:t>(cont.)</a:t>
            </a:r>
          </a:p>
        </p:txBody>
      </p:sp>
      <p:sp>
        <p:nvSpPr>
          <p:cNvPr id="389122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The array split may not be the best case, i.e. 50-50</a:t>
            </a:r>
          </a:p>
          <a:p>
            <a:r>
              <a:rPr lang="en-US" dirty="0" smtClean="0"/>
              <a:t>An exact analysis is difficult (and beyond the scope of this class), but, the running time will </a:t>
            </a:r>
            <a:r>
              <a:rPr lang="en-US" smtClean="0"/>
              <a:t>be bounded </a:t>
            </a:r>
            <a:r>
              <a:rPr lang="en-US" dirty="0" smtClean="0"/>
              <a:t>by a constant x </a:t>
            </a:r>
            <a:r>
              <a:rPr lang="en-US" i="1" dirty="0" smtClean="0"/>
              <a:t>n</a:t>
            </a:r>
            <a:r>
              <a:rPr lang="en-US" dirty="0" smtClean="0"/>
              <a:t> log </a:t>
            </a:r>
            <a:r>
              <a:rPr lang="en-US" i="1" dirty="0" smtClean="0"/>
              <a:t>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Analysis of Quicksort </a:t>
            </a:r>
            <a:r>
              <a:rPr lang="en-US" smtClean="0"/>
              <a:t>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mtClean="0"/>
              <a:t>A quicksort will give very poor behavior if, each time the array is partitioned, a subarray is empty.  </a:t>
            </a:r>
          </a:p>
          <a:p>
            <a:pPr>
              <a:lnSpc>
                <a:spcPct val="90000"/>
              </a:lnSpc>
            </a:pPr>
            <a:r>
              <a:rPr lang="en-US" smtClean="0"/>
              <a:t>In that case, the sort will be O(</a:t>
            </a:r>
            <a:r>
              <a:rPr lang="en-US" i="1" smtClean="0"/>
              <a:t>n</a:t>
            </a:r>
            <a:r>
              <a:rPr lang="en-US" baseline="30000" smtClean="0"/>
              <a:t>2</a:t>
            </a:r>
            <a:r>
              <a:rPr lang="en-US" smtClean="0"/>
              <a:t>)</a:t>
            </a:r>
          </a:p>
          <a:p>
            <a:pPr>
              <a:lnSpc>
                <a:spcPct val="90000"/>
              </a:lnSpc>
            </a:pPr>
            <a:r>
              <a:rPr lang="en-US" smtClean="0"/>
              <a:t>Under these circumstances, the overhead of recursive calls and the extra run-time stack storage required by these calls makes this version of quicksort a poor performer relative to the quadratic sorts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We’ll discuss a solution later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Algorithm for Partitioning</a:t>
            </a:r>
          </a:p>
        </p:txBody>
      </p:sp>
      <p:grpSp>
        <p:nvGrpSpPr>
          <p:cNvPr id="392194" name="Group 4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92196" name="Group 5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392197" name="Group 6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  <p:sp>
        <p:nvSpPr>
          <p:cNvPr id="4" name="Rectangle 3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If the array is randomly ordered, it does not matter which element is the pivot.</a:t>
            </a:r>
          </a:p>
          <a:p>
            <a:pPr algn="ctr">
              <a:defRPr/>
            </a:pPr>
            <a:endParaRPr lang="en-US" sz="1800" dirty="0"/>
          </a:p>
          <a:p>
            <a:pPr algn="ctr">
              <a:defRPr/>
            </a:pPr>
            <a:r>
              <a:rPr lang="en-US" sz="1800" dirty="0"/>
              <a:t>For simplicity we pick the element with subscript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first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3" name="Object 2"/>
          <p:cNvGraphicFramePr>
            <a:graphicFrameLocks noChangeAspect="1"/>
          </p:cNvGraphicFramePr>
          <p:nvPr/>
        </p:nvGraphicFramePr>
        <p:xfrm>
          <a:off x="1643063" y="1984375"/>
          <a:ext cx="6200775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Photo Editor Photo" r:id="rId4" imgW="4723810" imgH="2742857" progId="MSPhotoEd.3">
                  <p:embed/>
                </p:oleObj>
              </mc:Choice>
              <mc:Fallback>
                <p:oleObj name="Photo Editor Photo" r:id="rId4" imgW="4723810" imgH="27428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1984375"/>
                        <a:ext cx="6200775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8477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9EE2D20-A341-CA42-8B16-001573A40A6E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29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grpSp>
        <p:nvGrpSpPr>
          <p:cNvPr id="393218" name="Group 4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93220" name="Group 5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393221" name="Group 6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  <p:sp>
        <p:nvSpPr>
          <p:cNvPr id="4" name="Rectangle 3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If the array is randomly ordered, it does not matter which element is the pivot.</a:t>
            </a:r>
          </a:p>
          <a:p>
            <a:pPr algn="ctr">
              <a:defRPr/>
            </a:pPr>
            <a:endParaRPr lang="en-US" sz="1800" dirty="0"/>
          </a:p>
          <a:p>
            <a:pPr algn="ctr">
              <a:defRPr/>
            </a:pPr>
            <a:r>
              <a:rPr lang="en-US" sz="1800" dirty="0"/>
              <a:t>For simplicity we pick the element with subscript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first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grpSp>
        <p:nvGrpSpPr>
          <p:cNvPr id="394242" name="Group 4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94244" name="Group 5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394245" name="Group 6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  <p:sp>
        <p:nvSpPr>
          <p:cNvPr id="18" name="Rectangle 17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800">
                <a:solidFill>
                  <a:srgbClr val="FFFFFF"/>
                </a:solidFill>
                <a:cs typeface="Arial" charset="0"/>
              </a:rPr>
              <a:t>For visualization purposes, items less than or equal to the pivot will be colored blue; items greater than the pivot will be colored light purple</a:t>
            </a:r>
            <a:endParaRPr lang="en-US" sz="1800">
              <a:solidFill>
                <a:srgbClr val="FFFFFF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grpSp>
        <p:nvGrpSpPr>
          <p:cNvPr id="395266" name="Group 4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95268" name="Group 5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395269" name="Group 6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  <p:sp>
        <p:nvSpPr>
          <p:cNvPr id="4" name="Rectangle 3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800">
                <a:solidFill>
                  <a:srgbClr val="FFFFFF"/>
                </a:solidFill>
                <a:cs typeface="Arial" charset="0"/>
              </a:rPr>
              <a:t>For visualization purposes, items less than or equal to the pivot will be colored blue; items greater than the pivot will be colored light purple</a:t>
            </a:r>
            <a:endParaRPr lang="en-US" sz="1800">
              <a:solidFill>
                <a:srgbClr val="FFFFFF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8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Search for the first value at the left end of the array that is greater than the pivot value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396291" name="Group 16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96292" name="Group 17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396293" name="Group 18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Search for the first value at the left end of the array that is greater than the pivot value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3124200" y="2379663"/>
            <a:ext cx="228600" cy="3810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97316" name="TextBox 2"/>
          <p:cNvSpPr txBox="1">
            <a:spLocks noChangeArrowheads="1"/>
          </p:cNvSpPr>
          <p:nvPr/>
        </p:nvSpPr>
        <p:spPr bwMode="auto">
          <a:xfrm>
            <a:off x="2860675" y="2027238"/>
            <a:ext cx="7556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up</a:t>
            </a:r>
          </a:p>
        </p:txBody>
      </p:sp>
      <p:grpSp>
        <p:nvGrpSpPr>
          <p:cNvPr id="397317" name="Group 17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97318" name="Group 18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397319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2" name="Down Arrow 1"/>
          <p:cNvSpPr/>
          <p:nvPr/>
        </p:nvSpPr>
        <p:spPr>
          <a:xfrm>
            <a:off x="3124200" y="2379663"/>
            <a:ext cx="228600" cy="3810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Then search for the first value at the right end of the array that is less than or equal to the pivot value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98340" name="TextBox 17"/>
          <p:cNvSpPr txBox="1">
            <a:spLocks noChangeArrowheads="1"/>
          </p:cNvSpPr>
          <p:nvPr/>
        </p:nvSpPr>
        <p:spPr bwMode="auto">
          <a:xfrm>
            <a:off x="2860675" y="2027238"/>
            <a:ext cx="7556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up</a:t>
            </a:r>
          </a:p>
        </p:txBody>
      </p:sp>
      <p:grpSp>
        <p:nvGrpSpPr>
          <p:cNvPr id="398341" name="Group 18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98342" name="Group 19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398343" name="Group 20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2" name="Down Arrow 1"/>
          <p:cNvSpPr/>
          <p:nvPr/>
        </p:nvSpPr>
        <p:spPr>
          <a:xfrm>
            <a:off x="3124200" y="2379663"/>
            <a:ext cx="228600" cy="3810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Then search for the first value at the right end of the array that is less than or equal to the pivot value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267450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99365" name="TextBox 18"/>
          <p:cNvSpPr txBox="1">
            <a:spLocks noChangeArrowheads="1"/>
          </p:cNvSpPr>
          <p:nvPr/>
        </p:nvSpPr>
        <p:spPr bwMode="auto">
          <a:xfrm>
            <a:off x="2860675" y="2027238"/>
            <a:ext cx="7556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up</a:t>
            </a:r>
          </a:p>
        </p:txBody>
      </p:sp>
      <p:sp>
        <p:nvSpPr>
          <p:cNvPr id="399366" name="TextBox 19"/>
          <p:cNvSpPr txBox="1">
            <a:spLocks noChangeArrowheads="1"/>
          </p:cNvSpPr>
          <p:nvPr/>
        </p:nvSpPr>
        <p:spPr bwMode="auto">
          <a:xfrm>
            <a:off x="6003925" y="2027238"/>
            <a:ext cx="7556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down</a:t>
            </a:r>
          </a:p>
        </p:txBody>
      </p:sp>
      <p:grpSp>
        <p:nvGrpSpPr>
          <p:cNvPr id="399367" name="Group 20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399368" name="Group 21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399369" name="Group 22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2" name="Down Arrow 1"/>
          <p:cNvSpPr/>
          <p:nvPr/>
        </p:nvSpPr>
        <p:spPr>
          <a:xfrm>
            <a:off x="3124200" y="2379663"/>
            <a:ext cx="228600" cy="3810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Exchange these values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267450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00389" name="TextBox 18"/>
          <p:cNvSpPr txBox="1">
            <a:spLocks noChangeArrowheads="1"/>
          </p:cNvSpPr>
          <p:nvPr/>
        </p:nvSpPr>
        <p:spPr bwMode="auto">
          <a:xfrm>
            <a:off x="2860675" y="2027238"/>
            <a:ext cx="7556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up</a:t>
            </a:r>
          </a:p>
        </p:txBody>
      </p:sp>
      <p:sp>
        <p:nvSpPr>
          <p:cNvPr id="400390" name="TextBox 19"/>
          <p:cNvSpPr txBox="1">
            <a:spLocks noChangeArrowheads="1"/>
          </p:cNvSpPr>
          <p:nvPr/>
        </p:nvSpPr>
        <p:spPr bwMode="auto">
          <a:xfrm>
            <a:off x="6003925" y="2027238"/>
            <a:ext cx="7556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down</a:t>
            </a:r>
          </a:p>
        </p:txBody>
      </p:sp>
      <p:grpSp>
        <p:nvGrpSpPr>
          <p:cNvPr id="400391" name="Group 20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00392" name="Group 21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400393" name="Group 22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0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Exchange these values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401411" name="Group 20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01412" name="Group 21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401413" name="Group 22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Repeat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402435" name="Group 18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02436" name="Group 19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402437" name="Group 20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1" name="Object 2"/>
          <p:cNvGraphicFramePr>
            <a:graphicFrameLocks noChangeAspect="1"/>
          </p:cNvGraphicFramePr>
          <p:nvPr/>
        </p:nvGraphicFramePr>
        <p:xfrm>
          <a:off x="1633538" y="1970088"/>
          <a:ext cx="6186487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Photo Editor Photo" r:id="rId4" imgW="4715533" imgH="2742857" progId="MSPhotoEd.3">
                  <p:embed/>
                </p:oleObj>
              </mc:Choice>
              <mc:Fallback>
                <p:oleObj name="Photo Editor Photo" r:id="rId4" imgW="4715533" imgH="27428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538" y="1970088"/>
                        <a:ext cx="6186487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2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CA04EB9-C057-3648-9B46-AFC02072C833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58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2" name="Down Arrow 1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Find first value at left end greater than pivot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03460" name="TextBox 18"/>
          <p:cNvSpPr txBox="1">
            <a:spLocks noChangeArrowheads="1"/>
          </p:cNvSpPr>
          <p:nvPr/>
        </p:nvSpPr>
        <p:spPr bwMode="auto">
          <a:xfrm>
            <a:off x="4200525" y="2041525"/>
            <a:ext cx="754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up</a:t>
            </a:r>
          </a:p>
        </p:txBody>
      </p:sp>
      <p:grpSp>
        <p:nvGrpSpPr>
          <p:cNvPr id="403461" name="Group 20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03462" name="Group 21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403463" name="Group 22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2" name="Down Arrow 1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Find first value at right end less than or equal to pivot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4910138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04485" name="TextBox 18"/>
          <p:cNvSpPr txBox="1">
            <a:spLocks noChangeArrowheads="1"/>
          </p:cNvSpPr>
          <p:nvPr/>
        </p:nvSpPr>
        <p:spPr bwMode="auto">
          <a:xfrm>
            <a:off x="4200525" y="2041525"/>
            <a:ext cx="754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up</a:t>
            </a:r>
          </a:p>
        </p:txBody>
      </p:sp>
      <p:sp>
        <p:nvSpPr>
          <p:cNvPr id="404486" name="TextBox 19"/>
          <p:cNvSpPr txBox="1">
            <a:spLocks noChangeArrowheads="1"/>
          </p:cNvSpPr>
          <p:nvPr/>
        </p:nvSpPr>
        <p:spPr bwMode="auto">
          <a:xfrm>
            <a:off x="4646613" y="2041525"/>
            <a:ext cx="754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down</a:t>
            </a:r>
          </a:p>
        </p:txBody>
      </p:sp>
      <p:grpSp>
        <p:nvGrpSpPr>
          <p:cNvPr id="404487" name="Group 20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04488" name="Group 21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404489" name="Group 22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Exchange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405507" name="Group 22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05508" name="Group 23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</p:grpSp>
        <p:grpSp>
          <p:nvGrpSpPr>
            <p:cNvPr id="405509" name="Group 24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Repeat</a:t>
            </a:r>
          </a:p>
        </p:txBody>
      </p:sp>
      <p:grpSp>
        <p:nvGrpSpPr>
          <p:cNvPr id="406531" name="Group 19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06532" name="Group 22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</p:grpSp>
        <p:grpSp>
          <p:nvGrpSpPr>
            <p:cNvPr id="406533" name="Group 23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2" name="Down Arrow 1"/>
          <p:cNvSpPr/>
          <p:nvPr/>
        </p:nvSpPr>
        <p:spPr>
          <a:xfrm>
            <a:off x="4910138" y="2379663"/>
            <a:ext cx="228600" cy="3810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Find first element at left end greater than pivot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07556" name="TextBox 20"/>
          <p:cNvSpPr txBox="1">
            <a:spLocks noChangeArrowheads="1"/>
          </p:cNvSpPr>
          <p:nvPr/>
        </p:nvSpPr>
        <p:spPr bwMode="auto">
          <a:xfrm>
            <a:off x="4646613" y="2041525"/>
            <a:ext cx="754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up</a:t>
            </a:r>
          </a:p>
        </p:txBody>
      </p:sp>
      <p:grpSp>
        <p:nvGrpSpPr>
          <p:cNvPr id="407557" name="Group 17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07558" name="Group 18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</p:grpSp>
        <p:grpSp>
          <p:nvGrpSpPr>
            <p:cNvPr id="407559" name="Group 1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2" name="Down Arrow 1"/>
          <p:cNvSpPr/>
          <p:nvPr/>
        </p:nvSpPr>
        <p:spPr>
          <a:xfrm>
            <a:off x="4910138" y="2379663"/>
            <a:ext cx="228600" cy="3810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Find first element at right end less than or equal to pivot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08581" name="TextBox 20"/>
          <p:cNvSpPr txBox="1">
            <a:spLocks noChangeArrowheads="1"/>
          </p:cNvSpPr>
          <p:nvPr/>
        </p:nvSpPr>
        <p:spPr bwMode="auto">
          <a:xfrm>
            <a:off x="4646613" y="2041525"/>
            <a:ext cx="754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up</a:t>
            </a:r>
          </a:p>
        </p:txBody>
      </p:sp>
      <p:sp>
        <p:nvSpPr>
          <p:cNvPr id="408582" name="TextBox 21"/>
          <p:cNvSpPr txBox="1">
            <a:spLocks noChangeArrowheads="1"/>
          </p:cNvSpPr>
          <p:nvPr/>
        </p:nvSpPr>
        <p:spPr bwMode="auto">
          <a:xfrm>
            <a:off x="4200525" y="2035175"/>
            <a:ext cx="7540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down</a:t>
            </a:r>
          </a:p>
        </p:txBody>
      </p:sp>
      <p:grpSp>
        <p:nvGrpSpPr>
          <p:cNvPr id="408583" name="Group 19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08584" name="Group 22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</p:grpSp>
        <p:grpSp>
          <p:nvGrpSpPr>
            <p:cNvPr id="408585" name="Group 23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2" name="Down Arrow 1"/>
          <p:cNvSpPr/>
          <p:nvPr/>
        </p:nvSpPr>
        <p:spPr>
          <a:xfrm>
            <a:off x="4910138" y="2379663"/>
            <a:ext cx="228600" cy="3810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Since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down</a:t>
            </a:r>
            <a:r>
              <a:rPr lang="en-US" sz="1800" dirty="0"/>
              <a:t> has "passed"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up</a:t>
            </a:r>
            <a:r>
              <a:rPr lang="en-US" sz="1800" dirty="0"/>
              <a:t>, do not exchange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09605" name="TextBox 20"/>
          <p:cNvSpPr txBox="1">
            <a:spLocks noChangeArrowheads="1"/>
          </p:cNvSpPr>
          <p:nvPr/>
        </p:nvSpPr>
        <p:spPr bwMode="auto">
          <a:xfrm>
            <a:off x="4646613" y="2041525"/>
            <a:ext cx="754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up</a:t>
            </a:r>
          </a:p>
        </p:txBody>
      </p:sp>
      <p:sp>
        <p:nvSpPr>
          <p:cNvPr id="409606" name="TextBox 21"/>
          <p:cNvSpPr txBox="1">
            <a:spLocks noChangeArrowheads="1"/>
          </p:cNvSpPr>
          <p:nvPr/>
        </p:nvSpPr>
        <p:spPr bwMode="auto">
          <a:xfrm>
            <a:off x="4200525" y="2035175"/>
            <a:ext cx="7540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down</a:t>
            </a:r>
          </a:p>
        </p:txBody>
      </p:sp>
      <p:grpSp>
        <p:nvGrpSpPr>
          <p:cNvPr id="409607" name="Group 19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09608" name="Group 22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</p:grpSp>
        <p:grpSp>
          <p:nvGrpSpPr>
            <p:cNvPr id="409609" name="Group 23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2" name="Down Arrow 1"/>
          <p:cNvSpPr/>
          <p:nvPr/>
        </p:nvSpPr>
        <p:spPr>
          <a:xfrm>
            <a:off x="4910138" y="2379663"/>
            <a:ext cx="228600" cy="381000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Exchange the pivot value with the value at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down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10629" name="TextBox 20"/>
          <p:cNvSpPr txBox="1">
            <a:spLocks noChangeArrowheads="1"/>
          </p:cNvSpPr>
          <p:nvPr/>
        </p:nvSpPr>
        <p:spPr bwMode="auto">
          <a:xfrm>
            <a:off x="4646613" y="2041525"/>
            <a:ext cx="754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up</a:t>
            </a:r>
          </a:p>
        </p:txBody>
      </p:sp>
      <p:sp>
        <p:nvSpPr>
          <p:cNvPr id="410630" name="TextBox 21"/>
          <p:cNvSpPr txBox="1">
            <a:spLocks noChangeArrowheads="1"/>
          </p:cNvSpPr>
          <p:nvPr/>
        </p:nvSpPr>
        <p:spPr bwMode="auto">
          <a:xfrm>
            <a:off x="4200525" y="2035175"/>
            <a:ext cx="7540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down</a:t>
            </a:r>
          </a:p>
        </p:txBody>
      </p:sp>
      <p:grpSp>
        <p:nvGrpSpPr>
          <p:cNvPr id="410631" name="Group 19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10632" name="Group 22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</p:grpSp>
        <p:grpSp>
          <p:nvGrpSpPr>
            <p:cNvPr id="410633" name="Group 23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4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Exchange the pivot value with the value at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down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11652" name="TextBox 22"/>
          <p:cNvSpPr txBox="1">
            <a:spLocks noChangeArrowheads="1"/>
          </p:cNvSpPr>
          <p:nvPr/>
        </p:nvSpPr>
        <p:spPr bwMode="auto">
          <a:xfrm>
            <a:off x="4200525" y="2035175"/>
            <a:ext cx="7540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down</a:t>
            </a:r>
          </a:p>
        </p:txBody>
      </p:sp>
      <p:grpSp>
        <p:nvGrpSpPr>
          <p:cNvPr id="411653" name="Group 23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11654" name="Group 24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411655" name="Group 25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Partitioning </a:t>
            </a:r>
            <a:r>
              <a:rPr lang="en-US" smtClean="0"/>
              <a:t>(cont.)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76325" y="4038600"/>
            <a:ext cx="3500438" cy="1905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The pivot value is in the correct position; return the value of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down</a:t>
            </a:r>
            <a:r>
              <a:rPr lang="en-US" sz="1800" dirty="0"/>
              <a:t> and assign it to the pivot index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pivIndex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12676" name="TextBox 18"/>
          <p:cNvSpPr txBox="1">
            <a:spLocks noChangeArrowheads="1"/>
          </p:cNvSpPr>
          <p:nvPr/>
        </p:nvSpPr>
        <p:spPr bwMode="auto">
          <a:xfrm>
            <a:off x="4200525" y="2035175"/>
            <a:ext cx="7540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down</a:t>
            </a:r>
          </a:p>
        </p:txBody>
      </p:sp>
      <p:grpSp>
        <p:nvGrpSpPr>
          <p:cNvPr id="412677" name="Group 19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12678" name="Group 20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412679" name="Group 21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09" name="Object 2"/>
          <p:cNvGraphicFramePr>
            <a:graphicFrameLocks noChangeAspect="1"/>
          </p:cNvGraphicFramePr>
          <p:nvPr/>
        </p:nvGraphicFramePr>
        <p:xfrm>
          <a:off x="1643063" y="1970088"/>
          <a:ext cx="6200775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7" name="Photo Editor Photo" r:id="rId4" imgW="4723810" imgH="2742857" progId="MSPhotoEd.3">
                  <p:embed/>
                </p:oleObj>
              </mc:Choice>
              <mc:Fallback>
                <p:oleObj name="Photo Editor Photo" r:id="rId4" imgW="4723810" imgH="27428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1970088"/>
                        <a:ext cx="6200775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0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3ACD349-6D04-9843-8444-4EFA0190691F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80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Algorithm for Partitioning</a:t>
            </a:r>
          </a:p>
        </p:txBody>
      </p:sp>
      <p:pic>
        <p:nvPicPr>
          <p:cNvPr id="41369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5888" y="1828800"/>
            <a:ext cx="63722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b="1" dirty="0" smtClean="0"/>
              <a:t>Code for </a:t>
            </a:r>
            <a:r>
              <a:rPr lang="en-US" sz="3600" b="1" dirty="0" smtClean="0">
                <a:latin typeface="Courier New" pitchFamily="49" charset="0"/>
                <a:cs typeface="Courier New" pitchFamily="49" charset="0"/>
              </a:rPr>
              <a:t>partition </a:t>
            </a:r>
            <a:r>
              <a:rPr lang="en-US" sz="3600" b="1" dirty="0" smtClean="0"/>
              <a:t>when</a:t>
            </a:r>
            <a:r>
              <a:rPr lang="en-US" sz="3600" b="1" dirty="0" smtClean="0">
                <a:latin typeface="Courier New" pitchFamily="49" charset="0"/>
                <a:cs typeface="Courier New" pitchFamily="49" charset="0"/>
              </a:rPr>
              <a:t> Pivot </a:t>
            </a:r>
            <a:r>
              <a:rPr lang="en-US" sz="3600" b="1" dirty="0" smtClean="0"/>
              <a:t>is the largest or smallest value</a:t>
            </a:r>
          </a:p>
        </p:txBody>
      </p:sp>
      <p:pic>
        <p:nvPicPr>
          <p:cNvPr id="414722" name="Picture 2" descr="C:\Documents and Settings\Administrator\My Documents\Koffman\PPTs\JPEGS\JWCL233_Koffman JPG files\ch08\w0216-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676400"/>
            <a:ext cx="3886200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4723" name="Picture 3" descr="C:\Documents and Settings\Administrator\My Documents\Koffman\PPTs\JPEGS\JWCL233_Koffman JPG files\ch08\w0217-n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3255963"/>
            <a:ext cx="3886200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Revised Partition Algorithm</a:t>
            </a:r>
          </a:p>
        </p:txBody>
      </p:sp>
      <p:sp>
        <p:nvSpPr>
          <p:cNvPr id="41677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mtClean="0"/>
              <a:t>Quicksort is O(</a:t>
            </a:r>
            <a:r>
              <a:rPr lang="en-US" i="1" smtClean="0"/>
              <a:t>n</a:t>
            </a:r>
            <a:r>
              <a:rPr lang="en-US" baseline="30000" smtClean="0"/>
              <a:t>2</a:t>
            </a:r>
            <a:r>
              <a:rPr lang="en-US" smtClean="0"/>
              <a:t>) when each split yields one empty subarray, which is the case when the array is presorted</a:t>
            </a:r>
          </a:p>
          <a:p>
            <a:r>
              <a:rPr lang="en-US" smtClean="0"/>
              <a:t>A better solution is to pick the pivot value in a way that is less likely to lead to a bad split</a:t>
            </a:r>
          </a:p>
          <a:p>
            <a:pPr lvl="1"/>
            <a:r>
              <a:rPr lang="en-US" smtClean="0"/>
              <a:t>Use three references: </a:t>
            </a:r>
            <a:r>
              <a:rPr lang="en-US" sz="2400" smtClean="0">
                <a:latin typeface="Courier New" pitchFamily="49" charset="0"/>
                <a:cs typeface="Courier New" pitchFamily="49" charset="0"/>
              </a:rPr>
              <a:t>first, middle, last</a:t>
            </a:r>
            <a:endParaRPr lang="en-US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smtClean="0"/>
              <a:t>Select the median of the these items as the pivot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Revised Partitioning</a:t>
            </a:r>
          </a:p>
        </p:txBody>
      </p:sp>
      <p:grpSp>
        <p:nvGrpSpPr>
          <p:cNvPr id="417794" name="Group 7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17795" name="Group 8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417796" name="Group 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Trace of Revised Partitioning </a:t>
            </a:r>
            <a:r>
              <a:rPr lang="en-US" dirty="0" smtClean="0"/>
              <a:t>(cont.)</a:t>
            </a:r>
          </a:p>
        </p:txBody>
      </p:sp>
      <p:grpSp>
        <p:nvGrpSpPr>
          <p:cNvPr id="418818" name="Group 7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18825" name="Group 8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418826" name="Group 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  <p:sp>
        <p:nvSpPr>
          <p:cNvPr id="21" name="Down Arrow 20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18820" name="TextBox 21"/>
          <p:cNvSpPr txBox="1">
            <a:spLocks noChangeArrowheads="1"/>
          </p:cNvSpPr>
          <p:nvPr/>
        </p:nvSpPr>
        <p:spPr bwMode="auto">
          <a:xfrm>
            <a:off x="4044950" y="2020888"/>
            <a:ext cx="10636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middle</a:t>
            </a:r>
          </a:p>
        </p:txBody>
      </p:sp>
      <p:sp>
        <p:nvSpPr>
          <p:cNvPr id="23" name="Down Arrow 22"/>
          <p:cNvSpPr/>
          <p:nvPr/>
        </p:nvSpPr>
        <p:spPr>
          <a:xfrm>
            <a:off x="2647950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18822" name="TextBox 23"/>
          <p:cNvSpPr txBox="1">
            <a:spLocks noChangeArrowheads="1"/>
          </p:cNvSpPr>
          <p:nvPr/>
        </p:nvSpPr>
        <p:spPr bwMode="auto">
          <a:xfrm>
            <a:off x="2352675" y="2035175"/>
            <a:ext cx="819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first</a:t>
            </a:r>
          </a:p>
        </p:txBody>
      </p:sp>
      <p:sp>
        <p:nvSpPr>
          <p:cNvPr id="25" name="Down Arrow 24"/>
          <p:cNvSpPr/>
          <p:nvPr/>
        </p:nvSpPr>
        <p:spPr>
          <a:xfrm>
            <a:off x="6267450" y="2363788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18824" name="TextBox 25"/>
          <p:cNvSpPr txBox="1">
            <a:spLocks noChangeArrowheads="1"/>
          </p:cNvSpPr>
          <p:nvPr/>
        </p:nvSpPr>
        <p:spPr bwMode="auto">
          <a:xfrm>
            <a:off x="6003925" y="2019300"/>
            <a:ext cx="755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last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Trace of Revised Partitioning </a:t>
            </a:r>
            <a:r>
              <a:rPr lang="en-US" dirty="0" smtClean="0"/>
              <a:t>(cont.)</a:t>
            </a:r>
          </a:p>
        </p:txBody>
      </p:sp>
      <p:grpSp>
        <p:nvGrpSpPr>
          <p:cNvPr id="419842" name="Group 7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19850" name="Group 8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  <p:grpSp>
          <p:nvGrpSpPr>
            <p:cNvPr id="419851" name="Group 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</p:grpSp>
      <p:sp>
        <p:nvSpPr>
          <p:cNvPr id="20" name="Rectangle 19"/>
          <p:cNvSpPr/>
          <p:nvPr/>
        </p:nvSpPr>
        <p:spPr>
          <a:xfrm>
            <a:off x="4324350" y="4038600"/>
            <a:ext cx="18288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Sort these values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19845" name="TextBox 21"/>
          <p:cNvSpPr txBox="1">
            <a:spLocks noChangeArrowheads="1"/>
          </p:cNvSpPr>
          <p:nvPr/>
        </p:nvSpPr>
        <p:spPr bwMode="auto">
          <a:xfrm>
            <a:off x="4044950" y="2020888"/>
            <a:ext cx="10636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middle</a:t>
            </a:r>
          </a:p>
        </p:txBody>
      </p:sp>
      <p:sp>
        <p:nvSpPr>
          <p:cNvPr id="23" name="Down Arrow 22"/>
          <p:cNvSpPr/>
          <p:nvPr/>
        </p:nvSpPr>
        <p:spPr>
          <a:xfrm>
            <a:off x="2647950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19847" name="TextBox 23"/>
          <p:cNvSpPr txBox="1">
            <a:spLocks noChangeArrowheads="1"/>
          </p:cNvSpPr>
          <p:nvPr/>
        </p:nvSpPr>
        <p:spPr bwMode="auto">
          <a:xfrm>
            <a:off x="2352675" y="2035175"/>
            <a:ext cx="819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first</a:t>
            </a:r>
          </a:p>
        </p:txBody>
      </p:sp>
      <p:sp>
        <p:nvSpPr>
          <p:cNvPr id="25" name="Down Arrow 24"/>
          <p:cNvSpPr/>
          <p:nvPr/>
        </p:nvSpPr>
        <p:spPr>
          <a:xfrm>
            <a:off x="6267450" y="2363788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19849" name="TextBox 25"/>
          <p:cNvSpPr txBox="1">
            <a:spLocks noChangeArrowheads="1"/>
          </p:cNvSpPr>
          <p:nvPr/>
        </p:nvSpPr>
        <p:spPr bwMode="auto">
          <a:xfrm>
            <a:off x="6003925" y="2019300"/>
            <a:ext cx="755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last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Trace of Revised Partitioning </a:t>
            </a:r>
            <a:r>
              <a:rPr lang="en-US" dirty="0" smtClean="0"/>
              <a:t>(cont.)</a:t>
            </a:r>
          </a:p>
        </p:txBody>
      </p:sp>
      <p:grpSp>
        <p:nvGrpSpPr>
          <p:cNvPr id="420866" name="Group 7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20874" name="Group 8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420875" name="Group 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</p:grpSp>
      <p:sp>
        <p:nvSpPr>
          <p:cNvPr id="20" name="Rectangle 19"/>
          <p:cNvSpPr/>
          <p:nvPr/>
        </p:nvSpPr>
        <p:spPr>
          <a:xfrm>
            <a:off x="4324350" y="4038600"/>
            <a:ext cx="18288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Sort these values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20869" name="TextBox 21"/>
          <p:cNvSpPr txBox="1">
            <a:spLocks noChangeArrowheads="1"/>
          </p:cNvSpPr>
          <p:nvPr/>
        </p:nvSpPr>
        <p:spPr bwMode="auto">
          <a:xfrm>
            <a:off x="4044950" y="2020888"/>
            <a:ext cx="10636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middle</a:t>
            </a:r>
          </a:p>
        </p:txBody>
      </p:sp>
      <p:sp>
        <p:nvSpPr>
          <p:cNvPr id="23" name="Down Arrow 22"/>
          <p:cNvSpPr/>
          <p:nvPr/>
        </p:nvSpPr>
        <p:spPr>
          <a:xfrm>
            <a:off x="2647950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20871" name="TextBox 23"/>
          <p:cNvSpPr txBox="1">
            <a:spLocks noChangeArrowheads="1"/>
          </p:cNvSpPr>
          <p:nvPr/>
        </p:nvSpPr>
        <p:spPr bwMode="auto">
          <a:xfrm>
            <a:off x="2352675" y="2035175"/>
            <a:ext cx="819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first</a:t>
            </a:r>
          </a:p>
        </p:txBody>
      </p:sp>
      <p:sp>
        <p:nvSpPr>
          <p:cNvPr id="25" name="Down Arrow 24"/>
          <p:cNvSpPr/>
          <p:nvPr/>
        </p:nvSpPr>
        <p:spPr>
          <a:xfrm>
            <a:off x="6267450" y="2363788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20873" name="TextBox 25"/>
          <p:cNvSpPr txBox="1">
            <a:spLocks noChangeArrowheads="1"/>
          </p:cNvSpPr>
          <p:nvPr/>
        </p:nvSpPr>
        <p:spPr bwMode="auto">
          <a:xfrm>
            <a:off x="6003925" y="2019300"/>
            <a:ext cx="755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last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Trace of Revised Partitioning </a:t>
            </a:r>
            <a:r>
              <a:rPr lang="en-US" dirty="0" smtClean="0"/>
              <a:t>(cont.)</a:t>
            </a:r>
          </a:p>
        </p:txBody>
      </p:sp>
      <p:grpSp>
        <p:nvGrpSpPr>
          <p:cNvPr id="421890" name="Group 7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21898" name="Group 8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</p:grpSp>
        <p:grpSp>
          <p:nvGrpSpPr>
            <p:cNvPr id="421899" name="Group 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</p:grpSp>
      <p:sp>
        <p:nvSpPr>
          <p:cNvPr id="20" name="Rectangle 19"/>
          <p:cNvSpPr/>
          <p:nvPr/>
        </p:nvSpPr>
        <p:spPr>
          <a:xfrm>
            <a:off x="4324350" y="4038600"/>
            <a:ext cx="18288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Exchange middle with first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21893" name="TextBox 21"/>
          <p:cNvSpPr txBox="1">
            <a:spLocks noChangeArrowheads="1"/>
          </p:cNvSpPr>
          <p:nvPr/>
        </p:nvSpPr>
        <p:spPr bwMode="auto">
          <a:xfrm>
            <a:off x="4044950" y="2020888"/>
            <a:ext cx="10636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middle</a:t>
            </a:r>
          </a:p>
        </p:txBody>
      </p:sp>
      <p:sp>
        <p:nvSpPr>
          <p:cNvPr id="23" name="Down Arrow 22"/>
          <p:cNvSpPr/>
          <p:nvPr/>
        </p:nvSpPr>
        <p:spPr>
          <a:xfrm>
            <a:off x="2647950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21895" name="TextBox 23"/>
          <p:cNvSpPr txBox="1">
            <a:spLocks noChangeArrowheads="1"/>
          </p:cNvSpPr>
          <p:nvPr/>
        </p:nvSpPr>
        <p:spPr bwMode="auto">
          <a:xfrm>
            <a:off x="2352675" y="2035175"/>
            <a:ext cx="819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first</a:t>
            </a:r>
          </a:p>
        </p:txBody>
      </p:sp>
      <p:sp>
        <p:nvSpPr>
          <p:cNvPr id="25" name="Down Arrow 24"/>
          <p:cNvSpPr/>
          <p:nvPr/>
        </p:nvSpPr>
        <p:spPr>
          <a:xfrm>
            <a:off x="6267450" y="2363788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21897" name="TextBox 25"/>
          <p:cNvSpPr txBox="1">
            <a:spLocks noChangeArrowheads="1"/>
          </p:cNvSpPr>
          <p:nvPr/>
        </p:nvSpPr>
        <p:spPr bwMode="auto">
          <a:xfrm>
            <a:off x="6003925" y="2019300"/>
            <a:ext cx="755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last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Trace of Revised Partitioning </a:t>
            </a:r>
            <a:r>
              <a:rPr lang="en-US" dirty="0" smtClean="0"/>
              <a:t>(cont.)</a:t>
            </a:r>
          </a:p>
        </p:txBody>
      </p:sp>
      <p:grpSp>
        <p:nvGrpSpPr>
          <p:cNvPr id="422914" name="Group 7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22922" name="Group 8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  <p:grpSp>
          <p:nvGrpSpPr>
            <p:cNvPr id="422923" name="Group 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</p:grpSp>
      <p:sp>
        <p:nvSpPr>
          <p:cNvPr id="20" name="Rectangle 19"/>
          <p:cNvSpPr/>
          <p:nvPr/>
        </p:nvSpPr>
        <p:spPr>
          <a:xfrm>
            <a:off x="4324350" y="4038600"/>
            <a:ext cx="18288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Exchange middle with first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4462463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22917" name="TextBox 21"/>
          <p:cNvSpPr txBox="1">
            <a:spLocks noChangeArrowheads="1"/>
          </p:cNvSpPr>
          <p:nvPr/>
        </p:nvSpPr>
        <p:spPr bwMode="auto">
          <a:xfrm>
            <a:off x="4044950" y="2020888"/>
            <a:ext cx="10636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middle</a:t>
            </a:r>
          </a:p>
        </p:txBody>
      </p:sp>
      <p:sp>
        <p:nvSpPr>
          <p:cNvPr id="23" name="Down Arrow 22"/>
          <p:cNvSpPr/>
          <p:nvPr/>
        </p:nvSpPr>
        <p:spPr>
          <a:xfrm>
            <a:off x="2647950" y="2379663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22919" name="TextBox 23"/>
          <p:cNvSpPr txBox="1">
            <a:spLocks noChangeArrowheads="1"/>
          </p:cNvSpPr>
          <p:nvPr/>
        </p:nvSpPr>
        <p:spPr bwMode="auto">
          <a:xfrm>
            <a:off x="2352675" y="2035175"/>
            <a:ext cx="819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first</a:t>
            </a:r>
          </a:p>
        </p:txBody>
      </p:sp>
      <p:sp>
        <p:nvSpPr>
          <p:cNvPr id="25" name="Down Arrow 24"/>
          <p:cNvSpPr/>
          <p:nvPr/>
        </p:nvSpPr>
        <p:spPr>
          <a:xfrm>
            <a:off x="6267450" y="2363788"/>
            <a:ext cx="228600" cy="381000"/>
          </a:xfrm>
          <a:prstGeom prst="down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22921" name="TextBox 25"/>
          <p:cNvSpPr txBox="1">
            <a:spLocks noChangeArrowheads="1"/>
          </p:cNvSpPr>
          <p:nvPr/>
        </p:nvSpPr>
        <p:spPr bwMode="auto">
          <a:xfrm>
            <a:off x="6003925" y="2019300"/>
            <a:ext cx="755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ourier New" pitchFamily="49" charset="0"/>
                <a:cs typeface="Courier New" pitchFamily="49" charset="0"/>
              </a:rPr>
              <a:t>last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Trace of Revised Partitioning </a:t>
            </a:r>
            <a:r>
              <a:rPr lang="en-US" dirty="0" smtClean="0"/>
              <a:t>(cont.)</a:t>
            </a:r>
          </a:p>
        </p:txBody>
      </p:sp>
      <p:grpSp>
        <p:nvGrpSpPr>
          <p:cNvPr id="423938" name="Group 7"/>
          <p:cNvGrpSpPr>
            <a:grpSpLocks/>
          </p:cNvGrpSpPr>
          <p:nvPr/>
        </p:nvGrpSpPr>
        <p:grpSpPr bwMode="auto">
          <a:xfrm>
            <a:off x="2533650" y="2760663"/>
            <a:ext cx="4076700" cy="457200"/>
            <a:chOff x="940761" y="3218432"/>
            <a:chExt cx="4076700" cy="457200"/>
          </a:xfrm>
        </p:grpSpPr>
        <p:grpSp>
          <p:nvGrpSpPr>
            <p:cNvPr id="423940" name="Group 8"/>
            <p:cNvGrpSpPr>
              <a:grpSpLocks/>
            </p:cNvGrpSpPr>
            <p:nvPr/>
          </p:nvGrpSpPr>
          <p:grpSpPr bwMode="auto">
            <a:xfrm>
              <a:off x="940761" y="3218432"/>
              <a:ext cx="2272048" cy="457200"/>
              <a:chOff x="1524000" y="3505200"/>
              <a:chExt cx="2272048" cy="4572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524000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44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9669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75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241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23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8813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43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338513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33</a:t>
                </a:r>
              </a:p>
            </p:txBody>
          </p:sp>
        </p:grpSp>
        <p:grpSp>
          <p:nvGrpSpPr>
            <p:cNvPr id="423941" name="Group 9"/>
            <p:cNvGrpSpPr>
              <a:grpSpLocks/>
            </p:cNvGrpSpPr>
            <p:nvPr/>
          </p:nvGrpSpPr>
          <p:grpSpPr bwMode="auto">
            <a:xfrm>
              <a:off x="3202613" y="3218432"/>
              <a:ext cx="1814848" cy="457200"/>
              <a:chOff x="1524000" y="3505200"/>
              <a:chExt cx="1814848" cy="4572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524336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12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9672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64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244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77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881648" y="3505200"/>
                <a:ext cx="457200" cy="4572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55</a:t>
                </a:r>
              </a:p>
            </p:txBody>
          </p:sp>
        </p:grpSp>
      </p:grpSp>
      <p:sp>
        <p:nvSpPr>
          <p:cNvPr id="20" name="Rectangle 19"/>
          <p:cNvSpPr/>
          <p:nvPr/>
        </p:nvSpPr>
        <p:spPr>
          <a:xfrm>
            <a:off x="3890963" y="4038600"/>
            <a:ext cx="2262187" cy="1524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/>
              <a:t>Run the partition algorithm using the first element as the pivot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7" name="Object 2"/>
          <p:cNvGraphicFramePr>
            <a:graphicFrameLocks noChangeAspect="1"/>
          </p:cNvGraphicFramePr>
          <p:nvPr/>
        </p:nvGraphicFramePr>
        <p:xfrm>
          <a:off x="1633538" y="1989138"/>
          <a:ext cx="6203950" cy="359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5" name="Photo Editor Photo" r:id="rId4" imgW="4715533" imgH="2734057" progId="MSPhotoEd.3">
                  <p:embed/>
                </p:oleObj>
              </mc:Choice>
              <mc:Fallback>
                <p:oleObj name="Photo Editor Photo" r:id="rId4" imgW="4715533" imgH="27340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538" y="1989138"/>
                        <a:ext cx="6203950" cy="359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58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95C3094-27B9-694E-9543-CDB3851F7FEA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18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Algorithm for Revised </a:t>
            </a:r>
            <a:r>
              <a:rPr lang="en-US" sz="4000" b="1" dirty="0" smtClean="0">
                <a:latin typeface="Courier New" pitchFamily="49" charset="0"/>
                <a:cs typeface="Courier New" pitchFamily="49" charset="0"/>
              </a:rPr>
              <a:t>partition</a:t>
            </a:r>
            <a:r>
              <a:rPr lang="en-US" sz="4000" b="1" dirty="0" smtClean="0"/>
              <a:t> </a:t>
            </a:r>
            <a:r>
              <a:rPr lang="en-US" b="1" dirty="0" smtClean="0"/>
              <a:t>Method</a:t>
            </a:r>
            <a:endParaRPr lang="en-US" b="1" dirty="0"/>
          </a:p>
        </p:txBody>
      </p:sp>
      <p:sp>
        <p:nvSpPr>
          <p:cNvPr id="424962" name="Rectangle 4"/>
          <p:cNvSpPr>
            <a:spLocks noChangeArrowheads="1"/>
          </p:cNvSpPr>
          <p:nvPr/>
        </p:nvSpPr>
        <p:spPr bwMode="auto">
          <a:xfrm>
            <a:off x="152400" y="1600200"/>
            <a:ext cx="87630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accent2"/>
                </a:solidFill>
              </a:rPr>
              <a:t>Algorithm for Revised partition Method</a:t>
            </a:r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1.     </a:t>
            </a:r>
            <a:r>
              <a:rPr lang="en-US" sz="1200" b="1"/>
              <a:t>Sort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table[first], table[middle], </a:t>
            </a:r>
            <a:r>
              <a:rPr lang="en-US" sz="1200" b="1"/>
              <a:t>and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table[last]</a:t>
            </a:r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2.     </a:t>
            </a:r>
            <a:r>
              <a:rPr lang="en-US" sz="1200" b="1"/>
              <a:t>Move the median value to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table[first] </a:t>
            </a:r>
            <a:r>
              <a:rPr lang="en-US" sz="1200" b="1"/>
              <a:t>(the pivot value) by exchanging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table[first] </a:t>
            </a:r>
            <a:r>
              <a:rPr lang="en-US" sz="1200" b="1"/>
              <a:t>and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table[middle].</a:t>
            </a:r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3.     </a:t>
            </a:r>
            <a:r>
              <a:rPr lang="en-US" sz="1200" b="1"/>
              <a:t>Initialize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up</a:t>
            </a:r>
            <a:r>
              <a:rPr lang="en-US" sz="1200" b="1"/>
              <a:t> to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first</a:t>
            </a:r>
            <a:r>
              <a:rPr lang="en-US" sz="1200" b="1"/>
              <a:t> and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down</a:t>
            </a:r>
            <a:r>
              <a:rPr lang="en-US" sz="1200" b="1"/>
              <a:t> to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last</a:t>
            </a:r>
            <a:endParaRPr lang="en-US" sz="1200" b="1"/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4.    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do</a:t>
            </a:r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5. 	</a:t>
            </a:r>
            <a:r>
              <a:rPr lang="en-US" sz="1200" b="1"/>
              <a:t>Increment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up</a:t>
            </a:r>
            <a:r>
              <a:rPr lang="en-US" sz="1200" b="1"/>
              <a:t> until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up</a:t>
            </a:r>
            <a:r>
              <a:rPr lang="en-US" sz="1200" b="1"/>
              <a:t> selects the first element greater than the pivot value or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up</a:t>
            </a:r>
            <a:r>
              <a:rPr lang="en-US" sz="1200" b="1"/>
              <a:t> has reached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last</a:t>
            </a:r>
            <a:endParaRPr lang="en-US" sz="1200" b="1"/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6. 	</a:t>
            </a:r>
            <a:r>
              <a:rPr lang="en-US" sz="1200" b="1"/>
              <a:t>Decrement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down</a:t>
            </a:r>
            <a:r>
              <a:rPr lang="en-US" sz="1200" b="1"/>
              <a:t> until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down</a:t>
            </a:r>
            <a:r>
              <a:rPr lang="en-US" sz="1200" b="1"/>
              <a:t> selects the first element less than or equal to the pivot value or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down</a:t>
            </a:r>
            <a:r>
              <a:rPr lang="en-US" sz="1200" b="1"/>
              <a:t> has 	reached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first</a:t>
            </a:r>
            <a:endParaRPr lang="en-US" sz="1200" b="1"/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7. 	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if up &lt; down </a:t>
            </a:r>
            <a:r>
              <a:rPr lang="en-US" sz="1200" b="1"/>
              <a:t>then</a:t>
            </a:r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8.     	          </a:t>
            </a:r>
            <a:r>
              <a:rPr lang="en-US" sz="1200" b="1"/>
              <a:t>Exchange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table[up] </a:t>
            </a:r>
            <a:r>
              <a:rPr lang="en-US" sz="1200" b="1"/>
              <a:t>and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table[down]</a:t>
            </a:r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9.    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while up </a:t>
            </a:r>
            <a:r>
              <a:rPr lang="en-US" sz="1200" b="1"/>
              <a:t>is to the left of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down</a:t>
            </a:r>
            <a:endParaRPr lang="en-US" sz="1200" b="1"/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10.   </a:t>
            </a:r>
            <a:r>
              <a:rPr lang="en-US" sz="1200" b="1"/>
              <a:t>Exchange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table[first] </a:t>
            </a:r>
            <a:r>
              <a:rPr lang="en-US" sz="1200" b="1"/>
              <a:t>and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table[down]</a:t>
            </a:r>
          </a:p>
          <a:p>
            <a:endParaRPr lang="en-US" sz="1200" b="1">
              <a:solidFill>
                <a:schemeClr val="accent2"/>
              </a:solidFill>
            </a:endParaRPr>
          </a:p>
          <a:p>
            <a:r>
              <a:rPr lang="en-US" sz="1200" b="1">
                <a:solidFill>
                  <a:schemeClr val="accent2"/>
                </a:solidFill>
              </a:rPr>
              <a:t>11.   </a:t>
            </a:r>
            <a:r>
              <a:rPr lang="en-US" sz="1200" b="1"/>
              <a:t>Return the value of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down</a:t>
            </a:r>
            <a:r>
              <a:rPr lang="en-US" sz="1200" b="1"/>
              <a:t> to </a:t>
            </a:r>
            <a:r>
              <a:rPr lang="en-US" sz="1200" b="1">
                <a:latin typeface="Courier New" pitchFamily="49" charset="0"/>
                <a:cs typeface="Courier New" pitchFamily="49" charset="0"/>
              </a:rPr>
              <a:t>pivIndex</a:t>
            </a:r>
            <a:endParaRPr lang="en-US" sz="1200" b="1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1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Summary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Comparison of Sort Algorithms</a:t>
            </a:r>
            <a:endParaRPr lang="en-US" dirty="0"/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Sorting Algorithm Comparison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044E25E-7C38-9148-AD35-8AE31D71B76C}" type="slidenum">
              <a:rPr lang="en-US"/>
              <a:pPr>
                <a:defRPr/>
              </a:pPr>
              <a:t>172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90600" y="2235200"/>
          <a:ext cx="6629400" cy="3133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838200"/>
                <a:gridCol w="1066800"/>
                <a:gridCol w="914400"/>
                <a:gridCol w="1371600"/>
                <a:gridCol w="914400"/>
              </a:tblGrid>
              <a:tr h="37072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Best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Average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Worst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Stable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7" marB="45707"/>
                </a:tc>
              </a:tr>
              <a:tr h="37072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Bubble Sort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n</a:t>
                      </a:r>
                      <a:endParaRPr lang="en-US" sz="1800" i="1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n</a:t>
                      </a:r>
                      <a:r>
                        <a:rPr lang="en-US" sz="1800" i="1" baseline="30000" dirty="0" smtClean="0"/>
                        <a:t>2</a:t>
                      </a:r>
                      <a:endParaRPr lang="en-US" sz="1800" i="1" baseline="300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n</a:t>
                      </a:r>
                      <a:r>
                        <a:rPr lang="en-US" sz="1800" i="1" baseline="30000" dirty="0" smtClean="0"/>
                        <a:t>2</a:t>
                      </a:r>
                      <a:endParaRPr lang="en-US" sz="1800" i="1" baseline="300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yes</a:t>
                      </a:r>
                      <a:endParaRPr lang="en-US" sz="1800" dirty="0"/>
                    </a:p>
                  </a:txBody>
                  <a:tcPr marT="45707" marB="45707"/>
                </a:tc>
              </a:tr>
              <a:tr h="64005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Selection Sort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smtClean="0"/>
                        <a:t>n</a:t>
                      </a:r>
                      <a:r>
                        <a:rPr lang="en-US" sz="1800" i="1" baseline="30000" dirty="0" smtClean="0"/>
                        <a:t>2</a:t>
                      </a:r>
                    </a:p>
                    <a:p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smtClean="0"/>
                        <a:t>n</a:t>
                      </a:r>
                      <a:r>
                        <a:rPr lang="en-US" sz="1800" i="1" baseline="30000" dirty="0" smtClean="0"/>
                        <a:t>2</a:t>
                      </a:r>
                    </a:p>
                    <a:p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smtClean="0"/>
                        <a:t>n</a:t>
                      </a:r>
                      <a:r>
                        <a:rPr lang="en-US" sz="1800" i="1" baseline="30000" dirty="0" smtClean="0"/>
                        <a:t>2</a:t>
                      </a:r>
                    </a:p>
                    <a:p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 marT="45707" marB="45707"/>
                </a:tc>
              </a:tr>
              <a:tr h="64005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Insertion Sort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smtClean="0"/>
                        <a:t>n</a:t>
                      </a:r>
                      <a:r>
                        <a:rPr lang="en-US" sz="1800" i="1" baseline="30000" dirty="0" smtClean="0"/>
                        <a:t>2</a:t>
                      </a:r>
                    </a:p>
                    <a:p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smtClean="0"/>
                        <a:t>n</a:t>
                      </a:r>
                      <a:r>
                        <a:rPr lang="en-US" sz="1800" i="1" baseline="30000" dirty="0" smtClean="0"/>
                        <a:t>2</a:t>
                      </a:r>
                    </a:p>
                    <a:p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yes</a:t>
                      </a:r>
                      <a:endParaRPr lang="en-US" sz="1800" dirty="0"/>
                    </a:p>
                  </a:txBody>
                  <a:tcPr marT="45707" marB="45707"/>
                </a:tc>
              </a:tr>
              <a:tr h="37072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Merge Sort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i="1" dirty="0" err="1" smtClean="0"/>
                        <a:t>nlogn</a:t>
                      </a:r>
                      <a:endParaRPr lang="en-US" sz="1800" i="1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err="1" smtClean="0"/>
                        <a:t>nlogn</a:t>
                      </a:r>
                      <a:endParaRPr lang="en-US" sz="1800" i="1" dirty="0" smtClean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err="1" smtClean="0"/>
                        <a:t>nlogn</a:t>
                      </a:r>
                      <a:endParaRPr lang="en-US" sz="1800" i="1" dirty="0" smtClean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n</a:t>
                      </a:r>
                      <a:endParaRPr lang="en-US" sz="1800" i="1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yes</a:t>
                      </a:r>
                      <a:endParaRPr lang="en-US" sz="1800" dirty="0"/>
                    </a:p>
                  </a:txBody>
                  <a:tcPr marT="45707" marB="45707"/>
                </a:tc>
              </a:tr>
              <a:tr h="37072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Quick Sort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err="1" smtClean="0"/>
                        <a:t>nlogn</a:t>
                      </a:r>
                      <a:endParaRPr lang="en-US" sz="1800" i="1" dirty="0" smtClean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err="1" smtClean="0"/>
                        <a:t>nlogn</a:t>
                      </a:r>
                      <a:endParaRPr lang="en-US" sz="1800" i="1" dirty="0" smtClean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n</a:t>
                      </a:r>
                      <a:r>
                        <a:rPr lang="en-US" sz="1800" baseline="30000" dirty="0" smtClean="0"/>
                        <a:t>2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log</a:t>
                      </a:r>
                      <a:r>
                        <a:rPr lang="en-US" sz="1800" i="1" baseline="0" dirty="0" smtClean="0"/>
                        <a:t> n</a:t>
                      </a:r>
                      <a:endParaRPr lang="en-US" sz="1800" i="1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 marT="45707" marB="45707"/>
                </a:tc>
              </a:tr>
              <a:tr h="37072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Heap Sort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err="1" smtClean="0"/>
                        <a:t>nlogn</a:t>
                      </a:r>
                      <a:endParaRPr lang="en-US" sz="1800" i="1" dirty="0" smtClean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err="1" smtClean="0"/>
                        <a:t>nlogn</a:t>
                      </a:r>
                      <a:endParaRPr lang="en-US" sz="1800" i="1" dirty="0" smtClean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err="1" smtClean="0"/>
                        <a:t>nlogn</a:t>
                      </a:r>
                      <a:endParaRPr lang="en-US" sz="1800" i="1" dirty="0" smtClean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 marT="45707" marB="4570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9280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5" name="Object 2"/>
          <p:cNvGraphicFramePr>
            <a:graphicFrameLocks noChangeAspect="1"/>
          </p:cNvGraphicFramePr>
          <p:nvPr/>
        </p:nvGraphicFramePr>
        <p:xfrm>
          <a:off x="1644650" y="1984375"/>
          <a:ext cx="6200775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3" name="Photo Editor Photo" r:id="rId4" imgW="4723810" imgH="2742857" progId="MSPhotoEd.3">
                  <p:embed/>
                </p:oleObj>
              </mc:Choice>
              <mc:Fallback>
                <p:oleObj name="Photo Editor Photo" r:id="rId4" imgW="4723810" imgH="27428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4650" y="1984375"/>
                        <a:ext cx="6200775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6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F8DCAE3-A46D-C647-B3CC-85366455074A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25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3" name="Object 2"/>
          <p:cNvGraphicFramePr>
            <a:graphicFrameLocks noChangeAspect="1"/>
          </p:cNvGraphicFramePr>
          <p:nvPr/>
        </p:nvGraphicFramePr>
        <p:xfrm>
          <a:off x="1619250" y="1979613"/>
          <a:ext cx="6229350" cy="359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1" name="Photo Editor Photo" r:id="rId4" imgW="4715533" imgH="2723810" progId="MSPhotoEd.3">
                  <p:embed/>
                </p:oleObj>
              </mc:Choice>
              <mc:Fallback>
                <p:oleObj name="Photo Editor Photo" r:id="rId4" imgW="4715533" imgH="272381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979613"/>
                        <a:ext cx="6229350" cy="3598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4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0B3B661-762C-B148-8DC3-C8473612E495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36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725488" y="381000"/>
            <a:ext cx="7693025" cy="762000"/>
          </a:xfrm>
        </p:spPr>
        <p:txBody>
          <a:bodyPr/>
          <a:lstStyle/>
          <a:p>
            <a:pPr eaLnBrk="1" hangingPunct="1"/>
            <a:r>
              <a:rPr lang="en-US" sz="4400" b="1">
                <a:solidFill>
                  <a:srgbClr val="000000"/>
                </a:solidFill>
                <a:latin typeface="Corbel" charset="0"/>
              </a:rPr>
              <a:t>What Is Sorting?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-173038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400">
                <a:solidFill>
                  <a:srgbClr val="103154"/>
                </a:solidFill>
                <a:latin typeface="Times New Roman" charset="0"/>
                <a:cs typeface="Times New Roman" charset="0"/>
              </a:rPr>
              <a:t>To arrange a collection of items in some specified order.</a:t>
            </a:r>
          </a:p>
          <a:p>
            <a:pPr lvl="2" indent="-173038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400">
                <a:solidFill>
                  <a:srgbClr val="103154"/>
                </a:solidFill>
                <a:latin typeface="Times New Roman" charset="0"/>
                <a:cs typeface="Times New Roman" charset="0"/>
              </a:rPr>
              <a:t>Numerical order </a:t>
            </a:r>
          </a:p>
          <a:p>
            <a:pPr lvl="2" indent="-173038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400">
                <a:solidFill>
                  <a:srgbClr val="103154"/>
                </a:solidFill>
                <a:latin typeface="Times New Roman" charset="0"/>
                <a:cs typeface="Times New Roman" charset="0"/>
              </a:rPr>
              <a:t>Lexicographical order</a:t>
            </a:r>
          </a:p>
          <a:p>
            <a:pPr lvl="1" indent="-173038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600" b="1" i="1">
                <a:solidFill>
                  <a:srgbClr val="3366FF"/>
                </a:solidFill>
                <a:latin typeface="Times New Roman" charset="0"/>
                <a:cs typeface="Times New Roman" charset="0"/>
              </a:rPr>
              <a:t>Input:</a:t>
            </a:r>
            <a:r>
              <a:rPr lang="en-US" sz="2600">
                <a:latin typeface="Times New Roman" charset="0"/>
                <a:cs typeface="Times New Roman" charset="0"/>
              </a:rPr>
              <a:t> sequence  </a:t>
            </a:r>
            <a:r>
              <a:rPr lang="en-US" sz="26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&lt;</a:t>
            </a:r>
            <a:r>
              <a:rPr lang="en-US" sz="26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a</a:t>
            </a:r>
            <a:r>
              <a:rPr lang="en-US" sz="2600" baseline="-250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1</a:t>
            </a:r>
            <a:r>
              <a:rPr lang="en-US" sz="26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, </a:t>
            </a:r>
            <a:r>
              <a:rPr lang="en-US" sz="26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a</a:t>
            </a:r>
            <a:r>
              <a:rPr lang="en-US" sz="2600" baseline="-250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26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, …, </a:t>
            </a:r>
            <a:r>
              <a:rPr lang="en-US" sz="26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a</a:t>
            </a:r>
            <a:r>
              <a:rPr lang="en-US" sz="2600" i="1" baseline="-250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n</a:t>
            </a:r>
            <a:r>
              <a:rPr lang="en-US" sz="26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&gt;</a:t>
            </a:r>
            <a:r>
              <a:rPr lang="en-US" sz="2600">
                <a:latin typeface="Times New Roman" charset="0"/>
                <a:cs typeface="Times New Roman" charset="0"/>
              </a:rPr>
              <a:t>  of numbers.</a:t>
            </a:r>
          </a:p>
          <a:p>
            <a:pPr lvl="1" indent="-173038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400" b="1" i="1">
                <a:solidFill>
                  <a:srgbClr val="3366FF"/>
                </a:solidFill>
                <a:latin typeface="Times New Roman" charset="0"/>
                <a:cs typeface="Times New Roman" charset="0"/>
              </a:rPr>
              <a:t>Output:</a:t>
            </a:r>
            <a:r>
              <a:rPr lang="en-US" sz="2400">
                <a:latin typeface="Times New Roman" charset="0"/>
                <a:cs typeface="Times New Roman" charset="0"/>
              </a:rPr>
              <a:t> permutation  </a:t>
            </a:r>
            <a:r>
              <a:rPr lang="en-US" sz="24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&lt;</a:t>
            </a:r>
            <a:r>
              <a:rPr lang="en-US" sz="24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a'</a:t>
            </a:r>
            <a:r>
              <a:rPr lang="en-US" sz="2400" baseline="-250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1</a:t>
            </a:r>
            <a:r>
              <a:rPr lang="en-US" sz="24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, a'</a:t>
            </a:r>
            <a:r>
              <a:rPr lang="en-US" sz="2400" baseline="-250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24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, </a:t>
            </a:r>
            <a:r>
              <a:rPr lang="en-US" sz="24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…</a:t>
            </a:r>
            <a:r>
              <a:rPr lang="en-US" sz="24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, a’</a:t>
            </a:r>
            <a:r>
              <a:rPr lang="en-US" altLang="ja-JP" sz="2400" i="1" baseline="-250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n</a:t>
            </a:r>
            <a:r>
              <a:rPr lang="en-US" altLang="ja-JP" sz="24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&gt;</a:t>
            </a:r>
            <a:r>
              <a:rPr lang="en-US" altLang="ja-JP" sz="2400" baseline="-25000">
                <a:latin typeface="Times New Roman" charset="0"/>
                <a:cs typeface="Times New Roman" charset="0"/>
              </a:rPr>
              <a:t>  </a:t>
            </a:r>
            <a:r>
              <a:rPr lang="en-US" altLang="ja-JP" sz="2400">
                <a:latin typeface="Times New Roman" charset="0"/>
                <a:cs typeface="Times New Roman" charset="0"/>
              </a:rPr>
              <a:t>such that  </a:t>
            </a:r>
            <a:r>
              <a:rPr lang="en-US" altLang="ja-JP" sz="24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a'</a:t>
            </a:r>
            <a:r>
              <a:rPr lang="en-US" altLang="ja-JP" sz="2400" baseline="-250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1 </a:t>
            </a:r>
            <a:r>
              <a:rPr lang="en-US" altLang="ja-JP" sz="24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2400">
                <a:solidFill>
                  <a:srgbClr val="009999"/>
                </a:solidFill>
                <a:latin typeface="Symbol" charset="0"/>
              </a:rPr>
              <a:t>£ </a:t>
            </a:r>
            <a:r>
              <a:rPr lang="en-US" altLang="ja-JP" sz="24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 a'</a:t>
            </a:r>
            <a:r>
              <a:rPr lang="en-US" altLang="ja-JP" sz="2400" baseline="-250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altLang="ja-JP" sz="24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2400">
                <a:solidFill>
                  <a:srgbClr val="009999"/>
                </a:solidFill>
                <a:latin typeface="Symbol" charset="0"/>
              </a:rPr>
              <a:t>£</a:t>
            </a:r>
            <a:r>
              <a:rPr lang="en-US" altLang="ja-JP" sz="24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2400" baseline="200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…</a:t>
            </a:r>
            <a:r>
              <a:rPr lang="en-US" altLang="ja-JP" sz="24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2400">
                <a:solidFill>
                  <a:srgbClr val="009999"/>
                </a:solidFill>
                <a:latin typeface="Symbol" charset="0"/>
              </a:rPr>
              <a:t>£</a:t>
            </a:r>
            <a:r>
              <a:rPr lang="en-US" altLang="ja-JP" sz="2400" i="1">
                <a:solidFill>
                  <a:srgbClr val="009999"/>
                </a:solidFill>
                <a:latin typeface="Times New Roman" charset="0"/>
                <a:cs typeface="Times New Roman" charset="0"/>
              </a:rPr>
              <a:t> a'</a:t>
            </a:r>
            <a:r>
              <a:rPr lang="en-US" altLang="ja-JP" sz="2400" i="1" baseline="-25000">
                <a:solidFill>
                  <a:srgbClr val="009999"/>
                </a:solidFill>
                <a:latin typeface="Times New Roman" charset="0"/>
                <a:cs typeface="Times New Roman" charset="0"/>
              </a:rPr>
              <a:t>n</a:t>
            </a:r>
            <a:r>
              <a:rPr lang="en-US" altLang="ja-JP" sz="2400" i="1" baseline="-25000">
                <a:latin typeface="Times New Roman" charset="0"/>
                <a:cs typeface="Times New Roman" charset="0"/>
              </a:rPr>
              <a:t> </a:t>
            </a:r>
            <a:r>
              <a:rPr lang="en-US" altLang="ja-JP" sz="2400">
                <a:latin typeface="Times New Roman" charset="0"/>
                <a:cs typeface="Times New Roman" charset="0"/>
              </a:rPr>
              <a:t>.</a:t>
            </a:r>
          </a:p>
          <a:p>
            <a:pPr lvl="1" indent="-173038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400">
                <a:latin typeface="Times New Roman" charset="0"/>
                <a:cs typeface="Times New Roman" charset="0"/>
              </a:rPr>
              <a:t>Example</a:t>
            </a:r>
          </a:p>
          <a:p>
            <a:pPr lvl="2" indent="-173038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>
                <a:latin typeface="Calisto MT" charset="0"/>
              </a:rPr>
              <a:t>Start </a:t>
            </a:r>
            <a:r>
              <a:rPr lang="en-US">
                <a:latin typeface="Calisto MT" charset="0"/>
                <a:sym typeface="Wingdings" charset="0"/>
              </a:rPr>
              <a:t> </a:t>
            </a:r>
            <a:r>
              <a:rPr lang="en-US">
                <a:latin typeface="Calisto MT" charset="0"/>
              </a:rPr>
              <a:t>1   23   2   56    9     8    10    100</a:t>
            </a:r>
          </a:p>
          <a:p>
            <a:pPr lvl="2" indent="-173038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>
                <a:latin typeface="Calisto MT" charset="0"/>
              </a:rPr>
              <a:t>End  </a:t>
            </a:r>
            <a:r>
              <a:rPr lang="en-US">
                <a:latin typeface="Calisto MT" charset="0"/>
                <a:sym typeface="Wingdings" charset="0"/>
              </a:rPr>
              <a:t>  1    2    8   9   10   23   56   100</a:t>
            </a:r>
          </a:p>
          <a:p>
            <a:pPr lvl="2" indent="-173038" eaLnBrk="1" hangingPunct="1">
              <a:lnSpc>
                <a:spcPct val="90000"/>
              </a:lnSpc>
              <a:buFont typeface="Arial" charset="0"/>
              <a:buChar char="•"/>
            </a:pPr>
            <a:endParaRPr lang="en-US" sz="2400">
              <a:latin typeface="Calisto M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0032F0D-726B-1E43-B73E-A36450068094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5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1" name="Object 2"/>
          <p:cNvGraphicFramePr>
            <a:graphicFrameLocks noChangeAspect="1"/>
          </p:cNvGraphicFramePr>
          <p:nvPr/>
        </p:nvGraphicFramePr>
        <p:xfrm>
          <a:off x="1657350" y="1970088"/>
          <a:ext cx="6200775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" name="Photo Editor Photo" r:id="rId4" imgW="4723810" imgH="2742857" progId="MSPhotoEd.3">
                  <p:embed/>
                </p:oleObj>
              </mc:Choice>
              <mc:Fallback>
                <p:oleObj name="Photo Editor Photo" r:id="rId4" imgW="4723810" imgH="27428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7350" y="1970088"/>
                        <a:ext cx="6200775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2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6C8C677-AA8E-5649-89F0-4EEEC5DD1196}" type="slidenum">
              <a:rPr lang="en-US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65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49" name="Object 2"/>
          <p:cNvGraphicFramePr>
            <a:graphicFrameLocks noChangeAspect="1"/>
          </p:cNvGraphicFramePr>
          <p:nvPr/>
        </p:nvGraphicFramePr>
        <p:xfrm>
          <a:off x="1643063" y="1990725"/>
          <a:ext cx="6218237" cy="359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7" name="Photo Editor Photo" r:id="rId4" imgW="4723810" imgH="2734057" progId="MSPhotoEd.3">
                  <p:embed/>
                </p:oleObj>
              </mc:Choice>
              <mc:Fallback>
                <p:oleObj name="Photo Editor Photo" r:id="rId4" imgW="4723810" imgH="27340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1990725"/>
                        <a:ext cx="6218237" cy="359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0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DAADE39-E670-C442-A893-9E5F59B984EC}" type="slidenum">
              <a:rPr lang="en-US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989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97" name="Object 2"/>
          <p:cNvGraphicFramePr>
            <a:graphicFrameLocks noChangeAspect="1"/>
          </p:cNvGraphicFramePr>
          <p:nvPr/>
        </p:nvGraphicFramePr>
        <p:xfrm>
          <a:off x="1660525" y="1971675"/>
          <a:ext cx="6186488" cy="359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5" name="Photo Editor Photo" r:id="rId4" imgW="5009524" imgH="2914286" progId="MSPhotoEd.3">
                  <p:embed/>
                </p:oleObj>
              </mc:Choice>
              <mc:Fallback>
                <p:oleObj name="Photo Editor Photo" r:id="rId4" imgW="5009524" imgH="29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525" y="1971675"/>
                        <a:ext cx="6186488" cy="359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298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0015388-49F9-A245-B3AA-245F4D52AF6F}" type="slidenum">
              <a:rPr lang="en-US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444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5" name="Object 2"/>
          <p:cNvGraphicFramePr>
            <a:graphicFrameLocks noChangeAspect="1"/>
          </p:cNvGraphicFramePr>
          <p:nvPr/>
        </p:nvGraphicFramePr>
        <p:xfrm>
          <a:off x="1641475" y="1992313"/>
          <a:ext cx="6223000" cy="360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3" name="Photo Editor Photo" r:id="rId4" imgW="5020376" imgH="2905531" progId="MSPhotoEd.3">
                  <p:embed/>
                </p:oleObj>
              </mc:Choice>
              <mc:Fallback>
                <p:oleObj name="Photo Editor Photo" r:id="rId4" imgW="5020376" imgH="290553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1475" y="1992313"/>
                        <a:ext cx="6223000" cy="3602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6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3AF5125-9803-AF49-ACCA-0D8AF2B9D821}" type="slidenum">
              <a:rPr lang="en-US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15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3" name="Object 2"/>
          <p:cNvGraphicFramePr>
            <a:graphicFrameLocks noChangeAspect="1"/>
          </p:cNvGraphicFramePr>
          <p:nvPr/>
        </p:nvGraphicFramePr>
        <p:xfrm>
          <a:off x="1611313" y="1990725"/>
          <a:ext cx="6223000" cy="360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1" name="Photo Editor Photo" r:id="rId4" imgW="5020376" imgH="2905531" progId="MSPhotoEd.3">
                  <p:embed/>
                </p:oleObj>
              </mc:Choice>
              <mc:Fallback>
                <p:oleObj name="Photo Editor Photo" r:id="rId4" imgW="5020376" imgH="290553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1313" y="1990725"/>
                        <a:ext cx="6223000" cy="3602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4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557EE9F-3658-3A41-B39A-7ED5384D3D63}" type="slidenum">
              <a:rPr lang="en-US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3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1" name="Object 2"/>
          <p:cNvGraphicFramePr>
            <a:graphicFrameLocks noChangeAspect="1"/>
          </p:cNvGraphicFramePr>
          <p:nvPr/>
        </p:nvGraphicFramePr>
        <p:xfrm>
          <a:off x="1625600" y="1976438"/>
          <a:ext cx="6223000" cy="360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9" name="Photo Editor Photo" r:id="rId4" imgW="5020376" imgH="2905531" progId="MSPhotoEd.3">
                  <p:embed/>
                </p:oleObj>
              </mc:Choice>
              <mc:Fallback>
                <p:oleObj name="Photo Editor Photo" r:id="rId4" imgW="5020376" imgH="290553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5600" y="1976438"/>
                        <a:ext cx="6223000" cy="3602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2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41A6ED8-FA0D-614D-80F8-CAD1231B8420}" type="slidenum">
              <a:rPr lang="en-US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14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89" name="Object 2"/>
          <p:cNvGraphicFramePr>
            <a:graphicFrameLocks noChangeAspect="1"/>
          </p:cNvGraphicFramePr>
          <p:nvPr/>
        </p:nvGraphicFramePr>
        <p:xfrm>
          <a:off x="1617663" y="1985963"/>
          <a:ext cx="6229350" cy="356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7" name="Photo Editor Photo" r:id="rId4" imgW="5095238" imgH="2914286" progId="MSPhotoEd.3">
                  <p:embed/>
                </p:oleObj>
              </mc:Choice>
              <mc:Fallback>
                <p:oleObj name="Photo Editor Photo" r:id="rId4" imgW="5095238" imgH="29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7663" y="1985963"/>
                        <a:ext cx="6229350" cy="356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0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313E3E-F91C-AA4B-85D4-25CA11F1BCAB}" type="slidenum">
              <a:rPr lang="en-US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86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7" name="Object 2"/>
          <p:cNvGraphicFramePr>
            <a:graphicFrameLocks noChangeAspect="1"/>
          </p:cNvGraphicFramePr>
          <p:nvPr/>
        </p:nvGraphicFramePr>
        <p:xfrm>
          <a:off x="1641475" y="1990725"/>
          <a:ext cx="6186488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5" name="Photo Editor Photo" r:id="rId4" imgW="4990476" imgH="2905531" progId="MSPhotoEd.3">
                  <p:embed/>
                </p:oleObj>
              </mc:Choice>
              <mc:Fallback>
                <p:oleObj name="Photo Editor Photo" r:id="rId4" imgW="4990476" imgH="290553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1475" y="1990725"/>
                        <a:ext cx="6186488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38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D420437-EA30-E24D-A445-499438E9A070}" type="slidenum">
              <a:rPr lang="en-US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1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585" name="Object 2"/>
          <p:cNvGraphicFramePr>
            <a:graphicFrameLocks noChangeAspect="1"/>
          </p:cNvGraphicFramePr>
          <p:nvPr/>
        </p:nvGraphicFramePr>
        <p:xfrm>
          <a:off x="1646238" y="1976438"/>
          <a:ext cx="6208712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3" name="Photo Editor Photo" r:id="rId4" imgW="5009524" imgH="2905531" progId="MSPhotoEd.3">
                  <p:embed/>
                </p:oleObj>
              </mc:Choice>
              <mc:Fallback>
                <p:oleObj name="Photo Editor Photo" r:id="rId4" imgW="5009524" imgH="290553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1976438"/>
                        <a:ext cx="6208712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86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A8B2D80-D872-9945-841B-3DF98CB7FCCA}" type="slidenum">
              <a:rPr lang="en-US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43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3" name="Object 2"/>
          <p:cNvGraphicFramePr>
            <a:graphicFrameLocks noChangeAspect="1"/>
          </p:cNvGraphicFramePr>
          <p:nvPr/>
        </p:nvGraphicFramePr>
        <p:xfrm>
          <a:off x="1616075" y="1976438"/>
          <a:ext cx="6208713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1" name="Photo Editor Photo" r:id="rId4" imgW="5009524" imgH="2905531" progId="MSPhotoEd.3">
                  <p:embed/>
                </p:oleObj>
              </mc:Choice>
              <mc:Fallback>
                <p:oleObj name="Photo Editor Photo" r:id="rId4" imgW="5009524" imgH="290553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6075" y="1976438"/>
                        <a:ext cx="6208713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4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9DCAAE3-BD2F-2649-A3BE-5C995DC49424}" type="slidenum">
              <a:rPr lang="en-US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397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722313" y="381000"/>
            <a:ext cx="7543800" cy="762000"/>
          </a:xfrm>
        </p:spPr>
        <p:txBody>
          <a:bodyPr/>
          <a:lstStyle/>
          <a:p>
            <a:pPr eaLnBrk="1" hangingPunct="1"/>
            <a:r>
              <a:rPr lang="en-US" sz="4400" b="1">
                <a:solidFill>
                  <a:srgbClr val="000000"/>
                </a:solidFill>
                <a:latin typeface="Corbel" charset="0"/>
              </a:rPr>
              <a:t>Why Sort?</a:t>
            </a:r>
          </a:p>
        </p:txBody>
      </p:sp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7620000" cy="4419600"/>
          </a:xfrm>
        </p:spPr>
        <p:txBody>
          <a:bodyPr/>
          <a:lstStyle/>
          <a:p>
            <a:pPr indent="-173038" eaLnBrk="1" hangingPunct="1"/>
            <a:r>
              <a:rPr lang="en-US" sz="2000">
                <a:latin typeface="Times New Roman" charset="0"/>
                <a:cs typeface="Times New Roman" charset="0"/>
              </a:rPr>
              <a:t>A classic problem in computer science.</a:t>
            </a:r>
          </a:p>
          <a:p>
            <a:pPr marL="800100" lvl="1" indent="-342900" eaLnBrk="1" hangingPunct="1">
              <a:buFont typeface="Arial" charset="0"/>
              <a:buChar char="•"/>
            </a:pPr>
            <a:r>
              <a:rPr lang="en-US">
                <a:latin typeface="Times New Roman" charset="0"/>
                <a:cs typeface="Times New Roman" charset="0"/>
              </a:rPr>
              <a:t>Data requested in sorted order</a:t>
            </a:r>
          </a:p>
          <a:p>
            <a:pPr marL="1485900" lvl="2" indent="-342900" eaLnBrk="1" hangingPunct="1">
              <a:buFont typeface="Arial" charset="0"/>
              <a:buChar char="•"/>
            </a:pPr>
            <a:r>
              <a:rPr lang="en-US" sz="2000">
                <a:latin typeface="Times New Roman" charset="0"/>
                <a:cs typeface="Times New Roman" charset="0"/>
              </a:rPr>
              <a:t>e.g., list students in increasing GPA order</a:t>
            </a:r>
          </a:p>
          <a:p>
            <a:pPr indent="-173038" eaLnBrk="1" hangingPunct="1"/>
            <a:r>
              <a:rPr lang="en-US" sz="2000">
                <a:latin typeface="Times New Roman" charset="0"/>
                <a:cs typeface="Times New Roman" charset="0"/>
              </a:rPr>
              <a:t>Searching</a:t>
            </a:r>
          </a:p>
          <a:p>
            <a:pPr marL="800100" lvl="1" indent="-342900" eaLnBrk="1" hangingPunct="1">
              <a:buFont typeface="Arial" charset="0"/>
              <a:buChar char="•"/>
            </a:pPr>
            <a:r>
              <a:rPr lang="en-US">
                <a:latin typeface="Times New Roman" charset="0"/>
                <a:cs typeface="Times New Roman" charset="0"/>
              </a:rPr>
              <a:t>To find an element in an array of a million elements</a:t>
            </a:r>
          </a:p>
          <a:p>
            <a:pPr marL="1485900" lvl="2" indent="-342900" eaLnBrk="1" hangingPunct="1">
              <a:buFont typeface="Arial" charset="0"/>
              <a:buChar char="•"/>
            </a:pPr>
            <a:r>
              <a:rPr lang="en-US" sz="2000">
                <a:latin typeface="Times New Roman" charset="0"/>
                <a:cs typeface="Times New Roman" charset="0"/>
              </a:rPr>
              <a:t>Linear search:  average </a:t>
            </a:r>
            <a:r>
              <a:rPr lang="en-US" sz="2000" b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500,000</a:t>
            </a:r>
            <a:r>
              <a:rPr lang="en-US" sz="2000">
                <a:latin typeface="Times New Roman" charset="0"/>
                <a:cs typeface="Times New Roman" charset="0"/>
              </a:rPr>
              <a:t> comparisons</a:t>
            </a:r>
          </a:p>
          <a:p>
            <a:pPr marL="1485900" lvl="2" indent="-342900" eaLnBrk="1" hangingPunct="1">
              <a:buFont typeface="Arial" charset="0"/>
              <a:buChar char="•"/>
            </a:pPr>
            <a:r>
              <a:rPr lang="en-US" sz="2000">
                <a:latin typeface="Times New Roman" charset="0"/>
                <a:cs typeface="Times New Roman" charset="0"/>
              </a:rPr>
              <a:t>Binary search: worst case </a:t>
            </a:r>
            <a:r>
              <a:rPr lang="en-US" sz="2000" b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20</a:t>
            </a:r>
            <a:r>
              <a:rPr lang="en-US" sz="2000">
                <a:latin typeface="Times New Roman" charset="0"/>
                <a:cs typeface="Times New Roman" charset="0"/>
              </a:rPr>
              <a:t> comparisons</a:t>
            </a:r>
          </a:p>
          <a:p>
            <a:pPr marL="800100" lvl="1" indent="-342900" eaLnBrk="1" hangingPunct="1">
              <a:buFont typeface="Arial" charset="0"/>
              <a:buChar char="•"/>
            </a:pPr>
            <a:r>
              <a:rPr lang="en-US">
                <a:latin typeface="Times New Roman" charset="0"/>
                <a:cs typeface="Times New Roman" charset="0"/>
              </a:rPr>
              <a:t> Database, Phone book</a:t>
            </a:r>
          </a:p>
          <a:p>
            <a:pPr indent="-173038" eaLnBrk="1" hangingPunct="1"/>
            <a:r>
              <a:rPr lang="en-US" sz="2000">
                <a:latin typeface="Times New Roman" charset="0"/>
                <a:cs typeface="Times New Roman" charset="0"/>
              </a:rPr>
              <a:t>Eliminating duplicate copies in a collection of records</a:t>
            </a:r>
          </a:p>
          <a:p>
            <a:pPr indent="-173038" eaLnBrk="1" hangingPunct="1"/>
            <a:r>
              <a:rPr lang="en-US" sz="2000">
                <a:latin typeface="Times New Roman" charset="0"/>
                <a:cs typeface="Times New Roman" charset="0"/>
              </a:rPr>
              <a:t>Finding a missing element, Max, Min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075CEBA-3E0C-7F45-BBD2-3055D6738FE8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60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1" name="Object 2"/>
          <p:cNvGraphicFramePr>
            <a:graphicFrameLocks noChangeAspect="1"/>
          </p:cNvGraphicFramePr>
          <p:nvPr/>
        </p:nvGraphicFramePr>
        <p:xfrm>
          <a:off x="1641475" y="1995488"/>
          <a:ext cx="6186488" cy="356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9" name="Photo Editor Photo" r:id="rId4" imgW="5020376" imgH="2895238" progId="MSPhotoEd.3">
                  <p:embed/>
                </p:oleObj>
              </mc:Choice>
              <mc:Fallback>
                <p:oleObj name="Photo Editor Photo" r:id="rId4" imgW="5020376" imgH="289523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1475" y="1995488"/>
                        <a:ext cx="6186488" cy="3567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2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CA14CB1-B030-214F-8D68-4D3857652C6C}" type="slidenum">
              <a:rPr lang="en-US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07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29" name="Object 2"/>
          <p:cNvGraphicFramePr>
            <a:graphicFrameLocks noChangeAspect="1"/>
          </p:cNvGraphicFramePr>
          <p:nvPr/>
        </p:nvGraphicFramePr>
        <p:xfrm>
          <a:off x="1620838" y="1992313"/>
          <a:ext cx="6154737" cy="357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7" name="Photo Editor Photo" r:id="rId4" imgW="5001323" imgH="2905531" progId="MSPhotoEd.3">
                  <p:embed/>
                </p:oleObj>
              </mc:Choice>
              <mc:Fallback>
                <p:oleObj name="Photo Editor Photo" r:id="rId4" imgW="5001323" imgH="290553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0838" y="1992313"/>
                        <a:ext cx="6154737" cy="357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0" name="Rectangle 3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8477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Merge sort (Example)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02032D0-95F5-CF46-862C-7EAAC2D29E7A}" type="slidenum">
              <a:rPr lang="en-US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7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181975" cy="838200"/>
          </a:xfrm>
        </p:spPr>
        <p:txBody>
          <a:bodyPr/>
          <a:lstStyle/>
          <a:p>
            <a:pPr eaLnBrk="1" hangingPunct="1"/>
            <a:r>
              <a:rPr lang="en-US" sz="4400" b="1">
                <a:solidFill>
                  <a:srgbClr val="103154"/>
                </a:solidFill>
                <a:latin typeface="Corbel" charset="0"/>
              </a:rPr>
              <a:t>Analysis of merge sort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D0CB39E-8CEA-0443-83B2-CD023B162A47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052763" y="1912938"/>
            <a:ext cx="39608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tabLst>
                <a:tab pos="3084513" algn="l"/>
              </a:tabLst>
              <a:defRPr/>
            </a:pPr>
            <a:r>
              <a:rPr lang="en-US" b="1"/>
              <a:t>MERGE-SORT</a:t>
            </a:r>
            <a:r>
              <a:rPr lang="en-US"/>
              <a:t> </a:t>
            </a:r>
            <a:r>
              <a:rPr lang="en-US" i="1">
                <a:solidFill>
                  <a:srgbClr val="009999"/>
                </a:solidFill>
                <a:cs typeface="Arial Unicode MS" charset="0"/>
              </a:rPr>
              <a:t>A</a:t>
            </a:r>
            <a:r>
              <a:rPr lang="en-US">
                <a:solidFill>
                  <a:srgbClr val="009999"/>
                </a:solidFill>
                <a:cs typeface="Arial Unicode MS" charset="0"/>
              </a:rPr>
              <a:t>[1 . . </a:t>
            </a:r>
            <a:r>
              <a:rPr lang="en-US" i="1">
                <a:solidFill>
                  <a:srgbClr val="009999"/>
                </a:solidFill>
                <a:cs typeface="Arial Unicode MS" charset="0"/>
              </a:rPr>
              <a:t>n</a:t>
            </a:r>
            <a:r>
              <a:rPr lang="en-US">
                <a:solidFill>
                  <a:srgbClr val="009999"/>
                </a:solidFill>
                <a:cs typeface="Arial Unicode MS" charset="0"/>
              </a:rPr>
              <a:t>]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189288" y="2484438"/>
            <a:ext cx="5654675" cy="197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Clr>
                <a:schemeClr val="accent2"/>
              </a:buClr>
              <a:buFontTx/>
              <a:buAutoNum type="arabicPeriod"/>
              <a:defRPr/>
            </a:pPr>
            <a:r>
              <a:rPr lang="en-US" sz="3200" dirty="0" smtClean="0"/>
              <a:t>If </a:t>
            </a:r>
            <a:r>
              <a:rPr lang="en-US" sz="3200" i="1" dirty="0" smtClean="0">
                <a:solidFill>
                  <a:srgbClr val="009999"/>
                </a:solidFill>
              </a:rPr>
              <a:t>n</a:t>
            </a:r>
            <a:r>
              <a:rPr lang="en-US" sz="3200" dirty="0" smtClean="0">
                <a:solidFill>
                  <a:srgbClr val="009999"/>
                </a:solidFill>
              </a:rPr>
              <a:t> = 1</a:t>
            </a:r>
            <a:r>
              <a:rPr lang="en-US" sz="3200" dirty="0" smtClean="0"/>
              <a:t>, done.</a:t>
            </a: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chemeClr val="accent2"/>
              </a:buClr>
              <a:buFontTx/>
              <a:buAutoNum type="arabicPeriod"/>
              <a:defRPr/>
            </a:pPr>
            <a:r>
              <a:rPr lang="en-US" sz="3200" dirty="0" smtClean="0"/>
              <a:t>Recursively sort </a:t>
            </a:r>
            <a:r>
              <a:rPr lang="en-US" sz="3200" i="1" dirty="0" smtClean="0">
                <a:solidFill>
                  <a:srgbClr val="009999"/>
                </a:solidFill>
              </a:rPr>
              <a:t>A</a:t>
            </a:r>
            <a:r>
              <a:rPr lang="en-US" sz="3200" dirty="0" smtClean="0">
                <a:solidFill>
                  <a:srgbClr val="009999"/>
                </a:solidFill>
              </a:rPr>
              <a:t>[ 1 . . </a:t>
            </a:r>
            <a:r>
              <a:rPr lang="en-US" dirty="0" smtClean="0">
                <a:solidFill>
                  <a:srgbClr val="009999"/>
                </a:solidFill>
                <a:sym typeface="Symbol" charset="0"/>
              </a:rPr>
              <a:t></a:t>
            </a:r>
            <a:r>
              <a:rPr lang="en-US" sz="3200" i="1" dirty="0" smtClean="0">
                <a:solidFill>
                  <a:srgbClr val="009999"/>
                </a:solidFill>
                <a:sym typeface="Symbol" charset="0"/>
              </a:rPr>
              <a:t>n</a:t>
            </a:r>
            <a:r>
              <a:rPr lang="en-US" sz="3200" dirty="0" smtClean="0">
                <a:solidFill>
                  <a:srgbClr val="009999"/>
                </a:solidFill>
                <a:sym typeface="Symbol" charset="0"/>
              </a:rPr>
              <a:t>/2</a:t>
            </a:r>
            <a:r>
              <a:rPr lang="en-US" dirty="0" smtClean="0">
                <a:solidFill>
                  <a:srgbClr val="009999"/>
                </a:solidFill>
                <a:sym typeface="Symbol" charset="0"/>
              </a:rPr>
              <a:t></a:t>
            </a:r>
            <a:r>
              <a:rPr lang="en-US" sz="3200" dirty="0" smtClean="0">
                <a:solidFill>
                  <a:srgbClr val="009999"/>
                </a:solidFill>
                <a:sym typeface="Symbol" charset="0"/>
              </a:rPr>
              <a:t> ]</a:t>
            </a:r>
            <a:r>
              <a:rPr lang="en-US" sz="3200" dirty="0" smtClean="0">
                <a:sym typeface="Symbol" charset="0"/>
              </a:rPr>
              <a:t> and </a:t>
            </a:r>
            <a:r>
              <a:rPr lang="en-US" sz="3200" i="1" dirty="0" smtClean="0">
                <a:solidFill>
                  <a:srgbClr val="009999"/>
                </a:solidFill>
                <a:sym typeface="Symbol" charset="0"/>
              </a:rPr>
              <a:t>A</a:t>
            </a:r>
            <a:r>
              <a:rPr lang="en-US" sz="3200" dirty="0" smtClean="0">
                <a:solidFill>
                  <a:srgbClr val="009999"/>
                </a:solidFill>
                <a:sym typeface="Symbol" charset="0"/>
              </a:rPr>
              <a:t>[ </a:t>
            </a:r>
            <a:r>
              <a:rPr lang="en-US" dirty="0" smtClean="0">
                <a:solidFill>
                  <a:srgbClr val="009999"/>
                </a:solidFill>
                <a:sym typeface="Symbol" charset="0"/>
              </a:rPr>
              <a:t></a:t>
            </a:r>
            <a:r>
              <a:rPr lang="en-US" sz="3200" i="1" dirty="0" smtClean="0">
                <a:solidFill>
                  <a:srgbClr val="009999"/>
                </a:solidFill>
                <a:sym typeface="Symbol" charset="0"/>
              </a:rPr>
              <a:t>n</a:t>
            </a:r>
            <a:r>
              <a:rPr lang="en-US" sz="3200" dirty="0" smtClean="0">
                <a:solidFill>
                  <a:srgbClr val="009999"/>
                </a:solidFill>
                <a:sym typeface="Symbol" charset="0"/>
              </a:rPr>
              <a:t>/2</a:t>
            </a:r>
            <a:r>
              <a:rPr lang="en-US" dirty="0" smtClean="0">
                <a:solidFill>
                  <a:srgbClr val="009999"/>
                </a:solidFill>
                <a:sym typeface="Symbol" charset="0"/>
              </a:rPr>
              <a:t></a:t>
            </a:r>
            <a:r>
              <a:rPr lang="en-US" sz="3200" dirty="0" smtClean="0">
                <a:solidFill>
                  <a:srgbClr val="009999"/>
                </a:solidFill>
                <a:sym typeface="Symbol" charset="0"/>
              </a:rPr>
              <a:t>+1 . . </a:t>
            </a:r>
            <a:r>
              <a:rPr lang="en-US" sz="3200" i="1" dirty="0" smtClean="0">
                <a:solidFill>
                  <a:srgbClr val="009999"/>
                </a:solidFill>
                <a:sym typeface="Symbol" charset="0"/>
              </a:rPr>
              <a:t>n </a:t>
            </a:r>
            <a:r>
              <a:rPr lang="en-US" sz="3200" dirty="0" smtClean="0">
                <a:solidFill>
                  <a:srgbClr val="009999"/>
                </a:solidFill>
                <a:sym typeface="Symbol" charset="0"/>
              </a:rPr>
              <a:t>] </a:t>
            </a:r>
            <a:r>
              <a:rPr lang="en-US" sz="3200" dirty="0" smtClean="0">
                <a:sym typeface="Symbol" charset="0"/>
              </a:rPr>
              <a:t>.</a:t>
            </a: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chemeClr val="accent2"/>
              </a:buClr>
              <a:buFontTx/>
              <a:buAutoNum type="arabicPeriod"/>
              <a:defRPr/>
            </a:pPr>
            <a:r>
              <a:rPr lang="ja-JP" altLang="en-US" sz="3200" b="1" i="1" dirty="0" smtClean="0">
                <a:solidFill>
                  <a:srgbClr val="FF0000"/>
                </a:solidFill>
                <a:latin typeface="Arial"/>
                <a:sym typeface="Symbol" charset="0"/>
              </a:rPr>
              <a:t>“</a:t>
            </a:r>
            <a:r>
              <a:rPr lang="en-US" sz="3200" b="1" i="1" dirty="0" smtClean="0">
                <a:solidFill>
                  <a:srgbClr val="FF0000"/>
                </a:solidFill>
                <a:sym typeface="Symbol" charset="0"/>
              </a:rPr>
              <a:t>Merge</a:t>
            </a:r>
            <a:r>
              <a:rPr lang="ja-JP" altLang="en-US" sz="3200" b="1" i="1" dirty="0" smtClean="0">
                <a:solidFill>
                  <a:srgbClr val="FF0000"/>
                </a:solidFill>
                <a:latin typeface="Arial"/>
                <a:sym typeface="Symbol" charset="0"/>
              </a:rPr>
              <a:t>”</a:t>
            </a:r>
            <a:r>
              <a:rPr lang="en-US" sz="3200" dirty="0" smtClean="0">
                <a:solidFill>
                  <a:srgbClr val="FF0000"/>
                </a:solidFill>
                <a:sym typeface="Symbol" charset="0"/>
              </a:rPr>
              <a:t> </a:t>
            </a:r>
            <a:r>
              <a:rPr lang="en-US" sz="3200" dirty="0" smtClean="0">
                <a:sym typeface="Symbol" charset="0"/>
              </a:rPr>
              <a:t>the </a:t>
            </a:r>
            <a:r>
              <a:rPr lang="en-US" sz="3200" dirty="0" smtClean="0">
                <a:solidFill>
                  <a:srgbClr val="009999"/>
                </a:solidFill>
                <a:sym typeface="Symbol" charset="0"/>
              </a:rPr>
              <a:t>2</a:t>
            </a:r>
            <a:r>
              <a:rPr lang="en-US" sz="3200" dirty="0" smtClean="0">
                <a:sym typeface="Symbol" charset="0"/>
              </a:rPr>
              <a:t> sorted lists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447800" y="1828800"/>
            <a:ext cx="1447800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i="1" dirty="0">
                <a:solidFill>
                  <a:srgbClr val="009999"/>
                </a:solidFill>
              </a:rPr>
              <a:t>T</a:t>
            </a:r>
            <a:r>
              <a:rPr lang="en-US" dirty="0">
                <a:solidFill>
                  <a:srgbClr val="009999"/>
                </a:solidFill>
              </a:rPr>
              <a:t>(</a:t>
            </a:r>
            <a:r>
              <a:rPr lang="en-US" i="1" dirty="0">
                <a:solidFill>
                  <a:srgbClr val="009999"/>
                </a:solidFill>
              </a:rPr>
              <a:t>n</a:t>
            </a:r>
            <a:r>
              <a:rPr lang="en-US" dirty="0">
                <a:solidFill>
                  <a:srgbClr val="009999"/>
                </a:solidFill>
              </a:rPr>
              <a:t>)</a:t>
            </a:r>
          </a:p>
          <a:p>
            <a:pPr>
              <a:defRPr/>
            </a:pPr>
            <a:endParaRPr lang="en-US" dirty="0">
              <a:solidFill>
                <a:srgbClr val="009999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9999"/>
                </a:solidFill>
                <a:latin typeface="Symbol" charset="0"/>
              </a:rPr>
              <a:t>Q</a:t>
            </a:r>
            <a:r>
              <a:rPr lang="en-US" dirty="0">
                <a:solidFill>
                  <a:srgbClr val="009999"/>
                </a:solidFill>
              </a:rPr>
              <a:t>(1)</a:t>
            </a:r>
          </a:p>
          <a:p>
            <a:pPr>
              <a:defRPr/>
            </a:pPr>
            <a:endParaRPr lang="en-US" dirty="0">
              <a:solidFill>
                <a:srgbClr val="009999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9999"/>
                </a:solidFill>
              </a:rPr>
              <a:t>2</a:t>
            </a:r>
            <a:r>
              <a:rPr lang="en-US" i="1" dirty="0">
                <a:solidFill>
                  <a:srgbClr val="009999"/>
                </a:solidFill>
              </a:rPr>
              <a:t>T</a:t>
            </a:r>
            <a:r>
              <a:rPr lang="en-US" dirty="0">
                <a:solidFill>
                  <a:srgbClr val="009999"/>
                </a:solidFill>
              </a:rPr>
              <a:t>(</a:t>
            </a:r>
            <a:r>
              <a:rPr lang="en-US" i="1" dirty="0">
                <a:solidFill>
                  <a:srgbClr val="009999"/>
                </a:solidFill>
              </a:rPr>
              <a:t>n</a:t>
            </a:r>
            <a:r>
              <a:rPr lang="en-US" dirty="0">
                <a:solidFill>
                  <a:srgbClr val="009999"/>
                </a:solidFill>
              </a:rPr>
              <a:t>/2)</a:t>
            </a:r>
            <a:endParaRPr lang="en-US" dirty="0">
              <a:solidFill>
                <a:srgbClr val="009999"/>
              </a:solidFill>
              <a:cs typeface="Times New Roman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dirty="0">
                <a:solidFill>
                  <a:srgbClr val="009999"/>
                </a:solidFill>
                <a:latin typeface="Symbol" charset="0"/>
                <a:cs typeface="Times New Roman" charset="0"/>
              </a:rPr>
              <a:t>Q</a:t>
            </a:r>
            <a:r>
              <a:rPr lang="en-US" dirty="0">
                <a:solidFill>
                  <a:srgbClr val="009999"/>
                </a:solidFill>
                <a:cs typeface="Times New Roman" charset="0"/>
              </a:rPr>
              <a:t>(</a:t>
            </a:r>
            <a:r>
              <a:rPr lang="en-US" i="1" dirty="0">
                <a:solidFill>
                  <a:srgbClr val="009999"/>
                </a:solidFill>
                <a:cs typeface="Times New Roman" charset="0"/>
              </a:rPr>
              <a:t>n</a:t>
            </a:r>
            <a:r>
              <a:rPr lang="en-US" dirty="0">
                <a:solidFill>
                  <a:srgbClr val="009999"/>
                </a:solidFill>
                <a:cs typeface="Times New Roman" charset="0"/>
              </a:rPr>
              <a:t>)</a:t>
            </a:r>
            <a:r>
              <a:rPr lang="en-US" dirty="0">
                <a:solidFill>
                  <a:srgbClr val="009999"/>
                </a:solidFill>
              </a:rPr>
              <a:t>  </a:t>
            </a:r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2976563" y="2038350"/>
            <a:ext cx="1587" cy="2236788"/>
          </a:xfrm>
          <a:prstGeom prst="line">
            <a:avLst/>
          </a:prstGeom>
          <a:noFill/>
          <a:ln w="38100" cmpd="dbl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00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8305800" cy="762000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Analyzing merge sort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305300" y="6172200"/>
            <a:ext cx="533400" cy="365125"/>
          </a:xfrm>
        </p:spPr>
        <p:txBody>
          <a:bodyPr>
            <a:normAutofit/>
          </a:bodyPr>
          <a:lstStyle/>
          <a:p>
            <a:pPr>
              <a:defRPr/>
            </a:pPr>
            <a:fld id="{89A1E296-7A10-8640-91DE-756308D805EE}" type="slidenum">
              <a:rPr lang="en-US"/>
              <a:pPr>
                <a:defRPr/>
              </a:pPr>
              <a:t>33</a:t>
            </a:fld>
            <a:endParaRPr lang="en-US"/>
          </a:p>
        </p:txBody>
      </p:sp>
      <p:grpSp>
        <p:nvGrpSpPr>
          <p:cNvPr id="76803" name="Group 17"/>
          <p:cNvGrpSpPr>
            <a:grpSpLocks/>
          </p:cNvGrpSpPr>
          <p:nvPr/>
        </p:nvGrpSpPr>
        <p:grpSpPr bwMode="auto">
          <a:xfrm>
            <a:off x="1714500" y="2073275"/>
            <a:ext cx="5715000" cy="1158875"/>
            <a:chOff x="1104" y="1008"/>
            <a:chExt cx="3600" cy="730"/>
          </a:xfrm>
        </p:grpSpPr>
        <p:sp>
          <p:nvSpPr>
            <p:cNvPr id="25610" name="Rectangle 10"/>
            <p:cNvSpPr>
              <a:spLocks noChangeArrowheads="1"/>
            </p:cNvSpPr>
            <p:nvPr/>
          </p:nvSpPr>
          <p:spPr bwMode="auto">
            <a:xfrm>
              <a:off x="1104" y="1190"/>
              <a:ext cx="76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i="1" dirty="0">
                  <a:solidFill>
                    <a:srgbClr val="009999"/>
                  </a:solidFill>
                </a:rPr>
                <a:t>T</a:t>
              </a:r>
              <a:r>
                <a:rPr lang="en-US" dirty="0">
                  <a:solidFill>
                    <a:srgbClr val="009999"/>
                  </a:solidFill>
                </a:rPr>
                <a:t>(</a:t>
              </a:r>
              <a:r>
                <a:rPr lang="en-US" i="1" dirty="0">
                  <a:solidFill>
                    <a:srgbClr val="009999"/>
                  </a:solidFill>
                </a:rPr>
                <a:t>n</a:t>
              </a:r>
              <a:r>
                <a:rPr lang="en-US" dirty="0">
                  <a:solidFill>
                    <a:srgbClr val="009999"/>
                  </a:solidFill>
                </a:rPr>
                <a:t>) =</a:t>
              </a:r>
            </a:p>
          </p:txBody>
        </p:sp>
        <p:grpSp>
          <p:nvGrpSpPr>
            <p:cNvPr id="76806" name="Group 11"/>
            <p:cNvGrpSpPr>
              <a:grpSpLocks/>
            </p:cNvGrpSpPr>
            <p:nvPr/>
          </p:nvGrpSpPr>
          <p:grpSpPr bwMode="auto">
            <a:xfrm>
              <a:off x="2064" y="1008"/>
              <a:ext cx="2640" cy="730"/>
              <a:chOff x="1728" y="3277"/>
              <a:chExt cx="2640" cy="730"/>
            </a:xfrm>
          </p:grpSpPr>
          <p:sp>
            <p:nvSpPr>
              <p:cNvPr id="25612" name="Rectangle 12"/>
              <p:cNvSpPr>
                <a:spLocks noChangeArrowheads="1"/>
              </p:cNvSpPr>
              <p:nvPr/>
            </p:nvSpPr>
            <p:spPr bwMode="auto">
              <a:xfrm>
                <a:off x="1728" y="3277"/>
                <a:ext cx="148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>
                    <a:solidFill>
                      <a:srgbClr val="009999"/>
                    </a:solidFill>
                    <a:latin typeface="Symbol" charset="0"/>
                  </a:rPr>
                  <a:t>Q</a:t>
                </a:r>
                <a:r>
                  <a:rPr lang="en-US">
                    <a:solidFill>
                      <a:srgbClr val="009999"/>
                    </a:solidFill>
                  </a:rPr>
                  <a:t>(1) </a:t>
                </a:r>
                <a:r>
                  <a:rPr lang="en-US"/>
                  <a:t>if</a:t>
                </a:r>
                <a:r>
                  <a:rPr lang="en-US">
                    <a:solidFill>
                      <a:srgbClr val="009999"/>
                    </a:solidFill>
                  </a:rPr>
                  <a:t> </a:t>
                </a:r>
                <a:r>
                  <a:rPr lang="en-US" i="1">
                    <a:solidFill>
                      <a:srgbClr val="009999"/>
                    </a:solidFill>
                  </a:rPr>
                  <a:t>n</a:t>
                </a:r>
                <a:r>
                  <a:rPr lang="en-US">
                    <a:solidFill>
                      <a:srgbClr val="009999"/>
                    </a:solidFill>
                  </a:rPr>
                  <a:t> = 1</a:t>
                </a:r>
                <a:r>
                  <a:rPr lang="en-US"/>
                  <a:t>;</a:t>
                </a:r>
              </a:p>
            </p:txBody>
          </p:sp>
          <p:sp>
            <p:nvSpPr>
              <p:cNvPr id="25613" name="Rectangle 13"/>
              <p:cNvSpPr>
                <a:spLocks noChangeArrowheads="1"/>
              </p:cNvSpPr>
              <p:nvPr/>
            </p:nvSpPr>
            <p:spPr bwMode="auto">
              <a:xfrm>
                <a:off x="1728" y="3642"/>
                <a:ext cx="264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dirty="0">
                    <a:solidFill>
                      <a:srgbClr val="009999"/>
                    </a:solidFill>
                  </a:rPr>
                  <a:t>2</a:t>
                </a:r>
                <a:r>
                  <a:rPr lang="en-US" i="1" dirty="0">
                    <a:solidFill>
                      <a:srgbClr val="009999"/>
                    </a:solidFill>
                  </a:rPr>
                  <a:t>T</a:t>
                </a:r>
                <a:r>
                  <a:rPr lang="en-US" dirty="0">
                    <a:solidFill>
                      <a:srgbClr val="009999"/>
                    </a:solidFill>
                  </a:rPr>
                  <a:t>(</a:t>
                </a:r>
                <a:r>
                  <a:rPr lang="en-US" i="1" dirty="0">
                    <a:solidFill>
                      <a:srgbClr val="009999"/>
                    </a:solidFill>
                  </a:rPr>
                  <a:t>n</a:t>
                </a:r>
                <a:r>
                  <a:rPr lang="en-US" dirty="0">
                    <a:solidFill>
                      <a:srgbClr val="009999"/>
                    </a:solidFill>
                  </a:rPr>
                  <a:t>/2)</a:t>
                </a:r>
                <a:r>
                  <a:rPr lang="en-US" dirty="0">
                    <a:solidFill>
                      <a:srgbClr val="009999"/>
                    </a:solidFill>
                    <a:cs typeface="Times New Roman" charset="0"/>
                  </a:rPr>
                  <a:t> + </a:t>
                </a:r>
                <a:r>
                  <a:rPr lang="en-US" dirty="0">
                    <a:solidFill>
                      <a:srgbClr val="009999"/>
                    </a:solidFill>
                    <a:latin typeface="Symbol" charset="0"/>
                    <a:cs typeface="Times New Roman" charset="0"/>
                  </a:rPr>
                  <a:t>Q</a:t>
                </a:r>
                <a:r>
                  <a:rPr lang="en-US" dirty="0">
                    <a:solidFill>
                      <a:srgbClr val="009999"/>
                    </a:solidFill>
                    <a:cs typeface="Times New Roman" charset="0"/>
                  </a:rPr>
                  <a:t>(</a:t>
                </a:r>
                <a:r>
                  <a:rPr lang="en-US" i="1" dirty="0">
                    <a:solidFill>
                      <a:srgbClr val="009999"/>
                    </a:solidFill>
                    <a:cs typeface="Times New Roman" charset="0"/>
                  </a:rPr>
                  <a:t>n</a:t>
                </a:r>
                <a:r>
                  <a:rPr lang="en-US" dirty="0">
                    <a:solidFill>
                      <a:srgbClr val="009999"/>
                    </a:solidFill>
                    <a:cs typeface="Times New Roman" charset="0"/>
                  </a:rPr>
                  <a:t>) </a:t>
                </a:r>
                <a:r>
                  <a:rPr lang="en-US" dirty="0">
                    <a:cs typeface="Times New Roman" charset="0"/>
                  </a:rPr>
                  <a:t>if</a:t>
                </a:r>
                <a:r>
                  <a:rPr lang="en-US" dirty="0">
                    <a:solidFill>
                      <a:srgbClr val="009999"/>
                    </a:solidFill>
                    <a:cs typeface="Times New Roman" charset="0"/>
                  </a:rPr>
                  <a:t> </a:t>
                </a:r>
                <a:r>
                  <a:rPr lang="en-US" i="1" dirty="0">
                    <a:solidFill>
                      <a:srgbClr val="009999"/>
                    </a:solidFill>
                    <a:cs typeface="Times New Roman" charset="0"/>
                  </a:rPr>
                  <a:t>n</a:t>
                </a:r>
                <a:r>
                  <a:rPr lang="en-US" dirty="0">
                    <a:solidFill>
                      <a:srgbClr val="009999"/>
                    </a:solidFill>
                    <a:cs typeface="Times New Roman" charset="0"/>
                  </a:rPr>
                  <a:t> &gt; 1</a:t>
                </a:r>
                <a:r>
                  <a:rPr lang="en-US" dirty="0">
                    <a:cs typeface="Times New Roman" charset="0"/>
                  </a:rPr>
                  <a:t>.</a:t>
                </a:r>
              </a:p>
            </p:txBody>
          </p:sp>
        </p:grpSp>
        <p:sp>
          <p:nvSpPr>
            <p:cNvPr id="25614" name="AutoShape 14"/>
            <p:cNvSpPr>
              <a:spLocks/>
            </p:cNvSpPr>
            <p:nvPr/>
          </p:nvSpPr>
          <p:spPr bwMode="auto">
            <a:xfrm>
              <a:off x="1920" y="1091"/>
              <a:ext cx="144" cy="624"/>
            </a:xfrm>
            <a:prstGeom prst="leftBrace">
              <a:avLst>
                <a:gd name="adj1" fmla="val 36111"/>
                <a:gd name="adj2" fmla="val 50000"/>
              </a:avLst>
            </a:prstGeom>
            <a:noFill/>
            <a:ln w="12700">
              <a:solidFill>
                <a:srgbClr val="0099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9999"/>
                </a:solidFill>
              </a:endParaRPr>
            </a:p>
          </p:txBody>
        </p:sp>
      </p:grp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898525" y="3427413"/>
            <a:ext cx="7331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7013" indent="-227013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200" i="1" dirty="0">
                <a:solidFill>
                  <a:srgbClr val="009999"/>
                </a:solidFill>
              </a:rPr>
              <a:t>T</a:t>
            </a:r>
            <a:r>
              <a:rPr lang="en-US" sz="3200" dirty="0">
                <a:solidFill>
                  <a:srgbClr val="009999"/>
                </a:solidFill>
              </a:rPr>
              <a:t>(</a:t>
            </a:r>
            <a:r>
              <a:rPr lang="en-US" sz="3200" i="1" dirty="0">
                <a:solidFill>
                  <a:srgbClr val="009999"/>
                </a:solidFill>
              </a:rPr>
              <a:t>n</a:t>
            </a:r>
            <a:r>
              <a:rPr lang="en-US" sz="3200" dirty="0">
                <a:solidFill>
                  <a:srgbClr val="009999"/>
                </a:solidFill>
              </a:rPr>
              <a:t>) </a:t>
            </a:r>
            <a:r>
              <a:rPr lang="en-US" sz="3200" dirty="0" smtClean="0">
                <a:solidFill>
                  <a:srgbClr val="009999"/>
                </a:solidFill>
              </a:rPr>
              <a:t>= </a:t>
            </a:r>
            <a:r>
              <a:rPr lang="en-US" sz="3200" dirty="0">
                <a:solidFill>
                  <a:srgbClr val="009999"/>
                </a:solidFill>
                <a:latin typeface="Symbol" charset="0"/>
              </a:rPr>
              <a:t>Q</a:t>
            </a:r>
            <a:r>
              <a:rPr lang="en-US" sz="3200" dirty="0">
                <a:solidFill>
                  <a:srgbClr val="009999"/>
                </a:solidFill>
              </a:rPr>
              <a:t>(</a:t>
            </a:r>
            <a:r>
              <a:rPr lang="en-US" sz="3200" i="1" dirty="0">
                <a:solidFill>
                  <a:srgbClr val="009999"/>
                </a:solidFill>
              </a:rPr>
              <a:t>n</a:t>
            </a:r>
            <a:r>
              <a:rPr lang="en-US" sz="3200" dirty="0">
                <a:solidFill>
                  <a:srgbClr val="009999"/>
                </a:solidFill>
              </a:rPr>
              <a:t> </a:t>
            </a:r>
            <a:r>
              <a:rPr lang="en-US" sz="3200" dirty="0" err="1">
                <a:solidFill>
                  <a:srgbClr val="009999"/>
                </a:solidFill>
              </a:rPr>
              <a:t>lg</a:t>
            </a:r>
            <a:r>
              <a:rPr lang="en-US" sz="3200" dirty="0">
                <a:solidFill>
                  <a:srgbClr val="009999"/>
                </a:solidFill>
              </a:rPr>
              <a:t> </a:t>
            </a:r>
            <a:r>
              <a:rPr lang="en-US" sz="3200" i="1" dirty="0">
                <a:solidFill>
                  <a:srgbClr val="009999"/>
                </a:solidFill>
              </a:rPr>
              <a:t>n</a:t>
            </a:r>
            <a:r>
              <a:rPr lang="en-US" sz="3200" dirty="0" smtClean="0">
                <a:solidFill>
                  <a:srgbClr val="009999"/>
                </a:solidFill>
              </a:rPr>
              <a:t>)       (n &gt; 1)</a:t>
            </a:r>
            <a:r>
              <a:rPr lang="en-US" sz="3200" dirty="0" smtClean="0"/>
              <a:t> </a:t>
            </a:r>
            <a:endParaRPr lang="en-US" sz="3200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13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4"/>
          <p:cNvSpPr>
            <a:spLocks noGrp="1" noChangeArrowheads="1"/>
          </p:cNvSpPr>
          <p:nvPr>
            <p:ph type="title"/>
          </p:nvPr>
        </p:nvSpPr>
        <p:spPr>
          <a:xfrm>
            <a:off x="779463" y="295275"/>
            <a:ext cx="7583487" cy="9239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Recursion tree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F4C544-849A-0B4C-B995-8BE244C0459F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33826" name="Line 34"/>
          <p:cNvSpPr>
            <a:spLocks noChangeShapeType="1"/>
          </p:cNvSpPr>
          <p:nvPr/>
        </p:nvSpPr>
        <p:spPr bwMode="auto">
          <a:xfrm>
            <a:off x="1905000" y="5486400"/>
            <a:ext cx="6400800" cy="9525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27" name="Rectangle 35"/>
          <p:cNvSpPr>
            <a:spLocks noChangeArrowheads="1"/>
          </p:cNvSpPr>
          <p:nvPr/>
        </p:nvSpPr>
        <p:spPr bwMode="auto">
          <a:xfrm>
            <a:off x="3276600" y="5105400"/>
            <a:ext cx="25908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794" name="Line 2"/>
          <p:cNvSpPr>
            <a:spLocks noChangeShapeType="1"/>
          </p:cNvSpPr>
          <p:nvPr/>
        </p:nvSpPr>
        <p:spPr bwMode="auto">
          <a:xfrm>
            <a:off x="795338" y="2362200"/>
            <a:ext cx="0" cy="3276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3429000" y="5181600"/>
            <a:ext cx="22860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60363" y="1706563"/>
            <a:ext cx="84216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Solve </a:t>
            </a:r>
            <a:r>
              <a:rPr lang="en-US" i="1" dirty="0">
                <a:solidFill>
                  <a:srgbClr val="009999"/>
                </a:solidFill>
              </a:rPr>
              <a:t>T</a:t>
            </a:r>
            <a:r>
              <a:rPr lang="en-US" dirty="0">
                <a:solidFill>
                  <a:srgbClr val="009999"/>
                </a:solidFill>
              </a:rPr>
              <a:t>(</a:t>
            </a:r>
            <a:r>
              <a:rPr lang="en-US" i="1" dirty="0">
                <a:solidFill>
                  <a:srgbClr val="009999"/>
                </a:solidFill>
              </a:rPr>
              <a:t>n</a:t>
            </a:r>
            <a:r>
              <a:rPr lang="en-US" dirty="0">
                <a:solidFill>
                  <a:srgbClr val="009999"/>
                </a:solidFill>
              </a:rPr>
              <a:t>) = 2</a:t>
            </a:r>
            <a:r>
              <a:rPr lang="en-US" i="1" dirty="0">
                <a:solidFill>
                  <a:srgbClr val="009999"/>
                </a:solidFill>
              </a:rPr>
              <a:t>T</a:t>
            </a:r>
            <a:r>
              <a:rPr lang="en-US" dirty="0">
                <a:solidFill>
                  <a:srgbClr val="009999"/>
                </a:solidFill>
              </a:rPr>
              <a:t>(</a:t>
            </a:r>
            <a:r>
              <a:rPr lang="en-US" i="1" dirty="0">
                <a:solidFill>
                  <a:srgbClr val="009999"/>
                </a:solidFill>
              </a:rPr>
              <a:t>n</a:t>
            </a:r>
            <a:r>
              <a:rPr lang="en-US" dirty="0">
                <a:solidFill>
                  <a:srgbClr val="009999"/>
                </a:solidFill>
              </a:rPr>
              <a:t>/2) + </a:t>
            </a:r>
            <a:r>
              <a:rPr lang="en-US" i="1" dirty="0" err="1">
                <a:solidFill>
                  <a:srgbClr val="009999"/>
                </a:solidFill>
              </a:rPr>
              <a:t>cn</a:t>
            </a:r>
            <a:r>
              <a:rPr lang="en-US" dirty="0"/>
              <a:t>, where </a:t>
            </a:r>
            <a:r>
              <a:rPr lang="en-US" i="1" dirty="0">
                <a:solidFill>
                  <a:srgbClr val="009999"/>
                </a:solidFill>
              </a:rPr>
              <a:t>c </a:t>
            </a:r>
            <a:r>
              <a:rPr lang="en-US" dirty="0">
                <a:solidFill>
                  <a:srgbClr val="009999"/>
                </a:solidFill>
              </a:rPr>
              <a:t>&gt; 0</a:t>
            </a:r>
            <a:r>
              <a:rPr lang="en-US" dirty="0"/>
              <a:t> is constant.</a:t>
            </a:r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6934200" y="4038600"/>
            <a:ext cx="1371600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>
            <a:off x="6096000" y="3200400"/>
            <a:ext cx="2133600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 flipH="1">
            <a:off x="1676400" y="4038600"/>
            <a:ext cx="533400" cy="1447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3048000" y="2514600"/>
            <a:ext cx="15240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>
            <a:off x="4572000" y="2514600"/>
            <a:ext cx="16764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4286250" y="2133600"/>
            <a:ext cx="568325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009999"/>
                </a:solidFill>
              </a:rPr>
              <a:t>cn</a:t>
            </a:r>
            <a:endParaRPr lang="en-US">
              <a:solidFill>
                <a:srgbClr val="009999"/>
              </a:solidFill>
            </a:endParaRPr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2209800" y="3200400"/>
            <a:ext cx="8382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5334000" y="3200400"/>
            <a:ext cx="8382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>
            <a:off x="6172200" y="3200400"/>
            <a:ext cx="9144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>
            <a:off x="3048000" y="3200400"/>
            <a:ext cx="9144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1681163" y="3733800"/>
            <a:ext cx="884237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009999"/>
                </a:solidFill>
              </a:rPr>
              <a:t>cn</a:t>
            </a:r>
            <a:r>
              <a:rPr lang="en-US">
                <a:solidFill>
                  <a:srgbClr val="009999"/>
                </a:solidFill>
              </a:rPr>
              <a:t>/4</a:t>
            </a:r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3330575" y="3733800"/>
            <a:ext cx="884238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009999"/>
                </a:solidFill>
              </a:rPr>
              <a:t>cn</a:t>
            </a:r>
            <a:r>
              <a:rPr lang="en-US">
                <a:solidFill>
                  <a:srgbClr val="009999"/>
                </a:solidFill>
              </a:rPr>
              <a:t>/4</a:t>
            </a:r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4879975" y="3732213"/>
            <a:ext cx="884238" cy="579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009999"/>
                </a:solidFill>
              </a:rPr>
              <a:t>cn</a:t>
            </a:r>
            <a:r>
              <a:rPr lang="en-US">
                <a:solidFill>
                  <a:srgbClr val="009999"/>
                </a:solidFill>
              </a:rPr>
              <a:t>/4</a:t>
            </a:r>
          </a:p>
        </p:txBody>
      </p:sp>
      <p:sp>
        <p:nvSpPr>
          <p:cNvPr id="33811" name="Rectangle 19"/>
          <p:cNvSpPr>
            <a:spLocks noChangeArrowheads="1"/>
          </p:cNvSpPr>
          <p:nvPr/>
        </p:nvSpPr>
        <p:spPr bwMode="auto">
          <a:xfrm>
            <a:off x="6530975" y="3732213"/>
            <a:ext cx="884238" cy="579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009999"/>
                </a:solidFill>
              </a:rPr>
              <a:t>cn</a:t>
            </a:r>
            <a:r>
              <a:rPr lang="en-US">
                <a:solidFill>
                  <a:srgbClr val="009999"/>
                </a:solidFill>
              </a:rPr>
              <a:t>/4</a:t>
            </a:r>
          </a:p>
        </p:txBody>
      </p:sp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2519363" y="2911475"/>
            <a:ext cx="884237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009999"/>
                </a:solidFill>
              </a:rPr>
              <a:t>cn</a:t>
            </a:r>
            <a:r>
              <a:rPr lang="en-US">
                <a:solidFill>
                  <a:srgbClr val="009999"/>
                </a:solidFill>
              </a:rPr>
              <a:t>/2</a:t>
            </a:r>
          </a:p>
        </p:txBody>
      </p: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5740400" y="2895600"/>
            <a:ext cx="884238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009999"/>
                </a:solidFill>
              </a:rPr>
              <a:t>cn</a:t>
            </a:r>
            <a:r>
              <a:rPr lang="en-US">
                <a:solidFill>
                  <a:srgbClr val="009999"/>
                </a:solidFill>
              </a:rPr>
              <a:t>/2</a:t>
            </a:r>
          </a:p>
        </p:txBody>
      </p:sp>
      <p:sp>
        <p:nvSpPr>
          <p:cNvPr id="33814" name="Rectangle 22"/>
          <p:cNvSpPr>
            <a:spLocks noChangeArrowheads="1"/>
          </p:cNvSpPr>
          <p:nvPr/>
        </p:nvSpPr>
        <p:spPr bwMode="auto">
          <a:xfrm>
            <a:off x="1327150" y="5181600"/>
            <a:ext cx="95885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009999"/>
                </a:solidFill>
                <a:latin typeface="Symbol" charset="0"/>
              </a:rPr>
              <a:t>Q</a:t>
            </a:r>
            <a:r>
              <a:rPr lang="en-US">
                <a:solidFill>
                  <a:srgbClr val="009999"/>
                </a:solidFill>
              </a:rPr>
              <a:t>(1)</a:t>
            </a:r>
          </a:p>
        </p:txBody>
      </p:sp>
      <p:sp>
        <p:nvSpPr>
          <p:cNvPr id="33815" name="Text Box 23"/>
          <p:cNvSpPr txBox="1">
            <a:spLocks noChangeArrowheads="1"/>
          </p:cNvSpPr>
          <p:nvPr/>
        </p:nvSpPr>
        <p:spPr bwMode="auto">
          <a:xfrm rot="17366799">
            <a:off x="1548607" y="4425156"/>
            <a:ext cx="590550" cy="579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/>
              <a:t>…</a:t>
            </a:r>
          </a:p>
        </p:txBody>
      </p:sp>
      <p:sp>
        <p:nvSpPr>
          <p:cNvPr id="33816" name="Text Box 24"/>
          <p:cNvSpPr txBox="1">
            <a:spLocks noChangeArrowheads="1"/>
          </p:cNvSpPr>
          <p:nvPr/>
        </p:nvSpPr>
        <p:spPr bwMode="auto">
          <a:xfrm>
            <a:off x="285750" y="3581400"/>
            <a:ext cx="1390650" cy="461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 dirty="0">
                <a:solidFill>
                  <a:srgbClr val="009999"/>
                </a:solidFill>
              </a:rPr>
              <a:t>h</a:t>
            </a:r>
            <a:r>
              <a:rPr lang="en-US" dirty="0">
                <a:solidFill>
                  <a:srgbClr val="009999"/>
                </a:solidFill>
              </a:rPr>
              <a:t> = log </a:t>
            </a:r>
            <a:r>
              <a:rPr lang="en-US" i="1" dirty="0">
                <a:solidFill>
                  <a:srgbClr val="009999"/>
                </a:solidFill>
              </a:rPr>
              <a:t>n</a:t>
            </a:r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>
            <a:off x="5029200" y="2438400"/>
            <a:ext cx="2971800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18" name="Rectangle 26"/>
          <p:cNvSpPr>
            <a:spLocks noChangeArrowheads="1"/>
          </p:cNvSpPr>
          <p:nvPr/>
        </p:nvSpPr>
        <p:spPr bwMode="auto">
          <a:xfrm>
            <a:off x="8001000" y="2133600"/>
            <a:ext cx="568325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009999"/>
                </a:solidFill>
              </a:rPr>
              <a:t>cn</a:t>
            </a:r>
            <a:endParaRPr lang="en-US">
              <a:solidFill>
                <a:srgbClr val="009999"/>
              </a:solidFill>
            </a:endParaRPr>
          </a:p>
        </p:txBody>
      </p:sp>
      <p:sp>
        <p:nvSpPr>
          <p:cNvPr id="33819" name="Rectangle 27"/>
          <p:cNvSpPr>
            <a:spLocks noChangeArrowheads="1"/>
          </p:cNvSpPr>
          <p:nvPr/>
        </p:nvSpPr>
        <p:spPr bwMode="auto">
          <a:xfrm>
            <a:off x="8001000" y="2895600"/>
            <a:ext cx="568325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009999"/>
                </a:solidFill>
              </a:rPr>
              <a:t>cn</a:t>
            </a:r>
            <a:endParaRPr lang="en-US">
              <a:solidFill>
                <a:srgbClr val="009999"/>
              </a:solidFill>
            </a:endParaRPr>
          </a:p>
        </p:txBody>
      </p:sp>
      <p:sp>
        <p:nvSpPr>
          <p:cNvPr id="33820" name="Rectangle 28"/>
          <p:cNvSpPr>
            <a:spLocks noChangeArrowheads="1"/>
          </p:cNvSpPr>
          <p:nvPr/>
        </p:nvSpPr>
        <p:spPr bwMode="auto">
          <a:xfrm>
            <a:off x="8001000" y="3732213"/>
            <a:ext cx="568325" cy="579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009999"/>
                </a:solidFill>
              </a:rPr>
              <a:t>cn</a:t>
            </a:r>
            <a:endParaRPr lang="en-US">
              <a:solidFill>
                <a:srgbClr val="009999"/>
              </a:solidFill>
            </a:endParaRPr>
          </a:p>
        </p:txBody>
      </p:sp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3551238" y="5181600"/>
            <a:ext cx="20399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/>
              <a:t>#leaves </a:t>
            </a:r>
            <a:r>
              <a:rPr lang="en-US">
                <a:solidFill>
                  <a:srgbClr val="009999"/>
                </a:solidFill>
              </a:rPr>
              <a:t>= </a:t>
            </a:r>
            <a:r>
              <a:rPr lang="en-US" i="1">
                <a:solidFill>
                  <a:srgbClr val="009999"/>
                </a:solidFill>
              </a:rPr>
              <a:t>n</a:t>
            </a:r>
          </a:p>
        </p:txBody>
      </p:sp>
      <p:sp>
        <p:nvSpPr>
          <p:cNvPr id="33823" name="Rectangle 31"/>
          <p:cNvSpPr>
            <a:spLocks noChangeArrowheads="1"/>
          </p:cNvSpPr>
          <p:nvPr/>
        </p:nvSpPr>
        <p:spPr bwMode="auto">
          <a:xfrm>
            <a:off x="7807325" y="5181600"/>
            <a:ext cx="95885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009999"/>
                </a:solidFill>
                <a:latin typeface="Symbol" charset="0"/>
              </a:rPr>
              <a:t>Q</a:t>
            </a:r>
            <a:r>
              <a:rPr lang="en-US">
                <a:solidFill>
                  <a:srgbClr val="009999"/>
                </a:solidFill>
              </a:rPr>
              <a:t>(</a:t>
            </a:r>
            <a:r>
              <a:rPr lang="en-US" i="1">
                <a:solidFill>
                  <a:srgbClr val="009999"/>
                </a:solidFill>
              </a:rPr>
              <a:t>n</a:t>
            </a:r>
            <a:r>
              <a:rPr lang="en-US">
                <a:solidFill>
                  <a:srgbClr val="009999"/>
                </a:solidFill>
              </a:rPr>
              <a:t>)</a:t>
            </a:r>
          </a:p>
        </p:txBody>
      </p:sp>
      <p:sp>
        <p:nvSpPr>
          <p:cNvPr id="33824" name="Line 32"/>
          <p:cNvSpPr>
            <a:spLocks noChangeShapeType="1"/>
          </p:cNvSpPr>
          <p:nvPr/>
        </p:nvSpPr>
        <p:spPr bwMode="auto">
          <a:xfrm>
            <a:off x="7391400" y="5791200"/>
            <a:ext cx="15240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25" name="Text Box 33"/>
          <p:cNvSpPr txBox="1">
            <a:spLocks noChangeArrowheads="1"/>
          </p:cNvSpPr>
          <p:nvPr/>
        </p:nvSpPr>
        <p:spPr bwMode="auto">
          <a:xfrm>
            <a:off x="6567488" y="5821363"/>
            <a:ext cx="242411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dirty="0"/>
              <a:t>Total</a:t>
            </a:r>
            <a:r>
              <a:rPr lang="en-US" dirty="0">
                <a:solidFill>
                  <a:srgbClr val="009999"/>
                </a:solidFill>
                <a:latin typeface="Symbol" charset="0"/>
              </a:rPr>
              <a:t> = Q</a:t>
            </a:r>
            <a:r>
              <a:rPr lang="en-US" dirty="0">
                <a:solidFill>
                  <a:srgbClr val="009999"/>
                </a:solidFill>
              </a:rPr>
              <a:t>(</a:t>
            </a:r>
            <a:r>
              <a:rPr lang="en-US" i="1" dirty="0">
                <a:solidFill>
                  <a:srgbClr val="009999"/>
                </a:solidFill>
              </a:rPr>
              <a:t>n</a:t>
            </a:r>
            <a:r>
              <a:rPr lang="en-US" dirty="0">
                <a:solidFill>
                  <a:srgbClr val="009999"/>
                </a:solidFill>
              </a:rPr>
              <a:t> log </a:t>
            </a:r>
            <a:r>
              <a:rPr lang="en-US" i="1" dirty="0">
                <a:solidFill>
                  <a:srgbClr val="009999"/>
                </a:solidFill>
              </a:rPr>
              <a:t>n</a:t>
            </a:r>
            <a:r>
              <a:rPr lang="en-US" dirty="0">
                <a:solidFill>
                  <a:srgbClr val="009999"/>
                </a:solidFill>
              </a:rPr>
              <a:t>)</a:t>
            </a:r>
          </a:p>
        </p:txBody>
      </p:sp>
      <p:sp>
        <p:nvSpPr>
          <p:cNvPr id="33828" name="Text Box 36"/>
          <p:cNvSpPr txBox="1">
            <a:spLocks noChangeArrowheads="1"/>
          </p:cNvSpPr>
          <p:nvPr/>
        </p:nvSpPr>
        <p:spPr bwMode="auto">
          <a:xfrm rot="-5400000">
            <a:off x="7843044" y="4501356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99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009999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19629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>
          <a:xfrm>
            <a:off x="779463" y="295275"/>
            <a:ext cx="7583487" cy="847725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</a:rPr>
              <a:t>Memory Requirement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A7DA914-1BC6-3B42-8669-47CB41885155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78851" name="TextBox 3"/>
          <p:cNvSpPr txBox="1">
            <a:spLocks noChangeArrowheads="1"/>
          </p:cNvSpPr>
          <p:nvPr/>
        </p:nvSpPr>
        <p:spPr bwMode="auto">
          <a:xfrm>
            <a:off x="914400" y="1600200"/>
            <a:ext cx="6858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Needs additional </a:t>
            </a:r>
            <a:r>
              <a:rPr lang="en-US" i="1"/>
              <a:t>n</a:t>
            </a:r>
            <a:r>
              <a:rPr lang="en-US"/>
              <a:t> locations because it is difficult to merge two sorted sets in place</a:t>
            </a: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582613" y="4779963"/>
            <a:ext cx="4270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46038" rIns="0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L:</a:t>
            </a:r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4737100" y="4814888"/>
            <a:ext cx="4270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46038" rIns="0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R:</a:t>
            </a:r>
          </a:p>
        </p:txBody>
      </p:sp>
      <p:grpSp>
        <p:nvGrpSpPr>
          <p:cNvPr id="78854" name="Group 57"/>
          <p:cNvGrpSpPr>
            <a:grpSpLocks/>
          </p:cNvGrpSpPr>
          <p:nvPr/>
        </p:nvGrpSpPr>
        <p:grpSpPr bwMode="auto">
          <a:xfrm>
            <a:off x="1774825" y="2900363"/>
            <a:ext cx="4870450" cy="444500"/>
            <a:chOff x="894" y="1037"/>
            <a:chExt cx="3068" cy="280"/>
          </a:xfrm>
        </p:grpSpPr>
        <p:sp>
          <p:nvSpPr>
            <p:cNvPr id="8" name="Text Box 49"/>
            <p:cNvSpPr txBox="1">
              <a:spLocks noChangeArrowheads="1"/>
            </p:cNvSpPr>
            <p:nvPr/>
          </p:nvSpPr>
          <p:spPr bwMode="auto">
            <a:xfrm>
              <a:off x="1274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9" name="Text Box 50"/>
            <p:cNvSpPr txBox="1">
              <a:spLocks noChangeArrowheads="1"/>
            </p:cNvSpPr>
            <p:nvPr/>
          </p:nvSpPr>
          <p:spPr bwMode="auto">
            <a:xfrm>
              <a:off x="1658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10" name="Text Box 51"/>
            <p:cNvSpPr txBox="1">
              <a:spLocks noChangeArrowheads="1"/>
            </p:cNvSpPr>
            <p:nvPr/>
          </p:nvSpPr>
          <p:spPr bwMode="auto">
            <a:xfrm>
              <a:off x="2042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11" name="Text Box 52"/>
            <p:cNvSpPr txBox="1">
              <a:spLocks noChangeArrowheads="1"/>
            </p:cNvSpPr>
            <p:nvPr/>
          </p:nvSpPr>
          <p:spPr bwMode="auto">
            <a:xfrm>
              <a:off x="2426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12" name="Text Box 53"/>
            <p:cNvSpPr txBox="1">
              <a:spLocks noChangeArrowheads="1"/>
            </p:cNvSpPr>
            <p:nvPr/>
          </p:nvSpPr>
          <p:spPr bwMode="auto">
            <a:xfrm>
              <a:off x="2810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13" name="Text Box 54"/>
            <p:cNvSpPr txBox="1">
              <a:spLocks noChangeArrowheads="1"/>
            </p:cNvSpPr>
            <p:nvPr/>
          </p:nvSpPr>
          <p:spPr bwMode="auto">
            <a:xfrm>
              <a:off x="3194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14" name="Text Box 55"/>
            <p:cNvSpPr txBox="1">
              <a:spLocks noChangeArrowheads="1"/>
            </p:cNvSpPr>
            <p:nvPr/>
          </p:nvSpPr>
          <p:spPr bwMode="auto">
            <a:xfrm>
              <a:off x="3578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15" name="Text Box 56"/>
            <p:cNvSpPr txBox="1">
              <a:spLocks noChangeArrowheads="1"/>
            </p:cNvSpPr>
            <p:nvPr/>
          </p:nvSpPr>
          <p:spPr bwMode="auto">
            <a:xfrm>
              <a:off x="894" y="1042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</p:grpSp>
      <p:grpSp>
        <p:nvGrpSpPr>
          <p:cNvPr id="78855" name="Group 45"/>
          <p:cNvGrpSpPr>
            <a:grpSpLocks/>
          </p:cNvGrpSpPr>
          <p:nvPr/>
        </p:nvGrpSpPr>
        <p:grpSpPr bwMode="auto">
          <a:xfrm>
            <a:off x="1150938" y="4886325"/>
            <a:ext cx="2438400" cy="436563"/>
            <a:chOff x="968" y="1721"/>
            <a:chExt cx="1536" cy="275"/>
          </a:xfrm>
        </p:grpSpPr>
        <p:sp>
          <p:nvSpPr>
            <p:cNvPr id="17" name="Text Box 5"/>
            <p:cNvSpPr txBox="1">
              <a:spLocks noChangeArrowheads="1"/>
            </p:cNvSpPr>
            <p:nvPr/>
          </p:nvSpPr>
          <p:spPr bwMode="auto">
            <a:xfrm>
              <a:off x="968" y="1721"/>
              <a:ext cx="384" cy="275"/>
            </a:xfrm>
            <a:prstGeom prst="rect">
              <a:avLst/>
            </a:prstGeom>
            <a:solidFill>
              <a:srgbClr val="0099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1352" y="1721"/>
              <a:ext cx="384" cy="275"/>
            </a:xfrm>
            <a:prstGeom prst="rect">
              <a:avLst/>
            </a:prstGeom>
            <a:solidFill>
              <a:srgbClr val="0099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1736" y="1721"/>
              <a:ext cx="384" cy="275"/>
            </a:xfrm>
            <a:prstGeom prst="rect">
              <a:avLst/>
            </a:prstGeom>
            <a:solidFill>
              <a:srgbClr val="0099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20" name="Text Box 8"/>
            <p:cNvSpPr txBox="1">
              <a:spLocks noChangeArrowheads="1"/>
            </p:cNvSpPr>
            <p:nvPr/>
          </p:nvSpPr>
          <p:spPr bwMode="auto">
            <a:xfrm>
              <a:off x="2120" y="1721"/>
              <a:ext cx="384" cy="275"/>
            </a:xfrm>
            <a:prstGeom prst="rect">
              <a:avLst/>
            </a:prstGeom>
            <a:solidFill>
              <a:srgbClr val="0099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8</a:t>
              </a:r>
            </a:p>
          </p:txBody>
        </p:sp>
      </p:grpSp>
      <p:grpSp>
        <p:nvGrpSpPr>
          <p:cNvPr id="78856" name="Group 46"/>
          <p:cNvGrpSpPr>
            <a:grpSpLocks/>
          </p:cNvGrpSpPr>
          <p:nvPr/>
        </p:nvGrpSpPr>
        <p:grpSpPr bwMode="auto">
          <a:xfrm>
            <a:off x="5257800" y="4873625"/>
            <a:ext cx="2438400" cy="436563"/>
            <a:chOff x="2504" y="1721"/>
            <a:chExt cx="1536" cy="275"/>
          </a:xfrm>
        </p:grpSpPr>
        <p:sp>
          <p:nvSpPr>
            <p:cNvPr id="22" name="Text Box 10"/>
            <p:cNvSpPr txBox="1">
              <a:spLocks noChangeArrowheads="1"/>
            </p:cNvSpPr>
            <p:nvPr/>
          </p:nvSpPr>
          <p:spPr bwMode="auto">
            <a:xfrm>
              <a:off x="2504" y="1721"/>
              <a:ext cx="384" cy="275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2888" y="1721"/>
              <a:ext cx="384" cy="275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" name="Text Box 12"/>
            <p:cNvSpPr txBox="1">
              <a:spLocks noChangeArrowheads="1"/>
            </p:cNvSpPr>
            <p:nvPr/>
          </p:nvSpPr>
          <p:spPr bwMode="auto">
            <a:xfrm>
              <a:off x="3272" y="1721"/>
              <a:ext cx="384" cy="275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25" name="Text Box 13"/>
            <p:cNvSpPr txBox="1">
              <a:spLocks noChangeArrowheads="1"/>
            </p:cNvSpPr>
            <p:nvPr/>
          </p:nvSpPr>
          <p:spPr bwMode="auto">
            <a:xfrm>
              <a:off x="3656" y="1721"/>
              <a:ext cx="384" cy="275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7</a:t>
              </a:r>
            </a:p>
          </p:txBody>
        </p:sp>
      </p:grpSp>
      <p:sp>
        <p:nvSpPr>
          <p:cNvPr id="26" name="Rectangle 69"/>
          <p:cNvSpPr>
            <a:spLocks noChangeArrowheads="1"/>
          </p:cNvSpPr>
          <p:nvPr/>
        </p:nvSpPr>
        <p:spPr bwMode="auto">
          <a:xfrm>
            <a:off x="908050" y="2801938"/>
            <a:ext cx="63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A:</a:t>
            </a:r>
          </a:p>
        </p:txBody>
      </p:sp>
    </p:spTree>
    <p:extLst>
      <p:ext uri="{BB962C8B-B14F-4D97-AF65-F5344CB8AC3E}">
        <p14:creationId xmlns:p14="http://schemas.microsoft.com/office/powerpoint/2010/main" val="2016874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8258175" cy="838200"/>
          </a:xfrm>
        </p:spPr>
        <p:txBody>
          <a:bodyPr/>
          <a:lstStyle/>
          <a:p>
            <a:pPr eaLnBrk="1" hangingPunct="1"/>
            <a:r>
              <a:rPr lang="en-US" sz="4400" b="1">
                <a:latin typeface="Corbel" charset="0"/>
                <a:cs typeface="Candara" charset="0"/>
              </a:rPr>
              <a:t>Conclusion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2EFA126-4DC2-974F-86B6-7DB0252A5CC6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609600" y="1865313"/>
            <a:ext cx="78486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  <a:defRPr/>
            </a:pPr>
            <a:r>
              <a:rPr lang="en-US" dirty="0">
                <a:cs typeface="+mn-cs"/>
              </a:rPr>
              <a:t>Merge Sort: O(</a:t>
            </a:r>
            <a:r>
              <a:rPr lang="en-US" i="1" dirty="0">
                <a:cs typeface="+mn-cs"/>
              </a:rPr>
              <a:t>n</a:t>
            </a:r>
            <a:r>
              <a:rPr lang="en-US" dirty="0">
                <a:cs typeface="+mn-cs"/>
              </a:rPr>
              <a:t> </a:t>
            </a:r>
            <a:r>
              <a:rPr lang="en-US" i="1" dirty="0">
                <a:cs typeface="+mn-cs"/>
              </a:rPr>
              <a:t>log</a:t>
            </a:r>
            <a:r>
              <a:rPr lang="en-US" dirty="0">
                <a:cs typeface="+mn-cs"/>
              </a:rPr>
              <a:t> </a:t>
            </a:r>
            <a:r>
              <a:rPr lang="en-US" i="1" dirty="0">
                <a:cs typeface="+mn-cs"/>
              </a:rPr>
              <a:t>n</a:t>
            </a:r>
            <a:r>
              <a:rPr lang="en-US" dirty="0">
                <a:cs typeface="+mn-cs"/>
              </a:rPr>
              <a:t>)</a:t>
            </a:r>
          </a:p>
          <a:p>
            <a:pPr marL="800100" lvl="1" indent="-342900">
              <a:spcBef>
                <a:spcPct val="50000"/>
              </a:spcBef>
              <a:buFont typeface="Arial"/>
              <a:buChar char="•"/>
              <a:defRPr/>
            </a:pPr>
            <a:r>
              <a:rPr lang="en-US" dirty="0"/>
              <a:t>grows more slowly than </a:t>
            </a:r>
            <a:r>
              <a:rPr lang="en-US" dirty="0">
                <a:solidFill>
                  <a:srgbClr val="009999"/>
                </a:solidFill>
                <a:latin typeface="Symbol" charset="0"/>
              </a:rPr>
              <a:t>Q</a:t>
            </a:r>
            <a:r>
              <a:rPr lang="en-US" dirty="0">
                <a:solidFill>
                  <a:srgbClr val="009999"/>
                </a:solidFill>
              </a:rPr>
              <a:t>(</a:t>
            </a:r>
            <a:r>
              <a:rPr lang="en-US" i="1" dirty="0">
                <a:solidFill>
                  <a:srgbClr val="009999"/>
                </a:solidFill>
              </a:rPr>
              <a:t>n</a:t>
            </a:r>
            <a:r>
              <a:rPr lang="en-US" baseline="30000" dirty="0">
                <a:solidFill>
                  <a:srgbClr val="009999"/>
                </a:solidFill>
              </a:rPr>
              <a:t>2</a:t>
            </a:r>
            <a:r>
              <a:rPr lang="en-US" dirty="0">
                <a:solidFill>
                  <a:srgbClr val="009999"/>
                </a:solidFill>
              </a:rPr>
              <a:t>)</a:t>
            </a:r>
            <a:endParaRPr lang="en-US" dirty="0"/>
          </a:p>
          <a:p>
            <a:pPr marL="800100" lvl="1" indent="-342900">
              <a:spcBef>
                <a:spcPct val="50000"/>
              </a:spcBef>
              <a:buFont typeface="Arial"/>
              <a:buChar char="•"/>
              <a:defRPr/>
            </a:pPr>
            <a:r>
              <a:rPr lang="en-US" dirty="0"/>
              <a:t>asymptotically beats insertion sort in the worst case</a:t>
            </a:r>
          </a:p>
          <a:p>
            <a:pPr marL="800100" lvl="1" indent="-342900">
              <a:spcBef>
                <a:spcPct val="50000"/>
              </a:spcBef>
              <a:buFont typeface="Arial"/>
              <a:buChar char="•"/>
              <a:defRPr/>
            </a:pPr>
            <a:r>
              <a:rPr lang="en-US" dirty="0"/>
              <a:t>In practice, merge sort beats insertion sort for </a:t>
            </a:r>
            <a:r>
              <a:rPr lang="en-US" i="1" dirty="0">
                <a:solidFill>
                  <a:srgbClr val="009999"/>
                </a:solidFill>
              </a:rPr>
              <a:t>n</a:t>
            </a:r>
            <a:r>
              <a:rPr lang="en-US" dirty="0">
                <a:solidFill>
                  <a:srgbClr val="009999"/>
                </a:solidFill>
              </a:rPr>
              <a:t> &gt; 30</a:t>
            </a:r>
            <a:r>
              <a:rPr lang="en-US" dirty="0"/>
              <a:t> or so</a:t>
            </a:r>
            <a:endParaRPr lang="en-US" dirty="0">
              <a:cs typeface="+mn-cs"/>
            </a:endParaRPr>
          </a:p>
          <a:p>
            <a:pPr marL="342900" indent="-342900">
              <a:spcBef>
                <a:spcPct val="50000"/>
              </a:spcBef>
              <a:buFont typeface="Arial"/>
              <a:buChar char="•"/>
              <a:defRPr/>
            </a:pPr>
            <a:r>
              <a:rPr lang="en-US" dirty="0">
                <a:cs typeface="+mn-cs"/>
              </a:rPr>
              <a:t>Space requirement: </a:t>
            </a:r>
          </a:p>
          <a:p>
            <a:pPr marL="800100" lvl="1" indent="-342900">
              <a:spcBef>
                <a:spcPct val="50000"/>
              </a:spcBef>
              <a:buFont typeface="Arial"/>
              <a:buChar char="•"/>
              <a:defRPr/>
            </a:pPr>
            <a:r>
              <a:rPr lang="en-US" dirty="0">
                <a:cs typeface="+mn-cs"/>
              </a:rPr>
              <a:t>O(</a:t>
            </a:r>
            <a:r>
              <a:rPr lang="en-US" i="1" dirty="0">
                <a:cs typeface="+mn-cs"/>
              </a:rPr>
              <a:t>n</a:t>
            </a:r>
            <a:r>
              <a:rPr lang="en-US" dirty="0">
                <a:cs typeface="+mn-cs"/>
              </a:rPr>
              <a:t>), not in-place</a:t>
            </a:r>
          </a:p>
        </p:txBody>
      </p:sp>
    </p:spTree>
    <p:extLst>
      <p:ext uri="{BB962C8B-B14F-4D97-AF65-F5344CB8AC3E}">
        <p14:creationId xmlns:p14="http://schemas.microsoft.com/office/powerpoint/2010/main" val="1555316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Heapsort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Heapsort</a:t>
            </a:r>
          </a:p>
        </p:txBody>
      </p:sp>
      <p:sp>
        <p:nvSpPr>
          <p:cNvPr id="28467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mtClean="0"/>
              <a:t>Merge sort time is O(</a:t>
            </a:r>
            <a:r>
              <a:rPr lang="en-US" i="1" smtClean="0"/>
              <a:t>n</a:t>
            </a:r>
            <a:r>
              <a:rPr lang="en-US" smtClean="0"/>
              <a:t> log </a:t>
            </a:r>
            <a:r>
              <a:rPr lang="en-US" i="1" smtClean="0"/>
              <a:t>n</a:t>
            </a:r>
            <a:r>
              <a:rPr lang="en-US" smtClean="0"/>
              <a:t>) but still requires, temporarily, </a:t>
            </a:r>
            <a:r>
              <a:rPr lang="en-US" i="1" smtClean="0"/>
              <a:t>n</a:t>
            </a:r>
            <a:r>
              <a:rPr lang="en-US" smtClean="0"/>
              <a:t> extra storage locations</a:t>
            </a:r>
          </a:p>
          <a:p>
            <a:r>
              <a:rPr lang="en-US" i="1" smtClean="0"/>
              <a:t>Heapsort</a:t>
            </a:r>
            <a:r>
              <a:rPr lang="en-US" smtClean="0"/>
              <a:t> does not require any additional storage</a:t>
            </a:r>
          </a:p>
          <a:p>
            <a:r>
              <a:rPr lang="en-US" smtClean="0"/>
              <a:t>As its name implies, heapsort uses a heap to store the array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First Version of a Heapsort Algorithm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2590800"/>
          </a:xfrm>
        </p:spPr>
        <p:txBody>
          <a:bodyPr>
            <a:normAutofit fontScale="77500" lnSpcReduction="20000"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When used as a priority queue, a </a:t>
            </a:r>
            <a:r>
              <a:rPr lang="en-US" dirty="0"/>
              <a:t>heap maintains </a:t>
            </a:r>
            <a:r>
              <a:rPr lang="en-US" dirty="0" smtClean="0"/>
              <a:t>a </a:t>
            </a:r>
            <a:r>
              <a:rPr lang="en-US" dirty="0"/>
              <a:t>smallest value at the </a:t>
            </a:r>
            <a:r>
              <a:rPr lang="en-US" dirty="0" smtClean="0"/>
              <a:t>top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The following algorithm 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en-US" dirty="0" smtClean="0"/>
              <a:t>places an array's data into a heap, 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en-US" dirty="0" smtClean="0"/>
              <a:t>then removes each heap item (O(</a:t>
            </a:r>
            <a:r>
              <a:rPr lang="en-US" i="1" dirty="0" smtClean="0"/>
              <a:t>n</a:t>
            </a:r>
            <a:r>
              <a:rPr lang="en-US" dirty="0" smtClean="0"/>
              <a:t> log </a:t>
            </a:r>
            <a:r>
              <a:rPr lang="en-US" i="1" dirty="0" smtClean="0"/>
              <a:t>n</a:t>
            </a:r>
            <a:r>
              <a:rPr lang="en-US" dirty="0" smtClean="0"/>
              <a:t>)) and moves it back into the array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This version of the algorithm requires </a:t>
            </a:r>
            <a:r>
              <a:rPr lang="en-US" i="1" dirty="0" smtClean="0"/>
              <a:t>n</a:t>
            </a:r>
            <a:r>
              <a:rPr lang="en-US" dirty="0" smtClean="0"/>
              <a:t> extra storage locations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en-US" dirty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152400" y="4191000"/>
            <a:ext cx="8839200" cy="2622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>
                <a:solidFill>
                  <a:srgbClr val="406F8D"/>
                </a:solidFill>
              </a:rPr>
              <a:t>Heapsort Algorithm: First Version</a:t>
            </a:r>
          </a:p>
          <a:p>
            <a:endParaRPr lang="en-US" sz="1400" b="1">
              <a:solidFill>
                <a:srgbClr val="406F8D"/>
              </a:solidFill>
            </a:endParaRPr>
          </a:p>
          <a:p>
            <a:r>
              <a:rPr lang="en-US" sz="1400" b="1">
                <a:solidFill>
                  <a:srgbClr val="406F8D"/>
                </a:solidFill>
              </a:rPr>
              <a:t>1.     </a:t>
            </a:r>
            <a:r>
              <a:rPr lang="en-US" b="1"/>
              <a:t>Insert each value from the array to be sorted into a priority queue (heap).</a:t>
            </a:r>
          </a:p>
          <a:p>
            <a:endParaRPr lang="en-US" sz="1400" b="1">
              <a:solidFill>
                <a:srgbClr val="406F8D"/>
              </a:solidFill>
            </a:endParaRPr>
          </a:p>
          <a:p>
            <a:r>
              <a:rPr lang="en-US" sz="1400" b="1">
                <a:solidFill>
                  <a:srgbClr val="406F8D"/>
                </a:solidFill>
              </a:rPr>
              <a:t>2.     </a:t>
            </a:r>
            <a:r>
              <a:rPr lang="en-US" b="1"/>
              <a:t>Set 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b="1"/>
              <a:t> to 0</a:t>
            </a:r>
          </a:p>
          <a:p>
            <a:endParaRPr lang="en-US" sz="1400" b="1">
              <a:solidFill>
                <a:srgbClr val="406F8D"/>
              </a:solidFill>
            </a:endParaRPr>
          </a:p>
          <a:p>
            <a:r>
              <a:rPr lang="en-US" sz="1400" b="1">
                <a:solidFill>
                  <a:srgbClr val="406F8D"/>
                </a:solidFill>
              </a:rPr>
              <a:t>3.     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b="1"/>
              <a:t> the priority queue is not empty</a:t>
            </a:r>
          </a:p>
          <a:p>
            <a:endParaRPr lang="en-US" sz="1400" b="1">
              <a:solidFill>
                <a:srgbClr val="406F8D"/>
              </a:solidFill>
            </a:endParaRPr>
          </a:p>
          <a:p>
            <a:r>
              <a:rPr lang="en-US" sz="1400" b="1">
                <a:solidFill>
                  <a:srgbClr val="406F8D"/>
                </a:solidFill>
              </a:rPr>
              <a:t>4. </a:t>
            </a:r>
            <a:r>
              <a:rPr lang="en-US" b="1"/>
              <a:t>	Remove an item from the queue and insert it back into the array at position 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i</a:t>
            </a:r>
            <a:endParaRPr lang="en-US" b="1"/>
          </a:p>
          <a:p>
            <a:endParaRPr lang="en-US" sz="1400" b="1">
              <a:solidFill>
                <a:srgbClr val="406F8D"/>
              </a:solidFill>
            </a:endParaRPr>
          </a:p>
          <a:p>
            <a:r>
              <a:rPr lang="en-US" sz="1400" b="1">
                <a:solidFill>
                  <a:srgbClr val="406F8D"/>
                </a:solidFill>
              </a:rPr>
              <a:t>5. </a:t>
            </a:r>
            <a:r>
              <a:rPr lang="en-US" b="1"/>
              <a:t>	Increment 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i</a:t>
            </a:r>
            <a:endParaRPr lang="en-US" b="1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822325" y="384175"/>
            <a:ext cx="5791200" cy="682625"/>
          </a:xfrm>
        </p:spPr>
        <p:txBody>
          <a:bodyPr/>
          <a:lstStyle/>
          <a:p>
            <a:pPr eaLnBrk="1" hangingPunct="1"/>
            <a:r>
              <a:rPr lang="en-US" sz="4400" b="1">
                <a:solidFill>
                  <a:srgbClr val="000000"/>
                </a:solidFill>
                <a:latin typeface="Corbel" charset="0"/>
                <a:cs typeface="Calisto MT" charset="0"/>
              </a:rPr>
              <a:t>Sorting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572000"/>
          </a:xfrm>
        </p:spPr>
        <p:txBody>
          <a:bodyPr rtlCol="0">
            <a:normAutofit fontScale="92500" lnSpcReduction="10000"/>
          </a:bodyPr>
          <a:lstStyle/>
          <a:p>
            <a:pPr indent="-173736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+mn-ea"/>
                <a:cs typeface="Times New Roman"/>
              </a:rPr>
              <a:t>Selection Sort			Bubble Sort</a:t>
            </a:r>
          </a:p>
          <a:p>
            <a:pPr indent="-173736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+mn-ea"/>
                <a:cs typeface="Times New Roman"/>
              </a:rPr>
              <a:t>Insertion Sort			Shell Sort</a:t>
            </a:r>
            <a:endParaRPr lang="en-US" sz="2400" b="1" dirty="0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ea typeface="+mn-ea"/>
              <a:cs typeface="Times New Roman"/>
            </a:endParaRPr>
          </a:p>
          <a:p>
            <a:pPr indent="-173736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+mn-ea"/>
                <a:cs typeface="Times New Roman"/>
              </a:rPr>
              <a:t>T(n)=O(n</a:t>
            </a:r>
            <a:r>
              <a:rPr lang="en-US" sz="2400" baseline="30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+mn-ea"/>
                <a:cs typeface="Times New Roman"/>
              </a:rPr>
              <a:t>2</a:t>
            </a: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+mn-ea"/>
                <a:cs typeface="Times New Roman"/>
              </a:rPr>
              <a:t>)</a:t>
            </a:r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 </a:t>
            </a: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	</a:t>
            </a:r>
            <a:r>
              <a:rPr lang="en-US" sz="24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Quadratic </a:t>
            </a:r>
            <a:r>
              <a:rPr 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growth</a:t>
            </a:r>
          </a:p>
          <a:p>
            <a:pPr indent="-173736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In </a:t>
            </a:r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clock </a:t>
            </a:r>
            <a:r>
              <a:rPr lang="en-US" sz="240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time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 smtClean="0">
              <a:solidFill>
                <a:schemeClr val="tx1">
                  <a:lumMod val="90000"/>
                  <a:lumOff val="10000"/>
                </a:schemeClr>
              </a:solidFill>
              <a:ea typeface="+mn-ea"/>
              <a:cs typeface="+mn-cs"/>
            </a:endParaRPr>
          </a:p>
          <a:p>
            <a:pPr indent="-173736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cs-CZ" sz="2400" dirty="0" smtClean="0">
              <a:solidFill>
                <a:schemeClr val="tx1">
                  <a:lumMod val="90000"/>
                  <a:lumOff val="10000"/>
                </a:schemeClr>
              </a:solidFill>
              <a:ea typeface="+mn-ea"/>
              <a:cs typeface="+mn-cs"/>
            </a:endParaRPr>
          </a:p>
          <a:p>
            <a:pPr indent="-173736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sz="240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Double 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input -&gt; 4X </a:t>
            </a:r>
            <a:r>
              <a:rPr lang="cs-CZ" sz="2400" dirty="0" err="1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time</a:t>
            </a:r>
            <a:endParaRPr lang="cs-CZ" sz="2400" dirty="0">
              <a:solidFill>
                <a:schemeClr val="tx1">
                  <a:lumMod val="90000"/>
                  <a:lumOff val="10000"/>
                </a:schemeClr>
              </a:solidFill>
              <a:ea typeface="+mn-ea"/>
              <a:cs typeface="+mn-cs"/>
            </a:endParaRPr>
          </a:p>
          <a:p>
            <a:pPr marL="800100" lvl="1" indent="-3429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sz="2400" dirty="0" err="1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Feasible</a:t>
            </a:r>
            <a:r>
              <a:rPr lang="cs-CZ" sz="240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for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small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inputs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,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quickly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unmanagable</a:t>
            </a:r>
            <a:endParaRPr lang="cs-CZ" sz="2400" dirty="0">
              <a:solidFill>
                <a:schemeClr val="tx1">
                  <a:lumMod val="90000"/>
                  <a:lumOff val="10000"/>
                </a:schemeClr>
              </a:solidFill>
              <a:ea typeface="+mn-ea"/>
            </a:endParaRPr>
          </a:p>
          <a:p>
            <a:pPr indent="-173736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sz="2400" dirty="0" err="1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Halve</a:t>
            </a:r>
            <a:r>
              <a:rPr lang="cs-CZ" sz="240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 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input -&gt; 1/4 </a:t>
            </a:r>
            <a:r>
              <a:rPr lang="cs-CZ" sz="2400" dirty="0" err="1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time</a:t>
            </a:r>
            <a:endParaRPr lang="cs-CZ" sz="2400" dirty="0" smtClean="0">
              <a:solidFill>
                <a:schemeClr val="tx1">
                  <a:lumMod val="90000"/>
                  <a:lumOff val="10000"/>
                </a:schemeClr>
              </a:solidFill>
              <a:ea typeface="+mn-ea"/>
              <a:cs typeface="+mn-cs"/>
            </a:endParaRPr>
          </a:p>
          <a:p>
            <a:pPr marL="800100" lvl="1" indent="-3429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sz="2400" dirty="0" err="1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Hmm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...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can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recursion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save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the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day</a:t>
            </a:r>
            <a:r>
              <a:rPr lang="cs-CZ" sz="240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?</a:t>
            </a:r>
          </a:p>
          <a:p>
            <a:pPr marL="800100" lvl="1" indent="-3429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cs-CZ" sz="2400" dirty="0" err="1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If</a:t>
            </a:r>
            <a:r>
              <a:rPr lang="cs-CZ" sz="240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have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two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sorted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halves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,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how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to </a:t>
            </a:r>
            <a:r>
              <a:rPr lang="cs-CZ" sz="2400" dirty="0" err="1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produce</a:t>
            </a:r>
            <a:r>
              <a:rPr lang="cs-CZ" sz="240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sorted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 full </a:t>
            </a:r>
            <a:r>
              <a:rPr lang="cs-CZ" sz="2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result</a:t>
            </a:r>
            <a:r>
              <a:rPr lang="cs-CZ" sz="2400" dirty="0">
                <a:solidFill>
                  <a:schemeClr val="tx1">
                    <a:lumMod val="90000"/>
                    <a:lumOff val="10000"/>
                  </a:schemeClr>
                </a:solidFill>
                <a:ea typeface="+mn-ea"/>
              </a:rPr>
              <a:t>?</a:t>
            </a:r>
            <a:endParaRPr lang="en-US" sz="2400" dirty="0" smtClean="0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ea typeface="+mn-ea"/>
              <a:cs typeface="Times New Roman"/>
            </a:endParaRPr>
          </a:p>
          <a:p>
            <a:pPr indent="-173736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2400" dirty="0" smtClean="0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E38DF8F-41E6-6B47-98FE-6BBB771DF9FD}" type="slidenum">
              <a:rPr lang="en-US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529657"/>
              </p:ext>
            </p:extLst>
          </p:nvPr>
        </p:nvGraphicFramePr>
        <p:xfrm>
          <a:off x="1143000" y="3352800"/>
          <a:ext cx="6096000" cy="74136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68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10,000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 sec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20,000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17 sec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50,000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77</a:t>
                      </a:r>
                      <a:r>
                        <a:rPr lang="en-US" sz="1600" baseline="0" dirty="0" smtClean="0"/>
                        <a:t> sec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100,000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 min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1820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Revising the Heapsort Algorithm</a:t>
            </a:r>
          </a:p>
        </p:txBody>
      </p:sp>
      <p:sp>
        <p:nvSpPr>
          <p:cNvPr id="28672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In heaps we've used so far, each parent node value was not greater than the values of its children</a:t>
            </a:r>
          </a:p>
          <a:p>
            <a:r>
              <a:rPr lang="en-US" dirty="0" smtClean="0"/>
              <a:t>We can build a heap so that each parent node value is </a:t>
            </a:r>
            <a:r>
              <a:rPr lang="en-US" i="1" dirty="0" smtClean="0"/>
              <a:t>not less</a:t>
            </a:r>
            <a:r>
              <a:rPr lang="en-US" dirty="0" smtClean="0"/>
              <a:t> than its children </a:t>
            </a:r>
          </a:p>
          <a:p>
            <a:r>
              <a:rPr lang="en-US" dirty="0" smtClean="0"/>
              <a:t>Then,</a:t>
            </a:r>
          </a:p>
          <a:p>
            <a:pPr lvl="1"/>
            <a:r>
              <a:rPr lang="en-US" dirty="0" smtClean="0"/>
              <a:t>move the top item to the bottom of the heap</a:t>
            </a:r>
          </a:p>
          <a:p>
            <a:pPr lvl="1"/>
            <a:r>
              <a:rPr lang="en-US" dirty="0" err="1" smtClean="0"/>
              <a:t>reheap</a:t>
            </a:r>
            <a:r>
              <a:rPr lang="en-US" dirty="0" smtClean="0"/>
              <a:t>, ignoring the item moved to the bottom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</a:t>
            </a:r>
          </a:p>
        </p:txBody>
      </p:sp>
      <p:grpSp>
        <p:nvGrpSpPr>
          <p:cNvPr id="28774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89</a:t>
              </a:r>
            </a:p>
          </p:txBody>
        </p:sp>
        <p:grpSp>
          <p:nvGrpSpPr>
            <p:cNvPr id="28774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8774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8777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8775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8776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</p:grpSp>
          <p:grpSp>
            <p:nvGrpSpPr>
              <p:cNvPr id="28776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8776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29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6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8877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89</a:t>
              </a:r>
            </a:p>
          </p:txBody>
        </p:sp>
        <p:grpSp>
          <p:nvGrpSpPr>
            <p:cNvPr id="28877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8877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8879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8877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8878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</p:grpSp>
          <p:grpSp>
            <p:nvGrpSpPr>
              <p:cNvPr id="28878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8878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29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8979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89</a:t>
              </a:r>
            </a:p>
          </p:txBody>
        </p:sp>
        <p:grpSp>
          <p:nvGrpSpPr>
            <p:cNvPr id="28979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8979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8982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8979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8981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</p:grpSp>
          <p:grpSp>
            <p:nvGrpSpPr>
              <p:cNvPr id="28981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8981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29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9081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</a:t>
              </a:r>
            </a:p>
          </p:txBody>
        </p:sp>
        <p:grpSp>
          <p:nvGrpSpPr>
            <p:cNvPr id="29082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9082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9084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9082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9083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</p:grpSp>
          <p:grpSp>
            <p:nvGrpSpPr>
              <p:cNvPr id="29083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9083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29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9184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76</a:t>
              </a:r>
            </a:p>
          </p:txBody>
        </p:sp>
        <p:grpSp>
          <p:nvGrpSpPr>
            <p:cNvPr id="29184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9184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9186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9184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9185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</p:grpSp>
          <p:grpSp>
            <p:nvGrpSpPr>
              <p:cNvPr id="29186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9186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29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9286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76</a:t>
              </a:r>
            </a:p>
          </p:txBody>
        </p:sp>
        <p:grpSp>
          <p:nvGrpSpPr>
            <p:cNvPr id="29286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9286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9289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9287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9288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</p:grpSp>
          <p:grpSp>
            <p:nvGrpSpPr>
              <p:cNvPr id="29288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9288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29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9389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76</a:t>
              </a:r>
            </a:p>
          </p:txBody>
        </p:sp>
        <p:grpSp>
          <p:nvGrpSpPr>
            <p:cNvPr id="29389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9389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9391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9389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9390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29390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9390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29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9491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76</a:t>
              </a:r>
            </a:p>
          </p:txBody>
        </p:sp>
        <p:grpSp>
          <p:nvGrpSpPr>
            <p:cNvPr id="29491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9491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9494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9491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9493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29493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9493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29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9593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76</a:t>
              </a:r>
            </a:p>
          </p:txBody>
        </p:sp>
        <p:grpSp>
          <p:nvGrpSpPr>
            <p:cNvPr id="29594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9594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9596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9594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9595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29595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9595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29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91" name="Rectangle 7"/>
          <p:cNvSpPr>
            <a:spLocks noChangeArrowheads="1"/>
          </p:cNvSpPr>
          <p:nvPr/>
        </p:nvSpPr>
        <p:spPr bwMode="auto">
          <a:xfrm>
            <a:off x="685800" y="152400"/>
            <a:ext cx="7772400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US" sz="4400" b="1" dirty="0">
                <a:solidFill>
                  <a:srgbClr val="000000"/>
                </a:solidFill>
                <a:latin typeface="+mj-lt"/>
              </a:rPr>
              <a:t>Divide and Conquer</a:t>
            </a:r>
          </a:p>
        </p:txBody>
      </p:sp>
      <p:sp>
        <p:nvSpPr>
          <p:cNvPr id="400399" name="Rectangle 15"/>
          <p:cNvSpPr>
            <a:spLocks noChangeArrowheads="1"/>
          </p:cNvSpPr>
          <p:nvPr/>
        </p:nvSpPr>
        <p:spPr bwMode="auto">
          <a:xfrm>
            <a:off x="457200" y="2438400"/>
            <a:ext cx="8072438" cy="304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buClr>
                <a:schemeClr val="tx1"/>
              </a:buClr>
              <a:buFontTx/>
              <a:buAutoNum type="arabicPeriod"/>
              <a:defRPr/>
            </a:pPr>
            <a:r>
              <a:rPr lang="da-DK" dirty="0">
                <a:solidFill>
                  <a:schemeClr val="accent1"/>
                </a:solidFill>
              </a:rPr>
              <a:t>Base case:</a:t>
            </a:r>
            <a:r>
              <a:rPr lang="da-DK" dirty="0"/>
              <a:t> the problem is small </a:t>
            </a:r>
            <a:r>
              <a:rPr lang="da-DK" dirty="0" err="1"/>
              <a:t>enough</a:t>
            </a:r>
            <a:r>
              <a:rPr lang="da-DK" dirty="0"/>
              <a:t>, </a:t>
            </a:r>
            <a:r>
              <a:rPr lang="da-DK" dirty="0" err="1"/>
              <a:t>solve</a:t>
            </a:r>
            <a:r>
              <a:rPr lang="da-DK" dirty="0"/>
              <a:t> </a:t>
            </a:r>
            <a:r>
              <a:rPr lang="da-DK" dirty="0" err="1">
                <a:solidFill>
                  <a:srgbClr val="0000FF"/>
                </a:solidFill>
              </a:rPr>
              <a:t>directly</a:t>
            </a:r>
            <a:endParaRPr lang="da-DK" dirty="0">
              <a:solidFill>
                <a:srgbClr val="0000FF"/>
              </a:solidFill>
            </a:endParaRPr>
          </a:p>
          <a:p>
            <a:pPr marL="457200" indent="-457200">
              <a:buClr>
                <a:schemeClr val="tx1"/>
              </a:buClr>
              <a:buFontTx/>
              <a:buAutoNum type="arabicPeriod"/>
              <a:defRPr/>
            </a:pPr>
            <a:endParaRPr lang="da-DK" dirty="0"/>
          </a:p>
          <a:p>
            <a:pPr marL="457200" indent="-457200">
              <a:buClr>
                <a:schemeClr val="tx1"/>
              </a:buClr>
              <a:buFontTx/>
              <a:buAutoNum type="arabicPeriod"/>
              <a:defRPr/>
            </a:pPr>
            <a:r>
              <a:rPr lang="da-DK" dirty="0" err="1">
                <a:solidFill>
                  <a:srgbClr val="FF0000"/>
                </a:solidFill>
              </a:rPr>
              <a:t>Divide</a:t>
            </a:r>
            <a:r>
              <a:rPr lang="da-DK" dirty="0"/>
              <a:t> the problem </a:t>
            </a:r>
            <a:r>
              <a:rPr lang="da-DK" dirty="0" err="1"/>
              <a:t>into</a:t>
            </a:r>
            <a:r>
              <a:rPr lang="da-DK" dirty="0"/>
              <a:t> </a:t>
            </a:r>
            <a:r>
              <a:rPr lang="da-DK" dirty="0" err="1"/>
              <a:t>two</a:t>
            </a:r>
            <a:r>
              <a:rPr lang="da-DK" dirty="0"/>
              <a:t> or more </a:t>
            </a:r>
            <a:r>
              <a:rPr lang="da-DK" dirty="0" err="1">
                <a:solidFill>
                  <a:srgbClr val="0000FF"/>
                </a:solidFill>
              </a:rPr>
              <a:t>similar</a:t>
            </a:r>
            <a:r>
              <a:rPr lang="da-DK" dirty="0">
                <a:solidFill>
                  <a:srgbClr val="0000FF"/>
                </a:solidFill>
              </a:rPr>
              <a:t> and smaller</a:t>
            </a:r>
            <a:r>
              <a:rPr lang="da-DK" dirty="0"/>
              <a:t> subproblems</a:t>
            </a:r>
          </a:p>
          <a:p>
            <a:pPr marL="457200" indent="-457200">
              <a:buClr>
                <a:schemeClr val="tx1"/>
              </a:buClr>
              <a:defRPr/>
            </a:pPr>
            <a:r>
              <a:rPr lang="da-DK" dirty="0"/>
              <a:t> </a:t>
            </a:r>
          </a:p>
          <a:p>
            <a:pPr marL="457200" indent="-457200">
              <a:buClr>
                <a:schemeClr val="tx1"/>
              </a:buClr>
              <a:buFontTx/>
              <a:buAutoNum type="arabicPeriod" startAt="3"/>
              <a:defRPr/>
            </a:pPr>
            <a:r>
              <a:rPr lang="da-DK" dirty="0" err="1">
                <a:solidFill>
                  <a:srgbClr val="009900"/>
                </a:solidFill>
              </a:rPr>
              <a:t>Recursively</a:t>
            </a:r>
            <a:r>
              <a:rPr lang="da-DK" dirty="0"/>
              <a:t> </a:t>
            </a:r>
            <a:r>
              <a:rPr lang="da-DK" dirty="0" err="1"/>
              <a:t>solve</a:t>
            </a:r>
            <a:r>
              <a:rPr lang="da-DK" dirty="0"/>
              <a:t> the subproblems </a:t>
            </a:r>
          </a:p>
          <a:p>
            <a:pPr marL="457200" indent="-457200">
              <a:buClr>
                <a:schemeClr val="tx1"/>
              </a:buClr>
              <a:buFontTx/>
              <a:buAutoNum type="arabicPeriod" startAt="3"/>
              <a:defRPr/>
            </a:pPr>
            <a:endParaRPr lang="da-DK" dirty="0"/>
          </a:p>
          <a:p>
            <a:pPr marL="457200" indent="-457200">
              <a:buClr>
                <a:schemeClr val="tx1"/>
              </a:buClr>
              <a:buFontTx/>
              <a:buAutoNum type="arabicPeriod" startAt="3"/>
              <a:defRPr/>
            </a:pPr>
            <a:r>
              <a:rPr lang="da-DK" dirty="0" err="1">
                <a:solidFill>
                  <a:srgbClr val="FF3300"/>
                </a:solidFill>
              </a:rPr>
              <a:t>Combine</a:t>
            </a:r>
            <a:r>
              <a:rPr lang="da-DK" dirty="0"/>
              <a:t> solutions to the subproblems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70BC306-4C71-E145-AA9F-463DEDA58F60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37926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9696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76</a:t>
              </a:r>
            </a:p>
          </p:txBody>
        </p:sp>
        <p:grpSp>
          <p:nvGrpSpPr>
            <p:cNvPr id="29696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9696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9698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9696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9697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29698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9698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29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9798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29</a:t>
              </a:r>
            </a:p>
          </p:txBody>
        </p:sp>
        <p:grpSp>
          <p:nvGrpSpPr>
            <p:cNvPr id="29798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74</a:t>
                </a:r>
              </a:p>
            </p:txBody>
          </p:sp>
        </p:grpSp>
        <p:grpSp>
          <p:nvGrpSpPr>
            <p:cNvPr id="29798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9801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9799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9800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29800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9800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0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29901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74</a:t>
              </a:r>
            </a:p>
          </p:txBody>
        </p:sp>
        <p:grpSp>
          <p:nvGrpSpPr>
            <p:cNvPr id="29901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29901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29903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29901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29902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29902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29902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0003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74</a:t>
              </a:r>
            </a:p>
          </p:txBody>
        </p:sp>
        <p:grpSp>
          <p:nvGrpSpPr>
            <p:cNvPr id="30003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30003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0006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0003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0005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0005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30005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0105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74</a:t>
              </a:r>
            </a:p>
          </p:txBody>
        </p:sp>
        <p:grpSp>
          <p:nvGrpSpPr>
            <p:cNvPr id="30106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30106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0108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0106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0107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0107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30107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0208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74</a:t>
              </a:r>
            </a:p>
          </p:txBody>
        </p:sp>
        <p:grpSp>
          <p:nvGrpSpPr>
            <p:cNvPr id="30208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30208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0210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0208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0209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0210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30210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0310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74</a:t>
              </a:r>
            </a:p>
          </p:txBody>
        </p:sp>
        <p:grpSp>
          <p:nvGrpSpPr>
            <p:cNvPr id="30310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30310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0313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0311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0312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0312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grpSp>
            <p:nvGrpSpPr>
              <p:cNvPr id="30312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2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0413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28</a:t>
              </a:r>
            </a:p>
          </p:txBody>
        </p:sp>
        <p:grpSp>
          <p:nvGrpSpPr>
            <p:cNvPr id="30413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66</a:t>
                </a:r>
              </a:p>
            </p:txBody>
          </p:sp>
        </p:grpSp>
        <p:grpSp>
          <p:nvGrpSpPr>
            <p:cNvPr id="30413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0415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0413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0414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0414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0414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0515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66</a:t>
              </a:r>
            </a:p>
          </p:txBody>
        </p:sp>
        <p:grpSp>
          <p:nvGrpSpPr>
            <p:cNvPr id="30515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</p:grpSp>
        <p:grpSp>
          <p:nvGrpSpPr>
            <p:cNvPr id="30515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0518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0515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0517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0517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0517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0617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66</a:t>
              </a:r>
            </a:p>
          </p:txBody>
        </p:sp>
        <p:grpSp>
          <p:nvGrpSpPr>
            <p:cNvPr id="30618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</p:grpSp>
        <p:grpSp>
          <p:nvGrpSpPr>
            <p:cNvPr id="30618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0620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0618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0619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0619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0619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779463" y="295275"/>
            <a:ext cx="7583487" cy="771525"/>
          </a:xfrm>
        </p:spPr>
        <p:txBody>
          <a:bodyPr/>
          <a:lstStyle/>
          <a:p>
            <a:pPr eaLnBrk="1" hangingPunct="1"/>
            <a:r>
              <a:rPr lang="en-US" sz="4400" b="1">
                <a:solidFill>
                  <a:srgbClr val="103154"/>
                </a:solidFill>
                <a:latin typeface="Corbel" charset="0"/>
              </a:rPr>
              <a:t>Merge Sort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A2DC6A4-4C97-724C-82CB-F2B7A1ACD00B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762000" y="1905000"/>
            <a:ext cx="70104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2800"/>
              <a:t>Divide and conquer algorithm</a:t>
            </a:r>
          </a:p>
          <a:p>
            <a:pPr eaLnBrk="1" hangingPunct="1">
              <a:buFont typeface="Arial" charset="0"/>
              <a:buChar char="•"/>
            </a:pPr>
            <a:r>
              <a:rPr lang="en-US" sz="2800"/>
              <a:t>Worst case: O(nlogn)</a:t>
            </a:r>
          </a:p>
          <a:p>
            <a:pPr eaLnBrk="1" hangingPunct="1">
              <a:buFont typeface="Arial" charset="0"/>
              <a:buChar char="•"/>
            </a:pPr>
            <a:r>
              <a:rPr lang="en-US" sz="2800"/>
              <a:t>Stable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800"/>
              <a:t>maintain the relative order of records with equal values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000"/>
              <a:t>Input: 12, 5, </a:t>
            </a:r>
            <a:r>
              <a:rPr lang="en-US" sz="2000">
                <a:solidFill>
                  <a:srgbClr val="FF0000"/>
                </a:solidFill>
              </a:rPr>
              <a:t>8</a:t>
            </a:r>
            <a:r>
              <a:rPr lang="en-US" sz="2000"/>
              <a:t>, 13, </a:t>
            </a:r>
            <a:r>
              <a:rPr lang="en-US" sz="2000">
                <a:solidFill>
                  <a:srgbClr val="3366FF"/>
                </a:solidFill>
              </a:rPr>
              <a:t>8</a:t>
            </a:r>
            <a:r>
              <a:rPr lang="en-US" sz="2000"/>
              <a:t>, 27 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000"/>
              <a:t>Stable: 5, </a:t>
            </a:r>
            <a:r>
              <a:rPr lang="en-US" sz="2000">
                <a:solidFill>
                  <a:srgbClr val="FF0000"/>
                </a:solidFill>
              </a:rPr>
              <a:t>8</a:t>
            </a:r>
            <a:r>
              <a:rPr lang="en-US" sz="2000"/>
              <a:t>, </a:t>
            </a:r>
            <a:r>
              <a:rPr lang="en-US" sz="2000">
                <a:solidFill>
                  <a:srgbClr val="3366FF"/>
                </a:solidFill>
              </a:rPr>
              <a:t>8</a:t>
            </a:r>
            <a:r>
              <a:rPr lang="en-US" sz="2000"/>
              <a:t>, 12, 13, 27 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000"/>
              <a:t>Not Stable:5, </a:t>
            </a:r>
            <a:r>
              <a:rPr lang="en-US" sz="2000">
                <a:solidFill>
                  <a:srgbClr val="3366FF"/>
                </a:solidFill>
              </a:rPr>
              <a:t>8</a:t>
            </a:r>
            <a:r>
              <a:rPr lang="en-US" sz="2000"/>
              <a:t>, </a:t>
            </a:r>
            <a:r>
              <a:rPr lang="en-US" sz="2000">
                <a:solidFill>
                  <a:srgbClr val="FF0000"/>
                </a:solidFill>
              </a:rPr>
              <a:t>8</a:t>
            </a:r>
            <a:r>
              <a:rPr lang="en-US" sz="2000"/>
              <a:t>,</a:t>
            </a:r>
            <a:r>
              <a:rPr lang="en-US" sz="2000">
                <a:solidFill>
                  <a:srgbClr val="3366FF"/>
                </a:solidFill>
              </a:rPr>
              <a:t> </a:t>
            </a:r>
            <a:r>
              <a:rPr lang="en-US" sz="2000"/>
              <a:t>12, 13, 27 </a:t>
            </a:r>
          </a:p>
        </p:txBody>
      </p:sp>
    </p:spTree>
    <p:extLst>
      <p:ext uri="{BB962C8B-B14F-4D97-AF65-F5344CB8AC3E}">
        <p14:creationId xmlns:p14="http://schemas.microsoft.com/office/powerpoint/2010/main" val="4010438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0720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66</a:t>
              </a:r>
            </a:p>
          </p:txBody>
        </p:sp>
        <p:grpSp>
          <p:nvGrpSpPr>
            <p:cNvPr id="30720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</p:grpSp>
        <p:grpSp>
          <p:nvGrpSpPr>
            <p:cNvPr id="30720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0722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0720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0721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0722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0722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0822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66</a:t>
              </a:r>
            </a:p>
          </p:txBody>
        </p:sp>
        <p:grpSp>
          <p:nvGrpSpPr>
            <p:cNvPr id="30822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</p:grpSp>
        <p:grpSp>
          <p:nvGrpSpPr>
            <p:cNvPr id="30822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0825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0823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0824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0824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0824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4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0925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66</a:t>
              </a:r>
            </a:p>
          </p:txBody>
        </p:sp>
        <p:grpSp>
          <p:nvGrpSpPr>
            <p:cNvPr id="30925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</p:grpSp>
        <p:grpSp>
          <p:nvGrpSpPr>
            <p:cNvPr id="30925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0927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0925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0926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0926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18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0926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1027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18</a:t>
              </a:r>
            </a:p>
          </p:txBody>
        </p:sp>
        <p:grpSp>
          <p:nvGrpSpPr>
            <p:cNvPr id="31027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39</a:t>
                </a:r>
              </a:p>
            </p:txBody>
          </p:sp>
        </p:grpSp>
        <p:grpSp>
          <p:nvGrpSpPr>
            <p:cNvPr id="31027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1030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1027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1029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1029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1029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1129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39</a:t>
              </a:r>
            </a:p>
          </p:txBody>
        </p:sp>
        <p:grpSp>
          <p:nvGrpSpPr>
            <p:cNvPr id="31130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1130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1132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1130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1131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1131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1131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1232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39</a:t>
              </a:r>
            </a:p>
          </p:txBody>
        </p:sp>
        <p:grpSp>
          <p:nvGrpSpPr>
            <p:cNvPr id="31232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1232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1234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1232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1233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1234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1234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1334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39</a:t>
              </a:r>
            </a:p>
          </p:txBody>
        </p:sp>
        <p:grpSp>
          <p:nvGrpSpPr>
            <p:cNvPr id="31334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1334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1337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1335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1336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1336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1336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6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1437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39</a:t>
              </a:r>
            </a:p>
          </p:txBody>
        </p:sp>
        <p:grpSp>
          <p:nvGrpSpPr>
            <p:cNvPr id="31437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1437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1439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1437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1438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1438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1438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1539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39</a:t>
              </a:r>
            </a:p>
          </p:txBody>
        </p:sp>
        <p:grpSp>
          <p:nvGrpSpPr>
            <p:cNvPr id="31539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1539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1542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1539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1541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grpSp>
            <p:nvGrpSpPr>
              <p:cNvPr id="31541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1541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1641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</a:t>
              </a:r>
            </a:p>
          </p:txBody>
        </p:sp>
        <p:grpSp>
          <p:nvGrpSpPr>
            <p:cNvPr id="31642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37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1642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1644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1642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1643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1643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1643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7488"/>
            <a:ext cx="7772400" cy="925512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400" b="1">
                <a:solidFill>
                  <a:srgbClr val="103154"/>
                </a:solidFill>
                <a:latin typeface="Corbel" charset="0"/>
              </a:rPr>
              <a:t>Merge Sort: Idea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F64BE7F-EFD6-244E-B3AB-04BA0E813144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2865438" y="2146300"/>
            <a:ext cx="4178300" cy="6731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4916488" y="2139950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60421" name="Group 5"/>
          <p:cNvGrpSpPr>
            <a:grpSpLocks/>
          </p:cNvGrpSpPr>
          <p:nvPr/>
        </p:nvGrpSpPr>
        <p:grpSpPr bwMode="auto">
          <a:xfrm>
            <a:off x="1368425" y="2855913"/>
            <a:ext cx="2432050" cy="1365250"/>
            <a:chOff x="724" y="1872"/>
            <a:chExt cx="1532" cy="860"/>
          </a:xfrm>
        </p:grpSpPr>
        <p:sp>
          <p:nvSpPr>
            <p:cNvPr id="60422" name="Rectangle 6"/>
            <p:cNvSpPr>
              <a:spLocks noChangeArrowheads="1"/>
            </p:cNvSpPr>
            <p:nvPr/>
          </p:nvSpPr>
          <p:spPr bwMode="auto">
            <a:xfrm>
              <a:off x="724" y="2308"/>
              <a:ext cx="1288" cy="42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423" name="Line 7"/>
            <p:cNvSpPr>
              <a:spLocks noChangeShapeType="1"/>
            </p:cNvSpPr>
            <p:nvPr/>
          </p:nvSpPr>
          <p:spPr bwMode="auto">
            <a:xfrm flipH="1">
              <a:off x="1248" y="1920"/>
              <a:ext cx="1008" cy="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424" name="Rectangle 8"/>
            <p:cNvSpPr>
              <a:spLocks noChangeArrowheads="1"/>
            </p:cNvSpPr>
            <p:nvPr/>
          </p:nvSpPr>
          <p:spPr bwMode="auto">
            <a:xfrm>
              <a:off x="817" y="1872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/>
            </a:p>
          </p:txBody>
        </p:sp>
      </p:grpSp>
      <p:grpSp>
        <p:nvGrpSpPr>
          <p:cNvPr id="60425" name="Group 9"/>
          <p:cNvGrpSpPr>
            <a:grpSpLocks/>
          </p:cNvGrpSpPr>
          <p:nvPr/>
        </p:nvGrpSpPr>
        <p:grpSpPr bwMode="auto">
          <a:xfrm>
            <a:off x="5907088" y="2749550"/>
            <a:ext cx="2813050" cy="1365250"/>
            <a:chOff x="3552" y="1824"/>
            <a:chExt cx="1772" cy="860"/>
          </a:xfrm>
        </p:grpSpPr>
        <p:sp>
          <p:nvSpPr>
            <p:cNvPr id="60426" name="Rectangle 10"/>
            <p:cNvSpPr>
              <a:spLocks noChangeArrowheads="1"/>
            </p:cNvSpPr>
            <p:nvPr/>
          </p:nvSpPr>
          <p:spPr bwMode="auto">
            <a:xfrm>
              <a:off x="4036" y="2260"/>
              <a:ext cx="1288" cy="42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427" name="Line 11"/>
            <p:cNvSpPr>
              <a:spLocks noChangeShapeType="1"/>
            </p:cNvSpPr>
            <p:nvPr/>
          </p:nvSpPr>
          <p:spPr bwMode="auto">
            <a:xfrm>
              <a:off x="3552" y="1920"/>
              <a:ext cx="1104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428" name="Rectangle 12"/>
            <p:cNvSpPr>
              <a:spLocks noChangeArrowheads="1"/>
            </p:cNvSpPr>
            <p:nvPr/>
          </p:nvSpPr>
          <p:spPr bwMode="auto">
            <a:xfrm>
              <a:off x="4369" y="1824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US"/>
            </a:p>
          </p:txBody>
        </p:sp>
      </p:grpSp>
      <p:grpSp>
        <p:nvGrpSpPr>
          <p:cNvPr id="60429" name="Group 13"/>
          <p:cNvGrpSpPr>
            <a:grpSpLocks/>
          </p:cNvGrpSpPr>
          <p:nvPr/>
        </p:nvGrpSpPr>
        <p:grpSpPr bwMode="auto">
          <a:xfrm>
            <a:off x="2325688" y="4197350"/>
            <a:ext cx="5562600" cy="1593850"/>
            <a:chOff x="1296" y="2736"/>
            <a:chExt cx="3504" cy="1004"/>
          </a:xfrm>
        </p:grpSpPr>
        <p:sp>
          <p:nvSpPr>
            <p:cNvPr id="60430" name="Rectangle 14"/>
            <p:cNvSpPr>
              <a:spLocks noChangeArrowheads="1"/>
            </p:cNvSpPr>
            <p:nvPr/>
          </p:nvSpPr>
          <p:spPr bwMode="auto">
            <a:xfrm>
              <a:off x="1732" y="3316"/>
              <a:ext cx="2632" cy="42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431" name="Line 15"/>
            <p:cNvSpPr>
              <a:spLocks noChangeShapeType="1"/>
            </p:cNvSpPr>
            <p:nvPr/>
          </p:nvSpPr>
          <p:spPr bwMode="auto">
            <a:xfrm>
              <a:off x="1296" y="2784"/>
              <a:ext cx="1728" cy="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432" name="Line 16"/>
            <p:cNvSpPr>
              <a:spLocks noChangeShapeType="1"/>
            </p:cNvSpPr>
            <p:nvPr/>
          </p:nvSpPr>
          <p:spPr bwMode="auto">
            <a:xfrm flipH="1">
              <a:off x="3024" y="2784"/>
              <a:ext cx="1776" cy="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433" name="Line 17"/>
            <p:cNvSpPr>
              <a:spLocks noChangeShapeType="1"/>
            </p:cNvSpPr>
            <p:nvPr/>
          </p:nvSpPr>
          <p:spPr bwMode="auto">
            <a:xfrm>
              <a:off x="3024" y="312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434" name="Rectangle 18"/>
            <p:cNvSpPr>
              <a:spLocks noChangeArrowheads="1"/>
            </p:cNvSpPr>
            <p:nvPr/>
          </p:nvSpPr>
          <p:spPr bwMode="auto">
            <a:xfrm>
              <a:off x="2641" y="2736"/>
              <a:ext cx="8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>
                  <a:solidFill>
                    <a:srgbClr val="FF3300"/>
                  </a:solidFill>
                </a:rPr>
                <a:t>Merge</a:t>
              </a:r>
            </a:p>
          </p:txBody>
        </p:sp>
      </p:grpSp>
      <p:sp>
        <p:nvSpPr>
          <p:cNvPr id="60435" name="Text Box 19"/>
          <p:cNvSpPr txBox="1">
            <a:spLocks noChangeArrowheads="1"/>
          </p:cNvSpPr>
          <p:nvPr/>
        </p:nvSpPr>
        <p:spPr bwMode="auto">
          <a:xfrm>
            <a:off x="100013" y="2649538"/>
            <a:ext cx="195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 algn="ctr">
              <a:defRPr/>
            </a:pPr>
            <a:r>
              <a:rPr lang="en-US">
                <a:solidFill>
                  <a:srgbClr val="0000FF"/>
                </a:solidFill>
              </a:rPr>
              <a:t>Recursively sort</a:t>
            </a:r>
          </a:p>
        </p:txBody>
      </p:sp>
      <p:sp>
        <p:nvSpPr>
          <p:cNvPr id="60436" name="Text Box 20"/>
          <p:cNvSpPr txBox="1">
            <a:spLocks noChangeArrowheads="1"/>
          </p:cNvSpPr>
          <p:nvPr/>
        </p:nvSpPr>
        <p:spPr bwMode="auto">
          <a:xfrm>
            <a:off x="590550" y="16049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438" name="Text Box 22"/>
          <p:cNvSpPr txBox="1">
            <a:spLocks noChangeArrowheads="1"/>
          </p:cNvSpPr>
          <p:nvPr/>
        </p:nvSpPr>
        <p:spPr bwMode="auto">
          <a:xfrm>
            <a:off x="303213" y="1905000"/>
            <a:ext cx="17414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9900"/>
                </a:solidFill>
              </a:rPr>
              <a:t>Divide into</a:t>
            </a:r>
          </a:p>
          <a:p>
            <a:pPr>
              <a:defRPr/>
            </a:pPr>
            <a:r>
              <a:rPr lang="en-US" dirty="0">
                <a:solidFill>
                  <a:srgbClr val="009900"/>
                </a:solidFill>
              </a:rPr>
              <a:t>two halves</a:t>
            </a:r>
          </a:p>
        </p:txBody>
      </p:sp>
      <p:sp>
        <p:nvSpPr>
          <p:cNvPr id="61444" name="Rectangle 1028"/>
          <p:cNvSpPr>
            <a:spLocks noChangeArrowheads="1"/>
          </p:cNvSpPr>
          <p:nvPr/>
        </p:nvSpPr>
        <p:spPr bwMode="auto">
          <a:xfrm>
            <a:off x="3381375" y="2297113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da-DK" sz="2000"/>
              <a:t>FirstPart</a:t>
            </a:r>
            <a:endParaRPr lang="en-US" sz="2000"/>
          </a:p>
        </p:txBody>
      </p:sp>
      <p:sp>
        <p:nvSpPr>
          <p:cNvPr id="61445" name="Rectangle 1029"/>
          <p:cNvSpPr>
            <a:spLocks noChangeArrowheads="1"/>
          </p:cNvSpPr>
          <p:nvPr/>
        </p:nvSpPr>
        <p:spPr bwMode="auto">
          <a:xfrm>
            <a:off x="5375275" y="2301875"/>
            <a:ext cx="1511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da-DK" sz="2000" dirty="0" err="1"/>
              <a:t>SecondPart</a:t>
            </a:r>
            <a:endParaRPr lang="en-US" sz="2000" dirty="0"/>
          </a:p>
        </p:txBody>
      </p:sp>
      <p:sp>
        <p:nvSpPr>
          <p:cNvPr id="61446" name="Rectangle 1030"/>
          <p:cNvSpPr>
            <a:spLocks noChangeArrowheads="1"/>
          </p:cNvSpPr>
          <p:nvPr/>
        </p:nvSpPr>
        <p:spPr bwMode="auto">
          <a:xfrm>
            <a:off x="1763713" y="3668713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da-DK" sz="2000"/>
              <a:t>FirstPart</a:t>
            </a:r>
            <a:endParaRPr lang="en-US" sz="2000"/>
          </a:p>
        </p:txBody>
      </p:sp>
      <p:sp>
        <p:nvSpPr>
          <p:cNvPr id="61447" name="Rectangle 1031"/>
          <p:cNvSpPr>
            <a:spLocks noChangeArrowheads="1"/>
          </p:cNvSpPr>
          <p:nvPr/>
        </p:nvSpPr>
        <p:spPr bwMode="auto">
          <a:xfrm>
            <a:off x="6935788" y="3586163"/>
            <a:ext cx="1511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da-DK" sz="2000"/>
              <a:t>SecondPart</a:t>
            </a:r>
            <a:endParaRPr lang="en-US" sz="2000"/>
          </a:p>
        </p:txBody>
      </p:sp>
      <p:sp>
        <p:nvSpPr>
          <p:cNvPr id="61448" name="Text Box 1032"/>
          <p:cNvSpPr txBox="1">
            <a:spLocks noChangeArrowheads="1"/>
          </p:cNvSpPr>
          <p:nvPr/>
        </p:nvSpPr>
        <p:spPr bwMode="auto">
          <a:xfrm>
            <a:off x="2344738" y="2195513"/>
            <a:ext cx="5191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/>
              <a:t>A:</a:t>
            </a:r>
          </a:p>
        </p:txBody>
      </p:sp>
      <p:sp>
        <p:nvSpPr>
          <p:cNvPr id="61449" name="Text Box 1033"/>
          <p:cNvSpPr txBox="1">
            <a:spLocks noChangeArrowheads="1"/>
          </p:cNvSpPr>
          <p:nvPr/>
        </p:nvSpPr>
        <p:spPr bwMode="auto">
          <a:xfrm>
            <a:off x="873125" y="5224463"/>
            <a:ext cx="2143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accent1"/>
                </a:solidFill>
              </a:rPr>
              <a:t>A is sorted!</a:t>
            </a:r>
          </a:p>
        </p:txBody>
      </p:sp>
    </p:spTree>
    <p:extLst>
      <p:ext uri="{BB962C8B-B14F-4D97-AF65-F5344CB8AC3E}">
        <p14:creationId xmlns:p14="http://schemas.microsoft.com/office/powerpoint/2010/main" val="154643550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3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5" grpId="0"/>
      <p:bldP spid="60438" grpId="0"/>
      <p:bldP spid="61444" grpId="0"/>
      <p:bldP spid="61445" grpId="0"/>
      <p:bldP spid="61446" grpId="0"/>
      <p:bldP spid="61447" grpId="0"/>
      <p:bldP spid="61449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1744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37</a:t>
              </a:r>
            </a:p>
          </p:txBody>
        </p:sp>
        <p:grpSp>
          <p:nvGrpSpPr>
            <p:cNvPr id="31744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1744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1746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32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1744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1745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1746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1746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1846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37</a:t>
              </a:r>
            </a:p>
          </p:txBody>
        </p:sp>
        <p:grpSp>
          <p:nvGrpSpPr>
            <p:cNvPr id="31846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1846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1849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1847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1848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1848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1848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8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1949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37</a:t>
              </a:r>
            </a:p>
          </p:txBody>
        </p:sp>
        <p:grpSp>
          <p:nvGrpSpPr>
            <p:cNvPr id="31949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1949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1951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1949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1950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1950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1950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2051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37</a:t>
              </a:r>
            </a:p>
          </p:txBody>
        </p:sp>
        <p:grpSp>
          <p:nvGrpSpPr>
            <p:cNvPr id="32051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2051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2054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2051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2053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2053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2053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2153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37</a:t>
              </a:r>
            </a:p>
          </p:txBody>
        </p:sp>
        <p:grpSp>
          <p:nvGrpSpPr>
            <p:cNvPr id="32154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2154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2156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2154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2155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2155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2155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2256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20</a:t>
              </a:r>
            </a:p>
          </p:txBody>
        </p:sp>
        <p:grpSp>
          <p:nvGrpSpPr>
            <p:cNvPr id="32256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2256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2258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2256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2257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2258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2258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2358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32</a:t>
              </a:r>
            </a:p>
          </p:txBody>
        </p:sp>
        <p:grpSp>
          <p:nvGrpSpPr>
            <p:cNvPr id="32358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2358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2361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2359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2360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2360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2360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0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2461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32</a:t>
              </a:r>
            </a:p>
          </p:txBody>
        </p:sp>
        <p:grpSp>
          <p:nvGrpSpPr>
            <p:cNvPr id="32461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2461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2463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2461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2462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2462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2462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2563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32</a:t>
              </a:r>
            </a:p>
          </p:txBody>
        </p:sp>
        <p:grpSp>
          <p:nvGrpSpPr>
            <p:cNvPr id="32563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2563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2566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2563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2565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2565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2565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2665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32</a:t>
              </a:r>
            </a:p>
          </p:txBody>
        </p:sp>
        <p:grpSp>
          <p:nvGrpSpPr>
            <p:cNvPr id="32666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2666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2668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2666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2667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2667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2667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064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467600" cy="7620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400" b="1">
                <a:solidFill>
                  <a:srgbClr val="103154"/>
                </a:solidFill>
                <a:latin typeface="Corbel" charset="0"/>
              </a:rPr>
              <a:t>Merge-Sort: Merge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057B45C-D554-F84D-965C-76078FFE0ACF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80911" name="AutoShape 1039"/>
          <p:cNvSpPr>
            <a:spLocks/>
          </p:cNvSpPr>
          <p:nvPr/>
        </p:nvSpPr>
        <p:spPr bwMode="auto">
          <a:xfrm rot="16200000" flipV="1">
            <a:off x="2901950" y="3784600"/>
            <a:ext cx="457200" cy="2057400"/>
          </a:xfrm>
          <a:prstGeom prst="rightBrace">
            <a:avLst>
              <a:gd name="adj1" fmla="val 37500"/>
              <a:gd name="adj2" fmla="val 50000"/>
            </a:avLst>
          </a:prstGeom>
          <a:noFill/>
          <a:ln w="57150">
            <a:solidFill>
              <a:srgbClr val="0099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bIns="0" anchor="ctr"/>
          <a:lstStyle/>
          <a:p>
            <a:pPr>
              <a:defRPr/>
            </a:pPr>
            <a:endParaRPr lang="en-US"/>
          </a:p>
        </p:txBody>
      </p:sp>
      <p:sp>
        <p:nvSpPr>
          <p:cNvPr id="80912" name="Rectangle 1040"/>
          <p:cNvSpPr>
            <a:spLocks noChangeArrowheads="1"/>
          </p:cNvSpPr>
          <p:nvPr/>
        </p:nvSpPr>
        <p:spPr bwMode="auto">
          <a:xfrm>
            <a:off x="2017713" y="41148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Sorted</a:t>
            </a:r>
            <a:endParaRPr lang="en-US" dirty="0">
              <a:solidFill>
                <a:srgbClr val="0099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urier New" charset="0"/>
            </a:endParaRPr>
          </a:p>
        </p:txBody>
      </p:sp>
      <p:sp>
        <p:nvSpPr>
          <p:cNvPr id="80913" name="AutoShape 1041"/>
          <p:cNvSpPr>
            <a:spLocks/>
          </p:cNvSpPr>
          <p:nvPr/>
        </p:nvSpPr>
        <p:spPr bwMode="auto">
          <a:xfrm rot="16200000" flipV="1">
            <a:off x="5857875" y="3814763"/>
            <a:ext cx="457200" cy="2057400"/>
          </a:xfrm>
          <a:prstGeom prst="rightBrace">
            <a:avLst>
              <a:gd name="adj1" fmla="val 37500"/>
              <a:gd name="adj2" fmla="val 50000"/>
            </a:avLst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bIns="0" anchor="ctr"/>
          <a:lstStyle/>
          <a:p>
            <a:pPr>
              <a:defRPr/>
            </a:pPr>
            <a:endParaRPr lang="en-US"/>
          </a:p>
        </p:txBody>
      </p:sp>
      <p:sp>
        <p:nvSpPr>
          <p:cNvPr id="80914" name="Rectangle 1042"/>
          <p:cNvSpPr>
            <a:spLocks noChangeArrowheads="1"/>
          </p:cNvSpPr>
          <p:nvPr/>
        </p:nvSpPr>
        <p:spPr bwMode="auto">
          <a:xfrm>
            <a:off x="4967288" y="41148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Sorted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urier New" charset="0"/>
            </a:endParaRPr>
          </a:p>
        </p:txBody>
      </p:sp>
      <p:sp>
        <p:nvSpPr>
          <p:cNvPr id="80939" name="Rectangle 1067"/>
          <p:cNvSpPr>
            <a:spLocks noChangeArrowheads="1"/>
          </p:cNvSpPr>
          <p:nvPr/>
        </p:nvSpPr>
        <p:spPr bwMode="auto">
          <a:xfrm>
            <a:off x="5053013" y="5167313"/>
            <a:ext cx="2119312" cy="655637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bIns="0" anchor="ctr"/>
          <a:lstStyle/>
          <a:p>
            <a:pPr algn="ctr" eaLnBrk="0" hangingPunct="0">
              <a:defRPr/>
            </a:pPr>
            <a:endParaRPr lang="en-AU">
              <a:solidFill>
                <a:srgbClr val="FF0000"/>
              </a:solidFill>
            </a:endParaRPr>
          </a:p>
        </p:txBody>
      </p:sp>
      <p:sp>
        <p:nvSpPr>
          <p:cNvPr id="80941" name="Rectangle 1069"/>
          <p:cNvSpPr>
            <a:spLocks noChangeArrowheads="1"/>
          </p:cNvSpPr>
          <p:nvPr/>
        </p:nvSpPr>
        <p:spPr bwMode="auto">
          <a:xfrm>
            <a:off x="2101850" y="5149850"/>
            <a:ext cx="2044700" cy="650875"/>
          </a:xfrm>
          <a:prstGeom prst="rect">
            <a:avLst/>
          </a:prstGeom>
          <a:solidFill>
            <a:srgbClr val="009900"/>
          </a:solidFill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bIns="0" anchor="ctr"/>
          <a:lstStyle/>
          <a:p>
            <a:pPr algn="ctr" eaLnBrk="0" hangingPunct="0">
              <a:defRPr/>
            </a:pPr>
            <a:endParaRPr lang="en-AU">
              <a:solidFill>
                <a:srgbClr val="FF0000"/>
              </a:solidFill>
            </a:endParaRPr>
          </a:p>
        </p:txBody>
      </p:sp>
      <p:sp>
        <p:nvSpPr>
          <p:cNvPr id="80942" name="Rectangle 1070"/>
          <p:cNvSpPr>
            <a:spLocks noChangeArrowheads="1"/>
          </p:cNvSpPr>
          <p:nvPr/>
        </p:nvSpPr>
        <p:spPr bwMode="auto">
          <a:xfrm>
            <a:off x="2246313" y="3240088"/>
            <a:ext cx="1898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103154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merge</a:t>
            </a:r>
          </a:p>
        </p:txBody>
      </p:sp>
      <p:grpSp>
        <p:nvGrpSpPr>
          <p:cNvPr id="80943" name="Group 1071"/>
          <p:cNvGrpSpPr>
            <a:grpSpLocks/>
          </p:cNvGrpSpPr>
          <p:nvPr/>
        </p:nvGrpSpPr>
        <p:grpSpPr bwMode="auto">
          <a:xfrm>
            <a:off x="2427288" y="2514600"/>
            <a:ext cx="4191000" cy="685800"/>
            <a:chOff x="1737" y="3384"/>
            <a:chExt cx="2640" cy="432"/>
          </a:xfrm>
        </p:grpSpPr>
        <p:sp>
          <p:nvSpPr>
            <p:cNvPr id="80944" name="Rectangle 1072"/>
            <p:cNvSpPr>
              <a:spLocks noChangeArrowheads="1"/>
            </p:cNvSpPr>
            <p:nvPr/>
          </p:nvSpPr>
          <p:spPr bwMode="auto">
            <a:xfrm>
              <a:off x="1977" y="3384"/>
              <a:ext cx="240" cy="432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45" name="Rectangle 1073"/>
            <p:cNvSpPr>
              <a:spLocks noChangeArrowheads="1"/>
            </p:cNvSpPr>
            <p:nvPr/>
          </p:nvSpPr>
          <p:spPr bwMode="auto">
            <a:xfrm>
              <a:off x="1737" y="3384"/>
              <a:ext cx="240" cy="4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46" name="Rectangle 1074"/>
            <p:cNvSpPr>
              <a:spLocks noChangeArrowheads="1"/>
            </p:cNvSpPr>
            <p:nvPr/>
          </p:nvSpPr>
          <p:spPr bwMode="auto">
            <a:xfrm>
              <a:off x="2217" y="3384"/>
              <a:ext cx="240" cy="4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47" name="Rectangle 1075"/>
            <p:cNvSpPr>
              <a:spLocks noChangeArrowheads="1"/>
            </p:cNvSpPr>
            <p:nvPr/>
          </p:nvSpPr>
          <p:spPr bwMode="auto">
            <a:xfrm>
              <a:off x="2457" y="3384"/>
              <a:ext cx="240" cy="4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48" name="Rectangle 1076"/>
            <p:cNvSpPr>
              <a:spLocks noChangeArrowheads="1"/>
            </p:cNvSpPr>
            <p:nvPr/>
          </p:nvSpPr>
          <p:spPr bwMode="auto">
            <a:xfrm>
              <a:off x="2697" y="3384"/>
              <a:ext cx="240" cy="432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49" name="Rectangle 1077"/>
            <p:cNvSpPr>
              <a:spLocks noChangeArrowheads="1"/>
            </p:cNvSpPr>
            <p:nvPr/>
          </p:nvSpPr>
          <p:spPr bwMode="auto">
            <a:xfrm>
              <a:off x="2937" y="3384"/>
              <a:ext cx="240" cy="432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50" name="Rectangle 1078"/>
            <p:cNvSpPr>
              <a:spLocks noChangeArrowheads="1"/>
            </p:cNvSpPr>
            <p:nvPr/>
          </p:nvSpPr>
          <p:spPr bwMode="auto">
            <a:xfrm>
              <a:off x="3177" y="3384"/>
              <a:ext cx="240" cy="432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51" name="Rectangle 1079"/>
            <p:cNvSpPr>
              <a:spLocks noChangeArrowheads="1"/>
            </p:cNvSpPr>
            <p:nvPr/>
          </p:nvSpPr>
          <p:spPr bwMode="auto">
            <a:xfrm>
              <a:off x="3417" y="3384"/>
              <a:ext cx="240" cy="4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52" name="Rectangle 1080"/>
            <p:cNvSpPr>
              <a:spLocks noChangeArrowheads="1"/>
            </p:cNvSpPr>
            <p:nvPr/>
          </p:nvSpPr>
          <p:spPr bwMode="auto">
            <a:xfrm>
              <a:off x="3657" y="3384"/>
              <a:ext cx="240" cy="432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53" name="Rectangle 1081"/>
            <p:cNvSpPr>
              <a:spLocks noChangeArrowheads="1"/>
            </p:cNvSpPr>
            <p:nvPr/>
          </p:nvSpPr>
          <p:spPr bwMode="auto">
            <a:xfrm>
              <a:off x="3897" y="3384"/>
              <a:ext cx="240" cy="432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54" name="Rectangle 1082"/>
            <p:cNvSpPr>
              <a:spLocks noChangeArrowheads="1"/>
            </p:cNvSpPr>
            <p:nvPr/>
          </p:nvSpPr>
          <p:spPr bwMode="auto">
            <a:xfrm>
              <a:off x="4137" y="3384"/>
              <a:ext cx="240" cy="4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bIns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955" name="Rectangle 1083"/>
            <p:cNvSpPr>
              <a:spLocks noChangeArrowheads="1"/>
            </p:cNvSpPr>
            <p:nvPr/>
          </p:nvSpPr>
          <p:spPr bwMode="auto">
            <a:xfrm>
              <a:off x="1741" y="3388"/>
              <a:ext cx="2632" cy="42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0956" name="Rectangle 1084"/>
          <p:cNvSpPr>
            <a:spLocks noChangeArrowheads="1"/>
          </p:cNvSpPr>
          <p:nvPr/>
        </p:nvSpPr>
        <p:spPr bwMode="auto">
          <a:xfrm>
            <a:off x="1685925" y="2663825"/>
            <a:ext cx="6461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A:</a:t>
            </a:r>
          </a:p>
        </p:txBody>
      </p:sp>
      <p:sp>
        <p:nvSpPr>
          <p:cNvPr id="80957" name="AutoShape 1085"/>
          <p:cNvSpPr>
            <a:spLocks noChangeArrowheads="1"/>
          </p:cNvSpPr>
          <p:nvPr/>
        </p:nvSpPr>
        <p:spPr bwMode="auto">
          <a:xfrm flipV="1">
            <a:off x="4311650" y="3200400"/>
            <a:ext cx="406400" cy="14478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0967" name="Rectangle 1095"/>
          <p:cNvSpPr>
            <a:spLocks noChangeArrowheads="1"/>
          </p:cNvSpPr>
          <p:nvPr/>
        </p:nvSpPr>
        <p:spPr bwMode="auto">
          <a:xfrm>
            <a:off x="1446213" y="5240338"/>
            <a:ext cx="6461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L:</a:t>
            </a:r>
          </a:p>
        </p:txBody>
      </p:sp>
      <p:sp>
        <p:nvSpPr>
          <p:cNvPr id="80968" name="Rectangle 1096"/>
          <p:cNvSpPr>
            <a:spLocks noChangeArrowheads="1"/>
          </p:cNvSpPr>
          <p:nvPr/>
        </p:nvSpPr>
        <p:spPr bwMode="auto">
          <a:xfrm>
            <a:off x="4457700" y="5189538"/>
            <a:ext cx="646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R:</a:t>
            </a:r>
          </a:p>
        </p:txBody>
      </p:sp>
      <p:sp>
        <p:nvSpPr>
          <p:cNvPr id="80969" name="AutoShape 1097"/>
          <p:cNvSpPr>
            <a:spLocks/>
          </p:cNvSpPr>
          <p:nvPr/>
        </p:nvSpPr>
        <p:spPr bwMode="auto">
          <a:xfrm rot="16200000" flipV="1">
            <a:off x="4316412" y="161926"/>
            <a:ext cx="442913" cy="4132262"/>
          </a:xfrm>
          <a:prstGeom prst="rightBrace">
            <a:avLst>
              <a:gd name="adj1" fmla="val 77748"/>
              <a:gd name="adj2" fmla="val 50000"/>
            </a:avLst>
          </a:prstGeom>
          <a:noFill/>
          <a:ln w="57150">
            <a:solidFill>
              <a:schemeClr val="accent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bIns="0" anchor="ctr"/>
          <a:lstStyle/>
          <a:p>
            <a:pPr>
              <a:defRPr/>
            </a:pPr>
            <a:endParaRPr lang="en-US"/>
          </a:p>
        </p:txBody>
      </p:sp>
      <p:sp>
        <p:nvSpPr>
          <p:cNvPr id="80970" name="Rectangle 1098"/>
          <p:cNvSpPr>
            <a:spLocks noChangeArrowheads="1"/>
          </p:cNvSpPr>
          <p:nvPr/>
        </p:nvSpPr>
        <p:spPr bwMode="auto">
          <a:xfrm>
            <a:off x="3276600" y="1600200"/>
            <a:ext cx="24384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Sorted</a:t>
            </a:r>
          </a:p>
        </p:txBody>
      </p:sp>
    </p:spTree>
    <p:extLst>
      <p:ext uri="{BB962C8B-B14F-4D97-AF65-F5344CB8AC3E}">
        <p14:creationId xmlns:p14="http://schemas.microsoft.com/office/powerpoint/2010/main" val="268200500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80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42" grpId="0" autoUpdateAnimBg="0"/>
      <p:bldP spid="80956" grpId="0"/>
      <p:bldP spid="80957" grpId="0" animBg="1"/>
      <p:bldP spid="80969" grpId="0" animBg="1"/>
      <p:bldP spid="80970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2768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32</a:t>
              </a:r>
            </a:p>
          </p:txBody>
        </p:sp>
        <p:grpSp>
          <p:nvGrpSpPr>
            <p:cNvPr id="32768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2768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2770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2768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2769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2770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2770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2870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18</a:t>
              </a:r>
            </a:p>
          </p:txBody>
        </p:sp>
        <p:grpSp>
          <p:nvGrpSpPr>
            <p:cNvPr id="32870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</p:grpSp>
        <p:grpSp>
          <p:nvGrpSpPr>
            <p:cNvPr id="32870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2873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2871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2872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2872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2872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2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2973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29</a:t>
              </a:r>
            </a:p>
          </p:txBody>
        </p:sp>
        <p:grpSp>
          <p:nvGrpSpPr>
            <p:cNvPr id="32973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2973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2975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2973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2974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2974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2974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3075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29</a:t>
              </a:r>
            </a:p>
          </p:txBody>
        </p:sp>
        <p:grpSp>
          <p:nvGrpSpPr>
            <p:cNvPr id="33075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</p:grpSp>
        <p:grpSp>
          <p:nvGrpSpPr>
            <p:cNvPr id="33075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3078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3075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3077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3077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3077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3177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29</a:t>
              </a:r>
            </a:p>
          </p:txBody>
        </p:sp>
        <p:grpSp>
          <p:nvGrpSpPr>
            <p:cNvPr id="33178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</p:grpSp>
        <p:grpSp>
          <p:nvGrpSpPr>
            <p:cNvPr id="33178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3180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3178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3179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3179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3179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3280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29</a:t>
              </a:r>
            </a:p>
          </p:txBody>
        </p:sp>
        <p:grpSp>
          <p:nvGrpSpPr>
            <p:cNvPr id="33280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</p:grpSp>
        <p:grpSp>
          <p:nvGrpSpPr>
            <p:cNvPr id="33280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3282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3280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3281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3282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3282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3382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29</a:t>
              </a:r>
            </a:p>
          </p:txBody>
        </p:sp>
        <p:grpSp>
          <p:nvGrpSpPr>
            <p:cNvPr id="33382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</p:grpSp>
        <p:grpSp>
          <p:nvGrpSpPr>
            <p:cNvPr id="33382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3385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3383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3384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3384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3384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4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3485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18</a:t>
              </a:r>
            </a:p>
          </p:txBody>
        </p:sp>
        <p:grpSp>
          <p:nvGrpSpPr>
            <p:cNvPr id="33485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28</a:t>
                </a:r>
              </a:p>
            </p:txBody>
          </p:sp>
        </p:grpSp>
        <p:grpSp>
          <p:nvGrpSpPr>
            <p:cNvPr id="33485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3487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3485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3486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3486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3486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3587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28</a:t>
              </a:r>
            </a:p>
          </p:txBody>
        </p:sp>
        <p:grpSp>
          <p:nvGrpSpPr>
            <p:cNvPr id="33587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3587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3590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3587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3589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3589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3589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3689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28</a:t>
              </a:r>
            </a:p>
          </p:txBody>
        </p:sp>
        <p:grpSp>
          <p:nvGrpSpPr>
            <p:cNvPr id="33690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3690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3692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3690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3691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3691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3691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400" b="1">
                <a:solidFill>
                  <a:srgbClr val="103154"/>
                </a:solidFill>
                <a:latin typeface="Corbel" charset="0"/>
              </a:rPr>
              <a:t>Merge Example</a:t>
            </a:r>
            <a:endParaRPr lang="en-AU" sz="4400" b="1">
              <a:solidFill>
                <a:srgbClr val="103154"/>
              </a:solidFill>
              <a:latin typeface="Corbe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59E2DEB-1DFD-404E-AEEA-F7F23C801F8B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308240" name="Rectangle 16"/>
          <p:cNvSpPr>
            <a:spLocks noChangeArrowheads="1"/>
          </p:cNvSpPr>
          <p:nvPr/>
        </p:nvSpPr>
        <p:spPr bwMode="auto">
          <a:xfrm>
            <a:off x="344488" y="4641850"/>
            <a:ext cx="427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46038" rIns="0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L:</a:t>
            </a:r>
          </a:p>
        </p:txBody>
      </p:sp>
      <p:sp>
        <p:nvSpPr>
          <p:cNvPr id="308255" name="Rectangle 31"/>
          <p:cNvSpPr>
            <a:spLocks noChangeArrowheads="1"/>
          </p:cNvSpPr>
          <p:nvPr/>
        </p:nvSpPr>
        <p:spPr bwMode="auto">
          <a:xfrm>
            <a:off x="4498975" y="4676775"/>
            <a:ext cx="427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46038" rIns="0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R:</a:t>
            </a:r>
          </a:p>
        </p:txBody>
      </p:sp>
      <p:grpSp>
        <p:nvGrpSpPr>
          <p:cNvPr id="29701" name="Group 57"/>
          <p:cNvGrpSpPr>
            <a:grpSpLocks/>
          </p:cNvGrpSpPr>
          <p:nvPr/>
        </p:nvGrpSpPr>
        <p:grpSpPr bwMode="auto">
          <a:xfrm>
            <a:off x="1536700" y="2762250"/>
            <a:ext cx="4870450" cy="444500"/>
            <a:chOff x="894" y="1037"/>
            <a:chExt cx="3068" cy="280"/>
          </a:xfrm>
        </p:grpSpPr>
        <p:sp>
          <p:nvSpPr>
            <p:cNvPr id="308273" name="Text Box 49"/>
            <p:cNvSpPr txBox="1">
              <a:spLocks noChangeArrowheads="1"/>
            </p:cNvSpPr>
            <p:nvPr/>
          </p:nvSpPr>
          <p:spPr bwMode="auto">
            <a:xfrm>
              <a:off x="1274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308274" name="Text Box 50"/>
            <p:cNvSpPr txBox="1">
              <a:spLocks noChangeArrowheads="1"/>
            </p:cNvSpPr>
            <p:nvPr/>
          </p:nvSpPr>
          <p:spPr bwMode="auto">
            <a:xfrm>
              <a:off x="1658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308275" name="Text Box 51"/>
            <p:cNvSpPr txBox="1">
              <a:spLocks noChangeArrowheads="1"/>
            </p:cNvSpPr>
            <p:nvPr/>
          </p:nvSpPr>
          <p:spPr bwMode="auto">
            <a:xfrm>
              <a:off x="2042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308276" name="Text Box 52"/>
            <p:cNvSpPr txBox="1">
              <a:spLocks noChangeArrowheads="1"/>
            </p:cNvSpPr>
            <p:nvPr/>
          </p:nvSpPr>
          <p:spPr bwMode="auto">
            <a:xfrm>
              <a:off x="2426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308277" name="Text Box 53"/>
            <p:cNvSpPr txBox="1">
              <a:spLocks noChangeArrowheads="1"/>
            </p:cNvSpPr>
            <p:nvPr/>
          </p:nvSpPr>
          <p:spPr bwMode="auto">
            <a:xfrm>
              <a:off x="2810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308278" name="Text Box 54"/>
            <p:cNvSpPr txBox="1">
              <a:spLocks noChangeArrowheads="1"/>
            </p:cNvSpPr>
            <p:nvPr/>
          </p:nvSpPr>
          <p:spPr bwMode="auto">
            <a:xfrm>
              <a:off x="3194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308279" name="Text Box 55"/>
            <p:cNvSpPr txBox="1">
              <a:spLocks noChangeArrowheads="1"/>
            </p:cNvSpPr>
            <p:nvPr/>
          </p:nvSpPr>
          <p:spPr bwMode="auto">
            <a:xfrm>
              <a:off x="3578" y="1037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  <p:sp>
          <p:nvSpPr>
            <p:cNvPr id="308280" name="Text Box 56"/>
            <p:cNvSpPr txBox="1">
              <a:spLocks noChangeArrowheads="1"/>
            </p:cNvSpPr>
            <p:nvPr/>
          </p:nvSpPr>
          <p:spPr bwMode="auto">
            <a:xfrm>
              <a:off x="894" y="1042"/>
              <a:ext cx="384" cy="2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n-AU">
                <a:solidFill>
                  <a:schemeClr val="bg1"/>
                </a:solidFill>
              </a:endParaRPr>
            </a:p>
          </p:txBody>
        </p:sp>
      </p:grpSp>
      <p:grpSp>
        <p:nvGrpSpPr>
          <p:cNvPr id="29702" name="Group 45"/>
          <p:cNvGrpSpPr>
            <a:grpSpLocks/>
          </p:cNvGrpSpPr>
          <p:nvPr/>
        </p:nvGrpSpPr>
        <p:grpSpPr bwMode="auto">
          <a:xfrm>
            <a:off x="912813" y="4748213"/>
            <a:ext cx="2438400" cy="436562"/>
            <a:chOff x="968" y="1721"/>
            <a:chExt cx="1536" cy="275"/>
          </a:xfrm>
        </p:grpSpPr>
        <p:sp>
          <p:nvSpPr>
            <p:cNvPr id="308229" name="Text Box 5"/>
            <p:cNvSpPr txBox="1">
              <a:spLocks noChangeArrowheads="1"/>
            </p:cNvSpPr>
            <p:nvPr/>
          </p:nvSpPr>
          <p:spPr bwMode="auto">
            <a:xfrm>
              <a:off x="968" y="1721"/>
              <a:ext cx="384" cy="275"/>
            </a:xfrm>
            <a:prstGeom prst="rect">
              <a:avLst/>
            </a:prstGeom>
            <a:solidFill>
              <a:srgbClr val="0099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308230" name="Text Box 6"/>
            <p:cNvSpPr txBox="1">
              <a:spLocks noChangeArrowheads="1"/>
            </p:cNvSpPr>
            <p:nvPr/>
          </p:nvSpPr>
          <p:spPr bwMode="auto">
            <a:xfrm>
              <a:off x="1352" y="1721"/>
              <a:ext cx="384" cy="275"/>
            </a:xfrm>
            <a:prstGeom prst="rect">
              <a:avLst/>
            </a:prstGeom>
            <a:solidFill>
              <a:srgbClr val="0099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08231" name="Text Box 7"/>
            <p:cNvSpPr txBox="1">
              <a:spLocks noChangeArrowheads="1"/>
            </p:cNvSpPr>
            <p:nvPr/>
          </p:nvSpPr>
          <p:spPr bwMode="auto">
            <a:xfrm>
              <a:off x="1736" y="1721"/>
              <a:ext cx="384" cy="275"/>
            </a:xfrm>
            <a:prstGeom prst="rect">
              <a:avLst/>
            </a:prstGeom>
            <a:solidFill>
              <a:srgbClr val="0099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308232" name="Text Box 8"/>
            <p:cNvSpPr txBox="1">
              <a:spLocks noChangeArrowheads="1"/>
            </p:cNvSpPr>
            <p:nvPr/>
          </p:nvSpPr>
          <p:spPr bwMode="auto">
            <a:xfrm>
              <a:off x="2120" y="1721"/>
              <a:ext cx="384" cy="275"/>
            </a:xfrm>
            <a:prstGeom prst="rect">
              <a:avLst/>
            </a:prstGeom>
            <a:solidFill>
              <a:srgbClr val="0099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8</a:t>
              </a:r>
            </a:p>
          </p:txBody>
        </p:sp>
      </p:grpSp>
      <p:grpSp>
        <p:nvGrpSpPr>
          <p:cNvPr id="29703" name="Group 46"/>
          <p:cNvGrpSpPr>
            <a:grpSpLocks/>
          </p:cNvGrpSpPr>
          <p:nvPr/>
        </p:nvGrpSpPr>
        <p:grpSpPr bwMode="auto">
          <a:xfrm>
            <a:off x="5019675" y="4735513"/>
            <a:ext cx="2438400" cy="436562"/>
            <a:chOff x="2504" y="1721"/>
            <a:chExt cx="1536" cy="275"/>
          </a:xfrm>
        </p:grpSpPr>
        <p:sp>
          <p:nvSpPr>
            <p:cNvPr id="308234" name="Text Box 10"/>
            <p:cNvSpPr txBox="1">
              <a:spLocks noChangeArrowheads="1"/>
            </p:cNvSpPr>
            <p:nvPr/>
          </p:nvSpPr>
          <p:spPr bwMode="auto">
            <a:xfrm>
              <a:off x="2504" y="1721"/>
              <a:ext cx="384" cy="275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08235" name="Text Box 11"/>
            <p:cNvSpPr txBox="1">
              <a:spLocks noChangeArrowheads="1"/>
            </p:cNvSpPr>
            <p:nvPr/>
          </p:nvSpPr>
          <p:spPr bwMode="auto">
            <a:xfrm>
              <a:off x="2888" y="1721"/>
              <a:ext cx="384" cy="275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08236" name="Text Box 12"/>
            <p:cNvSpPr txBox="1">
              <a:spLocks noChangeArrowheads="1"/>
            </p:cNvSpPr>
            <p:nvPr/>
          </p:nvSpPr>
          <p:spPr bwMode="auto">
            <a:xfrm>
              <a:off x="3272" y="1721"/>
              <a:ext cx="384" cy="275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308237" name="Text Box 13"/>
            <p:cNvSpPr txBox="1">
              <a:spLocks noChangeArrowheads="1"/>
            </p:cNvSpPr>
            <p:nvPr/>
          </p:nvSpPr>
          <p:spPr bwMode="auto">
            <a:xfrm>
              <a:off x="3656" y="1721"/>
              <a:ext cx="384" cy="275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AU">
                  <a:solidFill>
                    <a:schemeClr val="bg1"/>
                  </a:solidFill>
                </a:rPr>
                <a:t>7</a:t>
              </a:r>
            </a:p>
          </p:txBody>
        </p:sp>
      </p:grpSp>
      <p:sp>
        <p:nvSpPr>
          <p:cNvPr id="308293" name="Rectangle 69"/>
          <p:cNvSpPr>
            <a:spLocks noChangeArrowheads="1"/>
          </p:cNvSpPr>
          <p:nvPr/>
        </p:nvSpPr>
        <p:spPr bwMode="auto">
          <a:xfrm>
            <a:off x="669925" y="2663825"/>
            <a:ext cx="63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Courier New" charset="0"/>
              </a:rPr>
              <a:t>A:</a:t>
            </a:r>
          </a:p>
        </p:txBody>
      </p:sp>
    </p:spTree>
    <p:extLst>
      <p:ext uri="{BB962C8B-B14F-4D97-AF65-F5344CB8AC3E}">
        <p14:creationId xmlns:p14="http://schemas.microsoft.com/office/powerpoint/2010/main" val="501366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3792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28</a:t>
              </a:r>
            </a:p>
          </p:txBody>
        </p:sp>
        <p:grpSp>
          <p:nvGrpSpPr>
            <p:cNvPr id="33792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3792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3794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3792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3793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3794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3794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3894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28</a:t>
              </a:r>
            </a:p>
          </p:txBody>
        </p:sp>
        <p:grpSp>
          <p:nvGrpSpPr>
            <p:cNvPr id="33894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3894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3897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3895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3896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3896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3896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6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3997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</a:t>
              </a:r>
            </a:p>
          </p:txBody>
        </p:sp>
        <p:grpSp>
          <p:nvGrpSpPr>
            <p:cNvPr id="33997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3997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3999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3997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3998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3998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3998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4099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26</a:t>
              </a:r>
            </a:p>
          </p:txBody>
        </p:sp>
        <p:grpSp>
          <p:nvGrpSpPr>
            <p:cNvPr id="34099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4099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4102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20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4099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4101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4101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4101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4201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26</a:t>
              </a:r>
            </a:p>
          </p:txBody>
        </p:sp>
        <p:grpSp>
          <p:nvGrpSpPr>
            <p:cNvPr id="34202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4202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4204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4202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4203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4203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4203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1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43042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26</a:t>
              </a:r>
            </a:p>
          </p:txBody>
        </p:sp>
        <p:grpSp>
          <p:nvGrpSpPr>
            <p:cNvPr id="343044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43045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43068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43046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43059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43060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43061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44066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26</a:t>
              </a:r>
            </a:p>
          </p:txBody>
        </p:sp>
        <p:grpSp>
          <p:nvGrpSpPr>
            <p:cNvPr id="344068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44069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44092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44070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44083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44084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44085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89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45090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26</a:t>
              </a:r>
            </a:p>
          </p:txBody>
        </p:sp>
        <p:grpSp>
          <p:nvGrpSpPr>
            <p:cNvPr id="345092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45093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45116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45094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45107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45108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45109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3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46114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6</a:t>
              </a:r>
            </a:p>
          </p:txBody>
        </p:sp>
        <p:grpSp>
          <p:nvGrpSpPr>
            <p:cNvPr id="346116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20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46117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46140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46118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46131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46132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46133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b="1" smtClean="0"/>
              <a:t>Trace of Heapsort </a:t>
            </a:r>
            <a:r>
              <a:rPr lang="en-US" smtClean="0"/>
              <a:t>(cont.)</a:t>
            </a:r>
          </a:p>
        </p:txBody>
      </p:sp>
      <p:grpSp>
        <p:nvGrpSpPr>
          <p:cNvPr id="347138" name="Group 43"/>
          <p:cNvGrpSpPr>
            <a:grpSpLocks/>
          </p:cNvGrpSpPr>
          <p:nvPr/>
        </p:nvGrpSpPr>
        <p:grpSpPr bwMode="auto">
          <a:xfrm>
            <a:off x="685800" y="1954213"/>
            <a:ext cx="7581900" cy="3394075"/>
            <a:chOff x="685799" y="2133600"/>
            <a:chExt cx="7581793" cy="3393584"/>
          </a:xfrm>
        </p:grpSpPr>
        <p:sp>
          <p:nvSpPr>
            <p:cNvPr id="4" name="Oval 3"/>
            <p:cNvSpPr/>
            <p:nvPr/>
          </p:nvSpPr>
          <p:spPr>
            <a:xfrm>
              <a:off x="4416371" y="2133600"/>
              <a:ext cx="609591" cy="6095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atin typeface="Courier New" pitchFamily="49" charset="0"/>
                  <a:cs typeface="Courier New" pitchFamily="49" charset="0"/>
                </a:rPr>
                <a:t>20</a:t>
              </a:r>
            </a:p>
          </p:txBody>
        </p:sp>
        <p:grpSp>
          <p:nvGrpSpPr>
            <p:cNvPr id="347140" name="Group 24"/>
            <p:cNvGrpSpPr>
              <a:grpSpLocks/>
            </p:cNvGrpSpPr>
            <p:nvPr/>
          </p:nvGrpSpPr>
          <p:grpSpPr bwMode="auto">
            <a:xfrm>
              <a:off x="2283262" y="2960710"/>
              <a:ext cx="4875298" cy="690093"/>
              <a:chOff x="2294263" y="3124200"/>
              <a:chExt cx="4875298" cy="690093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293802" y="3205008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6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59355" y="3124057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18</a:t>
                </a:r>
              </a:p>
            </p:txBody>
          </p:sp>
        </p:grpSp>
        <p:grpSp>
          <p:nvGrpSpPr>
            <p:cNvPr id="347141" name="Group 23551"/>
            <p:cNvGrpSpPr>
              <a:grpSpLocks/>
            </p:cNvGrpSpPr>
            <p:nvPr/>
          </p:nvGrpSpPr>
          <p:grpSpPr bwMode="auto">
            <a:xfrm>
              <a:off x="1174230" y="3868313"/>
              <a:ext cx="7093362" cy="609600"/>
              <a:chOff x="1174231" y="3886200"/>
              <a:chExt cx="7093362" cy="609600"/>
            </a:xfrm>
          </p:grpSpPr>
          <p:grpSp>
            <p:nvGrpSpPr>
              <p:cNvPr id="347164" name="Group 23"/>
              <p:cNvGrpSpPr>
                <a:grpSpLocks/>
              </p:cNvGrpSpPr>
              <p:nvPr/>
            </p:nvGrpSpPr>
            <p:grpSpPr bwMode="auto">
              <a:xfrm>
                <a:off x="1174231" y="3886200"/>
                <a:ext cx="2895600" cy="609600"/>
                <a:chOff x="1174231" y="3886200"/>
                <a:chExt cx="2895600" cy="6096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174743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26</a:t>
                  </a:r>
                </a:p>
              </p:txBody>
            </p:sp>
            <p:sp>
              <p:nvSpPr>
                <p:cNvPr id="13" name="Oval 12"/>
                <p:cNvSpPr/>
                <p:nvPr/>
              </p:nvSpPr>
              <p:spPr>
                <a:xfrm>
                  <a:off x="3460711" y="3886373"/>
                  <a:ext cx="609591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28</a:t>
                  </a: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>
                <a:off x="5372034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29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7658002" y="3886373"/>
                <a:ext cx="609591" cy="609512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latin typeface="Courier New" pitchFamily="49" charset="0"/>
                    <a:cs typeface="Courier New" pitchFamily="49" charset="0"/>
                  </a:rPr>
                  <a:t>32</a:t>
                </a:r>
              </a:p>
            </p:txBody>
          </p:sp>
        </p:grpSp>
        <p:grpSp>
          <p:nvGrpSpPr>
            <p:cNvPr id="347142" name="Group 23552"/>
            <p:cNvGrpSpPr>
              <a:grpSpLocks/>
            </p:cNvGrpSpPr>
            <p:nvPr/>
          </p:nvGrpSpPr>
          <p:grpSpPr bwMode="auto">
            <a:xfrm>
              <a:off x="685799" y="4917584"/>
              <a:ext cx="5784225" cy="609600"/>
              <a:chOff x="685799" y="4695423"/>
              <a:chExt cx="5784225" cy="609600"/>
            </a:xfrm>
          </p:grpSpPr>
          <p:grpSp>
            <p:nvGrpSpPr>
              <p:cNvPr id="347155" name="Group 22"/>
              <p:cNvGrpSpPr>
                <a:grpSpLocks/>
              </p:cNvGrpSpPr>
              <p:nvPr/>
            </p:nvGrpSpPr>
            <p:grpSpPr bwMode="auto">
              <a:xfrm>
                <a:off x="685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11" name="Oval 10"/>
                <p:cNvSpPr/>
                <p:nvPr/>
              </p:nvSpPr>
              <p:spPr>
                <a:xfrm>
                  <a:off x="1356360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37</a:t>
                  </a: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2332659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39</a:t>
                  </a:r>
                </a:p>
              </p:txBody>
            </p:sp>
          </p:grpSp>
          <p:grpSp>
            <p:nvGrpSpPr>
              <p:cNvPr id="347156" name="Group 25"/>
              <p:cNvGrpSpPr>
                <a:grpSpLocks/>
              </p:cNvGrpSpPr>
              <p:nvPr/>
            </p:nvGrpSpPr>
            <p:grpSpPr bwMode="auto">
              <a:xfrm>
                <a:off x="2971799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27" name="Oval 26"/>
                <p:cNvSpPr/>
                <p:nvPr/>
              </p:nvSpPr>
              <p:spPr>
                <a:xfrm>
                  <a:off x="1356328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66</a:t>
                  </a: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233421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74</a:t>
                  </a:r>
                </a:p>
              </p:txBody>
            </p:sp>
          </p:grpSp>
          <p:grpSp>
            <p:nvGrpSpPr>
              <p:cNvPr id="347157" name="Group 31"/>
              <p:cNvGrpSpPr>
                <a:grpSpLocks/>
              </p:cNvGrpSpPr>
              <p:nvPr/>
            </p:nvGrpSpPr>
            <p:grpSpPr bwMode="auto">
              <a:xfrm>
                <a:off x="4883561" y="4695423"/>
                <a:ext cx="1586463" cy="609600"/>
                <a:chOff x="1356360" y="4724400"/>
                <a:chExt cx="1586463" cy="609600"/>
              </a:xfrm>
            </p:grpSpPr>
            <p:sp>
              <p:nvSpPr>
                <p:cNvPr id="33" name="Oval 32"/>
                <p:cNvSpPr/>
                <p:nvPr/>
              </p:nvSpPr>
              <p:spPr>
                <a:xfrm>
                  <a:off x="1357476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76</a:t>
                  </a: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2333774" y="4724488"/>
                  <a:ext cx="609592" cy="609512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latin typeface="Courier New" pitchFamily="49" charset="0"/>
                      <a:cs typeface="Courier New" pitchFamily="49" charset="0"/>
                    </a:rPr>
                    <a:t>89</a:t>
                  </a:r>
                </a:p>
              </p:txBody>
            </p:sp>
          </p:grpSp>
        </p:grpSp>
        <p:cxnSp>
          <p:nvCxnSpPr>
            <p:cNvPr id="23555" name="Straight Connector 23554"/>
            <p:cNvCxnSpPr>
              <a:stCxn id="4" idx="3"/>
              <a:endCxn id="8" idx="7"/>
            </p:cNvCxnSpPr>
            <p:nvPr/>
          </p:nvCxnSpPr>
          <p:spPr>
            <a:xfrm flipH="1">
              <a:off x="2803494" y="2654225"/>
              <a:ext cx="1701776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9" name="Straight Connector 23558"/>
            <p:cNvCxnSpPr>
              <a:stCxn id="4" idx="5"/>
              <a:endCxn id="9" idx="1"/>
            </p:cNvCxnSpPr>
            <p:nvPr/>
          </p:nvCxnSpPr>
          <p:spPr>
            <a:xfrm>
              <a:off x="4937064" y="2654225"/>
              <a:ext cx="1701776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3" name="Straight Connector 23562"/>
            <p:cNvCxnSpPr>
              <a:stCxn id="8" idx="3"/>
              <a:endCxn id="10" idx="7"/>
            </p:cNvCxnSpPr>
            <p:nvPr/>
          </p:nvCxnSpPr>
          <p:spPr>
            <a:xfrm flipH="1">
              <a:off x="1693848" y="3562143"/>
              <a:ext cx="679440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5" name="Straight Connector 23564"/>
            <p:cNvCxnSpPr>
              <a:stCxn id="8" idx="5"/>
              <a:endCxn id="13" idx="1"/>
            </p:cNvCxnSpPr>
            <p:nvPr/>
          </p:nvCxnSpPr>
          <p:spPr>
            <a:xfrm>
              <a:off x="2803494" y="3562143"/>
              <a:ext cx="746114" cy="395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7" name="Straight Connector 23566"/>
            <p:cNvCxnSpPr>
              <a:stCxn id="9" idx="3"/>
              <a:endCxn id="35" idx="7"/>
            </p:cNvCxnSpPr>
            <p:nvPr/>
          </p:nvCxnSpPr>
          <p:spPr>
            <a:xfrm flipH="1">
              <a:off x="5892726" y="3481192"/>
              <a:ext cx="746114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9" name="Straight Connector 23568"/>
            <p:cNvCxnSpPr>
              <a:stCxn id="9" idx="5"/>
              <a:endCxn id="36" idx="1"/>
            </p:cNvCxnSpPr>
            <p:nvPr/>
          </p:nvCxnSpPr>
          <p:spPr>
            <a:xfrm>
              <a:off x="7069047" y="3481192"/>
              <a:ext cx="677852" cy="476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1" name="Straight Connector 23570"/>
            <p:cNvCxnSpPr>
              <a:stCxn id="10" idx="3"/>
              <a:endCxn id="11" idx="0"/>
            </p:cNvCxnSpPr>
            <p:nvPr/>
          </p:nvCxnSpPr>
          <p:spPr>
            <a:xfrm flipH="1">
              <a:off x="99059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3" name="Straight Connector 23572"/>
            <p:cNvCxnSpPr>
              <a:stCxn id="10" idx="5"/>
              <a:endCxn id="12" idx="0"/>
            </p:cNvCxnSpPr>
            <p:nvPr/>
          </p:nvCxnSpPr>
          <p:spPr>
            <a:xfrm>
              <a:off x="1693848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5" name="Straight Connector 23574"/>
            <p:cNvCxnSpPr>
              <a:stCxn id="13" idx="3"/>
              <a:endCxn id="27" idx="0"/>
            </p:cNvCxnSpPr>
            <p:nvPr/>
          </p:nvCxnSpPr>
          <p:spPr>
            <a:xfrm flipH="1">
              <a:off x="3276562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7" name="Straight Connector 23576"/>
            <p:cNvCxnSpPr>
              <a:stCxn id="13" idx="5"/>
              <a:endCxn id="28" idx="0"/>
            </p:cNvCxnSpPr>
            <p:nvPr/>
          </p:nvCxnSpPr>
          <p:spPr>
            <a:xfrm>
              <a:off x="397981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9" name="Straight Connector 23578"/>
            <p:cNvCxnSpPr>
              <a:stCxn id="35" idx="3"/>
              <a:endCxn id="33" idx="0"/>
            </p:cNvCxnSpPr>
            <p:nvPr/>
          </p:nvCxnSpPr>
          <p:spPr>
            <a:xfrm flipH="1">
              <a:off x="5187885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1" name="Straight Connector 23580"/>
            <p:cNvCxnSpPr>
              <a:stCxn id="35" idx="5"/>
              <a:endCxn id="34" idx="0"/>
            </p:cNvCxnSpPr>
            <p:nvPr/>
          </p:nvCxnSpPr>
          <p:spPr>
            <a:xfrm>
              <a:off x="5892726" y="4389111"/>
              <a:ext cx="273046" cy="5285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Urban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3915</TotalTime>
  <Words>4471</Words>
  <Application>Microsoft Macintosh PowerPoint</Application>
  <PresentationFormat>On-screen Show (4:3)</PresentationFormat>
  <Paragraphs>1943</Paragraphs>
  <Slides>172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172</vt:i4>
      </vt:variant>
    </vt:vector>
  </HeadingPairs>
  <TitlesOfParts>
    <vt:vector size="174" baseType="lpstr">
      <vt:lpstr>Median</vt:lpstr>
      <vt:lpstr>Photo Editor Photo</vt:lpstr>
      <vt:lpstr>Merge Sort</vt:lpstr>
      <vt:lpstr>What Is Sorting?</vt:lpstr>
      <vt:lpstr>Why Sort?</vt:lpstr>
      <vt:lpstr>Sorting Algorithms</vt:lpstr>
      <vt:lpstr>PowerPoint Presentation</vt:lpstr>
      <vt:lpstr>Merge Sort</vt:lpstr>
      <vt:lpstr>Merge Sort: Idea</vt:lpstr>
      <vt:lpstr>Merge-Sort: Merge</vt:lpstr>
      <vt:lpstr>Merge Example</vt:lpstr>
      <vt:lpstr>Merge Example cont.</vt:lpstr>
      <vt:lpstr>Merge sort algorithm</vt:lpstr>
      <vt:lpstr>Merge sort (Example) </vt:lpstr>
      <vt:lpstr>Merge sort (Example) </vt:lpstr>
      <vt:lpstr>Merge sort (Example) </vt:lpstr>
      <vt:lpstr>Merge sort (Example) </vt:lpstr>
      <vt:lpstr>Merge sort (Example) </vt:lpstr>
      <vt:lpstr>Merge sort (Example)</vt:lpstr>
      <vt:lpstr>Merge sort (Example)</vt:lpstr>
      <vt:lpstr>Merge sort (Example)</vt:lpstr>
      <vt:lpstr>Merge sort (Example)</vt:lpstr>
      <vt:lpstr>Merge sort (Example)</vt:lpstr>
      <vt:lpstr>Merge sort (Example)</vt:lpstr>
      <vt:lpstr>Merge sort (Example)</vt:lpstr>
      <vt:lpstr>Merge sort (Example)</vt:lpstr>
      <vt:lpstr>Merge sort (Example)</vt:lpstr>
      <vt:lpstr>Merge sort (Example)</vt:lpstr>
      <vt:lpstr>Merge sort (Example)</vt:lpstr>
      <vt:lpstr>Merge sort (Example)</vt:lpstr>
      <vt:lpstr>Merge sort (Example) </vt:lpstr>
      <vt:lpstr>Merge sort (Example)</vt:lpstr>
      <vt:lpstr>Merge sort (Example)</vt:lpstr>
      <vt:lpstr>Analysis of merge sort</vt:lpstr>
      <vt:lpstr>Analyzing merge sort</vt:lpstr>
      <vt:lpstr>Recursion tree</vt:lpstr>
      <vt:lpstr>Memory Requirement</vt:lpstr>
      <vt:lpstr>Conclusion</vt:lpstr>
      <vt:lpstr>Heapsort</vt:lpstr>
      <vt:lpstr>Heapsort</vt:lpstr>
      <vt:lpstr>First Version of a Heapsort Algorithm</vt:lpstr>
      <vt:lpstr>Revising the Heapsort Algorithm</vt:lpstr>
      <vt:lpstr>Trace of Heapsort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Trace of Heapsort (cont.)</vt:lpstr>
      <vt:lpstr>Revising the  Heapsort Algorithm</vt:lpstr>
      <vt:lpstr>Algorithm for In-Place Heapsort</vt:lpstr>
      <vt:lpstr>Analysis of Heapsort</vt:lpstr>
      <vt:lpstr>Quicksort</vt:lpstr>
      <vt:lpstr>Quicksort</vt:lpstr>
      <vt:lpstr>Trace of Quicksort</vt:lpstr>
      <vt:lpstr>Trace of Quicksort (cont.)</vt:lpstr>
      <vt:lpstr>Trace of Quicksort (cont.)</vt:lpstr>
      <vt:lpstr>Trace of Quicksort (cont.)</vt:lpstr>
      <vt:lpstr>Trace of Quicksort (cont.)</vt:lpstr>
      <vt:lpstr>Quicksort  Example(cont.)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Trace of Quicksort (cont.)</vt:lpstr>
      <vt:lpstr>Algorithm for Quicksort</vt:lpstr>
      <vt:lpstr>Analysis of Quicksort</vt:lpstr>
      <vt:lpstr>Analysis of Quicksort (cont.)</vt:lpstr>
      <vt:lpstr>Analysis of Quicksort (cont.)</vt:lpstr>
      <vt:lpstr>Algorithm for Partitioning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Trace of Partitioning (cont.)</vt:lpstr>
      <vt:lpstr>Algorithm for Partitioning</vt:lpstr>
      <vt:lpstr>Code for partition when Pivot is the largest or smallest value</vt:lpstr>
      <vt:lpstr>Revised Partition Algorithm</vt:lpstr>
      <vt:lpstr>Trace of Revised Partitioning</vt:lpstr>
      <vt:lpstr>Trace of Revised Partitioning (cont.)</vt:lpstr>
      <vt:lpstr>Trace of Revised Partitioning (cont.)</vt:lpstr>
      <vt:lpstr>Trace of Revised Partitioning (cont.)</vt:lpstr>
      <vt:lpstr>Trace of Revised Partitioning (cont.)</vt:lpstr>
      <vt:lpstr>Trace of Revised Partitioning (cont.)</vt:lpstr>
      <vt:lpstr>Trace of Revised Partitioning (cont.)</vt:lpstr>
      <vt:lpstr>Algorithm for Revised partition Method</vt:lpstr>
      <vt:lpstr>Comparison of Sort Algorithms</vt:lpstr>
      <vt:lpstr>Sorting Algorithm Comparison</vt:lpstr>
    </vt:vector>
  </TitlesOfParts>
  <Company>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Sorting</dc:title>
  <dc:creator>Philip King</dc:creator>
  <cp:lastModifiedBy>Anwar Mamat</cp:lastModifiedBy>
  <cp:revision>189</cp:revision>
  <dcterms:created xsi:type="dcterms:W3CDTF">2004-06-18T19:36:09Z</dcterms:created>
  <dcterms:modified xsi:type="dcterms:W3CDTF">2015-07-28T12:44:28Z</dcterms:modified>
</cp:coreProperties>
</file>