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embeddings/oleObject8.bin" ContentType="application/vnd.openxmlformats-officedocument.oleObject"/>
  <Override PartName="/ppt/notesSlides/notesSlide14.xml" ContentType="application/vnd.openxmlformats-officedocument.presentationml.notesSlide+xml"/>
  <Override PartName="/ppt/embeddings/oleObject9.bin" ContentType="application/vnd.openxmlformats-officedocument.oleObject"/>
  <Override PartName="/ppt/notesSlides/notesSlide15.xml" ContentType="application/vnd.openxmlformats-officedocument.presentationml.notesSlide+xml"/>
  <Override PartName="/ppt/embeddings/oleObject10.bin" ContentType="application/vnd.openxmlformats-officedocument.oleObject"/>
  <Override PartName="/ppt/notesSlides/notesSlide16.xml" ContentType="application/vnd.openxmlformats-officedocument.presentationml.notesSlide+xml"/>
  <Override PartName="/ppt/embeddings/oleObject11.bin" ContentType="application/vnd.openxmlformats-officedocument.oleObject"/>
  <Override PartName="/ppt/notesSlides/notesSlide17.xml" ContentType="application/vnd.openxmlformats-officedocument.presentationml.notesSlide+xml"/>
  <Override PartName="/ppt/embeddings/oleObject12.bin" ContentType="application/vnd.openxmlformats-officedocument.oleObject"/>
  <Override PartName="/ppt/notesSlides/notesSlide18.xml" ContentType="application/vnd.openxmlformats-officedocument.presentationml.notesSlide+xml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embeddings/oleObject14.bin" ContentType="application/vnd.openxmlformats-officedocument.oleObject"/>
  <Override PartName="/ppt/notesSlides/notesSlide20.xml" ContentType="application/vnd.openxmlformats-officedocument.presentationml.notesSlide+xml"/>
  <Override PartName="/ppt/embeddings/oleObject15.bin" ContentType="application/vnd.openxmlformats-officedocument.oleObject"/>
  <Override PartName="/ppt/notesSlides/notesSlide21.xml" ContentType="application/vnd.openxmlformats-officedocument.presentationml.notesSlide+xml"/>
  <Override PartName="/ppt/embeddings/oleObject16.bin" ContentType="application/vnd.openxmlformats-officedocument.oleObject"/>
  <Override PartName="/ppt/notesSlides/notesSlide22.xml" ContentType="application/vnd.openxmlformats-officedocument.presentationml.notesSlide+xml"/>
  <Override PartName="/ppt/embeddings/oleObject17.bin" ContentType="application/vnd.openxmlformats-officedocument.oleObject"/>
  <Override PartName="/ppt/notesSlides/notesSlide23.xml" ContentType="application/vnd.openxmlformats-officedocument.presentationml.notesSlide+xml"/>
  <Override PartName="/ppt/embeddings/oleObject18.bin" ContentType="application/vnd.openxmlformats-officedocument.oleObject"/>
  <Override PartName="/ppt/notesSlides/notesSlide24.xml" ContentType="application/vnd.openxmlformats-officedocument.presentationml.notesSlide+xml"/>
  <Override PartName="/ppt/embeddings/oleObject19.bin" ContentType="application/vnd.openxmlformats-officedocument.oleObject"/>
  <Override PartName="/ppt/notesSlides/notesSlide25.xml" ContentType="application/vnd.openxmlformats-officedocument.presentationml.notesSlide+xml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74"/>
  </p:notesMasterIdLst>
  <p:handoutMasterIdLst>
    <p:handoutMasterId r:id="rId175"/>
  </p:handoutMasterIdLst>
  <p:sldIdLst>
    <p:sldId id="522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727" r:id="rId25"/>
    <p:sldId id="728" r:id="rId26"/>
    <p:sldId id="729" r:id="rId27"/>
    <p:sldId id="730" r:id="rId28"/>
    <p:sldId id="731" r:id="rId29"/>
    <p:sldId id="732" r:id="rId30"/>
    <p:sldId id="733" r:id="rId31"/>
    <p:sldId id="734" r:id="rId32"/>
    <p:sldId id="735" r:id="rId33"/>
    <p:sldId id="736" r:id="rId34"/>
    <p:sldId id="737" r:id="rId35"/>
    <p:sldId id="738" r:id="rId36"/>
    <p:sldId id="740" r:id="rId37"/>
    <p:sldId id="546" r:id="rId38"/>
    <p:sldId id="276" r:id="rId39"/>
    <p:sldId id="547" r:id="rId40"/>
    <p:sldId id="549" r:id="rId41"/>
    <p:sldId id="550" r:id="rId42"/>
    <p:sldId id="551" r:id="rId43"/>
    <p:sldId id="552" r:id="rId44"/>
    <p:sldId id="553" r:id="rId45"/>
    <p:sldId id="554" r:id="rId46"/>
    <p:sldId id="555" r:id="rId47"/>
    <p:sldId id="556" r:id="rId48"/>
    <p:sldId id="557" r:id="rId49"/>
    <p:sldId id="558" r:id="rId50"/>
    <p:sldId id="559" r:id="rId51"/>
    <p:sldId id="560" r:id="rId52"/>
    <p:sldId id="561" r:id="rId53"/>
    <p:sldId id="562" r:id="rId54"/>
    <p:sldId id="563" r:id="rId55"/>
    <p:sldId id="564" r:id="rId56"/>
    <p:sldId id="565" r:id="rId57"/>
    <p:sldId id="566" r:id="rId58"/>
    <p:sldId id="567" r:id="rId59"/>
    <p:sldId id="568" r:id="rId60"/>
    <p:sldId id="569" r:id="rId61"/>
    <p:sldId id="570" r:id="rId62"/>
    <p:sldId id="571" r:id="rId63"/>
    <p:sldId id="572" r:id="rId64"/>
    <p:sldId id="573" r:id="rId65"/>
    <p:sldId id="574" r:id="rId66"/>
    <p:sldId id="575" r:id="rId67"/>
    <p:sldId id="576" r:id="rId68"/>
    <p:sldId id="577" r:id="rId69"/>
    <p:sldId id="578" r:id="rId70"/>
    <p:sldId id="617" r:id="rId71"/>
    <p:sldId id="579" r:id="rId72"/>
    <p:sldId id="580" r:id="rId73"/>
    <p:sldId id="581" r:id="rId74"/>
    <p:sldId id="582" r:id="rId75"/>
    <p:sldId id="583" r:id="rId76"/>
    <p:sldId id="584" r:id="rId77"/>
    <p:sldId id="585" r:id="rId78"/>
    <p:sldId id="586" r:id="rId79"/>
    <p:sldId id="587" r:id="rId80"/>
    <p:sldId id="588" r:id="rId81"/>
    <p:sldId id="589" r:id="rId82"/>
    <p:sldId id="590" r:id="rId83"/>
    <p:sldId id="591" r:id="rId84"/>
    <p:sldId id="592" r:id="rId85"/>
    <p:sldId id="593" r:id="rId86"/>
    <p:sldId id="594" r:id="rId87"/>
    <p:sldId id="595" r:id="rId88"/>
    <p:sldId id="596" r:id="rId89"/>
    <p:sldId id="597" r:id="rId90"/>
    <p:sldId id="598" r:id="rId91"/>
    <p:sldId id="599" r:id="rId92"/>
    <p:sldId id="600" r:id="rId93"/>
    <p:sldId id="601" r:id="rId94"/>
    <p:sldId id="602" r:id="rId95"/>
    <p:sldId id="603" r:id="rId96"/>
    <p:sldId id="604" r:id="rId97"/>
    <p:sldId id="605" r:id="rId98"/>
    <p:sldId id="606" r:id="rId99"/>
    <p:sldId id="607" r:id="rId100"/>
    <p:sldId id="608" r:id="rId101"/>
    <p:sldId id="609" r:id="rId102"/>
    <p:sldId id="610" r:id="rId103"/>
    <p:sldId id="611" r:id="rId104"/>
    <p:sldId id="612" r:id="rId105"/>
    <p:sldId id="613" r:id="rId106"/>
    <p:sldId id="614" r:id="rId107"/>
    <p:sldId id="615" r:id="rId108"/>
    <p:sldId id="616" r:id="rId109"/>
    <p:sldId id="618" r:id="rId110"/>
    <p:sldId id="277" r:id="rId111"/>
    <p:sldId id="620" r:id="rId112"/>
    <p:sldId id="622" r:id="rId113"/>
    <p:sldId id="278" r:id="rId114"/>
    <p:sldId id="623" r:id="rId115"/>
    <p:sldId id="624" r:id="rId116"/>
    <p:sldId id="698" r:id="rId117"/>
    <p:sldId id="626" r:id="rId118"/>
    <p:sldId id="625" r:id="rId119"/>
    <p:sldId id="627" r:id="rId120"/>
    <p:sldId id="628" r:id="rId121"/>
    <p:sldId id="629" r:id="rId122"/>
    <p:sldId id="640" r:id="rId123"/>
    <p:sldId id="630" r:id="rId124"/>
    <p:sldId id="631" r:id="rId125"/>
    <p:sldId id="639" r:id="rId126"/>
    <p:sldId id="632" r:id="rId127"/>
    <p:sldId id="633" r:id="rId128"/>
    <p:sldId id="634" r:id="rId129"/>
    <p:sldId id="635" r:id="rId130"/>
    <p:sldId id="636" r:id="rId131"/>
    <p:sldId id="637" r:id="rId132"/>
    <p:sldId id="641" r:id="rId133"/>
    <p:sldId id="642" r:id="rId134"/>
    <p:sldId id="643" r:id="rId135"/>
    <p:sldId id="644" r:id="rId136"/>
    <p:sldId id="645" r:id="rId137"/>
    <p:sldId id="646" r:id="rId138"/>
    <p:sldId id="647" r:id="rId139"/>
    <p:sldId id="650" r:id="rId140"/>
    <p:sldId id="651" r:id="rId141"/>
    <p:sldId id="671" r:id="rId142"/>
    <p:sldId id="672" r:id="rId143"/>
    <p:sldId id="652" r:id="rId144"/>
    <p:sldId id="653" r:id="rId145"/>
    <p:sldId id="655" r:id="rId146"/>
    <p:sldId id="656" r:id="rId147"/>
    <p:sldId id="657" r:id="rId148"/>
    <p:sldId id="658" r:id="rId149"/>
    <p:sldId id="659" r:id="rId150"/>
    <p:sldId id="660" r:id="rId151"/>
    <p:sldId id="661" r:id="rId152"/>
    <p:sldId id="662" r:id="rId153"/>
    <p:sldId id="663" r:id="rId154"/>
    <p:sldId id="666" r:id="rId155"/>
    <p:sldId id="664" r:id="rId156"/>
    <p:sldId id="667" r:id="rId157"/>
    <p:sldId id="668" r:id="rId158"/>
    <p:sldId id="669" r:id="rId159"/>
    <p:sldId id="670" r:id="rId160"/>
    <p:sldId id="649" r:id="rId161"/>
    <p:sldId id="673" r:id="rId162"/>
    <p:sldId id="284" r:id="rId163"/>
    <p:sldId id="675" r:id="rId164"/>
    <p:sldId id="676" r:id="rId165"/>
    <p:sldId id="677" r:id="rId166"/>
    <p:sldId id="678" r:id="rId167"/>
    <p:sldId id="679" r:id="rId168"/>
    <p:sldId id="680" r:id="rId169"/>
    <p:sldId id="681" r:id="rId170"/>
    <p:sldId id="682" r:id="rId171"/>
    <p:sldId id="703" r:id="rId172"/>
    <p:sldId id="741" r:id="rId1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8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notesMaster" Target="notesMasters/notesMaster1.xml"/><Relationship Id="rId175" Type="http://schemas.openxmlformats.org/officeDocument/2006/relationships/handoutMaster" Target="handoutMasters/handoutMaster1.xml"/><Relationship Id="rId176" Type="http://schemas.openxmlformats.org/officeDocument/2006/relationships/printerSettings" Target="printerSettings/printerSettings1.bin"/><Relationship Id="rId177" Type="http://schemas.openxmlformats.org/officeDocument/2006/relationships/presProps" Target="presProps.xml"/><Relationship Id="rId178" Type="http://schemas.openxmlformats.org/officeDocument/2006/relationships/viewProps" Target="viewProps.xml"/><Relationship Id="rId179" Type="http://schemas.openxmlformats.org/officeDocument/2006/relationships/theme" Target="theme/theme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33C3C23-05CE-4616-8DA4-BE0B4BB18D3F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B066D3-6D99-4E57-A336-03043D5B4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81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C67CC6-021F-4620-ACB2-4806D7A7A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30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9A4D4E-920E-CA49-B09F-E9080E266083}" type="slidenum">
              <a:rPr lang="en-CA" sz="1200"/>
              <a:pPr eaLnBrk="1" hangingPunct="1"/>
              <a:t>16</a:t>
            </a:fld>
            <a:endParaRPr lang="en-CA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D28124-3D6A-1A42-B020-56FCAB77B45F}" type="slidenum">
              <a:rPr lang="en-CA" sz="1200"/>
              <a:pPr eaLnBrk="1" hangingPunct="1"/>
              <a:t>17</a:t>
            </a:fld>
            <a:endParaRPr lang="en-CA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AF2417-937B-8241-A5ED-0E8E4A4AD039}" type="slidenum">
              <a:rPr lang="en-CA" sz="1200"/>
              <a:pPr eaLnBrk="1" hangingPunct="1"/>
              <a:t>18</a:t>
            </a:fld>
            <a:endParaRPr lang="en-CA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FF1E8A-6FE2-AC4F-9A3D-7C96F5EA372B}" type="slidenum">
              <a:rPr lang="en-CA" sz="1200"/>
              <a:pPr eaLnBrk="1" hangingPunct="1"/>
              <a:t>19</a:t>
            </a:fld>
            <a:endParaRPr lang="en-CA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E3A3F1-77DA-8148-9615-3B2538460EB0}" type="slidenum">
              <a:rPr lang="en-CA" sz="1200"/>
              <a:pPr eaLnBrk="1" hangingPunct="1"/>
              <a:t>20</a:t>
            </a:fld>
            <a:endParaRPr lang="en-CA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9932D9-7712-4944-BC98-998C18458423}" type="slidenum">
              <a:rPr lang="en-CA" sz="1200"/>
              <a:pPr eaLnBrk="1" hangingPunct="1"/>
              <a:t>21</a:t>
            </a:fld>
            <a:endParaRPr lang="en-CA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BFFE56-4580-6347-9AB4-3A31E19769CB}" type="slidenum">
              <a:rPr lang="en-CA" sz="1200"/>
              <a:pPr eaLnBrk="1" hangingPunct="1"/>
              <a:t>22</a:t>
            </a:fld>
            <a:endParaRPr lang="en-CA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B84DC8-852C-984D-B7EC-15A86EC4AF57}" type="slidenum">
              <a:rPr lang="en-CA" sz="1200"/>
              <a:pPr eaLnBrk="1" hangingPunct="1"/>
              <a:t>23</a:t>
            </a:fld>
            <a:endParaRPr lang="en-CA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909613-0335-6940-98A5-F54244C8F149}" type="slidenum">
              <a:rPr lang="en-CA" sz="1200"/>
              <a:pPr eaLnBrk="1" hangingPunct="1"/>
              <a:t>24</a:t>
            </a:fld>
            <a:endParaRPr lang="en-CA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FF18E6-D883-854A-B7EC-E5B6ABE06866}" type="slidenum">
              <a:rPr lang="en-CA" sz="1200"/>
              <a:pPr eaLnBrk="1" hangingPunct="1"/>
              <a:t>25</a:t>
            </a:fld>
            <a:endParaRPr lang="en-CA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</a:rPr>
              <a:t>Divide</a:t>
            </a:r>
            <a:r>
              <a:rPr lang="en-US">
                <a:latin typeface="Calibri" charset="0"/>
              </a:rPr>
              <a:t>: if </a:t>
            </a:r>
            <a:r>
              <a:rPr lang="en-GB">
                <a:latin typeface="Calibri" charset="0"/>
              </a:rPr>
              <a:t>the initial array </a:t>
            </a:r>
            <a:r>
              <a:rPr lang="en-US">
                <a:latin typeface="Calibri" charset="0"/>
              </a:rPr>
              <a:t>A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has at leas</a:t>
            </a:r>
            <a:r>
              <a:rPr lang="da-DK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two elements (nothing needs to be done if </a:t>
            </a:r>
            <a:r>
              <a:rPr lang="en-US" i="1">
                <a:latin typeface="Calibri" charset="0"/>
              </a:rPr>
              <a:t>A </a:t>
            </a:r>
            <a:r>
              <a:rPr lang="en-US">
                <a:latin typeface="Calibri" charset="0"/>
              </a:rPr>
              <a:t>has zero or one elements), divide A into two subarrays each containing about half of the elements of A. </a:t>
            </a:r>
          </a:p>
          <a:p>
            <a:pPr eaLnBrk="1" hangingPunct="1"/>
            <a:r>
              <a:rPr lang="en-US" b="1">
                <a:latin typeface="Calibri" charset="0"/>
              </a:rPr>
              <a:t>Conquer</a:t>
            </a:r>
            <a:r>
              <a:rPr lang="en-US">
                <a:latin typeface="Calibri" charset="0"/>
              </a:rPr>
              <a:t>: sort the two subarrays using Merge Sort.</a:t>
            </a:r>
          </a:p>
          <a:p>
            <a:pPr eaLnBrk="1" hangingPunct="1"/>
            <a:r>
              <a:rPr lang="en-US" b="1">
                <a:latin typeface="Calibri" charset="0"/>
              </a:rPr>
              <a:t>Combine</a:t>
            </a:r>
            <a:r>
              <a:rPr lang="en-US">
                <a:latin typeface="Calibri" charset="0"/>
              </a:rPr>
              <a:t>: merging the two sorted subarray into  one sorted array</a:t>
            </a:r>
          </a:p>
          <a:p>
            <a:pPr eaLnBrk="1" hangingPunct="1"/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C5424E-D320-C546-ACC2-C4E84335511A}" type="slidenum">
              <a:rPr lang="en-CA" sz="1200"/>
              <a:pPr eaLnBrk="1" hangingPunct="1"/>
              <a:t>26</a:t>
            </a:fld>
            <a:endParaRPr lang="en-CA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D6CDC7-308A-214C-B833-6C8AB38C6031}" type="slidenum">
              <a:rPr lang="en-CA" sz="1200"/>
              <a:pPr eaLnBrk="1" hangingPunct="1"/>
              <a:t>27</a:t>
            </a:fld>
            <a:endParaRPr lang="en-CA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989CB-41A1-164D-967A-E89D4CC814D6}" type="slidenum">
              <a:rPr lang="en-CA" sz="1200"/>
              <a:pPr eaLnBrk="1" hangingPunct="1"/>
              <a:t>28</a:t>
            </a:fld>
            <a:endParaRPr lang="en-CA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FD4367-F9DC-1F4C-835A-6EBBA19D5B2D}" type="slidenum">
              <a:rPr lang="en-CA" sz="1200"/>
              <a:pPr eaLnBrk="1" hangingPunct="1"/>
              <a:t>29</a:t>
            </a:fld>
            <a:endParaRPr lang="en-CA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2D96A8-9853-4D44-AEE9-291479A8ED2F}" type="slidenum">
              <a:rPr lang="en-CA" sz="1200"/>
              <a:pPr eaLnBrk="1" hangingPunct="1"/>
              <a:t>30</a:t>
            </a:fld>
            <a:endParaRPr lang="en-CA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552925-37D5-A946-A787-4E92184F5080}" type="slidenum">
              <a:rPr lang="en-CA" sz="1200"/>
              <a:pPr eaLnBrk="1" hangingPunct="1"/>
              <a:t>31</a:t>
            </a:fld>
            <a:endParaRPr lang="en-CA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480E16-6898-4A4E-9D63-7FF6C6911609}" type="slidenum">
              <a:rPr lang="en-CA" sz="1200"/>
              <a:pPr eaLnBrk="1" hangingPunct="1"/>
              <a:t>12</a:t>
            </a:fld>
            <a:endParaRPr lang="en-CA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E2F0C1-628C-F94F-BDA3-7245264928D5}" type="slidenum">
              <a:rPr lang="en-CA" sz="1200"/>
              <a:pPr eaLnBrk="1" hangingPunct="1"/>
              <a:t>13</a:t>
            </a:fld>
            <a:endParaRPr lang="en-CA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75A503-5305-994D-BE13-D870A1746D10}" type="slidenum">
              <a:rPr lang="en-CA" sz="1200"/>
              <a:pPr eaLnBrk="1" hangingPunct="1"/>
              <a:t>14</a:t>
            </a:fld>
            <a:endParaRPr lang="en-CA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64ED3C-9691-8B4F-9934-355254F7D020}" type="slidenum">
              <a:rPr lang="en-CA" sz="1200"/>
              <a:pPr eaLnBrk="1" hangingPunct="1"/>
              <a:t>15</a:t>
            </a:fld>
            <a:endParaRPr lang="en-CA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E5EA94-03B3-44B8-A7F8-1F1218ECAE5A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1ADE6A-9E24-47B0-B3D8-270CB0A4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6659-4ACE-4B5A-A40E-4CF41DBF5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02DB-DB9C-4A1E-A0A5-E4DE67556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0CB-B533-4A78-A1AE-DBA53F4C480F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C605-94C0-449B-8BD9-0BA81EE95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A2E3-A452-44ED-BF2D-2D7910242EEF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6FEB8F-2940-4EF3-AB08-DD1C77D0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BD724E-EAAA-4F1F-808F-3A7D8758B274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DAE90A-A029-4AAA-8C98-0A1055912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AF6429-6368-4BC4-AFFB-425111D88D77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AAFA0F-0D48-4E5C-8EBE-FCA85E6F4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12CD-EFA3-4803-B4D7-2BC17B24374C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EBAB-01B2-44A2-A17F-6AD9C0B1A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F8305D-CD28-4CCE-98E9-233563C57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2B98A9-15AA-4D26-AF6C-FD2C8A43C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DC95708-C9B7-49A8-BE16-AF4BED31E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C64110-F73F-4277-830C-0F8CA503480A}" type="datetimeFigureOut">
              <a:rPr lang="en-US"/>
              <a:pPr>
                <a:defRPr/>
              </a:pPr>
              <a:t>7/28/15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66143C-823B-4F35-8D72-CC280B94B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9" r:id="rId4"/>
    <p:sldLayoutId id="2147483700" r:id="rId5"/>
    <p:sldLayoutId id="2147483695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 Sort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Example cont.</a:t>
            </a:r>
            <a:endParaRPr lang="en-AU" sz="4400" b="1">
              <a:latin typeface="Corbe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2A0A23-1E78-7341-AE00-775060EBE52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1441450" y="2632075"/>
            <a:ext cx="609600" cy="4365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051050" y="2632075"/>
            <a:ext cx="609600" cy="4365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2660650" y="2632075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3270250" y="2632075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3879850" y="2632075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4489450" y="2632075"/>
            <a:ext cx="609600" cy="4365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5099050" y="2632075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5708650" y="2632075"/>
            <a:ext cx="609600" cy="4365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7151" name="Rectangle 15"/>
          <p:cNvSpPr>
            <a:spLocks noChangeArrowheads="1"/>
          </p:cNvSpPr>
          <p:nvPr/>
        </p:nvSpPr>
        <p:spPr bwMode="auto">
          <a:xfrm>
            <a:off x="590550" y="4365625"/>
            <a:ext cx="427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L:</a:t>
            </a:r>
          </a:p>
        </p:txBody>
      </p:sp>
      <p:sp>
        <p:nvSpPr>
          <p:cNvPr id="347152" name="Rectangle 16"/>
          <p:cNvSpPr>
            <a:spLocks noChangeArrowheads="1"/>
          </p:cNvSpPr>
          <p:nvPr/>
        </p:nvSpPr>
        <p:spPr bwMode="auto">
          <a:xfrm>
            <a:off x="984250" y="2147888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A:</a:t>
            </a: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9144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15240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21336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27432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50149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7161" name="Text Box 25"/>
          <p:cNvSpPr txBox="1">
            <a:spLocks noChangeArrowheads="1"/>
          </p:cNvSpPr>
          <p:nvPr/>
        </p:nvSpPr>
        <p:spPr bwMode="auto">
          <a:xfrm>
            <a:off x="56245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62341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68437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347166" name="Rectangle 30"/>
          <p:cNvSpPr>
            <a:spLocks noChangeArrowheads="1"/>
          </p:cNvSpPr>
          <p:nvPr/>
        </p:nvSpPr>
        <p:spPr bwMode="auto">
          <a:xfrm>
            <a:off x="4832350" y="4343400"/>
            <a:ext cx="427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R: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9144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15240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21336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2743200" y="4875213"/>
            <a:ext cx="609600" cy="436562"/>
          </a:xfrm>
          <a:prstGeom prst="rect">
            <a:avLst/>
          </a:prstGeom>
          <a:solidFill>
            <a:srgbClr val="0099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50149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56245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62341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843713" y="4889500"/>
            <a:ext cx="609600" cy="4365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3500438" y="5842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009900"/>
                </a:solidFill>
              </a:rPr>
              <a:t>i=4</a:t>
            </a:r>
          </a:p>
        </p:txBody>
      </p:sp>
      <p:sp>
        <p:nvSpPr>
          <p:cNvPr id="347192" name="Text Box 56"/>
          <p:cNvSpPr txBox="1">
            <a:spLocks noChangeArrowheads="1"/>
          </p:cNvSpPr>
          <p:nvPr/>
        </p:nvSpPr>
        <p:spPr bwMode="auto">
          <a:xfrm>
            <a:off x="7524750" y="5772150"/>
            <a:ext cx="68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</a:rPr>
              <a:t>j=4</a:t>
            </a:r>
          </a:p>
        </p:txBody>
      </p:sp>
      <p:sp>
        <p:nvSpPr>
          <p:cNvPr id="347193" name="Text Box 57"/>
          <p:cNvSpPr txBox="1">
            <a:spLocks noChangeArrowheads="1"/>
          </p:cNvSpPr>
          <p:nvPr/>
        </p:nvSpPr>
        <p:spPr bwMode="auto">
          <a:xfrm>
            <a:off x="6315075" y="343058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k=8</a:t>
            </a:r>
          </a:p>
        </p:txBody>
      </p:sp>
      <p:sp>
        <p:nvSpPr>
          <p:cNvPr id="347194" name="AutoShape 58"/>
          <p:cNvSpPr>
            <a:spLocks noChangeArrowheads="1"/>
          </p:cNvSpPr>
          <p:nvPr/>
        </p:nvSpPr>
        <p:spPr bwMode="auto">
          <a:xfrm>
            <a:off x="3584575" y="5370513"/>
            <a:ext cx="233363" cy="449262"/>
          </a:xfrm>
          <a:prstGeom prst="upArrow">
            <a:avLst>
              <a:gd name="adj1" fmla="val 50000"/>
              <a:gd name="adj2" fmla="val 48129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7735888" y="5354638"/>
            <a:ext cx="231775" cy="420687"/>
          </a:xfrm>
          <a:prstGeom prst="upArrow">
            <a:avLst>
              <a:gd name="adj1" fmla="val 50000"/>
              <a:gd name="adj2" fmla="val 453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7196" name="AutoShape 60"/>
          <p:cNvSpPr>
            <a:spLocks noChangeArrowheads="1"/>
          </p:cNvSpPr>
          <p:nvPr/>
        </p:nvSpPr>
        <p:spPr bwMode="auto">
          <a:xfrm>
            <a:off x="6545263" y="3106738"/>
            <a:ext cx="188912" cy="347662"/>
          </a:xfrm>
          <a:prstGeom prst="upArrow">
            <a:avLst>
              <a:gd name="adj1" fmla="val 50000"/>
              <a:gd name="adj2" fmla="val 4600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81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481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81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81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81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81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81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81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91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491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91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92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91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92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92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92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02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502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02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02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02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02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02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02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12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12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12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12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12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12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12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12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22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22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22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22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22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22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22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22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32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32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32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33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32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32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33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33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43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43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43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43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43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43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43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43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53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553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53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53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53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53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53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53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63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563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63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63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63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63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63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63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Revising the  Heapsort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we implement the heap as an array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element removed will be placed at the end of the array, and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heap part of the array decreases by one element</a:t>
            </a:r>
          </a:p>
        </p:txBody>
      </p:sp>
      <p:pic>
        <p:nvPicPr>
          <p:cNvPr id="357379" name="Picture 2" descr="C:\Documents and Settings\Administrator\My Documents\Koffman\PPTs\JPEGS\JWCL233_Koffman JPG files\ch08\w0203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2362200"/>
            <a:ext cx="557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3" descr="C:\Documents and Settings\Administrator\My Documents\Koffman\PPTs\JPEGS\JWCL233_Koffman JPG files\ch08\w0204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523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5638800" cy="990600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2EF783-AF41-4740-9B3B-E66A181FB60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3795" name="Group 14"/>
          <p:cNvGrpSpPr>
            <a:grpSpLocks/>
          </p:cNvGrpSpPr>
          <p:nvPr/>
        </p:nvGrpSpPr>
        <p:grpSpPr bwMode="auto">
          <a:xfrm>
            <a:off x="1444625" y="1930400"/>
            <a:ext cx="6253163" cy="2522538"/>
            <a:chOff x="672" y="1048"/>
            <a:chExt cx="3939" cy="1589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672" y="1048"/>
              <a:ext cx="3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084513" algn="l"/>
                </a:tabLst>
                <a:defRPr/>
              </a:pPr>
              <a:r>
                <a:rPr lang="en-US" b="1"/>
                <a:t>MERGE-SORT</a:t>
              </a:r>
              <a:r>
                <a:rPr lang="en-US"/>
                <a:t>  </a:t>
              </a:r>
              <a:r>
                <a:rPr lang="en-US" i="1">
                  <a:solidFill>
                    <a:srgbClr val="009999"/>
                  </a:solidFill>
                  <a:cs typeface="Arial Unicode MS" charset="0"/>
                </a:rPr>
                <a:t>A</a:t>
              </a:r>
              <a:r>
                <a:rPr lang="en-US">
                  <a:solidFill>
                    <a:srgbClr val="009999"/>
                  </a:solidFill>
                  <a:cs typeface="Arial Unicode MS" charset="0"/>
                </a:rPr>
                <a:t>[1 . . </a:t>
              </a:r>
              <a:r>
                <a:rPr lang="en-US" i="1">
                  <a:solidFill>
                    <a:srgbClr val="009999"/>
                  </a:solidFill>
                  <a:cs typeface="Arial Unicode MS" charset="0"/>
                </a:rPr>
                <a:t>n</a:t>
              </a:r>
              <a:r>
                <a:rPr lang="en-US">
                  <a:solidFill>
                    <a:srgbClr val="009999"/>
                  </a:solidFill>
                  <a:cs typeface="Arial Unicode MS" charset="0"/>
                </a:rPr>
                <a:t>]</a:t>
              </a: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008" y="1392"/>
              <a:ext cx="3552" cy="1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AutoNum type="arabicPeriod"/>
                <a:defRPr/>
              </a:pPr>
              <a:r>
                <a:rPr lang="en-US" sz="3200" dirty="0" smtClean="0"/>
                <a:t>If </a:t>
              </a:r>
              <a:r>
                <a:rPr lang="en-US" sz="3200" i="1" dirty="0" smtClean="0">
                  <a:solidFill>
                    <a:srgbClr val="009999"/>
                  </a:solidFill>
                </a:rPr>
                <a:t>n</a:t>
              </a:r>
              <a:r>
                <a:rPr lang="en-US" sz="3200" dirty="0" smtClean="0">
                  <a:solidFill>
                    <a:srgbClr val="009999"/>
                  </a:solidFill>
                </a:rPr>
                <a:t> = 1</a:t>
              </a:r>
              <a:r>
                <a:rPr lang="en-US" sz="3200" dirty="0" smtClean="0"/>
                <a:t>, done.</a:t>
              </a:r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AutoNum type="arabicPeriod"/>
                <a:defRPr/>
              </a:pPr>
              <a:r>
                <a:rPr lang="en-US" sz="3200" dirty="0" smtClean="0"/>
                <a:t>Recursively sort </a:t>
              </a:r>
              <a:r>
                <a:rPr lang="en-US" sz="3200" i="1" dirty="0" smtClean="0">
                  <a:solidFill>
                    <a:srgbClr val="009999"/>
                  </a:solidFill>
                </a:rPr>
                <a:t>A</a:t>
              </a:r>
              <a:r>
                <a:rPr lang="en-US" sz="3200" dirty="0" smtClean="0">
                  <a:solidFill>
                    <a:srgbClr val="009999"/>
                  </a:solidFill>
                </a:rPr>
                <a:t>[ 1 . . </a:t>
              </a:r>
              <a:r>
                <a:rPr lang="en-US" dirty="0" smtClean="0">
                  <a:solidFill>
                    <a:srgbClr val="009999"/>
                  </a:solidFill>
                  <a:sym typeface="Symbol" charset="0"/>
                </a:rPr>
                <a:t></a:t>
              </a:r>
              <a:r>
                <a:rPr lang="en-US" sz="3200" i="1" dirty="0" smtClean="0">
                  <a:solidFill>
                    <a:srgbClr val="009999"/>
                  </a:solidFill>
                  <a:sym typeface="Symbol" charset="0"/>
                </a:rPr>
                <a:t>n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/2</a:t>
              </a:r>
              <a:r>
                <a:rPr lang="en-US" dirty="0" smtClean="0">
                  <a:solidFill>
                    <a:srgbClr val="009999"/>
                  </a:solidFill>
                  <a:sym typeface="Symbol" charset="0"/>
                </a:rPr>
                <a:t>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 ]</a:t>
              </a:r>
              <a:r>
                <a:rPr lang="en-US" sz="3200" dirty="0" smtClean="0">
                  <a:sym typeface="Symbol" charset="0"/>
                </a:rPr>
                <a:t> and </a:t>
              </a:r>
              <a:r>
                <a:rPr lang="en-US" sz="3200" i="1" dirty="0" smtClean="0">
                  <a:solidFill>
                    <a:srgbClr val="009999"/>
                  </a:solidFill>
                  <a:sym typeface="Symbol" charset="0"/>
                </a:rPr>
                <a:t>A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[ </a:t>
              </a:r>
              <a:r>
                <a:rPr lang="en-US" dirty="0" smtClean="0">
                  <a:solidFill>
                    <a:srgbClr val="009999"/>
                  </a:solidFill>
                  <a:sym typeface="Symbol" charset="0"/>
                </a:rPr>
                <a:t></a:t>
              </a:r>
              <a:r>
                <a:rPr lang="en-US" sz="3200" i="1" dirty="0" smtClean="0">
                  <a:solidFill>
                    <a:srgbClr val="009999"/>
                  </a:solidFill>
                  <a:sym typeface="Symbol" charset="0"/>
                </a:rPr>
                <a:t>n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/2</a:t>
              </a:r>
              <a:r>
                <a:rPr lang="en-US" dirty="0" smtClean="0">
                  <a:solidFill>
                    <a:srgbClr val="009999"/>
                  </a:solidFill>
                  <a:sym typeface="Symbol" charset="0"/>
                </a:rPr>
                <a:t>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+1 . . </a:t>
              </a:r>
              <a:r>
                <a:rPr lang="en-US" sz="3200" i="1" dirty="0" smtClean="0">
                  <a:solidFill>
                    <a:srgbClr val="009999"/>
                  </a:solidFill>
                  <a:sym typeface="Symbol" charset="0"/>
                </a:rPr>
                <a:t>n 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] </a:t>
              </a:r>
              <a:r>
                <a:rPr lang="en-US" sz="3200" dirty="0" smtClean="0">
                  <a:sym typeface="Symbol" charset="0"/>
                </a:rPr>
                <a:t>.</a:t>
              </a:r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AutoNum type="arabicPeriod"/>
                <a:defRPr/>
              </a:pPr>
              <a:r>
                <a:rPr lang="ja-JP" altLang="en-US" sz="3200" dirty="0" smtClean="0">
                  <a:solidFill>
                    <a:srgbClr val="FF0000"/>
                  </a:solidFill>
                  <a:latin typeface="Arial"/>
                  <a:sym typeface="Symbol" charset="0"/>
                </a:rPr>
                <a:t>“</a:t>
              </a:r>
              <a:r>
                <a:rPr lang="en-US" sz="3200" b="1" i="1" dirty="0" smtClean="0">
                  <a:solidFill>
                    <a:srgbClr val="FF0000"/>
                  </a:solidFill>
                  <a:sym typeface="Symbol" charset="0"/>
                </a:rPr>
                <a:t>Merge</a:t>
              </a:r>
              <a:r>
                <a:rPr lang="ja-JP" altLang="en-US" sz="3200" dirty="0" smtClean="0">
                  <a:solidFill>
                    <a:srgbClr val="FF0000"/>
                  </a:solidFill>
                  <a:latin typeface="Arial"/>
                  <a:sym typeface="Symbol" charset="0"/>
                </a:rPr>
                <a:t>”</a:t>
              </a:r>
              <a:r>
                <a:rPr lang="en-US" sz="3200" dirty="0" smtClean="0">
                  <a:sym typeface="Symbol" charset="0"/>
                </a:rPr>
                <a:t> the </a:t>
              </a:r>
              <a:r>
                <a:rPr lang="en-US" sz="3200" dirty="0" smtClean="0">
                  <a:solidFill>
                    <a:srgbClr val="009999"/>
                  </a:solidFill>
                  <a:sym typeface="Symbol" charset="0"/>
                </a:rPr>
                <a:t>2</a:t>
              </a:r>
              <a:r>
                <a:rPr lang="en-US" sz="3200" dirty="0" smtClean="0">
                  <a:sym typeface="Symbol" charset="0"/>
                </a:rPr>
                <a:t> sorted lists.</a:t>
              </a:r>
            </a:p>
          </p:txBody>
        </p:sp>
      </p:grp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466975" y="4800600"/>
            <a:ext cx="3473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Key subroutine:</a:t>
            </a:r>
            <a:r>
              <a:rPr lang="en-US" dirty="0"/>
              <a:t> </a:t>
            </a:r>
            <a:r>
              <a:rPr lang="en-US" b="1" dirty="0"/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479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Algorithm for In-Place Heapsort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305800" cy="22542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406F8D"/>
                </a:solidFill>
              </a:rPr>
              <a:t>Algorithm for In-Place Heapsort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b="1">
                <a:solidFill>
                  <a:srgbClr val="406F8D"/>
                </a:solidFill>
              </a:rPr>
              <a:t>1.     </a:t>
            </a:r>
            <a:r>
              <a:rPr lang="en-US" sz="2000" b="1"/>
              <a:t>Build a heap by rearranging the elements in an unsorted array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b="1">
                <a:solidFill>
                  <a:srgbClr val="406F8D"/>
                </a:solidFill>
              </a:rPr>
              <a:t>2.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/>
              <a:t> the heap is not empty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b="1">
                <a:solidFill>
                  <a:srgbClr val="406F8D"/>
                </a:solidFill>
              </a:rPr>
              <a:t>3. </a:t>
            </a:r>
            <a:r>
              <a:rPr lang="en-US" sz="1400" b="1">
                <a:solidFill>
                  <a:srgbClr val="406F8D"/>
                </a:solidFill>
              </a:rPr>
              <a:t>	</a:t>
            </a:r>
            <a:r>
              <a:rPr lang="en-US" sz="2000" b="1"/>
              <a:t>Remove the first item from the heap by swapping it with the 	last item in the heap and restoring the heap property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Heapsort</a:t>
            </a:r>
          </a:p>
        </p:txBody>
      </p:sp>
      <p:sp>
        <p:nvSpPr>
          <p:cNvPr id="3614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Because a heap is a complete binary tree, it has log </a:t>
            </a:r>
            <a:r>
              <a:rPr lang="en-US" i="1" dirty="0" smtClean="0"/>
              <a:t>n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Building a heap of size </a:t>
            </a:r>
            <a:r>
              <a:rPr lang="en-US" i="1" dirty="0" smtClean="0"/>
              <a:t>n</a:t>
            </a:r>
            <a:r>
              <a:rPr lang="en-US" dirty="0" smtClean="0"/>
              <a:t> requires finding the correct location for an item in a heap with log </a:t>
            </a:r>
            <a:r>
              <a:rPr lang="en-US" i="1" dirty="0" smtClean="0"/>
              <a:t>n</a:t>
            </a:r>
            <a:r>
              <a:rPr lang="en-US" dirty="0" smtClean="0"/>
              <a:t> levels</a:t>
            </a:r>
          </a:p>
          <a:p>
            <a:r>
              <a:rPr lang="en-US" dirty="0" smtClean="0"/>
              <a:t>Each insert (or remove) is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 </a:t>
            </a:r>
            <a:r>
              <a:rPr lang="en-US" i="1" dirty="0" smtClean="0"/>
              <a:t>n</a:t>
            </a:r>
            <a:r>
              <a:rPr lang="en-US" dirty="0" smtClean="0"/>
              <a:t> items, building a heap is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extra storage is needed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Quicksort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Developed in 1962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Quicksort selects a specific value called a pivot and rearranges the array into two parts (called </a:t>
            </a:r>
            <a:r>
              <a:rPr lang="en-US" i="1" dirty="0" smtClean="0"/>
              <a:t>partioning</a:t>
            </a:r>
            <a:r>
              <a:rPr lang="en-US" dirty="0" smtClean="0"/>
              <a:t>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the elements in the left subarray are less than or equal to the pivot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the elements in the right subarray are larger than the pivot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pivot is placed between the two subarrays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process is repeated until the array is sorted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</a:t>
            </a:r>
          </a:p>
        </p:txBody>
      </p:sp>
      <p:grpSp>
        <p:nvGrpSpPr>
          <p:cNvPr id="36557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5571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65572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659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659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6659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1447800" y="4191000"/>
            <a:ext cx="2000250" cy="1066800"/>
          </a:xfrm>
          <a:prstGeom prst="borderCallout1">
            <a:avLst>
              <a:gd name="adj1" fmla="val -9419"/>
              <a:gd name="adj2" fmla="val 44484"/>
              <a:gd name="adj3" fmla="val -84683"/>
              <a:gd name="adj4" fmla="val 59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Arbitrarily select the first element as the pivot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761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762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6762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Swap the pivot with the element  in the middle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864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864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6864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Partition the elements so that all values less than or equal to the pivot are to the left, and all values greater than the pivot are to the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966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966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6966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Partition the elements so that all values less than or equal to the pivot are to the left, and all values greater than the pivot are to the right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Quicksort  Example</a:t>
            </a:r>
            <a:r>
              <a:rPr lang="en-US" smtClean="0"/>
              <a:t>(cont.)</a:t>
            </a:r>
          </a:p>
        </p:txBody>
      </p:sp>
      <p:grpSp>
        <p:nvGrpSpPr>
          <p:cNvPr id="37069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069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069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889375" y="1665288"/>
            <a:ext cx="2263775" cy="544512"/>
          </a:xfrm>
          <a:prstGeom prst="borderCallout1">
            <a:avLst>
              <a:gd name="adj1" fmla="val 113610"/>
              <a:gd name="adj2" fmla="val 45622"/>
              <a:gd name="adj3" fmla="val 186813"/>
              <a:gd name="adj4" fmla="val 32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44 is now in its correct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5715000" cy="609600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30104B-ACEA-D24C-B698-F71C2175B10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628775" y="1965325"/>
          <a:ext cx="6175375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Photo Editor Photo" r:id="rId4" imgW="4723810" imgH="2752381" progId="MSPhotoEd.3">
                  <p:embed/>
                </p:oleObj>
              </mc:Choice>
              <mc:Fallback>
                <p:oleObj name="Photo Editor Photo" r:id="rId4" imgW="4723810" imgH="27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1965325"/>
                        <a:ext cx="6175375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05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171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1717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1718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444875" y="4259263"/>
            <a:ext cx="2263775" cy="914400"/>
          </a:xfrm>
          <a:prstGeom prst="borderCallout1">
            <a:avLst>
              <a:gd name="adj1" fmla="val -13360"/>
              <a:gd name="adj2" fmla="val 45623"/>
              <a:gd name="adj3" fmla="val -96752"/>
              <a:gd name="adj4" fmla="val 4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Now apply quicksort recursively to the two subarrays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3352800"/>
            <a:ext cx="74295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273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274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274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376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376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376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478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478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478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581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581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581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683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683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683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785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786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786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825750" y="4343400"/>
            <a:ext cx="2263775" cy="1066800"/>
          </a:xfrm>
          <a:prstGeom prst="borderCallout1">
            <a:avLst>
              <a:gd name="adj1" fmla="val -13360"/>
              <a:gd name="adj2" fmla="val 45623"/>
              <a:gd name="adj3" fmla="val -95344"/>
              <a:gd name="adj4" fmla="val 19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and right subarrays have single values; they are sorted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7638" y="3436938"/>
            <a:ext cx="161925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888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888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888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825750" y="4343400"/>
            <a:ext cx="2263775" cy="1066800"/>
          </a:xfrm>
          <a:prstGeom prst="borderCallout1">
            <a:avLst>
              <a:gd name="adj1" fmla="val -13360"/>
              <a:gd name="adj2" fmla="val 45623"/>
              <a:gd name="adj3" fmla="val -95344"/>
              <a:gd name="adj4" fmla="val 19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and right subarrays have single values; they are sorted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7638" y="3436938"/>
            <a:ext cx="161925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990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990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990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55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64</a:t>
            </a:r>
          </a:p>
        </p:txBody>
      </p:sp>
      <p:grpSp>
        <p:nvGrpSpPr>
          <p:cNvPr id="380931" name="Group 15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0932" name="Group 16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0933" name="Group 17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>
            <a:graphicFrameLocks noChangeAspect="1"/>
          </p:cNvGraphicFramePr>
          <p:nvPr/>
        </p:nvGraphicFramePr>
        <p:xfrm>
          <a:off x="1643063" y="1971675"/>
          <a:ext cx="6200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Photo Editor Photo" r:id="rId4" imgW="4723810" imgH="2742857" progId="MSPhotoEd.3">
                  <p:embed/>
                </p:oleObj>
              </mc:Choice>
              <mc:Fallback>
                <p:oleObj name="Photo Editor Photo" r:id="rId4" imgW="4723810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971675"/>
                        <a:ext cx="6200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8477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2A45993-149A-2448-B486-AE05CBF12151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7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195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195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195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297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298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298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400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400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400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502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502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502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5021263" y="4268788"/>
            <a:ext cx="1935162" cy="1066800"/>
          </a:xfrm>
          <a:prstGeom prst="borderCallout1">
            <a:avLst>
              <a:gd name="adj1" fmla="val -13360"/>
              <a:gd name="adj2" fmla="val 45623"/>
              <a:gd name="adj3" fmla="val -90515"/>
              <a:gd name="adj4" fmla="val 45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subarray has single value; it is sorted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605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6051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6052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for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mtClean="0"/>
              <a:t>We describe how to do the partitioning later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The indexes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700" smtClean="0"/>
              <a:t> and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last</a:t>
            </a:r>
            <a:r>
              <a:rPr lang="en-US" sz="2700" smtClean="0"/>
              <a:t> are the end points of the array being sorted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The index of the pivot after partitioning is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pivIndex</a:t>
            </a: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  <p:sp>
        <p:nvSpPr>
          <p:cNvPr id="387075" name="Rectangle 5"/>
          <p:cNvSpPr>
            <a:spLocks noChangeArrowheads="1"/>
          </p:cNvSpPr>
          <p:nvPr/>
        </p:nvSpPr>
        <p:spPr bwMode="auto">
          <a:xfrm>
            <a:off x="228600" y="3810000"/>
            <a:ext cx="8763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Algorithm for Quicksort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1.  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if first &lt; last </a:t>
            </a:r>
            <a:r>
              <a:rPr lang="en-US" b="1"/>
              <a:t>then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2. </a:t>
            </a:r>
            <a:r>
              <a:rPr lang="en-US" b="1"/>
              <a:t>	Partition the elements in the subarray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first . . . last </a:t>
            </a:r>
            <a:r>
              <a:rPr lang="en-US" b="1"/>
              <a:t>so that the pivot 	value is in its correct place (subscript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pivIndex</a:t>
            </a:r>
            <a:r>
              <a:rPr lang="en-US" b="1"/>
              <a:t>)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3. </a:t>
            </a:r>
            <a:r>
              <a:rPr lang="en-US" b="1"/>
              <a:t>	Recursively apply quicksort to the subarray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first . . . pivIndex - 1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4. </a:t>
            </a:r>
            <a:r>
              <a:rPr lang="en-US" b="1"/>
              <a:t>	Recursively apply quicksort to the subarray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pivIndex + 1 . . . 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pivot value is a random value selected from the current subarray,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then statistically half of the items in the subarray will be less than the pivot and half will be greater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both subarrays have the same number of elements (best case), there will be log </a:t>
            </a:r>
            <a:r>
              <a:rPr lang="en-US" i="1" dirty="0" smtClean="0"/>
              <a:t>n</a:t>
            </a:r>
            <a:r>
              <a:rPr lang="en-US" dirty="0" smtClean="0"/>
              <a:t> levels of recursion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At each recursion level, the partitioning process involves moving every element to its correct position—</a:t>
            </a:r>
            <a:r>
              <a:rPr lang="en-US" i="1" dirty="0" smtClean="0"/>
              <a:t>n</a:t>
            </a:r>
            <a:r>
              <a:rPr lang="en-US" dirty="0" smtClean="0"/>
              <a:t> moves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Quicksort is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), just like merge sort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Quicksort </a:t>
            </a:r>
            <a:r>
              <a:rPr lang="en-US" smtClean="0"/>
              <a:t>(cont.)</a:t>
            </a:r>
          </a:p>
        </p:txBody>
      </p:sp>
      <p:sp>
        <p:nvSpPr>
          <p:cNvPr id="3891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The array split may not be the best case, i.e. 50-50</a:t>
            </a:r>
          </a:p>
          <a:p>
            <a:r>
              <a:rPr lang="en-US" dirty="0" smtClean="0"/>
              <a:t>An exact analysis is difficult (and beyond the scope of this class), but, the running time will </a:t>
            </a:r>
            <a:r>
              <a:rPr lang="en-US" smtClean="0"/>
              <a:t>be bounded </a:t>
            </a:r>
            <a:r>
              <a:rPr lang="en-US" dirty="0" smtClean="0"/>
              <a:t>by a constant x 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Quicksort </a:t>
            </a:r>
            <a:r>
              <a:rPr lang="en-US" smtClean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 quicksort will give very poor behavior if, each time the array is partitioned, a subarray is empty.  </a:t>
            </a:r>
          </a:p>
          <a:p>
            <a:pPr>
              <a:lnSpc>
                <a:spcPct val="90000"/>
              </a:lnSpc>
            </a:pPr>
            <a:r>
              <a:rPr lang="en-US" smtClean="0"/>
              <a:t>In that case, the sort will be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r>
              <a:rPr lang="en-US" smtClean="0"/>
              <a:t>Under these circumstances, the overhead of recursive calls and the extra run-time stack storage required by these calls makes this version of quicksort a poor performer relative to the quadratic sorts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We’ll discuss a solution later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for Partitioning</a:t>
            </a:r>
          </a:p>
        </p:txBody>
      </p:sp>
      <p:grpSp>
        <p:nvGrpSpPr>
          <p:cNvPr id="392194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2196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2197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If the array is randomly ordered, it does not matter which element is the pivot.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r>
              <a:rPr lang="en-US" sz="1800" dirty="0"/>
              <a:t>For simplicity we pick the element with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first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2"/>
          <p:cNvGraphicFramePr>
            <a:graphicFrameLocks noChangeAspect="1"/>
          </p:cNvGraphicFramePr>
          <p:nvPr/>
        </p:nvGraphicFramePr>
        <p:xfrm>
          <a:off x="1643063" y="1984375"/>
          <a:ext cx="6200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Photo Editor Photo" r:id="rId4" imgW="4723810" imgH="2742857" progId="MSPhotoEd.3">
                  <p:embed/>
                </p:oleObj>
              </mc:Choice>
              <mc:Fallback>
                <p:oleObj name="Photo Editor Photo" r:id="rId4" imgW="4723810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984375"/>
                        <a:ext cx="6200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8477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EE2D20-A341-CA42-8B16-001573A40A6E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grpSp>
        <p:nvGrpSpPr>
          <p:cNvPr id="393218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3220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3221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If the array is randomly ordered, it does not matter which element is the pivot.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r>
              <a:rPr lang="en-US" sz="1800" dirty="0"/>
              <a:t>For simplicity we pick the element with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first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grpSp>
        <p:nvGrpSpPr>
          <p:cNvPr id="394242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4244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4245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>
                <a:solidFill>
                  <a:srgbClr val="FFFFFF"/>
                </a:solidFill>
                <a:cs typeface="Arial" charset="0"/>
              </a:rPr>
              <a:t>For visualization purposes, items less than or equal to the pivot will be colored blue; items greater than the pivot will be colored light purple</a:t>
            </a:r>
            <a:endParaRPr lang="en-US" sz="180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grpSp>
        <p:nvGrpSpPr>
          <p:cNvPr id="395266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5268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5269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>
                <a:solidFill>
                  <a:srgbClr val="FFFFFF"/>
                </a:solidFill>
                <a:cs typeface="Arial" charset="0"/>
              </a:rPr>
              <a:t>For visualization purposes, items less than or equal to the pivot will be colored blue; items greater than the pivot will be colored light purple</a:t>
            </a:r>
            <a:endParaRPr lang="en-US" sz="180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Search for the first value at the left end of the array that is greater than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96291" name="Group 16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6292" name="Group 17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6293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Search for the first value at the left end of the array that is greater than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7316" name="TextBox 2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397317" name="Group 1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7318" name="Group 1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731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Then search for the first value at the right end of the array that is less than or equal to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8340" name="TextBox 17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398341" name="Group 18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8342" name="Group 1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8343" name="Group 20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Then search for the first value at the right end of the array that is less than or equal to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674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65" name="TextBox 18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399366" name="TextBox 19"/>
          <p:cNvSpPr txBox="1">
            <a:spLocks noChangeArrowheads="1"/>
          </p:cNvSpPr>
          <p:nvPr/>
        </p:nvSpPr>
        <p:spPr bwMode="auto">
          <a:xfrm>
            <a:off x="6003925" y="2027238"/>
            <a:ext cx="755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39936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936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936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these values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674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0389" name="TextBox 18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0390" name="TextBox 19"/>
          <p:cNvSpPr txBox="1">
            <a:spLocks noChangeArrowheads="1"/>
          </p:cNvSpPr>
          <p:nvPr/>
        </p:nvSpPr>
        <p:spPr bwMode="auto">
          <a:xfrm>
            <a:off x="6003925" y="2027238"/>
            <a:ext cx="755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0391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0392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0393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these values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1411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1412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1413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Repeat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2435" name="Group 18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2436" name="Group 1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2437" name="Group 20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"/>
          <p:cNvGraphicFramePr>
            <a:graphicFrameLocks noChangeAspect="1"/>
          </p:cNvGraphicFramePr>
          <p:nvPr/>
        </p:nvGraphicFramePr>
        <p:xfrm>
          <a:off x="1633538" y="1970088"/>
          <a:ext cx="61864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Photo Editor Photo" r:id="rId4" imgW="4715533" imgH="2742857" progId="MSPhotoEd.3">
                  <p:embed/>
                </p:oleObj>
              </mc:Choice>
              <mc:Fallback>
                <p:oleObj name="Photo Editor Photo" r:id="rId4" imgW="4715533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70088"/>
                        <a:ext cx="61864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CA04EB9-C057-3648-9B46-AFC02072C83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value at left end greater than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3460" name="TextBox 18"/>
          <p:cNvSpPr txBox="1">
            <a:spLocks noChangeArrowheads="1"/>
          </p:cNvSpPr>
          <p:nvPr/>
        </p:nvSpPr>
        <p:spPr bwMode="auto">
          <a:xfrm>
            <a:off x="4200525" y="204152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03461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3462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3463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value at right end less than or equal to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4485" name="TextBox 18"/>
          <p:cNvSpPr txBox="1">
            <a:spLocks noChangeArrowheads="1"/>
          </p:cNvSpPr>
          <p:nvPr/>
        </p:nvSpPr>
        <p:spPr bwMode="auto">
          <a:xfrm>
            <a:off x="4200525" y="204152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4486" name="TextBox 19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448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448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448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5507" name="Group 2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5508" name="Group 23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5509" name="Group 24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Repeat</a:t>
            </a:r>
          </a:p>
        </p:txBody>
      </p:sp>
      <p:grpSp>
        <p:nvGrpSpPr>
          <p:cNvPr id="406531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6532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6533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element at left end greater than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7556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07557" name="Group 1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7558" name="Group 1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755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element at right end less than or equal to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8581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8582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8583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8584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8585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Since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800" dirty="0"/>
              <a:t> has "passed"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800" dirty="0"/>
              <a:t>, do not exchange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05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9606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9607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9608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9609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 pivot value with the value at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629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10630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0631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0632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10633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 pivot value with the value at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1652" name="TextBox 22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1653" name="Group 23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1654" name="Group 24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11655" name="Group 25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 pivot value is in the correct position; return the value of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800" dirty="0"/>
              <a:t> and assign it to the pivot index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pivIndex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2676" name="TextBox 18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2677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2678" name="Group 2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12679" name="Group 21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2"/>
          <p:cNvGraphicFramePr>
            <a:graphicFrameLocks noChangeAspect="1"/>
          </p:cNvGraphicFramePr>
          <p:nvPr/>
        </p:nvGraphicFramePr>
        <p:xfrm>
          <a:off x="1643063" y="1970088"/>
          <a:ext cx="6200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Photo Editor Photo" r:id="rId4" imgW="4723810" imgH="2742857" progId="MSPhotoEd.3">
                  <p:embed/>
                </p:oleObj>
              </mc:Choice>
              <mc:Fallback>
                <p:oleObj name="Photo Editor Photo" r:id="rId4" imgW="4723810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970088"/>
                        <a:ext cx="6200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3ACD349-6D04-9843-8444-4EFA0190691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for Partitioning</a:t>
            </a:r>
          </a:p>
        </p:txBody>
      </p:sp>
      <p:pic>
        <p:nvPicPr>
          <p:cNvPr id="4136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828800"/>
            <a:ext cx="6372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Code for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partition </a:t>
            </a:r>
            <a:r>
              <a:rPr lang="en-US" sz="3600" b="1" dirty="0" smtClean="0"/>
              <a:t>when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Pivot </a:t>
            </a:r>
            <a:r>
              <a:rPr lang="en-US" sz="3600" b="1" dirty="0" smtClean="0"/>
              <a:t>is the largest or smallest value</a:t>
            </a:r>
          </a:p>
        </p:txBody>
      </p:sp>
      <p:pic>
        <p:nvPicPr>
          <p:cNvPr id="414722" name="Picture 2" descr="C:\Documents and Settings\Administrator\My Documents\Koffman\PPTs\JPEGS\JWCL233_Koffman JPG files\ch08\w0216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3886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23" name="Picture 3" descr="C:\Documents and Settings\Administrator\My Documents\Koffman\PPTs\JPEGS\JWCL233_Koffman JPG files\ch08\w0217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55963"/>
            <a:ext cx="38862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Revised Partition Algorithm</a:t>
            </a:r>
          </a:p>
        </p:txBody>
      </p:sp>
      <p:sp>
        <p:nvSpPr>
          <p:cNvPr id="416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Quicksort is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 when each split yields one empty subarray, which is the case when the array is presorted</a:t>
            </a:r>
          </a:p>
          <a:p>
            <a:r>
              <a:rPr lang="en-US" smtClean="0"/>
              <a:t>A better solution is to pick the pivot value in a way that is less likely to lead to a bad split</a:t>
            </a:r>
          </a:p>
          <a:p>
            <a:pPr lvl="1"/>
            <a:r>
              <a:rPr lang="en-US" smtClean="0"/>
              <a:t>Use three references: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first, middle, last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mtClean="0"/>
              <a:t>Select the median of the these items as the pivot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Revised Partitioning</a:t>
            </a:r>
          </a:p>
        </p:txBody>
      </p:sp>
      <p:grpSp>
        <p:nvGrpSpPr>
          <p:cNvPr id="417794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7795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7796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18818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8825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8826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0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2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4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19842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9850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9851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Sort these values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5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7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9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0866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0874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20875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Sort these values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0869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0871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0873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1890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1898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21899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middle with first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1893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1895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1897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2914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2922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  <p:grpSp>
          <p:nvGrpSpPr>
            <p:cNvPr id="422923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middle with first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2917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2919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2921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3938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3940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  <p:grpSp>
          <p:nvGrpSpPr>
            <p:cNvPr id="423941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890963" y="4038600"/>
            <a:ext cx="2262187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Run the partition algorithm using the first element as the pivot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ChangeAspect="1"/>
          </p:cNvGraphicFramePr>
          <p:nvPr/>
        </p:nvGraphicFramePr>
        <p:xfrm>
          <a:off x="1633538" y="1989138"/>
          <a:ext cx="6203950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Photo Editor Photo" r:id="rId4" imgW="4715533" imgH="2734057" progId="MSPhotoEd.3">
                  <p:embed/>
                </p:oleObj>
              </mc:Choice>
              <mc:Fallback>
                <p:oleObj name="Photo Editor Photo" r:id="rId4" imgW="4715533" imgH="27340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89138"/>
                        <a:ext cx="6203950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C3094-27B9-694E-9543-CDB3851F7FE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Algorithm for Revised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4000" b="1" dirty="0" smtClean="0"/>
              <a:t> </a:t>
            </a:r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424962" name="Rectangle 4"/>
          <p:cNvSpPr>
            <a:spLocks noChangeArrowheads="1"/>
          </p:cNvSpPr>
          <p:nvPr/>
        </p:nvSpPr>
        <p:spPr bwMode="auto">
          <a:xfrm>
            <a:off x="152400" y="1600200"/>
            <a:ext cx="8763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Algorithm for Revised partition Method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1.     </a:t>
            </a:r>
            <a:r>
              <a:rPr lang="en-US" sz="1200" b="1"/>
              <a:t>Sort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table[first], table[middle],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table[last]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2.     </a:t>
            </a:r>
            <a:r>
              <a:rPr lang="en-US" sz="1200" b="1"/>
              <a:t>Move the median value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1200" b="1"/>
              <a:t>(the pivot value) by exchanging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table[middle].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3.     </a:t>
            </a:r>
            <a:r>
              <a:rPr lang="en-US" sz="1200" b="1"/>
              <a:t>Initialize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200" b="1"/>
              <a:t> 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last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4.    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5. 	</a:t>
            </a:r>
            <a:r>
              <a:rPr lang="en-US" sz="1200" b="1"/>
              <a:t>Increment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until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selects the first element greater than the pivot value or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has reached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last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6. 	</a:t>
            </a:r>
            <a:r>
              <a:rPr lang="en-US" sz="1200" b="1"/>
              <a:t>Decrement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until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selects the first element less than or equal to the pivot value or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has 	reached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first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7. 	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if up &lt; down </a:t>
            </a:r>
            <a:r>
              <a:rPr lang="en-US" sz="1200" b="1"/>
              <a:t>then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8.     	          </a:t>
            </a:r>
            <a:r>
              <a:rPr lang="en-US" sz="1200" b="1"/>
              <a:t>Exchange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table[up]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table[down]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9.    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while up </a:t>
            </a:r>
            <a:r>
              <a:rPr lang="en-US" sz="1200" b="1"/>
              <a:t>is to the left of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10.   </a:t>
            </a:r>
            <a:r>
              <a:rPr lang="en-US" sz="1200" b="1"/>
              <a:t>Exchange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table[down]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11.   </a:t>
            </a:r>
            <a:r>
              <a:rPr lang="en-US" sz="1200" b="1"/>
              <a:t>Return the value of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pivIndex</a:t>
            </a:r>
            <a:endParaRPr lang="en-US" sz="12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Comparison of Sort Algorithms</a:t>
            </a:r>
            <a:endParaRPr lang="en-US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Sorting Algorithm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44E25E-7C38-9148-AD35-8AE31D71B76C}" type="slidenum">
              <a:rPr lang="en-US"/>
              <a:pPr>
                <a:defRPr/>
              </a:pPr>
              <a:t>172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2235200"/>
          <a:ext cx="6629400" cy="313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38200"/>
                <a:gridCol w="1066800"/>
                <a:gridCol w="914400"/>
                <a:gridCol w="1371600"/>
                <a:gridCol w="914400"/>
              </a:tblGrid>
              <a:tr h="3707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Best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Worst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Memory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Stable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3707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Bubble Sort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</a:t>
                      </a:r>
                      <a:endParaRPr lang="en-US" sz="1800" i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  <a:endParaRPr lang="en-US" sz="1800" i="1" baseline="30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  <a:endParaRPr lang="en-US" sz="1800" i="1" baseline="30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6400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Selection Sort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6400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Insertion Sort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</a:t>
                      </a:r>
                      <a:r>
                        <a:rPr lang="en-US" sz="1800" i="1" baseline="30000" dirty="0" smtClean="0"/>
                        <a:t>2</a:t>
                      </a:r>
                    </a:p>
                    <a:p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3707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Merge Sort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/>
                        <a:t>nlogn</a:t>
                      </a:r>
                      <a:endParaRPr lang="en-US" sz="1800" i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n</a:t>
                      </a:r>
                      <a:endParaRPr lang="en-US" sz="1800" i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3707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Quick Sort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</a:t>
                      </a:r>
                      <a:r>
                        <a:rPr lang="en-US" sz="1800" baseline="30000" dirty="0" smtClean="0"/>
                        <a:t>2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log</a:t>
                      </a:r>
                      <a:r>
                        <a:rPr lang="en-US" sz="1800" i="1" baseline="0" dirty="0" smtClean="0"/>
                        <a:t> n</a:t>
                      </a:r>
                      <a:endParaRPr lang="en-US" sz="1800" i="1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3707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Heap Sort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nlogn</a:t>
                      </a:r>
                      <a:endParaRPr lang="en-US" sz="1800" i="1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07" marB="457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8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2"/>
          <p:cNvGraphicFramePr>
            <a:graphicFrameLocks noChangeAspect="1"/>
          </p:cNvGraphicFramePr>
          <p:nvPr/>
        </p:nvGraphicFramePr>
        <p:xfrm>
          <a:off x="1644650" y="1984375"/>
          <a:ext cx="6200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Photo Editor Photo" r:id="rId4" imgW="4723810" imgH="2742857" progId="MSPhotoEd.3">
                  <p:embed/>
                </p:oleObj>
              </mc:Choice>
              <mc:Fallback>
                <p:oleObj name="Photo Editor Photo" r:id="rId4" imgW="4723810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984375"/>
                        <a:ext cx="6200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8DCAE3-A46D-C647-B3CC-85366455074A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2"/>
          <p:cNvGraphicFramePr>
            <a:graphicFrameLocks noChangeAspect="1"/>
          </p:cNvGraphicFramePr>
          <p:nvPr/>
        </p:nvGraphicFramePr>
        <p:xfrm>
          <a:off x="1619250" y="1979613"/>
          <a:ext cx="6229350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Photo Editor Photo" r:id="rId4" imgW="4715533" imgH="2723810" progId="MSPhotoEd.3">
                  <p:embed/>
                </p:oleObj>
              </mc:Choice>
              <mc:Fallback>
                <p:oleObj name="Photo Editor Photo" r:id="rId4" imgW="4715533" imgH="2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79613"/>
                        <a:ext cx="6229350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B3B661-762C-B148-8DC3-C8473612E495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25488" y="381000"/>
            <a:ext cx="7693025" cy="7620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000000"/>
                </a:solidFill>
                <a:latin typeface="Corbel" charset="0"/>
              </a:rPr>
              <a:t>What Is Sorting?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103154"/>
                </a:solidFill>
                <a:latin typeface="Times New Roman" charset="0"/>
                <a:cs typeface="Times New Roman" charset="0"/>
              </a:rPr>
              <a:t>To arrange a collection of items in some specified order.</a:t>
            </a:r>
          </a:p>
          <a:p>
            <a:pPr lvl="2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103154"/>
                </a:solidFill>
                <a:latin typeface="Times New Roman" charset="0"/>
                <a:cs typeface="Times New Roman" charset="0"/>
              </a:rPr>
              <a:t>Numerical order </a:t>
            </a:r>
          </a:p>
          <a:p>
            <a:pPr lvl="2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103154"/>
                </a:solidFill>
                <a:latin typeface="Times New Roman" charset="0"/>
                <a:cs typeface="Times New Roman" charset="0"/>
              </a:rPr>
              <a:t>Lexicographical order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600" b="1" i="1">
                <a:solidFill>
                  <a:srgbClr val="3366FF"/>
                </a:solidFill>
                <a:latin typeface="Times New Roman" charset="0"/>
                <a:cs typeface="Times New Roman" charset="0"/>
              </a:rPr>
              <a:t>Input:</a:t>
            </a:r>
            <a:r>
              <a:rPr lang="en-US" sz="2600">
                <a:latin typeface="Times New Roman" charset="0"/>
                <a:cs typeface="Times New Roman" charset="0"/>
              </a:rPr>
              <a:t> sequence  </a:t>
            </a:r>
            <a:r>
              <a:rPr lang="en-US" sz="26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&lt;</a:t>
            </a:r>
            <a:r>
              <a:rPr lang="en-US" sz="26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600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US" sz="26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sz="26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600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26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, …, </a:t>
            </a:r>
            <a:r>
              <a:rPr lang="en-US" sz="26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600" i="1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sz="26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n-US" sz="2600">
                <a:latin typeface="Times New Roman" charset="0"/>
                <a:cs typeface="Times New Roman" charset="0"/>
              </a:rPr>
              <a:t>  of numbers.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b="1" i="1">
                <a:solidFill>
                  <a:srgbClr val="3366FF"/>
                </a:solidFill>
                <a:latin typeface="Times New Roman" charset="0"/>
                <a:cs typeface="Times New Roman" charset="0"/>
              </a:rPr>
              <a:t>Output:</a:t>
            </a:r>
            <a:r>
              <a:rPr lang="en-US" sz="2400">
                <a:latin typeface="Times New Roman" charset="0"/>
                <a:cs typeface="Times New Roman" charset="0"/>
              </a:rPr>
              <a:t> permutation  </a:t>
            </a:r>
            <a:r>
              <a:rPr lang="en-US" sz="24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&lt;</a:t>
            </a:r>
            <a:r>
              <a:rPr lang="en-US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a'</a:t>
            </a:r>
            <a:r>
              <a:rPr lang="en-US" sz="2400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US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, a'</a:t>
            </a:r>
            <a:r>
              <a:rPr lang="en-US" sz="2400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sz="24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…</a:t>
            </a:r>
            <a:r>
              <a:rPr lang="en-US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, a’</a:t>
            </a:r>
            <a:r>
              <a:rPr lang="en-US" altLang="ja-JP" sz="2400" i="1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altLang="ja-JP" sz="24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&gt;</a:t>
            </a:r>
            <a:r>
              <a:rPr lang="en-US" altLang="ja-JP" sz="2400" baseline="-25000">
                <a:latin typeface="Times New Roman" charset="0"/>
                <a:cs typeface="Times New Roman" charset="0"/>
              </a:rPr>
              <a:t>  </a:t>
            </a:r>
            <a:r>
              <a:rPr lang="en-US" altLang="ja-JP" sz="2400">
                <a:latin typeface="Times New Roman" charset="0"/>
                <a:cs typeface="Times New Roman" charset="0"/>
              </a:rPr>
              <a:t>such that  </a:t>
            </a:r>
            <a:r>
              <a:rPr lang="en-US" altLang="ja-JP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a'</a:t>
            </a:r>
            <a:r>
              <a:rPr lang="en-US" altLang="ja-JP" sz="2400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1 </a:t>
            </a:r>
            <a:r>
              <a:rPr lang="en-US" altLang="ja-JP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>
                <a:solidFill>
                  <a:srgbClr val="009999"/>
                </a:solidFill>
                <a:latin typeface="Symbol" charset="0"/>
              </a:rPr>
              <a:t>£ </a:t>
            </a:r>
            <a:r>
              <a:rPr lang="en-US" altLang="ja-JP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 a'</a:t>
            </a:r>
            <a:r>
              <a:rPr lang="en-US" altLang="ja-JP" sz="2400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altLang="ja-JP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>
                <a:solidFill>
                  <a:srgbClr val="009999"/>
                </a:solidFill>
                <a:latin typeface="Symbol" charset="0"/>
              </a:rPr>
              <a:t>£</a:t>
            </a:r>
            <a:r>
              <a:rPr lang="en-US" altLang="ja-JP" sz="24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 baseline="20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…</a:t>
            </a:r>
            <a:r>
              <a:rPr lang="en-US" altLang="ja-JP" sz="24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2400">
                <a:solidFill>
                  <a:srgbClr val="009999"/>
                </a:solidFill>
                <a:latin typeface="Symbol" charset="0"/>
              </a:rPr>
              <a:t>£</a:t>
            </a:r>
            <a:r>
              <a:rPr lang="en-US" altLang="ja-JP" sz="2400" i="1">
                <a:solidFill>
                  <a:srgbClr val="009999"/>
                </a:solidFill>
                <a:latin typeface="Times New Roman" charset="0"/>
                <a:cs typeface="Times New Roman" charset="0"/>
              </a:rPr>
              <a:t> a'</a:t>
            </a:r>
            <a:r>
              <a:rPr lang="en-US" altLang="ja-JP" sz="2400" i="1" baseline="-25000">
                <a:solidFill>
                  <a:srgbClr val="009999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altLang="ja-JP" sz="2400" i="1" baseline="-25000">
                <a:latin typeface="Times New Roman" charset="0"/>
                <a:cs typeface="Times New Roman" charset="0"/>
              </a:rPr>
              <a:t> </a:t>
            </a:r>
            <a:r>
              <a:rPr lang="en-US" altLang="ja-JP" sz="2400">
                <a:latin typeface="Times New Roman" charset="0"/>
                <a:cs typeface="Times New Roman" charset="0"/>
              </a:rPr>
              <a:t>.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Example</a:t>
            </a:r>
          </a:p>
          <a:p>
            <a:pPr lvl="2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>
                <a:latin typeface="Calisto MT" charset="0"/>
              </a:rPr>
              <a:t>Start </a:t>
            </a:r>
            <a:r>
              <a:rPr lang="en-US">
                <a:latin typeface="Calisto MT" charset="0"/>
                <a:sym typeface="Wingdings" charset="0"/>
              </a:rPr>
              <a:t> </a:t>
            </a:r>
            <a:r>
              <a:rPr lang="en-US">
                <a:latin typeface="Calisto MT" charset="0"/>
              </a:rPr>
              <a:t>1   23   2   56    9     8    10    100</a:t>
            </a:r>
          </a:p>
          <a:p>
            <a:pPr lvl="2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>
                <a:latin typeface="Calisto MT" charset="0"/>
              </a:rPr>
              <a:t>End  </a:t>
            </a:r>
            <a:r>
              <a:rPr lang="en-US">
                <a:latin typeface="Calisto MT" charset="0"/>
                <a:sym typeface="Wingdings" charset="0"/>
              </a:rPr>
              <a:t>  1    2    8   9   10   23   56   100</a:t>
            </a:r>
          </a:p>
          <a:p>
            <a:pPr lvl="2" indent="-173038" eaLnBrk="1" hangingPunct="1">
              <a:lnSpc>
                <a:spcPct val="90000"/>
              </a:lnSpc>
              <a:buFont typeface="Arial" charset="0"/>
              <a:buChar char="•"/>
            </a:pPr>
            <a:endParaRPr lang="en-US" sz="2400">
              <a:latin typeface="Calisto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032F0D-726B-1E43-B73E-A3645006809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2"/>
          <p:cNvGraphicFramePr>
            <a:graphicFrameLocks noChangeAspect="1"/>
          </p:cNvGraphicFramePr>
          <p:nvPr/>
        </p:nvGraphicFramePr>
        <p:xfrm>
          <a:off x="1657350" y="1970088"/>
          <a:ext cx="6200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Photo Editor Photo" r:id="rId4" imgW="4723810" imgH="2742857" progId="MSPhotoEd.3">
                  <p:embed/>
                </p:oleObj>
              </mc:Choice>
              <mc:Fallback>
                <p:oleObj name="Photo Editor Photo" r:id="rId4" imgW="4723810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970088"/>
                        <a:ext cx="620077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6C8C677-AA8E-5649-89F0-4EEEC5DD119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2"/>
          <p:cNvGraphicFramePr>
            <a:graphicFrameLocks noChangeAspect="1"/>
          </p:cNvGraphicFramePr>
          <p:nvPr/>
        </p:nvGraphicFramePr>
        <p:xfrm>
          <a:off x="1643063" y="1990725"/>
          <a:ext cx="6218237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Photo Editor Photo" r:id="rId4" imgW="4723810" imgH="2734057" progId="MSPhotoEd.3">
                  <p:embed/>
                </p:oleObj>
              </mc:Choice>
              <mc:Fallback>
                <p:oleObj name="Photo Editor Photo" r:id="rId4" imgW="4723810" imgH="27340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990725"/>
                        <a:ext cx="6218237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DAADE39-E670-C442-A893-9E5F59B984E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2"/>
          <p:cNvGraphicFramePr>
            <a:graphicFrameLocks noChangeAspect="1"/>
          </p:cNvGraphicFramePr>
          <p:nvPr/>
        </p:nvGraphicFramePr>
        <p:xfrm>
          <a:off x="1660525" y="1971675"/>
          <a:ext cx="6186488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Photo Editor Photo" r:id="rId4" imgW="5009524" imgH="2914286" progId="MSPhotoEd.3">
                  <p:embed/>
                </p:oleObj>
              </mc:Choice>
              <mc:Fallback>
                <p:oleObj name="Photo Editor Photo" r:id="rId4" imgW="5009524" imgH="29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971675"/>
                        <a:ext cx="6186488" cy="359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015388-49F9-A245-B3AA-245F4D52AF6F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Object 2"/>
          <p:cNvGraphicFramePr>
            <a:graphicFrameLocks noChangeAspect="1"/>
          </p:cNvGraphicFramePr>
          <p:nvPr/>
        </p:nvGraphicFramePr>
        <p:xfrm>
          <a:off x="1641475" y="1992313"/>
          <a:ext cx="6223000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Photo Editor Photo" r:id="rId4" imgW="5020376" imgH="2905531" progId="MSPhotoEd.3">
                  <p:embed/>
                </p:oleObj>
              </mc:Choice>
              <mc:Fallback>
                <p:oleObj name="Photo Editor Photo" r:id="rId4" imgW="5020376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992313"/>
                        <a:ext cx="6223000" cy="360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AF5125-9803-AF49-ACCA-0D8AF2B9D82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Object 2"/>
          <p:cNvGraphicFramePr>
            <a:graphicFrameLocks noChangeAspect="1"/>
          </p:cNvGraphicFramePr>
          <p:nvPr/>
        </p:nvGraphicFramePr>
        <p:xfrm>
          <a:off x="1611313" y="1990725"/>
          <a:ext cx="6223000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Photo Editor Photo" r:id="rId4" imgW="5020376" imgH="2905531" progId="MSPhotoEd.3">
                  <p:embed/>
                </p:oleObj>
              </mc:Choice>
              <mc:Fallback>
                <p:oleObj name="Photo Editor Photo" r:id="rId4" imgW="5020376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990725"/>
                        <a:ext cx="6223000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557EE9F-3658-3A41-B39A-7ED5384D3D6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Object 2"/>
          <p:cNvGraphicFramePr>
            <a:graphicFrameLocks noChangeAspect="1"/>
          </p:cNvGraphicFramePr>
          <p:nvPr/>
        </p:nvGraphicFramePr>
        <p:xfrm>
          <a:off x="1625600" y="1976438"/>
          <a:ext cx="6223000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Photo Editor Photo" r:id="rId4" imgW="5020376" imgH="2905531" progId="MSPhotoEd.3">
                  <p:embed/>
                </p:oleObj>
              </mc:Choice>
              <mc:Fallback>
                <p:oleObj name="Photo Editor Photo" r:id="rId4" imgW="5020376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976438"/>
                        <a:ext cx="6223000" cy="360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41A6ED8-FA0D-614D-80F8-CAD1231B842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2"/>
          <p:cNvGraphicFramePr>
            <a:graphicFrameLocks noChangeAspect="1"/>
          </p:cNvGraphicFramePr>
          <p:nvPr/>
        </p:nvGraphicFramePr>
        <p:xfrm>
          <a:off x="1617663" y="1985963"/>
          <a:ext cx="622935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Photo Editor Photo" r:id="rId4" imgW="5095238" imgH="2914286" progId="MSPhotoEd.3">
                  <p:embed/>
                </p:oleObj>
              </mc:Choice>
              <mc:Fallback>
                <p:oleObj name="Photo Editor Photo" r:id="rId4" imgW="5095238" imgH="29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985963"/>
                        <a:ext cx="622935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313E3E-F91C-AA4B-85D4-25CA11F1BCA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2"/>
          <p:cNvGraphicFramePr>
            <a:graphicFrameLocks noChangeAspect="1"/>
          </p:cNvGraphicFramePr>
          <p:nvPr/>
        </p:nvGraphicFramePr>
        <p:xfrm>
          <a:off x="1641475" y="1990725"/>
          <a:ext cx="618648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Photo Editor Photo" r:id="rId4" imgW="4990476" imgH="2905531" progId="MSPhotoEd.3">
                  <p:embed/>
                </p:oleObj>
              </mc:Choice>
              <mc:Fallback>
                <p:oleObj name="Photo Editor Photo" r:id="rId4" imgW="4990476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990725"/>
                        <a:ext cx="6186488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420437-EA30-E24D-A445-499438E9A070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Object 2"/>
          <p:cNvGraphicFramePr>
            <a:graphicFrameLocks noChangeAspect="1"/>
          </p:cNvGraphicFramePr>
          <p:nvPr/>
        </p:nvGraphicFramePr>
        <p:xfrm>
          <a:off x="1646238" y="1976438"/>
          <a:ext cx="6208712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Photo Editor Photo" r:id="rId4" imgW="5009524" imgH="2905531" progId="MSPhotoEd.3">
                  <p:embed/>
                </p:oleObj>
              </mc:Choice>
              <mc:Fallback>
                <p:oleObj name="Photo Editor Photo" r:id="rId4" imgW="5009524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976438"/>
                        <a:ext cx="6208712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8B2D80-D872-9945-841B-3DF98CB7FCCA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Object 2"/>
          <p:cNvGraphicFramePr>
            <a:graphicFrameLocks noChangeAspect="1"/>
          </p:cNvGraphicFramePr>
          <p:nvPr/>
        </p:nvGraphicFramePr>
        <p:xfrm>
          <a:off x="1616075" y="1976438"/>
          <a:ext cx="62087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Photo Editor Photo" r:id="rId4" imgW="5009524" imgH="2905531" progId="MSPhotoEd.3">
                  <p:embed/>
                </p:oleObj>
              </mc:Choice>
              <mc:Fallback>
                <p:oleObj name="Photo Editor Photo" r:id="rId4" imgW="5009524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976438"/>
                        <a:ext cx="6208713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9DCAAE3-BD2F-2649-A3BE-5C995DC4942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543800" cy="7620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000000"/>
                </a:solidFill>
                <a:latin typeface="Corbel" charset="0"/>
              </a:rPr>
              <a:t>Why Sort?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4419600"/>
          </a:xfrm>
        </p:spPr>
        <p:txBody>
          <a:bodyPr/>
          <a:lstStyle/>
          <a:p>
            <a:pPr indent="-173038" eaLnBrk="1" hangingPunct="1"/>
            <a:r>
              <a:rPr lang="en-US" sz="2000">
                <a:latin typeface="Times New Roman" charset="0"/>
                <a:cs typeface="Times New Roman" charset="0"/>
              </a:rPr>
              <a:t>A classic problem in computer science.</a:t>
            </a:r>
          </a:p>
          <a:p>
            <a:pPr marL="800100" lvl="1" indent="-342900" eaLnBrk="1" hangingPunct="1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Data requested in sorted order</a:t>
            </a:r>
          </a:p>
          <a:p>
            <a:pPr marL="1485900" lvl="2" indent="-342900" eaLnBrk="1" hangingPunct="1">
              <a:buFont typeface="Arial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</a:rPr>
              <a:t>e.g., list students in increasing GPA order</a:t>
            </a:r>
          </a:p>
          <a:p>
            <a:pPr indent="-173038" eaLnBrk="1" hangingPunct="1"/>
            <a:r>
              <a:rPr lang="en-US" sz="2000">
                <a:latin typeface="Times New Roman" charset="0"/>
                <a:cs typeface="Times New Roman" charset="0"/>
              </a:rPr>
              <a:t>Searching</a:t>
            </a:r>
          </a:p>
          <a:p>
            <a:pPr marL="800100" lvl="1" indent="-342900" eaLnBrk="1" hangingPunct="1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To find an element in an array of a million elements</a:t>
            </a:r>
          </a:p>
          <a:p>
            <a:pPr marL="1485900" lvl="2" indent="-342900" eaLnBrk="1" hangingPunct="1">
              <a:buFont typeface="Arial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</a:rPr>
              <a:t>Linear search:  average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500,000</a:t>
            </a:r>
            <a:r>
              <a:rPr lang="en-US" sz="2000">
                <a:latin typeface="Times New Roman" charset="0"/>
                <a:cs typeface="Times New Roman" charset="0"/>
              </a:rPr>
              <a:t> comparisons</a:t>
            </a:r>
          </a:p>
          <a:p>
            <a:pPr marL="1485900" lvl="2" indent="-342900" eaLnBrk="1" hangingPunct="1">
              <a:buFont typeface="Arial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</a:rPr>
              <a:t>Binary search: worst case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20</a:t>
            </a:r>
            <a:r>
              <a:rPr lang="en-US" sz="2000">
                <a:latin typeface="Times New Roman" charset="0"/>
                <a:cs typeface="Times New Roman" charset="0"/>
              </a:rPr>
              <a:t> comparisons</a:t>
            </a:r>
          </a:p>
          <a:p>
            <a:pPr marL="800100" lvl="1" indent="-342900" eaLnBrk="1" hangingPunct="1">
              <a:buFont typeface="Arial" charset="0"/>
              <a:buChar char="•"/>
            </a:pPr>
            <a:r>
              <a:rPr lang="en-US">
                <a:latin typeface="Times New Roman" charset="0"/>
                <a:cs typeface="Times New Roman" charset="0"/>
              </a:rPr>
              <a:t> Database, Phone book</a:t>
            </a:r>
          </a:p>
          <a:p>
            <a:pPr indent="-173038" eaLnBrk="1" hangingPunct="1"/>
            <a:r>
              <a:rPr lang="en-US" sz="2000">
                <a:latin typeface="Times New Roman" charset="0"/>
                <a:cs typeface="Times New Roman" charset="0"/>
              </a:rPr>
              <a:t>Eliminating duplicate copies in a collection of records</a:t>
            </a:r>
          </a:p>
          <a:p>
            <a:pPr indent="-173038" eaLnBrk="1" hangingPunct="1"/>
            <a:r>
              <a:rPr lang="en-US" sz="2000">
                <a:latin typeface="Times New Roman" charset="0"/>
                <a:cs typeface="Times New Roman" charset="0"/>
              </a:rPr>
              <a:t>Finding a missing element, Max, Min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75CEBA-3E0C-7F45-BBD2-3055D6738FE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 noChangeAspect="1"/>
          </p:cNvGraphicFramePr>
          <p:nvPr/>
        </p:nvGraphicFramePr>
        <p:xfrm>
          <a:off x="1641475" y="1995488"/>
          <a:ext cx="6186488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Photo Editor Photo" r:id="rId4" imgW="5020376" imgH="2895238" progId="MSPhotoEd.3">
                  <p:embed/>
                </p:oleObj>
              </mc:Choice>
              <mc:Fallback>
                <p:oleObj name="Photo Editor Photo" r:id="rId4" imgW="5020376" imgH="28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1995488"/>
                        <a:ext cx="6186488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A14CB1-B030-214F-8D68-4D3857652C6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 noChangeAspect="1"/>
          </p:cNvGraphicFramePr>
          <p:nvPr/>
        </p:nvGraphicFramePr>
        <p:xfrm>
          <a:off x="1620838" y="1992313"/>
          <a:ext cx="6154737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Photo Editor Photo" r:id="rId4" imgW="5001323" imgH="2905531" progId="MSPhotoEd.3">
                  <p:embed/>
                </p:oleObj>
              </mc:Choice>
              <mc:Fallback>
                <p:oleObj name="Photo Editor Photo" r:id="rId4" imgW="5001323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992313"/>
                        <a:ext cx="6154737" cy="357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8477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Merge sort (Example)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2032D0-95F5-CF46-862C-7EAAC2D29E7A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81975" cy="8382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103154"/>
                </a:solidFill>
                <a:latin typeface="Corbel" charset="0"/>
              </a:rPr>
              <a:t>Analysis of merge sort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0CB39E-8CEA-0443-83B2-CD023B162A4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52763" y="1912938"/>
            <a:ext cx="3960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3084513" algn="l"/>
              </a:tabLst>
              <a:defRPr/>
            </a:pPr>
            <a:r>
              <a:rPr lang="en-US" b="1"/>
              <a:t>MERGE-SORT</a:t>
            </a:r>
            <a:r>
              <a:rPr lang="en-US"/>
              <a:t> </a:t>
            </a:r>
            <a:r>
              <a:rPr lang="en-US" i="1">
                <a:solidFill>
                  <a:srgbClr val="009999"/>
                </a:solidFill>
                <a:cs typeface="Arial Unicode MS" charset="0"/>
              </a:rPr>
              <a:t>A</a:t>
            </a:r>
            <a:r>
              <a:rPr lang="en-US">
                <a:solidFill>
                  <a:srgbClr val="009999"/>
                </a:solidFill>
                <a:cs typeface="Arial Unicode MS" charset="0"/>
              </a:rPr>
              <a:t>[1 . . </a:t>
            </a:r>
            <a:r>
              <a:rPr lang="en-US" i="1">
                <a:solidFill>
                  <a:srgbClr val="009999"/>
                </a:solidFill>
                <a:cs typeface="Arial Unicode MS" charset="0"/>
              </a:rPr>
              <a:t>n</a:t>
            </a:r>
            <a:r>
              <a:rPr lang="en-US">
                <a:solidFill>
                  <a:srgbClr val="009999"/>
                </a:solidFill>
                <a:cs typeface="Arial Unicode MS" charset="0"/>
              </a:rPr>
              <a:t>]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89288" y="2484438"/>
            <a:ext cx="5654675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Tx/>
              <a:buAutoNum type="arabicPeriod"/>
              <a:defRPr/>
            </a:pPr>
            <a:r>
              <a:rPr lang="en-US" sz="3200" dirty="0" smtClean="0"/>
              <a:t>If </a:t>
            </a:r>
            <a:r>
              <a:rPr lang="en-US" sz="3200" i="1" dirty="0" smtClean="0">
                <a:solidFill>
                  <a:srgbClr val="009999"/>
                </a:solidFill>
              </a:rPr>
              <a:t>n</a:t>
            </a:r>
            <a:r>
              <a:rPr lang="en-US" sz="3200" dirty="0" smtClean="0">
                <a:solidFill>
                  <a:srgbClr val="009999"/>
                </a:solidFill>
              </a:rPr>
              <a:t> = 1</a:t>
            </a:r>
            <a:r>
              <a:rPr lang="en-US" sz="3200" dirty="0" smtClean="0"/>
              <a:t>, done.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Tx/>
              <a:buAutoNum type="arabicPeriod"/>
              <a:defRPr/>
            </a:pPr>
            <a:r>
              <a:rPr lang="en-US" sz="3200" dirty="0" smtClean="0"/>
              <a:t>Recursively sort </a:t>
            </a:r>
            <a:r>
              <a:rPr lang="en-US" sz="3200" i="1" dirty="0" smtClean="0">
                <a:solidFill>
                  <a:srgbClr val="009999"/>
                </a:solidFill>
              </a:rPr>
              <a:t>A</a:t>
            </a:r>
            <a:r>
              <a:rPr lang="en-US" sz="3200" dirty="0" smtClean="0">
                <a:solidFill>
                  <a:srgbClr val="009999"/>
                </a:solidFill>
              </a:rPr>
              <a:t>[ 1 . . </a:t>
            </a:r>
            <a:r>
              <a:rPr lang="en-US" dirty="0" smtClean="0">
                <a:solidFill>
                  <a:srgbClr val="009999"/>
                </a:solidFill>
                <a:sym typeface="Symbol" charset="0"/>
              </a:rPr>
              <a:t></a:t>
            </a:r>
            <a:r>
              <a:rPr lang="en-US" sz="3200" i="1" dirty="0" smtClean="0">
                <a:solidFill>
                  <a:srgbClr val="009999"/>
                </a:solidFill>
                <a:sym typeface="Symbol" charset="0"/>
              </a:rPr>
              <a:t>n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/2</a:t>
            </a:r>
            <a:r>
              <a:rPr lang="en-US" dirty="0" smtClean="0">
                <a:solidFill>
                  <a:srgbClr val="009999"/>
                </a:solidFill>
                <a:sym typeface="Symbol" charset="0"/>
              </a:rPr>
              <a:t>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 ]</a:t>
            </a:r>
            <a:r>
              <a:rPr lang="en-US" sz="3200" dirty="0" smtClean="0">
                <a:sym typeface="Symbol" charset="0"/>
              </a:rPr>
              <a:t> and </a:t>
            </a:r>
            <a:r>
              <a:rPr lang="en-US" sz="3200" i="1" dirty="0" smtClean="0">
                <a:solidFill>
                  <a:srgbClr val="009999"/>
                </a:solidFill>
                <a:sym typeface="Symbol" charset="0"/>
              </a:rPr>
              <a:t>A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[ </a:t>
            </a:r>
            <a:r>
              <a:rPr lang="en-US" dirty="0" smtClean="0">
                <a:solidFill>
                  <a:srgbClr val="009999"/>
                </a:solidFill>
                <a:sym typeface="Symbol" charset="0"/>
              </a:rPr>
              <a:t></a:t>
            </a:r>
            <a:r>
              <a:rPr lang="en-US" sz="3200" i="1" dirty="0" smtClean="0">
                <a:solidFill>
                  <a:srgbClr val="009999"/>
                </a:solidFill>
                <a:sym typeface="Symbol" charset="0"/>
              </a:rPr>
              <a:t>n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/2</a:t>
            </a:r>
            <a:r>
              <a:rPr lang="en-US" dirty="0" smtClean="0">
                <a:solidFill>
                  <a:srgbClr val="009999"/>
                </a:solidFill>
                <a:sym typeface="Symbol" charset="0"/>
              </a:rPr>
              <a:t>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+1 . . </a:t>
            </a:r>
            <a:r>
              <a:rPr lang="en-US" sz="3200" i="1" dirty="0" smtClean="0">
                <a:solidFill>
                  <a:srgbClr val="009999"/>
                </a:solidFill>
                <a:sym typeface="Symbol" charset="0"/>
              </a:rPr>
              <a:t>n 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] </a:t>
            </a:r>
            <a:r>
              <a:rPr lang="en-US" sz="3200" dirty="0" smtClean="0">
                <a:sym typeface="Symbo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Tx/>
              <a:buAutoNum type="arabicPeriod"/>
              <a:defRPr/>
            </a:pPr>
            <a:r>
              <a:rPr lang="ja-JP" altLang="en-US" sz="3200" b="1" i="1" dirty="0" smtClean="0">
                <a:solidFill>
                  <a:srgbClr val="FF0000"/>
                </a:solidFill>
                <a:latin typeface="Arial"/>
                <a:sym typeface="Symbol" charset="0"/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  <a:sym typeface="Symbol" charset="0"/>
              </a:rPr>
              <a:t>Merge</a:t>
            </a:r>
            <a:r>
              <a:rPr lang="ja-JP" altLang="en-US" sz="3200" b="1" i="1" dirty="0" smtClean="0">
                <a:solidFill>
                  <a:srgbClr val="FF0000"/>
                </a:solidFill>
                <a:latin typeface="Arial"/>
                <a:sym typeface="Symbol" charset="0"/>
              </a:rPr>
              <a:t>”</a:t>
            </a:r>
            <a:r>
              <a:rPr lang="en-US" sz="3200" dirty="0" smtClean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3200" dirty="0" smtClean="0">
                <a:sym typeface="Symbol" charset="0"/>
              </a:rPr>
              <a:t>the </a:t>
            </a:r>
            <a:r>
              <a:rPr lang="en-US" sz="3200" dirty="0" smtClean="0">
                <a:solidFill>
                  <a:srgbClr val="009999"/>
                </a:solidFill>
                <a:sym typeface="Symbol" charset="0"/>
              </a:rPr>
              <a:t>2</a:t>
            </a:r>
            <a:r>
              <a:rPr lang="en-US" sz="3200" dirty="0" smtClean="0">
                <a:sym typeface="Symbol" charset="0"/>
              </a:rPr>
              <a:t> sorted lists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47800" y="1828800"/>
            <a:ext cx="14478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9999"/>
                </a:solidFill>
              </a:rPr>
              <a:t>T</a:t>
            </a:r>
            <a:r>
              <a:rPr lang="en-US" dirty="0">
                <a:solidFill>
                  <a:srgbClr val="009999"/>
                </a:solidFill>
              </a:rPr>
              <a:t>(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0099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9999"/>
                </a:solidFill>
                <a:latin typeface="Symbol" charset="0"/>
              </a:rPr>
              <a:t>Q</a:t>
            </a:r>
            <a:r>
              <a:rPr lang="en-US" dirty="0">
                <a:solidFill>
                  <a:srgbClr val="009999"/>
                </a:solidFill>
              </a:rPr>
              <a:t>(1)</a:t>
            </a:r>
          </a:p>
          <a:p>
            <a:pPr>
              <a:defRPr/>
            </a:pPr>
            <a:endParaRPr lang="en-US" dirty="0">
              <a:solidFill>
                <a:srgbClr val="009999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9999"/>
                </a:solidFill>
              </a:rPr>
              <a:t>2</a:t>
            </a:r>
            <a:r>
              <a:rPr lang="en-US" i="1" dirty="0">
                <a:solidFill>
                  <a:srgbClr val="009999"/>
                </a:solidFill>
              </a:rPr>
              <a:t>T</a:t>
            </a:r>
            <a:r>
              <a:rPr lang="en-US" dirty="0">
                <a:solidFill>
                  <a:srgbClr val="009999"/>
                </a:solidFill>
              </a:rPr>
              <a:t>(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/2)</a:t>
            </a:r>
            <a:endParaRPr lang="en-US" dirty="0">
              <a:solidFill>
                <a:srgbClr val="009999"/>
              </a:solidFill>
              <a:cs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dirty="0">
                <a:solidFill>
                  <a:srgbClr val="009999"/>
                </a:solidFill>
                <a:latin typeface="Symbol" charset="0"/>
                <a:cs typeface="Times New Roman" charset="0"/>
              </a:rPr>
              <a:t>Q</a:t>
            </a:r>
            <a:r>
              <a:rPr lang="en-US" dirty="0">
                <a:solidFill>
                  <a:srgbClr val="009999"/>
                </a:solidFill>
                <a:cs typeface="Times New Roman" charset="0"/>
              </a:rPr>
              <a:t>(</a:t>
            </a:r>
            <a:r>
              <a:rPr lang="en-US" i="1" dirty="0">
                <a:solidFill>
                  <a:srgbClr val="009999"/>
                </a:solidFill>
                <a:cs typeface="Times New Roman" charset="0"/>
              </a:rPr>
              <a:t>n</a:t>
            </a:r>
            <a:r>
              <a:rPr lang="en-US" dirty="0">
                <a:solidFill>
                  <a:srgbClr val="009999"/>
                </a:solidFill>
                <a:cs typeface="Times New Roman" charset="0"/>
              </a:rPr>
              <a:t>)</a:t>
            </a:r>
            <a:r>
              <a:rPr lang="en-US" dirty="0">
                <a:solidFill>
                  <a:srgbClr val="009999"/>
                </a:solidFill>
              </a:rPr>
              <a:t>  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6563" y="2038350"/>
            <a:ext cx="1587" cy="223678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05800" cy="762000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Analyzing merge sort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05300" y="6172200"/>
            <a:ext cx="533400" cy="365125"/>
          </a:xfrm>
        </p:spPr>
        <p:txBody>
          <a:bodyPr>
            <a:normAutofit/>
          </a:bodyPr>
          <a:lstStyle/>
          <a:p>
            <a:pPr>
              <a:defRPr/>
            </a:pPr>
            <a:fld id="{89A1E296-7A10-8640-91DE-756308D805E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76803" name="Group 17"/>
          <p:cNvGrpSpPr>
            <a:grpSpLocks/>
          </p:cNvGrpSpPr>
          <p:nvPr/>
        </p:nvGrpSpPr>
        <p:grpSpPr bwMode="auto">
          <a:xfrm>
            <a:off x="1714500" y="2073275"/>
            <a:ext cx="5715000" cy="1158875"/>
            <a:chOff x="1104" y="1008"/>
            <a:chExt cx="3600" cy="730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104" y="1190"/>
              <a:ext cx="7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rgbClr val="009999"/>
                  </a:solidFill>
                </a:rPr>
                <a:t>T</a:t>
              </a:r>
              <a:r>
                <a:rPr lang="en-US" dirty="0">
                  <a:solidFill>
                    <a:srgbClr val="009999"/>
                  </a:solidFill>
                </a:rPr>
                <a:t>(</a:t>
              </a:r>
              <a:r>
                <a:rPr lang="en-US" i="1" dirty="0">
                  <a:solidFill>
                    <a:srgbClr val="009999"/>
                  </a:solidFill>
                </a:rPr>
                <a:t>n</a:t>
              </a:r>
              <a:r>
                <a:rPr lang="en-US" dirty="0">
                  <a:solidFill>
                    <a:srgbClr val="009999"/>
                  </a:solidFill>
                </a:rPr>
                <a:t>) =</a:t>
              </a:r>
            </a:p>
          </p:txBody>
        </p:sp>
        <p:grpSp>
          <p:nvGrpSpPr>
            <p:cNvPr id="76806" name="Group 11"/>
            <p:cNvGrpSpPr>
              <a:grpSpLocks/>
            </p:cNvGrpSpPr>
            <p:nvPr/>
          </p:nvGrpSpPr>
          <p:grpSpPr bwMode="auto">
            <a:xfrm>
              <a:off x="2064" y="1008"/>
              <a:ext cx="2640" cy="730"/>
              <a:chOff x="1728" y="3277"/>
              <a:chExt cx="2640" cy="730"/>
            </a:xfrm>
          </p:grpSpPr>
          <p:sp>
            <p:nvSpPr>
              <p:cNvPr id="25612" name="Rectangle 12"/>
              <p:cNvSpPr>
                <a:spLocks noChangeArrowheads="1"/>
              </p:cNvSpPr>
              <p:nvPr/>
            </p:nvSpPr>
            <p:spPr bwMode="auto">
              <a:xfrm>
                <a:off x="1728" y="3277"/>
                <a:ext cx="14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9999"/>
                    </a:solidFill>
                    <a:latin typeface="Symbol" charset="0"/>
                  </a:rPr>
                  <a:t>Q</a:t>
                </a:r>
                <a:r>
                  <a:rPr lang="en-US">
                    <a:solidFill>
                      <a:srgbClr val="009999"/>
                    </a:solidFill>
                  </a:rPr>
                  <a:t>(1) </a:t>
                </a:r>
                <a:r>
                  <a:rPr lang="en-US"/>
                  <a:t>if</a:t>
                </a:r>
                <a:r>
                  <a:rPr lang="en-US">
                    <a:solidFill>
                      <a:srgbClr val="009999"/>
                    </a:solidFill>
                  </a:rPr>
                  <a:t> </a:t>
                </a:r>
                <a:r>
                  <a:rPr lang="en-US" i="1">
                    <a:solidFill>
                      <a:srgbClr val="009999"/>
                    </a:solidFill>
                  </a:rPr>
                  <a:t>n</a:t>
                </a:r>
                <a:r>
                  <a:rPr lang="en-US">
                    <a:solidFill>
                      <a:srgbClr val="009999"/>
                    </a:solidFill>
                  </a:rPr>
                  <a:t> = 1</a:t>
                </a:r>
                <a:r>
                  <a:rPr lang="en-US"/>
                  <a:t>;</a:t>
                </a: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/>
            </p:nvSpPr>
            <p:spPr bwMode="auto">
              <a:xfrm>
                <a:off x="1728" y="3642"/>
                <a:ext cx="26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009999"/>
                    </a:solidFill>
                  </a:rPr>
                  <a:t>2</a:t>
                </a:r>
                <a:r>
                  <a:rPr lang="en-US" i="1" dirty="0">
                    <a:solidFill>
                      <a:srgbClr val="009999"/>
                    </a:solidFill>
                  </a:rPr>
                  <a:t>T</a:t>
                </a:r>
                <a:r>
                  <a:rPr lang="en-US" dirty="0">
                    <a:solidFill>
                      <a:srgbClr val="009999"/>
                    </a:solidFill>
                  </a:rPr>
                  <a:t>(</a:t>
                </a:r>
                <a:r>
                  <a:rPr lang="en-US" i="1" dirty="0">
                    <a:solidFill>
                      <a:srgbClr val="009999"/>
                    </a:solidFill>
                  </a:rPr>
                  <a:t>n</a:t>
                </a:r>
                <a:r>
                  <a:rPr lang="en-US" dirty="0">
                    <a:solidFill>
                      <a:srgbClr val="009999"/>
                    </a:solidFill>
                  </a:rPr>
                  <a:t>/2)</a:t>
                </a:r>
                <a:r>
                  <a:rPr lang="en-US" dirty="0">
                    <a:solidFill>
                      <a:srgbClr val="009999"/>
                    </a:solidFill>
                    <a:cs typeface="Times New Roman" charset="0"/>
                  </a:rPr>
                  <a:t> + </a:t>
                </a:r>
                <a:r>
                  <a:rPr lang="en-US" dirty="0">
                    <a:solidFill>
                      <a:srgbClr val="009999"/>
                    </a:solidFill>
                    <a:latin typeface="Symbol" charset="0"/>
                    <a:cs typeface="Times New Roman" charset="0"/>
                  </a:rPr>
                  <a:t>Q</a:t>
                </a:r>
                <a:r>
                  <a:rPr lang="en-US" dirty="0">
                    <a:solidFill>
                      <a:srgbClr val="009999"/>
                    </a:solidFill>
                    <a:cs typeface="Times New Roman" charset="0"/>
                  </a:rPr>
                  <a:t>(</a:t>
                </a:r>
                <a:r>
                  <a:rPr lang="en-US" i="1" dirty="0">
                    <a:solidFill>
                      <a:srgbClr val="009999"/>
                    </a:solidFill>
                    <a:cs typeface="Times New Roman" charset="0"/>
                  </a:rPr>
                  <a:t>n</a:t>
                </a:r>
                <a:r>
                  <a:rPr lang="en-US" dirty="0">
                    <a:solidFill>
                      <a:srgbClr val="009999"/>
                    </a:solidFill>
                    <a:cs typeface="Times New Roman" charset="0"/>
                  </a:rPr>
                  <a:t>) </a:t>
                </a:r>
                <a:r>
                  <a:rPr lang="en-US" dirty="0">
                    <a:cs typeface="Times New Roman" charset="0"/>
                  </a:rPr>
                  <a:t>if</a:t>
                </a:r>
                <a:r>
                  <a:rPr lang="en-US" dirty="0">
                    <a:solidFill>
                      <a:srgbClr val="009999"/>
                    </a:solidFill>
                    <a:cs typeface="Times New Roman" charset="0"/>
                  </a:rPr>
                  <a:t> </a:t>
                </a:r>
                <a:r>
                  <a:rPr lang="en-US" i="1" dirty="0">
                    <a:solidFill>
                      <a:srgbClr val="009999"/>
                    </a:solidFill>
                    <a:cs typeface="Times New Roman" charset="0"/>
                  </a:rPr>
                  <a:t>n</a:t>
                </a:r>
                <a:r>
                  <a:rPr lang="en-US" dirty="0">
                    <a:solidFill>
                      <a:srgbClr val="009999"/>
                    </a:solidFill>
                    <a:cs typeface="Times New Roman" charset="0"/>
                  </a:rPr>
                  <a:t> &gt; 1</a:t>
                </a:r>
                <a:r>
                  <a:rPr lang="en-US" dirty="0">
                    <a:cs typeface="Times New Roman" charset="0"/>
                  </a:rPr>
                  <a:t>.</a:t>
                </a:r>
              </a:p>
            </p:txBody>
          </p:sp>
        </p:grpSp>
        <p:sp>
          <p:nvSpPr>
            <p:cNvPr id="25614" name="AutoShape 14"/>
            <p:cNvSpPr>
              <a:spLocks/>
            </p:cNvSpPr>
            <p:nvPr/>
          </p:nvSpPr>
          <p:spPr bwMode="auto">
            <a:xfrm>
              <a:off x="1920" y="1091"/>
              <a:ext cx="144" cy="624"/>
            </a:xfrm>
            <a:prstGeom prst="leftBrace">
              <a:avLst>
                <a:gd name="adj1" fmla="val 36111"/>
                <a:gd name="adj2" fmla="val 50000"/>
              </a:avLst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9999"/>
                </a:solidFill>
              </a:endParaRPr>
            </a:p>
          </p:txBody>
        </p:sp>
      </p:grp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898525" y="3427413"/>
            <a:ext cx="7331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dirty="0">
                <a:solidFill>
                  <a:srgbClr val="009999"/>
                </a:solidFill>
              </a:rPr>
              <a:t>T</a:t>
            </a:r>
            <a:r>
              <a:rPr lang="en-US" sz="3200" dirty="0">
                <a:solidFill>
                  <a:srgbClr val="009999"/>
                </a:solidFill>
              </a:rPr>
              <a:t>(</a:t>
            </a:r>
            <a:r>
              <a:rPr lang="en-US" sz="3200" i="1" dirty="0">
                <a:solidFill>
                  <a:srgbClr val="009999"/>
                </a:solidFill>
              </a:rPr>
              <a:t>n</a:t>
            </a:r>
            <a:r>
              <a:rPr lang="en-US" sz="3200" dirty="0">
                <a:solidFill>
                  <a:srgbClr val="009999"/>
                </a:solidFill>
              </a:rPr>
              <a:t>) </a:t>
            </a:r>
            <a:r>
              <a:rPr lang="en-US" sz="3200" dirty="0" smtClean="0">
                <a:solidFill>
                  <a:srgbClr val="009999"/>
                </a:solidFill>
              </a:rPr>
              <a:t>= </a:t>
            </a:r>
            <a:r>
              <a:rPr lang="en-US" sz="3200" dirty="0">
                <a:solidFill>
                  <a:srgbClr val="009999"/>
                </a:solidFill>
                <a:latin typeface="Symbol" charset="0"/>
              </a:rPr>
              <a:t>Q</a:t>
            </a:r>
            <a:r>
              <a:rPr lang="en-US" sz="3200" dirty="0">
                <a:solidFill>
                  <a:srgbClr val="009999"/>
                </a:solidFill>
              </a:rPr>
              <a:t>(</a:t>
            </a:r>
            <a:r>
              <a:rPr lang="en-US" sz="3200" i="1" dirty="0">
                <a:solidFill>
                  <a:srgbClr val="009999"/>
                </a:solidFill>
              </a:rPr>
              <a:t>n</a:t>
            </a:r>
            <a:r>
              <a:rPr lang="en-US" sz="3200" dirty="0">
                <a:solidFill>
                  <a:srgbClr val="009999"/>
                </a:solidFill>
              </a:rPr>
              <a:t> </a:t>
            </a:r>
            <a:r>
              <a:rPr lang="en-US" sz="3200" dirty="0" err="1">
                <a:solidFill>
                  <a:srgbClr val="009999"/>
                </a:solidFill>
              </a:rPr>
              <a:t>lg</a:t>
            </a:r>
            <a:r>
              <a:rPr lang="en-US" sz="3200" dirty="0">
                <a:solidFill>
                  <a:srgbClr val="009999"/>
                </a:solidFill>
              </a:rPr>
              <a:t> </a:t>
            </a:r>
            <a:r>
              <a:rPr lang="en-US" sz="3200" i="1" dirty="0">
                <a:solidFill>
                  <a:srgbClr val="009999"/>
                </a:solidFill>
              </a:rPr>
              <a:t>n</a:t>
            </a:r>
            <a:r>
              <a:rPr lang="en-US" sz="3200" dirty="0" smtClean="0">
                <a:solidFill>
                  <a:srgbClr val="009999"/>
                </a:solidFill>
              </a:rPr>
              <a:t>)       (n &gt; 1)</a:t>
            </a:r>
            <a:r>
              <a:rPr lang="en-US" sz="3200" dirty="0" smtClean="0"/>
              <a:t> </a:t>
            </a:r>
            <a:endParaRPr lang="en-US" sz="3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 noChangeArrowheads="1"/>
          </p:cNvSpPr>
          <p:nvPr>
            <p:ph type="title"/>
          </p:nvPr>
        </p:nvSpPr>
        <p:spPr>
          <a:xfrm>
            <a:off x="779463" y="295275"/>
            <a:ext cx="7583487" cy="9239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Recursion 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CF4C544-849A-0B4C-B995-8BE244C0459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1905000" y="5486400"/>
            <a:ext cx="6400800" cy="95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3276600" y="51054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795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429000" y="51816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60363" y="1706563"/>
            <a:ext cx="8421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Solve </a:t>
            </a:r>
            <a:r>
              <a:rPr lang="en-US" i="1" dirty="0">
                <a:solidFill>
                  <a:srgbClr val="009999"/>
                </a:solidFill>
              </a:rPr>
              <a:t>T</a:t>
            </a:r>
            <a:r>
              <a:rPr lang="en-US" dirty="0">
                <a:solidFill>
                  <a:srgbClr val="009999"/>
                </a:solidFill>
              </a:rPr>
              <a:t>(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) = 2</a:t>
            </a:r>
            <a:r>
              <a:rPr lang="en-US" i="1" dirty="0">
                <a:solidFill>
                  <a:srgbClr val="009999"/>
                </a:solidFill>
              </a:rPr>
              <a:t>T</a:t>
            </a:r>
            <a:r>
              <a:rPr lang="en-US" dirty="0">
                <a:solidFill>
                  <a:srgbClr val="009999"/>
                </a:solidFill>
              </a:rPr>
              <a:t>(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/2) + </a:t>
            </a:r>
            <a:r>
              <a:rPr lang="en-US" i="1" dirty="0" err="1">
                <a:solidFill>
                  <a:srgbClr val="009999"/>
                </a:solidFill>
              </a:rPr>
              <a:t>cn</a:t>
            </a:r>
            <a:r>
              <a:rPr lang="en-US" dirty="0"/>
              <a:t>, where </a:t>
            </a:r>
            <a:r>
              <a:rPr lang="en-US" i="1" dirty="0">
                <a:solidFill>
                  <a:srgbClr val="009999"/>
                </a:solidFill>
              </a:rPr>
              <a:t>c </a:t>
            </a:r>
            <a:r>
              <a:rPr lang="en-US" dirty="0">
                <a:solidFill>
                  <a:srgbClr val="009999"/>
                </a:solidFill>
              </a:rPr>
              <a:t>&gt; 0</a:t>
            </a:r>
            <a:r>
              <a:rPr lang="en-US" dirty="0"/>
              <a:t> is constant.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6934200" y="40386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6096000" y="3200400"/>
            <a:ext cx="2133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676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3048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572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286250" y="2133600"/>
            <a:ext cx="568325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endParaRPr lang="en-US">
              <a:solidFill>
                <a:srgbClr val="009999"/>
              </a:solidFill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2209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5334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172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3048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681163" y="3733800"/>
            <a:ext cx="884237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r>
              <a:rPr 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330575" y="3733800"/>
            <a:ext cx="884238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r>
              <a:rPr 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879975" y="3732213"/>
            <a:ext cx="88423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r>
              <a:rPr 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530975" y="3732213"/>
            <a:ext cx="88423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r>
              <a:rPr 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2519363" y="2911475"/>
            <a:ext cx="884237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r>
              <a:rPr 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740400" y="2895600"/>
            <a:ext cx="884238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r>
              <a:rPr 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327150" y="5181600"/>
            <a:ext cx="95885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9999"/>
                </a:solidFill>
                <a:latin typeface="Symbol" charset="0"/>
              </a:rPr>
              <a:t>Q</a:t>
            </a:r>
            <a:r>
              <a:rPr 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 rot="17366799">
            <a:off x="1548607" y="4425156"/>
            <a:ext cx="59055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…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85750" y="3581400"/>
            <a:ext cx="139065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9999"/>
                </a:solidFill>
              </a:rPr>
              <a:t>h</a:t>
            </a:r>
            <a:r>
              <a:rPr lang="en-US" dirty="0">
                <a:solidFill>
                  <a:srgbClr val="009999"/>
                </a:solidFill>
              </a:rPr>
              <a:t> = log </a:t>
            </a:r>
            <a:r>
              <a:rPr lang="en-US" i="1" dirty="0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5029200" y="2438400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8001000" y="2133600"/>
            <a:ext cx="568325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endParaRPr lang="en-US">
              <a:solidFill>
                <a:srgbClr val="009999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8001000" y="2895600"/>
            <a:ext cx="568325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endParaRPr lang="en-US">
              <a:solidFill>
                <a:srgbClr val="009999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8001000" y="3732213"/>
            <a:ext cx="568325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9999"/>
                </a:solidFill>
              </a:rPr>
              <a:t>cn</a:t>
            </a:r>
            <a:endParaRPr lang="en-US">
              <a:solidFill>
                <a:srgbClr val="009999"/>
              </a:solidFill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551238" y="5181600"/>
            <a:ext cx="203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#leaves </a:t>
            </a:r>
            <a:r>
              <a:rPr lang="en-US">
                <a:solidFill>
                  <a:srgbClr val="009999"/>
                </a:solidFill>
              </a:rPr>
              <a:t>= </a:t>
            </a:r>
            <a:r>
              <a:rPr lang="en-US" i="1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807325" y="5181600"/>
            <a:ext cx="95885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9999"/>
                </a:solidFill>
                <a:latin typeface="Symbol" charset="0"/>
              </a:rPr>
              <a:t>Q</a:t>
            </a:r>
            <a:r>
              <a:rPr lang="en-US">
                <a:solidFill>
                  <a:srgbClr val="009999"/>
                </a:solidFill>
              </a:rPr>
              <a:t>(</a:t>
            </a:r>
            <a:r>
              <a:rPr lang="en-US" i="1">
                <a:solidFill>
                  <a:srgbClr val="009999"/>
                </a:solidFill>
              </a:rPr>
              <a:t>n</a:t>
            </a:r>
            <a:r>
              <a:rPr lang="en-US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7391400" y="5791200"/>
            <a:ext cx="152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567488" y="5821363"/>
            <a:ext cx="2424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/>
              <a:t>Total</a:t>
            </a:r>
            <a:r>
              <a:rPr lang="en-US" dirty="0">
                <a:solidFill>
                  <a:srgbClr val="009999"/>
                </a:solidFill>
                <a:latin typeface="Symbol" charset="0"/>
              </a:rPr>
              <a:t> = Q</a:t>
            </a:r>
            <a:r>
              <a:rPr lang="en-US" dirty="0">
                <a:solidFill>
                  <a:srgbClr val="009999"/>
                </a:solidFill>
              </a:rPr>
              <a:t>(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 log 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 rot="-5400000">
            <a:off x="7843044" y="450135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999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962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779463" y="295275"/>
            <a:ext cx="7583487" cy="847725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</a:rPr>
              <a:t>Memory Requirement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7DA914-1BC6-3B42-8669-47CB4188515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914400" y="16002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Needs additional </a:t>
            </a:r>
            <a:r>
              <a:rPr lang="en-US" i="1"/>
              <a:t>n</a:t>
            </a:r>
            <a:r>
              <a:rPr lang="en-US"/>
              <a:t> locations because it is difficult to merge two sorted sets in place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82613" y="4779963"/>
            <a:ext cx="427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L:</a:t>
            </a: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4737100" y="4814888"/>
            <a:ext cx="427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R:</a:t>
            </a:r>
          </a:p>
        </p:txBody>
      </p:sp>
      <p:grpSp>
        <p:nvGrpSpPr>
          <p:cNvPr id="78854" name="Group 57"/>
          <p:cNvGrpSpPr>
            <a:grpSpLocks/>
          </p:cNvGrpSpPr>
          <p:nvPr/>
        </p:nvGrpSpPr>
        <p:grpSpPr bwMode="auto">
          <a:xfrm>
            <a:off x="1774825" y="2900363"/>
            <a:ext cx="4870450" cy="444500"/>
            <a:chOff x="894" y="1037"/>
            <a:chExt cx="3068" cy="280"/>
          </a:xfrm>
        </p:grpSpPr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1274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1658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10" name="Text Box 51"/>
            <p:cNvSpPr txBox="1">
              <a:spLocks noChangeArrowheads="1"/>
            </p:cNvSpPr>
            <p:nvPr/>
          </p:nvSpPr>
          <p:spPr bwMode="auto">
            <a:xfrm>
              <a:off x="2042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2426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2810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3194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3578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894" y="1042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</p:grpSp>
      <p:grpSp>
        <p:nvGrpSpPr>
          <p:cNvPr id="78855" name="Group 45"/>
          <p:cNvGrpSpPr>
            <a:grpSpLocks/>
          </p:cNvGrpSpPr>
          <p:nvPr/>
        </p:nvGrpSpPr>
        <p:grpSpPr bwMode="auto">
          <a:xfrm>
            <a:off x="1150938" y="4886325"/>
            <a:ext cx="2438400" cy="436563"/>
            <a:chOff x="968" y="1721"/>
            <a:chExt cx="1536" cy="275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968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352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736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120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78856" name="Group 46"/>
          <p:cNvGrpSpPr>
            <a:grpSpLocks/>
          </p:cNvGrpSpPr>
          <p:nvPr/>
        </p:nvGrpSpPr>
        <p:grpSpPr bwMode="auto">
          <a:xfrm>
            <a:off x="5257800" y="4873625"/>
            <a:ext cx="2438400" cy="436563"/>
            <a:chOff x="2504" y="1721"/>
            <a:chExt cx="1536" cy="275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504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888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272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656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26" name="Rectangle 69"/>
          <p:cNvSpPr>
            <a:spLocks noChangeArrowheads="1"/>
          </p:cNvSpPr>
          <p:nvPr/>
        </p:nvSpPr>
        <p:spPr bwMode="auto">
          <a:xfrm>
            <a:off x="908050" y="2801938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A:</a:t>
            </a:r>
          </a:p>
        </p:txBody>
      </p:sp>
    </p:spTree>
    <p:extLst>
      <p:ext uri="{BB962C8B-B14F-4D97-AF65-F5344CB8AC3E}">
        <p14:creationId xmlns:p14="http://schemas.microsoft.com/office/powerpoint/2010/main" val="201687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58175" cy="838200"/>
          </a:xfrm>
        </p:spPr>
        <p:txBody>
          <a:bodyPr/>
          <a:lstStyle/>
          <a:p>
            <a:pPr eaLnBrk="1" hangingPunct="1"/>
            <a:r>
              <a:rPr lang="en-US" sz="4400" b="1">
                <a:latin typeface="Corbel" charset="0"/>
                <a:cs typeface="Candara" charset="0"/>
              </a:rPr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2EFA126-4DC2-974F-86B6-7DB0252A5CC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" y="1865313"/>
            <a:ext cx="7848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>
                <a:cs typeface="+mn-cs"/>
              </a:rPr>
              <a:t>Merge Sort: O(</a:t>
            </a:r>
            <a:r>
              <a:rPr lang="en-US" i="1" dirty="0"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cs typeface="+mn-cs"/>
              </a:rPr>
              <a:t>log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cs typeface="+mn-cs"/>
              </a:rPr>
              <a:t>n</a:t>
            </a:r>
            <a:r>
              <a:rPr lang="en-US" dirty="0">
                <a:cs typeface="+mn-cs"/>
              </a:rPr>
              <a:t>)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/>
              <a:t>grows more slowly than </a:t>
            </a:r>
            <a:r>
              <a:rPr lang="en-US" dirty="0">
                <a:solidFill>
                  <a:srgbClr val="009999"/>
                </a:solidFill>
                <a:latin typeface="Symbol" charset="0"/>
              </a:rPr>
              <a:t>Q</a:t>
            </a:r>
            <a:r>
              <a:rPr lang="en-US" dirty="0">
                <a:solidFill>
                  <a:srgbClr val="009999"/>
                </a:solidFill>
              </a:rPr>
              <a:t>(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baseline="30000" dirty="0">
                <a:solidFill>
                  <a:srgbClr val="009999"/>
                </a:solidFill>
              </a:rPr>
              <a:t>2</a:t>
            </a:r>
            <a:r>
              <a:rPr lang="en-US" dirty="0">
                <a:solidFill>
                  <a:srgbClr val="009999"/>
                </a:solidFill>
              </a:rPr>
              <a:t>)</a:t>
            </a:r>
            <a:endParaRPr lang="en-US" dirty="0"/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/>
              <a:t>asymptotically beats insertion sort in the worst case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/>
              <a:t>In practice, merge sort beats insertion sort for </a:t>
            </a:r>
            <a:r>
              <a:rPr lang="en-US" i="1" dirty="0">
                <a:solidFill>
                  <a:srgbClr val="009999"/>
                </a:solidFill>
              </a:rPr>
              <a:t>n</a:t>
            </a:r>
            <a:r>
              <a:rPr lang="en-US" dirty="0">
                <a:solidFill>
                  <a:srgbClr val="009999"/>
                </a:solidFill>
              </a:rPr>
              <a:t> &gt; 30</a:t>
            </a:r>
            <a:r>
              <a:rPr lang="en-US" dirty="0"/>
              <a:t> or so</a:t>
            </a:r>
            <a:endParaRPr lang="en-US" dirty="0">
              <a:cs typeface="+mn-cs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>
                <a:cs typeface="+mn-cs"/>
              </a:rPr>
              <a:t>Space requirement: 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>
                <a:cs typeface="+mn-cs"/>
              </a:rPr>
              <a:t>O(</a:t>
            </a:r>
            <a:r>
              <a:rPr lang="en-US" i="1" dirty="0">
                <a:cs typeface="+mn-cs"/>
              </a:rPr>
              <a:t>n</a:t>
            </a:r>
            <a:r>
              <a:rPr lang="en-US" dirty="0">
                <a:cs typeface="+mn-cs"/>
              </a:rPr>
              <a:t>), not in-place</a:t>
            </a:r>
          </a:p>
        </p:txBody>
      </p:sp>
    </p:spTree>
    <p:extLst>
      <p:ext uri="{BB962C8B-B14F-4D97-AF65-F5344CB8AC3E}">
        <p14:creationId xmlns:p14="http://schemas.microsoft.com/office/powerpoint/2010/main" val="155531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Heapsort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Heapsort</a:t>
            </a:r>
          </a:p>
        </p:txBody>
      </p:sp>
      <p:sp>
        <p:nvSpPr>
          <p:cNvPr id="284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Merge sort time is O(</a:t>
            </a:r>
            <a:r>
              <a:rPr lang="en-US" i="1" smtClean="0"/>
              <a:t>n</a:t>
            </a:r>
            <a:r>
              <a:rPr lang="en-US" smtClean="0"/>
              <a:t> log </a:t>
            </a:r>
            <a:r>
              <a:rPr lang="en-US" i="1" smtClean="0"/>
              <a:t>n</a:t>
            </a:r>
            <a:r>
              <a:rPr lang="en-US" smtClean="0"/>
              <a:t>) but still requires, temporarily, </a:t>
            </a:r>
            <a:r>
              <a:rPr lang="en-US" i="1" smtClean="0"/>
              <a:t>n</a:t>
            </a:r>
            <a:r>
              <a:rPr lang="en-US" smtClean="0"/>
              <a:t> extra storage locations</a:t>
            </a:r>
          </a:p>
          <a:p>
            <a:r>
              <a:rPr lang="en-US" i="1" smtClean="0"/>
              <a:t>Heapsort</a:t>
            </a:r>
            <a:r>
              <a:rPr lang="en-US" smtClean="0"/>
              <a:t> does not require any additional storage</a:t>
            </a:r>
          </a:p>
          <a:p>
            <a:r>
              <a:rPr lang="en-US" smtClean="0"/>
              <a:t>As its name implies, heapsort uses a heap to store the array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First Version of a Heapsort Algorithm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When used as a priority queue, a </a:t>
            </a:r>
            <a:r>
              <a:rPr lang="en-US" dirty="0"/>
              <a:t>heap maintains </a:t>
            </a:r>
            <a:r>
              <a:rPr lang="en-US" dirty="0" smtClean="0"/>
              <a:t>a </a:t>
            </a:r>
            <a:r>
              <a:rPr lang="en-US" dirty="0"/>
              <a:t>smallest value at the </a:t>
            </a:r>
            <a:r>
              <a:rPr lang="en-US" dirty="0" smtClean="0"/>
              <a:t>top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following algorithm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places an array's data into a heap,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then removes each heap item (O(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)) and moves it back into the array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This version of the algorithm requires </a:t>
            </a:r>
            <a:r>
              <a:rPr lang="en-US" i="1" dirty="0" smtClean="0"/>
              <a:t>n</a:t>
            </a:r>
            <a:r>
              <a:rPr lang="en-US" dirty="0" smtClean="0"/>
              <a:t> extra storage locations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4191000"/>
            <a:ext cx="8839200" cy="2622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406F8D"/>
                </a:solidFill>
              </a:rPr>
              <a:t>Heapsort Algorithm: First Version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sz="1400" b="1">
                <a:solidFill>
                  <a:srgbClr val="406F8D"/>
                </a:solidFill>
              </a:rPr>
              <a:t>1.     </a:t>
            </a:r>
            <a:r>
              <a:rPr lang="en-US" b="1"/>
              <a:t>Insert each value from the array to be sorted into a priority queue (heap).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sz="1400" b="1">
                <a:solidFill>
                  <a:srgbClr val="406F8D"/>
                </a:solidFill>
              </a:rPr>
              <a:t>2.     </a:t>
            </a:r>
            <a:r>
              <a:rPr lang="en-US" b="1"/>
              <a:t>Set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/>
              <a:t> to 0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sz="1400" b="1">
                <a:solidFill>
                  <a:srgbClr val="406F8D"/>
                </a:solidFill>
              </a:rPr>
              <a:t>3.  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/>
              <a:t> the priority queue is not empty</a:t>
            </a:r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sz="1400" b="1">
                <a:solidFill>
                  <a:srgbClr val="406F8D"/>
                </a:solidFill>
              </a:rPr>
              <a:t>4. </a:t>
            </a:r>
            <a:r>
              <a:rPr lang="en-US" b="1"/>
              <a:t>	Remove an item from the queue and insert it back into the array at position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</a:t>
            </a:r>
            <a:endParaRPr lang="en-US" b="1"/>
          </a:p>
          <a:p>
            <a:endParaRPr lang="en-US" sz="1400" b="1">
              <a:solidFill>
                <a:srgbClr val="406F8D"/>
              </a:solidFill>
            </a:endParaRPr>
          </a:p>
          <a:p>
            <a:r>
              <a:rPr lang="en-US" sz="1400" b="1">
                <a:solidFill>
                  <a:srgbClr val="406F8D"/>
                </a:solidFill>
              </a:rPr>
              <a:t>5. </a:t>
            </a:r>
            <a:r>
              <a:rPr lang="en-US" b="1"/>
              <a:t>	Increment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22325" y="384175"/>
            <a:ext cx="5791200" cy="682625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000000"/>
                </a:solidFill>
                <a:latin typeface="Corbel" charset="0"/>
                <a:cs typeface="Calisto MT" charset="0"/>
              </a:rPr>
              <a:t>Sorting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72000"/>
          </a:xfrm>
        </p:spPr>
        <p:txBody>
          <a:bodyPr rtlCol="0">
            <a:normAutofit fontScale="92500"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+mn-ea"/>
                <a:cs typeface="Times New Roman"/>
              </a:rPr>
              <a:t>Selection Sort			Bubble Sort</a:t>
            </a: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+mn-ea"/>
                <a:cs typeface="Times New Roman"/>
              </a:rPr>
              <a:t>Insertion Sort			Shell Sort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+mn-ea"/>
              <a:cs typeface="Times New Roman"/>
            </a:endParaRP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+mn-ea"/>
                <a:cs typeface="Times New Roman"/>
              </a:rPr>
              <a:t>T(n)=O(n</a:t>
            </a:r>
            <a:r>
              <a:rPr lang="en-US" sz="2400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+mn-ea"/>
                <a:cs typeface="Times New Roman"/>
              </a:rPr>
              <a:t>2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+mn-ea"/>
                <a:cs typeface="Times New Roman"/>
              </a:rPr>
              <a:t>)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	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Quadratic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growth</a:t>
            </a: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In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clock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time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cs typeface="+mn-cs"/>
            </a:endParaRP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cs-CZ" sz="24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cs typeface="+mn-cs"/>
            </a:endParaRP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Double 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input -&gt; 4X </a:t>
            </a: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time</a:t>
            </a:r>
            <a:endParaRPr lang="cs-CZ" sz="2400" dirty="0">
              <a:solidFill>
                <a:schemeClr val="tx1">
                  <a:lumMod val="90000"/>
                  <a:lumOff val="10000"/>
                </a:schemeClr>
              </a:solidFill>
              <a:ea typeface="+mn-ea"/>
              <a:cs typeface="+mn-cs"/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Feasible</a:t>
            </a: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for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small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inputs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,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quickly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unmanagable</a:t>
            </a:r>
            <a:endParaRPr lang="cs-CZ" sz="2400" dirty="0">
              <a:solidFill>
                <a:schemeClr val="tx1">
                  <a:lumMod val="90000"/>
                  <a:lumOff val="10000"/>
                </a:schemeClr>
              </a:solidFill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Halve</a:t>
            </a: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input -&gt; 1/4 </a:t>
            </a: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time</a:t>
            </a:r>
            <a:endParaRPr lang="cs-CZ" sz="24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cs typeface="+mn-cs"/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Hmm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...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can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recursion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save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the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day</a:t>
            </a: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?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If</a:t>
            </a: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have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two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sorted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halves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,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how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to </a:t>
            </a:r>
            <a:r>
              <a:rPr lang="cs-CZ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produce</a:t>
            </a:r>
            <a:r>
              <a:rPr lang="cs-CZ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sorted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 full </a:t>
            </a:r>
            <a:r>
              <a:rPr lang="cs-CZ" sz="2400" dirty="0" err="1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result</a:t>
            </a:r>
            <a:r>
              <a:rPr lang="cs-CZ" sz="2400" dirty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</a:rPr>
              <a:t>?</a:t>
            </a: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+mn-ea"/>
              <a:cs typeface="Times New Roman"/>
            </a:endParaRPr>
          </a:p>
          <a:p>
            <a:pPr indent="-173736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38DF8F-41E6-6B47-98FE-6BBB771DF9FD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29657"/>
              </p:ext>
            </p:extLst>
          </p:nvPr>
        </p:nvGraphicFramePr>
        <p:xfrm>
          <a:off x="1143000" y="3352800"/>
          <a:ext cx="6096000" cy="7413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10,000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sec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20,000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 sec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50,000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</a:t>
                      </a:r>
                      <a:r>
                        <a:rPr lang="en-US" sz="1600" baseline="0" dirty="0" smtClean="0"/>
                        <a:t> sec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100,000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min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82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Revising the Heapsort Algorithm</a:t>
            </a:r>
          </a:p>
        </p:txBody>
      </p:sp>
      <p:sp>
        <p:nvSpPr>
          <p:cNvPr id="286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In heaps we've used so far, each parent node value was not greater than the values of its children</a:t>
            </a:r>
          </a:p>
          <a:p>
            <a:r>
              <a:rPr lang="en-US" dirty="0" smtClean="0"/>
              <a:t>We can build a heap so that each parent node value is </a:t>
            </a:r>
            <a:r>
              <a:rPr lang="en-US" i="1" dirty="0" smtClean="0"/>
              <a:t>not less</a:t>
            </a:r>
            <a:r>
              <a:rPr lang="en-US" dirty="0" smtClean="0"/>
              <a:t> than its children </a:t>
            </a:r>
          </a:p>
          <a:p>
            <a:r>
              <a:rPr lang="en-US" dirty="0" smtClean="0"/>
              <a:t>Then,</a:t>
            </a:r>
          </a:p>
          <a:p>
            <a:pPr lvl="1"/>
            <a:r>
              <a:rPr lang="en-US" dirty="0" smtClean="0"/>
              <a:t>move the top item to the bottom of the heap</a:t>
            </a:r>
          </a:p>
          <a:p>
            <a:pPr lvl="1"/>
            <a:r>
              <a:rPr lang="en-US" dirty="0" err="1" smtClean="0"/>
              <a:t>reheap</a:t>
            </a:r>
            <a:r>
              <a:rPr lang="en-US" dirty="0" smtClean="0"/>
              <a:t>, ignoring the item moved to the bottom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</a:t>
            </a:r>
          </a:p>
        </p:txBody>
      </p:sp>
      <p:grpSp>
        <p:nvGrpSpPr>
          <p:cNvPr id="2877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2877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877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877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877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877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877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877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2887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887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887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887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887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887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887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897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2897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897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898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897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898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898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898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08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2908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08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08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08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08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908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08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18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18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18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18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18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18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918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18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28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28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28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28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28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28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928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28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38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38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38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39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38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39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39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39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49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49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49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49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49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49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49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49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59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59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59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59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59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59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59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59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685800" y="15240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latin typeface="+mj-lt"/>
              </a:rPr>
              <a:t>Divide and Conquer</a:t>
            </a:r>
          </a:p>
        </p:txBody>
      </p:sp>
      <p:sp>
        <p:nvSpPr>
          <p:cNvPr id="400399" name="Rectangle 15"/>
          <p:cNvSpPr>
            <a:spLocks noChangeArrowheads="1"/>
          </p:cNvSpPr>
          <p:nvPr/>
        </p:nvSpPr>
        <p:spPr bwMode="auto">
          <a:xfrm>
            <a:off x="457200" y="2438400"/>
            <a:ext cx="8072438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FontTx/>
              <a:buAutoNum type="arabicPeriod"/>
              <a:defRPr/>
            </a:pPr>
            <a:r>
              <a:rPr lang="da-DK" dirty="0">
                <a:solidFill>
                  <a:schemeClr val="accent1"/>
                </a:solidFill>
              </a:rPr>
              <a:t>Base case:</a:t>
            </a:r>
            <a:r>
              <a:rPr lang="da-DK" dirty="0"/>
              <a:t> the problem is small </a:t>
            </a:r>
            <a:r>
              <a:rPr lang="da-DK" dirty="0" err="1"/>
              <a:t>enough</a:t>
            </a:r>
            <a:r>
              <a:rPr lang="da-DK" dirty="0"/>
              <a:t>, </a:t>
            </a:r>
            <a:r>
              <a:rPr lang="da-DK" dirty="0" err="1"/>
              <a:t>solve</a:t>
            </a:r>
            <a:r>
              <a:rPr lang="da-DK" dirty="0"/>
              <a:t> </a:t>
            </a:r>
            <a:r>
              <a:rPr lang="da-DK" dirty="0" err="1">
                <a:solidFill>
                  <a:srgbClr val="0000FF"/>
                </a:solidFill>
              </a:rPr>
              <a:t>directly</a:t>
            </a:r>
            <a:endParaRPr lang="da-DK" dirty="0">
              <a:solidFill>
                <a:srgbClr val="0000FF"/>
              </a:solidFill>
            </a:endParaRPr>
          </a:p>
          <a:p>
            <a:pPr marL="457200" indent="-457200">
              <a:buClr>
                <a:schemeClr val="tx1"/>
              </a:buClr>
              <a:buFontTx/>
              <a:buAutoNum type="arabicPeriod"/>
              <a:defRPr/>
            </a:pPr>
            <a:endParaRPr lang="da-DK" dirty="0"/>
          </a:p>
          <a:p>
            <a:pPr marL="457200" indent="-457200">
              <a:buClr>
                <a:schemeClr val="tx1"/>
              </a:buClr>
              <a:buFontTx/>
              <a:buAutoNum type="arabicPeriod"/>
              <a:defRPr/>
            </a:pPr>
            <a:r>
              <a:rPr lang="da-DK" dirty="0" err="1">
                <a:solidFill>
                  <a:srgbClr val="FF0000"/>
                </a:solidFill>
              </a:rPr>
              <a:t>Divide</a:t>
            </a:r>
            <a:r>
              <a:rPr lang="da-DK" dirty="0"/>
              <a:t> the problem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or more </a:t>
            </a:r>
            <a:r>
              <a:rPr lang="da-DK" dirty="0" err="1">
                <a:solidFill>
                  <a:srgbClr val="0000FF"/>
                </a:solidFill>
              </a:rPr>
              <a:t>similar</a:t>
            </a:r>
            <a:r>
              <a:rPr lang="da-DK" dirty="0">
                <a:solidFill>
                  <a:srgbClr val="0000FF"/>
                </a:solidFill>
              </a:rPr>
              <a:t> and smaller</a:t>
            </a:r>
            <a:r>
              <a:rPr lang="da-DK" dirty="0"/>
              <a:t> subproblems</a:t>
            </a:r>
          </a:p>
          <a:p>
            <a:pPr marL="457200" indent="-457200">
              <a:buClr>
                <a:schemeClr val="tx1"/>
              </a:buClr>
              <a:defRPr/>
            </a:pPr>
            <a:r>
              <a:rPr lang="da-DK" dirty="0"/>
              <a:t> </a:t>
            </a:r>
          </a:p>
          <a:p>
            <a:pPr marL="457200" indent="-457200">
              <a:buClr>
                <a:schemeClr val="tx1"/>
              </a:buClr>
              <a:buFontTx/>
              <a:buAutoNum type="arabicPeriod" startAt="3"/>
              <a:defRPr/>
            </a:pPr>
            <a:r>
              <a:rPr lang="da-DK" dirty="0" err="1">
                <a:solidFill>
                  <a:srgbClr val="009900"/>
                </a:solidFill>
              </a:rPr>
              <a:t>Recursively</a:t>
            </a:r>
            <a:r>
              <a:rPr lang="da-DK" dirty="0"/>
              <a:t> </a:t>
            </a:r>
            <a:r>
              <a:rPr lang="da-DK" dirty="0" err="1"/>
              <a:t>solve</a:t>
            </a:r>
            <a:r>
              <a:rPr lang="da-DK" dirty="0"/>
              <a:t> the subproblems </a:t>
            </a:r>
          </a:p>
          <a:p>
            <a:pPr marL="457200" indent="-457200">
              <a:buClr>
                <a:schemeClr val="tx1"/>
              </a:buClr>
              <a:buFontTx/>
              <a:buAutoNum type="arabicPeriod" startAt="3"/>
              <a:defRPr/>
            </a:pPr>
            <a:endParaRPr lang="da-DK" dirty="0"/>
          </a:p>
          <a:p>
            <a:pPr marL="457200" indent="-457200">
              <a:buClr>
                <a:schemeClr val="tx1"/>
              </a:buClr>
              <a:buFontTx/>
              <a:buAutoNum type="arabicPeriod" startAt="3"/>
              <a:defRPr/>
            </a:pPr>
            <a:r>
              <a:rPr lang="da-DK" dirty="0" err="1">
                <a:solidFill>
                  <a:srgbClr val="FF3300"/>
                </a:solidFill>
              </a:rPr>
              <a:t>Combine</a:t>
            </a:r>
            <a:r>
              <a:rPr lang="da-DK" dirty="0"/>
              <a:t> solutions to the subproblems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0BC306-4C71-E145-AA9F-463DEDA58F6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79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69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69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69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69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69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69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69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69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79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2979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79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80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79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80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80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80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90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2990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2990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90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90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90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90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90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00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00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00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00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00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00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00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00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10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10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10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10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10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10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10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10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20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20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20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21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20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20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21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21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31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31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31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31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31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31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31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31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41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041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41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41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41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41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41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41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51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51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051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51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51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51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51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51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61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61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61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62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61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61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61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61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79463" y="295275"/>
            <a:ext cx="7583487" cy="771525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103154"/>
                </a:solidFill>
                <a:latin typeface="Corbel" charset="0"/>
              </a:rPr>
              <a:t>Merge Sort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2DC6A4-4C97-724C-82CB-F2B7A1ACD00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762000" y="1905000"/>
            <a:ext cx="7010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Divide and conquer algorithm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Worst case: O(nlogn)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Stable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/>
              <a:t>maintain the relative order of records with equal values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/>
              <a:t>Input: 12, 5, </a:t>
            </a:r>
            <a:r>
              <a:rPr lang="en-US" sz="2000">
                <a:solidFill>
                  <a:srgbClr val="FF0000"/>
                </a:solidFill>
              </a:rPr>
              <a:t>8</a:t>
            </a:r>
            <a:r>
              <a:rPr lang="en-US" sz="2000"/>
              <a:t>, 13, </a:t>
            </a:r>
            <a:r>
              <a:rPr lang="en-US" sz="2000">
                <a:solidFill>
                  <a:srgbClr val="3366FF"/>
                </a:solidFill>
              </a:rPr>
              <a:t>8</a:t>
            </a:r>
            <a:r>
              <a:rPr lang="en-US" sz="2000"/>
              <a:t>, 27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/>
              <a:t>Stable: 5, </a:t>
            </a:r>
            <a:r>
              <a:rPr lang="en-US" sz="2000">
                <a:solidFill>
                  <a:srgbClr val="FF0000"/>
                </a:solidFill>
              </a:rPr>
              <a:t>8</a:t>
            </a:r>
            <a:r>
              <a:rPr lang="en-US" sz="2000"/>
              <a:t>, </a:t>
            </a:r>
            <a:r>
              <a:rPr lang="en-US" sz="2000">
                <a:solidFill>
                  <a:srgbClr val="3366FF"/>
                </a:solidFill>
              </a:rPr>
              <a:t>8</a:t>
            </a:r>
            <a:r>
              <a:rPr lang="en-US" sz="2000"/>
              <a:t>, 12, 13, 27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/>
              <a:t>Not Stable:5, </a:t>
            </a:r>
            <a:r>
              <a:rPr lang="en-US" sz="2000">
                <a:solidFill>
                  <a:srgbClr val="3366FF"/>
                </a:solidFill>
              </a:rPr>
              <a:t>8</a:t>
            </a:r>
            <a:r>
              <a:rPr lang="en-US" sz="2000"/>
              <a:t>, </a:t>
            </a:r>
            <a:r>
              <a:rPr lang="en-US" sz="2000">
                <a:solidFill>
                  <a:srgbClr val="FF0000"/>
                </a:solidFill>
              </a:rPr>
              <a:t>8</a:t>
            </a:r>
            <a:r>
              <a:rPr lang="en-US" sz="2000"/>
              <a:t>,</a:t>
            </a:r>
            <a:r>
              <a:rPr lang="en-US" sz="2000">
                <a:solidFill>
                  <a:srgbClr val="3366FF"/>
                </a:solidFill>
              </a:rPr>
              <a:t> </a:t>
            </a:r>
            <a:r>
              <a:rPr lang="en-US" sz="2000"/>
              <a:t>12, 13, 27 </a:t>
            </a:r>
          </a:p>
        </p:txBody>
      </p:sp>
    </p:spTree>
    <p:extLst>
      <p:ext uri="{BB962C8B-B14F-4D97-AF65-F5344CB8AC3E}">
        <p14:creationId xmlns:p14="http://schemas.microsoft.com/office/powerpoint/2010/main" val="401043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72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72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72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72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72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72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72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72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82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82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82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82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82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82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82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82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92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92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92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92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92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92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92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92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02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102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102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03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02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02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02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02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12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13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13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13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13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13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13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13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23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23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23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23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23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23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23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23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33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33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33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33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33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33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33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33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43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43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43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43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43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43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43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43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53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53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53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54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53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54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54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54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64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164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64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64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64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64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64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64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925512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400" b="1">
                <a:solidFill>
                  <a:srgbClr val="103154"/>
                </a:solidFill>
                <a:latin typeface="Corbel" charset="0"/>
              </a:rPr>
              <a:t>Merge Sort: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F64BE7F-EFD6-244E-B3AB-04BA0E81314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865438" y="2146300"/>
            <a:ext cx="4178300" cy="67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4916488" y="213995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368425" y="2855913"/>
            <a:ext cx="2432050" cy="1365250"/>
            <a:chOff x="724" y="1872"/>
            <a:chExt cx="1532" cy="860"/>
          </a:xfrm>
        </p:grpSpPr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724" y="2308"/>
              <a:ext cx="1288" cy="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H="1">
              <a:off x="1248" y="1920"/>
              <a:ext cx="100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817" y="1872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5907088" y="2749550"/>
            <a:ext cx="2813050" cy="1365250"/>
            <a:chOff x="3552" y="1824"/>
            <a:chExt cx="1772" cy="860"/>
          </a:xfrm>
        </p:grpSpPr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036" y="2260"/>
              <a:ext cx="1288" cy="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3552" y="1920"/>
              <a:ext cx="110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4369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  <p:grpSp>
        <p:nvGrpSpPr>
          <p:cNvPr id="60429" name="Group 13"/>
          <p:cNvGrpSpPr>
            <a:grpSpLocks/>
          </p:cNvGrpSpPr>
          <p:nvPr/>
        </p:nvGrpSpPr>
        <p:grpSpPr bwMode="auto">
          <a:xfrm>
            <a:off x="2325688" y="4197350"/>
            <a:ext cx="5562600" cy="1593850"/>
            <a:chOff x="1296" y="2736"/>
            <a:chExt cx="3504" cy="1004"/>
          </a:xfrm>
        </p:grpSpPr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1732" y="3316"/>
              <a:ext cx="2632" cy="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>
              <a:off x="1296" y="2784"/>
              <a:ext cx="172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 flipH="1">
              <a:off x="3024" y="2784"/>
              <a:ext cx="177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3024" y="312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2641" y="2736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>
                  <a:solidFill>
                    <a:srgbClr val="FF3300"/>
                  </a:solidFill>
                </a:rPr>
                <a:t>Merge</a:t>
              </a:r>
            </a:p>
          </p:txBody>
        </p:sp>
      </p:grp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00013" y="2649538"/>
            <a:ext cx="195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FF"/>
                </a:solidFill>
              </a:rPr>
              <a:t>Recursively sort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90550" y="1604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303213" y="1905000"/>
            <a:ext cx="1741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9900"/>
                </a:solidFill>
              </a:rPr>
              <a:t>Divide into</a:t>
            </a:r>
          </a:p>
          <a:p>
            <a:pPr>
              <a:defRPr/>
            </a:pPr>
            <a:r>
              <a:rPr lang="en-US" dirty="0">
                <a:solidFill>
                  <a:srgbClr val="009900"/>
                </a:solidFill>
              </a:rPr>
              <a:t>two halves</a:t>
            </a:r>
          </a:p>
        </p:txBody>
      </p:sp>
      <p:sp>
        <p:nvSpPr>
          <p:cNvPr id="61444" name="Rectangle 1028"/>
          <p:cNvSpPr>
            <a:spLocks noChangeArrowheads="1"/>
          </p:cNvSpPr>
          <p:nvPr/>
        </p:nvSpPr>
        <p:spPr bwMode="auto">
          <a:xfrm>
            <a:off x="3381375" y="2297113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/>
              <a:t>FirstPart</a:t>
            </a:r>
            <a:endParaRPr lang="en-US" sz="2000"/>
          </a:p>
        </p:txBody>
      </p:sp>
      <p:sp>
        <p:nvSpPr>
          <p:cNvPr id="61445" name="Rectangle 1029"/>
          <p:cNvSpPr>
            <a:spLocks noChangeArrowheads="1"/>
          </p:cNvSpPr>
          <p:nvPr/>
        </p:nvSpPr>
        <p:spPr bwMode="auto">
          <a:xfrm>
            <a:off x="5375275" y="2301875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dirty="0" err="1"/>
              <a:t>SecondPart</a:t>
            </a:r>
            <a:endParaRPr lang="en-US" sz="2000" dirty="0"/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1763713" y="3668713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/>
              <a:t>FirstPart</a:t>
            </a:r>
            <a:endParaRPr lang="en-US" sz="2000"/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6935788" y="3586163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/>
              <a:t>SecondPart</a:t>
            </a:r>
            <a:endParaRPr lang="en-US" sz="2000"/>
          </a:p>
        </p:txBody>
      </p:sp>
      <p:sp>
        <p:nvSpPr>
          <p:cNvPr id="61448" name="Text Box 1032"/>
          <p:cNvSpPr txBox="1">
            <a:spLocks noChangeArrowheads="1"/>
          </p:cNvSpPr>
          <p:nvPr/>
        </p:nvSpPr>
        <p:spPr bwMode="auto">
          <a:xfrm>
            <a:off x="2344738" y="2195513"/>
            <a:ext cx="51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A:</a:t>
            </a:r>
          </a:p>
        </p:txBody>
      </p:sp>
      <p:sp>
        <p:nvSpPr>
          <p:cNvPr id="61449" name="Text Box 1033"/>
          <p:cNvSpPr txBox="1">
            <a:spLocks noChangeArrowheads="1"/>
          </p:cNvSpPr>
          <p:nvPr/>
        </p:nvSpPr>
        <p:spPr bwMode="auto">
          <a:xfrm>
            <a:off x="873125" y="5224463"/>
            <a:ext cx="2143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1"/>
                </a:solidFill>
              </a:rPr>
              <a:t>A is sorted!</a:t>
            </a:r>
          </a:p>
        </p:txBody>
      </p:sp>
    </p:spTree>
    <p:extLst>
      <p:ext uri="{BB962C8B-B14F-4D97-AF65-F5344CB8AC3E}">
        <p14:creationId xmlns:p14="http://schemas.microsoft.com/office/powerpoint/2010/main" val="1546435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/>
      <p:bldP spid="60438" grpId="0"/>
      <p:bldP spid="61444" grpId="0"/>
      <p:bldP spid="61445" grpId="0"/>
      <p:bldP spid="61446" grpId="0"/>
      <p:bldP spid="61447" grpId="0"/>
      <p:bldP spid="6144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74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174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74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74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74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74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74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74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84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184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84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84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84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84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84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84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94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194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94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95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94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95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95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95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05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205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05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05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05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05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05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05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15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215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15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15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15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15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15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15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25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225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25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25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25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25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25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25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35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35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35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36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35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36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36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36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46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46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46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46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46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46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46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46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56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56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56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56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56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56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56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56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66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66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66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66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66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66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66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66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6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67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400" b="1">
                <a:solidFill>
                  <a:srgbClr val="103154"/>
                </a:solidFill>
                <a:latin typeface="Corbel" charset="0"/>
              </a:rPr>
              <a:t>Merge-Sort: Merge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57B45C-D554-F84D-965C-76078FFE0AC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0911" name="AutoShape 1039"/>
          <p:cNvSpPr>
            <a:spLocks/>
          </p:cNvSpPr>
          <p:nvPr/>
        </p:nvSpPr>
        <p:spPr bwMode="auto">
          <a:xfrm rot="16200000" flipV="1">
            <a:off x="2901950" y="3784600"/>
            <a:ext cx="457200" cy="2057400"/>
          </a:xfrm>
          <a:prstGeom prst="rightBrace">
            <a:avLst>
              <a:gd name="adj1" fmla="val 37500"/>
              <a:gd name="adj2" fmla="val 50000"/>
            </a:avLst>
          </a:prstGeom>
          <a:noFill/>
          <a:ln w="5715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80912" name="Rectangle 1040"/>
          <p:cNvSpPr>
            <a:spLocks noChangeArrowheads="1"/>
          </p:cNvSpPr>
          <p:nvPr/>
        </p:nvSpPr>
        <p:spPr bwMode="auto">
          <a:xfrm>
            <a:off x="2017713" y="411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Sorted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  <p:sp>
        <p:nvSpPr>
          <p:cNvPr id="80913" name="AutoShape 1041"/>
          <p:cNvSpPr>
            <a:spLocks/>
          </p:cNvSpPr>
          <p:nvPr/>
        </p:nvSpPr>
        <p:spPr bwMode="auto">
          <a:xfrm rot="16200000" flipV="1">
            <a:off x="5857875" y="3814763"/>
            <a:ext cx="457200" cy="2057400"/>
          </a:xfrm>
          <a:prstGeom prst="rightBrace">
            <a:avLst>
              <a:gd name="adj1" fmla="val 375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80914" name="Rectangle 1042"/>
          <p:cNvSpPr>
            <a:spLocks noChangeArrowheads="1"/>
          </p:cNvSpPr>
          <p:nvPr/>
        </p:nvSpPr>
        <p:spPr bwMode="auto">
          <a:xfrm>
            <a:off x="4967288" y="4114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Sorted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</a:endParaRPr>
          </a:p>
        </p:txBody>
      </p:sp>
      <p:sp>
        <p:nvSpPr>
          <p:cNvPr id="80939" name="Rectangle 1067"/>
          <p:cNvSpPr>
            <a:spLocks noChangeArrowheads="1"/>
          </p:cNvSpPr>
          <p:nvPr/>
        </p:nvSpPr>
        <p:spPr bwMode="auto">
          <a:xfrm>
            <a:off x="5053013" y="5167313"/>
            <a:ext cx="2119312" cy="65563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 algn="ctr" eaLnBrk="0" hangingPunct="0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80941" name="Rectangle 1069"/>
          <p:cNvSpPr>
            <a:spLocks noChangeArrowheads="1"/>
          </p:cNvSpPr>
          <p:nvPr/>
        </p:nvSpPr>
        <p:spPr bwMode="auto">
          <a:xfrm>
            <a:off x="2101850" y="5149850"/>
            <a:ext cx="2044700" cy="650875"/>
          </a:xfrm>
          <a:prstGeom prst="rect">
            <a:avLst/>
          </a:prstGeom>
          <a:solidFill>
            <a:srgbClr val="0099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 algn="ctr" eaLnBrk="0" hangingPunct="0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80942" name="Rectangle 1070"/>
          <p:cNvSpPr>
            <a:spLocks noChangeArrowheads="1"/>
          </p:cNvSpPr>
          <p:nvPr/>
        </p:nvSpPr>
        <p:spPr bwMode="auto">
          <a:xfrm>
            <a:off x="2246313" y="3240088"/>
            <a:ext cx="189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0315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merge</a:t>
            </a:r>
          </a:p>
        </p:txBody>
      </p:sp>
      <p:grpSp>
        <p:nvGrpSpPr>
          <p:cNvPr id="80943" name="Group 1071"/>
          <p:cNvGrpSpPr>
            <a:grpSpLocks/>
          </p:cNvGrpSpPr>
          <p:nvPr/>
        </p:nvGrpSpPr>
        <p:grpSpPr bwMode="auto">
          <a:xfrm>
            <a:off x="2427288" y="2514600"/>
            <a:ext cx="4191000" cy="685800"/>
            <a:chOff x="1737" y="3384"/>
            <a:chExt cx="2640" cy="432"/>
          </a:xfrm>
        </p:grpSpPr>
        <p:sp>
          <p:nvSpPr>
            <p:cNvPr id="80944" name="Rectangle 1072"/>
            <p:cNvSpPr>
              <a:spLocks noChangeArrowheads="1"/>
            </p:cNvSpPr>
            <p:nvPr/>
          </p:nvSpPr>
          <p:spPr bwMode="auto">
            <a:xfrm>
              <a:off x="1977" y="3384"/>
              <a:ext cx="240" cy="4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45" name="Rectangle 1073"/>
            <p:cNvSpPr>
              <a:spLocks noChangeArrowheads="1"/>
            </p:cNvSpPr>
            <p:nvPr/>
          </p:nvSpPr>
          <p:spPr bwMode="auto">
            <a:xfrm>
              <a:off x="1737" y="3384"/>
              <a:ext cx="240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46" name="Rectangle 1074"/>
            <p:cNvSpPr>
              <a:spLocks noChangeArrowheads="1"/>
            </p:cNvSpPr>
            <p:nvPr/>
          </p:nvSpPr>
          <p:spPr bwMode="auto">
            <a:xfrm>
              <a:off x="2217" y="3384"/>
              <a:ext cx="240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47" name="Rectangle 1075"/>
            <p:cNvSpPr>
              <a:spLocks noChangeArrowheads="1"/>
            </p:cNvSpPr>
            <p:nvPr/>
          </p:nvSpPr>
          <p:spPr bwMode="auto">
            <a:xfrm>
              <a:off x="2457" y="3384"/>
              <a:ext cx="240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48" name="Rectangle 1076"/>
            <p:cNvSpPr>
              <a:spLocks noChangeArrowheads="1"/>
            </p:cNvSpPr>
            <p:nvPr/>
          </p:nvSpPr>
          <p:spPr bwMode="auto">
            <a:xfrm>
              <a:off x="2697" y="3384"/>
              <a:ext cx="240" cy="4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49" name="Rectangle 1077"/>
            <p:cNvSpPr>
              <a:spLocks noChangeArrowheads="1"/>
            </p:cNvSpPr>
            <p:nvPr/>
          </p:nvSpPr>
          <p:spPr bwMode="auto">
            <a:xfrm>
              <a:off x="2937" y="3384"/>
              <a:ext cx="240" cy="4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50" name="Rectangle 1078"/>
            <p:cNvSpPr>
              <a:spLocks noChangeArrowheads="1"/>
            </p:cNvSpPr>
            <p:nvPr/>
          </p:nvSpPr>
          <p:spPr bwMode="auto">
            <a:xfrm>
              <a:off x="3177" y="3384"/>
              <a:ext cx="240" cy="4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51" name="Rectangle 1079"/>
            <p:cNvSpPr>
              <a:spLocks noChangeArrowheads="1"/>
            </p:cNvSpPr>
            <p:nvPr/>
          </p:nvSpPr>
          <p:spPr bwMode="auto">
            <a:xfrm>
              <a:off x="3417" y="3384"/>
              <a:ext cx="240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52" name="Rectangle 1080"/>
            <p:cNvSpPr>
              <a:spLocks noChangeArrowheads="1"/>
            </p:cNvSpPr>
            <p:nvPr/>
          </p:nvSpPr>
          <p:spPr bwMode="auto">
            <a:xfrm>
              <a:off x="3657" y="3384"/>
              <a:ext cx="240" cy="4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53" name="Rectangle 1081"/>
            <p:cNvSpPr>
              <a:spLocks noChangeArrowheads="1"/>
            </p:cNvSpPr>
            <p:nvPr/>
          </p:nvSpPr>
          <p:spPr bwMode="auto">
            <a:xfrm>
              <a:off x="3897" y="3384"/>
              <a:ext cx="240" cy="4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54" name="Rectangle 1082"/>
            <p:cNvSpPr>
              <a:spLocks noChangeArrowheads="1"/>
            </p:cNvSpPr>
            <p:nvPr/>
          </p:nvSpPr>
          <p:spPr bwMode="auto">
            <a:xfrm>
              <a:off x="4137" y="3384"/>
              <a:ext cx="240" cy="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55" name="Rectangle 1083"/>
            <p:cNvSpPr>
              <a:spLocks noChangeArrowheads="1"/>
            </p:cNvSpPr>
            <p:nvPr/>
          </p:nvSpPr>
          <p:spPr bwMode="auto">
            <a:xfrm>
              <a:off x="1741" y="3388"/>
              <a:ext cx="2632" cy="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0956" name="Rectangle 1084"/>
          <p:cNvSpPr>
            <a:spLocks noChangeArrowheads="1"/>
          </p:cNvSpPr>
          <p:nvPr/>
        </p:nvSpPr>
        <p:spPr bwMode="auto">
          <a:xfrm>
            <a:off x="1685925" y="2663825"/>
            <a:ext cx="646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A:</a:t>
            </a:r>
          </a:p>
        </p:txBody>
      </p:sp>
      <p:sp>
        <p:nvSpPr>
          <p:cNvPr id="80957" name="AutoShape 1085"/>
          <p:cNvSpPr>
            <a:spLocks noChangeArrowheads="1"/>
          </p:cNvSpPr>
          <p:nvPr/>
        </p:nvSpPr>
        <p:spPr bwMode="auto">
          <a:xfrm flipV="1">
            <a:off x="4311650" y="3200400"/>
            <a:ext cx="406400" cy="1447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67" name="Rectangle 1095"/>
          <p:cNvSpPr>
            <a:spLocks noChangeArrowheads="1"/>
          </p:cNvSpPr>
          <p:nvPr/>
        </p:nvSpPr>
        <p:spPr bwMode="auto">
          <a:xfrm>
            <a:off x="1446213" y="5240338"/>
            <a:ext cx="646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L:</a:t>
            </a:r>
          </a:p>
        </p:txBody>
      </p:sp>
      <p:sp>
        <p:nvSpPr>
          <p:cNvPr id="80968" name="Rectangle 1096"/>
          <p:cNvSpPr>
            <a:spLocks noChangeArrowheads="1"/>
          </p:cNvSpPr>
          <p:nvPr/>
        </p:nvSpPr>
        <p:spPr bwMode="auto">
          <a:xfrm>
            <a:off x="4457700" y="5189538"/>
            <a:ext cx="64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R:</a:t>
            </a:r>
          </a:p>
        </p:txBody>
      </p:sp>
      <p:sp>
        <p:nvSpPr>
          <p:cNvPr id="80969" name="AutoShape 1097"/>
          <p:cNvSpPr>
            <a:spLocks/>
          </p:cNvSpPr>
          <p:nvPr/>
        </p:nvSpPr>
        <p:spPr bwMode="auto">
          <a:xfrm rot="16200000" flipV="1">
            <a:off x="4316412" y="161926"/>
            <a:ext cx="442913" cy="4132262"/>
          </a:xfrm>
          <a:prstGeom prst="rightBrace">
            <a:avLst>
              <a:gd name="adj1" fmla="val 77748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80970" name="Rectangle 1098"/>
          <p:cNvSpPr>
            <a:spLocks noChangeArrowheads="1"/>
          </p:cNvSpPr>
          <p:nvPr/>
        </p:nvSpPr>
        <p:spPr bwMode="auto">
          <a:xfrm>
            <a:off x="3276600" y="1600200"/>
            <a:ext cx="2438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2682005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2" grpId="0" autoUpdateAnimBg="0"/>
      <p:bldP spid="80956" grpId="0"/>
      <p:bldP spid="80957" grpId="0" animBg="1"/>
      <p:bldP spid="80969" grpId="0" animBg="1"/>
      <p:bldP spid="8097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76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76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76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77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76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76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77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77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87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287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87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87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287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87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87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87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97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297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97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97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297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97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97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97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07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07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07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07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07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07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07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07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17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17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17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18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17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17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17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17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28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28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28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28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28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28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28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28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38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38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38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38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38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38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38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38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48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348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48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48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48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48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48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48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58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58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58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59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58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58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58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58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68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69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69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69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69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69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69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69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103154"/>
                </a:solidFill>
                <a:latin typeface="Corbel" charset="0"/>
              </a:rPr>
              <a:t>Merge Example</a:t>
            </a:r>
            <a:endParaRPr lang="en-AU" sz="4400" b="1">
              <a:solidFill>
                <a:srgbClr val="103154"/>
              </a:solidFill>
              <a:latin typeface="Corbe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9E2DEB-1DFD-404E-AEEA-F7F23C801F8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344488" y="4641850"/>
            <a:ext cx="427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L:</a:t>
            </a:r>
          </a:p>
        </p:txBody>
      </p:sp>
      <p:sp>
        <p:nvSpPr>
          <p:cNvPr id="308255" name="Rectangle 31"/>
          <p:cNvSpPr>
            <a:spLocks noChangeArrowheads="1"/>
          </p:cNvSpPr>
          <p:nvPr/>
        </p:nvSpPr>
        <p:spPr bwMode="auto">
          <a:xfrm>
            <a:off x="4498975" y="4676775"/>
            <a:ext cx="427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R:</a:t>
            </a:r>
          </a:p>
        </p:txBody>
      </p:sp>
      <p:grpSp>
        <p:nvGrpSpPr>
          <p:cNvPr id="29701" name="Group 57"/>
          <p:cNvGrpSpPr>
            <a:grpSpLocks/>
          </p:cNvGrpSpPr>
          <p:nvPr/>
        </p:nvGrpSpPr>
        <p:grpSpPr bwMode="auto">
          <a:xfrm>
            <a:off x="1536700" y="2762250"/>
            <a:ext cx="4870450" cy="444500"/>
            <a:chOff x="894" y="1037"/>
            <a:chExt cx="3068" cy="280"/>
          </a:xfrm>
        </p:grpSpPr>
        <p:sp>
          <p:nvSpPr>
            <p:cNvPr id="308273" name="Text Box 49"/>
            <p:cNvSpPr txBox="1">
              <a:spLocks noChangeArrowheads="1"/>
            </p:cNvSpPr>
            <p:nvPr/>
          </p:nvSpPr>
          <p:spPr bwMode="auto">
            <a:xfrm>
              <a:off x="1274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74" name="Text Box 50"/>
            <p:cNvSpPr txBox="1">
              <a:spLocks noChangeArrowheads="1"/>
            </p:cNvSpPr>
            <p:nvPr/>
          </p:nvSpPr>
          <p:spPr bwMode="auto">
            <a:xfrm>
              <a:off x="1658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75" name="Text Box 51"/>
            <p:cNvSpPr txBox="1">
              <a:spLocks noChangeArrowheads="1"/>
            </p:cNvSpPr>
            <p:nvPr/>
          </p:nvSpPr>
          <p:spPr bwMode="auto">
            <a:xfrm>
              <a:off x="2042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76" name="Text Box 52"/>
            <p:cNvSpPr txBox="1">
              <a:spLocks noChangeArrowheads="1"/>
            </p:cNvSpPr>
            <p:nvPr/>
          </p:nvSpPr>
          <p:spPr bwMode="auto">
            <a:xfrm>
              <a:off x="2426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77" name="Text Box 53"/>
            <p:cNvSpPr txBox="1">
              <a:spLocks noChangeArrowheads="1"/>
            </p:cNvSpPr>
            <p:nvPr/>
          </p:nvSpPr>
          <p:spPr bwMode="auto">
            <a:xfrm>
              <a:off x="2810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78" name="Text Box 54"/>
            <p:cNvSpPr txBox="1">
              <a:spLocks noChangeArrowheads="1"/>
            </p:cNvSpPr>
            <p:nvPr/>
          </p:nvSpPr>
          <p:spPr bwMode="auto">
            <a:xfrm>
              <a:off x="3194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79" name="Text Box 55"/>
            <p:cNvSpPr txBox="1">
              <a:spLocks noChangeArrowheads="1"/>
            </p:cNvSpPr>
            <p:nvPr/>
          </p:nvSpPr>
          <p:spPr bwMode="auto">
            <a:xfrm>
              <a:off x="3578" y="1037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  <p:sp>
          <p:nvSpPr>
            <p:cNvPr id="308280" name="Text Box 56"/>
            <p:cNvSpPr txBox="1">
              <a:spLocks noChangeArrowheads="1"/>
            </p:cNvSpPr>
            <p:nvPr/>
          </p:nvSpPr>
          <p:spPr bwMode="auto">
            <a:xfrm>
              <a:off x="894" y="1042"/>
              <a:ext cx="384" cy="2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AU">
                <a:solidFill>
                  <a:schemeClr val="bg1"/>
                </a:solidFill>
              </a:endParaRPr>
            </a:p>
          </p:txBody>
        </p:sp>
      </p:grpSp>
      <p:grpSp>
        <p:nvGrpSpPr>
          <p:cNvPr id="29702" name="Group 45"/>
          <p:cNvGrpSpPr>
            <a:grpSpLocks/>
          </p:cNvGrpSpPr>
          <p:nvPr/>
        </p:nvGrpSpPr>
        <p:grpSpPr bwMode="auto">
          <a:xfrm>
            <a:off x="912813" y="4748213"/>
            <a:ext cx="2438400" cy="436562"/>
            <a:chOff x="968" y="1721"/>
            <a:chExt cx="1536" cy="275"/>
          </a:xfrm>
        </p:grpSpPr>
        <p:sp>
          <p:nvSpPr>
            <p:cNvPr id="308229" name="Text Box 5"/>
            <p:cNvSpPr txBox="1">
              <a:spLocks noChangeArrowheads="1"/>
            </p:cNvSpPr>
            <p:nvPr/>
          </p:nvSpPr>
          <p:spPr bwMode="auto">
            <a:xfrm>
              <a:off x="968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8230" name="Text Box 6"/>
            <p:cNvSpPr txBox="1">
              <a:spLocks noChangeArrowheads="1"/>
            </p:cNvSpPr>
            <p:nvPr/>
          </p:nvSpPr>
          <p:spPr bwMode="auto">
            <a:xfrm>
              <a:off x="1352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8231" name="Text Box 7"/>
            <p:cNvSpPr txBox="1">
              <a:spLocks noChangeArrowheads="1"/>
            </p:cNvSpPr>
            <p:nvPr/>
          </p:nvSpPr>
          <p:spPr bwMode="auto">
            <a:xfrm>
              <a:off x="1736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08232" name="Text Box 8"/>
            <p:cNvSpPr txBox="1">
              <a:spLocks noChangeArrowheads="1"/>
            </p:cNvSpPr>
            <p:nvPr/>
          </p:nvSpPr>
          <p:spPr bwMode="auto">
            <a:xfrm>
              <a:off x="2120" y="1721"/>
              <a:ext cx="384" cy="275"/>
            </a:xfrm>
            <a:prstGeom prst="rect">
              <a:avLst/>
            </a:prstGeom>
            <a:solidFill>
              <a:srgbClr val="0099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29703" name="Group 46"/>
          <p:cNvGrpSpPr>
            <a:grpSpLocks/>
          </p:cNvGrpSpPr>
          <p:nvPr/>
        </p:nvGrpSpPr>
        <p:grpSpPr bwMode="auto">
          <a:xfrm>
            <a:off x="5019675" y="4735513"/>
            <a:ext cx="2438400" cy="436562"/>
            <a:chOff x="2504" y="1721"/>
            <a:chExt cx="1536" cy="275"/>
          </a:xfrm>
        </p:grpSpPr>
        <p:sp>
          <p:nvSpPr>
            <p:cNvPr id="308234" name="Text Box 10"/>
            <p:cNvSpPr txBox="1">
              <a:spLocks noChangeArrowheads="1"/>
            </p:cNvSpPr>
            <p:nvPr/>
          </p:nvSpPr>
          <p:spPr bwMode="auto">
            <a:xfrm>
              <a:off x="2504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8235" name="Text Box 11"/>
            <p:cNvSpPr txBox="1">
              <a:spLocks noChangeArrowheads="1"/>
            </p:cNvSpPr>
            <p:nvPr/>
          </p:nvSpPr>
          <p:spPr bwMode="auto">
            <a:xfrm>
              <a:off x="2888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08236" name="Text Box 12"/>
            <p:cNvSpPr txBox="1">
              <a:spLocks noChangeArrowheads="1"/>
            </p:cNvSpPr>
            <p:nvPr/>
          </p:nvSpPr>
          <p:spPr bwMode="auto">
            <a:xfrm>
              <a:off x="3272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08237" name="Text Box 13"/>
            <p:cNvSpPr txBox="1">
              <a:spLocks noChangeArrowheads="1"/>
            </p:cNvSpPr>
            <p:nvPr/>
          </p:nvSpPr>
          <p:spPr bwMode="auto">
            <a:xfrm>
              <a:off x="3656" y="1721"/>
              <a:ext cx="384" cy="27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308293" name="Rectangle 69"/>
          <p:cNvSpPr>
            <a:spLocks noChangeArrowheads="1"/>
          </p:cNvSpPr>
          <p:nvPr/>
        </p:nvSpPr>
        <p:spPr bwMode="auto">
          <a:xfrm>
            <a:off x="669925" y="2663825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A:</a:t>
            </a:r>
          </a:p>
        </p:txBody>
      </p:sp>
    </p:spTree>
    <p:extLst>
      <p:ext uri="{BB962C8B-B14F-4D97-AF65-F5344CB8AC3E}">
        <p14:creationId xmlns:p14="http://schemas.microsoft.com/office/powerpoint/2010/main" val="50136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79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79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79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79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79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79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79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79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89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89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89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89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89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89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89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89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99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399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99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99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99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99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99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99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09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09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09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10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09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10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10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10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20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20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20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20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20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20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20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20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30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30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30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30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30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30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30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30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40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40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40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40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40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40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40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40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50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50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50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51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50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51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51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51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61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461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61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61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61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61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61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61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71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471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71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71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71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71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71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71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3915</TotalTime>
  <Words>4471</Words>
  <Application>Microsoft Macintosh PowerPoint</Application>
  <PresentationFormat>On-screen Show (4:3)</PresentationFormat>
  <Paragraphs>1943</Paragraphs>
  <Slides>172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4" baseType="lpstr">
      <vt:lpstr>Median</vt:lpstr>
      <vt:lpstr>Photo Editor Photo</vt:lpstr>
      <vt:lpstr>Merge Sort</vt:lpstr>
      <vt:lpstr>What Is Sorting?</vt:lpstr>
      <vt:lpstr>Why Sort?</vt:lpstr>
      <vt:lpstr>Sorting Algorithms</vt:lpstr>
      <vt:lpstr>PowerPoint Presentation</vt:lpstr>
      <vt:lpstr>Merge Sort</vt:lpstr>
      <vt:lpstr>Merge Sort: Idea</vt:lpstr>
      <vt:lpstr>Merge-Sort: Merge</vt:lpstr>
      <vt:lpstr>Merge Example</vt:lpstr>
      <vt:lpstr>Merge Example cont.</vt:lpstr>
      <vt:lpstr>Merge sort algorithm</vt:lpstr>
      <vt:lpstr>Merge sort (Example) </vt:lpstr>
      <vt:lpstr>Merge sort (Example) </vt:lpstr>
      <vt:lpstr>Merge sort (Example) </vt:lpstr>
      <vt:lpstr>Merge sort (Example) </vt:lpstr>
      <vt:lpstr>Merge sort (Example) 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</vt:lpstr>
      <vt:lpstr>Merge sort (Example) </vt:lpstr>
      <vt:lpstr>Merge sort (Example)</vt:lpstr>
      <vt:lpstr>Merge sort (Example)</vt:lpstr>
      <vt:lpstr>Analysis of merge sort</vt:lpstr>
      <vt:lpstr>Analyzing merge sort</vt:lpstr>
      <vt:lpstr>Recursion tree</vt:lpstr>
      <vt:lpstr>Memory Requirement</vt:lpstr>
      <vt:lpstr>Conclusion</vt:lpstr>
      <vt:lpstr>Heapsort</vt:lpstr>
      <vt:lpstr>Heapsort</vt:lpstr>
      <vt:lpstr>First Version of a Heapsort Algorithm</vt:lpstr>
      <vt:lpstr>Revising the Heapsort Algorithm</vt:lpstr>
      <vt:lpstr>Trace of Heapsort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Revising the  Heapsort Algorithm</vt:lpstr>
      <vt:lpstr>Algorithm for In-Place Heapsort</vt:lpstr>
      <vt:lpstr>Analysis of Heapsort</vt:lpstr>
      <vt:lpstr>Quicksort</vt:lpstr>
      <vt:lpstr>Quicksort</vt:lpstr>
      <vt:lpstr>Trace of Quicksort</vt:lpstr>
      <vt:lpstr>Trace of Quicksort (cont.)</vt:lpstr>
      <vt:lpstr>Trace of Quicksort (cont.)</vt:lpstr>
      <vt:lpstr>Trace of Quicksort (cont.)</vt:lpstr>
      <vt:lpstr>Trace of Quicksort (cont.)</vt:lpstr>
      <vt:lpstr>Quicksort  Example(cont.)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Algorithm for Quicksort</vt:lpstr>
      <vt:lpstr>Analysis of Quicksort</vt:lpstr>
      <vt:lpstr>Analysis of Quicksort (cont.)</vt:lpstr>
      <vt:lpstr>Analysis of Quicksort (cont.)</vt:lpstr>
      <vt:lpstr>Algorithm for Partitioning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Algorithm for Partitioning</vt:lpstr>
      <vt:lpstr>Code for partition when Pivot is the largest or smallest value</vt:lpstr>
      <vt:lpstr>Revised Partition Algorithm</vt:lpstr>
      <vt:lpstr>Trace of Revised Partitioning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Algorithm for Revised partition Method</vt:lpstr>
      <vt:lpstr>Comparison of Sort Algorithms</vt:lpstr>
      <vt:lpstr>Sorting Algorithm Comparison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</dc:title>
  <dc:creator>Philip King</dc:creator>
  <cp:lastModifiedBy>Anwar Mamat</cp:lastModifiedBy>
  <cp:revision>189</cp:revision>
  <dcterms:created xsi:type="dcterms:W3CDTF">2004-06-18T19:36:09Z</dcterms:created>
  <dcterms:modified xsi:type="dcterms:W3CDTF">2015-07-28T12:44:28Z</dcterms:modified>
</cp:coreProperties>
</file>