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03"/>
  </p:notesMasterIdLst>
  <p:sldIdLst>
    <p:sldId id="256" r:id="rId2"/>
    <p:sldId id="263" r:id="rId3"/>
    <p:sldId id="268" r:id="rId4"/>
    <p:sldId id="269" r:id="rId5"/>
    <p:sldId id="270" r:id="rId6"/>
    <p:sldId id="271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7" r:id="rId15"/>
    <p:sldId id="336" r:id="rId16"/>
    <p:sldId id="338" r:id="rId17"/>
    <p:sldId id="339" r:id="rId18"/>
    <p:sldId id="340" r:id="rId19"/>
    <p:sldId id="341" r:id="rId20"/>
    <p:sldId id="342" r:id="rId21"/>
    <p:sldId id="345" r:id="rId22"/>
    <p:sldId id="346" r:id="rId23"/>
    <p:sldId id="347" r:id="rId24"/>
    <p:sldId id="349" r:id="rId25"/>
    <p:sldId id="281" r:id="rId26"/>
    <p:sldId id="387" r:id="rId27"/>
    <p:sldId id="282" r:id="rId28"/>
    <p:sldId id="283" r:id="rId29"/>
    <p:sldId id="350" r:id="rId30"/>
    <p:sldId id="351" r:id="rId31"/>
    <p:sldId id="352" r:id="rId32"/>
    <p:sldId id="353" r:id="rId33"/>
    <p:sldId id="354" r:id="rId34"/>
    <p:sldId id="377" r:id="rId35"/>
    <p:sldId id="378" r:id="rId36"/>
    <p:sldId id="379" r:id="rId37"/>
    <p:sldId id="380" r:id="rId38"/>
    <p:sldId id="395" r:id="rId39"/>
    <p:sldId id="383" r:id="rId40"/>
    <p:sldId id="384" r:id="rId41"/>
    <p:sldId id="385" r:id="rId42"/>
    <p:sldId id="396" r:id="rId43"/>
    <p:sldId id="389" r:id="rId44"/>
    <p:sldId id="390" r:id="rId45"/>
    <p:sldId id="391" r:id="rId46"/>
    <p:sldId id="392" r:id="rId47"/>
    <p:sldId id="381" r:id="rId48"/>
    <p:sldId id="280" r:id="rId49"/>
    <p:sldId id="290" r:id="rId50"/>
    <p:sldId id="291" r:id="rId51"/>
    <p:sldId id="293" r:id="rId52"/>
    <p:sldId id="292" r:id="rId53"/>
    <p:sldId id="294" r:id="rId54"/>
    <p:sldId id="295" r:id="rId55"/>
    <p:sldId id="296" r:id="rId56"/>
    <p:sldId id="297" r:id="rId57"/>
    <p:sldId id="298" r:id="rId58"/>
    <p:sldId id="299" r:id="rId59"/>
    <p:sldId id="264" r:id="rId60"/>
    <p:sldId id="300" r:id="rId61"/>
    <p:sldId id="301" r:id="rId62"/>
    <p:sldId id="394" r:id="rId63"/>
    <p:sldId id="405" r:id="rId64"/>
    <p:sldId id="407" r:id="rId65"/>
    <p:sldId id="408" r:id="rId66"/>
    <p:sldId id="409" r:id="rId67"/>
    <p:sldId id="416" r:id="rId68"/>
    <p:sldId id="410" r:id="rId69"/>
    <p:sldId id="412" r:id="rId70"/>
    <p:sldId id="413" r:id="rId71"/>
    <p:sldId id="302" r:id="rId72"/>
    <p:sldId id="355" r:id="rId73"/>
    <p:sldId id="306" r:id="rId74"/>
    <p:sldId id="308" r:id="rId75"/>
    <p:sldId id="309" r:id="rId76"/>
    <p:sldId id="314" r:id="rId77"/>
    <p:sldId id="356" r:id="rId78"/>
    <p:sldId id="357" r:id="rId79"/>
    <p:sldId id="358" r:id="rId80"/>
    <p:sldId id="316" r:id="rId81"/>
    <p:sldId id="359" r:id="rId82"/>
    <p:sldId id="361" r:id="rId83"/>
    <p:sldId id="364" r:id="rId84"/>
    <p:sldId id="366" r:id="rId85"/>
    <p:sldId id="414" r:id="rId86"/>
    <p:sldId id="317" r:id="rId87"/>
    <p:sldId id="322" r:id="rId88"/>
    <p:sldId id="369" r:id="rId89"/>
    <p:sldId id="370" r:id="rId90"/>
    <p:sldId id="371" r:id="rId91"/>
    <p:sldId id="372" r:id="rId92"/>
    <p:sldId id="417" r:id="rId93"/>
    <p:sldId id="415" r:id="rId94"/>
    <p:sldId id="304" r:id="rId95"/>
    <p:sldId id="323" r:id="rId96"/>
    <p:sldId id="324" r:id="rId97"/>
    <p:sldId id="305" r:id="rId98"/>
    <p:sldId id="367" r:id="rId99"/>
    <p:sldId id="388" r:id="rId100"/>
    <p:sldId id="368" r:id="rId101"/>
    <p:sldId id="406" r:id="rId102"/>
  </p:sldIdLst>
  <p:sldSz cx="12192000" cy="6858000"/>
  <p:notesSz cx="6858000" cy="9144000"/>
  <p:embeddedFontLst>
    <p:embeddedFont>
      <p:font typeface="Calibri" panose="020F0502020204030204" pitchFamily="34" charset="0"/>
      <p:regular r:id="rId104"/>
      <p:bold r:id="rId105"/>
      <p:italic r:id="rId106"/>
      <p:boldItalic r:id="rId107"/>
    </p:embeddedFont>
    <p:embeddedFont>
      <p:font typeface="Calibri Light" panose="020F0302020204030204" pitchFamily="34" charset="0"/>
      <p:regular r:id="rId108"/>
      <p:italic r:id="rId109"/>
    </p:embeddedFont>
    <p:embeddedFont>
      <p:font typeface="Cambria Math" panose="02040503050406030204" pitchFamily="18" charset="0"/>
      <p:regular r:id="rId110"/>
    </p:embeddedFont>
    <p:embeddedFont>
      <p:font typeface="Mangal" panose="02040503050203030202" pitchFamily="18" charset="0"/>
      <p:regular r:id="rId111"/>
      <p:bold r:id="rId1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5C2"/>
    <a:srgbClr val="FD87EF"/>
    <a:srgbClr val="FF9900"/>
    <a:srgbClr val="EA9C46"/>
    <a:srgbClr val="CF94F0"/>
    <a:srgbClr val="FFC000"/>
    <a:srgbClr val="AB92F2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9.fntdata"/><Relationship Id="rId16" Type="http://schemas.openxmlformats.org/officeDocument/2006/relationships/slide" Target="slides/slide15.xml"/><Relationship Id="rId107" Type="http://schemas.openxmlformats.org/officeDocument/2006/relationships/font" Target="fonts/font4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font" Target="fonts/font5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3.fntdata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6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1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7.fntdata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2ED56-E604-4A2D-AE18-A668F6D64136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28D27-2DF7-492E-8076-48C980966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9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28D27-2DF7-492E-8076-48C980966890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42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1CFB-EAE5-4268-AE1C-726AFDA4EA2D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FC3A-2DC6-40DB-A2BE-B468EE087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0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1CFB-EAE5-4268-AE1C-726AFDA4EA2D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FC3A-2DC6-40DB-A2BE-B468EE087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9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1CFB-EAE5-4268-AE1C-726AFDA4EA2D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FC3A-2DC6-40DB-A2BE-B468EE087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1CFB-EAE5-4268-AE1C-726AFDA4EA2D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FC3A-2DC6-40DB-A2BE-B468EE087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4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1CFB-EAE5-4268-AE1C-726AFDA4EA2D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FC3A-2DC6-40DB-A2BE-B468EE087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7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1CFB-EAE5-4268-AE1C-726AFDA4EA2D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FC3A-2DC6-40DB-A2BE-B468EE087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0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1CFB-EAE5-4268-AE1C-726AFDA4EA2D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FC3A-2DC6-40DB-A2BE-B468EE087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1CFB-EAE5-4268-AE1C-726AFDA4EA2D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FC3A-2DC6-40DB-A2BE-B468EE087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8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1CFB-EAE5-4268-AE1C-726AFDA4EA2D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FC3A-2DC6-40DB-A2BE-B468EE087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9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1CFB-EAE5-4268-AE1C-726AFDA4EA2D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FC3A-2DC6-40DB-A2BE-B468EE087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1CFB-EAE5-4268-AE1C-726AFDA4EA2D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FC3A-2DC6-40DB-A2BE-B468EE087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5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11CFB-EAE5-4268-AE1C-726AFDA4EA2D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CFC3A-2DC6-40DB-A2BE-B468EE087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9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.png"/><Relationship Id="rId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9.png"/><Relationship Id="rId5" Type="http://schemas.openxmlformats.org/officeDocument/2006/relationships/image" Target="../media/image22.png"/><Relationship Id="rId10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9.png"/><Relationship Id="rId5" Type="http://schemas.openxmlformats.org/officeDocument/2006/relationships/image" Target="../media/image22.png"/><Relationship Id="rId10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1.png"/><Relationship Id="rId5" Type="http://schemas.openxmlformats.org/officeDocument/2006/relationships/image" Target="../media/image22.png"/><Relationship Id="rId10" Type="http://schemas.openxmlformats.org/officeDocument/2006/relationships/image" Target="../media/image12.png"/><Relationship Id="rId4" Type="http://schemas.openxmlformats.org/officeDocument/2006/relationships/image" Target="../media/image21.png"/><Relationship Id="rId1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12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1.png"/><Relationship Id="rId5" Type="http://schemas.openxmlformats.org/officeDocument/2006/relationships/image" Target="../media/image22.png"/><Relationship Id="rId10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1.png"/><Relationship Id="rId5" Type="http://schemas.openxmlformats.org/officeDocument/2006/relationships/image" Target="../media/image22.png"/><Relationship Id="rId10" Type="http://schemas.openxmlformats.org/officeDocument/2006/relationships/image" Target="../media/image12.png"/><Relationship Id="rId4" Type="http://schemas.openxmlformats.org/officeDocument/2006/relationships/image" Target="../media/image21.png"/><Relationship Id="rId1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12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1.png"/><Relationship Id="rId5" Type="http://schemas.openxmlformats.org/officeDocument/2006/relationships/image" Target="../media/image22.png"/><Relationship Id="rId10" Type="http://schemas.openxmlformats.org/officeDocument/2006/relationships/image" Target="../media/image12.png"/><Relationship Id="rId4" Type="http://schemas.openxmlformats.org/officeDocument/2006/relationships/image" Target="../media/image21.png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12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1.png"/><Relationship Id="rId5" Type="http://schemas.openxmlformats.org/officeDocument/2006/relationships/image" Target="../media/image22.png"/><Relationship Id="rId10" Type="http://schemas.openxmlformats.org/officeDocument/2006/relationships/image" Target="../media/image12.png"/><Relationship Id="rId4" Type="http://schemas.openxmlformats.org/officeDocument/2006/relationships/image" Target="../media/image21.png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1.png"/><Relationship Id="rId5" Type="http://schemas.openxmlformats.org/officeDocument/2006/relationships/image" Target="../media/image22.png"/><Relationship Id="rId10" Type="http://schemas.openxmlformats.org/officeDocument/2006/relationships/image" Target="../media/image12.png"/><Relationship Id="rId4" Type="http://schemas.openxmlformats.org/officeDocument/2006/relationships/image" Target="../media/image21.png"/><Relationship Id="rId1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1.png"/><Relationship Id="rId5" Type="http://schemas.openxmlformats.org/officeDocument/2006/relationships/image" Target="../media/image22.png"/><Relationship Id="rId10" Type="http://schemas.openxmlformats.org/officeDocument/2006/relationships/image" Target="../media/image12.png"/><Relationship Id="rId4" Type="http://schemas.openxmlformats.org/officeDocument/2006/relationships/image" Target="../media/image21.png"/><Relationship Id="rId1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1.png"/><Relationship Id="rId5" Type="http://schemas.openxmlformats.org/officeDocument/2006/relationships/image" Target="../media/image22.png"/><Relationship Id="rId10" Type="http://schemas.openxmlformats.org/officeDocument/2006/relationships/image" Target="../media/image12.png"/><Relationship Id="rId4" Type="http://schemas.openxmlformats.org/officeDocument/2006/relationships/image" Target="../media/image21.png"/><Relationship Id="rId1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9.png"/><Relationship Id="rId5" Type="http://schemas.openxmlformats.org/officeDocument/2006/relationships/image" Target="../media/image22.pn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1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9.png"/><Relationship Id="rId5" Type="http://schemas.openxmlformats.org/officeDocument/2006/relationships/image" Target="../media/image22.pn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1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21.png"/><Relationship Id="rId1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12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00.png"/><Relationship Id="rId3" Type="http://schemas.openxmlformats.org/officeDocument/2006/relationships/image" Target="../media/image740.png"/><Relationship Id="rId7" Type="http://schemas.openxmlformats.org/officeDocument/2006/relationships/image" Target="../media/image780.png"/><Relationship Id="rId12" Type="http://schemas.openxmlformats.org/officeDocument/2006/relationships/image" Target="../media/image79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11" Type="http://schemas.openxmlformats.org/officeDocument/2006/relationships/image" Target="../media/image830.png"/><Relationship Id="rId5" Type="http://schemas.openxmlformats.org/officeDocument/2006/relationships/image" Target="../media/image760.png"/><Relationship Id="rId15" Type="http://schemas.openxmlformats.org/officeDocument/2006/relationships/image" Target="../media/image810.png"/><Relationship Id="rId10" Type="http://schemas.openxmlformats.org/officeDocument/2006/relationships/image" Target="../media/image11.png"/><Relationship Id="rId4" Type="http://schemas.openxmlformats.org/officeDocument/2006/relationships/image" Target="../media/image750.png"/><Relationship Id="rId9" Type="http://schemas.openxmlformats.org/officeDocument/2006/relationships/image" Target="../media/image130.png"/><Relationship Id="rId14" Type="http://schemas.openxmlformats.org/officeDocument/2006/relationships/image" Target="../media/image8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0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Mathematical Induction:</a:t>
            </a:r>
            <a:br>
              <a:rPr lang="en-US" dirty="0"/>
            </a:br>
            <a:r>
              <a:rPr lang="en-US" dirty="0"/>
              <a:t>Introduction and basic problems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30713"/>
            <a:ext cx="9144000" cy="1655762"/>
          </a:xfrm>
        </p:spPr>
        <p:txBody>
          <a:bodyPr/>
          <a:lstStyle/>
          <a:p>
            <a:r>
              <a:rPr lang="en-US" dirty="0"/>
              <a:t>CMSC 250</a:t>
            </a:r>
          </a:p>
        </p:txBody>
      </p:sp>
    </p:spTree>
    <p:extLst>
      <p:ext uri="{BB962C8B-B14F-4D97-AF65-F5344CB8AC3E}">
        <p14:creationId xmlns:p14="http://schemas.microsoft.com/office/powerpoint/2010/main" val="3883863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idea behind </a:t>
            </a:r>
            <a:r>
              <a:rPr lang="en-US" dirty="0">
                <a:solidFill>
                  <a:srgbClr val="FF0000"/>
                </a:solidFill>
              </a:rPr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we want to prove that a proposition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:r>
                  <a:rPr lang="en-US" dirty="0">
                    <a:solidFill>
                      <a:srgbClr val="FFC000"/>
                    </a:solidFill>
                  </a:rPr>
                  <a:t>natural</a:t>
                </a:r>
                <a:r>
                  <a:rPr lang="en-US" dirty="0"/>
                  <a:t> numbers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will prove </a:t>
                </a:r>
                <a:r>
                  <a:rPr lang="en-US" dirty="0">
                    <a:solidFill>
                      <a:srgbClr val="92D050"/>
                    </a:solidFill>
                  </a:rPr>
                  <a:t>two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separate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things: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true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FD87EF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</a:t>
                </a:r>
                <a:r>
                  <a:rPr lang="en-US" b="1" dirty="0">
                    <a:solidFill>
                      <a:srgbClr val="FD87EF"/>
                    </a:solidFill>
                  </a:rPr>
                  <a:t>if</a:t>
                </a:r>
                <a:r>
                  <a:rPr lang="en-US" dirty="0">
                    <a:solidFill>
                      <a:srgbClr val="FD87E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is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it </a:t>
                </a:r>
                <a:r>
                  <a:rPr lang="en-US" b="1" dirty="0">
                    <a:solidFill>
                      <a:srgbClr val="FD87EF"/>
                    </a:solidFill>
                  </a:rPr>
                  <a:t>then</a:t>
                </a:r>
                <a:r>
                  <a:rPr lang="en-US" dirty="0">
                    <a:solidFill>
                      <a:srgbClr val="FD87EF"/>
                    </a:solidFill>
                  </a:rPr>
                  <a:t> must be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solidFill>
                    <a:srgbClr val="FD87EF"/>
                  </a:solidFill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3000214" y="3587202"/>
            <a:ext cx="356461" cy="4262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-Turn Arrow 33"/>
          <p:cNvSpPr/>
          <p:nvPr/>
        </p:nvSpPr>
        <p:spPr>
          <a:xfrm flipH="1">
            <a:off x="3680748" y="5000700"/>
            <a:ext cx="2443169" cy="514382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U-Turn Arrow 34"/>
          <p:cNvSpPr/>
          <p:nvPr/>
        </p:nvSpPr>
        <p:spPr>
          <a:xfrm flipH="1">
            <a:off x="4374699" y="5179829"/>
            <a:ext cx="2582579" cy="409366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chemeClr val="accent1">
              <a:lumMod val="75000"/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740607" y="5650019"/>
            <a:ext cx="512165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8074523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ounded Rectangle 73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D87EF"/>
                          </a:solidFill>
                          <a:latin typeface="Cambria Math" charset="0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rgbClr val="FD87EF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75">
            <a:extLst>
              <a:ext uri="{FF2B5EF4-FFF2-40B4-BE49-F238E27FC236}">
                <a16:creationId xmlns:a16="http://schemas.microsoft.com/office/drawing/2014/main" id="{8F29043A-6898-4637-996F-A2BF613725F3}"/>
              </a:ext>
            </a:extLst>
          </p:cNvPr>
          <p:cNvSpPr/>
          <p:nvPr/>
        </p:nvSpPr>
        <p:spPr>
          <a:xfrm>
            <a:off x="6733382" y="5611858"/>
            <a:ext cx="455908" cy="542441"/>
          </a:xfrm>
          <a:prstGeom prst="roundRect">
            <a:avLst/>
          </a:prstGeom>
          <a:solidFill>
            <a:srgbClr val="FD87EF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61">
            <a:extLst>
              <a:ext uri="{FF2B5EF4-FFF2-40B4-BE49-F238E27FC236}">
                <a16:creationId xmlns:a16="http://schemas.microsoft.com/office/drawing/2014/main" id="{B2CD4A9D-6800-4BF7-AFAF-25774E6FBA7F}"/>
              </a:ext>
            </a:extLst>
          </p:cNvPr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FD87EF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873E7C2-E58C-4F5E-8462-23D561C35D97}"/>
                  </a:ext>
                </a:extLst>
              </p:cNvPr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873E7C2-E58C-4F5E-8462-23D561C35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C37AD4-D2AE-4ACE-8ACF-78C892C737A5}"/>
                  </a:ext>
                </a:extLst>
              </p:cNvPr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C37AD4-D2AE-4ACE-8ACF-78C892C73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603586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Complete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  <a:p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  <a:p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𝑚</m:t>
                    </m:r>
                    <m:r>
                      <a:rPr lang="en-US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:</m:t>
                    </m:r>
                  </m:oMath>
                </a14:m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charset="0"/>
                            </a:rPr>
                            <m:t>=</m:t>
                          </m:r>
                        </m:e>
                      </m:nary>
                      <m:d>
                        <m:dPr>
                          <m:begChr m:val="{"/>
                          <m:endChr m:val=""/>
                          <m:ctrlPr>
                            <a:rPr lang="mr-I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mr-I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≠1</m:t>
                              </m:r>
                            </m:e>
                            <m:e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            ,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27855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BBEF2-7E9B-4F4E-A446-C68FE1FCC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ways to write down inductive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A9825-9586-894D-8692-0D6B19D2C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 to Dr. Kruskal’s notes </a:t>
            </a:r>
            <a:r>
              <a:rPr lang="en-US"/>
              <a:t>on ELMS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2619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idea behind </a:t>
            </a:r>
            <a:r>
              <a:rPr lang="en-US" dirty="0">
                <a:solidFill>
                  <a:srgbClr val="FF0000"/>
                </a:solidFill>
              </a:rPr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we want to prove that a proposition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:r>
                  <a:rPr lang="en-US" dirty="0">
                    <a:solidFill>
                      <a:srgbClr val="FFC000"/>
                    </a:solidFill>
                  </a:rPr>
                  <a:t>natural</a:t>
                </a:r>
                <a:r>
                  <a:rPr lang="en-US" dirty="0"/>
                  <a:t> numbers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will prove </a:t>
                </a:r>
                <a:r>
                  <a:rPr lang="en-US" dirty="0">
                    <a:solidFill>
                      <a:srgbClr val="92D050"/>
                    </a:solidFill>
                  </a:rPr>
                  <a:t>two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separate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things: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true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FD87EF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</a:t>
                </a:r>
                <a:r>
                  <a:rPr lang="en-US" b="1" dirty="0">
                    <a:solidFill>
                      <a:srgbClr val="FD87EF"/>
                    </a:solidFill>
                  </a:rPr>
                  <a:t>if</a:t>
                </a:r>
                <a:r>
                  <a:rPr lang="en-US" dirty="0">
                    <a:solidFill>
                      <a:srgbClr val="FD87E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is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it </a:t>
                </a:r>
                <a:r>
                  <a:rPr lang="en-US" b="1" dirty="0">
                    <a:solidFill>
                      <a:srgbClr val="FD87EF"/>
                    </a:solidFill>
                  </a:rPr>
                  <a:t>then</a:t>
                </a:r>
                <a:r>
                  <a:rPr lang="en-US" dirty="0">
                    <a:solidFill>
                      <a:srgbClr val="FD87EF"/>
                    </a:solidFill>
                  </a:rPr>
                  <a:t> must be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solidFill>
                    <a:srgbClr val="FD87EF"/>
                  </a:solidFill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3000214" y="3587202"/>
            <a:ext cx="356461" cy="4262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-Turn Arrow 33"/>
          <p:cNvSpPr/>
          <p:nvPr/>
        </p:nvSpPr>
        <p:spPr>
          <a:xfrm flipH="1">
            <a:off x="3680748" y="5000700"/>
            <a:ext cx="2443169" cy="514382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U-Turn Arrow 34"/>
          <p:cNvSpPr/>
          <p:nvPr/>
        </p:nvSpPr>
        <p:spPr>
          <a:xfrm flipH="1">
            <a:off x="4374699" y="5179829"/>
            <a:ext cx="2582579" cy="409366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chemeClr val="accent1">
              <a:lumMod val="75000"/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740607" y="5650019"/>
            <a:ext cx="512165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8074523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ounded Rectangle 73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D87EF"/>
                          </a:solidFill>
                          <a:latin typeface="Cambria Math" charset="0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rgbClr val="FD87EF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75">
            <a:extLst>
              <a:ext uri="{FF2B5EF4-FFF2-40B4-BE49-F238E27FC236}">
                <a16:creationId xmlns:a16="http://schemas.microsoft.com/office/drawing/2014/main" id="{1D3CED73-EAB0-424B-9393-B4303C6D9E72}"/>
              </a:ext>
            </a:extLst>
          </p:cNvPr>
          <p:cNvSpPr/>
          <p:nvPr/>
        </p:nvSpPr>
        <p:spPr>
          <a:xfrm>
            <a:off x="6733382" y="5611858"/>
            <a:ext cx="455908" cy="542441"/>
          </a:xfrm>
          <a:prstGeom prst="roundRect">
            <a:avLst/>
          </a:prstGeom>
          <a:solidFill>
            <a:srgbClr val="FD87EF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61">
            <a:extLst>
              <a:ext uri="{FF2B5EF4-FFF2-40B4-BE49-F238E27FC236}">
                <a16:creationId xmlns:a16="http://schemas.microsoft.com/office/drawing/2014/main" id="{E8C295BA-5A0F-4140-8581-7848D1C1B6C3}"/>
              </a:ext>
            </a:extLst>
          </p:cNvPr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FD87EF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7B015AE-5AA0-4A3E-AB16-2F387E297F72}"/>
                  </a:ext>
                </a:extLst>
              </p:cNvPr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7B015AE-5AA0-4A3E-AB16-2F387E297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9FD14C7-770F-47DC-9A4D-55A0E2BC550E}"/>
                  </a:ext>
                </a:extLst>
              </p:cNvPr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9FD14C7-770F-47DC-9A4D-55A0E2BC5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067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idea behind </a:t>
            </a:r>
            <a:r>
              <a:rPr lang="en-US" dirty="0">
                <a:solidFill>
                  <a:srgbClr val="FF0000"/>
                </a:solidFill>
              </a:rPr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we want to prove that a proposition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:r>
                  <a:rPr lang="en-US" dirty="0">
                    <a:solidFill>
                      <a:srgbClr val="FFC000"/>
                    </a:solidFill>
                  </a:rPr>
                  <a:t>natural</a:t>
                </a:r>
                <a:r>
                  <a:rPr lang="en-US" dirty="0"/>
                  <a:t> numbers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will prove </a:t>
                </a:r>
                <a:r>
                  <a:rPr lang="en-US" dirty="0">
                    <a:solidFill>
                      <a:srgbClr val="92D050"/>
                    </a:solidFill>
                  </a:rPr>
                  <a:t>two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separate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things: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true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FD87EF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</a:t>
                </a:r>
                <a:r>
                  <a:rPr lang="en-US" b="1" dirty="0">
                    <a:solidFill>
                      <a:srgbClr val="FD87EF"/>
                    </a:solidFill>
                  </a:rPr>
                  <a:t>if</a:t>
                </a:r>
                <a:r>
                  <a:rPr lang="en-US" dirty="0">
                    <a:solidFill>
                      <a:srgbClr val="FD87E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is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it </a:t>
                </a:r>
                <a:r>
                  <a:rPr lang="en-US" b="1" dirty="0">
                    <a:solidFill>
                      <a:srgbClr val="FD87EF"/>
                    </a:solidFill>
                  </a:rPr>
                  <a:t>then</a:t>
                </a:r>
                <a:r>
                  <a:rPr lang="en-US" dirty="0">
                    <a:solidFill>
                      <a:srgbClr val="FD87EF"/>
                    </a:solidFill>
                  </a:rPr>
                  <a:t> must be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solidFill>
                    <a:srgbClr val="FD87EF"/>
                  </a:solidFill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3000214" y="3587202"/>
            <a:ext cx="356461" cy="4262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-Turn Arrow 33"/>
          <p:cNvSpPr/>
          <p:nvPr/>
        </p:nvSpPr>
        <p:spPr>
          <a:xfrm flipH="1">
            <a:off x="4374699" y="5000700"/>
            <a:ext cx="1749217" cy="514382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U-Turn Arrow 34"/>
          <p:cNvSpPr/>
          <p:nvPr/>
        </p:nvSpPr>
        <p:spPr>
          <a:xfrm flipH="1">
            <a:off x="5281883" y="5179829"/>
            <a:ext cx="1675394" cy="409366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chemeClr val="accent1">
              <a:lumMod val="75000"/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740607" y="5650019"/>
            <a:ext cx="512165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8074523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ounded Rectangle 73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D87EF"/>
                          </a:solidFill>
                          <a:latin typeface="Cambria Math" charset="0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rgbClr val="FD87EF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75">
            <a:extLst>
              <a:ext uri="{FF2B5EF4-FFF2-40B4-BE49-F238E27FC236}">
                <a16:creationId xmlns:a16="http://schemas.microsoft.com/office/drawing/2014/main" id="{8A4D3422-843B-40EE-927B-DD659C2BDB8B}"/>
              </a:ext>
            </a:extLst>
          </p:cNvPr>
          <p:cNvSpPr/>
          <p:nvPr/>
        </p:nvSpPr>
        <p:spPr>
          <a:xfrm>
            <a:off x="6733382" y="5611858"/>
            <a:ext cx="455908" cy="542441"/>
          </a:xfrm>
          <a:prstGeom prst="roundRect">
            <a:avLst/>
          </a:prstGeom>
          <a:solidFill>
            <a:srgbClr val="FD87EF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61">
            <a:extLst>
              <a:ext uri="{FF2B5EF4-FFF2-40B4-BE49-F238E27FC236}">
                <a16:creationId xmlns:a16="http://schemas.microsoft.com/office/drawing/2014/main" id="{60F30776-5904-49A9-9A46-AFBDAD4003AE}"/>
              </a:ext>
            </a:extLst>
          </p:cNvPr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FD87EF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85B8259-30EF-4D13-95DD-26C903EF443E}"/>
                  </a:ext>
                </a:extLst>
              </p:cNvPr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85B8259-30EF-4D13-95DD-26C903EF4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09915CD-E2C1-449A-89BE-0AC7398078F1}"/>
                  </a:ext>
                </a:extLst>
              </p:cNvPr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09915CD-E2C1-449A-89BE-0AC739807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12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idea behind </a:t>
            </a:r>
            <a:r>
              <a:rPr lang="en-US" dirty="0">
                <a:solidFill>
                  <a:srgbClr val="FF0000"/>
                </a:solidFill>
              </a:rPr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we want to prove that a proposition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:r>
                  <a:rPr lang="en-US" dirty="0">
                    <a:solidFill>
                      <a:srgbClr val="FFC000"/>
                    </a:solidFill>
                  </a:rPr>
                  <a:t>natural</a:t>
                </a:r>
                <a:r>
                  <a:rPr lang="en-US" dirty="0"/>
                  <a:t> numbers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will prove </a:t>
                </a:r>
                <a:r>
                  <a:rPr lang="en-US" dirty="0">
                    <a:solidFill>
                      <a:srgbClr val="92D050"/>
                    </a:solidFill>
                  </a:rPr>
                  <a:t>two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separate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things: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true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FD87EF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</a:t>
                </a:r>
                <a:r>
                  <a:rPr lang="en-US" b="1" dirty="0">
                    <a:solidFill>
                      <a:srgbClr val="FD87EF"/>
                    </a:solidFill>
                  </a:rPr>
                  <a:t>if</a:t>
                </a:r>
                <a:r>
                  <a:rPr lang="en-US" dirty="0">
                    <a:solidFill>
                      <a:srgbClr val="FD87E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is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it </a:t>
                </a:r>
                <a:r>
                  <a:rPr lang="en-US" b="1" dirty="0">
                    <a:solidFill>
                      <a:srgbClr val="FD87EF"/>
                    </a:solidFill>
                  </a:rPr>
                  <a:t>then</a:t>
                </a:r>
                <a:r>
                  <a:rPr lang="en-US" dirty="0">
                    <a:solidFill>
                      <a:srgbClr val="FD87EF"/>
                    </a:solidFill>
                  </a:rPr>
                  <a:t> must be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solidFill>
                    <a:srgbClr val="FD87EF"/>
                  </a:solidFill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3000214" y="3587202"/>
            <a:ext cx="356461" cy="4262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-Turn Arrow 33"/>
          <p:cNvSpPr/>
          <p:nvPr/>
        </p:nvSpPr>
        <p:spPr>
          <a:xfrm flipH="1">
            <a:off x="4374699" y="5000700"/>
            <a:ext cx="1749217" cy="514382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U-Turn Arrow 34"/>
          <p:cNvSpPr/>
          <p:nvPr/>
        </p:nvSpPr>
        <p:spPr>
          <a:xfrm flipH="1">
            <a:off x="5281883" y="5179829"/>
            <a:ext cx="1675394" cy="409366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chemeClr val="accent1">
              <a:lumMod val="75000"/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740607" y="5650019"/>
            <a:ext cx="512165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8074523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ounded Rectangle 73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D87EF"/>
                          </a:solidFill>
                          <a:latin typeface="Cambria Math" charset="0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rgbClr val="FD87EF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75">
            <a:extLst>
              <a:ext uri="{FF2B5EF4-FFF2-40B4-BE49-F238E27FC236}">
                <a16:creationId xmlns:a16="http://schemas.microsoft.com/office/drawing/2014/main" id="{68A84034-9CB1-46B1-80EC-F57C2A87895E}"/>
              </a:ext>
            </a:extLst>
          </p:cNvPr>
          <p:cNvSpPr/>
          <p:nvPr/>
        </p:nvSpPr>
        <p:spPr>
          <a:xfrm>
            <a:off x="6733382" y="5611858"/>
            <a:ext cx="455908" cy="542441"/>
          </a:xfrm>
          <a:prstGeom prst="roundRect">
            <a:avLst/>
          </a:prstGeom>
          <a:solidFill>
            <a:srgbClr val="FD87EF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61">
            <a:extLst>
              <a:ext uri="{FF2B5EF4-FFF2-40B4-BE49-F238E27FC236}">
                <a16:creationId xmlns:a16="http://schemas.microsoft.com/office/drawing/2014/main" id="{7A51DD1E-7423-48B9-A4DB-1CDE8DFC192C}"/>
              </a:ext>
            </a:extLst>
          </p:cNvPr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FD87EF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79D3D0-1143-4C53-8008-B523090DF22E}"/>
                  </a:ext>
                </a:extLst>
              </p:cNvPr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79D3D0-1143-4C53-8008-B523090DF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7E91DEE-8CF7-43B2-89B0-5AF3CFCAA2A6}"/>
                  </a:ext>
                </a:extLst>
              </p:cNvPr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7E91DEE-8CF7-43B2-89B0-5AF3CFCAA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387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idea behind </a:t>
            </a:r>
            <a:r>
              <a:rPr lang="en-US" dirty="0">
                <a:solidFill>
                  <a:srgbClr val="FF0000"/>
                </a:solidFill>
              </a:rPr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we want to prove that a proposition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:r>
                  <a:rPr lang="en-US" dirty="0">
                    <a:solidFill>
                      <a:srgbClr val="FFC000"/>
                    </a:solidFill>
                  </a:rPr>
                  <a:t>natural</a:t>
                </a:r>
                <a:r>
                  <a:rPr lang="en-US" dirty="0"/>
                  <a:t> numbers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will prove </a:t>
                </a:r>
                <a:r>
                  <a:rPr lang="en-US" dirty="0">
                    <a:solidFill>
                      <a:srgbClr val="92D050"/>
                    </a:solidFill>
                  </a:rPr>
                  <a:t>two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separate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things: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true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FD87EF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</a:t>
                </a:r>
                <a:r>
                  <a:rPr lang="en-US" b="1" dirty="0">
                    <a:solidFill>
                      <a:srgbClr val="FD87EF"/>
                    </a:solidFill>
                  </a:rPr>
                  <a:t>if</a:t>
                </a:r>
                <a:r>
                  <a:rPr lang="en-US" dirty="0">
                    <a:solidFill>
                      <a:srgbClr val="FD87E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is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it </a:t>
                </a:r>
                <a:r>
                  <a:rPr lang="en-US" b="1" dirty="0">
                    <a:solidFill>
                      <a:srgbClr val="FD87EF"/>
                    </a:solidFill>
                  </a:rPr>
                  <a:t>then</a:t>
                </a:r>
                <a:r>
                  <a:rPr lang="en-US" dirty="0">
                    <a:solidFill>
                      <a:srgbClr val="FD87EF"/>
                    </a:solidFill>
                  </a:rPr>
                  <a:t> must be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solidFill>
                    <a:srgbClr val="FD87EF"/>
                  </a:solidFill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3000214" y="3587202"/>
            <a:ext cx="356461" cy="4262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-Turn Arrow 33"/>
          <p:cNvSpPr/>
          <p:nvPr/>
        </p:nvSpPr>
        <p:spPr>
          <a:xfrm flipH="1">
            <a:off x="5163111" y="5000700"/>
            <a:ext cx="960804" cy="514382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U-Turn Arrow 34"/>
          <p:cNvSpPr/>
          <p:nvPr/>
        </p:nvSpPr>
        <p:spPr>
          <a:xfrm flipH="1">
            <a:off x="6123915" y="5179829"/>
            <a:ext cx="833362" cy="409366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chemeClr val="accent1">
              <a:lumMod val="75000"/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740607" y="5650019"/>
            <a:ext cx="512165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8074523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ounded Rectangle 73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75">
            <a:extLst>
              <a:ext uri="{FF2B5EF4-FFF2-40B4-BE49-F238E27FC236}">
                <a16:creationId xmlns:a16="http://schemas.microsoft.com/office/drawing/2014/main" id="{2C764695-FD38-4268-A81F-940A1C816E0E}"/>
              </a:ext>
            </a:extLst>
          </p:cNvPr>
          <p:cNvSpPr/>
          <p:nvPr/>
        </p:nvSpPr>
        <p:spPr>
          <a:xfrm>
            <a:off x="6733382" y="5611858"/>
            <a:ext cx="455908" cy="542441"/>
          </a:xfrm>
          <a:prstGeom prst="roundRect">
            <a:avLst/>
          </a:prstGeom>
          <a:solidFill>
            <a:srgbClr val="FD87EF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61">
            <a:extLst>
              <a:ext uri="{FF2B5EF4-FFF2-40B4-BE49-F238E27FC236}">
                <a16:creationId xmlns:a16="http://schemas.microsoft.com/office/drawing/2014/main" id="{57563FAF-9A83-4AAD-9D19-879D727C5F4B}"/>
              </a:ext>
            </a:extLst>
          </p:cNvPr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FD87EF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6FDA329-FE6E-48CE-ADE3-BA4489F14076}"/>
                  </a:ext>
                </a:extLst>
              </p:cNvPr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6FDA329-FE6E-48CE-ADE3-BA4489F14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6A11D3C-1D78-4488-B6B1-AE706E430876}"/>
                  </a:ext>
                </a:extLst>
              </p:cNvPr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6A11D3C-1D78-4488-B6B1-AE706E430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375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idea behind </a:t>
            </a:r>
            <a:r>
              <a:rPr lang="en-US" dirty="0">
                <a:solidFill>
                  <a:srgbClr val="FF0000"/>
                </a:solidFill>
              </a:rPr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we want to prove that a proposition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:r>
                  <a:rPr lang="en-US" dirty="0">
                    <a:solidFill>
                      <a:srgbClr val="FFC000"/>
                    </a:solidFill>
                  </a:rPr>
                  <a:t>natural</a:t>
                </a:r>
                <a:r>
                  <a:rPr lang="en-US" dirty="0"/>
                  <a:t> numbers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will prove </a:t>
                </a:r>
                <a:r>
                  <a:rPr lang="en-US" dirty="0">
                    <a:solidFill>
                      <a:srgbClr val="92D050"/>
                    </a:solidFill>
                  </a:rPr>
                  <a:t>two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separate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things: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true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FD87EF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</a:t>
                </a:r>
                <a:r>
                  <a:rPr lang="en-US" b="1" dirty="0">
                    <a:solidFill>
                      <a:srgbClr val="FD87EF"/>
                    </a:solidFill>
                  </a:rPr>
                  <a:t>if</a:t>
                </a:r>
                <a:r>
                  <a:rPr lang="en-US" dirty="0">
                    <a:solidFill>
                      <a:srgbClr val="FD87E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is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it </a:t>
                </a:r>
                <a:r>
                  <a:rPr lang="en-US" b="1" dirty="0">
                    <a:solidFill>
                      <a:srgbClr val="FD87EF"/>
                    </a:solidFill>
                  </a:rPr>
                  <a:t>then</a:t>
                </a:r>
                <a:r>
                  <a:rPr lang="en-US" dirty="0">
                    <a:solidFill>
                      <a:srgbClr val="FD87EF"/>
                    </a:solidFill>
                  </a:rPr>
                  <a:t> must be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solidFill>
                    <a:srgbClr val="FD87EF"/>
                  </a:solidFill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3000214" y="3587202"/>
            <a:ext cx="356461" cy="4262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-Turn Arrow 33"/>
          <p:cNvSpPr/>
          <p:nvPr/>
        </p:nvSpPr>
        <p:spPr>
          <a:xfrm flipH="1">
            <a:off x="5163111" y="5000700"/>
            <a:ext cx="960804" cy="514382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U-Turn Arrow 34"/>
          <p:cNvSpPr/>
          <p:nvPr/>
        </p:nvSpPr>
        <p:spPr>
          <a:xfrm flipH="1">
            <a:off x="6123915" y="5179829"/>
            <a:ext cx="833362" cy="409366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chemeClr val="accent1">
              <a:lumMod val="75000"/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740607" y="5650019"/>
            <a:ext cx="512165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8074523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ounded Rectangle 73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D87EF"/>
                          </a:solidFill>
                          <a:latin typeface="Cambria Math" charset="0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rgbClr val="FD87EF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75">
            <a:extLst>
              <a:ext uri="{FF2B5EF4-FFF2-40B4-BE49-F238E27FC236}">
                <a16:creationId xmlns:a16="http://schemas.microsoft.com/office/drawing/2014/main" id="{C3323E29-DCCA-4F75-BB5D-4E15E1532C14}"/>
              </a:ext>
            </a:extLst>
          </p:cNvPr>
          <p:cNvSpPr/>
          <p:nvPr/>
        </p:nvSpPr>
        <p:spPr>
          <a:xfrm>
            <a:off x="6733382" y="5611858"/>
            <a:ext cx="455908" cy="542441"/>
          </a:xfrm>
          <a:prstGeom prst="roundRect">
            <a:avLst/>
          </a:prstGeom>
          <a:solidFill>
            <a:srgbClr val="FD87EF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61">
            <a:extLst>
              <a:ext uri="{FF2B5EF4-FFF2-40B4-BE49-F238E27FC236}">
                <a16:creationId xmlns:a16="http://schemas.microsoft.com/office/drawing/2014/main" id="{22B77730-3A5C-426D-853F-06DEA61CF404}"/>
              </a:ext>
            </a:extLst>
          </p:cNvPr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7030A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58C411C-9EAB-49C2-97F1-975996CDB35C}"/>
                  </a:ext>
                </a:extLst>
              </p:cNvPr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58C411C-9EAB-49C2-97F1-975996CDB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AD23FE-E2F8-4880-9C71-97C91BC7C673}"/>
                  </a:ext>
                </a:extLst>
              </p:cNvPr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AD23FE-E2F8-4880-9C71-97C91BC7C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536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/>
          <p:cNvSpPr/>
          <p:nvPr/>
        </p:nvSpPr>
        <p:spPr>
          <a:xfrm>
            <a:off x="6729325" y="5634522"/>
            <a:ext cx="455908" cy="542441"/>
          </a:xfrm>
          <a:prstGeom prst="roundRect">
            <a:avLst/>
          </a:prstGeom>
          <a:solidFill>
            <a:srgbClr val="FD87EF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idea behind </a:t>
            </a:r>
            <a:r>
              <a:rPr lang="en-US" dirty="0">
                <a:solidFill>
                  <a:srgbClr val="FF0000"/>
                </a:solidFill>
              </a:rPr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we want to prove that a proposition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:r>
                  <a:rPr lang="en-US" dirty="0">
                    <a:solidFill>
                      <a:srgbClr val="FFC000"/>
                    </a:solidFill>
                  </a:rPr>
                  <a:t>natural</a:t>
                </a:r>
                <a:r>
                  <a:rPr lang="en-US" dirty="0"/>
                  <a:t> numbers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will prove </a:t>
                </a:r>
                <a:r>
                  <a:rPr lang="en-US" dirty="0">
                    <a:solidFill>
                      <a:srgbClr val="92D050"/>
                    </a:solidFill>
                  </a:rPr>
                  <a:t>two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separate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things: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true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FD87EF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</a:t>
                </a:r>
                <a:r>
                  <a:rPr lang="en-US" b="1" dirty="0">
                    <a:solidFill>
                      <a:srgbClr val="FD87EF"/>
                    </a:solidFill>
                  </a:rPr>
                  <a:t>if</a:t>
                </a:r>
                <a:r>
                  <a:rPr lang="en-US" dirty="0">
                    <a:solidFill>
                      <a:srgbClr val="FD87E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is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it </a:t>
                </a:r>
                <a:r>
                  <a:rPr lang="en-US" b="1" dirty="0">
                    <a:solidFill>
                      <a:srgbClr val="FD87EF"/>
                    </a:solidFill>
                  </a:rPr>
                  <a:t>then</a:t>
                </a:r>
                <a:r>
                  <a:rPr lang="en-US" dirty="0">
                    <a:solidFill>
                      <a:srgbClr val="FD87EF"/>
                    </a:solidFill>
                  </a:rPr>
                  <a:t> must be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solidFill>
                    <a:srgbClr val="FD87EF"/>
                  </a:solidFill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3000214" y="3587202"/>
            <a:ext cx="356461" cy="4262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chemeClr val="accent1">
              <a:lumMod val="75000"/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740607" y="5650019"/>
            <a:ext cx="512165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7030A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8074523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ounded Rectangle 73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833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/>
          <p:cNvSpPr/>
          <p:nvPr/>
        </p:nvSpPr>
        <p:spPr>
          <a:xfrm>
            <a:off x="6729325" y="5634522"/>
            <a:ext cx="455908" cy="542441"/>
          </a:xfrm>
          <a:prstGeom prst="roundRect">
            <a:avLst/>
          </a:prstGeom>
          <a:solidFill>
            <a:srgbClr val="7030A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idea behind </a:t>
            </a:r>
            <a:r>
              <a:rPr lang="en-US" dirty="0">
                <a:solidFill>
                  <a:srgbClr val="FF0000"/>
                </a:solidFill>
              </a:rPr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we want to prove that a proposition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:r>
                  <a:rPr lang="en-US" dirty="0">
                    <a:solidFill>
                      <a:srgbClr val="FFC000"/>
                    </a:solidFill>
                  </a:rPr>
                  <a:t>natural</a:t>
                </a:r>
                <a:r>
                  <a:rPr lang="en-US" dirty="0"/>
                  <a:t> numbers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will prove </a:t>
                </a:r>
                <a:r>
                  <a:rPr lang="en-US" dirty="0">
                    <a:solidFill>
                      <a:srgbClr val="92D050"/>
                    </a:solidFill>
                  </a:rPr>
                  <a:t>two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separate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things: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true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FD87EF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</a:t>
                </a:r>
                <a:r>
                  <a:rPr lang="en-US" b="1" dirty="0">
                    <a:solidFill>
                      <a:srgbClr val="FD87EF"/>
                    </a:solidFill>
                  </a:rPr>
                  <a:t>if</a:t>
                </a:r>
                <a:r>
                  <a:rPr lang="en-US" dirty="0">
                    <a:solidFill>
                      <a:srgbClr val="FD87E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is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it </a:t>
                </a:r>
                <a:r>
                  <a:rPr lang="en-US" b="1" dirty="0">
                    <a:solidFill>
                      <a:srgbClr val="FD87EF"/>
                    </a:solidFill>
                  </a:rPr>
                  <a:t>then</a:t>
                </a:r>
                <a:r>
                  <a:rPr lang="en-US" dirty="0">
                    <a:solidFill>
                      <a:srgbClr val="FD87EF"/>
                    </a:solidFill>
                  </a:rPr>
                  <a:t> must be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solidFill>
                    <a:srgbClr val="FD87EF"/>
                  </a:solidFill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3000214" y="3587202"/>
            <a:ext cx="356461" cy="4262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chemeClr val="accent1">
              <a:lumMod val="75000"/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740607" y="5650019"/>
            <a:ext cx="512165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7030A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8074523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ounded Rectangle 73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83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idea behind </a:t>
            </a:r>
            <a:r>
              <a:rPr lang="en-US" dirty="0">
                <a:solidFill>
                  <a:srgbClr val="FF0000"/>
                </a:solidFill>
              </a:rPr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we want to prove that a proposition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:r>
                  <a:rPr lang="en-US" dirty="0">
                    <a:solidFill>
                      <a:srgbClr val="FFC000"/>
                    </a:solidFill>
                  </a:rPr>
                  <a:t>natural</a:t>
                </a:r>
                <a:r>
                  <a:rPr lang="en-US" dirty="0"/>
                  <a:t> numbers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will prove </a:t>
                </a:r>
                <a:r>
                  <a:rPr lang="en-US" dirty="0">
                    <a:solidFill>
                      <a:srgbClr val="92D050"/>
                    </a:solidFill>
                  </a:rPr>
                  <a:t>two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separate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things: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true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FD87EF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</a:t>
                </a:r>
                <a:r>
                  <a:rPr lang="en-US" b="1" dirty="0">
                    <a:solidFill>
                      <a:srgbClr val="FD87EF"/>
                    </a:solidFill>
                  </a:rPr>
                  <a:t>if</a:t>
                </a:r>
                <a:r>
                  <a:rPr lang="en-US" dirty="0">
                    <a:solidFill>
                      <a:srgbClr val="FD87E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is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it </a:t>
                </a:r>
                <a:r>
                  <a:rPr lang="en-US" b="1" dirty="0">
                    <a:solidFill>
                      <a:srgbClr val="FD87EF"/>
                    </a:solidFill>
                  </a:rPr>
                  <a:t>then</a:t>
                </a:r>
                <a:r>
                  <a:rPr lang="en-US" dirty="0">
                    <a:solidFill>
                      <a:srgbClr val="FD87EF"/>
                    </a:solidFill>
                  </a:rPr>
                  <a:t> must be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solidFill>
                    <a:srgbClr val="FD87EF"/>
                  </a:solidFill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3000214" y="3587202"/>
            <a:ext cx="356461" cy="4262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chemeClr val="accent1">
              <a:lumMod val="75000"/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740607" y="5650019"/>
            <a:ext cx="512165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8074523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ounded Rectangle 73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D87EF"/>
                          </a:solidFill>
                          <a:latin typeface="Cambria Math" charset="0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U-Turn Arrow 29"/>
          <p:cNvSpPr/>
          <p:nvPr/>
        </p:nvSpPr>
        <p:spPr>
          <a:xfrm>
            <a:off x="6123915" y="5000700"/>
            <a:ext cx="833361" cy="514382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U-Turn Arrow 30"/>
          <p:cNvSpPr/>
          <p:nvPr/>
        </p:nvSpPr>
        <p:spPr>
          <a:xfrm>
            <a:off x="6957277" y="5179829"/>
            <a:ext cx="705164" cy="409366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ounded Rectangle 75">
            <a:extLst>
              <a:ext uri="{FF2B5EF4-FFF2-40B4-BE49-F238E27FC236}">
                <a16:creationId xmlns:a16="http://schemas.microsoft.com/office/drawing/2014/main" id="{47D26AE1-C66B-48EE-8115-E8516FB664C1}"/>
              </a:ext>
            </a:extLst>
          </p:cNvPr>
          <p:cNvSpPr/>
          <p:nvPr/>
        </p:nvSpPr>
        <p:spPr>
          <a:xfrm>
            <a:off x="6729325" y="5634522"/>
            <a:ext cx="455908" cy="542441"/>
          </a:xfrm>
          <a:prstGeom prst="roundRect">
            <a:avLst/>
          </a:prstGeom>
          <a:solidFill>
            <a:srgbClr val="7030A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61">
            <a:extLst>
              <a:ext uri="{FF2B5EF4-FFF2-40B4-BE49-F238E27FC236}">
                <a16:creationId xmlns:a16="http://schemas.microsoft.com/office/drawing/2014/main" id="{B1DF028B-3F61-463A-AAE3-615FD5ED7A9C}"/>
              </a:ext>
            </a:extLst>
          </p:cNvPr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7030A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0A91B47-D926-4CFB-9AB0-0A002A0B8A7A}"/>
                  </a:ext>
                </a:extLst>
              </p:cNvPr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0A91B47-D926-4CFB-9AB0-0A002A0B8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18EB20E-9B62-40CF-9CAF-437683763A42}"/>
                  </a:ext>
                </a:extLst>
              </p:cNvPr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18EB20E-9B62-40CF-9CAF-437683763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764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idea behind </a:t>
            </a:r>
            <a:r>
              <a:rPr lang="en-US" dirty="0">
                <a:solidFill>
                  <a:srgbClr val="FF0000"/>
                </a:solidFill>
              </a:rPr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we want to prove that a proposition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:r>
                  <a:rPr lang="en-US" dirty="0">
                    <a:solidFill>
                      <a:srgbClr val="FFC000"/>
                    </a:solidFill>
                  </a:rPr>
                  <a:t>natural</a:t>
                </a:r>
                <a:r>
                  <a:rPr lang="en-US" dirty="0"/>
                  <a:t> numbers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will prove </a:t>
                </a:r>
                <a:r>
                  <a:rPr lang="en-US" dirty="0">
                    <a:solidFill>
                      <a:srgbClr val="92D050"/>
                    </a:solidFill>
                  </a:rPr>
                  <a:t>two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separate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things: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true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FD87EF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</a:t>
                </a:r>
                <a:r>
                  <a:rPr lang="en-US" b="1" dirty="0">
                    <a:solidFill>
                      <a:srgbClr val="FD87EF"/>
                    </a:solidFill>
                  </a:rPr>
                  <a:t>if</a:t>
                </a:r>
                <a:r>
                  <a:rPr lang="en-US" dirty="0">
                    <a:solidFill>
                      <a:srgbClr val="FD87E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is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it </a:t>
                </a:r>
                <a:r>
                  <a:rPr lang="en-US" b="1" dirty="0">
                    <a:solidFill>
                      <a:srgbClr val="FD87EF"/>
                    </a:solidFill>
                  </a:rPr>
                  <a:t>then</a:t>
                </a:r>
                <a:r>
                  <a:rPr lang="en-US" dirty="0">
                    <a:solidFill>
                      <a:srgbClr val="FD87EF"/>
                    </a:solidFill>
                  </a:rPr>
                  <a:t> must be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solidFill>
                    <a:srgbClr val="FD87EF"/>
                  </a:solidFill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3000214" y="3587202"/>
            <a:ext cx="356461" cy="4262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chemeClr val="accent1">
              <a:lumMod val="75000"/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740607" y="5650019"/>
            <a:ext cx="512165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8074523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ounded Rectangle 73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D87EF"/>
                          </a:solidFill>
                          <a:latin typeface="Cambria Math" charset="0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rgbClr val="FD87EF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U-Turn Arrow 27"/>
          <p:cNvSpPr/>
          <p:nvPr/>
        </p:nvSpPr>
        <p:spPr>
          <a:xfrm>
            <a:off x="6123915" y="5000700"/>
            <a:ext cx="833361" cy="514382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U-Turn Arrow 28"/>
          <p:cNvSpPr/>
          <p:nvPr/>
        </p:nvSpPr>
        <p:spPr>
          <a:xfrm>
            <a:off x="6957277" y="5179829"/>
            <a:ext cx="705164" cy="409366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ounded Rectangle 75">
            <a:extLst>
              <a:ext uri="{FF2B5EF4-FFF2-40B4-BE49-F238E27FC236}">
                <a16:creationId xmlns:a16="http://schemas.microsoft.com/office/drawing/2014/main" id="{92334DB1-B133-4ACE-BC99-FAD6395812E6}"/>
              </a:ext>
            </a:extLst>
          </p:cNvPr>
          <p:cNvSpPr/>
          <p:nvPr/>
        </p:nvSpPr>
        <p:spPr>
          <a:xfrm>
            <a:off x="6729325" y="5634522"/>
            <a:ext cx="455908" cy="542441"/>
          </a:xfrm>
          <a:prstGeom prst="roundRect">
            <a:avLst/>
          </a:prstGeom>
          <a:solidFill>
            <a:srgbClr val="7030A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61">
            <a:extLst>
              <a:ext uri="{FF2B5EF4-FFF2-40B4-BE49-F238E27FC236}">
                <a16:creationId xmlns:a16="http://schemas.microsoft.com/office/drawing/2014/main" id="{E01A4BB8-5B5B-4DC2-AD59-31FDD8E8744B}"/>
              </a:ext>
            </a:extLst>
          </p:cNvPr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7030A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DBF260-92C0-4E34-A5FE-3FEC55CA79DE}"/>
                  </a:ext>
                </a:extLst>
              </p:cNvPr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DBF260-92C0-4E34-A5FE-3FEC55CA7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179016F-D5C4-43C6-97F2-7D6B505C7A6E}"/>
                  </a:ext>
                </a:extLst>
              </p:cNvPr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179016F-D5C4-43C6-97F2-7D6B505C7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0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6736403" y="5619011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3184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Suppose that we want to prove that a proposition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:r>
                  <a:rPr lang="en-US" dirty="0">
                    <a:solidFill>
                      <a:srgbClr val="FFC000"/>
                    </a:solidFill>
                  </a:rPr>
                  <a:t>natural</a:t>
                </a:r>
                <a:r>
                  <a:rPr lang="en-US" dirty="0"/>
                  <a:t> numbers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3184"/>
                <a:ext cx="10515600" cy="4351338"/>
              </a:xfrm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idea behind </a:t>
            </a:r>
            <a:r>
              <a:rPr lang="en-US" dirty="0">
                <a:solidFill>
                  <a:srgbClr val="FF0000"/>
                </a:solidFill>
              </a:rPr>
              <a:t>induction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701466" y="5650020"/>
            <a:ext cx="512165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074523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020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idea behind </a:t>
            </a:r>
            <a:r>
              <a:rPr lang="en-US" dirty="0">
                <a:solidFill>
                  <a:srgbClr val="FF0000"/>
                </a:solidFill>
              </a:rPr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we want to prove that a proposition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:r>
                  <a:rPr lang="en-US" dirty="0">
                    <a:solidFill>
                      <a:srgbClr val="FFC000"/>
                    </a:solidFill>
                  </a:rPr>
                  <a:t>natural</a:t>
                </a:r>
                <a:r>
                  <a:rPr lang="en-US" dirty="0"/>
                  <a:t> numbers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will prove </a:t>
                </a:r>
                <a:r>
                  <a:rPr lang="en-US" dirty="0">
                    <a:solidFill>
                      <a:srgbClr val="92D050"/>
                    </a:solidFill>
                  </a:rPr>
                  <a:t>two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separate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things: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true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FD87EF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</a:t>
                </a:r>
                <a:r>
                  <a:rPr lang="en-US" b="1" dirty="0">
                    <a:solidFill>
                      <a:srgbClr val="FD87EF"/>
                    </a:solidFill>
                  </a:rPr>
                  <a:t>if</a:t>
                </a:r>
                <a:r>
                  <a:rPr lang="en-US" dirty="0">
                    <a:solidFill>
                      <a:srgbClr val="FD87E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is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it </a:t>
                </a:r>
                <a:r>
                  <a:rPr lang="en-US" b="1" dirty="0">
                    <a:solidFill>
                      <a:srgbClr val="FD87EF"/>
                    </a:solidFill>
                  </a:rPr>
                  <a:t>then</a:t>
                </a:r>
                <a:r>
                  <a:rPr lang="en-US" dirty="0">
                    <a:solidFill>
                      <a:srgbClr val="FD87EF"/>
                    </a:solidFill>
                  </a:rPr>
                  <a:t> must be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solidFill>
                    <a:srgbClr val="FD87EF"/>
                  </a:solidFill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3000214" y="3587202"/>
            <a:ext cx="356461" cy="4262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chemeClr val="accent1">
              <a:lumMod val="75000"/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740607" y="5650019"/>
            <a:ext cx="512165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8074523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ounded Rectangle 73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D87EF"/>
                          </a:solidFill>
                          <a:latin typeface="Cambria Math" charset="0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U-Turn Arrow 28"/>
          <p:cNvSpPr/>
          <p:nvPr/>
        </p:nvSpPr>
        <p:spPr>
          <a:xfrm>
            <a:off x="6957276" y="5179829"/>
            <a:ext cx="1486075" cy="409366"/>
          </a:xfrm>
          <a:prstGeom prst="utur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U-Turn Arrow 27"/>
          <p:cNvSpPr/>
          <p:nvPr/>
        </p:nvSpPr>
        <p:spPr>
          <a:xfrm>
            <a:off x="6096000" y="5023475"/>
            <a:ext cx="1692165" cy="514382"/>
          </a:xfrm>
          <a:prstGeom prst="utur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ounded Rectangle 75">
            <a:extLst>
              <a:ext uri="{FF2B5EF4-FFF2-40B4-BE49-F238E27FC236}">
                <a16:creationId xmlns:a16="http://schemas.microsoft.com/office/drawing/2014/main" id="{10E6E006-6F41-415B-8EAE-3CCFFA1F7487}"/>
              </a:ext>
            </a:extLst>
          </p:cNvPr>
          <p:cNvSpPr/>
          <p:nvPr/>
        </p:nvSpPr>
        <p:spPr>
          <a:xfrm>
            <a:off x="6729325" y="5634522"/>
            <a:ext cx="455908" cy="542441"/>
          </a:xfrm>
          <a:prstGeom prst="roundRect">
            <a:avLst/>
          </a:prstGeom>
          <a:solidFill>
            <a:srgbClr val="7030A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61">
            <a:extLst>
              <a:ext uri="{FF2B5EF4-FFF2-40B4-BE49-F238E27FC236}">
                <a16:creationId xmlns:a16="http://schemas.microsoft.com/office/drawing/2014/main" id="{3B9FBAF5-30CB-4BAB-9F49-2C1AE744A7C6}"/>
              </a:ext>
            </a:extLst>
          </p:cNvPr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7030A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DA9F1D-1AF5-4309-B1B4-C64C923037B1}"/>
                  </a:ext>
                </a:extLst>
              </p:cNvPr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DA9F1D-1AF5-4309-B1B4-C64C92303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C2155F-569B-4094-A837-96F95690C71A}"/>
                  </a:ext>
                </a:extLst>
              </p:cNvPr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C2155F-569B-4094-A837-96F95690C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350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idea behind </a:t>
            </a:r>
            <a:r>
              <a:rPr lang="en-US" dirty="0">
                <a:solidFill>
                  <a:srgbClr val="FF0000"/>
                </a:solidFill>
              </a:rPr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we want to prove that a proposition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:r>
                  <a:rPr lang="en-US" dirty="0">
                    <a:solidFill>
                      <a:srgbClr val="FFC000"/>
                    </a:solidFill>
                  </a:rPr>
                  <a:t>natural</a:t>
                </a:r>
                <a:r>
                  <a:rPr lang="en-US" dirty="0"/>
                  <a:t> numbers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will prove </a:t>
                </a:r>
                <a:r>
                  <a:rPr lang="en-US" dirty="0">
                    <a:solidFill>
                      <a:srgbClr val="92D050"/>
                    </a:solidFill>
                  </a:rPr>
                  <a:t>two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separate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things: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true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FD87EF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</a:t>
                </a:r>
                <a:r>
                  <a:rPr lang="en-US" b="1" dirty="0">
                    <a:solidFill>
                      <a:srgbClr val="FD87EF"/>
                    </a:solidFill>
                  </a:rPr>
                  <a:t>if</a:t>
                </a:r>
                <a:r>
                  <a:rPr lang="en-US" dirty="0">
                    <a:solidFill>
                      <a:srgbClr val="FD87E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is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it </a:t>
                </a:r>
                <a:r>
                  <a:rPr lang="en-US" b="1" dirty="0">
                    <a:solidFill>
                      <a:srgbClr val="FD87EF"/>
                    </a:solidFill>
                  </a:rPr>
                  <a:t>then</a:t>
                </a:r>
                <a:r>
                  <a:rPr lang="en-US" dirty="0">
                    <a:solidFill>
                      <a:srgbClr val="FD87EF"/>
                    </a:solidFill>
                  </a:rPr>
                  <a:t> must be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solidFill>
                    <a:srgbClr val="FD87EF"/>
                  </a:solidFill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3000214" y="3587202"/>
            <a:ext cx="356461" cy="4262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chemeClr val="accent1">
              <a:lumMod val="75000"/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740607" y="5650019"/>
            <a:ext cx="512165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ounded Rectangle 73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D87EF"/>
                          </a:solidFill>
                          <a:latin typeface="Cambria Math" charset="0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U-Turn Arrow 28"/>
          <p:cNvSpPr/>
          <p:nvPr/>
        </p:nvSpPr>
        <p:spPr>
          <a:xfrm>
            <a:off x="6957276" y="5179829"/>
            <a:ext cx="1486075" cy="409366"/>
          </a:xfrm>
          <a:prstGeom prst="utur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U-Turn Arrow 27"/>
          <p:cNvSpPr/>
          <p:nvPr/>
        </p:nvSpPr>
        <p:spPr>
          <a:xfrm>
            <a:off x="6096000" y="5023475"/>
            <a:ext cx="1692165" cy="514382"/>
          </a:xfrm>
          <a:prstGeom prst="utur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103663" y="5619126"/>
            <a:ext cx="455908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186410" y="5784128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410" y="5784128"/>
                <a:ext cx="290599" cy="2769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75">
            <a:extLst>
              <a:ext uri="{FF2B5EF4-FFF2-40B4-BE49-F238E27FC236}">
                <a16:creationId xmlns:a16="http://schemas.microsoft.com/office/drawing/2014/main" id="{037CC77E-0058-4173-8701-6A099357DD7B}"/>
              </a:ext>
            </a:extLst>
          </p:cNvPr>
          <p:cNvSpPr/>
          <p:nvPr/>
        </p:nvSpPr>
        <p:spPr>
          <a:xfrm>
            <a:off x="6729325" y="5634522"/>
            <a:ext cx="455908" cy="542441"/>
          </a:xfrm>
          <a:prstGeom prst="roundRect">
            <a:avLst/>
          </a:prstGeom>
          <a:solidFill>
            <a:srgbClr val="7030A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61">
            <a:extLst>
              <a:ext uri="{FF2B5EF4-FFF2-40B4-BE49-F238E27FC236}">
                <a16:creationId xmlns:a16="http://schemas.microsoft.com/office/drawing/2014/main" id="{477A6381-7B90-4790-9563-88B308910F80}"/>
              </a:ext>
            </a:extLst>
          </p:cNvPr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7030A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5771EFE-F0E3-49D1-8EC3-727B70B7FA09}"/>
                  </a:ext>
                </a:extLst>
              </p:cNvPr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5771EFE-F0E3-49D1-8EC3-727B70B7F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441B56C-E437-43C5-9157-80EF948ED872}"/>
                  </a:ext>
                </a:extLst>
              </p:cNvPr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441B56C-E437-43C5-9157-80EF948ED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95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idea behind </a:t>
            </a:r>
            <a:r>
              <a:rPr lang="en-US" dirty="0">
                <a:solidFill>
                  <a:srgbClr val="FF0000"/>
                </a:solidFill>
              </a:rPr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we want to prove that a proposition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:r>
                  <a:rPr lang="en-US" dirty="0">
                    <a:solidFill>
                      <a:srgbClr val="FFC000"/>
                    </a:solidFill>
                  </a:rPr>
                  <a:t>natural</a:t>
                </a:r>
                <a:r>
                  <a:rPr lang="en-US" dirty="0"/>
                  <a:t> numbers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will prove </a:t>
                </a:r>
                <a:r>
                  <a:rPr lang="en-US" dirty="0">
                    <a:solidFill>
                      <a:srgbClr val="92D050"/>
                    </a:solidFill>
                  </a:rPr>
                  <a:t>two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separate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things: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true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FD87EF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</a:t>
                </a:r>
                <a:r>
                  <a:rPr lang="en-US" b="1" dirty="0">
                    <a:solidFill>
                      <a:srgbClr val="FD87EF"/>
                    </a:solidFill>
                  </a:rPr>
                  <a:t>if</a:t>
                </a:r>
                <a:r>
                  <a:rPr lang="en-US" dirty="0">
                    <a:solidFill>
                      <a:srgbClr val="FD87E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is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it </a:t>
                </a:r>
                <a:r>
                  <a:rPr lang="en-US" b="1" dirty="0">
                    <a:solidFill>
                      <a:srgbClr val="FD87EF"/>
                    </a:solidFill>
                  </a:rPr>
                  <a:t>then</a:t>
                </a:r>
                <a:r>
                  <a:rPr lang="en-US" dirty="0">
                    <a:solidFill>
                      <a:srgbClr val="FD87EF"/>
                    </a:solidFill>
                  </a:rPr>
                  <a:t> must be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solidFill>
                    <a:srgbClr val="FD87EF"/>
                  </a:solidFill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3000214" y="3587202"/>
            <a:ext cx="356461" cy="4262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chemeClr val="accent1">
              <a:lumMod val="75000"/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740607" y="5650019"/>
            <a:ext cx="512165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ounded Rectangle 73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D87EF"/>
                          </a:solidFill>
                          <a:latin typeface="Cambria Math" charset="0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U-Turn Arrow 28"/>
          <p:cNvSpPr/>
          <p:nvPr/>
        </p:nvSpPr>
        <p:spPr>
          <a:xfrm>
            <a:off x="6957276" y="5179829"/>
            <a:ext cx="2169841" cy="409366"/>
          </a:xfrm>
          <a:prstGeom prst="utur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U-Turn Arrow 27"/>
          <p:cNvSpPr/>
          <p:nvPr/>
        </p:nvSpPr>
        <p:spPr>
          <a:xfrm>
            <a:off x="6096000" y="5023475"/>
            <a:ext cx="2381009" cy="514382"/>
          </a:xfrm>
          <a:prstGeom prst="utur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103663" y="5619126"/>
            <a:ext cx="455908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186410" y="5784128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410" y="5784128"/>
                <a:ext cx="290599" cy="2769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75">
            <a:extLst>
              <a:ext uri="{FF2B5EF4-FFF2-40B4-BE49-F238E27FC236}">
                <a16:creationId xmlns:a16="http://schemas.microsoft.com/office/drawing/2014/main" id="{800A9FFF-5377-4F1B-9A44-1EA70D0DB773}"/>
              </a:ext>
            </a:extLst>
          </p:cNvPr>
          <p:cNvSpPr/>
          <p:nvPr/>
        </p:nvSpPr>
        <p:spPr>
          <a:xfrm>
            <a:off x="6729325" y="5634522"/>
            <a:ext cx="455908" cy="542441"/>
          </a:xfrm>
          <a:prstGeom prst="roundRect">
            <a:avLst/>
          </a:prstGeom>
          <a:solidFill>
            <a:srgbClr val="7030A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61">
            <a:extLst>
              <a:ext uri="{FF2B5EF4-FFF2-40B4-BE49-F238E27FC236}">
                <a16:creationId xmlns:a16="http://schemas.microsoft.com/office/drawing/2014/main" id="{B4E37C5B-6562-40D3-ABD7-7A9793FC6F48}"/>
              </a:ext>
            </a:extLst>
          </p:cNvPr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7030A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6467F84-F425-4F67-BCCB-6220BECB1CBA}"/>
                  </a:ext>
                </a:extLst>
              </p:cNvPr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6467F84-F425-4F67-BCCB-6220BECB1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7C9DCBF-FCE1-45D4-ADD7-E615239D879A}"/>
                  </a:ext>
                </a:extLst>
              </p:cNvPr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7C9DCBF-FCE1-45D4-ADD7-E615239D8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617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idea behind </a:t>
            </a:r>
            <a:r>
              <a:rPr lang="en-US" dirty="0">
                <a:solidFill>
                  <a:srgbClr val="FF0000"/>
                </a:solidFill>
              </a:rPr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we want to prove that a proposition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:r>
                  <a:rPr lang="en-US" dirty="0">
                    <a:solidFill>
                      <a:srgbClr val="FFC000"/>
                    </a:solidFill>
                  </a:rPr>
                  <a:t>natural</a:t>
                </a:r>
                <a:r>
                  <a:rPr lang="en-US" dirty="0"/>
                  <a:t> numbers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will prove </a:t>
                </a:r>
                <a:r>
                  <a:rPr lang="en-US" dirty="0">
                    <a:solidFill>
                      <a:srgbClr val="92D050"/>
                    </a:solidFill>
                  </a:rPr>
                  <a:t>two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separate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things: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true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FD87EF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</a:t>
                </a:r>
                <a:r>
                  <a:rPr lang="en-US" b="1" dirty="0">
                    <a:solidFill>
                      <a:srgbClr val="FD87EF"/>
                    </a:solidFill>
                  </a:rPr>
                  <a:t>if</a:t>
                </a:r>
                <a:r>
                  <a:rPr lang="en-US" dirty="0">
                    <a:solidFill>
                      <a:srgbClr val="FD87E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is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it </a:t>
                </a:r>
                <a:r>
                  <a:rPr lang="en-US" b="1" dirty="0">
                    <a:solidFill>
                      <a:srgbClr val="FD87EF"/>
                    </a:solidFill>
                  </a:rPr>
                  <a:t>then</a:t>
                </a:r>
                <a:r>
                  <a:rPr lang="en-US" dirty="0">
                    <a:solidFill>
                      <a:srgbClr val="FD87EF"/>
                    </a:solidFill>
                  </a:rPr>
                  <a:t> must be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solidFill>
                    <a:srgbClr val="FD87EF"/>
                  </a:solidFill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3000214" y="3587202"/>
            <a:ext cx="356461" cy="4262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chemeClr val="accent1">
              <a:lumMod val="75000"/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740607" y="5650019"/>
            <a:ext cx="512165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ounded Rectangle 73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D87EF"/>
                          </a:solidFill>
                          <a:latin typeface="Cambria Math" charset="0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U-Turn Arrow 28"/>
          <p:cNvSpPr/>
          <p:nvPr/>
        </p:nvSpPr>
        <p:spPr>
          <a:xfrm>
            <a:off x="6957276" y="5179829"/>
            <a:ext cx="2169841" cy="409366"/>
          </a:xfrm>
          <a:prstGeom prst="utur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U-Turn Arrow 27"/>
          <p:cNvSpPr/>
          <p:nvPr/>
        </p:nvSpPr>
        <p:spPr>
          <a:xfrm>
            <a:off x="6096000" y="5023475"/>
            <a:ext cx="2381009" cy="514382"/>
          </a:xfrm>
          <a:prstGeom prst="utur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103663" y="5619126"/>
            <a:ext cx="455908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186410" y="5784128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410" y="5784128"/>
                <a:ext cx="290599" cy="2769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33"/>
          <p:cNvSpPr/>
          <p:nvPr/>
        </p:nvSpPr>
        <p:spPr>
          <a:xfrm>
            <a:off x="8827017" y="5634522"/>
            <a:ext cx="455908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909764" y="5799524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764" y="5799524"/>
                <a:ext cx="290599" cy="2769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75">
            <a:extLst>
              <a:ext uri="{FF2B5EF4-FFF2-40B4-BE49-F238E27FC236}">
                <a16:creationId xmlns:a16="http://schemas.microsoft.com/office/drawing/2014/main" id="{5C9CE620-BAF8-4A21-AC98-2541D54DC842}"/>
              </a:ext>
            </a:extLst>
          </p:cNvPr>
          <p:cNvSpPr/>
          <p:nvPr/>
        </p:nvSpPr>
        <p:spPr>
          <a:xfrm>
            <a:off x="6729325" y="5634522"/>
            <a:ext cx="455908" cy="542441"/>
          </a:xfrm>
          <a:prstGeom prst="roundRect">
            <a:avLst/>
          </a:prstGeom>
          <a:solidFill>
            <a:srgbClr val="7030A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61">
            <a:extLst>
              <a:ext uri="{FF2B5EF4-FFF2-40B4-BE49-F238E27FC236}">
                <a16:creationId xmlns:a16="http://schemas.microsoft.com/office/drawing/2014/main" id="{ED9E3C2A-D0D2-49B7-81CA-37AB53752CB6}"/>
              </a:ext>
            </a:extLst>
          </p:cNvPr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7030A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18AF43E-8807-4069-A4A4-E056DC86E793}"/>
                  </a:ext>
                </a:extLst>
              </p:cNvPr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18AF43E-8807-4069-A4A4-E056DC86E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9A870E3-0708-48E9-B364-5C565C8059BC}"/>
                  </a:ext>
                </a:extLst>
              </p:cNvPr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9A870E3-0708-48E9-B364-5C565C805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733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idea behind </a:t>
            </a:r>
            <a:r>
              <a:rPr lang="en-US" dirty="0">
                <a:solidFill>
                  <a:srgbClr val="FF0000"/>
                </a:solidFill>
              </a:rPr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we want to prove that a proposition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:r>
                  <a:rPr lang="en-US" dirty="0">
                    <a:solidFill>
                      <a:srgbClr val="FFC000"/>
                    </a:solidFill>
                  </a:rPr>
                  <a:t>natural</a:t>
                </a:r>
                <a:r>
                  <a:rPr lang="en-US" dirty="0"/>
                  <a:t> numbers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will prove </a:t>
                </a:r>
                <a:r>
                  <a:rPr lang="en-US" dirty="0">
                    <a:solidFill>
                      <a:srgbClr val="92D050"/>
                    </a:solidFill>
                  </a:rPr>
                  <a:t>two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separate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things: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true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FD87EF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</a:t>
                </a:r>
                <a:r>
                  <a:rPr lang="en-US" b="1" dirty="0">
                    <a:solidFill>
                      <a:srgbClr val="FD87EF"/>
                    </a:solidFill>
                  </a:rPr>
                  <a:t>if</a:t>
                </a:r>
                <a:r>
                  <a:rPr lang="en-US" dirty="0">
                    <a:solidFill>
                      <a:srgbClr val="FD87E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is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it </a:t>
                </a:r>
                <a:r>
                  <a:rPr lang="en-US" b="1" dirty="0">
                    <a:solidFill>
                      <a:srgbClr val="FD87EF"/>
                    </a:solidFill>
                  </a:rPr>
                  <a:t>then</a:t>
                </a:r>
                <a:r>
                  <a:rPr lang="en-US" dirty="0">
                    <a:solidFill>
                      <a:srgbClr val="FD87EF"/>
                    </a:solidFill>
                  </a:rPr>
                  <a:t> must be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solidFill>
                    <a:srgbClr val="FD87EF"/>
                  </a:solidFill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3000214" y="3587202"/>
            <a:ext cx="356461" cy="4262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chemeClr val="accent1">
              <a:lumMod val="75000"/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740607" y="5650019"/>
            <a:ext cx="512165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8074523" y="5634522"/>
            <a:ext cx="455908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ounded Rectangle 73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D87EF"/>
                          </a:solidFill>
                          <a:latin typeface="Cambria Math" charset="0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U-Turn Arrow 26"/>
          <p:cNvSpPr/>
          <p:nvPr/>
        </p:nvSpPr>
        <p:spPr>
          <a:xfrm>
            <a:off x="8313374" y="5100666"/>
            <a:ext cx="813743" cy="406354"/>
          </a:xfrm>
          <a:prstGeom prst="utur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775101" y="5650019"/>
            <a:ext cx="455908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853331" y="577499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331" y="5774990"/>
                <a:ext cx="290599" cy="2769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U-Turn Arrow 25"/>
          <p:cNvSpPr/>
          <p:nvPr/>
        </p:nvSpPr>
        <p:spPr>
          <a:xfrm>
            <a:off x="7480421" y="5041060"/>
            <a:ext cx="971366" cy="510597"/>
          </a:xfrm>
          <a:prstGeom prst="utur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ounded Rectangle 75">
            <a:extLst>
              <a:ext uri="{FF2B5EF4-FFF2-40B4-BE49-F238E27FC236}">
                <a16:creationId xmlns:a16="http://schemas.microsoft.com/office/drawing/2014/main" id="{3C26F101-39F2-49D1-91A9-DD1AC0EBA097}"/>
              </a:ext>
            </a:extLst>
          </p:cNvPr>
          <p:cNvSpPr/>
          <p:nvPr/>
        </p:nvSpPr>
        <p:spPr>
          <a:xfrm>
            <a:off x="6729325" y="5634522"/>
            <a:ext cx="455908" cy="542441"/>
          </a:xfrm>
          <a:prstGeom prst="roundRect">
            <a:avLst/>
          </a:prstGeom>
          <a:solidFill>
            <a:srgbClr val="7030A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61">
            <a:extLst>
              <a:ext uri="{FF2B5EF4-FFF2-40B4-BE49-F238E27FC236}">
                <a16:creationId xmlns:a16="http://schemas.microsoft.com/office/drawing/2014/main" id="{A46412AB-A42F-4297-88BA-85ACE6E43FA9}"/>
              </a:ext>
            </a:extLst>
          </p:cNvPr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7030A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288192-5246-498A-B918-649D8EF1D767}"/>
                  </a:ext>
                </a:extLst>
              </p:cNvPr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288192-5246-498A-B918-649D8EF1D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89A3BB-8C25-4F6D-AA5E-3558CA2704CE}"/>
                  </a:ext>
                </a:extLst>
              </p:cNvPr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89A3BB-8C25-4F6D-AA5E-3558CA270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393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6729325" y="5634522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we’ll make it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0070C0"/>
                    </a:solidFill>
                  </a:rPr>
                  <a:t>Inductive </a:t>
                </a:r>
                <a:r>
                  <a:rPr lang="en-US" b="1" dirty="0">
                    <a:solidFill>
                      <a:srgbClr val="0070C0"/>
                    </a:solidFill>
                  </a:rPr>
                  <a:t>base</a:t>
                </a:r>
                <a:r>
                  <a:rPr lang="en-US" dirty="0">
                    <a:solidFill>
                      <a:srgbClr val="0070C0"/>
                    </a:solidFill>
                  </a:rPr>
                  <a:t>: We will </a:t>
                </a:r>
                <a:r>
                  <a:rPr lang="en-US" b="1" i="1" u="sng" dirty="0">
                    <a:solidFill>
                      <a:srgbClr val="0070C0"/>
                    </a:solidFill>
                  </a:rPr>
                  <a:t>prove</a:t>
                </a:r>
                <a:r>
                  <a:rPr lang="en-US" dirty="0">
                    <a:solidFill>
                      <a:srgbClr val="0070C0"/>
                    </a:solidFill>
                  </a:rPr>
                  <a:t> (explicitly, no matter how dumb it may </a:t>
                </a:r>
                <a:r>
                  <a:rPr lang="en-US" sz="1200" i="1" dirty="0">
                    <a:latin typeface="Cambria Math" charset="0"/>
                  </a:rPr>
                  <a:t>s</a:t>
                </a:r>
                <a:r>
                  <a:rPr lang="en-US" dirty="0">
                    <a:solidFill>
                      <a:srgbClr val="0070C0"/>
                    </a:solidFill>
                  </a:rPr>
                  <a:t>ometimes seem) that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true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le 32"/>
          <p:cNvSpPr/>
          <p:nvPr/>
        </p:nvSpPr>
        <p:spPr>
          <a:xfrm>
            <a:off x="2701466" y="5650020"/>
            <a:ext cx="512165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8074523" y="5634522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ounded Rectangle 51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mbria Math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18245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6729325" y="5634522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we’ll make it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0070C0"/>
                    </a:solidFill>
                  </a:rPr>
                  <a:t>Inductive </a:t>
                </a:r>
                <a:r>
                  <a:rPr lang="en-US" b="1" dirty="0">
                    <a:solidFill>
                      <a:srgbClr val="0070C0"/>
                    </a:solidFill>
                  </a:rPr>
                  <a:t>base</a:t>
                </a:r>
                <a:r>
                  <a:rPr lang="en-US" dirty="0">
                    <a:solidFill>
                      <a:srgbClr val="0070C0"/>
                    </a:solidFill>
                  </a:rPr>
                  <a:t>: We will </a:t>
                </a:r>
                <a:r>
                  <a:rPr lang="en-US" b="1" i="1" u="sng" dirty="0">
                    <a:solidFill>
                      <a:srgbClr val="0070C0"/>
                    </a:solidFill>
                  </a:rPr>
                  <a:t>prove</a:t>
                </a:r>
                <a:r>
                  <a:rPr lang="en-US" dirty="0">
                    <a:solidFill>
                      <a:srgbClr val="0070C0"/>
                    </a:solidFill>
                  </a:rPr>
                  <a:t> (explicitly, no matter how dumb it may sometimes seem) that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true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le 32"/>
          <p:cNvSpPr/>
          <p:nvPr/>
        </p:nvSpPr>
        <p:spPr>
          <a:xfrm>
            <a:off x="2701466" y="5650020"/>
            <a:ext cx="512165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8074523" y="5634522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ounded Rectangle 51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chemeClr val="accent1">
              <a:lumMod val="75000"/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173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>
          <a:xfrm>
            <a:off x="6729325" y="5634522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we’ll make it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0070C0"/>
                    </a:solidFill>
                  </a:rPr>
                  <a:t>Inductive </a:t>
                </a:r>
                <a:r>
                  <a:rPr lang="en-US" b="1" dirty="0">
                    <a:solidFill>
                      <a:srgbClr val="0070C0"/>
                    </a:solidFill>
                  </a:rPr>
                  <a:t>base</a:t>
                </a:r>
                <a:r>
                  <a:rPr lang="en-US" dirty="0">
                    <a:solidFill>
                      <a:srgbClr val="0070C0"/>
                    </a:solidFill>
                  </a:rPr>
                  <a:t>: We will </a:t>
                </a:r>
                <a:r>
                  <a:rPr lang="en-US" b="1" i="1" u="sng" dirty="0">
                    <a:solidFill>
                      <a:srgbClr val="0070C0"/>
                    </a:solidFill>
                  </a:rPr>
                  <a:t>prove</a:t>
                </a:r>
                <a:r>
                  <a:rPr lang="en-US" dirty="0">
                    <a:solidFill>
                      <a:srgbClr val="0070C0"/>
                    </a:solidFill>
                  </a:rPr>
                  <a:t> (explicitly, no matter how dumb it may sometimes seem)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true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00B050"/>
                    </a:solidFill>
                  </a:rPr>
                  <a:t>Inductive </a:t>
                </a:r>
                <a:r>
                  <a:rPr lang="en-US" b="1" dirty="0">
                    <a:solidFill>
                      <a:srgbClr val="00B050"/>
                    </a:solidFill>
                  </a:rPr>
                  <a:t>hypothesis</a:t>
                </a:r>
                <a:r>
                  <a:rPr lang="en-US" dirty="0">
                    <a:solidFill>
                      <a:srgbClr val="00B050"/>
                    </a:solidFill>
                  </a:rPr>
                  <a:t>: We will </a:t>
                </a:r>
                <a:r>
                  <a:rPr lang="en-US" b="1" i="1" u="sng" dirty="0">
                    <a:solidFill>
                      <a:srgbClr val="00B050"/>
                    </a:solidFill>
                  </a:rPr>
                  <a:t>assume</a:t>
                </a:r>
                <a:r>
                  <a:rPr lang="en-US" dirty="0">
                    <a:solidFill>
                      <a:srgbClr val="00B050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i="1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i="1" dirty="0">
                  <a:solidFill>
                    <a:srgbClr val="FD87E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ounded Rectangle 64"/>
          <p:cNvSpPr/>
          <p:nvPr/>
        </p:nvSpPr>
        <p:spPr>
          <a:xfrm>
            <a:off x="2701466" y="5650020"/>
            <a:ext cx="512165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00B05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8074523" y="5634522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ounded Rectangle 79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ounded Rectangle 82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chemeClr val="accent1">
              <a:lumMod val="75000"/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/>
          <p:nvPr/>
        </p:nvCxnSpPr>
        <p:spPr>
          <a:xfrm>
            <a:off x="2134123" y="5285511"/>
            <a:ext cx="70841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091747" y="4916179"/>
                <a:ext cx="1791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747" y="4916179"/>
                <a:ext cx="1791914" cy="369332"/>
              </a:xfrm>
              <a:prstGeom prst="rect">
                <a:avLst/>
              </a:prstGeom>
              <a:blipFill>
                <a:blip r:embed="rId10"/>
                <a:stretch>
                  <a:fillRect l="-272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371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>
          <a:xfrm>
            <a:off x="6748616" y="5634522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we’ll make it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0070C0"/>
                    </a:solidFill>
                  </a:rPr>
                  <a:t>Inductive </a:t>
                </a:r>
                <a:r>
                  <a:rPr lang="en-US" b="1" dirty="0">
                    <a:solidFill>
                      <a:srgbClr val="0070C0"/>
                    </a:solidFill>
                  </a:rPr>
                  <a:t>base</a:t>
                </a:r>
                <a:r>
                  <a:rPr lang="en-US" dirty="0">
                    <a:solidFill>
                      <a:srgbClr val="0070C0"/>
                    </a:solidFill>
                  </a:rPr>
                  <a:t>: We will </a:t>
                </a:r>
                <a:r>
                  <a:rPr lang="en-US" b="1" i="1" u="sng" dirty="0">
                    <a:solidFill>
                      <a:srgbClr val="0070C0"/>
                    </a:solidFill>
                  </a:rPr>
                  <a:t>prove</a:t>
                </a:r>
                <a:r>
                  <a:rPr lang="en-US" dirty="0">
                    <a:solidFill>
                      <a:srgbClr val="0070C0"/>
                    </a:solidFill>
                  </a:rPr>
                  <a:t> (explicitly, no matter how dumb it may sometimes seem)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true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00B050"/>
                    </a:solidFill>
                  </a:rPr>
                  <a:t>Inductive </a:t>
                </a:r>
                <a:r>
                  <a:rPr lang="en-US" b="1" dirty="0">
                    <a:solidFill>
                      <a:srgbClr val="00B050"/>
                    </a:solidFill>
                  </a:rPr>
                  <a:t>hypothesis</a:t>
                </a:r>
                <a:r>
                  <a:rPr lang="en-US" dirty="0">
                    <a:solidFill>
                      <a:srgbClr val="00B050"/>
                    </a:solidFill>
                  </a:rPr>
                  <a:t>: We will </a:t>
                </a:r>
                <a:r>
                  <a:rPr lang="en-US" b="1" i="1" u="sng" dirty="0">
                    <a:solidFill>
                      <a:srgbClr val="00B050"/>
                    </a:solidFill>
                  </a:rPr>
                  <a:t>assume</a:t>
                </a:r>
                <a:r>
                  <a:rPr lang="en-US" dirty="0">
                    <a:solidFill>
                      <a:srgbClr val="00B050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i="1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for</a:t>
                </a:r>
                <a:r>
                  <a:rPr lang="en-US" b="1" i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D87EF"/>
                    </a:solidFill>
                  </a:rPr>
                  <a:t>Inductive </a:t>
                </a:r>
                <a:r>
                  <a:rPr lang="en-US" b="1" dirty="0">
                    <a:solidFill>
                      <a:srgbClr val="FD87EF"/>
                    </a:solidFill>
                  </a:rPr>
                  <a:t>step: </a:t>
                </a:r>
                <a:r>
                  <a:rPr lang="en-US" dirty="0">
                    <a:solidFill>
                      <a:srgbClr val="FD87EF"/>
                    </a:solidFill>
                  </a:rPr>
                  <a:t>We</a:t>
                </a:r>
                <a:r>
                  <a:rPr lang="en-US" b="1" dirty="0">
                    <a:solidFill>
                      <a:srgbClr val="FD87EF"/>
                    </a:solidFill>
                  </a:rPr>
                  <a:t> </a:t>
                </a:r>
                <a:r>
                  <a:rPr lang="en-US" dirty="0">
                    <a:solidFill>
                      <a:srgbClr val="FD87EF"/>
                    </a:solidFill>
                  </a:rPr>
                  <a:t>will </a:t>
                </a:r>
                <a:r>
                  <a:rPr lang="en-US" b="1" i="1" u="sng" dirty="0">
                    <a:solidFill>
                      <a:srgbClr val="FD87EF"/>
                    </a:solidFill>
                  </a:rPr>
                  <a:t>prove </a:t>
                </a:r>
                <a:r>
                  <a:rPr lang="en-US" dirty="0">
                    <a:solidFill>
                      <a:srgbClr val="FD87EF"/>
                    </a:solidFill>
                  </a:rPr>
                  <a:t>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holds,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D87E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D87E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D87E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holds.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i="1" dirty="0">
                  <a:solidFill>
                    <a:srgbClr val="FD87E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33"/>
          <p:cNvSpPr/>
          <p:nvPr/>
        </p:nvSpPr>
        <p:spPr>
          <a:xfrm>
            <a:off x="2701466" y="5650020"/>
            <a:ext cx="512165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00B05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8074523" y="5634522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ounded Rectangle 49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ounded Rectangle 52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chemeClr val="accent1">
              <a:lumMod val="75000"/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>
            <a:off x="2134123" y="5285511"/>
            <a:ext cx="70841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091747" y="4916179"/>
                <a:ext cx="1791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747" y="4916179"/>
                <a:ext cx="1791914" cy="369332"/>
              </a:xfrm>
              <a:prstGeom prst="rect">
                <a:avLst/>
              </a:prstGeom>
              <a:blipFill>
                <a:blip r:embed="rId10"/>
                <a:stretch>
                  <a:fillRect l="-272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ounded Rectangle 56"/>
          <p:cNvSpPr/>
          <p:nvPr/>
        </p:nvSpPr>
        <p:spPr>
          <a:xfrm>
            <a:off x="5916371" y="5439613"/>
            <a:ext cx="1421306" cy="810003"/>
          </a:xfrm>
          <a:prstGeom prst="roundRect">
            <a:avLst/>
          </a:prstGeom>
          <a:solidFill>
            <a:srgbClr val="FD87EF">
              <a:alpha val="30196"/>
            </a:srgbClr>
          </a:solidFill>
          <a:ln>
            <a:solidFill>
              <a:srgbClr val="FD8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>
            <a:off x="6431751" y="5844615"/>
            <a:ext cx="337301" cy="184117"/>
          </a:xfrm>
          <a:prstGeom prst="rightArrow">
            <a:avLst/>
          </a:prstGeom>
          <a:solidFill>
            <a:srgbClr val="FD87EF"/>
          </a:solidFill>
          <a:ln>
            <a:solidFill>
              <a:srgbClr val="FB3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46228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>
          <a:xfrm>
            <a:off x="6729325" y="5634522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we’ll make it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0070C0"/>
                    </a:solidFill>
                  </a:rPr>
                  <a:t>Inductive </a:t>
                </a:r>
                <a:r>
                  <a:rPr lang="en-US" b="1" dirty="0">
                    <a:solidFill>
                      <a:srgbClr val="0070C0"/>
                    </a:solidFill>
                  </a:rPr>
                  <a:t>base</a:t>
                </a:r>
                <a:r>
                  <a:rPr lang="en-US" dirty="0">
                    <a:solidFill>
                      <a:srgbClr val="0070C0"/>
                    </a:solidFill>
                  </a:rPr>
                  <a:t>: We will </a:t>
                </a:r>
                <a:r>
                  <a:rPr lang="en-US" b="1" i="1" u="sng" dirty="0">
                    <a:solidFill>
                      <a:srgbClr val="0070C0"/>
                    </a:solidFill>
                  </a:rPr>
                  <a:t>prove</a:t>
                </a:r>
                <a:r>
                  <a:rPr lang="en-US" dirty="0">
                    <a:solidFill>
                      <a:srgbClr val="0070C0"/>
                    </a:solidFill>
                  </a:rPr>
                  <a:t> (explicitly, no matter how dumb it may sometimes seem)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true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00B050"/>
                    </a:solidFill>
                  </a:rPr>
                  <a:t>Inductive </a:t>
                </a:r>
                <a:r>
                  <a:rPr lang="en-US" b="1" dirty="0">
                    <a:solidFill>
                      <a:srgbClr val="00B050"/>
                    </a:solidFill>
                  </a:rPr>
                  <a:t>hypothesis</a:t>
                </a:r>
                <a:r>
                  <a:rPr lang="en-US" dirty="0">
                    <a:solidFill>
                      <a:srgbClr val="00B050"/>
                    </a:solidFill>
                  </a:rPr>
                  <a:t>: We will </a:t>
                </a:r>
                <a:r>
                  <a:rPr lang="en-US" b="1" i="1" u="sng" dirty="0">
                    <a:solidFill>
                      <a:srgbClr val="00B050"/>
                    </a:solidFill>
                  </a:rPr>
                  <a:t>assume</a:t>
                </a:r>
                <a:r>
                  <a:rPr lang="en-US" dirty="0">
                    <a:solidFill>
                      <a:srgbClr val="00B050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i="1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for</a:t>
                </a:r>
                <a:r>
                  <a:rPr lang="en-US" b="1" i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D87EF"/>
                    </a:solidFill>
                  </a:rPr>
                  <a:t>Inductive </a:t>
                </a:r>
                <a:r>
                  <a:rPr lang="en-US" b="1" dirty="0">
                    <a:solidFill>
                      <a:srgbClr val="FD87EF"/>
                    </a:solidFill>
                  </a:rPr>
                  <a:t>step: </a:t>
                </a:r>
                <a:r>
                  <a:rPr lang="en-US" dirty="0">
                    <a:solidFill>
                      <a:srgbClr val="FD87EF"/>
                    </a:solidFill>
                  </a:rPr>
                  <a:t>We</a:t>
                </a:r>
                <a:r>
                  <a:rPr lang="en-US" b="1" dirty="0">
                    <a:solidFill>
                      <a:srgbClr val="FD87EF"/>
                    </a:solidFill>
                  </a:rPr>
                  <a:t> </a:t>
                </a:r>
                <a:r>
                  <a:rPr lang="en-US" dirty="0">
                    <a:solidFill>
                      <a:srgbClr val="FD87EF"/>
                    </a:solidFill>
                  </a:rPr>
                  <a:t>will </a:t>
                </a:r>
                <a:r>
                  <a:rPr lang="en-US" b="1" i="1" u="sng" dirty="0">
                    <a:solidFill>
                      <a:srgbClr val="FD87EF"/>
                    </a:solidFill>
                  </a:rPr>
                  <a:t>prove </a:t>
                </a:r>
                <a:r>
                  <a:rPr lang="en-US" dirty="0">
                    <a:solidFill>
                      <a:srgbClr val="FD87EF"/>
                    </a:solidFill>
                  </a:rPr>
                  <a:t>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holds,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D87E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D87E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D87E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holds.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So everything falls into place!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i="1" dirty="0">
                  <a:solidFill>
                    <a:srgbClr val="FD87E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33"/>
          <p:cNvSpPr/>
          <p:nvPr/>
        </p:nvSpPr>
        <p:spPr>
          <a:xfrm>
            <a:off x="2701466" y="5650020"/>
            <a:ext cx="512165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00B05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8074523" y="5634522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ounded Rectangle 49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ounded Rectangle 52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rgbClr val="7030A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>
            <a:off x="2134123" y="5285511"/>
            <a:ext cx="70841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091747" y="4916179"/>
                <a:ext cx="1791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747" y="4916179"/>
                <a:ext cx="1791914" cy="369332"/>
              </a:xfrm>
              <a:prstGeom prst="rect">
                <a:avLst/>
              </a:prstGeom>
              <a:blipFill>
                <a:blip r:embed="rId10"/>
                <a:stretch>
                  <a:fillRect l="-272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ounded Rectangle 56"/>
          <p:cNvSpPr/>
          <p:nvPr/>
        </p:nvSpPr>
        <p:spPr>
          <a:xfrm>
            <a:off x="5891136" y="5457665"/>
            <a:ext cx="1421306" cy="810003"/>
          </a:xfrm>
          <a:prstGeom prst="roundRect">
            <a:avLst/>
          </a:prstGeom>
          <a:solidFill>
            <a:srgbClr val="FD87EF">
              <a:alpha val="30196"/>
            </a:srgbClr>
          </a:solidFill>
          <a:ln>
            <a:solidFill>
              <a:srgbClr val="FD8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>
            <a:off x="6431751" y="5844615"/>
            <a:ext cx="337301" cy="184117"/>
          </a:xfrm>
          <a:prstGeom prst="rightArrow">
            <a:avLst/>
          </a:prstGeom>
          <a:solidFill>
            <a:srgbClr val="FD87EF"/>
          </a:solidFill>
          <a:ln>
            <a:solidFill>
              <a:srgbClr val="FB3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8" name="Curved Up Arrow 27"/>
          <p:cNvSpPr/>
          <p:nvPr/>
        </p:nvSpPr>
        <p:spPr>
          <a:xfrm flipH="1">
            <a:off x="2134123" y="6265461"/>
            <a:ext cx="4417148" cy="477663"/>
          </a:xfrm>
          <a:prstGeom prst="curvedUpArrow">
            <a:avLst/>
          </a:prstGeom>
          <a:solidFill>
            <a:srgbClr val="FD87EF"/>
          </a:solidFill>
          <a:ln>
            <a:solidFill>
              <a:srgbClr val="FB3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895132" y="5549213"/>
            <a:ext cx="1421306" cy="810003"/>
          </a:xfrm>
          <a:prstGeom prst="roundRect">
            <a:avLst/>
          </a:prstGeom>
          <a:solidFill>
            <a:srgbClr val="FD87EF">
              <a:alpha val="30196"/>
            </a:srgbClr>
          </a:solidFill>
          <a:ln>
            <a:solidFill>
              <a:srgbClr val="FD8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2369325" y="5825564"/>
            <a:ext cx="337301" cy="184117"/>
          </a:xfrm>
          <a:prstGeom prst="rightArrow">
            <a:avLst/>
          </a:prstGeom>
          <a:solidFill>
            <a:srgbClr val="FD87EF"/>
          </a:solidFill>
          <a:ln>
            <a:solidFill>
              <a:srgbClr val="FB3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04560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idea behind </a:t>
            </a:r>
            <a:r>
              <a:rPr lang="en-US" dirty="0">
                <a:solidFill>
                  <a:srgbClr val="FF0000"/>
                </a:solidFill>
              </a:rPr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we want to prove that a proposition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:r>
                  <a:rPr lang="en-US" dirty="0">
                    <a:solidFill>
                      <a:srgbClr val="FFC000"/>
                    </a:solidFill>
                  </a:rPr>
                  <a:t>natural</a:t>
                </a:r>
                <a:r>
                  <a:rPr lang="en-US" dirty="0"/>
                  <a:t> numbers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will prove </a:t>
                </a:r>
                <a:r>
                  <a:rPr lang="en-US" dirty="0">
                    <a:solidFill>
                      <a:srgbClr val="92D050"/>
                    </a:solidFill>
                  </a:rPr>
                  <a:t>two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separate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things: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701466" y="5650020"/>
            <a:ext cx="512165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8074523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8">
            <a:extLst>
              <a:ext uri="{FF2B5EF4-FFF2-40B4-BE49-F238E27FC236}">
                <a16:creationId xmlns:a16="http://schemas.microsoft.com/office/drawing/2014/main" id="{1CDCB8DE-6A39-4003-A392-BEC1560D7D53}"/>
              </a:ext>
            </a:extLst>
          </p:cNvPr>
          <p:cNvSpPr/>
          <p:nvPr/>
        </p:nvSpPr>
        <p:spPr>
          <a:xfrm>
            <a:off x="6736403" y="5619011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12">
            <a:extLst>
              <a:ext uri="{FF2B5EF4-FFF2-40B4-BE49-F238E27FC236}">
                <a16:creationId xmlns:a16="http://schemas.microsoft.com/office/drawing/2014/main" id="{72BA43CF-9689-4A43-8092-E3EFFF75BB60}"/>
              </a:ext>
            </a:extLst>
          </p:cNvPr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ED8D476-C1E0-43E3-BED9-9078FCC23B8A}"/>
                  </a:ext>
                </a:extLst>
              </p:cNvPr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ED8D476-C1E0-43E3-BED9-9078FCC23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974C22-9D17-4A35-948A-74D6F248A486}"/>
                  </a:ext>
                </a:extLst>
              </p:cNvPr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974C22-9D17-4A35-948A-74D6F248A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362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>
          <a:xfrm>
            <a:off x="6729325" y="5634522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we’ll make it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0070C0"/>
                    </a:solidFill>
                  </a:rPr>
                  <a:t>Inductive </a:t>
                </a:r>
                <a:r>
                  <a:rPr lang="en-US" b="1" dirty="0">
                    <a:solidFill>
                      <a:srgbClr val="0070C0"/>
                    </a:solidFill>
                  </a:rPr>
                  <a:t>base</a:t>
                </a:r>
                <a:r>
                  <a:rPr lang="en-US" dirty="0">
                    <a:solidFill>
                      <a:srgbClr val="0070C0"/>
                    </a:solidFill>
                  </a:rPr>
                  <a:t>: We will </a:t>
                </a:r>
                <a:r>
                  <a:rPr lang="en-US" b="1" i="1" u="sng" dirty="0">
                    <a:solidFill>
                      <a:srgbClr val="0070C0"/>
                    </a:solidFill>
                  </a:rPr>
                  <a:t>prove</a:t>
                </a:r>
                <a:r>
                  <a:rPr lang="en-US" dirty="0">
                    <a:solidFill>
                      <a:srgbClr val="0070C0"/>
                    </a:solidFill>
                  </a:rPr>
                  <a:t> (explicitly, no matter how dumb it may sometimes seem) that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true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00B050"/>
                    </a:solidFill>
                  </a:rPr>
                  <a:t>Inductive </a:t>
                </a:r>
                <a:r>
                  <a:rPr lang="en-US" b="1" dirty="0">
                    <a:solidFill>
                      <a:srgbClr val="00B050"/>
                    </a:solidFill>
                  </a:rPr>
                  <a:t>hypothesis</a:t>
                </a:r>
                <a:r>
                  <a:rPr lang="en-US" dirty="0">
                    <a:solidFill>
                      <a:srgbClr val="00B050"/>
                    </a:solidFill>
                  </a:rPr>
                  <a:t>: We will </a:t>
                </a:r>
                <a:r>
                  <a:rPr lang="en-US" b="1" i="1" u="sng" dirty="0">
                    <a:solidFill>
                      <a:srgbClr val="00B050"/>
                    </a:solidFill>
                  </a:rPr>
                  <a:t>assume</a:t>
                </a:r>
                <a:r>
                  <a:rPr lang="en-US" dirty="0">
                    <a:solidFill>
                      <a:srgbClr val="00B050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i="1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for</a:t>
                </a:r>
                <a:r>
                  <a:rPr lang="en-US" b="1" i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D87EF"/>
                    </a:solidFill>
                  </a:rPr>
                  <a:t>Inductive </a:t>
                </a:r>
                <a:r>
                  <a:rPr lang="en-US" b="1" dirty="0">
                    <a:solidFill>
                      <a:srgbClr val="FD87EF"/>
                    </a:solidFill>
                  </a:rPr>
                  <a:t>step: </a:t>
                </a:r>
                <a:r>
                  <a:rPr lang="en-US" dirty="0">
                    <a:solidFill>
                      <a:srgbClr val="FD87EF"/>
                    </a:solidFill>
                  </a:rPr>
                  <a:t>We</a:t>
                </a:r>
                <a:r>
                  <a:rPr lang="en-US" b="1" dirty="0">
                    <a:solidFill>
                      <a:srgbClr val="FD87EF"/>
                    </a:solidFill>
                  </a:rPr>
                  <a:t> </a:t>
                </a:r>
                <a:r>
                  <a:rPr lang="en-US" dirty="0">
                    <a:solidFill>
                      <a:srgbClr val="FD87EF"/>
                    </a:solidFill>
                  </a:rPr>
                  <a:t>will </a:t>
                </a:r>
                <a:r>
                  <a:rPr lang="en-US" b="1" i="1" u="sng" dirty="0">
                    <a:solidFill>
                      <a:srgbClr val="FD87EF"/>
                    </a:solidFill>
                  </a:rPr>
                  <a:t>prove </a:t>
                </a:r>
                <a:r>
                  <a:rPr lang="en-US" dirty="0">
                    <a:solidFill>
                      <a:srgbClr val="FD87EF"/>
                    </a:solidFill>
                  </a:rPr>
                  <a:t>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holds,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D87E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D87E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D87E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holds.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So everything falls into place!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i="1" dirty="0">
                  <a:solidFill>
                    <a:srgbClr val="FD87E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33"/>
          <p:cNvSpPr/>
          <p:nvPr/>
        </p:nvSpPr>
        <p:spPr>
          <a:xfrm>
            <a:off x="2701466" y="5650020"/>
            <a:ext cx="512165" cy="542441"/>
          </a:xfrm>
          <a:prstGeom prst="roundRect">
            <a:avLst/>
          </a:prstGeom>
          <a:solidFill>
            <a:srgbClr val="FF0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00B05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8074523" y="5634522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ounded Rectangle 49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ounded Rectangle 52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rgbClr val="7030A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>
            <a:off x="2134123" y="5285511"/>
            <a:ext cx="70841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091747" y="4916179"/>
                <a:ext cx="1791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747" y="4916179"/>
                <a:ext cx="1791914" cy="369332"/>
              </a:xfrm>
              <a:prstGeom prst="rect">
                <a:avLst/>
              </a:prstGeom>
              <a:blipFill>
                <a:blip r:embed="rId10"/>
                <a:stretch>
                  <a:fillRect l="-272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ounded Rectangle 56"/>
          <p:cNvSpPr/>
          <p:nvPr/>
        </p:nvSpPr>
        <p:spPr>
          <a:xfrm>
            <a:off x="5836011" y="5494602"/>
            <a:ext cx="1421306" cy="810003"/>
          </a:xfrm>
          <a:prstGeom prst="roundRect">
            <a:avLst/>
          </a:prstGeom>
          <a:solidFill>
            <a:srgbClr val="FD87EF">
              <a:alpha val="30196"/>
            </a:srgbClr>
          </a:solidFill>
          <a:ln>
            <a:solidFill>
              <a:srgbClr val="FD8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>
            <a:off x="6431751" y="5844615"/>
            <a:ext cx="337301" cy="184117"/>
          </a:xfrm>
          <a:prstGeom prst="rightArrow">
            <a:avLst/>
          </a:prstGeom>
          <a:solidFill>
            <a:srgbClr val="FD87EF"/>
          </a:solidFill>
          <a:ln>
            <a:solidFill>
              <a:srgbClr val="FB3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8" name="Curved Up Arrow 27"/>
          <p:cNvSpPr/>
          <p:nvPr/>
        </p:nvSpPr>
        <p:spPr>
          <a:xfrm flipH="1">
            <a:off x="2134123" y="6265461"/>
            <a:ext cx="4417148" cy="477663"/>
          </a:xfrm>
          <a:prstGeom prst="curvedUpArrow">
            <a:avLst/>
          </a:prstGeom>
          <a:solidFill>
            <a:srgbClr val="FD87EF"/>
          </a:solidFill>
          <a:ln>
            <a:solidFill>
              <a:srgbClr val="FB3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861173" y="5531681"/>
            <a:ext cx="1421306" cy="810003"/>
          </a:xfrm>
          <a:prstGeom prst="roundRect">
            <a:avLst/>
          </a:prstGeom>
          <a:solidFill>
            <a:srgbClr val="FD87EF">
              <a:alpha val="30196"/>
            </a:srgbClr>
          </a:solidFill>
          <a:ln>
            <a:solidFill>
              <a:srgbClr val="FD8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2383607" y="5825564"/>
            <a:ext cx="337301" cy="184117"/>
          </a:xfrm>
          <a:prstGeom prst="rightArrow">
            <a:avLst/>
          </a:prstGeom>
          <a:solidFill>
            <a:srgbClr val="FD87EF"/>
          </a:solidFill>
          <a:ln>
            <a:solidFill>
              <a:srgbClr val="FB3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2429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>
          <a:xfrm>
            <a:off x="6729325" y="5634522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we’ll make it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0070C0"/>
                    </a:solidFill>
                  </a:rPr>
                  <a:t>Inductive </a:t>
                </a:r>
                <a:r>
                  <a:rPr lang="en-US" b="1" dirty="0">
                    <a:solidFill>
                      <a:srgbClr val="0070C0"/>
                    </a:solidFill>
                  </a:rPr>
                  <a:t>base</a:t>
                </a:r>
                <a:r>
                  <a:rPr lang="en-US" dirty="0">
                    <a:solidFill>
                      <a:srgbClr val="0070C0"/>
                    </a:solidFill>
                  </a:rPr>
                  <a:t>: We will </a:t>
                </a:r>
                <a:r>
                  <a:rPr lang="en-US" b="1" i="1" u="sng" dirty="0">
                    <a:solidFill>
                      <a:srgbClr val="0070C0"/>
                    </a:solidFill>
                  </a:rPr>
                  <a:t>prove</a:t>
                </a:r>
                <a:r>
                  <a:rPr lang="en-US" dirty="0">
                    <a:solidFill>
                      <a:srgbClr val="0070C0"/>
                    </a:solidFill>
                  </a:rPr>
                  <a:t> (explicitly, no matter how dumb it may sometimes seem)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true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00B050"/>
                    </a:solidFill>
                  </a:rPr>
                  <a:t>Inductive </a:t>
                </a:r>
                <a:r>
                  <a:rPr lang="en-US" b="1" dirty="0">
                    <a:solidFill>
                      <a:srgbClr val="00B050"/>
                    </a:solidFill>
                  </a:rPr>
                  <a:t>hypothesis</a:t>
                </a:r>
                <a:r>
                  <a:rPr lang="en-US" dirty="0">
                    <a:solidFill>
                      <a:srgbClr val="00B050"/>
                    </a:solidFill>
                  </a:rPr>
                  <a:t>: We will </a:t>
                </a:r>
                <a:r>
                  <a:rPr lang="en-US" b="1" i="1" u="sng" dirty="0">
                    <a:solidFill>
                      <a:srgbClr val="00B050"/>
                    </a:solidFill>
                  </a:rPr>
                  <a:t>assume</a:t>
                </a:r>
                <a:r>
                  <a:rPr lang="en-US" dirty="0">
                    <a:solidFill>
                      <a:srgbClr val="00B050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i="1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for</a:t>
                </a:r>
                <a:r>
                  <a:rPr lang="en-US" b="1" i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D87EF"/>
                    </a:solidFill>
                  </a:rPr>
                  <a:t>Inductive </a:t>
                </a:r>
                <a:r>
                  <a:rPr lang="en-US" b="1" dirty="0">
                    <a:solidFill>
                      <a:srgbClr val="FD87EF"/>
                    </a:solidFill>
                  </a:rPr>
                  <a:t>step: </a:t>
                </a:r>
                <a:r>
                  <a:rPr lang="en-US" dirty="0">
                    <a:solidFill>
                      <a:srgbClr val="FD87EF"/>
                    </a:solidFill>
                  </a:rPr>
                  <a:t>We</a:t>
                </a:r>
                <a:r>
                  <a:rPr lang="en-US" b="1" dirty="0">
                    <a:solidFill>
                      <a:srgbClr val="FD87EF"/>
                    </a:solidFill>
                  </a:rPr>
                  <a:t> </a:t>
                </a:r>
                <a:r>
                  <a:rPr lang="en-US" dirty="0">
                    <a:solidFill>
                      <a:srgbClr val="FD87EF"/>
                    </a:solidFill>
                  </a:rPr>
                  <a:t>will </a:t>
                </a:r>
                <a:r>
                  <a:rPr lang="en-US" b="1" i="1" u="sng" dirty="0">
                    <a:solidFill>
                      <a:srgbClr val="FD87EF"/>
                    </a:solidFill>
                  </a:rPr>
                  <a:t>prove </a:t>
                </a:r>
                <a:r>
                  <a:rPr lang="en-US" dirty="0">
                    <a:solidFill>
                      <a:srgbClr val="FD87EF"/>
                    </a:solidFill>
                  </a:rPr>
                  <a:t>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holds,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D87E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D87E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D87E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holds.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So everything falls into place!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i="1" dirty="0">
                  <a:solidFill>
                    <a:srgbClr val="FD87E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33"/>
          <p:cNvSpPr/>
          <p:nvPr/>
        </p:nvSpPr>
        <p:spPr>
          <a:xfrm>
            <a:off x="2701466" y="5650020"/>
            <a:ext cx="512165" cy="542441"/>
          </a:xfrm>
          <a:prstGeom prst="roundRect">
            <a:avLst/>
          </a:prstGeom>
          <a:solidFill>
            <a:srgbClr val="FF0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00B05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8074523" y="5634522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ounded Rectangle 49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ounded Rectangle 52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rgbClr val="7030A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>
            <a:off x="2134123" y="5285511"/>
            <a:ext cx="70841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091747" y="4916179"/>
                <a:ext cx="1791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747" y="4916179"/>
                <a:ext cx="1791914" cy="369332"/>
              </a:xfrm>
              <a:prstGeom prst="rect">
                <a:avLst/>
              </a:prstGeom>
              <a:blipFill>
                <a:blip r:embed="rId10"/>
                <a:stretch>
                  <a:fillRect l="-272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ounded Rectangle 56"/>
          <p:cNvSpPr/>
          <p:nvPr/>
        </p:nvSpPr>
        <p:spPr>
          <a:xfrm>
            <a:off x="5862811" y="5439960"/>
            <a:ext cx="1421306" cy="810003"/>
          </a:xfrm>
          <a:prstGeom prst="roundRect">
            <a:avLst/>
          </a:prstGeom>
          <a:solidFill>
            <a:srgbClr val="FD87EF">
              <a:alpha val="30196"/>
            </a:srgbClr>
          </a:solidFill>
          <a:ln>
            <a:solidFill>
              <a:srgbClr val="FD8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>
            <a:off x="6431751" y="5844615"/>
            <a:ext cx="337301" cy="184117"/>
          </a:xfrm>
          <a:prstGeom prst="rightArrow">
            <a:avLst/>
          </a:prstGeom>
          <a:solidFill>
            <a:srgbClr val="FD87EF"/>
          </a:solidFill>
          <a:ln>
            <a:solidFill>
              <a:srgbClr val="FB3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8" name="Curved Up Arrow 27"/>
          <p:cNvSpPr/>
          <p:nvPr/>
        </p:nvSpPr>
        <p:spPr>
          <a:xfrm flipH="1">
            <a:off x="3213631" y="6265461"/>
            <a:ext cx="3337640" cy="477663"/>
          </a:xfrm>
          <a:prstGeom prst="curvedUpArrow">
            <a:avLst/>
          </a:prstGeom>
          <a:solidFill>
            <a:srgbClr val="FD87EF"/>
          </a:solidFill>
          <a:ln>
            <a:solidFill>
              <a:srgbClr val="FB3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45171" y="5485230"/>
            <a:ext cx="1421306" cy="810003"/>
          </a:xfrm>
          <a:prstGeom prst="roundRect">
            <a:avLst/>
          </a:prstGeom>
          <a:solidFill>
            <a:srgbClr val="FD87EF">
              <a:alpha val="30196"/>
            </a:srgbClr>
          </a:solidFill>
          <a:ln>
            <a:solidFill>
              <a:srgbClr val="FD8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3212293" y="5825564"/>
            <a:ext cx="337301" cy="184117"/>
          </a:xfrm>
          <a:prstGeom prst="rightArrow">
            <a:avLst/>
          </a:prstGeom>
          <a:solidFill>
            <a:srgbClr val="FD87EF"/>
          </a:solidFill>
          <a:ln>
            <a:solidFill>
              <a:srgbClr val="FB3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730403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>
          <a:xfrm>
            <a:off x="6729325" y="5634522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we’ll make it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0070C0"/>
                    </a:solidFill>
                  </a:rPr>
                  <a:t>Inductive </a:t>
                </a:r>
                <a:r>
                  <a:rPr lang="en-US" b="1" dirty="0">
                    <a:solidFill>
                      <a:srgbClr val="0070C0"/>
                    </a:solidFill>
                  </a:rPr>
                  <a:t>base</a:t>
                </a:r>
                <a:r>
                  <a:rPr lang="en-US" dirty="0">
                    <a:solidFill>
                      <a:srgbClr val="0070C0"/>
                    </a:solidFill>
                  </a:rPr>
                  <a:t>: We will </a:t>
                </a:r>
                <a:r>
                  <a:rPr lang="en-US" b="1" i="1" u="sng" dirty="0">
                    <a:solidFill>
                      <a:srgbClr val="0070C0"/>
                    </a:solidFill>
                  </a:rPr>
                  <a:t>prove</a:t>
                </a:r>
                <a:r>
                  <a:rPr lang="en-US" dirty="0">
                    <a:solidFill>
                      <a:srgbClr val="0070C0"/>
                    </a:solidFill>
                  </a:rPr>
                  <a:t> (explicitly, no matter how dumb it may sometimes seem) that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true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00B050"/>
                    </a:solidFill>
                  </a:rPr>
                  <a:t>Inductive </a:t>
                </a:r>
                <a:r>
                  <a:rPr lang="en-US" b="1" dirty="0">
                    <a:solidFill>
                      <a:srgbClr val="00B050"/>
                    </a:solidFill>
                  </a:rPr>
                  <a:t>hypothesis</a:t>
                </a:r>
                <a:r>
                  <a:rPr lang="en-US" dirty="0">
                    <a:solidFill>
                      <a:srgbClr val="00B050"/>
                    </a:solidFill>
                  </a:rPr>
                  <a:t>: We will </a:t>
                </a:r>
                <a:r>
                  <a:rPr lang="en-US" b="1" i="1" u="sng" dirty="0">
                    <a:solidFill>
                      <a:srgbClr val="00B050"/>
                    </a:solidFill>
                  </a:rPr>
                  <a:t>assume</a:t>
                </a:r>
                <a:r>
                  <a:rPr lang="en-US" dirty="0">
                    <a:solidFill>
                      <a:srgbClr val="00B050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i="1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for</a:t>
                </a:r>
                <a:r>
                  <a:rPr lang="en-US" b="1" i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i="1" dirty="0">
                    <a:solidFill>
                      <a:srgbClr val="00B050"/>
                    </a:solidFill>
                  </a:rPr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D87EF"/>
                    </a:solidFill>
                  </a:rPr>
                  <a:t>Inductive </a:t>
                </a:r>
                <a:r>
                  <a:rPr lang="en-US" b="1" dirty="0">
                    <a:solidFill>
                      <a:srgbClr val="FD87EF"/>
                    </a:solidFill>
                  </a:rPr>
                  <a:t>step: </a:t>
                </a:r>
                <a:r>
                  <a:rPr lang="en-US" dirty="0">
                    <a:solidFill>
                      <a:srgbClr val="FD87EF"/>
                    </a:solidFill>
                  </a:rPr>
                  <a:t>We</a:t>
                </a:r>
                <a:r>
                  <a:rPr lang="en-US" b="1" dirty="0">
                    <a:solidFill>
                      <a:srgbClr val="FD87EF"/>
                    </a:solidFill>
                  </a:rPr>
                  <a:t> </a:t>
                </a:r>
                <a:r>
                  <a:rPr lang="en-US" dirty="0">
                    <a:solidFill>
                      <a:srgbClr val="FD87EF"/>
                    </a:solidFill>
                  </a:rPr>
                  <a:t>will </a:t>
                </a:r>
                <a:r>
                  <a:rPr lang="en-US" b="1" i="1" u="sng" dirty="0">
                    <a:solidFill>
                      <a:srgbClr val="FD87EF"/>
                    </a:solidFill>
                  </a:rPr>
                  <a:t>prove </a:t>
                </a:r>
                <a:r>
                  <a:rPr lang="en-US" dirty="0">
                    <a:solidFill>
                      <a:srgbClr val="FD87EF"/>
                    </a:solidFill>
                  </a:rPr>
                  <a:t>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holds,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D87E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D87E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D87E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holds.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So everything falls into place!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i="1" dirty="0">
                  <a:solidFill>
                    <a:srgbClr val="FD87E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33"/>
          <p:cNvSpPr/>
          <p:nvPr/>
        </p:nvSpPr>
        <p:spPr>
          <a:xfrm>
            <a:off x="2701466" y="5650020"/>
            <a:ext cx="512165" cy="542441"/>
          </a:xfrm>
          <a:prstGeom prst="roundRect">
            <a:avLst/>
          </a:prstGeom>
          <a:solidFill>
            <a:srgbClr val="FF0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rgbClr val="FF0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00B05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8074523" y="5634522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ounded Rectangle 49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chemeClr val="bg1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ounded Rectangle 52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rgbClr val="7030A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>
            <a:off x="2134123" y="5285511"/>
            <a:ext cx="70841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091747" y="4916179"/>
                <a:ext cx="1791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747" y="4916179"/>
                <a:ext cx="1791914" cy="369332"/>
              </a:xfrm>
              <a:prstGeom prst="rect">
                <a:avLst/>
              </a:prstGeom>
              <a:blipFill>
                <a:blip r:embed="rId10"/>
                <a:stretch>
                  <a:fillRect l="-272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ounded Rectangle 56"/>
          <p:cNvSpPr/>
          <p:nvPr/>
        </p:nvSpPr>
        <p:spPr>
          <a:xfrm>
            <a:off x="5883557" y="5517323"/>
            <a:ext cx="1421306" cy="810003"/>
          </a:xfrm>
          <a:prstGeom prst="roundRect">
            <a:avLst/>
          </a:prstGeom>
          <a:solidFill>
            <a:srgbClr val="FD87EF">
              <a:alpha val="30196"/>
            </a:srgbClr>
          </a:solidFill>
          <a:ln>
            <a:solidFill>
              <a:srgbClr val="FD8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>
            <a:off x="6431751" y="5844615"/>
            <a:ext cx="337301" cy="184117"/>
          </a:xfrm>
          <a:prstGeom prst="rightArrow">
            <a:avLst/>
          </a:prstGeom>
          <a:solidFill>
            <a:srgbClr val="FD87EF"/>
          </a:solidFill>
          <a:ln>
            <a:solidFill>
              <a:srgbClr val="FB3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8" name="Curved Up Arrow 27"/>
          <p:cNvSpPr/>
          <p:nvPr/>
        </p:nvSpPr>
        <p:spPr>
          <a:xfrm flipH="1">
            <a:off x="3213631" y="6265461"/>
            <a:ext cx="3337640" cy="477663"/>
          </a:xfrm>
          <a:prstGeom prst="curvedUpArrow">
            <a:avLst/>
          </a:prstGeom>
          <a:solidFill>
            <a:srgbClr val="FD87EF"/>
          </a:solidFill>
          <a:ln>
            <a:solidFill>
              <a:srgbClr val="FB3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45171" y="5516237"/>
            <a:ext cx="1421306" cy="810003"/>
          </a:xfrm>
          <a:prstGeom prst="roundRect">
            <a:avLst/>
          </a:prstGeom>
          <a:solidFill>
            <a:srgbClr val="FD87EF">
              <a:alpha val="30196"/>
            </a:srgbClr>
          </a:solidFill>
          <a:ln>
            <a:solidFill>
              <a:srgbClr val="FD8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3212293" y="5825564"/>
            <a:ext cx="337301" cy="184117"/>
          </a:xfrm>
          <a:prstGeom prst="rightArrow">
            <a:avLst/>
          </a:prstGeom>
          <a:solidFill>
            <a:srgbClr val="FD87EF"/>
          </a:solidFill>
          <a:ln>
            <a:solidFill>
              <a:srgbClr val="FB3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667942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>
          <a:xfrm>
            <a:off x="6729325" y="5634522"/>
            <a:ext cx="455908" cy="542441"/>
          </a:xfrm>
          <a:prstGeom prst="roundRect">
            <a:avLst/>
          </a:prstGeom>
          <a:solidFill>
            <a:srgbClr val="FF0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we’ll make it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0070C0"/>
                    </a:solidFill>
                  </a:rPr>
                  <a:t>Inductive </a:t>
                </a:r>
                <a:r>
                  <a:rPr lang="en-US" b="1" dirty="0">
                    <a:solidFill>
                      <a:srgbClr val="0070C0"/>
                    </a:solidFill>
                  </a:rPr>
                  <a:t>base</a:t>
                </a:r>
                <a:r>
                  <a:rPr lang="en-US" dirty="0">
                    <a:solidFill>
                      <a:srgbClr val="0070C0"/>
                    </a:solidFill>
                  </a:rPr>
                  <a:t>: We will </a:t>
                </a:r>
                <a:r>
                  <a:rPr lang="en-US" b="1" i="1" u="sng" dirty="0">
                    <a:solidFill>
                      <a:srgbClr val="0070C0"/>
                    </a:solidFill>
                  </a:rPr>
                  <a:t>prove</a:t>
                </a:r>
                <a:r>
                  <a:rPr lang="en-US" dirty="0">
                    <a:solidFill>
                      <a:srgbClr val="0070C0"/>
                    </a:solidFill>
                  </a:rPr>
                  <a:t> (explicitly, no matter how dumb it may sometimes seem) that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true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00B050"/>
                    </a:solidFill>
                  </a:rPr>
                  <a:t>Inductive </a:t>
                </a:r>
                <a:r>
                  <a:rPr lang="en-US" b="1" dirty="0">
                    <a:solidFill>
                      <a:srgbClr val="00B050"/>
                    </a:solidFill>
                  </a:rPr>
                  <a:t>hypothesis</a:t>
                </a:r>
                <a:r>
                  <a:rPr lang="en-US" dirty="0">
                    <a:solidFill>
                      <a:srgbClr val="00B050"/>
                    </a:solidFill>
                  </a:rPr>
                  <a:t>: We will </a:t>
                </a:r>
                <a:r>
                  <a:rPr lang="en-US" b="1" i="1" u="sng" dirty="0">
                    <a:solidFill>
                      <a:srgbClr val="00B050"/>
                    </a:solidFill>
                  </a:rPr>
                  <a:t>assume</a:t>
                </a:r>
                <a:r>
                  <a:rPr lang="en-US" dirty="0">
                    <a:solidFill>
                      <a:srgbClr val="00B050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i="1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for</a:t>
                </a:r>
                <a:r>
                  <a:rPr lang="en-US" b="1" i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D87EF"/>
                    </a:solidFill>
                  </a:rPr>
                  <a:t>Inductive </a:t>
                </a:r>
                <a:r>
                  <a:rPr lang="en-US" b="1" dirty="0">
                    <a:solidFill>
                      <a:srgbClr val="FD87EF"/>
                    </a:solidFill>
                  </a:rPr>
                  <a:t>step: </a:t>
                </a:r>
                <a:r>
                  <a:rPr lang="en-US" dirty="0">
                    <a:solidFill>
                      <a:srgbClr val="FD87EF"/>
                    </a:solidFill>
                  </a:rPr>
                  <a:t>We</a:t>
                </a:r>
                <a:r>
                  <a:rPr lang="en-US" b="1" dirty="0">
                    <a:solidFill>
                      <a:srgbClr val="FD87EF"/>
                    </a:solidFill>
                  </a:rPr>
                  <a:t> </a:t>
                </a:r>
                <a:r>
                  <a:rPr lang="en-US" dirty="0">
                    <a:solidFill>
                      <a:srgbClr val="FD87EF"/>
                    </a:solidFill>
                  </a:rPr>
                  <a:t>will </a:t>
                </a:r>
                <a:r>
                  <a:rPr lang="en-US" b="1" i="1" u="sng" dirty="0">
                    <a:solidFill>
                      <a:srgbClr val="FD87EF"/>
                    </a:solidFill>
                  </a:rPr>
                  <a:t>prove </a:t>
                </a:r>
                <a:r>
                  <a:rPr lang="en-US" dirty="0">
                    <a:solidFill>
                      <a:srgbClr val="FD87EF"/>
                    </a:solidFill>
                  </a:rPr>
                  <a:t>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holds,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D87E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D87E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D87E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holds.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So everything falls into place!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i="1" dirty="0">
                  <a:solidFill>
                    <a:srgbClr val="FD87E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33"/>
          <p:cNvSpPr/>
          <p:nvPr/>
        </p:nvSpPr>
        <p:spPr>
          <a:xfrm>
            <a:off x="2701466" y="5650020"/>
            <a:ext cx="512165" cy="542441"/>
          </a:xfrm>
          <a:prstGeom prst="roundRect">
            <a:avLst/>
          </a:prstGeom>
          <a:solidFill>
            <a:srgbClr val="FF0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rgbClr val="FF0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rgbClr val="FF0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rgbClr val="FF0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FF0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8074523" y="5634522"/>
            <a:ext cx="455908" cy="542441"/>
          </a:xfrm>
          <a:prstGeom prst="roundRect">
            <a:avLst/>
          </a:prstGeom>
          <a:solidFill>
            <a:srgbClr val="FF0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rgbClr val="FF0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ounded Rectangle 49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rgbClr val="FF0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ounded Rectangle 52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rgbClr val="FF0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>
            <a:off x="2134123" y="5285511"/>
            <a:ext cx="70841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091747" y="4916179"/>
                <a:ext cx="1791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747" y="4916179"/>
                <a:ext cx="1791914" cy="369332"/>
              </a:xfrm>
              <a:prstGeom prst="rect">
                <a:avLst/>
              </a:prstGeom>
              <a:blipFill>
                <a:blip r:embed="rId10"/>
                <a:stretch>
                  <a:fillRect l="-272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ounded Rectangle 56"/>
          <p:cNvSpPr/>
          <p:nvPr/>
        </p:nvSpPr>
        <p:spPr>
          <a:xfrm>
            <a:off x="7990893" y="5439613"/>
            <a:ext cx="1421306" cy="810003"/>
          </a:xfrm>
          <a:prstGeom prst="roundRect">
            <a:avLst/>
          </a:prstGeom>
          <a:solidFill>
            <a:srgbClr val="FD87EF">
              <a:alpha val="30196"/>
            </a:srgbClr>
          </a:solidFill>
          <a:ln>
            <a:solidFill>
              <a:srgbClr val="FD8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>
            <a:off x="6431751" y="5844615"/>
            <a:ext cx="337301" cy="184117"/>
          </a:xfrm>
          <a:prstGeom prst="rightArrow">
            <a:avLst/>
          </a:prstGeom>
          <a:solidFill>
            <a:srgbClr val="FD87EF"/>
          </a:solidFill>
          <a:ln>
            <a:solidFill>
              <a:srgbClr val="FB3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8" name="Curved Up Arrow 27"/>
          <p:cNvSpPr/>
          <p:nvPr/>
        </p:nvSpPr>
        <p:spPr>
          <a:xfrm>
            <a:off x="6551271" y="6265461"/>
            <a:ext cx="2106954" cy="477663"/>
          </a:xfrm>
          <a:prstGeom prst="curvedUpArrow">
            <a:avLst/>
          </a:prstGeom>
          <a:solidFill>
            <a:srgbClr val="FD87EF"/>
          </a:solidFill>
          <a:ln>
            <a:solidFill>
              <a:srgbClr val="FB3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949873" y="5531671"/>
            <a:ext cx="1421306" cy="810003"/>
          </a:xfrm>
          <a:prstGeom prst="roundRect">
            <a:avLst/>
          </a:prstGeom>
          <a:solidFill>
            <a:srgbClr val="FD87EF">
              <a:alpha val="30196"/>
            </a:srgbClr>
          </a:solidFill>
          <a:ln>
            <a:solidFill>
              <a:srgbClr val="FD8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8512969" y="5825564"/>
            <a:ext cx="337301" cy="184117"/>
          </a:xfrm>
          <a:prstGeom prst="rightArrow">
            <a:avLst/>
          </a:prstGeom>
          <a:solidFill>
            <a:srgbClr val="FD87EF"/>
          </a:solidFill>
          <a:ln>
            <a:solidFill>
              <a:srgbClr val="FB3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" name="TextBox 3"/>
          <p:cNvSpPr txBox="1"/>
          <p:nvPr/>
        </p:nvSpPr>
        <p:spPr>
          <a:xfrm>
            <a:off x="9853565" y="5075165"/>
            <a:ext cx="194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(We fast-forwarded here; time is of the essence!)</a:t>
            </a:r>
          </a:p>
        </p:txBody>
      </p:sp>
    </p:spTree>
    <p:extLst>
      <p:ext uri="{BB962C8B-B14F-4D97-AF65-F5344CB8AC3E}">
        <p14:creationId xmlns:p14="http://schemas.microsoft.com/office/powerpoint/2010/main" val="2003368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 introductory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Suppose that we have the sequence a such that: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1,  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≥1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First few terms: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1, 2, 4, 8, 16, </m:t>
                      </m:r>
                      <m:r>
                        <a:rPr lang="mr-IN" i="1" dirty="0" smtClean="0">
                          <a:latin typeface="Cambria Math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We will prove, </a:t>
                </a:r>
                <a:r>
                  <a:rPr lang="en-US" dirty="0">
                    <a:solidFill>
                      <a:srgbClr val="FB35C2"/>
                    </a:solidFill>
                  </a:rPr>
                  <a:t>via mathematical induction</a:t>
                </a:r>
                <a:r>
                  <a:rPr lang="en-US" dirty="0"/>
                  <a:t>, that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≥0</m:t>
                    </m:r>
                    <m:r>
                      <a:rPr lang="en-US" b="0" i="0" smtClean="0">
                        <a:latin typeface="Cambria Math" charset="0"/>
                      </a:rPr>
                      <m:t>,</m:t>
                    </m:r>
                  </m:oMath>
                </a14:m>
                <a:endParaRPr lang="en-US" b="0" dirty="0"/>
              </a:p>
              <a:p>
                <a:pPr marL="0" indent="0" algn="ctr">
                  <a:buNone/>
                </a:pPr>
                <a:endParaRPr lang="en-US" b="0" i="1" dirty="0"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35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5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5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sz="35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500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37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Base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we will </a:t>
                </a:r>
                <a:r>
                  <a:rPr lang="en-US" b="1" dirty="0">
                    <a:solidFill>
                      <a:srgbClr val="FFC000"/>
                    </a:solidFill>
                  </a:rPr>
                  <a:t>prove</a:t>
                </a:r>
                <a:r>
                  <a:rPr lang="en-US" b="1" dirty="0"/>
                  <a:t> </a:t>
                </a:r>
                <a:r>
                  <a:rPr lang="en-US" dirty="0"/>
                  <a:t>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 true,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 the statement: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is trivial to prove, since by the base case of the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=1=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 true.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2935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Hypothesis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we </a:t>
                </a:r>
                <a:r>
                  <a:rPr lang="en-US" b="1" dirty="0">
                    <a:solidFill>
                      <a:srgbClr val="FFC000"/>
                    </a:solidFill>
                  </a:rPr>
                  <a:t>assume</a:t>
                </a:r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b="1" dirty="0">
                    <a:solidFill>
                      <a:srgbClr val="FFC000"/>
                    </a:solidFill>
                  </a:rPr>
                  <a:t>is true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400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is true</a:t>
                </a:r>
                <a:r>
                  <a:rPr lang="en-US" dirty="0"/>
                  <a:t>, we will </a:t>
                </a:r>
                <a:r>
                  <a:rPr lang="en-US" b="1" dirty="0">
                    <a:solidFill>
                      <a:srgbClr val="FFC000"/>
                    </a:solidFill>
                  </a:rPr>
                  <a:t>prove</a:t>
                </a:r>
                <a:r>
                  <a:rPr lang="en-US" dirty="0">
                    <a:solidFill>
                      <a:srgbClr val="FF0000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</a:t>
                </a:r>
                <a:r>
                  <a:rPr lang="en-US" dirty="0" err="1">
                    <a:solidFill>
                      <a:srgbClr val="FF0000"/>
                    </a:solidFill>
                  </a:rPr>
                  <a:t>true</a:t>
                </a:r>
                <a:r>
                  <a:rPr lang="en-US" dirty="0" err="1"/>
                  <a:t>,where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is the statement: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b="0" i="1" dirty="0">
                  <a:latin typeface="Cambria Math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491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is true</a:t>
                </a:r>
                <a:r>
                  <a:rPr lang="en-US" dirty="0"/>
                  <a:t>, we will </a:t>
                </a:r>
                <a:r>
                  <a:rPr lang="en-US" b="1" dirty="0">
                    <a:solidFill>
                      <a:srgbClr val="FFC000"/>
                    </a:solidFill>
                  </a:rPr>
                  <a:t>prove</a:t>
                </a:r>
                <a:r>
                  <a:rPr lang="en-US" dirty="0">
                    <a:solidFill>
                      <a:srgbClr val="FF0000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</a:t>
                </a:r>
                <a:r>
                  <a:rPr lang="en-US" dirty="0" err="1">
                    <a:solidFill>
                      <a:srgbClr val="FF0000"/>
                    </a:solidFill>
                  </a:rPr>
                  <a:t>true</a:t>
                </a:r>
                <a:r>
                  <a:rPr lang="en-US" dirty="0" err="1"/>
                  <a:t>,where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statement: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b="0" i="1" dirty="0">
                  <a:latin typeface="Cambria Math" charset="0"/>
                </a:endParaRPr>
              </a:p>
              <a:p>
                <a:r>
                  <a:rPr lang="en-US" b="0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≥0, </m:t>
                    </m:r>
                    <m:r>
                      <a:rPr lang="en-US" b="0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+1≥1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318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is true</a:t>
                </a:r>
                <a:r>
                  <a:rPr lang="en-US" dirty="0"/>
                  <a:t>, we will </a:t>
                </a:r>
                <a:r>
                  <a:rPr lang="en-US" b="1" dirty="0">
                    <a:solidFill>
                      <a:srgbClr val="FFC000"/>
                    </a:solidFill>
                  </a:rPr>
                  <a:t>prove</a:t>
                </a:r>
                <a:r>
                  <a:rPr lang="en-US" dirty="0">
                    <a:solidFill>
                      <a:srgbClr val="FF0000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</a:t>
                </a:r>
                <a:r>
                  <a:rPr lang="en-US" dirty="0" err="1">
                    <a:solidFill>
                      <a:srgbClr val="FF0000"/>
                    </a:solidFill>
                  </a:rPr>
                  <a:t>true</a:t>
                </a:r>
                <a:r>
                  <a:rPr lang="en-US" dirty="0" err="1"/>
                  <a:t>,where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is the statement: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i="1" dirty="0">
                  <a:latin typeface="Cambria Math" charset="0"/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≥0, </m:t>
                    </m:r>
                    <m:r>
                      <a:rPr lang="en-US" i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+1≥1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.</a:t>
                </a:r>
              </a:p>
              <a:p>
                <a:r>
                  <a:rPr lang="en-US" b="0" dirty="0"/>
                  <a:t>We can therefore use the </a:t>
                </a:r>
                <a:r>
                  <a:rPr lang="en-US" b="1" dirty="0">
                    <a:solidFill>
                      <a:schemeClr val="accent1"/>
                    </a:solidFill>
                  </a:rPr>
                  <a:t>recursive rule</a:t>
                </a:r>
                <a:r>
                  <a:rPr lang="en-US" b="0" dirty="0"/>
                  <a:t> of the sequence’s definition to derive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=2⋅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𝐼</m:t>
                    </m:r>
                    <m:r>
                      <a:rPr lang="en-US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54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8">
            <a:extLst>
              <a:ext uri="{FF2B5EF4-FFF2-40B4-BE49-F238E27FC236}">
                <a16:creationId xmlns:a16="http://schemas.microsoft.com/office/drawing/2014/main" id="{E5C8E596-3328-4EFE-B29E-02C3243FF34D}"/>
              </a:ext>
            </a:extLst>
          </p:cNvPr>
          <p:cNvSpPr/>
          <p:nvPr/>
        </p:nvSpPr>
        <p:spPr>
          <a:xfrm>
            <a:off x="6736403" y="5619011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12">
            <a:extLst>
              <a:ext uri="{FF2B5EF4-FFF2-40B4-BE49-F238E27FC236}">
                <a16:creationId xmlns:a16="http://schemas.microsoft.com/office/drawing/2014/main" id="{C3B09146-4B12-4BA0-A777-B96D3581F147}"/>
              </a:ext>
            </a:extLst>
          </p:cNvPr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idea behind </a:t>
            </a:r>
            <a:r>
              <a:rPr lang="en-US" dirty="0">
                <a:solidFill>
                  <a:srgbClr val="FF0000"/>
                </a:solidFill>
              </a:rPr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we want to prove that a proposition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:r>
                  <a:rPr lang="en-US" dirty="0">
                    <a:solidFill>
                      <a:srgbClr val="FFC000"/>
                    </a:solidFill>
                  </a:rPr>
                  <a:t>natural</a:t>
                </a:r>
                <a:r>
                  <a:rPr lang="en-US" dirty="0"/>
                  <a:t> numbers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will prove </a:t>
                </a:r>
                <a:r>
                  <a:rPr lang="en-US" dirty="0">
                    <a:solidFill>
                      <a:srgbClr val="92D050"/>
                    </a:solidFill>
                  </a:rPr>
                  <a:t>two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separate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things: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charset="0"/>
                      </a:rPr>
                      <m:t>(0)</m:t>
                    </m:r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 is true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chemeClr val="accent1">
              <a:lumMod val="75000"/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740607" y="5650019"/>
            <a:ext cx="512165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8074523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68ED0F-70CD-413D-A4FD-57DE350674BA}"/>
                  </a:ext>
                </a:extLst>
              </p:cNvPr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68ED0F-70CD-413D-A4FD-57DE35067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AA3B3DF-F52F-4333-A600-D0F6F7E0DE42}"/>
                  </a:ext>
                </a:extLst>
              </p:cNvPr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AA3B3DF-F52F-4333-A600-D0F6F7E0D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0418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is true</a:t>
                </a:r>
                <a:r>
                  <a:rPr lang="en-US" dirty="0"/>
                  <a:t>, we will </a:t>
                </a:r>
                <a:r>
                  <a:rPr lang="en-US" b="1" dirty="0">
                    <a:solidFill>
                      <a:srgbClr val="FFC000"/>
                    </a:solidFill>
                  </a:rPr>
                  <a:t>prove</a:t>
                </a:r>
                <a:r>
                  <a:rPr lang="en-US" dirty="0">
                    <a:solidFill>
                      <a:srgbClr val="FF0000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</a:t>
                </a:r>
                <a:r>
                  <a:rPr lang="en-US" dirty="0" err="1">
                    <a:solidFill>
                      <a:srgbClr val="FF0000"/>
                    </a:solidFill>
                  </a:rPr>
                  <a:t>true</a:t>
                </a:r>
                <a:r>
                  <a:rPr lang="en-US" dirty="0" err="1"/>
                  <a:t>,where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is the statement: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i="1" dirty="0">
                  <a:latin typeface="Cambria Math" charset="0"/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≥0, </m:t>
                    </m:r>
                    <m:r>
                      <a:rPr lang="en-US" i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+1≥1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.</a:t>
                </a:r>
              </a:p>
              <a:p>
                <a:r>
                  <a:rPr lang="en-US" dirty="0"/>
                  <a:t>We can therefore use the </a:t>
                </a:r>
                <a:r>
                  <a:rPr lang="en-US" b="1" dirty="0">
                    <a:solidFill>
                      <a:schemeClr val="accent1"/>
                    </a:solidFill>
                  </a:rPr>
                  <a:t>recursive rule</a:t>
                </a:r>
                <a:r>
                  <a:rPr lang="en-US" dirty="0"/>
                  <a:t> of the sequence’s definition to derive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=2⋅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𝐼</m:t>
                    </m:r>
                    <m:r>
                      <a:rPr lang="en-US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From our assumption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, 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𝐼𝐼</m:t>
                    </m:r>
                    <m:r>
                      <a:rPr lang="en-US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68152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is true</a:t>
                </a:r>
                <a:r>
                  <a:rPr lang="en-US" dirty="0"/>
                  <a:t>, we will </a:t>
                </a:r>
                <a:r>
                  <a:rPr lang="en-US" b="1" dirty="0">
                    <a:solidFill>
                      <a:srgbClr val="FFC000"/>
                    </a:solidFill>
                  </a:rPr>
                  <a:t>prove</a:t>
                </a:r>
                <a:r>
                  <a:rPr lang="en-US" dirty="0">
                    <a:solidFill>
                      <a:srgbClr val="FF0000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</a:t>
                </a:r>
                <a:r>
                  <a:rPr lang="en-US" dirty="0" err="1">
                    <a:solidFill>
                      <a:srgbClr val="FF0000"/>
                    </a:solidFill>
                  </a:rPr>
                  <a:t>true</a:t>
                </a:r>
                <a:r>
                  <a:rPr lang="en-US" dirty="0" err="1"/>
                  <a:t>,where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is the statement: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i="1" dirty="0">
                  <a:latin typeface="Cambria Math" charset="0"/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≥0, </m:t>
                    </m:r>
                    <m:r>
                      <a:rPr lang="en-US" i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+1≥1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.</a:t>
                </a:r>
              </a:p>
              <a:p>
                <a:r>
                  <a:rPr lang="en-US" dirty="0"/>
                  <a:t>We can therefore use the </a:t>
                </a:r>
                <a:r>
                  <a:rPr lang="en-US" b="1" dirty="0">
                    <a:solidFill>
                      <a:schemeClr val="accent1"/>
                    </a:solidFill>
                  </a:rPr>
                  <a:t>recursive rule</a:t>
                </a:r>
                <a:r>
                  <a:rPr lang="en-US" dirty="0"/>
                  <a:t> of the sequence’s definition to derive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=2⋅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𝐼</m:t>
                    </m:r>
                    <m:r>
                      <a:rPr lang="en-US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r>
                  <a:rPr lang="en-US" dirty="0"/>
                  <a:t>From our assumption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𝑃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, 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𝐼𝐼</m:t>
                    </m:r>
                    <m:r>
                      <a:rPr lang="en-US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𝐼</m:t>
                        </m:r>
                      </m:e>
                    </m:d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2"/>
                              </m:rP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𝐼</m:t>
                            </m:r>
                          </m:e>
                        </m:d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0837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is true</a:t>
                </a:r>
                <a:r>
                  <a:rPr lang="en-US" dirty="0"/>
                  <a:t>, we will </a:t>
                </a:r>
                <a:r>
                  <a:rPr lang="en-US" b="1" dirty="0">
                    <a:solidFill>
                      <a:srgbClr val="FFC000"/>
                    </a:solidFill>
                  </a:rPr>
                  <a:t>prove</a:t>
                </a:r>
                <a:r>
                  <a:rPr lang="en-US" dirty="0">
                    <a:solidFill>
                      <a:srgbClr val="FF0000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</a:t>
                </a:r>
                <a:r>
                  <a:rPr lang="en-US" dirty="0" err="1">
                    <a:solidFill>
                      <a:srgbClr val="FF0000"/>
                    </a:solidFill>
                  </a:rPr>
                  <a:t>true</a:t>
                </a:r>
                <a:r>
                  <a:rPr lang="en-US" dirty="0" err="1"/>
                  <a:t>,where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is the statement: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i="1" dirty="0">
                  <a:latin typeface="Cambria Math" charset="0"/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≥0, </m:t>
                    </m:r>
                    <m:r>
                      <a:rPr lang="en-US" i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+1≥1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.</a:t>
                </a:r>
              </a:p>
              <a:p>
                <a:r>
                  <a:rPr lang="en-US" dirty="0"/>
                  <a:t>We can therefore use the </a:t>
                </a:r>
                <a:r>
                  <a:rPr lang="en-US" b="1" dirty="0">
                    <a:solidFill>
                      <a:schemeClr val="accent1"/>
                    </a:solidFill>
                  </a:rPr>
                  <a:t>recursive rule</a:t>
                </a:r>
                <a:r>
                  <a:rPr lang="en-US" dirty="0"/>
                  <a:t> of the sequence’s definition to derive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=2⋅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𝐼</m:t>
                    </m:r>
                    <m:r>
                      <a:rPr lang="en-US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r>
                  <a:rPr lang="en-US" dirty="0"/>
                  <a:t>From our assumption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𝑃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, 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𝐼𝐼</m:t>
                    </m:r>
                    <m:r>
                      <a:rPr lang="en-US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𝐼</m:t>
                        </m:r>
                      </m:e>
                    </m:d>
                    <m:groupChr>
                      <m:groupChrPr>
                        <m:chr m:val="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2"/>
                              </m:rP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𝐼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𝐼</m:t>
                            </m:r>
                          </m:e>
                        </m:d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is also true and we are done.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9380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CA52-1AB7-4F88-8FC2-04A9CEDAA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Here’s another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60C36D-957C-42DE-9109-7495C2B40E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we have the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defined as follows: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0,                   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+10,  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Prove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</m:d>
                    <m:d>
                      <m:dPr>
                        <m:begChr m:val="["/>
                        <m:endChr m:val="|"/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60C36D-957C-42DE-9109-7495C2B40E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9883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D1E3-E7F5-4400-8A00-34F61F1B6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Base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3ECCE-F830-44EE-89CC-57D70FE364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=0 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Furthermore, it is the case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5∣0</m:t>
                    </m:r>
                    <m:r>
                      <a:rPr lang="en-US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𝐼𝐼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𝐼𝐼</m:t>
                        </m:r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⇒5 |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h𝑜𝑙𝑑𝑠</m:t>
                    </m:r>
                  </m:oMath>
                </a14:m>
                <a:endParaRPr lang="en-US" i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3ECCE-F830-44EE-89CC-57D70FE364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6329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B7F59-3D0D-4D95-AEFB-82DDAA54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Hypothesis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F72DE5-D57E-4D33-88C6-DE93FA7160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 We will 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holds, </a:t>
                </a:r>
                <a:r>
                  <a:rPr lang="en-US" dirty="0" err="1"/>
                  <a:t>i.e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(5 | 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3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(∃</m:t>
                      </m:r>
                      <m:r>
                        <a:rPr lang="en-US" sz="3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US" sz="3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)[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  <m:r>
                        <a:rPr lang="en-US" sz="3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3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F72DE5-D57E-4D33-88C6-DE93FA7160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2553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05915-7752-4FD0-893A-127736D71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711143-4D74-4D2D-A70B-EC8A80EBD6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u="sng" dirty="0">
                    <a:solidFill>
                      <a:schemeClr val="accent2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u="sng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u="sng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u="sng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 </a:t>
                </a:r>
                <a:r>
                  <a:rPr lang="en-US" dirty="0"/>
                  <a:t>we will now attempt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B35C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B35C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B35C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B35C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i.e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B35C2"/>
                          </a:solidFill>
                          <a:latin typeface="Cambria Math" panose="02040503050406030204" pitchFamily="18" charset="0"/>
                        </a:rPr>
                        <m:t>(5 |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B35C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(∃ℓ∈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)[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=5ℓ]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+1≥1</m:t>
                    </m:r>
                  </m:oMath>
                </a14:m>
                <a:r>
                  <a:rPr lang="en-US" dirty="0"/>
                  <a:t> and we can use the recursive part of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+10=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+5∗2=5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=5 </m:t>
                    </m:r>
                    <m:r>
                      <a:rPr 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711143-4D74-4D2D-A70B-EC8A80EBD6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7402B48-D668-4232-9079-6C2511F36396}"/>
              </a:ext>
            </a:extLst>
          </p:cNvPr>
          <p:cNvSpPr txBox="1"/>
          <p:nvPr/>
        </p:nvSpPr>
        <p:spPr>
          <a:xfrm>
            <a:off x="6290454" y="4001294"/>
            <a:ext cx="891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(By I.H)</a:t>
            </a:r>
          </a:p>
        </p:txBody>
      </p:sp>
    </p:spTree>
    <p:extLst>
      <p:ext uri="{BB962C8B-B14F-4D97-AF65-F5344CB8AC3E}">
        <p14:creationId xmlns:p14="http://schemas.microsoft.com/office/powerpoint/2010/main" val="12532860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 do this!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</m:oMath>
                </a14:m>
                <a:r>
                  <a:rPr lang="en-US" dirty="0"/>
                  <a:t> is defined as: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1,                 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charset="0"/>
                                </a:rPr>
                                <m:t>, 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≥1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>
                  <a:solidFill>
                    <a:schemeClr val="accent5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Prove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is odd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4411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Gaussian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will prove that the sum of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numbers is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Symbolically: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1+2+3+…+(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−1)+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>
            <a:off x="4952169" y="1770663"/>
            <a:ext cx="427931" cy="4048444"/>
          </a:xfrm>
          <a:prstGeom prst="leftBrace">
            <a:avLst>
              <a:gd name="adj1" fmla="val 8333"/>
              <a:gd name="adj2" fmla="val 49237"/>
            </a:avLst>
          </a:prstGeom>
          <a:noFill/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886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base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we will </a:t>
                </a:r>
                <a:r>
                  <a:rPr lang="en-US" b="1" dirty="0">
                    <a:solidFill>
                      <a:srgbClr val="FFC000"/>
                    </a:solidFill>
                  </a:rPr>
                  <a:t>prove</a:t>
                </a:r>
                <a:r>
                  <a:rPr lang="en-US" b="1" dirty="0"/>
                  <a:t> </a:t>
                </a:r>
                <a:r>
                  <a:rPr lang="en-US" dirty="0"/>
                  <a:t>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holds</a:t>
                </a: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0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LHS: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0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(recall this fact from our sequences lecture)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RHS: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0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Since LHS = RHS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EA9C4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EA9C4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EA9C46"/>
                            </a:solidFill>
                            <a:latin typeface="Cambria Math" charset="0"/>
                          </a:rPr>
                          <m:t>0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solidFill>
                      <a:srgbClr val="EA9C46"/>
                    </a:solidFill>
                    <a:latin typeface="Calibri" charset="0"/>
                    <a:ea typeface="Calibri" charset="0"/>
                    <a:cs typeface="Calibri" charset="0"/>
                  </a:rPr>
                  <a:t>has been proven true</a:t>
                </a: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525506" y="2621945"/>
            <a:ext cx="1115878" cy="13793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>
                <a:off x="8152108" y="1182889"/>
                <a:ext cx="3425125" cy="1960536"/>
              </a:xfrm>
              <a:prstGeom prst="cloudCallout">
                <a:avLst>
                  <a:gd name="adj1" fmla="val -70819"/>
                  <a:gd name="adj2" fmla="val 3957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Remember: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108" y="1182889"/>
                <a:ext cx="3425125" cy="1960536"/>
              </a:xfrm>
              <a:prstGeom prst="cloudCallout">
                <a:avLst>
                  <a:gd name="adj1" fmla="val -70819"/>
                  <a:gd name="adj2" fmla="val 39575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563247" y="2874935"/>
            <a:ext cx="37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?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03643" y="2192267"/>
            <a:ext cx="1037741" cy="6826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874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>
          <a:xfrm>
            <a:off x="6733382" y="5626771"/>
            <a:ext cx="455908" cy="542441"/>
          </a:xfrm>
          <a:prstGeom prst="roundRect">
            <a:avLst/>
          </a:prstGeom>
          <a:solidFill>
            <a:srgbClr val="FD87EF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idea behind </a:t>
            </a:r>
            <a:r>
              <a:rPr lang="en-US" dirty="0">
                <a:solidFill>
                  <a:srgbClr val="FF0000"/>
                </a:solidFill>
              </a:rPr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we want to prove that a proposition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:r>
                  <a:rPr lang="en-US" dirty="0">
                    <a:solidFill>
                      <a:srgbClr val="FFC000"/>
                    </a:solidFill>
                  </a:rPr>
                  <a:t>natural</a:t>
                </a:r>
                <a:r>
                  <a:rPr lang="en-US" dirty="0"/>
                  <a:t> numbers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will prove </a:t>
                </a:r>
                <a:r>
                  <a:rPr lang="en-US" dirty="0">
                    <a:solidFill>
                      <a:srgbClr val="92D050"/>
                    </a:solidFill>
                  </a:rPr>
                  <a:t>two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separate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things: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true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FD87EF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</a:t>
                </a:r>
                <a:r>
                  <a:rPr lang="en-US" b="1" dirty="0">
                    <a:solidFill>
                      <a:srgbClr val="FD87EF"/>
                    </a:solidFill>
                  </a:rPr>
                  <a:t>if</a:t>
                </a:r>
                <a:r>
                  <a:rPr lang="en-US" dirty="0">
                    <a:solidFill>
                      <a:srgbClr val="FD87E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is true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it </a:t>
                </a:r>
                <a:r>
                  <a:rPr lang="en-US" b="1" dirty="0">
                    <a:solidFill>
                      <a:srgbClr val="FD87EF"/>
                    </a:solidFill>
                  </a:rPr>
                  <a:t>then</a:t>
                </a:r>
                <a:r>
                  <a:rPr lang="en-US" dirty="0">
                    <a:solidFill>
                      <a:srgbClr val="FD87EF"/>
                    </a:solidFill>
                  </a:rPr>
                  <a:t> must be true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solidFill>
                    <a:srgbClr val="FD87EF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le 32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chemeClr val="accent1">
              <a:lumMod val="75000"/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740607" y="5650019"/>
            <a:ext cx="512165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FD87EF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8074523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ounded Rectangle 49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D87EF"/>
                          </a:solidFill>
                          <a:latin typeface="Cambria Math" charset="0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rgbClr val="FD87EF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3428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Hypothesis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we </a:t>
                </a:r>
                <a:r>
                  <a:rPr lang="en-US" b="1" dirty="0">
                    <a:solidFill>
                      <a:srgbClr val="FFC000"/>
                    </a:solidFill>
                  </a:rPr>
                  <a:t>assume</a:t>
                </a:r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b="1" dirty="0">
                    <a:solidFill>
                      <a:srgbClr val="FFC000"/>
                    </a:solidFill>
                  </a:rPr>
                  <a:t>is true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b="0" i="1" smtClean="0">
                          <a:solidFill>
                            <a:srgbClr val="EA9C4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Inductive Hypothesis done!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5060197" y="2286000"/>
            <a:ext cx="596684" cy="7516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>
                <a:extLst>
                  <a:ext uri="{FF2B5EF4-FFF2-40B4-BE49-F238E27FC236}">
                    <a16:creationId xmlns:a16="http://schemas.microsoft.com/office/drawing/2014/main" id="{E48CD9EB-5312-4759-9852-AEFC7240FD76}"/>
                  </a:ext>
                </a:extLst>
              </p:cNvPr>
              <p:cNvSpPr/>
              <p:nvPr/>
            </p:nvSpPr>
            <p:spPr>
              <a:xfrm>
                <a:off x="8152108" y="1182888"/>
                <a:ext cx="3980419" cy="2563921"/>
              </a:xfrm>
              <a:prstGeom prst="cloudCallout">
                <a:avLst>
                  <a:gd name="adj1" fmla="val -70819"/>
                  <a:gd name="adj2" fmla="val 3957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So, we 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assume</a:t>
                </a:r>
                <a:r>
                  <a:rPr lang="en-US" sz="1600" dirty="0">
                    <a:solidFill>
                      <a:schemeClr val="tx1"/>
                    </a:solidFill>
                  </a:rPr>
                  <a:t> that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nary>
                        <m:naryPr>
                          <m:chr m:val="∑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is true for an arbitrary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loud Callout 6">
                <a:extLst>
                  <a:ext uri="{FF2B5EF4-FFF2-40B4-BE49-F238E27FC236}">
                    <a16:creationId xmlns:a16="http://schemas.microsoft.com/office/drawing/2014/main" id="{E48CD9EB-5312-4759-9852-AEFC7240F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108" y="1182888"/>
                <a:ext cx="3980419" cy="2563921"/>
              </a:xfrm>
              <a:prstGeom prst="cloudCallout">
                <a:avLst>
                  <a:gd name="adj1" fmla="val -70819"/>
                  <a:gd name="adj2" fmla="val 39575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4349C20-31EE-4B8E-B90D-ED4D5D98C482}"/>
              </a:ext>
            </a:extLst>
          </p:cNvPr>
          <p:cNvSpPr/>
          <p:nvPr/>
        </p:nvSpPr>
        <p:spPr>
          <a:xfrm>
            <a:off x="8764859" y="2029522"/>
            <a:ext cx="2691161" cy="758283"/>
          </a:xfrm>
          <a:prstGeom prst="roundRect">
            <a:avLst/>
          </a:prstGeom>
          <a:solidFill>
            <a:srgbClr val="92D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619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95368"/>
                <a:ext cx="10515600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is true</a:t>
                </a:r>
                <a:r>
                  <a:rPr lang="en-US" dirty="0"/>
                  <a:t>, we will </a:t>
                </a:r>
                <a:r>
                  <a:rPr lang="en-US" b="1" dirty="0">
                    <a:solidFill>
                      <a:srgbClr val="FFC000"/>
                    </a:solidFill>
                  </a:rPr>
                  <a:t>prove</a:t>
                </a:r>
                <a:r>
                  <a:rPr lang="en-US" dirty="0">
                    <a:solidFill>
                      <a:srgbClr val="FF0000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true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95368"/>
                <a:ext cx="10515600" cy="4351338"/>
              </a:xfrm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 rot="16200000">
            <a:off x="5638800" y="1704551"/>
            <a:ext cx="914400" cy="6266603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31905" y="5630713"/>
            <a:ext cx="3871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This is our goal!</a:t>
            </a:r>
          </a:p>
        </p:txBody>
      </p:sp>
    </p:spTree>
    <p:extLst>
      <p:ext uri="{BB962C8B-B14F-4D97-AF65-F5344CB8AC3E}">
        <p14:creationId xmlns:p14="http://schemas.microsoft.com/office/powerpoint/2010/main" val="36502805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95368"/>
                <a:ext cx="10515600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is true</a:t>
                </a:r>
                <a:r>
                  <a:rPr lang="en-US" dirty="0"/>
                  <a:t>, we will </a:t>
                </a:r>
                <a:r>
                  <a:rPr lang="en-US" b="1" dirty="0">
                    <a:solidFill>
                      <a:srgbClr val="FFC000"/>
                    </a:solidFill>
                  </a:rPr>
                  <a:t>prove</a:t>
                </a:r>
                <a:r>
                  <a:rPr lang="en-US" dirty="0">
                    <a:solidFill>
                      <a:srgbClr val="FF0000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true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95368"/>
                <a:ext cx="10515600" cy="4351338"/>
              </a:xfrm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U-Turn Arrow 16"/>
          <p:cNvSpPr/>
          <p:nvPr/>
        </p:nvSpPr>
        <p:spPr>
          <a:xfrm>
            <a:off x="4649492" y="2963189"/>
            <a:ext cx="4153545" cy="599585"/>
          </a:xfrm>
          <a:prstGeom prst="uturnArrow">
            <a:avLst/>
          </a:prstGeom>
          <a:solidFill>
            <a:srgbClr val="FD87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B35C2"/>
              </a:solidFill>
            </a:endParaRPr>
          </a:p>
        </p:txBody>
      </p:sp>
      <p:sp>
        <p:nvSpPr>
          <p:cNvPr id="15" name="U-Turn Arrow 14"/>
          <p:cNvSpPr/>
          <p:nvPr/>
        </p:nvSpPr>
        <p:spPr>
          <a:xfrm>
            <a:off x="4130297" y="2580590"/>
            <a:ext cx="3572359" cy="920184"/>
          </a:xfrm>
          <a:prstGeom prst="uturnArrow">
            <a:avLst/>
          </a:prstGeom>
          <a:solidFill>
            <a:srgbClr val="FD87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B35C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96562" y="2559003"/>
                <a:ext cx="14297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2060"/>
                    </a:solidFill>
                  </a:rPr>
                  <a:t>Just adding 1 to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sz="1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562" y="2559003"/>
                <a:ext cx="1429703" cy="276999"/>
              </a:xfrm>
              <a:prstGeom prst="rect">
                <a:avLst/>
              </a:prstGeom>
              <a:blipFill>
                <a:blip r:embed="rId3"/>
                <a:stretch>
                  <a:fillRect l="-427"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49641" y="2917571"/>
                <a:ext cx="175324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solidFill>
                      <a:srgbClr val="002060"/>
                    </a:solidFill>
                  </a:rPr>
                  <a:t>Just adding 1 to </a:t>
                </a:r>
                <a14:m>
                  <m:oMath xmlns:m="http://schemas.openxmlformats.org/officeDocument/2006/math">
                    <m:r>
                      <a:rPr lang="en-US" sz="10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0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1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41" y="2917571"/>
                <a:ext cx="1753246" cy="246221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 rot="16200000">
            <a:off x="5638800" y="1704551"/>
            <a:ext cx="914400" cy="6266603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31905" y="5630713"/>
            <a:ext cx="3871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This is our goal!</a:t>
            </a:r>
          </a:p>
        </p:txBody>
      </p:sp>
    </p:spTree>
    <p:extLst>
      <p:ext uri="{BB962C8B-B14F-4D97-AF65-F5344CB8AC3E}">
        <p14:creationId xmlns:p14="http://schemas.microsoft.com/office/powerpoint/2010/main" val="4147731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95368"/>
                <a:ext cx="10515600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is true</a:t>
                </a:r>
                <a:r>
                  <a:rPr lang="en-US" dirty="0"/>
                  <a:t>, we will </a:t>
                </a:r>
                <a:r>
                  <a:rPr lang="en-US" b="1" dirty="0">
                    <a:solidFill>
                      <a:srgbClr val="FFC000"/>
                    </a:solidFill>
                  </a:rPr>
                  <a:t>prove</a:t>
                </a:r>
                <a:r>
                  <a:rPr lang="en-US" dirty="0">
                    <a:solidFill>
                      <a:srgbClr val="FF0000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true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Let’s prove it, then!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95368"/>
                <a:ext cx="10515600" cy="4351338"/>
              </a:xfrm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U-Turn Arrow 16"/>
          <p:cNvSpPr/>
          <p:nvPr/>
        </p:nvSpPr>
        <p:spPr>
          <a:xfrm>
            <a:off x="4649492" y="2963189"/>
            <a:ext cx="4153545" cy="599585"/>
          </a:xfrm>
          <a:prstGeom prst="uturnArrow">
            <a:avLst/>
          </a:prstGeom>
          <a:solidFill>
            <a:srgbClr val="FD87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B35C2"/>
              </a:solidFill>
            </a:endParaRPr>
          </a:p>
        </p:txBody>
      </p:sp>
      <p:sp>
        <p:nvSpPr>
          <p:cNvPr id="15" name="U-Turn Arrow 14"/>
          <p:cNvSpPr/>
          <p:nvPr/>
        </p:nvSpPr>
        <p:spPr>
          <a:xfrm>
            <a:off x="4130297" y="2580590"/>
            <a:ext cx="3572359" cy="920184"/>
          </a:xfrm>
          <a:prstGeom prst="uturnArrow">
            <a:avLst/>
          </a:prstGeom>
          <a:solidFill>
            <a:srgbClr val="FD87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B35C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96562" y="2559003"/>
                <a:ext cx="14297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2060"/>
                    </a:solidFill>
                  </a:rPr>
                  <a:t>Just adding 1 to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sz="1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562" y="2559003"/>
                <a:ext cx="1429703" cy="276999"/>
              </a:xfrm>
              <a:prstGeom prst="rect">
                <a:avLst/>
              </a:prstGeom>
              <a:blipFill>
                <a:blip r:embed="rId3"/>
                <a:stretch>
                  <a:fillRect l="-427"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49641" y="2917571"/>
                <a:ext cx="175324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solidFill>
                      <a:srgbClr val="002060"/>
                    </a:solidFill>
                  </a:rPr>
                  <a:t>Just adding 1 to </a:t>
                </a:r>
                <a14:m>
                  <m:oMath xmlns:m="http://schemas.openxmlformats.org/officeDocument/2006/math">
                    <m:r>
                      <a:rPr lang="en-US" sz="10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0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1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41" y="2917571"/>
                <a:ext cx="1753246" cy="246221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 rot="16200000">
            <a:off x="5638800" y="1704551"/>
            <a:ext cx="914400" cy="6266603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31905" y="5630713"/>
            <a:ext cx="3871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This is our goal!</a:t>
            </a:r>
          </a:p>
        </p:txBody>
      </p:sp>
    </p:spTree>
    <p:extLst>
      <p:ext uri="{BB962C8B-B14F-4D97-AF65-F5344CB8AC3E}">
        <p14:creationId xmlns:p14="http://schemas.microsoft.com/office/powerpoint/2010/main" val="38954751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step, 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Starting from the </a:t>
                </a:r>
                <a:r>
                  <a:rPr lang="en-US" dirty="0">
                    <a:solidFill>
                      <a:srgbClr val="00B050"/>
                    </a:solidFill>
                  </a:rPr>
                  <a:t>LHS</a:t>
                </a:r>
                <a:r>
                  <a:rPr lang="en-US" dirty="0"/>
                  <a:t> of the relation to prove, we have:</a:t>
                </a:r>
                <a:endParaRPr lang="en-US" i="1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=1+2+…+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Callout 3"/>
              <p:cNvSpPr/>
              <p:nvPr/>
            </p:nvSpPr>
            <p:spPr>
              <a:xfrm>
                <a:off x="8460863" y="193419"/>
                <a:ext cx="3293389" cy="1960536"/>
              </a:xfrm>
              <a:prstGeom prst="cloudCallout">
                <a:avLst>
                  <a:gd name="adj1" fmla="val -70819"/>
                  <a:gd name="adj2" fmla="val 3957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loud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863" y="193419"/>
                <a:ext cx="3293389" cy="1960536"/>
              </a:xfrm>
              <a:prstGeom prst="cloudCallout">
                <a:avLst>
                  <a:gd name="adj1" fmla="val -70819"/>
                  <a:gd name="adj2" fmla="val 39575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9732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step, 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Starting from the </a:t>
                </a:r>
                <a:r>
                  <a:rPr lang="en-US" dirty="0">
                    <a:solidFill>
                      <a:srgbClr val="00B050"/>
                    </a:solidFill>
                  </a:rPr>
                  <a:t>LHS</a:t>
                </a:r>
                <a:r>
                  <a:rPr lang="en-US" dirty="0"/>
                  <a:t> of the relation to prove, we have:</a:t>
                </a:r>
                <a:endParaRPr lang="en-US" i="1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B35C2"/>
                          </a:solidFill>
                          <a:latin typeface="Cambria Math" panose="02040503050406030204" pitchFamily="18" charset="0"/>
                        </a:rPr>
                        <m:t>1+2+…+</m:t>
                      </m:r>
                      <m:r>
                        <a:rPr lang="en-US" b="0" i="1" smtClean="0">
                          <a:solidFill>
                            <a:srgbClr val="FB35C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(1)</m:t>
                      </m:r>
                    </m:oMath>
                  </m:oMathPara>
                </a14:m>
                <a:endParaRPr lang="en-US" dirty="0"/>
              </a:p>
              <a:p>
                <a:endParaRPr lang="en-US" b="1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Callout 3"/>
              <p:cNvSpPr/>
              <p:nvPr/>
            </p:nvSpPr>
            <p:spPr>
              <a:xfrm>
                <a:off x="8446576" y="221994"/>
                <a:ext cx="3293389" cy="1960536"/>
              </a:xfrm>
              <a:prstGeom prst="cloudCallout">
                <a:avLst>
                  <a:gd name="adj1" fmla="val -116231"/>
                  <a:gd name="adj2" fmla="val 3206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loud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576" y="221994"/>
                <a:ext cx="3293389" cy="1960536"/>
              </a:xfrm>
              <a:prstGeom prst="cloudCallout">
                <a:avLst>
                  <a:gd name="adj1" fmla="val -116231"/>
                  <a:gd name="adj2" fmla="val 32065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7270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step, 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Starting from the </a:t>
                </a:r>
                <a:r>
                  <a:rPr lang="en-US" dirty="0">
                    <a:solidFill>
                      <a:srgbClr val="00B050"/>
                    </a:solidFill>
                  </a:rPr>
                  <a:t>LHS</a:t>
                </a:r>
                <a:r>
                  <a:rPr lang="en-US" dirty="0"/>
                  <a:t> of the relation to prove, we have:</a:t>
                </a:r>
                <a:endParaRPr lang="en-US" i="1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B35C2"/>
                          </a:solidFill>
                          <a:latin typeface="Cambria Math" panose="02040503050406030204" pitchFamily="18" charset="0"/>
                        </a:rPr>
                        <m:t>1+2+…+</m:t>
                      </m:r>
                      <m:r>
                        <a:rPr lang="en-US" b="0" i="1" smtClean="0">
                          <a:solidFill>
                            <a:srgbClr val="FB35C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(1)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From the Inductive Hypothesis</a:t>
                </a:r>
                <a:r>
                  <a:rPr lang="en-US" dirty="0"/>
                  <a:t>, we have that</a:t>
                </a:r>
              </a:p>
              <a:p>
                <a:endParaRPr lang="en-US" b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(2)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Callout 3"/>
              <p:cNvSpPr/>
              <p:nvPr/>
            </p:nvSpPr>
            <p:spPr>
              <a:xfrm>
                <a:off x="8446576" y="221994"/>
                <a:ext cx="3293389" cy="1960536"/>
              </a:xfrm>
              <a:prstGeom prst="cloudCallout">
                <a:avLst>
                  <a:gd name="adj1" fmla="val -116231"/>
                  <a:gd name="adj2" fmla="val 3206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loud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576" y="221994"/>
                <a:ext cx="3293389" cy="1960536"/>
              </a:xfrm>
              <a:prstGeom prst="cloudCallout">
                <a:avLst>
                  <a:gd name="adj1" fmla="val -116231"/>
                  <a:gd name="adj2" fmla="val 32065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4251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step, 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Starting from the </a:t>
                </a:r>
                <a:r>
                  <a:rPr lang="en-US" dirty="0">
                    <a:solidFill>
                      <a:srgbClr val="00B050"/>
                    </a:solidFill>
                  </a:rPr>
                  <a:t>LHS</a:t>
                </a:r>
                <a:r>
                  <a:rPr lang="en-US" dirty="0"/>
                  <a:t> of the relation to prove, we have:</a:t>
                </a:r>
                <a:endParaRPr lang="en-US" i="1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B35C2"/>
                          </a:solidFill>
                          <a:latin typeface="Cambria Math" panose="02040503050406030204" pitchFamily="18" charset="0"/>
                        </a:rPr>
                        <m:t>1+2+…+</m:t>
                      </m:r>
                      <m:r>
                        <a:rPr lang="en-US" b="0" i="1" smtClean="0">
                          <a:solidFill>
                            <a:srgbClr val="FB35C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(1)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From the Inductive Hypothesis</a:t>
                </a:r>
                <a:r>
                  <a:rPr lang="en-US" dirty="0"/>
                  <a:t>, we have that</a:t>
                </a:r>
              </a:p>
              <a:p>
                <a:endParaRPr lang="en-US" b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(2)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Callout 3"/>
              <p:cNvSpPr/>
              <p:nvPr/>
            </p:nvSpPr>
            <p:spPr>
              <a:xfrm>
                <a:off x="8446576" y="221994"/>
                <a:ext cx="3293389" cy="1960536"/>
              </a:xfrm>
              <a:prstGeom prst="cloudCallout">
                <a:avLst>
                  <a:gd name="adj1" fmla="val -116231"/>
                  <a:gd name="adj2" fmla="val 3206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loud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576" y="221994"/>
                <a:ext cx="3293389" cy="1960536"/>
              </a:xfrm>
              <a:prstGeom prst="cloudCallout">
                <a:avLst>
                  <a:gd name="adj1" fmla="val -116231"/>
                  <a:gd name="adj2" fmla="val 32065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5114441" y="3750590"/>
            <a:ext cx="1658318" cy="1348352"/>
          </a:xfrm>
          <a:prstGeom prst="straightConnector1">
            <a:avLst/>
          </a:prstGeom>
          <a:ln>
            <a:solidFill>
              <a:srgbClr val="FD87E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269783" y="4889715"/>
            <a:ext cx="953146" cy="1193370"/>
          </a:xfrm>
          <a:prstGeom prst="ellipse">
            <a:avLst/>
          </a:prstGeom>
          <a:noFill/>
          <a:ln>
            <a:solidFill>
              <a:srgbClr val="FD8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72759" y="2616630"/>
            <a:ext cx="953146" cy="1193370"/>
          </a:xfrm>
          <a:prstGeom prst="ellipse">
            <a:avLst/>
          </a:prstGeom>
          <a:noFill/>
          <a:ln>
            <a:solidFill>
              <a:srgbClr val="FD8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332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step, 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Starting from the </a:t>
                </a:r>
                <a:r>
                  <a:rPr lang="en-US" dirty="0">
                    <a:solidFill>
                      <a:srgbClr val="00B050"/>
                    </a:solidFill>
                  </a:rPr>
                  <a:t>LHS</a:t>
                </a:r>
                <a:r>
                  <a:rPr lang="en-US" dirty="0"/>
                  <a:t> of the relation to prove, we have:</a:t>
                </a:r>
                <a:endParaRPr lang="en-US" i="1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B35C2"/>
                          </a:solidFill>
                          <a:latin typeface="Cambria Math" panose="02040503050406030204" pitchFamily="18" charset="0"/>
                        </a:rPr>
                        <m:t>1+2+…+</m:t>
                      </m:r>
                      <m:r>
                        <a:rPr lang="en-US" b="0" i="1" smtClean="0">
                          <a:solidFill>
                            <a:srgbClr val="FB35C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(1)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From the Inductive Hypothesis</a:t>
                </a:r>
                <a:r>
                  <a:rPr lang="en-US" dirty="0"/>
                  <a:t>, we have that</a:t>
                </a:r>
              </a:p>
              <a:p>
                <a:endParaRPr lang="en-US" b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(2)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Substituting (2) into (1) yields (next slide):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66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Callout 3"/>
              <p:cNvSpPr/>
              <p:nvPr/>
            </p:nvSpPr>
            <p:spPr>
              <a:xfrm>
                <a:off x="8446576" y="221994"/>
                <a:ext cx="3293389" cy="1960536"/>
              </a:xfrm>
              <a:prstGeom prst="cloudCallout">
                <a:avLst>
                  <a:gd name="adj1" fmla="val -116231"/>
                  <a:gd name="adj2" fmla="val 3206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loud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576" y="221994"/>
                <a:ext cx="3293389" cy="1960536"/>
              </a:xfrm>
              <a:prstGeom prst="cloudCallout">
                <a:avLst>
                  <a:gd name="adj1" fmla="val -116231"/>
                  <a:gd name="adj2" fmla="val 32065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5114441" y="3750590"/>
            <a:ext cx="1658318" cy="1348352"/>
          </a:xfrm>
          <a:prstGeom prst="straightConnector1">
            <a:avLst/>
          </a:prstGeom>
          <a:ln>
            <a:solidFill>
              <a:srgbClr val="FD87E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347275" y="4750230"/>
            <a:ext cx="953146" cy="1193370"/>
          </a:xfrm>
          <a:prstGeom prst="ellipse">
            <a:avLst/>
          </a:prstGeom>
          <a:noFill/>
          <a:ln>
            <a:solidFill>
              <a:srgbClr val="FD8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72759" y="2616630"/>
            <a:ext cx="953146" cy="1193370"/>
          </a:xfrm>
          <a:prstGeom prst="ellipse">
            <a:avLst/>
          </a:prstGeom>
          <a:noFill/>
          <a:ln>
            <a:solidFill>
              <a:srgbClr val="FD8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976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step, 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1⋅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𝑅𝐻𝑆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64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/>
          <p:cNvSpPr/>
          <p:nvPr/>
        </p:nvSpPr>
        <p:spPr>
          <a:xfrm>
            <a:off x="6733382" y="5611858"/>
            <a:ext cx="455908" cy="542441"/>
          </a:xfrm>
          <a:prstGeom prst="roundRect">
            <a:avLst/>
          </a:prstGeom>
          <a:solidFill>
            <a:srgbClr val="FD87EF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idea behind </a:t>
            </a:r>
            <a:r>
              <a:rPr lang="en-US" dirty="0">
                <a:solidFill>
                  <a:srgbClr val="FF0000"/>
                </a:solidFill>
              </a:rPr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we want to prove that a proposition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:r>
                  <a:rPr lang="en-US" dirty="0">
                    <a:solidFill>
                      <a:srgbClr val="FFC000"/>
                    </a:solidFill>
                  </a:rPr>
                  <a:t>natural</a:t>
                </a:r>
                <a:r>
                  <a:rPr lang="en-US" dirty="0"/>
                  <a:t> numbers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will prove </a:t>
                </a:r>
                <a:r>
                  <a:rPr lang="en-US" dirty="0">
                    <a:solidFill>
                      <a:srgbClr val="92D050"/>
                    </a:solidFill>
                  </a:rPr>
                  <a:t>two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separate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things: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true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FD87EF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</a:t>
                </a:r>
                <a:r>
                  <a:rPr lang="en-US" b="1" dirty="0">
                    <a:solidFill>
                      <a:srgbClr val="FD87EF"/>
                    </a:solidFill>
                  </a:rPr>
                  <a:t>if</a:t>
                </a:r>
                <a:r>
                  <a:rPr lang="en-US" dirty="0">
                    <a:solidFill>
                      <a:srgbClr val="FD87E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is true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it </a:t>
                </a:r>
                <a:r>
                  <a:rPr lang="en-US" b="1" dirty="0">
                    <a:solidFill>
                      <a:srgbClr val="FD87EF"/>
                    </a:solidFill>
                  </a:rPr>
                  <a:t>then</a:t>
                </a:r>
                <a:r>
                  <a:rPr lang="en-US" dirty="0">
                    <a:solidFill>
                      <a:srgbClr val="FD87EF"/>
                    </a:solidFill>
                  </a:rPr>
                  <a:t> must be true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solidFill>
                    <a:srgbClr val="FD87EF"/>
                  </a:solidFill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3000214" y="3587202"/>
            <a:ext cx="356461" cy="4262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-Turn Arrow 33"/>
          <p:cNvSpPr/>
          <p:nvPr/>
        </p:nvSpPr>
        <p:spPr>
          <a:xfrm flipH="1">
            <a:off x="2037143" y="5000700"/>
            <a:ext cx="4086776" cy="514382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U-Turn Arrow 34"/>
          <p:cNvSpPr/>
          <p:nvPr/>
        </p:nvSpPr>
        <p:spPr>
          <a:xfrm flipH="1">
            <a:off x="2742865" y="5179829"/>
            <a:ext cx="4214414" cy="409366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chemeClr val="accent1">
              <a:lumMod val="75000"/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740607" y="5650019"/>
            <a:ext cx="512165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FD87EF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8074523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ounded Rectangle 73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D87EF"/>
                          </a:solidFill>
                          <a:latin typeface="Cambria Math" charset="0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rgbClr val="FD87EF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6489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step, 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1⋅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𝑅𝐻𝑆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So,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was also proven true.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8682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step, contd.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1⋅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𝑅𝐻𝑆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So,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was also proven true. 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≥0.  □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28655" b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6116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93EB-DB60-4703-A1DE-EB14AFBE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And one for you!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2DF58-7441-49AA-B14E-EDDD0076CA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+1)(2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+1)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2DF58-7441-49AA-B14E-EDDD0076CA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18982F9-F512-43EF-B3A6-439C5ACA3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363537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352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59CE-F1B8-C641-BF82-16827258E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Base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8D433B-A716-364B-B9A6-5225DB798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FF0000"/>
                    </a:solidFill>
                  </a:rPr>
                  <a:t>LHS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s-I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RHS=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0(0+1)(2∗0+1)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Since LHS = RHS,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holds and we are done.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8D433B-A716-364B-B9A6-5225DB798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6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6813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59CE-F1B8-C641-BF82-16827258E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Base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8D433B-A716-364B-B9A6-5225DB798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FF0000"/>
                    </a:solidFill>
                  </a:rPr>
                  <a:t>LHS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s-I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RHS=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0(0+1)(2∗0+1)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Since LHS = RHS,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holds and we are done.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You could also start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! </a:t>
                </a:r>
                <a:r>
                  <a:rPr lang="en-US" dirty="0"/>
                  <a:t>LHS = RHS in both cases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D87EF"/>
                    </a:solidFill>
                  </a:rPr>
                  <a:t>sometimes makes the math easier </a:t>
                </a:r>
                <a:r>
                  <a:rPr lang="en-US" dirty="0"/>
                  <a:t>(RHS in this case)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8D433B-A716-364B-B9A6-5225DB798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6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8903D44-A667-1E4B-AC36-D17890CF33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044" y="4001294"/>
            <a:ext cx="1487847" cy="161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188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2B2D-5A16-A248-A281-1F2EF10EC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Hypothesis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9CFA86-08C0-CA4E-B899-E1A7D8B50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 </a:t>
                </a:r>
                <a:r>
                  <a:rPr lang="en-US" i="1" dirty="0">
                    <a:solidFill>
                      <a:schemeClr val="bg1">
                        <a:lumMod val="65000"/>
                      </a:schemeClr>
                    </a:solidFill>
                  </a:rPr>
                  <a:t>(Or 1 in the alternative scenario)</a:t>
                </a:r>
              </a:p>
              <a:p>
                <a:r>
                  <a:rPr lang="en-US" dirty="0"/>
                  <a:t>We will then assume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i.e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solidFill>
                            <a:schemeClr val="accent6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+1)(2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+1)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9CFA86-08C0-CA4E-B899-E1A7D8B50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b="-7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1327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2B2D-5A16-A248-A281-1F2EF10EC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9CFA86-08C0-CA4E-B899-E1A7D8B50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will now attempt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i="1" dirty="0"/>
                  <a:t>, </a:t>
                </a:r>
                <a:r>
                  <a:rPr lang="en-US" dirty="0" err="1"/>
                  <a:t>i.e</a:t>
                </a:r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)(2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9CFA86-08C0-CA4E-B899-E1A7D8B50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2409F304-9DF3-B149-B891-DDFA0E3C2A0A}"/>
              </a:ext>
            </a:extLst>
          </p:cNvPr>
          <p:cNvCxnSpPr/>
          <p:nvPr/>
        </p:nvCxnSpPr>
        <p:spPr>
          <a:xfrm flipV="1">
            <a:off x="8686800" y="2356338"/>
            <a:ext cx="738554" cy="66821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B02750C-0750-F240-ACA4-AFE4DEB2B2A2}"/>
              </a:ext>
            </a:extLst>
          </p:cNvPr>
          <p:cNvSpPr txBox="1"/>
          <p:nvPr/>
        </p:nvSpPr>
        <p:spPr>
          <a:xfrm>
            <a:off x="9530862" y="1690688"/>
            <a:ext cx="2661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Careful with factoring please!!!</a:t>
            </a:r>
          </a:p>
        </p:txBody>
      </p:sp>
    </p:spTree>
    <p:extLst>
      <p:ext uri="{BB962C8B-B14F-4D97-AF65-F5344CB8AC3E}">
        <p14:creationId xmlns:p14="http://schemas.microsoft.com/office/powerpoint/2010/main" val="14749657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2B2D-5A16-A248-A281-1F2EF10EC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9CFA86-08C0-CA4E-B899-E1A7D8B50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will now attempt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i="1" dirty="0"/>
                  <a:t>, </a:t>
                </a:r>
                <a:r>
                  <a:rPr lang="en-US" dirty="0" err="1"/>
                  <a:t>i.e</a:t>
                </a:r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)(2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By leveraging associativity of sum, the LHS can be written as follows: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9CFA86-08C0-CA4E-B899-E1A7D8B50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13743" b="-42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2409F304-9DF3-B149-B891-DDFA0E3C2A0A}"/>
              </a:ext>
            </a:extLst>
          </p:cNvPr>
          <p:cNvCxnSpPr/>
          <p:nvPr/>
        </p:nvCxnSpPr>
        <p:spPr>
          <a:xfrm flipV="1">
            <a:off x="8686800" y="2356338"/>
            <a:ext cx="738554" cy="66821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B02750C-0750-F240-ACA4-AFE4DEB2B2A2}"/>
              </a:ext>
            </a:extLst>
          </p:cNvPr>
          <p:cNvSpPr txBox="1"/>
          <p:nvPr/>
        </p:nvSpPr>
        <p:spPr>
          <a:xfrm>
            <a:off x="9530862" y="1690688"/>
            <a:ext cx="2661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Careful with factoring please!!!</a:t>
            </a:r>
          </a:p>
        </p:txBody>
      </p:sp>
    </p:spTree>
    <p:extLst>
      <p:ext uri="{BB962C8B-B14F-4D97-AF65-F5344CB8AC3E}">
        <p14:creationId xmlns:p14="http://schemas.microsoft.com/office/powerpoint/2010/main" val="29250128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2B2D-5A16-A248-A281-1F2EF10EC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9CFA86-08C0-CA4E-B899-E1A7D8B50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will now attempt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i="1" dirty="0"/>
                  <a:t>, </a:t>
                </a:r>
                <a:r>
                  <a:rPr lang="en-US" dirty="0" err="1"/>
                  <a:t>i.e</a:t>
                </a:r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)(2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By leveraging associativity of sum, the LHS can be written as follows: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9CFA86-08C0-CA4E-B899-E1A7D8B50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13743" b="-42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2409F304-9DF3-B149-B891-DDFA0E3C2A0A}"/>
              </a:ext>
            </a:extLst>
          </p:cNvPr>
          <p:cNvCxnSpPr/>
          <p:nvPr/>
        </p:nvCxnSpPr>
        <p:spPr>
          <a:xfrm flipV="1">
            <a:off x="8686800" y="2356338"/>
            <a:ext cx="738554" cy="66821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B02750C-0750-F240-ACA4-AFE4DEB2B2A2}"/>
              </a:ext>
            </a:extLst>
          </p:cNvPr>
          <p:cNvSpPr txBox="1"/>
          <p:nvPr/>
        </p:nvSpPr>
        <p:spPr>
          <a:xfrm>
            <a:off x="9530862" y="1690688"/>
            <a:ext cx="2661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Careful with factoring please!!!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D83797-4A04-774D-A497-77FA6B9F2D78}"/>
              </a:ext>
            </a:extLst>
          </p:cNvPr>
          <p:cNvSpPr/>
          <p:nvPr/>
        </p:nvSpPr>
        <p:spPr>
          <a:xfrm>
            <a:off x="5322277" y="4665785"/>
            <a:ext cx="1101969" cy="1606061"/>
          </a:xfrm>
          <a:prstGeom prst="ellipse">
            <a:avLst/>
          </a:prstGeom>
          <a:noFill/>
          <a:ln w="28575">
            <a:solidFill>
              <a:srgbClr val="FB3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731617E7-9DCC-0044-99FF-7837161C0273}"/>
              </a:ext>
            </a:extLst>
          </p:cNvPr>
          <p:cNvCxnSpPr>
            <a:stCxn id="7" idx="5"/>
          </p:cNvCxnSpPr>
          <p:nvPr/>
        </p:nvCxnSpPr>
        <p:spPr>
          <a:xfrm rot="16200000" flipH="1">
            <a:off x="6601643" y="5697867"/>
            <a:ext cx="140319" cy="817872"/>
          </a:xfrm>
          <a:prstGeom prst="curvedConnector4">
            <a:avLst>
              <a:gd name="adj1" fmla="val 162915"/>
              <a:gd name="adj2" fmla="val 59866"/>
            </a:avLst>
          </a:prstGeom>
          <a:ln>
            <a:solidFill>
              <a:srgbClr val="FB35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1465F46-DF3C-6248-8A83-EB7FDE78A135}"/>
              </a:ext>
            </a:extLst>
          </p:cNvPr>
          <p:cNvSpPr txBox="1"/>
          <p:nvPr/>
        </p:nvSpPr>
        <p:spPr>
          <a:xfrm>
            <a:off x="7080739" y="5930741"/>
            <a:ext cx="43258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B35C2"/>
                </a:solidFill>
              </a:rPr>
              <a:t>We can apply the I.H here!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ADAD22-2340-C940-9441-86F163A12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47" y="4572818"/>
            <a:ext cx="1357923" cy="13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61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B646-3BC8-9D40-86E1-8CF8F38C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0CFA55-6534-3F4A-8A88-185BEB963A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799" y="1406768"/>
                <a:ext cx="11746523" cy="524021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rgbClr val="FB35C2"/>
                    </a:solidFill>
                  </a:rPr>
                  <a:t>By I.H</a:t>
                </a:r>
                <a:r>
                  <a:rPr lang="en-US" dirty="0"/>
                  <a:t>, we can now write: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mr-IN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FB35C2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FB35C2"/>
                              </a:solidFill>
                              <a:latin typeface="Cambria Math" charset="0"/>
                            </a:rPr>
                            <m:t>+1)(2</m:t>
                          </m:r>
                          <m: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FB35C2"/>
                              </a:solidFill>
                              <a:latin typeface="Cambria Math" charset="0"/>
                            </a:rPr>
                            <m:t>+1)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B35C2"/>
                              </a:solidFill>
                              <a:latin typeface="Cambria Math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Remember: we </a:t>
                </a:r>
                <a:r>
                  <a:rPr lang="en-US" b="1" dirty="0">
                    <a:solidFill>
                      <a:srgbClr val="7030A0"/>
                    </a:solidFill>
                  </a:rPr>
                  <a:t>want</a:t>
                </a:r>
                <a:r>
                  <a:rPr lang="en-US" dirty="0"/>
                  <a:t> this to be equal to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36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+1)(</m:t>
                        </m:r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sz="3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)(2</m:t>
                        </m:r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sz="3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We will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fearlessly</a:t>
                </a:r>
                <a:r>
                  <a:rPr lang="en-US" b="1" dirty="0">
                    <a:solidFill>
                      <a:srgbClr val="FF0000"/>
                    </a:solidFill>
                  </a:rPr>
                  <a:t> manipulate the algebra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until it does</a:t>
                </a:r>
                <a:r>
                  <a:rPr lang="en-US" b="1" dirty="0">
                    <a:solidFill>
                      <a:srgbClr val="FF0000"/>
                    </a:solidFill>
                  </a:rPr>
                  <a:t>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0CFA55-6534-3F4A-8A88-185BEB963A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799" y="1406768"/>
                <a:ext cx="11746523" cy="5240217"/>
              </a:xfrm>
              <a:blipFill>
                <a:blip r:embed="rId2"/>
                <a:stretch>
                  <a:fillRect l="-973" t="-11864" b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58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idea behind </a:t>
            </a:r>
            <a:r>
              <a:rPr lang="en-US" dirty="0">
                <a:solidFill>
                  <a:srgbClr val="FF0000"/>
                </a:solidFill>
              </a:rPr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we want to prove that a proposition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:r>
                  <a:rPr lang="en-US" dirty="0">
                    <a:solidFill>
                      <a:srgbClr val="FFC000"/>
                    </a:solidFill>
                  </a:rPr>
                  <a:t>natural</a:t>
                </a:r>
                <a:r>
                  <a:rPr lang="en-US" dirty="0"/>
                  <a:t> numbers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will prove </a:t>
                </a:r>
                <a:r>
                  <a:rPr lang="en-US" dirty="0">
                    <a:solidFill>
                      <a:srgbClr val="92D050"/>
                    </a:solidFill>
                  </a:rPr>
                  <a:t>two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separate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things: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true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FD87EF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</a:t>
                </a:r>
                <a:r>
                  <a:rPr lang="en-US" b="1" dirty="0">
                    <a:solidFill>
                      <a:srgbClr val="FD87EF"/>
                    </a:solidFill>
                  </a:rPr>
                  <a:t>if</a:t>
                </a:r>
                <a:r>
                  <a:rPr lang="en-US" dirty="0">
                    <a:solidFill>
                      <a:srgbClr val="FD87E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is true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it </a:t>
                </a:r>
                <a:r>
                  <a:rPr lang="en-US" b="1" dirty="0">
                    <a:solidFill>
                      <a:srgbClr val="FD87EF"/>
                    </a:solidFill>
                  </a:rPr>
                  <a:t>then</a:t>
                </a:r>
                <a:r>
                  <a:rPr lang="en-US" dirty="0">
                    <a:solidFill>
                      <a:srgbClr val="FD87EF"/>
                    </a:solidFill>
                  </a:rPr>
                  <a:t> must be true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solidFill>
                    <a:srgbClr val="FD87EF"/>
                  </a:solidFill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3000214" y="3587202"/>
            <a:ext cx="356461" cy="4262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-Turn Arrow 33"/>
          <p:cNvSpPr/>
          <p:nvPr/>
        </p:nvSpPr>
        <p:spPr>
          <a:xfrm flipH="1">
            <a:off x="2037143" y="5000700"/>
            <a:ext cx="4086776" cy="514382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U-Turn Arrow 34"/>
          <p:cNvSpPr/>
          <p:nvPr/>
        </p:nvSpPr>
        <p:spPr>
          <a:xfrm flipH="1">
            <a:off x="2742865" y="5179829"/>
            <a:ext cx="4214414" cy="409366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chemeClr val="accent1">
              <a:lumMod val="75000"/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740607" y="5650019"/>
            <a:ext cx="512165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8074523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ounded Rectangle 73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D87EF"/>
                          </a:solidFill>
                          <a:latin typeface="Cambria Math" charset="0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rgbClr val="FD87EF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75">
            <a:extLst>
              <a:ext uri="{FF2B5EF4-FFF2-40B4-BE49-F238E27FC236}">
                <a16:creationId xmlns:a16="http://schemas.microsoft.com/office/drawing/2014/main" id="{EEB36530-7607-4022-AF93-581AB6D95F82}"/>
              </a:ext>
            </a:extLst>
          </p:cNvPr>
          <p:cNvSpPr/>
          <p:nvPr/>
        </p:nvSpPr>
        <p:spPr>
          <a:xfrm>
            <a:off x="6733382" y="5611858"/>
            <a:ext cx="455908" cy="542441"/>
          </a:xfrm>
          <a:prstGeom prst="roundRect">
            <a:avLst/>
          </a:prstGeom>
          <a:solidFill>
            <a:srgbClr val="FD87EF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61">
            <a:extLst>
              <a:ext uri="{FF2B5EF4-FFF2-40B4-BE49-F238E27FC236}">
                <a16:creationId xmlns:a16="http://schemas.microsoft.com/office/drawing/2014/main" id="{4133843A-4B0A-4D53-8F50-6F5A22F6EEF3}"/>
              </a:ext>
            </a:extLst>
          </p:cNvPr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FD87EF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8ADE38D-DEF0-4860-8B27-AAEF8BA0A45F}"/>
                  </a:ext>
                </a:extLst>
              </p:cNvPr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8ADE38D-DEF0-4860-8B27-AAEF8BA0A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4C6E7F-5BCF-41C3-A732-0BC883471D94}"/>
                  </a:ext>
                </a:extLst>
              </p:cNvPr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4C6E7F-5BCF-41C3-A732-0BC883471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97462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A4964-2DAA-1C4D-AA82-C94396F87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 - Algebra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BC4DFB-485D-2941-A264-B5F66858B3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+1)(2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+1)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mr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  <m:t>+1</m:t>
                          </m:r>
                          <m:r>
                            <a:rPr lang="en-US" i="1">
                              <a:latin typeface="Cambria Math" charset="0"/>
                            </a:rPr>
                            <m:t>)(2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charset="0"/>
                            </a:rPr>
                            <m:t>+1)</m:t>
                          </m:r>
                        </m:num>
                        <m:den>
                          <m:r>
                            <a:rPr lang="en-US" i="1">
                              <a:latin typeface="Cambria Math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+6(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+1)]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B35C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B35C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B35C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  <m:t>+ 6]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If only we could prove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B35C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FB35C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B35C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FB35C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B35C2"/>
                        </a:solidFill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b="0" i="1" smtClean="0">
                        <a:solidFill>
                          <a:srgbClr val="FB35C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B35C2"/>
                        </a:solidFill>
                        <a:latin typeface="Cambria Math" panose="02040503050406030204" pitchFamily="18" charset="0"/>
                      </a:rPr>
                      <m:t>+ 6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)(2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, we’d be done!</a:t>
                </a:r>
              </a:p>
              <a:p>
                <a:r>
                  <a:rPr lang="en-US" dirty="0"/>
                  <a:t>But….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+6=</m:t>
                    </m:r>
                  </m:oMath>
                </a14:m>
                <a:r>
                  <a:rPr lang="en-US" dirty="0">
                    <a:solidFill>
                      <a:srgbClr val="FB35C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B35C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B35C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B35C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B35C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B35C2"/>
                        </a:solidFill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b="0" i="1" smtClean="0">
                        <a:solidFill>
                          <a:srgbClr val="FB35C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B35C2"/>
                        </a:solidFill>
                        <a:latin typeface="Cambria Math" panose="02040503050406030204" pitchFamily="18" charset="0"/>
                      </a:rPr>
                      <m:t>+ 6</m:t>
                    </m:r>
                  </m:oMath>
                </a14:m>
                <a:r>
                  <a:rPr lang="en-US" dirty="0"/>
                  <a:t>! </a:t>
                </a:r>
                <a:r>
                  <a:rPr lang="en-US" dirty="0">
                    <a:sym typeface="Wingdings" pitchFamily="2" charset="2"/>
                  </a:rPr>
                  <a:t></a:t>
                </a:r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So we’re done</a:t>
                </a:r>
                <a:r>
                  <a:rPr lang="en-US" dirty="0"/>
                  <a:t>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BC4DFB-485D-2941-A264-B5F66858B3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8224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coin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will prove that </a:t>
                </a:r>
                <a:r>
                  <a:rPr lang="en-US" dirty="0">
                    <a:solidFill>
                      <a:srgbClr val="FB35C2"/>
                    </a:solidFill>
                  </a:rPr>
                  <a:t>every dollar amount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B35C2"/>
                        </a:solidFill>
                        <a:latin typeface="Cambria Math" charset="0"/>
                      </a:rPr>
                      <m:t>≥4</m:t>
                    </m:r>
                  </m:oMath>
                </a14:m>
                <a:r>
                  <a:rPr lang="en-US" dirty="0">
                    <a:solidFill>
                      <a:srgbClr val="FB35C2"/>
                    </a:solidFill>
                  </a:rPr>
                  <a:t> cents</a:t>
                </a:r>
                <a:r>
                  <a:rPr lang="en-US" dirty="0"/>
                  <a:t> can be </a:t>
                </a:r>
                <a:r>
                  <a:rPr lang="en-US" b="1" dirty="0">
                    <a:solidFill>
                      <a:srgbClr val="92D050"/>
                    </a:solidFill>
                  </a:rPr>
                  <a:t>exclusively</a:t>
                </a:r>
                <a:r>
                  <a:rPr lang="en-US" dirty="0"/>
                  <a:t> paid for by </a:t>
                </a:r>
                <a:r>
                  <a:rPr lang="en-US" dirty="0">
                    <a:solidFill>
                      <a:srgbClr val="FF0000"/>
                    </a:solidFill>
                  </a:rPr>
                  <a:t>2 and/or 5 cent coins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256" y="2858089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297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Theorem expressed in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800" dirty="0">
                    <a:solidFill>
                      <a:schemeClr val="tx1"/>
                    </a:solidFill>
                  </a:rPr>
                  <a:t>All quantifiers </a:t>
                </a:r>
                <a:r>
                  <a:rPr lang="en-US" sz="3800" dirty="0"/>
                  <a:t>implicitly </a:t>
                </a:r>
                <a:r>
                  <a:rPr lang="en-US" sz="3800" dirty="0">
                    <a:solidFill>
                      <a:schemeClr val="tx1"/>
                    </a:solidFill>
                  </a:rPr>
                  <a:t>assumed over </a:t>
                </a:r>
                <a14:m>
                  <m:oMath xmlns:m="http://schemas.openxmlformats.org/officeDocument/2006/math">
                    <m:r>
                      <a:rPr lang="en-US" sz="380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ℕ</m:t>
                    </m:r>
                  </m:oMath>
                </a14:m>
                <a:r>
                  <a:rPr lang="en-US" sz="3800" dirty="0">
                    <a:solidFill>
                      <a:schemeClr val="tx1"/>
                    </a:solidFill>
                  </a:rPr>
                  <a:t>.</a:t>
                </a:r>
                <a:endParaRPr lang="en-US" sz="3800" i="1" dirty="0">
                  <a:latin typeface="Cambria Math" charset="0"/>
                </a:endParaRPr>
              </a:p>
              <a:p>
                <a:pPr marL="0" indent="0">
                  <a:buNone/>
                </a:pPr>
                <a:endParaRPr lang="en-US" sz="3800" i="1" dirty="0">
                  <a:solidFill>
                    <a:schemeClr val="tx1"/>
                  </a:solidFill>
                  <a:latin typeface="Cambria Math" charset="0"/>
                </a:endParaRPr>
              </a:p>
              <a:p>
                <a:pPr marL="0" indent="0">
                  <a:buNone/>
                </a:pPr>
                <a:endParaRPr lang="en-US" sz="3800" i="1" dirty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800" i="1" smtClean="0">
                              <a:solidFill>
                                <a:srgbClr val="CF94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srgbClr val="CF94F0"/>
                              </a:solidFill>
                              <a:latin typeface="Cambria Math" charset="0"/>
                            </a:rPr>
                            <m:t>∀</m:t>
                          </m:r>
                          <m:r>
                            <a:rPr lang="en-US" sz="3800" b="0" i="1" smtClean="0">
                              <a:solidFill>
                                <a:srgbClr val="CF94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800" i="1">
                              <a:solidFill>
                                <a:srgbClr val="CF94F0"/>
                              </a:solidFill>
                              <a:latin typeface="Cambria Math" charset="0"/>
                            </a:rPr>
                            <m:t>≥4</m:t>
                          </m:r>
                        </m:e>
                      </m:d>
                      <m:d>
                        <m:dPr>
                          <m:ctrlPr>
                            <a:rPr lang="en-US" sz="3800" i="1">
                              <a:solidFill>
                                <a:srgbClr val="CF94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srgbClr val="CF94F0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  <m:sSub>
                            <m:sSubPr>
                              <m:ctrlPr>
                                <a:rPr lang="en-US" sz="3800" i="1">
                                  <a:solidFill>
                                    <a:srgbClr val="CF94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solidFill>
                                    <a:srgbClr val="CF94F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800" i="1">
                                  <a:solidFill>
                                    <a:srgbClr val="CF94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800" i="1">
                              <a:solidFill>
                                <a:srgbClr val="CF94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800" i="1">
                                  <a:solidFill>
                                    <a:srgbClr val="CF94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solidFill>
                                    <a:srgbClr val="CF94F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800" i="1">
                                  <a:solidFill>
                                    <a:srgbClr val="CF94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800" i="1">
                          <a:solidFill>
                            <a:srgbClr val="CF94F0"/>
                          </a:solidFill>
                          <a:latin typeface="Cambria Math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3800" b="0" i="1" smtClean="0">
                          <a:solidFill>
                            <a:srgbClr val="CF94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800" i="1">
                          <a:solidFill>
                            <a:srgbClr val="CF94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3800" i="1">
                              <a:solidFill>
                                <a:srgbClr val="CF94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solidFill>
                                <a:srgbClr val="CF94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3800" i="1">
                              <a:solidFill>
                                <a:srgbClr val="CF94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800" i="1">
                          <a:solidFill>
                            <a:srgbClr val="CF94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sz="3800" i="1">
                              <a:solidFill>
                                <a:srgbClr val="CF94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solidFill>
                                <a:srgbClr val="CF94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3800" i="1">
                              <a:solidFill>
                                <a:srgbClr val="CF94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800" i="1">
                          <a:solidFill>
                            <a:srgbClr val="CF94F0"/>
                          </a:solidFill>
                          <a:latin typeface="Cambria Math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800" dirty="0">
                  <a:solidFill>
                    <a:srgbClr val="CF94F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9" t="-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735" y="365125"/>
            <a:ext cx="1116291" cy="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82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base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least amount of money we are required to prove the statement for is 4¢, so we will attempt to </a:t>
                </a:r>
                <a:r>
                  <a:rPr lang="en-US" dirty="0">
                    <a:solidFill>
                      <a:srgbClr val="EA9C46"/>
                    </a:solidFill>
                  </a:rPr>
                  <a:t>prove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EA9C4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EA9C46"/>
                        </a:solidFill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dirty="0">
                    <a:solidFill>
                      <a:srgbClr val="EA9C46"/>
                    </a:solidFill>
                  </a:rPr>
                  <a:t>. 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we have 4¢. Since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4¢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=2×2</m:t>
                    </m:r>
                    <m:r>
                      <m:rPr>
                        <m:nor/>
                      </m:rPr>
                      <a:rPr lang="en-US" dirty="0" smtClean="0"/>
                      <m:t>¢</m:t>
                    </m:r>
                  </m:oMath>
                </a14:m>
                <a:r>
                  <a:rPr lang="en-US" dirty="0"/>
                  <a:t>, we are done (we have shown that the amount of 4¢ can be </a:t>
                </a:r>
                <a:r>
                  <a:rPr lang="en-US" dirty="0">
                    <a:solidFill>
                      <a:srgbClr val="92D050"/>
                    </a:solidFill>
                  </a:rPr>
                  <a:t>exclusively</a:t>
                </a:r>
                <a:r>
                  <a:rPr lang="en-US" dirty="0"/>
                  <a:t> paid for by using only 2 </a:t>
                </a:r>
                <a:r>
                  <a:rPr lang="en-US" dirty="0">
                    <a:solidFill>
                      <a:srgbClr val="FF0000"/>
                    </a:solidFill>
                  </a:rPr>
                  <a:t>and/or</a:t>
                </a:r>
                <a:r>
                  <a:rPr lang="en-US" dirty="0"/>
                  <a:t> 5 cent coins)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948" y="609297"/>
            <a:ext cx="1116291" cy="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814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hypothesis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4200" dirty="0"/>
                  <a:t>Let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200" b="0" i="1" smtClean="0">
                        <a:latin typeface="Cambria Math" charset="0"/>
                      </a:rPr>
                      <m:t>≥4.</m:t>
                    </m:r>
                  </m:oMath>
                </a14:m>
                <a:endParaRPr lang="en-US" sz="4200" dirty="0"/>
              </a:p>
              <a:p>
                <a:r>
                  <a:rPr lang="en-US" sz="4200" dirty="0">
                    <a:solidFill>
                      <a:srgbClr val="FFC000"/>
                    </a:solidFill>
                  </a:rPr>
                  <a:t>Assume</a:t>
                </a:r>
                <a:r>
                  <a:rPr lang="en-US" sz="4200" dirty="0"/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srgbClr val="FFC000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sz="4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4200" b="0" i="1" smtClean="0">
                        <a:latin typeface="Cambria Math" charset="0"/>
                      </a:rPr>
                      <m:t>⇔</m:t>
                    </m:r>
                    <m:d>
                      <m:dPr>
                        <m:ctrlPr>
                          <a:rPr lang="en-US" sz="4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0" i="1" smtClean="0">
                            <a:latin typeface="Cambria Math" charset="0"/>
                          </a:rPr>
                          <m:t>∃</m:t>
                        </m:r>
                        <m:sSub>
                          <m:sSubPr>
                            <m:ctrlP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latin typeface="Cambria Math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2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latin typeface="Cambria Math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2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200" b="0" i="1" smtClean="0">
                        <a:latin typeface="Cambria Math" charset="0"/>
                      </a:rPr>
                      <m:t>[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200" b="0" i="1" smtClean="0">
                        <a:latin typeface="Cambria Math" charset="0"/>
                      </a:rPr>
                      <m:t>=2</m:t>
                    </m:r>
                    <m:sSub>
                      <m:sSubPr>
                        <m:ctrlPr>
                          <a:rPr lang="en-US" sz="4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sz="4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4200" b="0" i="1" smtClean="0">
                        <a:latin typeface="Cambria Math" charset="0"/>
                      </a:rPr>
                      <m:t>+5</m:t>
                    </m:r>
                    <m:sSub>
                      <m:sSubPr>
                        <m:ctrlPr>
                          <a:rPr lang="en-US" sz="4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sz="42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4200" b="0" i="1" smtClean="0">
                        <a:latin typeface="Cambria Math" charset="0"/>
                      </a:rPr>
                      <m:t>]</m:t>
                    </m:r>
                  </m:oMath>
                </a14:m>
                <a:endParaRPr lang="en-US" sz="4200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30" t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948" y="609297"/>
            <a:ext cx="1116291" cy="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038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will </a:t>
                </a:r>
                <a:r>
                  <a:rPr lang="en-US" dirty="0">
                    <a:solidFill>
                      <a:srgbClr val="FFC000"/>
                    </a:solidFill>
                  </a:rPr>
                  <a:t>prove </a:t>
                </a:r>
                <a:r>
                  <a:rPr lang="en-US" dirty="0"/>
                  <a:t>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i.e</a:t>
                </a:r>
                <a:r>
                  <a:rPr lang="en-US" dirty="0"/>
                  <a:t> that we can pay an amount of money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using </a:t>
                </a:r>
                <a:r>
                  <a:rPr lang="en-US" b="1" dirty="0">
                    <a:solidFill>
                      <a:srgbClr val="FF0000"/>
                    </a:solidFill>
                  </a:rPr>
                  <a:t>only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2¢ or 5¢ coins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In terms of algebra, what we want to prove is:</a:t>
                </a:r>
              </a:p>
              <a:p>
                <a:pPr algn="ctr"/>
                <a:endParaRPr lang="en-US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+1=2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948" y="609297"/>
            <a:ext cx="1116291" cy="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379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From the </a:t>
                </a:r>
                <a:r>
                  <a:rPr lang="en-US" dirty="0">
                    <a:solidFill>
                      <a:srgbClr val="7030A0"/>
                    </a:solidFill>
                  </a:rPr>
                  <a:t>Inductive</a:t>
                </a:r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Hypothesis (I.H)</a:t>
                </a:r>
                <a:r>
                  <a:rPr lang="en-US" dirty="0"/>
                  <a:t>, we have that for some specific positive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algn="ctr"/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Inductive Step (contd.)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073" y="502330"/>
            <a:ext cx="1116291" cy="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317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From the </a:t>
                </a:r>
                <a:r>
                  <a:rPr lang="en-US" dirty="0">
                    <a:solidFill>
                      <a:srgbClr val="7030A0"/>
                    </a:solidFill>
                  </a:rPr>
                  <a:t>Inductive</a:t>
                </a:r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Hypothesis (I.H)</a:t>
                </a:r>
                <a:r>
                  <a:rPr lang="en-US" dirty="0"/>
                  <a:t>, we have that for some specific positive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Case #1: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≥2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I have </a:t>
                </a:r>
                <a:r>
                  <a:rPr lang="en-US" u="sng" dirty="0">
                    <a:solidFill>
                      <a:srgbClr val="7030A0"/>
                    </a:solidFill>
                  </a:rPr>
                  <a:t>at least </a:t>
                </a:r>
                <a:r>
                  <a:rPr lang="en-US" dirty="0">
                    <a:solidFill>
                      <a:srgbClr val="7030A0"/>
                    </a:solidFill>
                  </a:rPr>
                  <a:t>2 2¢ coins, so </a:t>
                </a:r>
                <a:r>
                  <a:rPr lang="en-US" dirty="0">
                    <a:solidFill>
                      <a:srgbClr val="EA9C46"/>
                    </a:solidFill>
                  </a:rPr>
                  <a:t>I can take away 2 2¢ coins </a:t>
                </a:r>
                <a:r>
                  <a:rPr lang="en-US" dirty="0">
                    <a:solidFill>
                      <a:srgbClr val="7030A0"/>
                    </a:solidFill>
                  </a:rPr>
                  <a:t>and </a:t>
                </a:r>
                <a:r>
                  <a:rPr lang="en-US" dirty="0">
                    <a:solidFill>
                      <a:srgbClr val="C00000"/>
                    </a:solidFill>
                  </a:rPr>
                  <a:t>add one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   5¢ coin</a:t>
                </a:r>
                <a:endParaRPr lang="en-US" i="1" dirty="0">
                  <a:solidFill>
                    <a:srgbClr val="C00000"/>
                  </a:solidFill>
                </a:endParaRPr>
              </a:p>
              <a:p>
                <a:pPr algn="ctr"/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Inductive Step (contd.)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398" y="502330"/>
            <a:ext cx="1116291" cy="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245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From the </a:t>
                </a:r>
                <a:r>
                  <a:rPr lang="en-US" dirty="0">
                    <a:solidFill>
                      <a:srgbClr val="7030A0"/>
                    </a:solidFill>
                  </a:rPr>
                  <a:t>Inductive</a:t>
                </a:r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Hypothesis (I.H)</a:t>
                </a:r>
                <a:r>
                  <a:rPr lang="en-US" dirty="0"/>
                  <a:t>, we have that for some specific positive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Case #1: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dirty="0"/>
                  <a:t>I have </a:t>
                </a:r>
                <a:r>
                  <a:rPr lang="en-US" u="sng" dirty="0"/>
                  <a:t>at least </a:t>
                </a:r>
                <a:r>
                  <a:rPr lang="en-US" dirty="0"/>
                  <a:t>2 2¢ coins, so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EA9C46"/>
                    </a:solidFill>
                  </a:rPr>
                  <a:t>I can take away two 2¢ coins </a:t>
                </a:r>
                <a:r>
                  <a:rPr lang="en-US" dirty="0"/>
                  <a:t>and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add one 5 ¢ coin</a:t>
                </a:r>
                <a:endParaRPr lang="en-US" i="1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By adding 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on both sides of the I.H we obtain:</a:t>
                </a:r>
              </a:p>
              <a:p>
                <a:pPr marL="0" indent="0" algn="ctr">
                  <a:buNone/>
                </a:pP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2∗2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D87E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D87E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D87E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groupChr>
                        <m:groupChrPr>
                          <m:chr m:val="⏟"/>
                          <m:ctrlPr>
                            <a:rPr lang="en-US" b="0" i="1" smtClean="0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D87E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D87EF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FD87EF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D87EF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D87EF"/>
                              </a:solidFill>
                              <a:latin typeface="Cambria Math" charset="0"/>
                            </a:rPr>
                            <m:t>−2)</m:t>
                          </m:r>
                        </m:e>
                      </m:groupChr>
                      <m:r>
                        <a:rPr lang="en-US" i="1">
                          <a:latin typeface="Cambria Math" panose="02040503050406030204" pitchFamily="18" charset="0"/>
                        </a:rPr>
                        <m:t>+5</m:t>
                      </m:r>
                      <m:groupChr>
                        <m:groupChrPr>
                          <m:chr m:val="⏟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+1)</m:t>
                          </m:r>
                        </m:e>
                      </m:groupCh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algn="ctr"/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Inductive Step (contd.)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686" y="365125"/>
            <a:ext cx="1116291" cy="8372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096000" y="6153151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D87EF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D87EF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D87EF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153151"/>
                <a:ext cx="293285" cy="276999"/>
              </a:xfrm>
              <a:prstGeom prst="rect">
                <a:avLst/>
              </a:prstGeom>
              <a:blipFill>
                <a:blip r:embed="rId4"/>
                <a:stretch>
                  <a:fillRect l="-13043" r="-434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756465" y="6153150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465" y="6153150"/>
                <a:ext cx="293285" cy="276999"/>
              </a:xfrm>
              <a:prstGeom prst="rect">
                <a:avLst/>
              </a:prstGeom>
              <a:blipFill>
                <a:blip r:embed="rId5"/>
                <a:stretch>
                  <a:fillRect l="-8333" r="-4167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9354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From the </a:t>
                </a:r>
                <a:r>
                  <a:rPr lang="en-US" b="1" dirty="0">
                    <a:solidFill>
                      <a:srgbClr val="7030A0"/>
                    </a:solidFill>
                  </a:rPr>
                  <a:t>Inductive Hypothesis (I.H)</a:t>
                </a:r>
                <a:r>
                  <a:rPr lang="en-US" dirty="0"/>
                  <a:t>, we have that for some specific positive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Case #1: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dirty="0"/>
                  <a:t>I have </a:t>
                </a:r>
                <a:r>
                  <a:rPr lang="en-US" u="sng" dirty="0"/>
                  <a:t>at least </a:t>
                </a:r>
                <a:r>
                  <a:rPr lang="en-US" dirty="0"/>
                  <a:t>2 2¢ coins, so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EA9C46"/>
                    </a:solidFill>
                  </a:rPr>
                  <a:t>I can take away two 2¢ coins </a:t>
                </a:r>
                <a:r>
                  <a:rPr lang="en-US" dirty="0"/>
                  <a:t>and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add one 5 ¢ coin</a:t>
                </a:r>
                <a:endParaRPr lang="en-US" i="1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By adding 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on both sides of the I.H we obtain:</a:t>
                </a:r>
              </a:p>
              <a:p>
                <a:pPr marL="0" indent="0" algn="ctr">
                  <a:buNone/>
                </a:pP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EA9C46"/>
                              </a:solidFill>
                              <a:latin typeface="Cambria Math" charset="0"/>
                            </a:rPr>
                            <m:t>2∗2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D87E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D87E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D87E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groupChr>
                        <m:groupChrPr>
                          <m:chr m:val="⏟"/>
                          <m:ctrlPr>
                            <a:rPr lang="en-US" b="0" i="1" smtClean="0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D87E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D87EF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FD87EF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D87EF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D87EF"/>
                              </a:solidFill>
                              <a:latin typeface="Cambria Math" charset="0"/>
                            </a:rPr>
                            <m:t>−2)</m:t>
                          </m:r>
                        </m:e>
                      </m:groupChr>
                      <m:r>
                        <a:rPr lang="en-US" i="1">
                          <a:latin typeface="Cambria Math" panose="02040503050406030204" pitchFamily="18" charset="0"/>
                        </a:rPr>
                        <m:t>+5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algn="ctr"/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Inductive Step (contd.)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239" y="502330"/>
            <a:ext cx="1116291" cy="83721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803357" y="4329113"/>
            <a:ext cx="1040606" cy="585787"/>
          </a:xfrm>
          <a:prstGeom prst="straightConnector1">
            <a:avLst/>
          </a:prstGeom>
          <a:ln>
            <a:solidFill>
              <a:srgbClr val="EA9C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096642" y="4329113"/>
            <a:ext cx="1676597" cy="7143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337538" y="6176963"/>
                <a:ext cx="414996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D87E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D87EF"/>
                            </a:solidFill>
                            <a:latin typeface="Cambria Math" charset="0"/>
                          </a:rPr>
                          <m:t>𝒏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D87EF"/>
                            </a:solidFill>
                            <a:latin typeface="Cambria Math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FD87EF"/>
                        </a:solidFill>
                        <a:latin typeface="Cambria Math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FD87EF"/>
                        </a:solidFill>
                        <a:latin typeface="Cambria Math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FD87EF"/>
                        </a:solidFill>
                        <a:latin typeface="Cambria Math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FD87EF"/>
                        </a:solidFill>
                        <a:latin typeface="Cambria Math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rgbClr val="FD87EF"/>
                    </a:solidFill>
                  </a:rPr>
                  <a:t>  because </a:t>
                </a:r>
                <a:br>
                  <a:rPr lang="en-US" b="1" dirty="0">
                    <a:solidFill>
                      <a:srgbClr val="FD87E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D87E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D87EF"/>
                              </a:solidFill>
                              <a:latin typeface="Cambria Math" charset="0"/>
                            </a:rPr>
                            <m:t>𝒏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D87EF"/>
                              </a:solidFill>
                              <a:latin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D87EF"/>
                          </a:solidFill>
                          <a:latin typeface="Cambria Math" charset="0"/>
                        </a:rPr>
                        <m:t>≥</m:t>
                      </m:r>
                      <m:r>
                        <a:rPr lang="en-US" b="1" i="1" smtClean="0">
                          <a:solidFill>
                            <a:srgbClr val="FD87EF"/>
                          </a:solidFill>
                          <a:latin typeface="Cambria Math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FD87EF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538" y="6176963"/>
                <a:ext cx="4149969" cy="553998"/>
              </a:xfrm>
              <a:prstGeom prst="rect">
                <a:avLst/>
              </a:prstGeom>
              <a:blipFill>
                <a:blip r:embed="rId4"/>
                <a:stretch>
                  <a:fillRect t="-1111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32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idea behind </a:t>
            </a:r>
            <a:r>
              <a:rPr lang="en-US" dirty="0">
                <a:solidFill>
                  <a:srgbClr val="FF0000"/>
                </a:solidFill>
              </a:rPr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we want to prove that a proposition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:r>
                  <a:rPr lang="en-US" dirty="0">
                    <a:solidFill>
                      <a:srgbClr val="FFC000"/>
                    </a:solidFill>
                  </a:rPr>
                  <a:t>natural</a:t>
                </a:r>
                <a:r>
                  <a:rPr lang="en-US" dirty="0"/>
                  <a:t> numbers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will prove </a:t>
                </a:r>
                <a:r>
                  <a:rPr lang="en-US" dirty="0">
                    <a:solidFill>
                      <a:srgbClr val="92D050"/>
                    </a:solidFill>
                  </a:rPr>
                  <a:t>two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separate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things: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true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FD87EF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</a:t>
                </a:r>
                <a:r>
                  <a:rPr lang="en-US" b="1" dirty="0">
                    <a:solidFill>
                      <a:srgbClr val="FD87EF"/>
                    </a:solidFill>
                  </a:rPr>
                  <a:t>if</a:t>
                </a:r>
                <a:r>
                  <a:rPr lang="en-US" dirty="0">
                    <a:solidFill>
                      <a:srgbClr val="FD87E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is true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it </a:t>
                </a:r>
                <a:r>
                  <a:rPr lang="en-US" b="1" dirty="0">
                    <a:solidFill>
                      <a:srgbClr val="FD87EF"/>
                    </a:solidFill>
                  </a:rPr>
                  <a:t>then</a:t>
                </a:r>
                <a:r>
                  <a:rPr lang="en-US" dirty="0">
                    <a:solidFill>
                      <a:srgbClr val="FD87EF"/>
                    </a:solidFill>
                  </a:rPr>
                  <a:t> must be true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solidFill>
                    <a:srgbClr val="FD87EF"/>
                  </a:solidFill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3000214" y="3587202"/>
            <a:ext cx="356461" cy="4262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-Turn Arrow 33"/>
          <p:cNvSpPr/>
          <p:nvPr/>
        </p:nvSpPr>
        <p:spPr>
          <a:xfrm flipH="1">
            <a:off x="2882095" y="5000700"/>
            <a:ext cx="3241823" cy="514382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U-Turn Arrow 34"/>
          <p:cNvSpPr/>
          <p:nvPr/>
        </p:nvSpPr>
        <p:spPr>
          <a:xfrm flipH="1">
            <a:off x="3634451" y="5179829"/>
            <a:ext cx="3322828" cy="409366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chemeClr val="accent1">
              <a:lumMod val="75000"/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740607" y="5650019"/>
            <a:ext cx="512165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8074523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ounded Rectangle 73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D87EF"/>
                          </a:solidFill>
                          <a:latin typeface="Cambria Math" charset="0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rgbClr val="FD87EF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353" y="5763522"/>
                <a:ext cx="402590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75">
            <a:extLst>
              <a:ext uri="{FF2B5EF4-FFF2-40B4-BE49-F238E27FC236}">
                <a16:creationId xmlns:a16="http://schemas.microsoft.com/office/drawing/2014/main" id="{EEBB35DD-87AB-4969-8698-DB24D58DC032}"/>
              </a:ext>
            </a:extLst>
          </p:cNvPr>
          <p:cNvSpPr/>
          <p:nvPr/>
        </p:nvSpPr>
        <p:spPr>
          <a:xfrm>
            <a:off x="6733382" y="5611858"/>
            <a:ext cx="455908" cy="542441"/>
          </a:xfrm>
          <a:prstGeom prst="roundRect">
            <a:avLst/>
          </a:prstGeom>
          <a:solidFill>
            <a:srgbClr val="FD87EF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61">
            <a:extLst>
              <a:ext uri="{FF2B5EF4-FFF2-40B4-BE49-F238E27FC236}">
                <a16:creationId xmlns:a16="http://schemas.microsoft.com/office/drawing/2014/main" id="{9DFDD71A-F8CE-4D5F-93A1-45390FAF4710}"/>
              </a:ext>
            </a:extLst>
          </p:cNvPr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FD87EF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241352A-F3E0-4DF1-B476-12C6B20E003F}"/>
                  </a:ext>
                </a:extLst>
              </p:cNvPr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241352A-F3E0-4DF1-B476-12C6B20E0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9556F5-A77C-497B-BF7A-42C0F1AF7897}"/>
                  </a:ext>
                </a:extLst>
              </p:cNvPr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9556F5-A77C-497B-BF7A-42C0F1AF7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4326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b="1" dirty="0"/>
                  <a:t>Case #2: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dirty="0"/>
                  <a:t>I have </a:t>
                </a:r>
                <a:r>
                  <a:rPr lang="en-US" u="sng" dirty="0"/>
                  <a:t>at least </a:t>
                </a:r>
                <a:r>
                  <a:rPr lang="en-US" dirty="0"/>
                  <a:t>one 5¢ coin so </a:t>
                </a:r>
                <a:r>
                  <a:rPr lang="en-US" dirty="0">
                    <a:solidFill>
                      <a:srgbClr val="FB35C2"/>
                    </a:solidFill>
                  </a:rPr>
                  <a:t>I can take away one 5¢ coin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rgbClr val="00B050"/>
                    </a:solidFill>
                  </a:rPr>
                  <a:t>add three 2¢ coins</a:t>
                </a:r>
              </a:p>
              <a:p>
                <a:r>
                  <a:rPr lang="en-US" dirty="0"/>
                  <a:t>By adding 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on both sides of the I.H we obtain: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=2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+5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3∗2−5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b="0" i="0" dirty="0">
                  <a:solidFill>
                    <a:schemeClr val="tx1"/>
                  </a:solidFill>
                  <a:latin typeface="Cambria Math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=2</m:t>
                    </m:r>
                    <m:groupChr>
                      <m:groupChrPr>
                        <m:chr m:val="⏟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+3)</m:t>
                        </m:r>
                      </m:e>
                    </m:groupCh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 +5</m:t>
                    </m:r>
                    <m:groupChr>
                      <m:groupChrPr>
                        <m:chr m:val="⏟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−1)</m:t>
                        </m:r>
                      </m:e>
                    </m:groupCh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+5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solidFill>
                    <a:srgbClr val="FB35C2"/>
                  </a:solidFill>
                </a:endParaRPr>
              </a:p>
              <a:p>
                <a:endParaRPr lang="en-US" dirty="0">
                  <a:solidFill>
                    <a:srgbClr val="FB35C2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Inductive step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948" y="609297"/>
            <a:ext cx="1116291" cy="8372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921794" y="5324800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D87EF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794" y="5324800"/>
                <a:ext cx="293285" cy="276999"/>
              </a:xfrm>
              <a:prstGeom prst="rect">
                <a:avLst/>
              </a:prstGeom>
              <a:blipFill>
                <a:blip r:embed="rId4"/>
                <a:stretch>
                  <a:fillRect l="-8333" r="-4167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745832" y="5301354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832" y="5301354"/>
                <a:ext cx="293285" cy="276999"/>
              </a:xfrm>
              <a:prstGeom prst="rect">
                <a:avLst/>
              </a:prstGeom>
              <a:blipFill>
                <a:blip r:embed="rId5"/>
                <a:stretch>
                  <a:fillRect l="-8333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6489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b="1" dirty="0"/>
                  <a:t>Case #2: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dirty="0"/>
                  <a:t>I have </a:t>
                </a:r>
                <a:r>
                  <a:rPr lang="en-US" u="sng" dirty="0"/>
                  <a:t>at least </a:t>
                </a:r>
                <a:r>
                  <a:rPr lang="en-US" dirty="0"/>
                  <a:t>one 5¢ coin so </a:t>
                </a:r>
                <a:r>
                  <a:rPr lang="en-US" dirty="0">
                    <a:solidFill>
                      <a:srgbClr val="FB35C2"/>
                    </a:solidFill>
                  </a:rPr>
                  <a:t>I can take away one 5¢ coin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rgbClr val="00B050"/>
                    </a:solidFill>
                  </a:rPr>
                  <a:t>add three 2¢ coins</a:t>
                </a:r>
              </a:p>
              <a:p>
                <a:r>
                  <a:rPr lang="en-US" dirty="0"/>
                  <a:t>By adding 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on both sides of the I.H we obtain: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=2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+5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3∗2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−5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b="0" i="0" dirty="0">
                  <a:solidFill>
                    <a:schemeClr val="tx1"/>
                  </a:solidFill>
                  <a:latin typeface="Cambria Math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=2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+3)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 +5</m:t>
                    </m:r>
                    <m:groupChr>
                      <m:groupChrPr>
                        <m:chr m:val="⏟"/>
                        <m:ctrlPr>
                          <a:rPr lang="en-US" b="0" i="1" smtClean="0">
                            <a:solidFill>
                              <a:srgbClr val="FB35C2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solidFill>
                              <a:srgbClr val="FB35C2"/>
                            </a:solidFill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B35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B35C2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B35C2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B35C2"/>
                            </a:solidFill>
                            <a:latin typeface="Cambria Math" charset="0"/>
                          </a:rPr>
                          <m:t>−1)</m:t>
                        </m:r>
                      </m:e>
                    </m:groupCh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+5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solidFill>
                    <a:srgbClr val="FB35C2"/>
                  </a:solidFill>
                </a:endParaRPr>
              </a:p>
              <a:p>
                <a:endParaRPr lang="en-US" dirty="0">
                  <a:solidFill>
                    <a:srgbClr val="FB35C2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Inductive step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948" y="609297"/>
            <a:ext cx="1116291" cy="8372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416854" y="5480903"/>
                <a:ext cx="112684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B35C2"/>
                          </a:solidFill>
                          <a:latin typeface="Cambria Math" charset="0"/>
                        </a:rPr>
                        <m:t>−1≥0</m:t>
                      </m:r>
                    </m:oMath>
                  </m:oMathPara>
                </a14:m>
                <a:endParaRPr lang="en-US" dirty="0">
                  <a:solidFill>
                    <a:srgbClr val="FB35C2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FB35C2"/>
                    </a:solidFill>
                  </a:rPr>
                  <a:t>because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B35C2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B35C2"/>
                          </a:solidFill>
                          <a:latin typeface="Cambria Math" charset="0"/>
                        </a:rPr>
                        <m:t>≥1</m:t>
                      </m:r>
                    </m:oMath>
                  </m:oMathPara>
                </a14:m>
                <a:endParaRPr lang="en-US" dirty="0">
                  <a:solidFill>
                    <a:srgbClr val="FB35C2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854" y="5480903"/>
                <a:ext cx="1126847" cy="830997"/>
              </a:xfrm>
              <a:prstGeom prst="rect">
                <a:avLst/>
              </a:prstGeom>
              <a:blipFill>
                <a:blip r:embed="rId4"/>
                <a:stretch>
                  <a:fillRect l="-3371" r="-3371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5372100" y="2786063"/>
            <a:ext cx="1700213" cy="1900237"/>
          </a:xfrm>
          <a:prstGeom prst="straightConnector1">
            <a:avLst/>
          </a:prstGeom>
          <a:ln>
            <a:solidFill>
              <a:srgbClr val="FB35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52651" y="3051175"/>
            <a:ext cx="876299" cy="163512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4235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en-US" b="1" dirty="0"/>
                  <a:t>Case #3: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≤1)∧(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=0)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dirty="0"/>
                  <a:t>This case means that we have either 0 or 2¢ at our disposal.</a:t>
                </a:r>
              </a:p>
              <a:p>
                <a:r>
                  <a:rPr lang="en-US" dirty="0"/>
                  <a:t>But this is not possible, since we want to prove the theorem only for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≥4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tx1"/>
                        </a:solidFill>
                      </a:rPr>
                      <m:t>¢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we’re done.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□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Inductive step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948" y="609297"/>
            <a:ext cx="1116291" cy="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597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note about the penny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that we proved the theorem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≥4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Generally speaking, we can use induction to prove statements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charset="0"/>
                      </a:rPr>
                      <m:t> ∀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Most of the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will be small (0, 1, 2, </a:t>
                </a:r>
                <a:r>
                  <a:rPr lang="mr-IN" dirty="0"/>
                  <a:t>…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9911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note about the penny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that we proved the theorem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≥4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Generally speaking, we can use induction to prove statements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charset="0"/>
                      </a:rPr>
                      <m:t> ∀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Most of the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will be small (0, 1, 2, </a:t>
                </a:r>
                <a:r>
                  <a:rPr lang="mr-IN" dirty="0"/>
                  <a:t>…</a:t>
                </a:r>
                <a:r>
                  <a:rPr lang="en-US" dirty="0"/>
                  <a:t>)</a:t>
                </a:r>
              </a:p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∧</m:t>
                    </m:r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charset="0"/>
                      </a:rPr>
                      <m:t>(∀</m:t>
                    </m:r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D87E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D87EF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D87EF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charset="0"/>
                      </a:rPr>
                      <m:t>)[</m:t>
                    </m:r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D87E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D87EF"/>
                            </a:solidFill>
                            <a:latin typeface="Cambria Math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charset="0"/>
                      </a:rPr>
                      <m:t>⇒</m:t>
                    </m:r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D87EF"/>
                        </a:solidFill>
                        <a:latin typeface="Cambria Math" charset="0"/>
                      </a:rPr>
                      <m:t>+1)]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</a:t>
                </a:r>
                <a:r>
                  <a:rPr lang="en-US" dirty="0"/>
                  <a:t>is true, then the inductive principle holds and we have the </a:t>
                </a:r>
                <a:r>
                  <a:rPr lang="en-US" dirty="0">
                    <a:solidFill>
                      <a:schemeClr val="accent4"/>
                    </a:solidFill>
                  </a:rPr>
                  <a:t>desired statement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92638" y="5764320"/>
            <a:ext cx="455908" cy="5424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11860" y="5764319"/>
            <a:ext cx="512165" cy="5424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52802" y="5764320"/>
            <a:ext cx="525156" cy="5424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956348" y="5764319"/>
            <a:ext cx="501827" cy="5424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62925" y="5748822"/>
            <a:ext cx="513100" cy="542441"/>
          </a:xfrm>
          <a:prstGeom prst="roundRect">
            <a:avLst/>
          </a:prstGeom>
          <a:solidFill>
            <a:schemeClr val="accent5"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745776" y="57488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448861" y="5748822"/>
            <a:ext cx="455908" cy="542441"/>
          </a:xfrm>
          <a:prstGeom prst="roundRect">
            <a:avLst/>
          </a:prstGeom>
          <a:solidFill>
            <a:srgbClr val="FD87EF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2126" y="58660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26" y="5866038"/>
                <a:ext cx="455908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29602" y="58826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602" y="5882629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20022" y="58660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022" y="5866038"/>
                <a:ext cx="594423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45953" y="58660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953" y="58660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67409" y="58660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409" y="586603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24006" y="58737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006" y="5873793"/>
                <a:ext cx="290599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507771" y="58738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𝑘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771" y="5873895"/>
                <a:ext cx="290599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6101156" y="5733426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151674" y="58867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674" y="5886710"/>
                <a:ext cx="290599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33"/>
          <p:cNvSpPr/>
          <p:nvPr/>
        </p:nvSpPr>
        <p:spPr>
          <a:xfrm>
            <a:off x="8806633" y="5732468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9509718" y="5732468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884863" y="5857439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863" y="5857439"/>
                <a:ext cx="290599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568628" y="5857541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8628" y="5857541"/>
                <a:ext cx="290599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le 37"/>
          <p:cNvSpPr/>
          <p:nvPr/>
        </p:nvSpPr>
        <p:spPr>
          <a:xfrm>
            <a:off x="8162013" y="5717072"/>
            <a:ext cx="455908" cy="542441"/>
          </a:xfrm>
          <a:prstGeom prst="roundRect">
            <a:avLst/>
          </a:prstGeom>
          <a:solidFill>
            <a:srgbClr val="FD87EF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117111" y="5882982"/>
                <a:ext cx="5659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𝑘</m:t>
                      </m:r>
                      <m:r>
                        <a:rPr lang="en-US" sz="1200" b="0" i="1" smtClean="0">
                          <a:latin typeface="Cambria Math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111" y="5882982"/>
                <a:ext cx="565933" cy="2769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le 39"/>
          <p:cNvSpPr/>
          <p:nvPr/>
        </p:nvSpPr>
        <p:spPr>
          <a:xfrm>
            <a:off x="4551792" y="5745267"/>
            <a:ext cx="501827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344081" y="5729770"/>
            <a:ext cx="513100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384782" y="5873793"/>
                <a:ext cx="8357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200" b="0" i="1" smtClean="0">
                          <a:latin typeface="Cambria Math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782" y="5873793"/>
                <a:ext cx="835744" cy="2769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180126" y="5869027"/>
                <a:ext cx="8357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200" b="0" i="1" smtClean="0">
                          <a:latin typeface="Cambria Math" charset="0"/>
                        </a:rPr>
                        <m:t>+2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126" y="5869027"/>
                <a:ext cx="835744" cy="27699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0221099" y="5852777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1099" y="5852777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838977" y="5863534"/>
                <a:ext cx="40259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D87EF"/>
                          </a:solidFill>
                          <a:latin typeface="Cambria Math" charset="0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rgbClr val="FD87EF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977" y="5863534"/>
                <a:ext cx="402590" cy="276999"/>
              </a:xfrm>
              <a:prstGeom prst="rect">
                <a:avLst/>
              </a:prstGeom>
              <a:blipFill rotWithShape="0">
                <a:blip r:embed="rId14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18C396B-B883-4EF6-88E1-F88D879C2DBD}"/>
              </a:ext>
            </a:extLst>
          </p:cNvPr>
          <p:cNvCxnSpPr/>
          <p:nvPr/>
        </p:nvCxnSpPr>
        <p:spPr>
          <a:xfrm flipH="1" flipV="1">
            <a:off x="3669923" y="5272448"/>
            <a:ext cx="2094255" cy="2022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438D220-8BDD-48DA-AD1F-0A086F49207F}"/>
              </a:ext>
            </a:extLst>
          </p:cNvPr>
          <p:cNvCxnSpPr>
            <a:cxnSpLocks/>
          </p:cNvCxnSpPr>
          <p:nvPr/>
        </p:nvCxnSpPr>
        <p:spPr>
          <a:xfrm>
            <a:off x="8441153" y="5322145"/>
            <a:ext cx="1347705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628C177-8FAB-4EED-87FC-A11792B34338}"/>
                  </a:ext>
                </a:extLst>
              </p:cNvPr>
              <p:cNvSpPr txBox="1"/>
              <p:nvPr/>
            </p:nvSpPr>
            <p:spPr>
              <a:xfrm>
                <a:off x="5856736" y="5065342"/>
                <a:ext cx="2461636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2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solidFill>
                            <a:srgbClr val="FFC000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FFC000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6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628C177-8FAB-4EED-87FC-A11792B34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736" y="5065342"/>
                <a:ext cx="2461636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47667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40250-CDCF-CC4D-889C-9008A54B8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coin problem for </a:t>
            </a:r>
            <a:r>
              <a:rPr lang="en-US" b="1" dirty="0"/>
              <a:t>you!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A4C61E-4097-FB4D-A6DA-9BC48CAE0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149" y="234685"/>
            <a:ext cx="2013635" cy="210223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BA4287-9FEC-284B-988F-B84B3EB61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4" y="365125"/>
            <a:ext cx="1941337" cy="1456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CDFDEDD-EE27-F347-8DD3-97EACCD5FD22}"/>
                  </a:ext>
                </a:extLst>
              </p:cNvPr>
              <p:cNvSpPr/>
              <p:nvPr/>
            </p:nvSpPr>
            <p:spPr>
              <a:xfrm>
                <a:off x="515816" y="2613466"/>
                <a:ext cx="1132449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/>
                  <a:t>Prove to me that </a:t>
                </a:r>
                <a:r>
                  <a:rPr lang="en-US" sz="3600" dirty="0">
                    <a:solidFill>
                      <a:srgbClr val="FB35C2"/>
                    </a:solidFill>
                  </a:rPr>
                  <a:t>every dollar amount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B35C2"/>
                        </a:solidFill>
                        <a:latin typeface="Cambria Math" charset="0"/>
                      </a:rPr>
                      <m:t>≥</m:t>
                    </m:r>
                    <m:r>
                      <a:rPr lang="en-US" sz="3600" b="0" i="1" smtClean="0">
                        <a:solidFill>
                          <a:srgbClr val="FB35C2"/>
                        </a:solidFill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sz="3600" dirty="0">
                    <a:solidFill>
                      <a:srgbClr val="FB35C2"/>
                    </a:solidFill>
                  </a:rPr>
                  <a:t> cents</a:t>
                </a:r>
                <a:r>
                  <a:rPr lang="en-US" sz="3600" dirty="0"/>
                  <a:t> can be </a:t>
                </a:r>
                <a:r>
                  <a:rPr lang="en-US" sz="3600" b="1" dirty="0">
                    <a:solidFill>
                      <a:srgbClr val="92D050"/>
                    </a:solidFill>
                  </a:rPr>
                  <a:t>exclusively</a:t>
                </a:r>
                <a:r>
                  <a:rPr lang="en-US" sz="3600" dirty="0"/>
                  <a:t> paid for through combinations of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5</a:t>
                </a:r>
                <a:r>
                  <a:rPr lang="en-US" sz="3600" dirty="0"/>
                  <a:t>-cent coins and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6</a:t>
                </a:r>
                <a:r>
                  <a:rPr lang="en-US" sz="3600" dirty="0"/>
                  <a:t>-cent coins!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CDFDEDD-EE27-F347-8DD3-97EACCD5F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16" y="2613466"/>
                <a:ext cx="11324491" cy="1754326"/>
              </a:xfrm>
              <a:prstGeom prst="rect">
                <a:avLst/>
              </a:prstGeom>
              <a:blipFill>
                <a:blip r:embed="rId4"/>
                <a:stretch>
                  <a:fillRect l="-1682" t="-5036" b="-1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8645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Here’s one with an </a:t>
            </a:r>
            <a:r>
              <a:rPr lang="en-US" dirty="0">
                <a:solidFill>
                  <a:srgbClr val="0070C0"/>
                </a:solidFill>
              </a:rPr>
              <a:t>inequality!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Prove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I.B:</a:t>
                </a:r>
                <a:r>
                  <a:rPr lang="en-US" dirty="0"/>
                  <a:t> We will </a:t>
                </a:r>
                <a:r>
                  <a:rPr lang="en-US" dirty="0">
                    <a:solidFill>
                      <a:srgbClr val="FF0000"/>
                    </a:solidFill>
                  </a:rPr>
                  <a:t>prove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charset="0"/>
                          </a:rPr>
                          <m:t>4</m:t>
                        </m:r>
                      </m:e>
                    </m:d>
                    <m:r>
                      <a:rPr lang="en-US" b="0" i="1" dirty="0" smtClean="0">
                        <a:latin typeface="Cambria Math" charset="0"/>
                      </a:rPr>
                      <m:t>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&lt;4!</m:t>
                    </m:r>
                  </m:oMath>
                </a14:m>
                <a:r>
                  <a:rPr lang="en-US" b="0" i="1" dirty="0">
                    <a:latin typeface="Cambria Math" charset="0"/>
                  </a:rPr>
                  <a:t> </a:t>
                </a:r>
                <a:r>
                  <a:rPr lang="en-US" b="0" dirty="0">
                    <a:latin typeface="Cambria Math" charset="0"/>
                  </a:rPr>
                  <a:t>Done.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I.H: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≥4</m:t>
                    </m:r>
                  </m:oMath>
                </a14:m>
                <a:r>
                  <a:rPr lang="en-US" dirty="0"/>
                  <a:t>, we </a:t>
                </a:r>
                <a:r>
                  <a:rPr lang="en-US" dirty="0">
                    <a:solidFill>
                      <a:srgbClr val="00B050"/>
                    </a:solidFill>
                  </a:rPr>
                  <a:t>assume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dirty="0"/>
                  <a:t> i.e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I.S:</a:t>
                </a:r>
                <a:r>
                  <a:rPr lang="en-US" dirty="0"/>
                  <a:t> We will </a:t>
                </a:r>
                <a:r>
                  <a:rPr lang="en-US" dirty="0">
                    <a:solidFill>
                      <a:srgbClr val="FF0000"/>
                    </a:solidFill>
                  </a:rPr>
                  <a:t>prove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i.e</a:t>
                </a:r>
                <a:r>
                  <a:rPr lang="en-US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b="0" i="1" dirty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(2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200" b="0" i="1" smtClean="0">
                          <a:latin typeface="Cambria Math" charset="0"/>
                        </a:rPr>
                        <m:t>&lt;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charset="0"/>
                        </a:rPr>
                        <m:t>!)⇒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32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3200" b="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5352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</a:t>
            </a:r>
            <a:r>
              <a:rPr lang="mr-IN" dirty="0"/>
              <a:t>…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Prove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I.B:</a:t>
                </a:r>
                <a:r>
                  <a:rPr lang="en-US" dirty="0"/>
                  <a:t> We will </a:t>
                </a:r>
                <a:r>
                  <a:rPr lang="en-US" dirty="0">
                    <a:solidFill>
                      <a:srgbClr val="FF0000"/>
                    </a:solidFill>
                  </a:rPr>
                  <a:t>prove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charset="0"/>
                          </a:rPr>
                          <m:t>4</m:t>
                        </m:r>
                      </m:e>
                    </m:d>
                    <m:r>
                      <a:rPr lang="en-US" b="0" i="1" dirty="0" smtClean="0">
                        <a:latin typeface="Cambria Math" charset="0"/>
                      </a:rPr>
                      <m:t>: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&lt;4!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>
                    <a:latin typeface="Cambria Math" charset="0"/>
                  </a:rPr>
                  <a:t>Done.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I.H: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≥4</m:t>
                    </m:r>
                  </m:oMath>
                </a14:m>
                <a:r>
                  <a:rPr lang="en-US" dirty="0"/>
                  <a:t>, we </a:t>
                </a:r>
                <a:r>
                  <a:rPr lang="en-US" dirty="0">
                    <a:solidFill>
                      <a:srgbClr val="00B050"/>
                    </a:solidFill>
                  </a:rPr>
                  <a:t>assume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: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I.S:</a:t>
                </a:r>
                <a:r>
                  <a:rPr lang="en-US" dirty="0"/>
                  <a:t> We will </a:t>
                </a:r>
                <a:r>
                  <a:rPr lang="en-US" dirty="0">
                    <a:solidFill>
                      <a:srgbClr val="FF0000"/>
                    </a:solidFill>
                  </a:rPr>
                  <a:t>prove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!)⇒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!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98004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</a:t>
            </a:r>
            <a:r>
              <a:rPr lang="mr-IN" dirty="0"/>
              <a:t>…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Prove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I.B:</a:t>
                </a:r>
                <a:r>
                  <a:rPr lang="en-US" dirty="0"/>
                  <a:t> We will </a:t>
                </a:r>
                <a:r>
                  <a:rPr lang="en-US" dirty="0">
                    <a:solidFill>
                      <a:srgbClr val="FF0000"/>
                    </a:solidFill>
                  </a:rPr>
                  <a:t>prove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charset="0"/>
                          </a:rPr>
                          <m:t>4</m:t>
                        </m:r>
                      </m:e>
                    </m:d>
                    <m:r>
                      <a:rPr lang="en-US" b="0" i="1" dirty="0" smtClean="0">
                        <a:latin typeface="Cambria Math" charset="0"/>
                      </a:rPr>
                      <m:t>: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&lt;4!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>
                    <a:latin typeface="Cambria Math" charset="0"/>
                  </a:rPr>
                  <a:t>Done.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I.H: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≥4</m:t>
                    </m:r>
                  </m:oMath>
                </a14:m>
                <a:r>
                  <a:rPr lang="en-US" dirty="0"/>
                  <a:t>, we </a:t>
                </a:r>
                <a:r>
                  <a:rPr lang="en-US" dirty="0">
                    <a:solidFill>
                      <a:srgbClr val="00B050"/>
                    </a:solidFill>
                  </a:rPr>
                  <a:t>assume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latin typeface="Cambria Math" charset="0"/>
                      </a:rPr>
                      <m:t>: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I.S:</a:t>
                </a:r>
                <a:r>
                  <a:rPr lang="en-US" dirty="0"/>
                  <a:t> We will </a:t>
                </a:r>
                <a:r>
                  <a:rPr lang="en-US" dirty="0">
                    <a:solidFill>
                      <a:srgbClr val="FF0000"/>
                    </a:solidFill>
                  </a:rPr>
                  <a:t>prove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!)⇒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!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From algebra, we have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⋅2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m:rPr>
                        <m:nor/>
                      </m:rPr>
                      <a:rPr lang="en-US" dirty="0" smtClean="0"/>
                      <m:t>(1)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0413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</a:t>
            </a:r>
            <a:r>
              <a:rPr lang="mr-IN" dirty="0"/>
              <a:t>…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Prove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I.B:</a:t>
                </a:r>
                <a:r>
                  <a:rPr lang="en-US" dirty="0"/>
                  <a:t> We will </a:t>
                </a:r>
                <a:r>
                  <a:rPr lang="en-US" dirty="0">
                    <a:solidFill>
                      <a:srgbClr val="FF0000"/>
                    </a:solidFill>
                  </a:rPr>
                  <a:t>prove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charset="0"/>
                          </a:rPr>
                          <m:t>4</m:t>
                        </m:r>
                      </m:e>
                    </m:d>
                    <m:r>
                      <a:rPr lang="en-US" b="0" i="1" dirty="0" smtClean="0">
                        <a:latin typeface="Cambria Math" charset="0"/>
                      </a:rPr>
                      <m:t>: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&lt;4!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>
                    <a:latin typeface="Cambria Math" charset="0"/>
                  </a:rPr>
                  <a:t>Done.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I.H: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≥4</m:t>
                    </m:r>
                  </m:oMath>
                </a14:m>
                <a:r>
                  <a:rPr lang="en-US" dirty="0"/>
                  <a:t>, we </a:t>
                </a:r>
                <a:r>
                  <a:rPr lang="en-US" dirty="0">
                    <a:solidFill>
                      <a:srgbClr val="00B050"/>
                    </a:solidFill>
                  </a:rPr>
                  <a:t>assume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latin typeface="Cambria Math" charset="0"/>
                      </a:rPr>
                      <m:t>: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I.S:</a:t>
                </a:r>
                <a:r>
                  <a:rPr lang="en-US" dirty="0"/>
                  <a:t> We will </a:t>
                </a:r>
                <a:r>
                  <a:rPr lang="en-US" dirty="0">
                    <a:solidFill>
                      <a:srgbClr val="FF0000"/>
                    </a:solidFill>
                  </a:rPr>
                  <a:t>prove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!)⇒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!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From algebra, we have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⋅2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m:rPr>
                        <m:nor/>
                      </m:rPr>
                      <a:rPr lang="en-US" dirty="0" smtClean="0"/>
                      <m:t>(1)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From the I.H, we have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!</m:t>
                    </m:r>
                    <m:groupChr>
                      <m:groupChrPr>
                        <m:chr m:val="⇔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solidFill>
                              <a:srgbClr val="FD87E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D87EF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groupCh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!⋅2</m:t>
                    </m:r>
                  </m:oMath>
                </a14:m>
                <a:r>
                  <a:rPr lang="en-US" dirty="0"/>
                  <a:t>       (2)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7897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idea behind </a:t>
            </a:r>
            <a:r>
              <a:rPr lang="en-US" dirty="0">
                <a:solidFill>
                  <a:srgbClr val="FF0000"/>
                </a:solidFill>
              </a:rPr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we want to prove that a proposition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:r>
                  <a:rPr lang="en-US" dirty="0">
                    <a:solidFill>
                      <a:srgbClr val="FFC000"/>
                    </a:solidFill>
                  </a:rPr>
                  <a:t>natural</a:t>
                </a:r>
                <a:r>
                  <a:rPr lang="en-US" dirty="0"/>
                  <a:t> numbers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will prove </a:t>
                </a:r>
                <a:r>
                  <a:rPr lang="en-US" dirty="0">
                    <a:solidFill>
                      <a:srgbClr val="92D050"/>
                    </a:solidFill>
                  </a:rPr>
                  <a:t>two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separate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things: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true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FD87EF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</a:t>
                </a:r>
                <a:r>
                  <a:rPr lang="en-US" b="1" dirty="0">
                    <a:solidFill>
                      <a:srgbClr val="FD87EF"/>
                    </a:solidFill>
                  </a:rPr>
                  <a:t>if</a:t>
                </a:r>
                <a:r>
                  <a:rPr lang="en-US" dirty="0">
                    <a:solidFill>
                      <a:srgbClr val="FD87E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 is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D87EF"/>
                    </a:solidFill>
                  </a:rPr>
                  <a:t>, it </a:t>
                </a:r>
                <a:r>
                  <a:rPr lang="en-US" b="1" dirty="0">
                    <a:solidFill>
                      <a:srgbClr val="FD87EF"/>
                    </a:solidFill>
                  </a:rPr>
                  <a:t>then</a:t>
                </a:r>
                <a:r>
                  <a:rPr lang="en-US" dirty="0">
                    <a:solidFill>
                      <a:srgbClr val="FD87EF"/>
                    </a:solidFill>
                  </a:rPr>
                  <a:t> must be true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solidFill>
                    <a:srgbClr val="FD87EF"/>
                  </a:solidFill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3000214" y="3587202"/>
            <a:ext cx="356461" cy="4262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-Turn Arrow 33"/>
          <p:cNvSpPr/>
          <p:nvPr/>
        </p:nvSpPr>
        <p:spPr>
          <a:xfrm flipH="1">
            <a:off x="2882095" y="5000700"/>
            <a:ext cx="3241823" cy="514382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U-Turn Arrow 34"/>
          <p:cNvSpPr/>
          <p:nvPr/>
        </p:nvSpPr>
        <p:spPr>
          <a:xfrm flipH="1">
            <a:off x="3634451" y="5179829"/>
            <a:ext cx="3322828" cy="409366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921385" y="5650020"/>
            <a:ext cx="455908" cy="542441"/>
          </a:xfrm>
          <a:prstGeom prst="roundRect">
            <a:avLst/>
          </a:prstGeom>
          <a:solidFill>
            <a:schemeClr val="accent1">
              <a:lumMod val="75000"/>
              <a:alpha val="4313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740607" y="5650019"/>
            <a:ext cx="512165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3481549" y="5650020"/>
            <a:ext cx="525156" cy="542441"/>
          </a:xfrm>
          <a:prstGeom prst="roundRect">
            <a:avLst/>
          </a:prstGeom>
          <a:solidFill>
            <a:srgbClr val="0070C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285095" y="5650019"/>
            <a:ext cx="501827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163112" y="5634522"/>
            <a:ext cx="513100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8074523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8777608" y="5634522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73" y="5751738"/>
                <a:ext cx="455908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49" y="5768329"/>
                <a:ext cx="594423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9" y="5751738"/>
                <a:ext cx="594423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0" y="5751733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4" y="575173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53" y="5759493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518" y="5759595"/>
                <a:ext cx="290599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ounded Rectangle 73"/>
          <p:cNvSpPr/>
          <p:nvPr/>
        </p:nvSpPr>
        <p:spPr>
          <a:xfrm>
            <a:off x="7429903" y="5619126"/>
            <a:ext cx="455908" cy="542441"/>
          </a:xfrm>
          <a:prstGeom prst="roundRect">
            <a:avLst/>
          </a:prstGeom>
          <a:solidFill>
            <a:srgbClr val="FFC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21" y="5772410"/>
                <a:ext cx="2905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75">
            <a:extLst>
              <a:ext uri="{FF2B5EF4-FFF2-40B4-BE49-F238E27FC236}">
                <a16:creationId xmlns:a16="http://schemas.microsoft.com/office/drawing/2014/main" id="{885E9DFF-FAE2-42A3-A533-F844BB9D53E0}"/>
              </a:ext>
            </a:extLst>
          </p:cNvPr>
          <p:cNvSpPr/>
          <p:nvPr/>
        </p:nvSpPr>
        <p:spPr>
          <a:xfrm>
            <a:off x="6733382" y="5611858"/>
            <a:ext cx="455908" cy="542441"/>
          </a:xfrm>
          <a:prstGeom prst="roundRect">
            <a:avLst/>
          </a:prstGeom>
          <a:solidFill>
            <a:srgbClr val="FD87EF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61">
            <a:extLst>
              <a:ext uri="{FF2B5EF4-FFF2-40B4-BE49-F238E27FC236}">
                <a16:creationId xmlns:a16="http://schemas.microsoft.com/office/drawing/2014/main" id="{FA8D2A55-17C6-4766-8C4C-F7BC11FC993F}"/>
              </a:ext>
            </a:extLst>
          </p:cNvPr>
          <p:cNvSpPr/>
          <p:nvPr/>
        </p:nvSpPr>
        <p:spPr>
          <a:xfrm>
            <a:off x="5943194" y="5634522"/>
            <a:ext cx="455908" cy="542441"/>
          </a:xfrm>
          <a:prstGeom prst="roundRect">
            <a:avLst/>
          </a:prstGeom>
          <a:solidFill>
            <a:srgbClr val="FD87EF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95B33D8-AFAD-4A3D-9BB8-8006186B19B2}"/>
                  </a:ext>
                </a:extLst>
              </p:cNvPr>
              <p:cNvSpPr txBox="1"/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95B33D8-AFAD-4A3D-9BB8-8006186B1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5751735"/>
                <a:ext cx="29059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90A676B-1389-4893-B52D-301F366A4087}"/>
                  </a:ext>
                </a:extLst>
              </p:cNvPr>
              <p:cNvSpPr txBox="1"/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90A676B-1389-4893-B52D-301F366A4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73" y="5751734"/>
                <a:ext cx="622927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0272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</a:t>
            </a:r>
            <a:r>
              <a:rPr lang="mr-IN" dirty="0"/>
              <a:t>…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Prove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I.B:</a:t>
                </a:r>
                <a:r>
                  <a:rPr lang="en-US" dirty="0"/>
                  <a:t> We will </a:t>
                </a:r>
                <a:r>
                  <a:rPr lang="en-US" dirty="0">
                    <a:solidFill>
                      <a:srgbClr val="FF0000"/>
                    </a:solidFill>
                  </a:rPr>
                  <a:t>prove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charset="0"/>
                          </a:rPr>
                          <m:t>4</m:t>
                        </m:r>
                      </m:e>
                    </m:d>
                    <m:r>
                      <a:rPr lang="en-US" b="0" i="1" dirty="0" smtClean="0">
                        <a:latin typeface="Cambria Math" charset="0"/>
                      </a:rPr>
                      <m:t>: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&lt;4!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>
                    <a:latin typeface="Cambria Math" charset="0"/>
                  </a:rPr>
                  <a:t>Done.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I.H: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≥4</m:t>
                    </m:r>
                  </m:oMath>
                </a14:m>
                <a:r>
                  <a:rPr lang="en-US" dirty="0"/>
                  <a:t>, we </a:t>
                </a:r>
                <a:r>
                  <a:rPr lang="en-US" dirty="0">
                    <a:solidFill>
                      <a:srgbClr val="00B050"/>
                    </a:solidFill>
                  </a:rPr>
                  <a:t>assume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latin typeface="Cambria Math" charset="0"/>
                      </a:rPr>
                      <m:t>: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I.S:</a:t>
                </a:r>
                <a:r>
                  <a:rPr lang="en-US" dirty="0"/>
                  <a:t> We will </a:t>
                </a:r>
                <a:r>
                  <a:rPr lang="en-US" dirty="0">
                    <a:solidFill>
                      <a:srgbClr val="FF0000"/>
                    </a:solidFill>
                  </a:rPr>
                  <a:t>prove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 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!)⇒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!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From algebra, we have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⋅2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m:rPr>
                        <m:nor/>
                      </m:rPr>
                      <a:rPr lang="en-US" dirty="0"/>
                      <m:t>(1)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From the I.H, we have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!</m:t>
                    </m:r>
                    <m:groupChr>
                      <m:groupChrPr>
                        <m:chr m:val="⇔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solidFill>
                              <a:srgbClr val="FD87E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D87EF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groupCh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!⋅2</m:t>
                    </m:r>
                  </m:oMath>
                </a14:m>
                <a:r>
                  <a:rPr lang="en-US" dirty="0"/>
                  <a:t>       (2)</a:t>
                </a:r>
              </a:p>
              <a:p>
                <a:pPr lvl="1"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, we have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  <m:groupChr>
                      <m:groupChrPr>
                        <m:chr m:val="⇔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solidFill>
                              <a:srgbClr val="AB92F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AB92F2"/>
                            </a:solidFill>
                            <a:latin typeface="Cambria Math" panose="02040503050406030204" pitchFamily="18" charset="0"/>
                          </a:rPr>
                          <m:t>! &gt; 0</m:t>
                        </m:r>
                      </m:e>
                    </m:groupChr>
                    <m:r>
                      <a:rPr lang="en-US" b="0" i="1" smtClean="0">
                        <a:solidFill>
                          <a:srgbClr val="AB92F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AB92F2"/>
                        </a:solidFill>
                        <a:latin typeface="Cambria Math" panose="02040503050406030204" pitchFamily="18" charset="0"/>
                      </a:rPr>
                      <m:t>!⋅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2&lt;</m:t>
                    </m:r>
                    <m:r>
                      <a:rPr lang="en-US" b="0" i="1" smtClean="0">
                        <a:solidFill>
                          <a:srgbClr val="AB92F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AB92F2"/>
                        </a:solidFill>
                        <a:latin typeface="Cambria Math" panose="02040503050406030204" pitchFamily="18" charset="0"/>
                      </a:rPr>
                      <m:t>!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   (3)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49518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</a:t>
            </a:r>
            <a:r>
              <a:rPr lang="mr-IN" dirty="0"/>
              <a:t>…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Prove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I.B:</a:t>
                </a:r>
                <a:r>
                  <a:rPr lang="en-US" dirty="0"/>
                  <a:t> We will </a:t>
                </a:r>
                <a:r>
                  <a:rPr lang="en-US" dirty="0">
                    <a:solidFill>
                      <a:srgbClr val="FF0000"/>
                    </a:solidFill>
                  </a:rPr>
                  <a:t>prove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charset="0"/>
                          </a:rPr>
                          <m:t>4</m:t>
                        </m:r>
                      </m:e>
                    </m:d>
                    <m:r>
                      <a:rPr lang="en-US" b="0" i="1" dirty="0" smtClean="0">
                        <a:latin typeface="Cambria Math" charset="0"/>
                      </a:rPr>
                      <m:t>: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&lt;4!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>
                    <a:latin typeface="Cambria Math" charset="0"/>
                  </a:rPr>
                  <a:t>Done.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I.H: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≥4</m:t>
                    </m:r>
                  </m:oMath>
                </a14:m>
                <a:r>
                  <a:rPr lang="en-US" dirty="0"/>
                  <a:t>, we </a:t>
                </a:r>
                <a:r>
                  <a:rPr lang="en-US" dirty="0">
                    <a:solidFill>
                      <a:srgbClr val="00B050"/>
                    </a:solidFill>
                  </a:rPr>
                  <a:t>assume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latin typeface="Cambria Math" charset="0"/>
                      </a:rPr>
                      <m:t>: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I.S:</a:t>
                </a:r>
                <a:r>
                  <a:rPr lang="en-US" dirty="0"/>
                  <a:t> We will </a:t>
                </a:r>
                <a:r>
                  <a:rPr lang="en-US" dirty="0">
                    <a:solidFill>
                      <a:srgbClr val="FF0000"/>
                    </a:solidFill>
                  </a:rPr>
                  <a:t>prove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 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!)⇒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!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From algebra, we have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⋅2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m:rPr>
                        <m:nor/>
                      </m:rPr>
                      <a:rPr lang="en-US" dirty="0"/>
                      <m:t>(1)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From the I.H, we have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!</m:t>
                    </m:r>
                    <m:groupChr>
                      <m:groupChrPr>
                        <m:chr m:val="⇔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solidFill>
                              <a:srgbClr val="FD87E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D87EF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groupCh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!⋅2</m:t>
                    </m:r>
                  </m:oMath>
                </a14:m>
                <a:r>
                  <a:rPr lang="en-US" dirty="0"/>
                  <a:t>       (2)</a:t>
                </a:r>
              </a:p>
              <a:p>
                <a:pPr lvl="1"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, we have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  <m:groupChr>
                      <m:groupChrPr>
                        <m:chr m:val="⇔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i="1">
                            <a:solidFill>
                              <a:srgbClr val="AB92F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AB92F2"/>
                            </a:solidFill>
                            <a:latin typeface="Cambria Math" panose="02040503050406030204" pitchFamily="18" charset="0"/>
                          </a:rPr>
                          <m:t>! &gt; 0</m:t>
                        </m:r>
                      </m:e>
                    </m:groupChr>
                    <m:r>
                      <a:rPr lang="en-US" i="1">
                        <a:solidFill>
                          <a:srgbClr val="AB92F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AB92F2"/>
                        </a:solidFill>
                        <a:latin typeface="Cambria Math" panose="02040503050406030204" pitchFamily="18" charset="0"/>
                      </a:rPr>
                      <m:t>!⋅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2&lt;</m:t>
                    </m:r>
                    <m:r>
                      <a:rPr lang="en-US" i="1">
                        <a:solidFill>
                          <a:srgbClr val="AB92F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AB92F2"/>
                        </a:solidFill>
                        <a:latin typeface="Cambria Math" panose="02040503050406030204" pitchFamily="18" charset="0"/>
                      </a:rPr>
                      <m:t>!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   (3)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groupChr>
                      <m:groupChrPr>
                        <m:chr m:val="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3)</m:t>
                        </m:r>
                      </m:e>
                    </m:groupCh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⋅2&lt;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!</m:t>
                    </m:r>
                    <m:groupChr>
                      <m:groupChrPr>
                        <m:chr m:val="⇔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groupCh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!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29942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Inductive Step</a:t>
            </a:r>
            <a:r>
              <a:rPr lang="mr-IN" dirty="0"/>
              <a:t>…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Prove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I.B:</a:t>
                </a:r>
                <a:r>
                  <a:rPr lang="en-US" dirty="0"/>
                  <a:t> We will </a:t>
                </a:r>
                <a:r>
                  <a:rPr lang="en-US" dirty="0">
                    <a:solidFill>
                      <a:srgbClr val="FF0000"/>
                    </a:solidFill>
                  </a:rPr>
                  <a:t>prove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charset="0"/>
                          </a:rPr>
                          <m:t>4</m:t>
                        </m:r>
                      </m:e>
                    </m:d>
                    <m:r>
                      <a:rPr lang="en-US" b="0" i="1" dirty="0" smtClean="0">
                        <a:latin typeface="Cambria Math" charset="0"/>
                      </a:rPr>
                      <m:t>: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&lt;4!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>
                    <a:latin typeface="Cambria Math" charset="0"/>
                  </a:rPr>
                  <a:t>Done.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I.H: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≥4</m:t>
                    </m:r>
                  </m:oMath>
                </a14:m>
                <a:r>
                  <a:rPr lang="en-US" dirty="0"/>
                  <a:t>, we </a:t>
                </a:r>
                <a:r>
                  <a:rPr lang="en-US" dirty="0">
                    <a:solidFill>
                      <a:srgbClr val="00B050"/>
                    </a:solidFill>
                  </a:rPr>
                  <a:t>assume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latin typeface="Cambria Math" charset="0"/>
                      </a:rPr>
                      <m:t>: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I.S:</a:t>
                </a:r>
                <a:r>
                  <a:rPr lang="en-US" dirty="0"/>
                  <a:t> We will </a:t>
                </a:r>
                <a:r>
                  <a:rPr lang="en-US" dirty="0">
                    <a:solidFill>
                      <a:srgbClr val="FF0000"/>
                    </a:solidFill>
                  </a:rPr>
                  <a:t>prove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 (2</m:t>
                        </m:r>
                      </m:e>
                      <m:sup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&lt;</m:t>
                    </m:r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!)⇒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!</m:t>
                    </m:r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From algebra, we have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⋅2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m:rPr>
                        <m:nor/>
                      </m:rPr>
                      <a:rPr lang="en-US" dirty="0"/>
                      <m:t>(1)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From the I.H, we have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!</m:t>
                    </m:r>
                    <m:groupChr>
                      <m:groupChrPr>
                        <m:chr m:val="⇔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solidFill>
                              <a:srgbClr val="FD87E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D87EF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groupCh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FD87E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!⋅2</m:t>
                    </m:r>
                  </m:oMath>
                </a14:m>
                <a:r>
                  <a:rPr lang="en-US" dirty="0"/>
                  <a:t>       (2)</a:t>
                </a:r>
              </a:p>
              <a:p>
                <a:pPr lvl="1"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, we have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  <m:groupChr>
                      <m:groupChrPr>
                        <m:chr m:val="⇔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i="1">
                            <a:solidFill>
                              <a:srgbClr val="AB92F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AB92F2"/>
                            </a:solidFill>
                            <a:latin typeface="Cambria Math" panose="02040503050406030204" pitchFamily="18" charset="0"/>
                          </a:rPr>
                          <m:t>! &gt; 0</m:t>
                        </m:r>
                      </m:e>
                    </m:groupChr>
                    <m:r>
                      <a:rPr lang="en-US" i="1">
                        <a:solidFill>
                          <a:srgbClr val="AB92F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AB92F2"/>
                        </a:solidFill>
                        <a:latin typeface="Cambria Math" panose="02040503050406030204" pitchFamily="18" charset="0"/>
                      </a:rPr>
                      <m:t>!⋅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2&lt;</m:t>
                    </m:r>
                    <m:r>
                      <a:rPr lang="en-US" i="1">
                        <a:solidFill>
                          <a:srgbClr val="AB92F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AB92F2"/>
                        </a:solidFill>
                        <a:latin typeface="Cambria Math" panose="02040503050406030204" pitchFamily="18" charset="0"/>
                      </a:rPr>
                      <m:t>!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   (3)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groupChr>
                      <m:groupChrPr>
                        <m:chr m:val="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3)</m:t>
                        </m:r>
                      </m:e>
                    </m:groupCh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⋅2&lt;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!</m:t>
                    </m:r>
                    <m:groupChr>
                      <m:groupChrPr>
                        <m:chr m:val="⇔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groupChr>
                    <m:sSup>
                      <m:sSupPr>
                        <m:ctrlPr>
                          <a:rPr lang="en-US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!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87796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EF03D-6053-C74C-A08C-047D50B7F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 inequality problem for you!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97F75-B576-F244-9AF9-BCA3549854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Using mathematical induction, prove that, for all naturals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,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+1&lt;</m:t>
                      </m:r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97F75-B576-F244-9AF9-BCA3549854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20210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And one with more than 1 variable!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Prove that the sum of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terms of a </a:t>
                </a:r>
                <a:r>
                  <a:rPr lang="en-US" b="1" dirty="0">
                    <a:solidFill>
                      <a:srgbClr val="7030A0"/>
                    </a:solidFill>
                  </a:rPr>
                  <a:t>geometric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b="1" dirty="0">
                    <a:solidFill>
                      <a:srgbClr val="7030A0"/>
                    </a:solidFill>
                  </a:rPr>
                  <a:t>sequence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−1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Symbolically: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𝑚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362" b="-9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163056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And one with more than 1 variable!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Prove that the sum of the first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terms of a </a:t>
                </a:r>
                <a:r>
                  <a:rPr lang="en-US" b="1" dirty="0">
                    <a:solidFill>
                      <a:srgbClr val="7030A0"/>
                    </a:solidFill>
                  </a:rPr>
                  <a:t>geometric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b="1" dirty="0">
                    <a:solidFill>
                      <a:srgbClr val="7030A0"/>
                    </a:solidFill>
                  </a:rPr>
                  <a:t>sequence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−1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−1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Symbolically: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𝑚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this instance, we have two variables,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and it’s </a:t>
                </a:r>
                <a:r>
                  <a:rPr lang="en-US" dirty="0">
                    <a:solidFill>
                      <a:srgbClr val="AB92F2"/>
                    </a:solidFill>
                  </a:rPr>
                  <a:t>spectacularly easy</a:t>
                </a:r>
                <a:r>
                  <a:rPr lang="en-US" dirty="0"/>
                  <a:t> to confuse ourselves) about which variable we will be focusing on.</a:t>
                </a:r>
              </a:p>
              <a:p>
                <a:pPr lvl="1"/>
                <a:r>
                  <a:rPr lang="en-US" dirty="0"/>
                  <a:t>So, we will </a:t>
                </a:r>
                <a:r>
                  <a:rPr lang="en-US" b="1" dirty="0">
                    <a:solidFill>
                      <a:srgbClr val="FFC000"/>
                    </a:solidFill>
                  </a:rPr>
                  <a:t>explicitly</a:t>
                </a:r>
                <a:r>
                  <a:rPr lang="en-US" dirty="0"/>
                  <a:t> say, </a:t>
                </a:r>
                <a:r>
                  <a:rPr lang="en-US" dirty="0">
                    <a:solidFill>
                      <a:srgbClr val="FFC000"/>
                    </a:solidFill>
                  </a:rPr>
                  <a:t>at the beginning of our proof</a:t>
                </a:r>
                <a:r>
                  <a:rPr lang="en-US" dirty="0"/>
                  <a:t>, that we will be performing a proof </a:t>
                </a:r>
                <a:r>
                  <a:rPr lang="en-US" u="sng" dirty="0"/>
                  <a:t>by</a:t>
                </a:r>
                <a:r>
                  <a:rPr lang="en-US" u="sng" dirty="0">
                    <a:solidFill>
                      <a:srgbClr val="C00000"/>
                    </a:solidFill>
                  </a:rPr>
                  <a:t> induction on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5556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1030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Proof : We attempt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. We proceed via </a:t>
                </a:r>
                <a:r>
                  <a:rPr lang="en-US" dirty="0">
                    <a:solidFill>
                      <a:srgbClr val="FF0000"/>
                    </a:solidFill>
                  </a:rPr>
                  <a:t>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base</a:t>
                </a:r>
                <a:r>
                  <a:rPr lang="en-US" dirty="0"/>
                  <a:t>: We attempt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b="0" i="1" smtClean="0">
                            <a:latin typeface="Cambria Math" charset="0"/>
                          </a:rPr>
                          <m:t>0</m:t>
                        </m:r>
                      </m:e>
                    </m:d>
                    <m:r>
                      <a:rPr lang="en-US" sz="3400" b="0" i="1" smtClean="0"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3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0</m:t>
                        </m:r>
                        <m:r>
                          <a:rPr lang="en-US" sz="3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f>
                      <m:fPr>
                        <m:ctrlPr>
                          <a:rPr lang="en-US" sz="3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400" b="0" i="1" smtClean="0">
                                <a:latin typeface="Cambria Math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 −1</m:t>
                        </m:r>
                      </m:num>
                      <m:den>
                        <m:r>
                          <a:rPr lang="en-US" sz="3400" b="0" i="1" smtClean="0">
                            <a:latin typeface="Cambria Math" charset="0"/>
                          </a:rPr>
                          <m:t>𝑚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 −1</m:t>
                        </m:r>
                      </m:den>
                    </m:f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⇔</m:t>
                    </m:r>
                    <m:nary>
                      <m:naryPr>
                        <m:chr m:val="∑"/>
                        <m:ctrlPr>
                          <a:rPr lang="en-US" sz="3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3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f>
                      <m:fPr>
                        <m:ctrlPr>
                          <a:rPr lang="en-US" sz="3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400" b="0" i="1" smtClean="0">
                                <a:latin typeface="Cambria Math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 −1</m:t>
                        </m:r>
                      </m:num>
                      <m:den>
                        <m:r>
                          <a:rPr lang="en-US" sz="3400" b="0" i="1" smtClean="0">
                            <a:latin typeface="Cambria Math" charset="0"/>
                          </a:rPr>
                          <m:t>𝑚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 −1</m:t>
                        </m:r>
                      </m:den>
                    </m:f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3400" b="0" i="1" smtClean="0">
                        <a:latin typeface="Cambria Math" charset="0"/>
                      </a:rPr>
                      <m:t>0</m:t>
                    </m:r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400" b="0" i="1" smtClean="0">
                        <a:latin typeface="Cambria Math" charset="0"/>
                      </a:rPr>
                      <m:t>0</m:t>
                    </m:r>
                  </m:oMath>
                </a14:m>
                <a:endParaRPr lang="en-US" sz="3400" b="0" dirty="0"/>
              </a:p>
              <a:p>
                <a:pPr marL="0" indent="0" algn="ctr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 true.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We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i.e</a:t>
                </a:r>
                <a:endParaRPr lang="en-US" dirty="0"/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3216" b="-36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09705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Proof (contd.)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2913" y="1825625"/>
                <a:ext cx="10910887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Inductive step: </a:t>
                </a:r>
                <a:r>
                  <a:rPr lang="en-US" dirty="0"/>
                  <a:t>We will attempt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i.e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From the LHS to the RHS: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𝐿𝐻𝑆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−1 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 +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−1) 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dirty="0" smtClean="0"/>
                        <m:t>=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i="1" dirty="0"/>
                        <m:t>RHS</m:t>
                      </m:r>
                      <m:r>
                        <m:rPr>
                          <m:nor/>
                        </m:rPr>
                        <a:rPr lang="en-US" sz="2400" b="0" i="1" dirty="0" smtClean="0"/>
                        <m:t> </m:t>
                      </m:r>
                      <m:r>
                        <a:rPr lang="en-US" sz="2400" b="0" i="1" dirty="0" smtClean="0">
                          <a:latin typeface="Cambria Math" charset="0"/>
                        </a:rPr>
                        <m:t>□</m:t>
                      </m:r>
                    </m:oMath>
                  </m:oMathPara>
                </a14:m>
                <a:endParaRPr lang="en-US" sz="2400" i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2913" y="1825625"/>
                <a:ext cx="10910887" cy="4351338"/>
              </a:xfrm>
              <a:blipFill>
                <a:blip r:embed="rId2"/>
                <a:stretch>
                  <a:fillRect l="-3721" t="-14327" b="-37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326962" y="4508366"/>
            <a:ext cx="116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By the I.H</a:t>
            </a:r>
          </a:p>
        </p:txBody>
      </p:sp>
      <p:sp>
        <p:nvSpPr>
          <p:cNvPr id="7" name="Oval 6"/>
          <p:cNvSpPr/>
          <p:nvPr/>
        </p:nvSpPr>
        <p:spPr>
          <a:xfrm>
            <a:off x="2095922" y="4975908"/>
            <a:ext cx="985837" cy="137387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82566" y="5028597"/>
            <a:ext cx="985837" cy="135791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>
            <a:stCxn id="7" idx="7"/>
            <a:endCxn id="8" idx="1"/>
          </p:cNvCxnSpPr>
          <p:nvPr/>
        </p:nvCxnSpPr>
        <p:spPr>
          <a:xfrm rot="16200000" flipH="1">
            <a:off x="3556986" y="4557508"/>
            <a:ext cx="50351" cy="1289551"/>
          </a:xfrm>
          <a:prstGeom prst="curvedConnector3">
            <a:avLst>
              <a:gd name="adj1" fmla="val -853608"/>
            </a:avLst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7775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Hey, wait a minute!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3038"/>
                <a:ext cx="10515600" cy="512921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about the sum of a geometric progression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Since we proved that: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−1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𝑚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3038"/>
                <a:ext cx="10515600" cy="5129211"/>
              </a:xfrm>
              <a:blipFill>
                <a:blip r:embed="rId2"/>
                <a:stretch>
                  <a:fillRect l="-1043" t="-2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39506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Hey, wait a minute!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3038"/>
                <a:ext cx="10515600" cy="512921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about the sum of a geometric progression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Since we proved that: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−1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𝑚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So, what is the summation in the case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  <m:r>
                      <a:rPr lang="en-US" b="0" i="1" smtClean="0">
                        <a:latin typeface="Cambria Math" charset="0"/>
                      </a:rPr>
                      <m:t>=1?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Easy: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−1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nary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3038"/>
                <a:ext cx="10515600" cy="5129211"/>
              </a:xfrm>
              <a:blipFill>
                <a:blip r:embed="rId2"/>
                <a:stretch>
                  <a:fillRect l="-1043" t="-2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9D7E63A-A0EB-4F56-A4DA-B32E69A5E6E1}"/>
              </a:ext>
            </a:extLst>
          </p:cNvPr>
          <p:cNvSpPr/>
          <p:nvPr/>
        </p:nvSpPr>
        <p:spPr>
          <a:xfrm>
            <a:off x="6096000" y="3429000"/>
            <a:ext cx="1438354" cy="5837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D8B10C1-7246-4C66-9555-4B03D64AC5F4}"/>
              </a:ext>
            </a:extLst>
          </p:cNvPr>
          <p:cNvCxnSpPr/>
          <p:nvPr/>
        </p:nvCxnSpPr>
        <p:spPr>
          <a:xfrm flipV="1">
            <a:off x="7549468" y="3429000"/>
            <a:ext cx="1095768" cy="31172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40579C6-1571-4ABA-8C4E-EE4EAB528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459" y="2282221"/>
            <a:ext cx="2137653" cy="16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08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4188</TotalTime>
  <Words>5809</Words>
  <Application>Microsoft Macintosh PowerPoint</Application>
  <PresentationFormat>Widescreen</PresentationFormat>
  <Paragraphs>986</Paragraphs>
  <Slides>101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8" baseType="lpstr">
      <vt:lpstr>Arial</vt:lpstr>
      <vt:lpstr>Wingdings</vt:lpstr>
      <vt:lpstr>Calibri Light</vt:lpstr>
      <vt:lpstr>Calibri</vt:lpstr>
      <vt:lpstr>Mangal</vt:lpstr>
      <vt:lpstr>Cambria Math</vt:lpstr>
      <vt:lpstr>Office Theme</vt:lpstr>
      <vt:lpstr>Mathematical Induction: Introduction and basic problems</vt:lpstr>
      <vt:lpstr>The idea behind induction</vt:lpstr>
      <vt:lpstr>The idea behind induction</vt:lpstr>
      <vt:lpstr>The idea behind induction</vt:lpstr>
      <vt:lpstr>The idea behind induction</vt:lpstr>
      <vt:lpstr>The idea behind induction</vt:lpstr>
      <vt:lpstr>The idea behind induction</vt:lpstr>
      <vt:lpstr>The idea behind induction</vt:lpstr>
      <vt:lpstr>The idea behind induction</vt:lpstr>
      <vt:lpstr>The idea behind induction</vt:lpstr>
      <vt:lpstr>The idea behind induction</vt:lpstr>
      <vt:lpstr>The idea behind induction</vt:lpstr>
      <vt:lpstr>The idea behind induction</vt:lpstr>
      <vt:lpstr>The idea behind induction</vt:lpstr>
      <vt:lpstr>The idea behind induction</vt:lpstr>
      <vt:lpstr>The idea behind induction</vt:lpstr>
      <vt:lpstr>The idea behind induction</vt:lpstr>
      <vt:lpstr>The idea behind induction</vt:lpstr>
      <vt:lpstr>The idea behind induction</vt:lpstr>
      <vt:lpstr>The idea behind induction</vt:lpstr>
      <vt:lpstr>The idea behind induction</vt:lpstr>
      <vt:lpstr>The idea behind induction</vt:lpstr>
      <vt:lpstr>The idea behind induction</vt:lpstr>
      <vt:lpstr>The idea behind induction</vt:lpstr>
      <vt:lpstr>How we’ll make it work</vt:lpstr>
      <vt:lpstr>How we’ll make it work</vt:lpstr>
      <vt:lpstr>How we’ll make it work</vt:lpstr>
      <vt:lpstr>How we’ll make it work</vt:lpstr>
      <vt:lpstr>How we’ll make it work</vt:lpstr>
      <vt:lpstr>How we’ll make it work</vt:lpstr>
      <vt:lpstr>How we’ll make it work</vt:lpstr>
      <vt:lpstr>How we’ll make it work</vt:lpstr>
      <vt:lpstr>How we’ll make it work</vt:lpstr>
      <vt:lpstr>An introductory example</vt:lpstr>
      <vt:lpstr>Inductive Base</vt:lpstr>
      <vt:lpstr>Inductive Hypothesis</vt:lpstr>
      <vt:lpstr>Inductive Step</vt:lpstr>
      <vt:lpstr>Inductive Step</vt:lpstr>
      <vt:lpstr>Inductive Step</vt:lpstr>
      <vt:lpstr>Inductive Step</vt:lpstr>
      <vt:lpstr>Inductive Step</vt:lpstr>
      <vt:lpstr>Inductive Step</vt:lpstr>
      <vt:lpstr>Here’s another</vt:lpstr>
      <vt:lpstr>Inductive Base</vt:lpstr>
      <vt:lpstr>Inductive Hypothesis</vt:lpstr>
      <vt:lpstr>Inductive Step</vt:lpstr>
      <vt:lpstr>You do this!</vt:lpstr>
      <vt:lpstr>The Gaussian Sum</vt:lpstr>
      <vt:lpstr>Inductive base</vt:lpstr>
      <vt:lpstr>Inductive Hypothesis</vt:lpstr>
      <vt:lpstr>Inductive step</vt:lpstr>
      <vt:lpstr>Inductive step</vt:lpstr>
      <vt:lpstr>Inductive step</vt:lpstr>
      <vt:lpstr>Inductive step, contd.</vt:lpstr>
      <vt:lpstr>Inductive step, contd.</vt:lpstr>
      <vt:lpstr>Inductive step, contd.</vt:lpstr>
      <vt:lpstr>Inductive step, contd.</vt:lpstr>
      <vt:lpstr>Inductive step, contd.</vt:lpstr>
      <vt:lpstr>Inductive step, contd.</vt:lpstr>
      <vt:lpstr>Inductive step, contd.</vt:lpstr>
      <vt:lpstr>Inductive step, contd.</vt:lpstr>
      <vt:lpstr>And one for you!</vt:lpstr>
      <vt:lpstr>Inductive Base</vt:lpstr>
      <vt:lpstr>Inductive Base</vt:lpstr>
      <vt:lpstr>Inductive Hypothesis</vt:lpstr>
      <vt:lpstr>Inductive Step</vt:lpstr>
      <vt:lpstr>Inductive Step</vt:lpstr>
      <vt:lpstr>Inductive Step</vt:lpstr>
      <vt:lpstr>Inductive Step</vt:lpstr>
      <vt:lpstr>Inductive Step - Algebra</vt:lpstr>
      <vt:lpstr>A coin problem</vt:lpstr>
      <vt:lpstr>Theorem expressed in quantifiers</vt:lpstr>
      <vt:lpstr>Inductive base</vt:lpstr>
      <vt:lpstr>Inductive hypothesis</vt:lpstr>
      <vt:lpstr>Inductive step</vt:lpstr>
      <vt:lpstr>Inductive Step (contd.)</vt:lpstr>
      <vt:lpstr>Inductive Step (contd.)</vt:lpstr>
      <vt:lpstr>Inductive Step (contd.)</vt:lpstr>
      <vt:lpstr>Inductive Step (contd.)</vt:lpstr>
      <vt:lpstr>Inductive step</vt:lpstr>
      <vt:lpstr>Inductive step</vt:lpstr>
      <vt:lpstr>Inductive step</vt:lpstr>
      <vt:lpstr>A note about the penny problem</vt:lpstr>
      <vt:lpstr>A note about the penny problem</vt:lpstr>
      <vt:lpstr>A coin problem for you!</vt:lpstr>
      <vt:lpstr>Here’s one with an inequality!</vt:lpstr>
      <vt:lpstr>Inductive Step…</vt:lpstr>
      <vt:lpstr>Inductive Step…</vt:lpstr>
      <vt:lpstr>Inductive Step…</vt:lpstr>
      <vt:lpstr>Inductive Step…</vt:lpstr>
      <vt:lpstr>Inductive Step…</vt:lpstr>
      <vt:lpstr>Inductive Step…</vt:lpstr>
      <vt:lpstr>An inequality problem for you!</vt:lpstr>
      <vt:lpstr>And one with more than 1 variable!</vt:lpstr>
      <vt:lpstr>And one with more than 1 variable!</vt:lpstr>
      <vt:lpstr>Proof</vt:lpstr>
      <vt:lpstr>Proof (contd.)</vt:lpstr>
      <vt:lpstr>Hey, wait a minute!</vt:lpstr>
      <vt:lpstr>Hey, wait a minute!</vt:lpstr>
      <vt:lpstr>Complete theorem</vt:lpstr>
      <vt:lpstr>Other ways to write down inductive proofs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Induction: Introduction and basic problems</dc:title>
  <dc:creator>Jason Filippou</dc:creator>
  <cp:lastModifiedBy>Jason Filippou</cp:lastModifiedBy>
  <cp:revision>127</cp:revision>
  <dcterms:created xsi:type="dcterms:W3CDTF">2016-10-16T12:39:13Z</dcterms:created>
  <dcterms:modified xsi:type="dcterms:W3CDTF">2018-10-11T16:03:07Z</dcterms:modified>
</cp:coreProperties>
</file>